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2"/>
  </p:sldMasterIdLst>
  <p:notesMasterIdLst>
    <p:notesMasterId r:id="rId32"/>
  </p:notesMasterIdLst>
  <p:handoutMasterIdLst>
    <p:handoutMasterId r:id="rId33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84" r:id="rId20"/>
    <p:sldId id="273" r:id="rId21"/>
    <p:sldId id="274" r:id="rId22"/>
    <p:sldId id="275" r:id="rId23"/>
    <p:sldId id="277" r:id="rId24"/>
    <p:sldId id="276" r:id="rId25"/>
    <p:sldId id="278" r:id="rId26"/>
    <p:sldId id="279" r:id="rId27"/>
    <p:sldId id="280" r:id="rId28"/>
    <p:sldId id="281" r:id="rId29"/>
    <p:sldId id="282" r:id="rId30"/>
    <p:sldId id="283" r:id="rId31"/>
  </p:sldIdLst>
  <p:sldSz cx="9144000" cy="6858000" type="screen4x3"/>
  <p:notesSz cx="6858000" cy="9144000"/>
  <p:embeddedFontLst>
    <p:embeddedFont>
      <p:font typeface="Segoe UI" panose="020B0502040204020203" pitchFamily="34" charset="0"/>
      <p:regular r:id="rId34"/>
      <p:bold r:id="rId35"/>
      <p:italic r:id="rId36"/>
      <p:boldItalic r:id="rId37"/>
    </p:embeddedFont>
    <p:embeddedFont>
      <p:font typeface="Calibri" panose="020F0502020204030204" pitchFamily="34" charset="0"/>
      <p:regular r:id="rId38"/>
      <p:bold r:id="rId39"/>
      <p:italic r:id="rId40"/>
      <p:boldItalic r:id="rId41"/>
    </p:embeddedFont>
    <p:embeddedFont>
      <p:font typeface="Perpetua" panose="02020502060401020303" pitchFamily="18" charset="0"/>
      <p:regular r:id="rId42"/>
      <p:bold r:id="rId43"/>
      <p:italic r:id="rId44"/>
      <p:boldItalic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50" autoAdjust="0"/>
  </p:normalViewPr>
  <p:slideViewPr>
    <p:cSldViewPr>
      <p:cViewPr varScale="1">
        <p:scale>
          <a:sx n="70" d="100"/>
          <a:sy n="70" d="100"/>
        </p:scale>
        <p:origin x="-53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5" d="100"/>
          <a:sy n="105" d="100"/>
        </p:scale>
        <p:origin x="-247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38" Type="http://schemas.openxmlformats.org/officeDocument/2006/relationships/font" Target="fonts/font5.fntdata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3.fntdata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1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88B8DF-24AD-4F40-BBFC-89725AEAF415}" type="datetimeFigureOut">
              <a:rPr lang="en-US" smtClean="0"/>
              <a:pPr/>
              <a:t>1/30/2014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2352DE-026B-4B56-8316-D39959E3BD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3304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D9D4B4-0EC2-42AE-ABEC-26842DCC58CF}" type="datetimeFigureOut">
              <a:rPr lang="en-US" smtClean="0"/>
              <a:pPr/>
              <a:t>1/30/2014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1105E4-9E70-4B8C-B294-1B0219D999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126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FFFFFF">
            <a:shade val="8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0" y="-152400"/>
            <a:ext cx="10398265" cy="71553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9600" y="957601"/>
            <a:ext cx="7772400" cy="860425"/>
          </a:xfrm>
        </p:spPr>
        <p:txBody>
          <a:bodyPr anchor="b" anchorCtr="0"/>
          <a:lstStyle>
            <a:lvl1pPr algn="l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676400"/>
            <a:ext cx="7753800" cy="1752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399"/>
            <a:ext cx="8305800" cy="4525965"/>
          </a:xfrm>
        </p:spPr>
        <p:txBody>
          <a:bodyPr/>
          <a:lstStyle>
            <a:lvl1pPr marL="173038" indent="-173038">
              <a:lnSpc>
                <a:spcPts val="2600"/>
              </a:lnSpc>
              <a:buClr>
                <a:schemeClr val="accent3">
                  <a:lumMod val="50000"/>
                </a:schemeClr>
              </a:buClr>
              <a:buFont typeface="Arial" pitchFamily="34" charset="0"/>
              <a:buChar char="•"/>
              <a:defRPr sz="2400" b="0"/>
            </a:lvl1pPr>
            <a:lvl2pPr marL="684213" indent="-227013">
              <a:lnSpc>
                <a:spcPts val="2600"/>
              </a:lnSpc>
              <a:buClr>
                <a:schemeClr val="accent3">
                  <a:lumMod val="50000"/>
                </a:schemeClr>
              </a:buClr>
              <a:defRPr sz="2000"/>
            </a:lvl2pPr>
            <a:lvl3pPr marL="1087438" indent="-173038">
              <a:lnSpc>
                <a:spcPts val="2600"/>
              </a:lnSpc>
              <a:buClr>
                <a:schemeClr val="accent3">
                  <a:lumMod val="50000"/>
                </a:schemeClr>
              </a:buClr>
              <a:defRPr sz="1800"/>
            </a:lvl3pPr>
            <a:lvl4pPr marL="1541463" indent="-169863">
              <a:lnSpc>
                <a:spcPts val="2600"/>
              </a:lnSpc>
              <a:buClr>
                <a:schemeClr val="accent3">
                  <a:lumMod val="50000"/>
                </a:schemeClr>
              </a:buClr>
              <a:defRPr sz="1600"/>
            </a:lvl4pPr>
            <a:lvl5pPr marL="2001838" indent="-173038">
              <a:lnSpc>
                <a:spcPts val="2600"/>
              </a:lnSpc>
              <a:buClr>
                <a:schemeClr val="accent3">
                  <a:lumMod val="50000"/>
                </a:schemeClr>
              </a:buCl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810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6653837"/>
            <a:ext cx="2895600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638075"/>
            <a:ext cx="2133600" cy="365125"/>
          </a:xfrm>
          <a:prstGeom prst="rect">
            <a:avLst/>
          </a:prstGeom>
        </p:spPr>
        <p:txBody>
          <a:bodyPr/>
          <a:lstStyle>
            <a:lvl1pPr algn="l">
              <a:defRPr sz="1200" b="1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>
            <a:lvl1pPr>
              <a:buClr>
                <a:schemeClr val="accent3">
                  <a:lumMod val="50000"/>
                </a:schemeClr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/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81000" y="31302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94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381000" y="17118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381000" y="24210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381000" y="37692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381000" y="44784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381000" y="52578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87178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371601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95401"/>
            <a:ext cx="4038600" cy="4525964"/>
          </a:xfrm>
        </p:spPr>
        <p:txBody>
          <a:bodyPr/>
          <a:lstStyle>
            <a:lvl1pPr>
              <a:buClr>
                <a:schemeClr val="bg1">
                  <a:lumMod val="95000"/>
                </a:schemeClr>
              </a:buClr>
              <a:defRPr sz="2400"/>
            </a:lvl1pPr>
            <a:lvl2pPr>
              <a:buClr>
                <a:schemeClr val="bg1">
                  <a:lumMod val="95000"/>
                </a:schemeClr>
              </a:buClr>
              <a:defRPr sz="2000"/>
            </a:lvl2pPr>
            <a:lvl3pPr>
              <a:buClr>
                <a:schemeClr val="bg1">
                  <a:lumMod val="95000"/>
                </a:schemeClr>
              </a:buClr>
              <a:defRPr sz="2000"/>
            </a:lvl3pPr>
            <a:lvl4pPr>
              <a:buClr>
                <a:schemeClr val="bg1">
                  <a:lumMod val="95000"/>
                </a:schemeClr>
              </a:buClr>
              <a:defRPr sz="1800"/>
            </a:lvl4pPr>
            <a:lvl5pPr>
              <a:buClr>
                <a:schemeClr val="bg1">
                  <a:lumMod val="95000"/>
                </a:schemeClr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295401"/>
            <a:ext cx="4038600" cy="4525964"/>
          </a:xfrm>
        </p:spPr>
        <p:txBody>
          <a:bodyPr/>
          <a:lstStyle>
            <a:lvl1pPr>
              <a:buClr>
                <a:schemeClr val="bg1">
                  <a:lumMod val="95000"/>
                </a:schemeClr>
              </a:buClr>
              <a:defRPr sz="2400"/>
            </a:lvl1pPr>
            <a:lvl2pPr>
              <a:buClr>
                <a:schemeClr val="bg1">
                  <a:lumMod val="95000"/>
                </a:schemeClr>
              </a:buClr>
              <a:defRPr sz="2000"/>
            </a:lvl2pPr>
            <a:lvl3pPr>
              <a:buClr>
                <a:schemeClr val="bg1">
                  <a:lumMod val="95000"/>
                </a:schemeClr>
              </a:buClr>
              <a:defRPr sz="2000"/>
            </a:lvl3pPr>
            <a:lvl4pPr>
              <a:buClr>
                <a:schemeClr val="bg1">
                  <a:lumMod val="95000"/>
                </a:schemeClr>
              </a:buClr>
              <a:defRPr sz="1800"/>
            </a:lvl4pPr>
            <a:lvl5pPr>
              <a:buClr>
                <a:schemeClr val="bg1">
                  <a:lumMod val="95000"/>
                </a:schemeClr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>
          <a:xfrm>
            <a:off x="457200" y="6638075"/>
            <a:ext cx="2133600" cy="365125"/>
          </a:xfrm>
        </p:spPr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94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1"/>
            <a:ext cx="2362200" cy="152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2971800" y="1447801"/>
            <a:ext cx="5715000" cy="152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3048000"/>
            <a:ext cx="2362200" cy="152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2971800" y="3048000"/>
            <a:ext cx="5715000" cy="152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94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76200" y="3429000"/>
            <a:ext cx="2743200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2857500" y="3429000"/>
            <a:ext cx="2743200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5638800" y="3429000"/>
            <a:ext cx="2743200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5"/>
          </p:nvPr>
        </p:nvSpPr>
        <p:spPr>
          <a:xfrm>
            <a:off x="76200" y="1447801"/>
            <a:ext cx="2743200" cy="1706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6"/>
          </p:nvPr>
        </p:nvSpPr>
        <p:spPr>
          <a:xfrm>
            <a:off x="2857500" y="1447801"/>
            <a:ext cx="2743200" cy="1706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7"/>
          </p:nvPr>
        </p:nvSpPr>
        <p:spPr>
          <a:xfrm>
            <a:off x="5638800" y="1447801"/>
            <a:ext cx="2743200" cy="1706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94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1447801"/>
            <a:ext cx="4040188" cy="304801"/>
          </a:xfrm>
          <a:solidFill>
            <a:schemeClr val="accent5">
              <a:lumMod val="20000"/>
              <a:lumOff val="80000"/>
              <a:alpha val="39000"/>
            </a:schemeClr>
          </a:solidFill>
        </p:spPr>
        <p:txBody>
          <a:bodyPr tIns="27432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752601"/>
            <a:ext cx="4040188" cy="4068763"/>
          </a:xfrm>
        </p:spPr>
        <p:txBody>
          <a:bodyPr/>
          <a:lstStyle>
            <a:lvl1pPr>
              <a:lnSpc>
                <a:spcPct val="100000"/>
              </a:lnSpc>
              <a:buClr>
                <a:schemeClr val="bg1">
                  <a:lumMod val="95000"/>
                </a:schemeClr>
              </a:buClr>
              <a:defRPr sz="2000"/>
            </a:lvl1pPr>
            <a:lvl2pPr>
              <a:lnSpc>
                <a:spcPct val="100000"/>
              </a:lnSpc>
              <a:buClr>
                <a:schemeClr val="bg1">
                  <a:lumMod val="95000"/>
                </a:schemeClr>
              </a:buClr>
              <a:defRPr sz="2000"/>
            </a:lvl2pPr>
            <a:lvl3pPr>
              <a:lnSpc>
                <a:spcPct val="100000"/>
              </a:lnSpc>
              <a:buClr>
                <a:schemeClr val="bg1">
                  <a:lumMod val="95000"/>
                </a:schemeClr>
              </a:buClr>
              <a:defRPr sz="1800"/>
            </a:lvl3pPr>
            <a:lvl4pPr>
              <a:lnSpc>
                <a:spcPct val="100000"/>
              </a:lnSpc>
              <a:buClr>
                <a:schemeClr val="bg1">
                  <a:lumMod val="95000"/>
                </a:schemeClr>
              </a:buClr>
              <a:defRPr sz="1600"/>
            </a:lvl4pPr>
            <a:lvl5pPr>
              <a:lnSpc>
                <a:spcPct val="100000"/>
              </a:lnSpc>
              <a:buClr>
                <a:schemeClr val="bg1">
                  <a:lumMod val="95000"/>
                </a:schemeClr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039" y="1752601"/>
            <a:ext cx="4041775" cy="4068763"/>
          </a:xfrm>
        </p:spPr>
        <p:txBody>
          <a:bodyPr/>
          <a:lstStyle>
            <a:lvl1pPr>
              <a:buClr>
                <a:schemeClr val="bg1">
                  <a:lumMod val="95000"/>
                </a:schemeClr>
              </a:buClr>
              <a:defRPr sz="2000"/>
            </a:lvl1pPr>
            <a:lvl2pPr>
              <a:buClr>
                <a:schemeClr val="bg1">
                  <a:lumMod val="95000"/>
                </a:schemeClr>
              </a:buClr>
              <a:defRPr sz="2000"/>
            </a:lvl2pPr>
            <a:lvl3pPr>
              <a:buClr>
                <a:schemeClr val="bg1">
                  <a:lumMod val="95000"/>
                </a:schemeClr>
              </a:buClr>
              <a:defRPr sz="1800"/>
            </a:lvl3pPr>
            <a:lvl4pPr>
              <a:buClr>
                <a:schemeClr val="bg1">
                  <a:lumMod val="95000"/>
                </a:schemeClr>
              </a:buClr>
              <a:defRPr sz="1600"/>
            </a:lvl4pPr>
            <a:lvl5pPr>
              <a:buClr>
                <a:schemeClr val="bg1">
                  <a:lumMod val="95000"/>
                </a:schemeClr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2"/>
          </p:nvPr>
        </p:nvSpPr>
        <p:spPr>
          <a:xfrm>
            <a:off x="4494212" y="1447802"/>
            <a:ext cx="4040188" cy="304801"/>
          </a:xfrm>
          <a:solidFill>
            <a:schemeClr val="accent5">
              <a:lumMod val="20000"/>
              <a:lumOff val="80000"/>
              <a:alpha val="39000"/>
            </a:schemeClr>
          </a:solidFill>
        </p:spPr>
        <p:txBody>
          <a:bodyPr tIns="27432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94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19200" y="4572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914400" y="974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90600"/>
            <a:ext cx="5111750" cy="4678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87" y="1295401"/>
            <a:ext cx="2855913" cy="4373563"/>
          </a:xfrm>
        </p:spPr>
        <p:txBody>
          <a:bodyPr/>
          <a:lstStyle>
            <a:lvl1pPr marL="0" indent="0">
              <a:lnSpc>
                <a:spcPts val="16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228600" y="762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35600" y="593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5111750" cy="4678363"/>
          </a:xfrm>
        </p:spPr>
        <p:txBody>
          <a:bodyPr/>
          <a:lstStyle>
            <a:lvl1pPr>
              <a:defRPr sz="32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8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4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20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20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62600" y="1524000"/>
            <a:ext cx="2855913" cy="4373563"/>
          </a:xfrm>
        </p:spPr>
        <p:txBody>
          <a:bodyPr/>
          <a:lstStyle>
            <a:lvl1pPr marL="0" indent="0">
              <a:lnSpc>
                <a:spcPts val="1600"/>
              </a:lnSpc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0" y="457200"/>
            <a:ext cx="6858000" cy="639763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210600" y="974400"/>
            <a:ext cx="6876000" cy="457200"/>
          </a:xfrm>
        </p:spPr>
        <p:txBody>
          <a:bodyPr>
            <a:normAutofit/>
          </a:bodyPr>
          <a:lstStyle>
            <a:lvl1pPr>
              <a:buFontTx/>
              <a:buNone/>
              <a:defRPr sz="20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199"/>
            <a:ext cx="3962400" cy="338139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304800"/>
            <a:ext cx="6934200" cy="4267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762000"/>
            <a:ext cx="3962400" cy="804863"/>
          </a:xfrm>
        </p:spPr>
        <p:txBody>
          <a:bodyPr>
            <a:normAutofit/>
          </a:bodyPr>
          <a:lstStyle>
            <a:lvl1pPr marL="0" indent="0">
              <a:lnSpc>
                <a:spcPts val="14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48600" y="503239"/>
            <a:ext cx="1219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03237"/>
            <a:ext cx="7162800" cy="62785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200" y="808364"/>
            <a:ext cx="8229600" cy="50593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6653837"/>
            <a:ext cx="2895600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638075"/>
            <a:ext cx="2133600" cy="365125"/>
          </a:xfrm>
          <a:prstGeom prst="rect">
            <a:avLst/>
          </a:prstGeom>
        </p:spPr>
        <p:txBody>
          <a:bodyPr/>
          <a:lstStyle>
            <a:lvl1pPr algn="l">
              <a:defRPr sz="1200" b="1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257800" y="2895600"/>
            <a:ext cx="1219200" cy="106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erpetua" pitchFamily="18" charset="0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10200" y="2667000"/>
            <a:ext cx="1447800" cy="1371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erpetua" pitchFamily="18" charset="0"/>
              <a:ea typeface="+mj-ea"/>
              <a:cs typeface="+mj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61" r:id="rId6"/>
    <p:sldLayoutId id="2147483662" r:id="rId7"/>
    <p:sldLayoutId id="2147483653" r:id="rId8"/>
    <p:sldLayoutId id="2147483654" r:id="rId9"/>
    <p:sldLayoutId id="2147483655" r:id="rId10"/>
    <p:sldLayoutId id="2147483656" r:id="rId11"/>
    <p:sldLayoutId id="2147483664" r:id="rId12"/>
    <p:sldLayoutId id="2147483657" r:id="rId13"/>
    <p:sldLayoutId id="2147483658" r:id="rId14"/>
    <p:sldLayoutId id="2147483659" r:id="rId15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Clr>
          <a:schemeClr val="bg1">
            <a:lumMod val="95000"/>
          </a:schemeClr>
        </a:buClr>
        <a:buFont typeface="Arial" pitchFamily="34" charset="0"/>
        <a:buChar char="•"/>
        <a:defRPr sz="3600" b="1" kern="1200" baseline="0">
          <a:solidFill>
            <a:schemeClr val="bg1"/>
          </a:solidFill>
          <a:latin typeface="+mj-lt"/>
          <a:ea typeface="+mj-ea"/>
          <a:cs typeface="Segoe UI" pitchFamily="34" charset="0"/>
        </a:defRPr>
      </a:lvl1pPr>
    </p:titleStyle>
    <p:bodyStyle>
      <a:lvl1pPr marL="173038" indent="-173038" algn="l" defTabSz="914400" rtl="0" eaLnBrk="1" latinLnBrk="0" hangingPunct="1">
        <a:lnSpc>
          <a:spcPct val="100000"/>
        </a:lnSpc>
        <a:spcBef>
          <a:spcPct val="20000"/>
        </a:spcBef>
        <a:buClr>
          <a:schemeClr val="bg1">
            <a:lumMod val="95000"/>
          </a:schemeClr>
        </a:buClr>
        <a:buSzPct val="70000"/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Segoe UI" pitchFamily="34" charset="0"/>
        </a:defRPr>
      </a:lvl1pPr>
      <a:lvl2pPr marL="627063" indent="-169863" algn="l" defTabSz="914400" rtl="0" eaLnBrk="1" latinLnBrk="0" hangingPunct="1">
        <a:lnSpc>
          <a:spcPct val="100000"/>
        </a:lnSpc>
        <a:spcBef>
          <a:spcPct val="20000"/>
        </a:spcBef>
        <a:buClr>
          <a:schemeClr val="bg1">
            <a:lumMod val="95000"/>
          </a:schemeClr>
        </a:buClr>
        <a:buSzPct val="70000"/>
        <a:buFont typeface="Arial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Segoe UI" pitchFamily="34" charset="0"/>
        </a:defRPr>
      </a:lvl2pPr>
      <a:lvl3pPr marL="1030288" indent="-115888" algn="l" defTabSz="914400" rtl="0" eaLnBrk="1" latinLnBrk="0" hangingPunct="1">
        <a:lnSpc>
          <a:spcPct val="100000"/>
        </a:lnSpc>
        <a:spcBef>
          <a:spcPct val="20000"/>
        </a:spcBef>
        <a:buClr>
          <a:schemeClr val="bg1">
            <a:lumMod val="95000"/>
          </a:schemeClr>
        </a:buClr>
        <a:buSzPct val="70000"/>
        <a:buFont typeface="Arial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Segoe UI" pitchFamily="34" charset="0"/>
        </a:defRPr>
      </a:lvl3pPr>
      <a:lvl4pPr marL="1482725" indent="-111125" algn="l" defTabSz="914400" rtl="0" eaLnBrk="1" latinLnBrk="0" hangingPunct="1">
        <a:lnSpc>
          <a:spcPct val="100000"/>
        </a:lnSpc>
        <a:spcBef>
          <a:spcPct val="20000"/>
        </a:spcBef>
        <a:buClr>
          <a:schemeClr val="bg1">
            <a:lumMod val="95000"/>
          </a:schemeClr>
        </a:buClr>
        <a:buSzPct val="70000"/>
        <a:buFont typeface="Arial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Segoe UI" pitchFamily="34" charset="0"/>
        </a:defRPr>
      </a:lvl4pPr>
      <a:lvl5pPr marL="1944688" indent="-115888" algn="l" defTabSz="914400" rtl="0" eaLnBrk="1" latinLnBrk="0" hangingPunct="1">
        <a:lnSpc>
          <a:spcPct val="100000"/>
        </a:lnSpc>
        <a:spcBef>
          <a:spcPct val="20000"/>
        </a:spcBef>
        <a:buClr>
          <a:schemeClr val="bg1">
            <a:lumMod val="95000"/>
          </a:schemeClr>
        </a:buClr>
        <a:buSzPct val="70000"/>
        <a:buFont typeface="Arial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Segoe U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ermedia.com/mspp.html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16: The Judiciary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Mr. Sherman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477000" y="6392405"/>
            <a:ext cx="2362200" cy="228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47500" lnSpcReduction="20000"/>
          </a:bodyPr>
          <a:lstStyle/>
          <a:p>
            <a:pPr>
              <a:spcBef>
                <a:spcPct val="0"/>
              </a:spcBef>
            </a:pPr>
            <a:r>
              <a:rPr lang="en-US" sz="2400" dirty="0"/>
              <a:t>By </a:t>
            </a:r>
            <a:r>
              <a:rPr lang="en-US" sz="2400" b="1" dirty="0">
                <a:hlinkClick r:id="rId2"/>
              </a:rPr>
              <a:t>PresenterMedia.com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erpetua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Only in the United States do judges play so large a role in policy-making.</a:t>
            </a:r>
          </a:p>
          <a:p>
            <a:pPr lvl="1"/>
            <a:r>
              <a:rPr lang="en-US" dirty="0"/>
              <a:t>Judicial review: right to rule on laws and executive acts on basis of constitutionality; chief judicial weapon in system of checks and balances</a:t>
            </a:r>
          </a:p>
          <a:p>
            <a:pPr lvl="1"/>
            <a:r>
              <a:rPr lang="en-US" dirty="0"/>
              <a:t>In Great Britain, Parliament is supreme</a:t>
            </a:r>
          </a:p>
          <a:p>
            <a:pPr lvl="1"/>
            <a:r>
              <a:rPr lang="en-US" dirty="0"/>
              <a:t>In other countries, judicial review means little</a:t>
            </a:r>
            <a:br>
              <a:rPr lang="en-US" dirty="0"/>
            </a:br>
            <a:r>
              <a:rPr lang="en-US" dirty="0"/>
              <a:t>Exceptions: Australia, Canada, </a:t>
            </a:r>
            <a:r>
              <a:rPr lang="en-US" dirty="0" smtClean="0"/>
              <a:t> </a:t>
            </a:r>
            <a:r>
              <a:rPr lang="en-US" dirty="0"/>
              <a:t>Germany, India, and a few others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Content Placeholder 6" descr="John_Marshall_by_Henry_Inman,_1832.jpg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71" b="4771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189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James_Madison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9" b="3959"/>
          <a:stretch>
            <a:fillRect/>
          </a:stretch>
        </p:blipFill>
        <p:spPr/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Debate is over how the Constitution should be interpreted</a:t>
            </a:r>
          </a:p>
          <a:p>
            <a:pPr lvl="1"/>
            <a:r>
              <a:rPr lang="en-US" dirty="0"/>
              <a:t>Strict constructionist (</a:t>
            </a:r>
            <a:r>
              <a:rPr lang="en-US" dirty="0" err="1"/>
              <a:t>interpretivist</a:t>
            </a:r>
            <a:r>
              <a:rPr lang="en-US" dirty="0"/>
              <a:t>) approach: judges are bound by the wording of the Constitution</a:t>
            </a:r>
          </a:p>
          <a:p>
            <a:pPr lvl="1"/>
            <a:r>
              <a:rPr lang="en-US" dirty="0"/>
              <a:t>Activist (legislative) approach: judges should look to the underlying principles of the Constitution</a:t>
            </a:r>
          </a:p>
          <a:p>
            <a:pPr lvl="1"/>
            <a:r>
              <a:rPr lang="en-US" dirty="0"/>
              <a:t>Not a matter of liberal versus conservative</a:t>
            </a:r>
          </a:p>
          <a:p>
            <a:pPr lvl="2"/>
            <a:r>
              <a:rPr lang="en-US" dirty="0"/>
              <a:t>A judge can be both conservative and activist, or vice versa</a:t>
            </a:r>
          </a:p>
          <a:p>
            <a:pPr lvl="2"/>
            <a:r>
              <a:rPr lang="en-US" dirty="0"/>
              <a:t>Today most activists tend to be liberal, most strict constructionists conservative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79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Founders' view</a:t>
            </a:r>
          </a:p>
          <a:p>
            <a:pPr lvl="1"/>
            <a:r>
              <a:rPr lang="en-US" dirty="0"/>
              <a:t>Most Founders probably expected judicial review but not its large role in policy making</a:t>
            </a:r>
          </a:p>
          <a:p>
            <a:pPr lvl="1"/>
            <a:r>
              <a:rPr lang="en-US" dirty="0"/>
              <a:t>Traditional view: judges find and apply existing law</a:t>
            </a:r>
          </a:p>
          <a:p>
            <a:pPr lvl="1"/>
            <a:r>
              <a:rPr lang="en-US" dirty="0"/>
              <a:t>Activist judges would later respond that judges make law</a:t>
            </a:r>
          </a:p>
          <a:p>
            <a:pPr lvl="1"/>
            <a:r>
              <a:rPr lang="en-US" dirty="0"/>
              <a:t>Traditional view made it easy for Founders to justify judicial review</a:t>
            </a:r>
          </a:p>
          <a:p>
            <a:pPr lvl="1"/>
            <a:r>
              <a:rPr lang="en-US" dirty="0"/>
              <a:t>Hamilton: courts least dangerous branch</a:t>
            </a:r>
          </a:p>
          <a:p>
            <a:pPr lvl="1"/>
            <a:r>
              <a:rPr lang="en-US" dirty="0"/>
              <a:t>But federal judiciary evolved toward judicial activism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Development of the Federal Courts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83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National supremacy and slavery: 1789-1861</a:t>
            </a:r>
          </a:p>
          <a:p>
            <a:pPr lvl="1"/>
            <a:r>
              <a:rPr lang="en-US" i="1" dirty="0"/>
              <a:t>McCulloch v</a:t>
            </a:r>
            <a:r>
              <a:rPr lang="en-US" i="1" dirty="0" smtClean="0"/>
              <a:t>. Maryland</a:t>
            </a:r>
            <a:r>
              <a:rPr lang="en-US" i="1" dirty="0"/>
              <a:t>: </a:t>
            </a:r>
            <a:r>
              <a:rPr lang="en-US" dirty="0"/>
              <a:t>federal law declared supreme over state law</a:t>
            </a:r>
          </a:p>
          <a:p>
            <a:pPr lvl="1"/>
            <a:r>
              <a:rPr lang="en-US" dirty="0"/>
              <a:t>Interstate commerce clause is placed under the authority of federal law; conflicting state law void</a:t>
            </a:r>
          </a:p>
          <a:p>
            <a:pPr lvl="1"/>
            <a:r>
              <a:rPr lang="en-US" i="1" dirty="0"/>
              <a:t>Dred Scott v</a:t>
            </a:r>
            <a:r>
              <a:rPr lang="en-US" i="1" dirty="0" smtClean="0"/>
              <a:t>. </a:t>
            </a:r>
            <a:r>
              <a:rPr lang="en-US" i="1" dirty="0" err="1" smtClean="0"/>
              <a:t>Sandford</a:t>
            </a:r>
            <a:r>
              <a:rPr lang="en-US" i="1" dirty="0"/>
              <a:t>: </a:t>
            </a:r>
            <a:r>
              <a:rPr lang="en-US" dirty="0"/>
              <a:t>Negroes were not and could not become free citizens of the United States; a direct cause of the Civil War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" name="Content Placeholder 9" descr="DredScott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4" b="874"/>
          <a:stretch>
            <a:fillRect/>
          </a:stretch>
        </p:blipFill>
        <p:spPr/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National Supremacy and Slavery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33400" y="914400"/>
            <a:ext cx="5791200" cy="3048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70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erpetua" pitchFamily="18" charset="0"/>
                <a:ea typeface="+mj-ea"/>
                <a:cs typeface="+mj-cs"/>
              </a:rPr>
              <a:t>1789 - 1861</a:t>
            </a:r>
          </a:p>
        </p:txBody>
      </p:sp>
    </p:spTree>
    <p:extLst>
      <p:ext uri="{BB962C8B-B14F-4D97-AF65-F5344CB8AC3E}">
        <p14:creationId xmlns:p14="http://schemas.microsoft.com/office/powerpoint/2010/main" val="147463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Dominant </a:t>
            </a:r>
            <a:r>
              <a:rPr lang="en-US" dirty="0"/>
              <a:t>issue of the period: whether the economy could be regulated by state and federal governments</a:t>
            </a:r>
          </a:p>
          <a:p>
            <a:pPr lvl="1"/>
            <a:r>
              <a:rPr lang="en-US" dirty="0"/>
              <a:t>Private property held to be protected by the Fourteenth Amendment</a:t>
            </a:r>
          </a:p>
          <a:p>
            <a:pPr lvl="1"/>
            <a:r>
              <a:rPr lang="en-US" dirty="0"/>
              <a:t>States seek to protect local businesses and employees from the predatory activities of national monopolies; judicial activism</a:t>
            </a:r>
          </a:p>
          <a:p>
            <a:pPr lvl="1"/>
            <a:r>
              <a:rPr lang="en-US" dirty="0"/>
              <a:t>The Supreme Court determines what is "reasonable" regulation</a:t>
            </a:r>
          </a:p>
          <a:p>
            <a:pPr lvl="1"/>
            <a:r>
              <a:rPr lang="en-US" dirty="0"/>
              <a:t>The Court interprets the Fourteenth and Fifteenth Amendments narrowly as applied to blacks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Civil War - 1936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Government and the Economy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711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Government and political liberty: 1936 to the present</a:t>
            </a:r>
          </a:p>
          <a:p>
            <a:pPr lvl="1"/>
            <a:r>
              <a:rPr lang="en-US" dirty="0"/>
              <a:t>Court establishes tradition of deferring to the legislature in economic cases</a:t>
            </a:r>
          </a:p>
          <a:p>
            <a:pPr lvl="1"/>
            <a:r>
              <a:rPr lang="en-US" dirty="0"/>
              <a:t>Court shifts attention to personal liberties and becomes active in defining rights</a:t>
            </a:r>
          </a:p>
          <a:p>
            <a:r>
              <a:rPr lang="en-US" dirty="0"/>
              <a:t>The revival of state sovereignty</a:t>
            </a:r>
          </a:p>
          <a:p>
            <a:pPr lvl="1"/>
            <a:r>
              <a:rPr lang="en-US" dirty="0"/>
              <a:t>Supreme Court rules that states have right to resist some forms of federal action</a:t>
            </a:r>
          </a:p>
          <a:p>
            <a:pPr lvl="1"/>
            <a:r>
              <a:rPr lang="en-US" dirty="0"/>
              <a:t>Hint at some real limits to the supremacy of the federal government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1936-Present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Government and Political Liberty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461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Structure of the Federal Courts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15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1"/>
            <a:r>
              <a:rPr lang="en-US" dirty="0"/>
              <a:t>Constitutional courts</a:t>
            </a:r>
          </a:p>
          <a:p>
            <a:pPr lvl="2"/>
            <a:r>
              <a:rPr lang="en-US" dirty="0"/>
              <a:t>Created under Article III</a:t>
            </a:r>
          </a:p>
          <a:p>
            <a:pPr lvl="2"/>
            <a:r>
              <a:rPr lang="en-US" dirty="0"/>
              <a:t>Judges serve during good behavior</a:t>
            </a:r>
          </a:p>
          <a:p>
            <a:pPr lvl="2"/>
            <a:r>
              <a:rPr lang="en-US" dirty="0"/>
              <a:t>Salaries not reduced while in office</a:t>
            </a:r>
          </a:p>
          <a:p>
            <a:pPr lvl="2"/>
            <a:r>
              <a:rPr lang="en-US" dirty="0"/>
              <a:t>Examples: District Courts (ninety-four), Courts of Appeals (twelve)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9" name="Content Placeholder 8" descr="USDistrictCourts.gif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8173" b="-38173"/>
          <a:stretch>
            <a:fillRect/>
          </a:stretch>
        </p:blipFill>
        <p:spPr/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Kinds of Federal Courts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85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US_Supreme_Court_Building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4712" b="-24712"/>
          <a:stretch>
            <a:fillRect/>
          </a:stretch>
        </p:blipFill>
        <p:spPr/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Legislative courts</a:t>
            </a:r>
          </a:p>
          <a:p>
            <a:pPr lvl="1"/>
            <a:r>
              <a:rPr lang="en-US" dirty="0"/>
              <a:t>Created by Congress for specialized purposes</a:t>
            </a:r>
          </a:p>
          <a:p>
            <a:pPr lvl="1"/>
            <a:r>
              <a:rPr lang="en-US" dirty="0"/>
              <a:t>Judges have fixed terms</a:t>
            </a:r>
          </a:p>
          <a:p>
            <a:pPr lvl="1"/>
            <a:r>
              <a:rPr lang="en-US" dirty="0"/>
              <a:t>No salary protection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Kinds of Federal Courts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768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endParaRPr lang="en-US" dirty="0"/>
          </a:p>
          <a:p>
            <a:r>
              <a:rPr lang="en-US" dirty="0" smtClean="0"/>
              <a:t>Party </a:t>
            </a:r>
            <a:r>
              <a:rPr lang="en-US" dirty="0"/>
              <a:t>background some effect on judicial behavior but ideology does not determine behavior</a:t>
            </a:r>
          </a:p>
          <a:p>
            <a:r>
              <a:rPr lang="en-US" dirty="0"/>
              <a:t>Senatorial courtesy: judges for U.S. district courts must be approved by that state's senators</a:t>
            </a:r>
          </a:p>
          <a:p>
            <a:r>
              <a:rPr lang="en-US" dirty="0"/>
              <a:t>The litmus test</a:t>
            </a:r>
          </a:p>
          <a:p>
            <a:pPr lvl="1"/>
            <a:r>
              <a:rPr lang="en-US" dirty="0"/>
              <a:t>Presidential successes in selecting compatible judges</a:t>
            </a:r>
          </a:p>
          <a:p>
            <a:pPr lvl="1"/>
            <a:r>
              <a:rPr lang="en-US" dirty="0"/>
              <a:t>Concern this may downplay professional qualifications</a:t>
            </a:r>
          </a:p>
          <a:p>
            <a:pPr lvl="1"/>
            <a:r>
              <a:rPr lang="en-US" dirty="0"/>
              <a:t>Greatest effect on Supreme Court</a:t>
            </a:r>
          </a:p>
          <a:p>
            <a:endParaRPr lang="en-US" dirty="0"/>
          </a:p>
        </p:txBody>
      </p:sp>
      <p:pic>
        <p:nvPicPr>
          <p:cNvPr id="6" name="Content Placeholder 5" descr="supreme_court_justices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9616" b="-49616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Selecting Judges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2618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Jurisdiction of Federal Courts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804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One state, one federal</a:t>
            </a:r>
          </a:p>
          <a:p>
            <a:r>
              <a:rPr lang="en-US" dirty="0"/>
              <a:t>Federal cases listed in Article III and the Eleventh Amendment of the Constitution</a:t>
            </a:r>
          </a:p>
          <a:p>
            <a:pPr lvl="1"/>
            <a:r>
              <a:rPr lang="en-US" dirty="0"/>
              <a:t>Federal question cases: involving U.S. matters</a:t>
            </a:r>
          </a:p>
          <a:p>
            <a:pPr lvl="1"/>
            <a:r>
              <a:rPr lang="en-US" dirty="0"/>
              <a:t>Diversity cases: involving citizens of different states</a:t>
            </a:r>
          </a:p>
          <a:p>
            <a:pPr lvl="1"/>
            <a:r>
              <a:rPr lang="en-US" dirty="0"/>
              <a:t>All others are left to state courts</a:t>
            </a:r>
          </a:p>
          <a:p>
            <a:r>
              <a:rPr lang="en-US" dirty="0"/>
              <a:t>Some cases can be tried in either court</a:t>
            </a:r>
          </a:p>
          <a:p>
            <a:pPr lvl="1"/>
            <a:r>
              <a:rPr lang="en-US" dirty="0"/>
              <a:t>Example: if both federal and state laws have been broken (dual sovereignty)</a:t>
            </a:r>
          </a:p>
          <a:p>
            <a:pPr lvl="1"/>
            <a:r>
              <a:rPr lang="en-US" dirty="0"/>
              <a:t>Justified: each government has right to enact laws, and neither can block prosecution out of sympathy for the accused</a:t>
            </a:r>
          </a:p>
          <a:p>
            <a:r>
              <a:rPr lang="en-US" dirty="0"/>
              <a:t>State cases sometimes can be appealed to Supreme Court</a:t>
            </a:r>
          </a:p>
          <a:p>
            <a:r>
              <a:rPr lang="en-US" dirty="0"/>
              <a:t>Exclusive federal jurisdiction over federal criminal laws, appeals from federal regulatory agencies, bankruptcy, and controversies between two states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Dual Court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7473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federal cases begin in U.S. district courts, are straightforward, and do not lead to new public policy.</a:t>
            </a:r>
          </a:p>
          <a:p>
            <a:r>
              <a:rPr lang="en-US" dirty="0"/>
              <a:t>The Supreme Court picks the cases it wants to hear on appeal</a:t>
            </a:r>
          </a:p>
          <a:p>
            <a:pPr lvl="1"/>
            <a:r>
              <a:rPr lang="en-US" dirty="0"/>
              <a:t>Uses writ of certiorari ("cert")</a:t>
            </a:r>
          </a:p>
          <a:p>
            <a:pPr lvl="1"/>
            <a:r>
              <a:rPr lang="en-US" dirty="0"/>
              <a:t>Requires agreement of four justices to hear case</a:t>
            </a:r>
          </a:p>
          <a:p>
            <a:pPr lvl="1"/>
            <a:r>
              <a:rPr lang="en-US" dirty="0"/>
              <a:t>Usually deals with significant federal or constitutional question</a:t>
            </a:r>
          </a:p>
          <a:p>
            <a:pPr lvl="2"/>
            <a:r>
              <a:rPr lang="en-US" dirty="0"/>
              <a:t>Conflicting decisions by circuit courts</a:t>
            </a:r>
          </a:p>
          <a:p>
            <a:pPr lvl="2"/>
            <a:r>
              <a:rPr lang="en-US" dirty="0"/>
              <a:t>State court decisions involving the Constitution</a:t>
            </a:r>
          </a:p>
          <a:p>
            <a:pPr lvl="1"/>
            <a:r>
              <a:rPr lang="en-US" dirty="0"/>
              <a:t>Only 3 to 4 percent of appeals are granted certiorari</a:t>
            </a:r>
          </a:p>
          <a:p>
            <a:pPr lvl="1"/>
            <a:r>
              <a:rPr lang="en-US" dirty="0"/>
              <a:t>Others are left to lower courts; this results in a diversity of constitutional interpretation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Route to the Supreme Court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3692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Getting to the Court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5058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rejection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9368" b="-39368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The Court rejects 95 percent of applications for certiorari</a:t>
            </a:r>
          </a:p>
          <a:p>
            <a:r>
              <a:rPr lang="en-US" dirty="0"/>
              <a:t>Costs of appeal are high</a:t>
            </a:r>
          </a:p>
          <a:p>
            <a:pPr lvl="1"/>
            <a:r>
              <a:rPr lang="en-US" dirty="0"/>
              <a:t>But these can be lowered by</a:t>
            </a:r>
          </a:p>
          <a:p>
            <a:pPr lvl="2"/>
            <a:r>
              <a:rPr lang="en-US" dirty="0"/>
              <a:t>In forma </a:t>
            </a:r>
            <a:r>
              <a:rPr lang="en-US" dirty="0" err="1"/>
              <a:t>pauperis</a:t>
            </a:r>
            <a:r>
              <a:rPr lang="en-US" dirty="0"/>
              <a:t>: plaintiff heard as pauper, with costs paid by the government</a:t>
            </a:r>
          </a:p>
          <a:p>
            <a:pPr lvl="2"/>
            <a:r>
              <a:rPr lang="en-US" dirty="0"/>
              <a:t>Payment by interest groups who have something to gain (American Civil Liberties Union)</a:t>
            </a:r>
          </a:p>
          <a:p>
            <a:pPr lvl="1"/>
            <a:r>
              <a:rPr lang="en-US" dirty="0"/>
              <a:t>Each party must pay its own way except for cases in which it is decided</a:t>
            </a:r>
          </a:p>
          <a:p>
            <a:pPr lvl="2"/>
            <a:r>
              <a:rPr lang="en-US" dirty="0"/>
              <a:t>That losing defendant will pay (fee shifting)</a:t>
            </a:r>
          </a:p>
          <a:p>
            <a:pPr lvl="2"/>
            <a:r>
              <a:rPr lang="en-US" dirty="0"/>
              <a:t>Section 1983 suits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Deterrents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0566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Standing: guidelines</a:t>
            </a:r>
          </a:p>
          <a:p>
            <a:pPr lvl="1"/>
            <a:r>
              <a:rPr lang="en-US" dirty="0"/>
              <a:t>Must be controversy between adversaries</a:t>
            </a:r>
          </a:p>
          <a:p>
            <a:pPr lvl="1"/>
            <a:r>
              <a:rPr lang="en-US" dirty="0"/>
              <a:t>Personal harm must be demonstrated</a:t>
            </a:r>
          </a:p>
          <a:p>
            <a:pPr lvl="1"/>
            <a:r>
              <a:rPr lang="en-US" dirty="0"/>
              <a:t>Being taxpayer not entitlement for suit</a:t>
            </a:r>
          </a:p>
          <a:p>
            <a:pPr lvl="1"/>
            <a:r>
              <a:rPr lang="en-US" dirty="0"/>
              <a:t>Sovereign </a:t>
            </a:r>
            <a:r>
              <a:rPr lang="en-US" dirty="0" smtClean="0"/>
              <a:t>immunity</a:t>
            </a:r>
          </a:p>
          <a:p>
            <a:r>
              <a:rPr lang="en-US" dirty="0" smtClean="0"/>
              <a:t>Class Action Suits</a:t>
            </a:r>
          </a:p>
          <a:p>
            <a:pPr lvl="1"/>
            <a:r>
              <a:rPr lang="en-US" dirty="0" smtClean="0"/>
              <a:t>Brought on behalf of all similarly suited</a:t>
            </a:r>
          </a:p>
          <a:p>
            <a:pPr lvl="1"/>
            <a:r>
              <a:rPr lang="en-US" dirty="0" smtClean="0"/>
              <a:t>Financial incentives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Content Placeholder 5" descr="brownnews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29" r="22929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Deterrents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8126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066800" y="0"/>
            <a:ext cx="8229600" cy="639763"/>
          </a:xfrm>
        </p:spPr>
        <p:txBody>
          <a:bodyPr/>
          <a:lstStyle/>
          <a:p>
            <a:r>
              <a:rPr lang="en-US" dirty="0" smtClean="0"/>
              <a:t>Road to the Court</a:t>
            </a:r>
            <a:endParaRPr lang="en-US" dirty="0"/>
          </a:p>
        </p:txBody>
      </p:sp>
      <p:pic>
        <p:nvPicPr>
          <p:cNvPr id="8" name="Picture 7" descr="Road to the SC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762000"/>
            <a:ext cx="7977002" cy="520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227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Supreme Court in Action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231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Oral arguments by lawyers after briefs submitted</a:t>
            </a:r>
          </a:p>
          <a:p>
            <a:pPr lvl="1"/>
            <a:r>
              <a:rPr lang="en-US" dirty="0"/>
              <a:t>Questions by justices cut down to thirty minutes</a:t>
            </a:r>
          </a:p>
          <a:p>
            <a:pPr lvl="1"/>
            <a:r>
              <a:rPr lang="en-US" dirty="0"/>
              <a:t>Role of solicitor general</a:t>
            </a:r>
          </a:p>
          <a:p>
            <a:pPr lvl="1"/>
            <a:r>
              <a:rPr lang="en-US" dirty="0"/>
              <a:t>Amicus curiae briefs</a:t>
            </a:r>
          </a:p>
          <a:p>
            <a:pPr lvl="1"/>
            <a:r>
              <a:rPr lang="en-US" dirty="0"/>
              <a:t>Many sources of influence on justices, such as law journals</a:t>
            </a:r>
          </a:p>
          <a:p>
            <a:r>
              <a:rPr lang="en-US" dirty="0"/>
              <a:t>Conference procedures</a:t>
            </a:r>
          </a:p>
          <a:p>
            <a:pPr lvl="1"/>
            <a:r>
              <a:rPr lang="en-US" dirty="0"/>
              <a:t>Role of chief justice: speaking first, voting last</a:t>
            </a:r>
          </a:p>
          <a:p>
            <a:pPr lvl="1"/>
            <a:r>
              <a:rPr lang="en-US" dirty="0"/>
              <a:t>Selection of opinion writer: concurring and dissenting opinions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Supreme Court in Action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4461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Strategic retirements from the U.S. Supreme Court</a:t>
            </a:r>
          </a:p>
          <a:p>
            <a:pPr lvl="1"/>
            <a:r>
              <a:rPr lang="en-US" dirty="0"/>
              <a:t>There has been a sharp increase in the rate of retirements (contra deaths)</a:t>
            </a:r>
          </a:p>
          <a:p>
            <a:pPr lvl="1"/>
            <a:r>
              <a:rPr lang="en-US" dirty="0"/>
              <a:t>Early duties were physically onerous, adverse to one's health</a:t>
            </a:r>
          </a:p>
          <a:p>
            <a:pPr lvl="1"/>
            <a:r>
              <a:rPr lang="en-US" dirty="0"/>
              <a:t>More recently, retirements occur when justices and presidents share party identification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9" name="Content Placeholder 8" descr="Retirement-benefits-no-longer-at-risk-for-same-sex-couples.jpg&amp;maxw=300&amp;maxh=300&amp;q=90.jpe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2809" b="-32809"/>
          <a:stretch>
            <a:fillRect/>
          </a:stretch>
        </p:blipFill>
        <p:spPr/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Supreme Court in Action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908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Power of the Federal Courts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7153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power to make policy</a:t>
            </a:r>
          </a:p>
          <a:p>
            <a:pPr lvl="1"/>
            <a:r>
              <a:rPr lang="en-US" dirty="0"/>
              <a:t>By interpretation</a:t>
            </a:r>
          </a:p>
          <a:p>
            <a:pPr lvl="1"/>
            <a:r>
              <a:rPr lang="en-US" dirty="0"/>
              <a:t>By extending reach of existing law</a:t>
            </a:r>
          </a:p>
          <a:p>
            <a:pPr lvl="1"/>
            <a:r>
              <a:rPr lang="en-US" dirty="0"/>
              <a:t>By designing remedies</a:t>
            </a:r>
          </a:p>
          <a:p>
            <a:r>
              <a:rPr lang="en-US" dirty="0"/>
              <a:t>Measures of power</a:t>
            </a:r>
          </a:p>
          <a:p>
            <a:pPr lvl="1"/>
            <a:r>
              <a:rPr lang="en-US" dirty="0"/>
              <a:t>Number of laws declared unconstitutional (more than 120)</a:t>
            </a:r>
          </a:p>
          <a:p>
            <a:pPr lvl="1"/>
            <a:r>
              <a:rPr lang="en-US" dirty="0"/>
              <a:t>Number of prior cases overturned; not following stare </a:t>
            </a:r>
            <a:r>
              <a:rPr lang="en-US" dirty="0" err="1"/>
              <a:t>decisis</a:t>
            </a:r>
            <a:endParaRPr lang="en-US" dirty="0"/>
          </a:p>
          <a:p>
            <a:pPr lvl="1"/>
            <a:r>
              <a:rPr lang="en-US" dirty="0"/>
              <a:t>Deference to the legislative branch (political questions)</a:t>
            </a:r>
          </a:p>
          <a:p>
            <a:pPr lvl="1"/>
            <a:r>
              <a:rPr lang="en-US" dirty="0"/>
              <a:t>Kinds of remedies imposed; judges go beyond what justice requires</a:t>
            </a:r>
          </a:p>
          <a:p>
            <a:pPr lvl="1"/>
            <a:r>
              <a:rPr lang="en-US" dirty="0"/>
              <a:t>Basis for sweeping orders from either the Constitution or the interpretation of federal laws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of the Federal Courts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6808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Views of judicial activism</a:t>
            </a:r>
          </a:p>
          <a:p>
            <a:pPr lvl="1"/>
            <a:r>
              <a:rPr lang="en-US" dirty="0"/>
              <a:t>Supporters</a:t>
            </a:r>
          </a:p>
          <a:p>
            <a:pPr lvl="2"/>
            <a:r>
              <a:rPr lang="en-US" dirty="0"/>
              <a:t>Courts should correct injustices</a:t>
            </a:r>
          </a:p>
          <a:p>
            <a:pPr lvl="2"/>
            <a:r>
              <a:rPr lang="en-US" dirty="0"/>
              <a:t>Courts are last resort</a:t>
            </a:r>
          </a:p>
          <a:p>
            <a:r>
              <a:rPr lang="en-US" dirty="0"/>
              <a:t>Critics</a:t>
            </a:r>
          </a:p>
          <a:p>
            <a:pPr lvl="1"/>
            <a:r>
              <a:rPr lang="en-US" dirty="0"/>
              <a:t>Judges lack expertise</a:t>
            </a:r>
          </a:p>
          <a:p>
            <a:pPr lvl="1"/>
            <a:r>
              <a:rPr lang="en-US" dirty="0"/>
              <a:t>Courts not accountable; judges not elected</a:t>
            </a:r>
          </a:p>
          <a:p>
            <a:r>
              <a:rPr lang="en-US" dirty="0"/>
              <a:t>Various reasons for activism</a:t>
            </a:r>
          </a:p>
          <a:p>
            <a:pPr lvl="1"/>
            <a:r>
              <a:rPr lang="en-US" dirty="0"/>
              <a:t>Too many lawyers; but real cause adversary culture</a:t>
            </a:r>
          </a:p>
          <a:p>
            <a:pPr lvl="1"/>
            <a:r>
              <a:rPr lang="en-US" dirty="0"/>
              <a:t>Easier to get standing in courts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of the Federal Courts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0369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citizens united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5802" b="-35802"/>
          <a:stretch>
            <a:fillRect/>
          </a:stretch>
        </p:blipFill>
        <p:spPr/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Legislation and courts</a:t>
            </a:r>
          </a:p>
          <a:p>
            <a:pPr lvl="1"/>
            <a:r>
              <a:rPr lang="en-US" dirty="0"/>
              <a:t>Laws and the Constitution are filled with vague language</a:t>
            </a:r>
          </a:p>
          <a:p>
            <a:pPr lvl="2"/>
            <a:r>
              <a:rPr lang="en-US" dirty="0"/>
              <a:t>Ambiguity gives courts opportunities to design remedies</a:t>
            </a:r>
          </a:p>
          <a:p>
            <a:pPr lvl="2"/>
            <a:r>
              <a:rPr lang="en-US" dirty="0"/>
              <a:t>Courts can interpret language in different ways</a:t>
            </a:r>
          </a:p>
          <a:p>
            <a:pPr lvl="1"/>
            <a:r>
              <a:rPr lang="en-US" dirty="0"/>
              <a:t>Federal government is increasingly on the defensive in court cases; laws induce litigation</a:t>
            </a:r>
          </a:p>
          <a:p>
            <a:pPr lvl="1"/>
            <a:r>
              <a:rPr lang="en-US" dirty="0"/>
              <a:t>The attitudes of federal judges affect their decisions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 of the Federal Courts</a:t>
            </a:r>
          </a:p>
        </p:txBody>
      </p:sp>
    </p:spTree>
    <p:extLst>
      <p:ext uri="{BB962C8B-B14F-4D97-AF65-F5344CB8AC3E}">
        <p14:creationId xmlns:p14="http://schemas.microsoft.com/office/powerpoint/2010/main" val="2402472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Checks on Judicial Power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1585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Judges are not immune to politics or public opinion</a:t>
            </a:r>
          </a:p>
          <a:p>
            <a:pPr lvl="1"/>
            <a:r>
              <a:rPr lang="en-US" dirty="0"/>
              <a:t>Effects will vary from case to case</a:t>
            </a:r>
          </a:p>
          <a:p>
            <a:pPr lvl="1"/>
            <a:r>
              <a:rPr lang="en-US" dirty="0"/>
              <a:t>Decisions can be ignored</a:t>
            </a:r>
          </a:p>
          <a:p>
            <a:pPr lvl="2"/>
            <a:r>
              <a:rPr lang="en-US" dirty="0"/>
              <a:t>Examples: school prayer, segregated schools</a:t>
            </a:r>
          </a:p>
          <a:p>
            <a:pPr lvl="2"/>
            <a:r>
              <a:rPr lang="en-US" dirty="0"/>
              <a:t>Usually if register is not highly visible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9" name="Content Placeholder 8" descr="publicopinion2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" b="330"/>
          <a:stretch>
            <a:fillRect/>
          </a:stretch>
        </p:blipFill>
        <p:spPr/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3154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Congress and the courts</a:t>
            </a:r>
          </a:p>
          <a:p>
            <a:pPr lvl="1"/>
            <a:r>
              <a:rPr lang="en-US" dirty="0"/>
              <a:t>Confirmation and impeachment proceedings alter the composition of the courts</a:t>
            </a:r>
          </a:p>
          <a:p>
            <a:pPr lvl="1"/>
            <a:r>
              <a:rPr lang="en-US" dirty="0"/>
              <a:t>Changing the number of judges</a:t>
            </a:r>
          </a:p>
          <a:p>
            <a:pPr lvl="1"/>
            <a:r>
              <a:rPr lang="en-US" dirty="0"/>
              <a:t>Revising legislation declared unconstitutional</a:t>
            </a:r>
          </a:p>
          <a:p>
            <a:pPr lvl="1"/>
            <a:r>
              <a:rPr lang="en-US" dirty="0"/>
              <a:t>Altering jurisdiction of the courts and restricting remedies</a:t>
            </a:r>
          </a:p>
          <a:p>
            <a:pPr lvl="1"/>
            <a:r>
              <a:rPr lang="en-US" dirty="0"/>
              <a:t>Constitutional amendment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Content Placeholder 5" descr="sotomayor2460x276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30" r="23230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8533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image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4" r="4474"/>
          <a:stretch>
            <a:fillRect/>
          </a:stretch>
        </p:blipFill>
        <p:spPr/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Public opinion and the courts</a:t>
            </a:r>
          </a:p>
          <a:p>
            <a:pPr lvl="1"/>
            <a:r>
              <a:rPr lang="en-US" dirty="0"/>
              <a:t>Defying public opinion, especially elite opinion, frontally is dangerous</a:t>
            </a:r>
          </a:p>
          <a:p>
            <a:pPr lvl="1"/>
            <a:r>
              <a:rPr lang="en-US" dirty="0"/>
              <a:t>Opinion in realigning eras may energize court</a:t>
            </a:r>
          </a:p>
          <a:p>
            <a:pPr lvl="1"/>
            <a:r>
              <a:rPr lang="en-US" dirty="0"/>
              <a:t>Public confidence in court since 1966 has varied</a:t>
            </a:r>
          </a:p>
          <a:p>
            <a:pPr lvl="1"/>
            <a:r>
              <a:rPr lang="en-US" dirty="0"/>
              <a:t>Change caused by changes of personnel and what government is doing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427957"/>
      </p:ext>
    </p:extLst>
  </p:cSld>
  <p:clrMapOvr>
    <a:masterClrMapping/>
  </p:clrMapOvr>
</p:sld>
</file>

<file path=ppt/theme/theme1.xml><?xml version="1.0" encoding="utf-8"?>
<a:theme xmlns:a="http://schemas.openxmlformats.org/drawingml/2006/main" name="TC018572719991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Perpetua" pitchFamily="18" charset="0"/>
            <a:ea typeface="+mj-ea"/>
            <a:cs typeface="+mj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6AFA805-4404-47D2-A142-C3A37E84F33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TC018572719991</Template>
  <TotalTime>7773</TotalTime>
  <Words>1277</Words>
  <Application>Microsoft Office PowerPoint</Application>
  <PresentationFormat>On-screen Show (4:3)</PresentationFormat>
  <Paragraphs>173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Segoe UI</vt:lpstr>
      <vt:lpstr>Calibri</vt:lpstr>
      <vt:lpstr>Perpetua</vt:lpstr>
      <vt:lpstr>TC018572719991</vt:lpstr>
      <vt:lpstr>Chapter 16: The Judiciary</vt:lpstr>
      <vt:lpstr>Introduction</vt:lpstr>
      <vt:lpstr>Introduction</vt:lpstr>
      <vt:lpstr>Development of the Federal Courts</vt:lpstr>
      <vt:lpstr>National Supremacy and Slavery</vt:lpstr>
      <vt:lpstr>Government and the Economy</vt:lpstr>
      <vt:lpstr>Government and Political Liberty </vt:lpstr>
      <vt:lpstr>Structure of the Federal Courts</vt:lpstr>
      <vt:lpstr>Two Kinds of Federal Courts</vt:lpstr>
      <vt:lpstr>Two Kinds of Federal Courts</vt:lpstr>
      <vt:lpstr>Selecting Judges</vt:lpstr>
      <vt:lpstr>Jurisdiction of Federal Courts</vt:lpstr>
      <vt:lpstr>Dual Court System</vt:lpstr>
      <vt:lpstr>Route to the Supreme Court</vt:lpstr>
      <vt:lpstr>Getting to the Court</vt:lpstr>
      <vt:lpstr>Deterrents</vt:lpstr>
      <vt:lpstr>Deterrents</vt:lpstr>
      <vt:lpstr>Road to the Court</vt:lpstr>
      <vt:lpstr>Supreme Court in Action</vt:lpstr>
      <vt:lpstr>Supreme Court in Action</vt:lpstr>
      <vt:lpstr>Supreme Court in Action</vt:lpstr>
      <vt:lpstr>Power of the Federal Courts</vt:lpstr>
      <vt:lpstr>Power of the Federal Courts</vt:lpstr>
      <vt:lpstr>Power of the Federal Courts</vt:lpstr>
      <vt:lpstr>Power of the Federal Courts</vt:lpstr>
      <vt:lpstr>Checks on Judicial Power</vt:lpstr>
      <vt:lpstr>Checks</vt:lpstr>
      <vt:lpstr>Checks</vt:lpstr>
      <vt:lpstr>Checks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keywords/>
  <cp:lastModifiedBy>Joshua Sherman</cp:lastModifiedBy>
  <cp:revision>208</cp:revision>
  <dcterms:modified xsi:type="dcterms:W3CDTF">2014-01-30T15:33:14Z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TC018572719991</vt:lpwstr>
  </property>
</Properties>
</file>