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203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7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Public Opinion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737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Opinion and Democracy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Lincoln </a:t>
            </a:r>
            <a:r>
              <a:rPr lang="en-US" dirty="0"/>
              <a:t>and the Gettysburg address "of the people, by the people, for the people."</a:t>
            </a:r>
            <a:endParaRPr lang="en-US" sz="3400" dirty="0"/>
          </a:p>
          <a:p>
            <a:pPr lvl="1"/>
            <a:r>
              <a:rPr lang="en-US" dirty="0"/>
              <a:t>Yet the federal government's budget is not balanced</a:t>
            </a:r>
            <a:endParaRPr lang="en-US" sz="3000" dirty="0"/>
          </a:p>
          <a:p>
            <a:pPr lvl="1"/>
            <a:r>
              <a:rPr lang="en-US" dirty="0"/>
              <a:t>Yet the people have opposed busing</a:t>
            </a:r>
            <a:endParaRPr lang="en-US" sz="3000" dirty="0"/>
          </a:p>
          <a:p>
            <a:pPr lvl="1"/>
            <a:r>
              <a:rPr lang="en-US" dirty="0"/>
              <a:t>Yet the ERA was not ratified</a:t>
            </a:r>
            <a:endParaRPr lang="en-US" sz="3000" dirty="0"/>
          </a:p>
          <a:p>
            <a:pPr lvl="1"/>
            <a:r>
              <a:rPr lang="en-US" dirty="0"/>
              <a:t>Yet most Americans opposed Clinton's impeachment</a:t>
            </a:r>
            <a:endParaRPr lang="en-US" sz="3000" dirty="0"/>
          </a:p>
          <a:p>
            <a:pPr lvl="1"/>
            <a:r>
              <a:rPr lang="en-US" dirty="0"/>
              <a:t>Yet most Americans favor term limits for Congress</a:t>
            </a:r>
            <a:endParaRPr lang="en-US" sz="3000" dirty="0"/>
          </a:p>
          <a:p>
            <a:endParaRPr lang="en-US" dirty="0"/>
          </a:p>
        </p:txBody>
      </p:sp>
      <p:pic>
        <p:nvPicPr>
          <p:cNvPr id="6" name="Content Placeholder 5" descr="gettysburg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62" r="-18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8263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Opinion and Democracy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Why </a:t>
            </a:r>
            <a:r>
              <a:rPr lang="en-US" dirty="0"/>
              <a:t>government policy and public opinion may appear to be at odds</a:t>
            </a:r>
            <a:endParaRPr lang="en-US" sz="3400" dirty="0"/>
          </a:p>
          <a:p>
            <a:pPr lvl="1"/>
            <a:r>
              <a:rPr lang="en-US" dirty="0"/>
              <a:t>Government not intended to do "what the people want"</a:t>
            </a:r>
            <a:endParaRPr lang="en-US" sz="3000" dirty="0"/>
          </a:p>
          <a:p>
            <a:pPr lvl="2"/>
            <a:r>
              <a:rPr lang="en-US" dirty="0"/>
              <a:t>Framers of Constitution aimed for substantive goals</a:t>
            </a:r>
            <a:endParaRPr lang="en-US" sz="2800" dirty="0"/>
          </a:p>
          <a:p>
            <a:pPr lvl="2"/>
            <a:r>
              <a:rPr lang="en-US" dirty="0"/>
              <a:t>Popular rule was only one of several means toward these goals.</a:t>
            </a:r>
            <a:endParaRPr lang="en-US" sz="2800" dirty="0"/>
          </a:p>
          <a:p>
            <a:pPr lvl="2"/>
            <a:r>
              <a:rPr lang="en-US" dirty="0"/>
              <a:t>Large nations feature many "publics" with many "opinions."</a:t>
            </a:r>
            <a:endParaRPr lang="en-US" sz="2800" dirty="0"/>
          </a:p>
          <a:p>
            <a:pPr lvl="3"/>
            <a:r>
              <a:rPr lang="en-US" dirty="0"/>
              <a:t>Framers hoped no single opinion would dominate</a:t>
            </a:r>
            <a:endParaRPr lang="en-US" sz="2800" dirty="0"/>
          </a:p>
          <a:p>
            <a:pPr lvl="3"/>
            <a:r>
              <a:rPr lang="en-US" dirty="0"/>
              <a:t>Reasonable policies can command support of many factions</a:t>
            </a:r>
            <a:endParaRPr lang="en-US" sz="2800" dirty="0"/>
          </a:p>
          <a:p>
            <a:pPr lvl="1"/>
            <a:r>
              <a:rPr lang="en-US" dirty="0"/>
              <a:t>Limits on effectiveness of opinion polling; difficult to know public opinion</a:t>
            </a:r>
            <a:endParaRPr lang="en-US" sz="3000" dirty="0"/>
          </a:p>
          <a:p>
            <a:pPr lvl="1"/>
            <a:r>
              <a:rPr lang="en-US" dirty="0"/>
              <a:t>Government may give more weight to political elites who may think differently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593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public opinion?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Influences </a:t>
            </a:r>
            <a:r>
              <a:rPr lang="en-US" dirty="0"/>
              <a:t>and limitations</a:t>
            </a:r>
            <a:endParaRPr lang="en-US" sz="3400" dirty="0"/>
          </a:p>
          <a:p>
            <a:pPr lvl="1"/>
            <a:r>
              <a:rPr lang="en-US" dirty="0"/>
              <a:t>Public ignorance: Monetary Control Bill ruse, poor name recognition of leaders</a:t>
            </a:r>
            <a:endParaRPr lang="en-US" sz="3000" dirty="0"/>
          </a:p>
          <a:p>
            <a:pPr lvl="1"/>
            <a:r>
              <a:rPr lang="en-US" dirty="0"/>
              <a:t>Importance of wording of questions, affects answers</a:t>
            </a:r>
            <a:endParaRPr lang="en-US" sz="3000" dirty="0"/>
          </a:p>
          <a:p>
            <a:pPr lvl="1"/>
            <a:r>
              <a:rPr lang="en-US" dirty="0"/>
              <a:t>Questions may focus one side of an issue at the expense of another (benefits / costs)</a:t>
            </a:r>
            <a:endParaRPr lang="en-US" sz="3000" dirty="0"/>
          </a:p>
          <a:p>
            <a:pPr lvl="1"/>
            <a:r>
              <a:rPr lang="en-US" dirty="0"/>
              <a:t>Instability of public opinion</a:t>
            </a:r>
            <a:endParaRPr lang="en-US" sz="3000" dirty="0"/>
          </a:p>
          <a:p>
            <a:pPr lvl="1"/>
            <a:r>
              <a:rPr lang="en-US" dirty="0"/>
              <a:t>Public has more important things to think about; need clear-cut political choices</a:t>
            </a:r>
            <a:endParaRPr lang="en-US" sz="3000" dirty="0"/>
          </a:p>
          <a:p>
            <a:pPr lvl="1"/>
            <a:r>
              <a:rPr lang="en-US" dirty="0"/>
              <a:t>Specific attitudes less important than political culture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772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Origins of Political Attitudes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424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pPr lvl="1"/>
            <a:r>
              <a:rPr lang="en-US" dirty="0"/>
              <a:t>Child absorbs party identification of family but becomes more independent with age</a:t>
            </a:r>
            <a:endParaRPr lang="en-US" sz="3000" dirty="0"/>
          </a:p>
          <a:p>
            <a:pPr lvl="1"/>
            <a:r>
              <a:rPr lang="en-US" dirty="0"/>
              <a:t>Much continuity between generations</a:t>
            </a:r>
            <a:endParaRPr lang="en-US" sz="3000" dirty="0"/>
          </a:p>
          <a:p>
            <a:pPr lvl="1"/>
            <a:r>
              <a:rPr lang="en-US" dirty="0"/>
              <a:t>Declining ability to pass on identification</a:t>
            </a:r>
            <a:endParaRPr lang="en-US" sz="3000" dirty="0"/>
          </a:p>
          <a:p>
            <a:pPr lvl="1"/>
            <a:r>
              <a:rPr lang="en-US" dirty="0"/>
              <a:t>Younger voters exhibit less partisanship; more likely to be independent</a:t>
            </a:r>
            <a:endParaRPr lang="en-US" sz="3000" dirty="0"/>
          </a:p>
          <a:p>
            <a:pPr lvl="1"/>
            <a:r>
              <a:rPr lang="en-US" dirty="0"/>
              <a:t>Meaning of partisanship unclear in most families; less influence on policy preferences</a:t>
            </a:r>
            <a:endParaRPr lang="en-US" sz="3000" dirty="0"/>
          </a:p>
          <a:p>
            <a:pPr lvl="1"/>
            <a:r>
              <a:rPr lang="en-US" dirty="0"/>
              <a:t>Few families pass on clear ideologies</a:t>
            </a:r>
            <a:endParaRPr lang="en-US" sz="3000" dirty="0"/>
          </a:p>
          <a:p>
            <a:endParaRPr lang="en-US" dirty="0"/>
          </a:p>
        </p:txBody>
      </p:sp>
      <p:pic>
        <p:nvPicPr>
          <p:cNvPr id="7" name="Content Placeholder 6" descr="Together-Familiy-Guy-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876" b="-3687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57342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Religion</a:t>
            </a:r>
            <a:endParaRPr lang="en-US" dirty="0"/>
          </a:p>
        </p:txBody>
      </p:sp>
      <p:pic>
        <p:nvPicPr>
          <p:cNvPr id="5" name="Content Placeholder 4" descr="kneel-before-the-cross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653" b="-31653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Religious </a:t>
            </a:r>
            <a:r>
              <a:rPr lang="en-US" dirty="0"/>
              <a:t>traditions affect families</a:t>
            </a:r>
            <a:endParaRPr lang="en-US" sz="3000" dirty="0"/>
          </a:p>
          <a:p>
            <a:pPr lvl="2"/>
            <a:r>
              <a:rPr lang="en-US" dirty="0"/>
              <a:t>Catholic families somewhat more liberal</a:t>
            </a:r>
            <a:endParaRPr lang="en-US" sz="2800" dirty="0"/>
          </a:p>
          <a:p>
            <a:pPr lvl="2"/>
            <a:r>
              <a:rPr lang="en-US" dirty="0"/>
              <a:t>Protestant families more conservative</a:t>
            </a:r>
            <a:endParaRPr lang="en-US" sz="2800" dirty="0"/>
          </a:p>
          <a:p>
            <a:pPr lvl="2"/>
            <a:r>
              <a:rPr lang="en-US" dirty="0"/>
              <a:t>Jewish families decidedly more liberal</a:t>
            </a:r>
            <a:endParaRPr lang="en-US" sz="2800" dirty="0"/>
          </a:p>
          <a:p>
            <a:pPr lvl="1"/>
            <a:r>
              <a:rPr lang="en-US" dirty="0"/>
              <a:t>Two theories on differences</a:t>
            </a:r>
            <a:endParaRPr lang="en-US" sz="3000" dirty="0"/>
          </a:p>
          <a:p>
            <a:pPr lvl="2"/>
            <a:r>
              <a:rPr lang="en-US" dirty="0"/>
              <a:t>Social status of religious group</a:t>
            </a:r>
            <a:endParaRPr lang="en-US" sz="2800" dirty="0"/>
          </a:p>
          <a:p>
            <a:pPr lvl="2"/>
            <a:r>
              <a:rPr lang="en-US" dirty="0"/>
              <a:t>Content of religion's tradition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47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Gender Gap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pPr lvl="1"/>
            <a:r>
              <a:rPr lang="en-US" dirty="0"/>
              <a:t>A "problem" that has existed for a long time for both parties</a:t>
            </a:r>
            <a:endParaRPr lang="en-US" sz="3000" dirty="0"/>
          </a:p>
          <a:p>
            <a:pPr lvl="2"/>
            <a:r>
              <a:rPr lang="en-US" dirty="0"/>
              <a:t>Men and women both identified with the Democratic Party at about the same levels in the 1950s</a:t>
            </a:r>
            <a:endParaRPr lang="en-US" sz="2800" dirty="0"/>
          </a:p>
          <a:p>
            <a:pPr lvl="2"/>
            <a:r>
              <a:rPr lang="en-US" dirty="0"/>
              <a:t>By the 1990's men identified more with the Republican party while women continued to support the Democrats at earlier levels</a:t>
            </a:r>
            <a:endParaRPr lang="en-US" sz="2800" dirty="0"/>
          </a:p>
          <a:p>
            <a:endParaRPr lang="en-US" dirty="0"/>
          </a:p>
        </p:txBody>
      </p:sp>
      <p:pic>
        <p:nvPicPr>
          <p:cNvPr id="5" name="Content Placeholder 4" descr="gender-gap-cartoon.jpg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917" b="-249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01968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Gender Gap</a:t>
            </a:r>
            <a:endParaRPr lang="en-US" dirty="0"/>
          </a:p>
        </p:txBody>
      </p:sp>
      <p:pic>
        <p:nvPicPr>
          <p:cNvPr id="5" name="Content Placeholder 4" descr="Gender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5" r="15495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pPr lvl="1"/>
            <a:r>
              <a:rPr lang="en-US" dirty="0"/>
              <a:t>Possible explanations for the "gap"</a:t>
            </a:r>
            <a:endParaRPr lang="en-US" sz="3000" dirty="0"/>
          </a:p>
          <a:p>
            <a:pPr lvl="2"/>
            <a:r>
              <a:rPr lang="en-US" dirty="0"/>
              <a:t>Attitudes about size of government, gun control, spending programs for the poor, and gay rights</a:t>
            </a:r>
            <a:endParaRPr lang="en-US" sz="2800" dirty="0"/>
          </a:p>
          <a:p>
            <a:pPr lvl="2"/>
            <a:r>
              <a:rPr lang="en-US" dirty="0"/>
              <a:t>The conservative policy positions of men are increasingly matched by their party loyalty</a:t>
            </a:r>
            <a:endParaRPr lang="en-US" sz="2800" dirty="0"/>
          </a:p>
          <a:p>
            <a:pPr lvl="2"/>
            <a:r>
              <a:rPr lang="en-US" dirty="0"/>
              <a:t>Presence of Democratic female candidates may also have an impact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859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Schooling and Information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36550"/>
            <a:r>
              <a:rPr lang="en-US" dirty="0" smtClean="0"/>
              <a:t>College </a:t>
            </a:r>
            <a:r>
              <a:rPr lang="en-US" dirty="0"/>
              <a:t>education has liberalizing effect; longer in college, more liberal</a:t>
            </a:r>
            <a:endParaRPr lang="en-US" sz="3200" dirty="0"/>
          </a:p>
          <a:p>
            <a:pPr lvl="1"/>
            <a:r>
              <a:rPr lang="en-US" dirty="0"/>
              <a:t>Effect extends beyond end of college</a:t>
            </a:r>
            <a:endParaRPr lang="en-US" sz="3000" dirty="0"/>
          </a:p>
          <a:p>
            <a:pPr lvl="1"/>
            <a:r>
              <a:rPr lang="en-US" dirty="0"/>
              <a:t>Cause of this liberalization?</a:t>
            </a:r>
            <a:endParaRPr lang="en-US" sz="3000" dirty="0"/>
          </a:p>
          <a:p>
            <a:pPr lvl="2"/>
            <a:r>
              <a:rPr lang="en-US" dirty="0"/>
              <a:t>Personal traits: temperament, family, intelligence</a:t>
            </a:r>
            <a:endParaRPr lang="en-US" sz="2800" dirty="0"/>
          </a:p>
          <a:p>
            <a:pPr lvl="2"/>
            <a:r>
              <a:rPr lang="en-US" dirty="0"/>
              <a:t>Exposure to information on politics</a:t>
            </a:r>
            <a:endParaRPr lang="en-US" sz="2800" dirty="0"/>
          </a:p>
          <a:p>
            <a:pPr lvl="2"/>
            <a:r>
              <a:rPr lang="en-US" dirty="0"/>
              <a:t>Liberalism of professors</a:t>
            </a:r>
            <a:endParaRPr lang="en-US" sz="2800" dirty="0"/>
          </a:p>
          <a:p>
            <a:pPr lvl="1"/>
            <a:r>
              <a:rPr lang="en-US" dirty="0"/>
              <a:t>Effect growing as more go to college</a:t>
            </a:r>
            <a:endParaRPr lang="en-US" sz="3000" dirty="0"/>
          </a:p>
          <a:p>
            <a:pPr lvl="1"/>
            <a:r>
              <a:rPr lang="en-US" dirty="0"/>
              <a:t>Increasing conservatism since 1960s?</a:t>
            </a:r>
            <a:endParaRPr lang="en-US" sz="3000" dirty="0"/>
          </a:p>
          <a:p>
            <a:pPr lvl="2"/>
            <a:r>
              <a:rPr lang="en-US" dirty="0"/>
              <a:t>Yes (legalizing marijuana)</a:t>
            </a:r>
            <a:endParaRPr lang="en-US" sz="2800" dirty="0"/>
          </a:p>
          <a:p>
            <a:pPr lvl="2"/>
            <a:r>
              <a:rPr lang="en-US" dirty="0"/>
              <a:t>No (school busing)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81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Cleavages in Public Opinion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035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Class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Less important in the US than in Europe.</a:t>
            </a:r>
            <a:endParaRPr lang="en-US" dirty="0"/>
          </a:p>
          <a:p>
            <a:pPr lvl="1"/>
            <a:r>
              <a:rPr lang="en-US" dirty="0"/>
              <a:t>More important in 1950s on unemployment, education, housing programs</a:t>
            </a:r>
            <a:endParaRPr lang="en-US" sz="3000" dirty="0"/>
          </a:p>
          <a:p>
            <a:pPr lvl="1"/>
            <a:r>
              <a:rPr lang="en-US" dirty="0"/>
              <a:t>Less important in 1960s on poverty, health insurance, Vietnam, jobs</a:t>
            </a:r>
            <a:endParaRPr lang="en-US" sz="3000" dirty="0"/>
          </a:p>
          <a:p>
            <a:pPr lvl="1"/>
            <a:r>
              <a:rPr lang="en-US" dirty="0"/>
              <a:t>Why the change?</a:t>
            </a:r>
            <a:endParaRPr lang="en-US" sz="3000" dirty="0"/>
          </a:p>
          <a:p>
            <a:pPr lvl="2"/>
            <a:r>
              <a:rPr lang="en-US" dirty="0"/>
              <a:t>Education: occupation depends more on schooling</a:t>
            </a:r>
            <a:endParaRPr lang="en-US" sz="2800" dirty="0"/>
          </a:p>
          <a:p>
            <a:pPr lvl="2"/>
            <a:r>
              <a:rPr lang="en-US" dirty="0"/>
              <a:t>Noneconomic issues now define liberal and conservative</a:t>
            </a:r>
            <a:endParaRPr lang="en-US" sz="2800" dirty="0"/>
          </a:p>
          <a:p>
            <a:endParaRPr lang="en-US" dirty="0"/>
          </a:p>
        </p:txBody>
      </p:sp>
      <p:pic>
        <p:nvPicPr>
          <p:cNvPr id="7" name="Content Placeholder 6" descr="importance_of_education_1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730" b="-197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05434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Race and Ethnicity</a:t>
            </a:r>
            <a:endParaRPr lang="en-US" dirty="0"/>
          </a:p>
        </p:txBody>
      </p:sp>
      <p:pic>
        <p:nvPicPr>
          <p:cNvPr id="5" name="Content Placeholder 4" descr="diversity_globe_story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r="5834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-6350">
              <a:buNone/>
            </a:pPr>
            <a:r>
              <a:rPr lang="en-US" dirty="0" smtClean="0"/>
              <a:t>Social </a:t>
            </a:r>
            <a:r>
              <a:rPr lang="en-US" dirty="0"/>
              <a:t>class becoming less clear-cut source of political cleavage</a:t>
            </a:r>
            <a:endParaRPr lang="en-US" sz="3200" dirty="0"/>
          </a:p>
          <a:p>
            <a:pPr lvl="1"/>
            <a:r>
              <a:rPr lang="en-US" dirty="0"/>
              <a:t>Impact of race and ethnicity is less clear</a:t>
            </a:r>
            <a:endParaRPr lang="en-US" sz="3000" dirty="0"/>
          </a:p>
          <a:p>
            <a:pPr lvl="2"/>
            <a:r>
              <a:rPr lang="en-US" dirty="0"/>
              <a:t>Some clear difference in opinion (party identification, O.J. Simpson, criminal justice system, affirmative action)</a:t>
            </a:r>
            <a:endParaRPr lang="en-US" sz="2800" dirty="0"/>
          </a:p>
          <a:p>
            <a:pPr lvl="2"/>
            <a:r>
              <a:rPr lang="en-US" dirty="0"/>
              <a:t>Some similarities (quotas, getting tough on crime, abortion, etc.)</a:t>
            </a:r>
            <a:endParaRPr lang="en-US" sz="2800" dirty="0"/>
          </a:p>
          <a:p>
            <a:pPr lvl="2"/>
            <a:r>
              <a:rPr lang="en-US" dirty="0"/>
              <a:t>Evidence that the gap in opinions is narrowing</a:t>
            </a:r>
            <a:endParaRPr lang="en-US" sz="2800" dirty="0"/>
          </a:p>
          <a:p>
            <a:pPr lvl="2"/>
            <a:r>
              <a:rPr lang="en-US" dirty="0"/>
              <a:t>Further complication: gaps between the opinions of younger and older blacks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937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Race and Ethnicity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Big </a:t>
            </a:r>
            <a:r>
              <a:rPr lang="en-US" dirty="0"/>
              <a:t>opinion gap between black leaders and black people generally</a:t>
            </a:r>
            <a:endParaRPr lang="en-US" sz="3200" dirty="0"/>
          </a:p>
          <a:p>
            <a:pPr lvl="1"/>
            <a:r>
              <a:rPr lang="en-US" dirty="0"/>
              <a:t>Still differences of opinions between blacks and whites on social issues; opinions similar on others</a:t>
            </a:r>
            <a:endParaRPr lang="en-US" sz="3000" dirty="0"/>
          </a:p>
          <a:p>
            <a:pPr lvl="1"/>
            <a:r>
              <a:rPr lang="en-US" dirty="0"/>
              <a:t>Evidence that black-white differences are narrowing</a:t>
            </a:r>
            <a:endParaRPr lang="en-US" sz="3000" dirty="0"/>
          </a:p>
          <a:p>
            <a:r>
              <a:rPr lang="en-US" dirty="0"/>
              <a:t>Few studies of the opinions of over 30 million Latinos </a:t>
            </a:r>
            <a:endParaRPr lang="en-US" sz="3200" dirty="0"/>
          </a:p>
          <a:p>
            <a:pPr lvl="1"/>
            <a:r>
              <a:rPr lang="en-US" dirty="0"/>
              <a:t>California study of Latinos and Asian Americans</a:t>
            </a:r>
            <a:endParaRPr lang="en-US" sz="3000" dirty="0"/>
          </a:p>
          <a:p>
            <a:pPr lvl="1"/>
            <a:r>
              <a:rPr lang="en-US" dirty="0"/>
              <a:t>Latinos identified themselves as Democrats / Asian Americans identified themselves as Republicans</a:t>
            </a:r>
            <a:endParaRPr lang="en-US" sz="3000" dirty="0"/>
          </a:p>
          <a:p>
            <a:pPr lvl="1"/>
            <a:r>
              <a:rPr lang="en-US" dirty="0"/>
              <a:t>Latinos were somewhat more liberal than Anglo whites and Asian Americans, but less liberal than blacks</a:t>
            </a:r>
            <a:endParaRPr lang="en-US" sz="3000" dirty="0"/>
          </a:p>
          <a:p>
            <a:pPr lvl="1"/>
            <a:r>
              <a:rPr lang="en-US" dirty="0"/>
              <a:t>Diversity within ethnic groups and limitations of such studies 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015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Southerners </a:t>
            </a:r>
            <a:r>
              <a:rPr lang="en-US" dirty="0"/>
              <a:t>more conservative than northerners on military and civil rights issues but difference fading overall</a:t>
            </a:r>
            <a:endParaRPr lang="en-US" sz="3200" dirty="0"/>
          </a:p>
          <a:p>
            <a:r>
              <a:rPr lang="en-US" dirty="0"/>
              <a:t>Southern lifestyle different</a:t>
            </a:r>
            <a:endParaRPr lang="en-US" sz="3200" dirty="0"/>
          </a:p>
          <a:p>
            <a:r>
              <a:rPr lang="en-US" dirty="0"/>
              <a:t>Lessening attachment to Democratic party</a:t>
            </a:r>
            <a:endParaRPr lang="en-US" sz="3200" dirty="0"/>
          </a:p>
          <a:p>
            <a:endParaRPr lang="en-US" dirty="0"/>
          </a:p>
        </p:txBody>
      </p:sp>
      <p:pic>
        <p:nvPicPr>
          <p:cNvPr id="7" name="Content Placeholder 6" descr="USA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64" b="-378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32984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Ideology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13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Consistent Attitudes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Consistent </a:t>
            </a:r>
            <a:r>
              <a:rPr lang="en-US" dirty="0"/>
              <a:t>attitudes</a:t>
            </a:r>
            <a:endParaRPr lang="en-US" sz="3400" dirty="0"/>
          </a:p>
          <a:p>
            <a:pPr lvl="1"/>
            <a:r>
              <a:rPr lang="en-US" dirty="0"/>
              <a:t>Ideology: patterned set of political beliefs about who ought to rule, their principles and policies</a:t>
            </a:r>
            <a:endParaRPr lang="en-US" sz="3000" dirty="0"/>
          </a:p>
          <a:p>
            <a:pPr lvl="1"/>
            <a:r>
              <a:rPr lang="en-US" dirty="0"/>
              <a:t>Most citizens display little ideology; moderates dominate</a:t>
            </a:r>
            <a:endParaRPr lang="en-US" sz="3000" dirty="0"/>
          </a:p>
          <a:p>
            <a:pPr lvl="1"/>
            <a:r>
              <a:rPr lang="en-US" dirty="0"/>
              <a:t>Yet most citizens may have strong political predispositions</a:t>
            </a:r>
            <a:endParaRPr lang="en-US" sz="3000" dirty="0"/>
          </a:p>
          <a:p>
            <a:pPr lvl="1"/>
            <a:r>
              <a:rPr lang="en-US" dirty="0"/>
              <a:t>"Consistency" criterion somewhat arbitrary</a:t>
            </a:r>
            <a:endParaRPr lang="en-US" sz="3000" dirty="0"/>
          </a:p>
          <a:p>
            <a:pPr lvl="1"/>
            <a:r>
              <a:rPr lang="en-US" dirty="0"/>
              <a:t>Some believe ideology increased in 1960s</a:t>
            </a:r>
            <a:endParaRPr lang="en-US" sz="3000" dirty="0"/>
          </a:p>
          <a:p>
            <a:pPr lvl="1"/>
            <a:r>
              <a:rPr lang="en-US" dirty="0"/>
              <a:t>Others argue that poll questions were merely worded differently in 1960s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110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 liberalism and conservatism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Liberal </a:t>
            </a:r>
            <a:r>
              <a:rPr lang="en-US" dirty="0"/>
              <a:t>and conservative labels have complex history</a:t>
            </a:r>
            <a:endParaRPr lang="en-US" sz="3200" dirty="0"/>
          </a:p>
          <a:p>
            <a:pPr lvl="1"/>
            <a:r>
              <a:rPr lang="en-US" dirty="0"/>
              <a:t>Europe during French Revolution: conservative = church, state authority</a:t>
            </a:r>
            <a:endParaRPr lang="en-US" sz="3000" dirty="0"/>
          </a:p>
          <a:p>
            <a:pPr lvl="1"/>
            <a:r>
              <a:rPr lang="en-US" dirty="0"/>
              <a:t>Roosevelt and New Deal: activism = liberalism</a:t>
            </a:r>
            <a:endParaRPr lang="en-US" sz="3000" dirty="0"/>
          </a:p>
          <a:p>
            <a:pPr lvl="1"/>
            <a:r>
              <a:rPr lang="en-US" dirty="0"/>
              <a:t>Conservative reaction to activism (Goldwater): free market, states' rights, economic choice</a:t>
            </a:r>
            <a:endParaRPr lang="en-US" sz="3000" dirty="0"/>
          </a:p>
          <a:p>
            <a:pPr lvl="1"/>
            <a:r>
              <a:rPr lang="en-US" dirty="0"/>
              <a:t>Today's imprecise and changing meanings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37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Various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/>
              <a:t>useful categories emerge from studies</a:t>
            </a:r>
            <a:endParaRPr lang="en-US" sz="3200" dirty="0"/>
          </a:p>
          <a:p>
            <a:pPr lvl="1"/>
            <a:r>
              <a:rPr lang="en-US" dirty="0"/>
              <a:t>Economic policy: liberals favor jobs for all, subsidized medical care and education, taxation of rich</a:t>
            </a:r>
            <a:endParaRPr lang="en-US" sz="3000" dirty="0"/>
          </a:p>
          <a:p>
            <a:pPr lvl="1"/>
            <a:r>
              <a:rPr lang="en-US" dirty="0"/>
              <a:t>Civil rights: liberals prefer desegregation, equal opportunity, etc.</a:t>
            </a:r>
            <a:endParaRPr lang="en-US" sz="3000" dirty="0"/>
          </a:p>
          <a:p>
            <a:pPr lvl="1"/>
            <a:r>
              <a:rPr lang="en-US" dirty="0"/>
              <a:t>Public and political conduct: liberals tolerant of demonstrations, favor legalization of marijuana, and so on</a:t>
            </a: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88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Consistency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Pure </a:t>
            </a:r>
            <a:r>
              <a:rPr lang="en-US" dirty="0"/>
              <a:t>liberals: liberal on both economic and personal conduct issues</a:t>
            </a:r>
            <a:endParaRPr lang="en-US" sz="3200" dirty="0"/>
          </a:p>
          <a:p>
            <a:r>
              <a:rPr lang="en-US" dirty="0"/>
              <a:t>Pure conservatives: conservative on both economic and personal conduct issues</a:t>
            </a:r>
            <a:endParaRPr lang="en-US" sz="3200" dirty="0"/>
          </a:p>
          <a:p>
            <a:r>
              <a:rPr lang="en-US" dirty="0"/>
              <a:t>Libertarians: conservative on economic issues, liberal on personal conduct issues</a:t>
            </a:r>
            <a:endParaRPr lang="en-US" sz="3200" dirty="0"/>
          </a:p>
          <a:p>
            <a:r>
              <a:rPr lang="en-US" dirty="0"/>
              <a:t>Populists: liberal on economic issues, conservative on personal conduct issues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237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Elites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Political elites</a:t>
            </a:r>
            <a:endParaRPr lang="en-US" sz="3400" dirty="0"/>
          </a:p>
          <a:p>
            <a:pPr lvl="1"/>
            <a:r>
              <a:rPr lang="en-US" dirty="0"/>
              <a:t>Definition: those who have a disproportionate amount of some valued resource</a:t>
            </a:r>
            <a:endParaRPr lang="en-US" sz="3000" dirty="0"/>
          </a:p>
          <a:p>
            <a:pPr lvl="1"/>
            <a:r>
              <a:rPr lang="en-US" dirty="0"/>
              <a:t>Elites, or activists, display greater ideological consistency</a:t>
            </a:r>
            <a:endParaRPr lang="en-US" sz="3000" dirty="0"/>
          </a:p>
          <a:p>
            <a:pPr lvl="2"/>
            <a:r>
              <a:rPr lang="en-US" dirty="0"/>
              <a:t>More information than most people</a:t>
            </a:r>
            <a:endParaRPr lang="en-US" sz="2800" dirty="0"/>
          </a:p>
          <a:p>
            <a:pPr lvl="2"/>
            <a:r>
              <a:rPr lang="en-US" dirty="0"/>
              <a:t>Peers reinforce consistency and greater difference of opinion than one finds among average voters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Hillary_Clinton_Bill_Chelsea_on_parade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0" r="193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82767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there a new class?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Definition: those who are advantaged by the power, resources, and growth of government (not business)</a:t>
            </a:r>
            <a:endParaRPr lang="en-US" sz="3200" dirty="0"/>
          </a:p>
          <a:p>
            <a:r>
              <a:rPr lang="en-US" dirty="0"/>
              <a:t>Two explanations of well-off individuals who are liberals</a:t>
            </a:r>
            <a:endParaRPr lang="en-US" sz="3200" dirty="0"/>
          </a:p>
          <a:p>
            <a:pPr lvl="1"/>
            <a:r>
              <a:rPr lang="en-US" dirty="0"/>
              <a:t>Their direct benefits from government</a:t>
            </a:r>
            <a:endParaRPr lang="en-US" sz="3000" dirty="0"/>
          </a:p>
          <a:p>
            <a:pPr lvl="1"/>
            <a:r>
              <a:rPr lang="en-US" dirty="0"/>
              <a:t>Liberal ideology infusing postgraduate education</a:t>
            </a:r>
            <a:endParaRPr lang="en-US" sz="3000" dirty="0"/>
          </a:p>
          <a:p>
            <a:r>
              <a:rPr lang="en-US" dirty="0"/>
              <a:t>Traditional middle class: four years of college, suburban, church affiliated, pro-business, conservative on social issues, Republican</a:t>
            </a:r>
            <a:endParaRPr lang="en-US" sz="3200" dirty="0"/>
          </a:p>
          <a:p>
            <a:r>
              <a:rPr lang="en-US" dirty="0"/>
              <a:t>Liberal middle class: postgraduate education, urban, critical of business, liberal on social issues, Democratic</a:t>
            </a:r>
            <a:endParaRPr lang="en-US" sz="3200" dirty="0"/>
          </a:p>
          <a:p>
            <a:r>
              <a:rPr lang="en-US" dirty="0"/>
              <a:t>Emergence of new class creates strain in Democratic party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73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Political Elites, Public Opinion, and Public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Elites </a:t>
            </a:r>
            <a:r>
              <a:rPr lang="en-US" dirty="0"/>
              <a:t>influence public opinion in three ways</a:t>
            </a:r>
            <a:endParaRPr lang="en-US" sz="3400" dirty="0"/>
          </a:p>
          <a:p>
            <a:pPr lvl="1"/>
            <a:r>
              <a:rPr lang="en-US" dirty="0"/>
              <a:t>Raise and form political issues</a:t>
            </a:r>
            <a:endParaRPr lang="en-US" sz="3000" dirty="0"/>
          </a:p>
          <a:p>
            <a:pPr lvl="1"/>
            <a:r>
              <a:rPr lang="en-US" dirty="0"/>
              <a:t>State norms by which to settle issues, defining policy options</a:t>
            </a:r>
            <a:endParaRPr lang="en-US" sz="3000" dirty="0"/>
          </a:p>
          <a:p>
            <a:pPr lvl="1"/>
            <a:r>
              <a:rPr lang="en-US" dirty="0"/>
              <a:t>Elite views shape mass views</a:t>
            </a:r>
            <a:endParaRPr lang="en-US" sz="3000" dirty="0"/>
          </a:p>
          <a:p>
            <a:r>
              <a:rPr lang="en-US" dirty="0"/>
              <a:t>Limits to elite influence on the public</a:t>
            </a:r>
            <a:endParaRPr lang="en-US" sz="3400" dirty="0"/>
          </a:p>
          <a:p>
            <a:pPr lvl="1"/>
            <a:r>
              <a:rPr lang="en-US" dirty="0"/>
              <a:t>Elites do not define problems</a:t>
            </a:r>
            <a:endParaRPr lang="en-US" sz="3000" dirty="0"/>
          </a:p>
          <a:p>
            <a:pPr lvl="1"/>
            <a:r>
              <a:rPr lang="en-US" dirty="0"/>
              <a:t>Many elites exist; hence many elite opinions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583794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38</TotalTime>
  <Words>1163</Words>
  <Application>Microsoft Macintosh PowerPoint</Application>
  <PresentationFormat>On-screen Show (4:3)</PresentationFormat>
  <Paragraphs>141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Pixel</vt:lpstr>
      <vt:lpstr>Chapter 7 </vt:lpstr>
      <vt:lpstr>Public Opinion and Democracy</vt:lpstr>
      <vt:lpstr>Public Opinion and Democracy</vt:lpstr>
      <vt:lpstr>What is public opinion?</vt:lpstr>
      <vt:lpstr>The Origins of Political Attitudes</vt:lpstr>
      <vt:lpstr>Family</vt:lpstr>
      <vt:lpstr>Religion</vt:lpstr>
      <vt:lpstr>The Gender Gap</vt:lpstr>
      <vt:lpstr>The Gender Gap</vt:lpstr>
      <vt:lpstr>Schooling and Information</vt:lpstr>
      <vt:lpstr>Cleavages in Public Opinion</vt:lpstr>
      <vt:lpstr>Social Class</vt:lpstr>
      <vt:lpstr>Race and Ethnicity</vt:lpstr>
      <vt:lpstr>Race and Ethnicity</vt:lpstr>
      <vt:lpstr>Region</vt:lpstr>
      <vt:lpstr>Political Ideology</vt:lpstr>
      <vt:lpstr>Consistent Attitudes</vt:lpstr>
      <vt:lpstr>What do liberalism and conservatism mean?</vt:lpstr>
      <vt:lpstr>Various Categories</vt:lpstr>
      <vt:lpstr>Analyzing Consistency</vt:lpstr>
      <vt:lpstr>Political Elites</vt:lpstr>
      <vt:lpstr>Is there a new class?</vt:lpstr>
      <vt:lpstr>Political Elites, Public Opinion, and Public Policy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 </dc:title>
  <dc:creator>Joshua Sherman</dc:creator>
  <cp:lastModifiedBy>Joshua Sherman</cp:lastModifiedBy>
  <cp:revision>4</cp:revision>
  <dcterms:created xsi:type="dcterms:W3CDTF">2014-01-13T18:13:09Z</dcterms:created>
  <dcterms:modified xsi:type="dcterms:W3CDTF">2014-01-13T18:52:08Z</dcterms:modified>
</cp:coreProperties>
</file>