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2" r:id="rId14"/>
    <p:sldId id="268" r:id="rId15"/>
    <p:sldId id="269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8230889" y="444728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4251665B-C24A-4702-B522-6A4334602E03}" type="datetimeFigureOut">
              <a:rPr lang="en-US" smtClean="0"/>
              <a:t>2/14/2017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Chapter 8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Political Participation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58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Closer Look at Nonvoting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600" dirty="0" smtClean="0"/>
              <a:t>Alleged </a:t>
            </a:r>
            <a:r>
              <a:rPr lang="en-US" sz="2600" dirty="0"/>
              <a:t>problem: low turnout compared with Europeans, but this compares registered voters with the eligible adult population</a:t>
            </a:r>
            <a:endParaRPr lang="en-US" sz="3800" dirty="0"/>
          </a:p>
          <a:p>
            <a:r>
              <a:rPr lang="en-US" sz="2600" dirty="0"/>
              <a:t>Common explanation: voter apathy on election day, but the real problem is low registration rates</a:t>
            </a:r>
            <a:endParaRPr lang="en-US" sz="3800" dirty="0"/>
          </a:p>
          <a:p>
            <a:r>
              <a:rPr lang="en-US" sz="2600" dirty="0"/>
              <a:t>Proposed solution: get-out-the-vote drives, but this will not help those who are not registered</a:t>
            </a:r>
            <a:endParaRPr lang="en-US" sz="3800" dirty="0"/>
          </a:p>
          <a:p>
            <a:endParaRPr lang="en-US" dirty="0"/>
          </a:p>
        </p:txBody>
      </p:sp>
      <p:pic>
        <p:nvPicPr>
          <p:cNvPr id="5" name="Content Placeholder 4" descr="Apathy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9043" b="-390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63192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Closer Look at Nonvoting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600" dirty="0"/>
              <a:t>Apathy not the only cause of non-registration</a:t>
            </a:r>
            <a:endParaRPr lang="en-US" sz="3800" dirty="0"/>
          </a:p>
          <a:p>
            <a:pPr lvl="1"/>
            <a:r>
              <a:rPr lang="en-US" dirty="0"/>
              <a:t>Costs here versus no costs in European countries where registration is automatic</a:t>
            </a:r>
            <a:endParaRPr lang="en-US" sz="3400" dirty="0"/>
          </a:p>
          <a:p>
            <a:pPr lvl="1"/>
            <a:r>
              <a:rPr lang="en-US" dirty="0"/>
              <a:t>Motor-voter law of 1993 (which took effect in 1995)</a:t>
            </a:r>
            <a:endParaRPr lang="en-US" sz="3400" dirty="0"/>
          </a:p>
          <a:p>
            <a:pPr lvl="2"/>
            <a:r>
              <a:rPr lang="en-US" dirty="0"/>
              <a:t>Did not create a general boom in vote turnout</a:t>
            </a:r>
            <a:endParaRPr lang="en-US" sz="3000" dirty="0"/>
          </a:p>
          <a:p>
            <a:pPr lvl="2"/>
            <a:r>
              <a:rPr lang="en-US" dirty="0"/>
              <a:t>Did increase registration among eligible voters</a:t>
            </a:r>
            <a:endParaRPr lang="en-US" sz="3000" dirty="0"/>
          </a:p>
          <a:p>
            <a:pPr lvl="2"/>
            <a:r>
              <a:rPr lang="en-US" dirty="0"/>
              <a:t>Did not change the two party balance of registrants</a:t>
            </a:r>
            <a:endParaRPr lang="en-US" sz="3000" dirty="0"/>
          </a:p>
          <a:p>
            <a:pPr lvl="2"/>
            <a:r>
              <a:rPr lang="en-US" dirty="0"/>
              <a:t>Did increase the number of independent registrants</a:t>
            </a:r>
            <a:endParaRPr lang="en-US" sz="3000" dirty="0"/>
          </a:p>
          <a:p>
            <a:pPr lvl="2"/>
            <a:r>
              <a:rPr lang="en-US" dirty="0"/>
              <a:t>May actually add registrants who are less likely to vote </a:t>
            </a:r>
            <a:endParaRPr lang="en-US" sz="3000" dirty="0"/>
          </a:p>
          <a:p>
            <a:r>
              <a:rPr lang="en-US" sz="2600" dirty="0"/>
              <a:t>Voting is not the only way of participating</a:t>
            </a:r>
            <a:endParaRPr lang="en-US" sz="3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115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Rise of the American Electorate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64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State to Federal Control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/>
              <a:t>Initially, states decided nearly everything</a:t>
            </a:r>
            <a:endParaRPr lang="en-US" sz="3200" dirty="0"/>
          </a:p>
          <a:p>
            <a:pPr lvl="1"/>
            <a:r>
              <a:rPr lang="en-US" dirty="0"/>
              <a:t>This led to wide variation in federal elections</a:t>
            </a:r>
            <a:endParaRPr lang="en-US" sz="3000" dirty="0"/>
          </a:p>
          <a:p>
            <a:pPr lvl="1"/>
            <a:r>
              <a:rPr lang="en-US" dirty="0"/>
              <a:t>Congress has since reduced state prerogatives</a:t>
            </a:r>
            <a:endParaRPr lang="en-US" sz="3000" dirty="0"/>
          </a:p>
          <a:p>
            <a:pPr lvl="2"/>
            <a:r>
              <a:rPr lang="en-US" dirty="0"/>
              <a:t>1842 law: House members elected by district</a:t>
            </a:r>
            <a:endParaRPr lang="en-US" sz="2800" dirty="0"/>
          </a:p>
          <a:p>
            <a:pPr lvl="2"/>
            <a:r>
              <a:rPr lang="en-US" dirty="0"/>
              <a:t>Suffrage to women</a:t>
            </a:r>
            <a:endParaRPr lang="en-US" sz="2800" dirty="0"/>
          </a:p>
          <a:p>
            <a:pPr lvl="2"/>
            <a:r>
              <a:rPr lang="en-US" dirty="0"/>
              <a:t>Suffrage to blacks</a:t>
            </a:r>
            <a:endParaRPr lang="en-US" sz="2800" dirty="0"/>
          </a:p>
          <a:p>
            <a:pPr lvl="2"/>
            <a:r>
              <a:rPr lang="en-US" dirty="0"/>
              <a:t>Suffrage to eighteen- to twenty-year-olds</a:t>
            </a:r>
            <a:endParaRPr lang="en-US" sz="2800" dirty="0"/>
          </a:p>
          <a:p>
            <a:pPr lvl="2"/>
            <a:r>
              <a:rPr lang="en-US" dirty="0"/>
              <a:t>Direct popular election of U.S. senators</a:t>
            </a:r>
            <a:endParaRPr lang="en-US" sz="2800" dirty="0"/>
          </a:p>
          <a:p>
            <a:endParaRPr lang="en-US" dirty="0"/>
          </a:p>
        </p:txBody>
      </p:sp>
      <p:pic>
        <p:nvPicPr>
          <p:cNvPr id="7" name="Content Placeholder 6" descr="votes-for-women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779" r="-247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33117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State to Federal Control</a:t>
            </a:r>
            <a:endParaRPr lang="en-US" dirty="0"/>
          </a:p>
        </p:txBody>
      </p:sp>
      <p:pic>
        <p:nvPicPr>
          <p:cNvPr id="5" name="Content Placeholder 4" descr="literacy test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38" b="10238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lvl="1"/>
            <a:r>
              <a:rPr lang="en-US" dirty="0"/>
              <a:t>Black voting rights</a:t>
            </a:r>
            <a:endParaRPr lang="en-US" sz="3000" dirty="0"/>
          </a:p>
          <a:p>
            <a:pPr lvl="2"/>
            <a:r>
              <a:rPr lang="en-US" dirty="0"/>
              <a:t>Fifteenth Amendment gutted by Supreme Court as not conferring a right to vote</a:t>
            </a:r>
            <a:endParaRPr lang="en-US" sz="2800" dirty="0"/>
          </a:p>
          <a:p>
            <a:pPr lvl="2"/>
            <a:r>
              <a:rPr lang="en-US" dirty="0"/>
              <a:t>Southern states then use evasive strategies</a:t>
            </a:r>
            <a:endParaRPr lang="en-US" sz="2800" dirty="0"/>
          </a:p>
          <a:p>
            <a:pPr lvl="3"/>
            <a:r>
              <a:rPr lang="en-US" dirty="0"/>
              <a:t>Literacy test</a:t>
            </a:r>
            <a:endParaRPr lang="en-US" sz="2800" dirty="0"/>
          </a:p>
          <a:p>
            <a:pPr lvl="3"/>
            <a:r>
              <a:rPr lang="en-US" dirty="0"/>
              <a:t>Poll tax</a:t>
            </a:r>
            <a:endParaRPr lang="en-US" sz="2800" dirty="0"/>
          </a:p>
          <a:p>
            <a:pPr lvl="3"/>
            <a:r>
              <a:rPr lang="en-US" dirty="0"/>
              <a:t>White primaries</a:t>
            </a:r>
            <a:endParaRPr lang="en-US" sz="2800" dirty="0"/>
          </a:p>
          <a:p>
            <a:pPr lvl="3"/>
            <a:r>
              <a:rPr lang="en-US" dirty="0"/>
              <a:t>Grandfather clauses</a:t>
            </a:r>
            <a:endParaRPr lang="en-US" sz="2800" dirty="0"/>
          </a:p>
          <a:p>
            <a:pPr lvl="3"/>
            <a:r>
              <a:rPr lang="en-US" dirty="0"/>
              <a:t>Intimidation of black voters</a:t>
            </a:r>
            <a:endParaRPr lang="en-US" sz="2800" dirty="0"/>
          </a:p>
          <a:p>
            <a:pPr lvl="2"/>
            <a:r>
              <a:rPr lang="en-US" dirty="0"/>
              <a:t>Most of these strategies ruled out by Supreme Court</a:t>
            </a:r>
            <a:endParaRPr lang="en-US" sz="2800" dirty="0"/>
          </a:p>
          <a:p>
            <a:pPr lvl="2"/>
            <a:r>
              <a:rPr lang="en-US" dirty="0"/>
              <a:t>Major change with 1965 Voting Rights Act; black vote increases</a:t>
            </a:r>
            <a:endParaRPr lang="en-US" sz="28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8474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From State to Federal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dirty="0"/>
              <a:t>Women's voting rights</a:t>
            </a:r>
            <a:endParaRPr lang="en-US" sz="3200" dirty="0"/>
          </a:p>
          <a:p>
            <a:pPr lvl="1"/>
            <a:r>
              <a:rPr lang="en-US" dirty="0"/>
              <a:t>Western states permit women to vote</a:t>
            </a:r>
            <a:endParaRPr lang="en-US" sz="3000" dirty="0"/>
          </a:p>
          <a:p>
            <a:pPr lvl="1"/>
            <a:r>
              <a:rPr lang="en-US" dirty="0"/>
              <a:t>Nineteenth Amendment ratified 1920</a:t>
            </a:r>
            <a:endParaRPr lang="en-US" sz="3000" dirty="0"/>
          </a:p>
          <a:p>
            <a:pPr lvl="1"/>
            <a:r>
              <a:rPr lang="en-US" dirty="0"/>
              <a:t>No dramatic changes in outcomes</a:t>
            </a:r>
            <a:endParaRPr lang="en-US" sz="3000" dirty="0"/>
          </a:p>
          <a:p>
            <a:r>
              <a:rPr lang="en-US" dirty="0"/>
              <a:t>Youth vote</a:t>
            </a:r>
            <a:endParaRPr lang="en-US" sz="3200" dirty="0"/>
          </a:p>
          <a:p>
            <a:pPr lvl="1"/>
            <a:r>
              <a:rPr lang="en-US" dirty="0"/>
              <a:t>Voting Rights Act of 1970</a:t>
            </a:r>
            <a:endParaRPr lang="en-US" sz="3000" dirty="0"/>
          </a:p>
          <a:p>
            <a:pPr lvl="1"/>
            <a:r>
              <a:rPr lang="en-US" dirty="0"/>
              <a:t>Twenty-sixth Amendment ratified 1971</a:t>
            </a:r>
            <a:endParaRPr lang="en-US" sz="3000" dirty="0"/>
          </a:p>
          <a:p>
            <a:pPr lvl="1"/>
            <a:r>
              <a:rPr lang="en-US" dirty="0"/>
              <a:t>Lower turnout; no particular party</a:t>
            </a:r>
            <a:endParaRPr lang="en-US" sz="3000" dirty="0"/>
          </a:p>
          <a:p>
            <a:r>
              <a:rPr lang="en-US" dirty="0"/>
              <a:t>National standards now govern most aspects</a:t>
            </a:r>
            <a:endParaRPr lang="en-US" sz="3200" dirty="0"/>
          </a:p>
          <a:p>
            <a:endParaRPr lang="en-US" dirty="0"/>
          </a:p>
        </p:txBody>
      </p:sp>
      <p:pic>
        <p:nvPicPr>
          <p:cNvPr id="5" name="Content Placeholder 4" descr="Rankin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" r="53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55633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Voting Turnout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Debate over declining percentages: two theories</a:t>
            </a:r>
            <a:endParaRPr lang="en-US" sz="3600" dirty="0"/>
          </a:p>
          <a:p>
            <a:pPr lvl="1"/>
            <a:r>
              <a:rPr lang="en-US" dirty="0"/>
              <a:t>The percentages are real and the result of a decline in popular interest in elections and competitiveness of the two parties</a:t>
            </a:r>
            <a:endParaRPr lang="en-US" sz="3200" dirty="0"/>
          </a:p>
          <a:p>
            <a:pPr lvl="2"/>
            <a:r>
              <a:rPr lang="en-US" dirty="0"/>
              <a:t>Parties originally worked hard to increase turnout among all voters </a:t>
            </a:r>
            <a:endParaRPr lang="en-US" sz="3000" dirty="0"/>
          </a:p>
          <a:p>
            <a:pPr lvl="2"/>
            <a:r>
              <a:rPr lang="en-US" dirty="0"/>
              <a:t>The election of 1896 locked Democrats in the South and Republicans in the North</a:t>
            </a:r>
            <a:endParaRPr lang="en-US" sz="3000" dirty="0"/>
          </a:p>
          <a:p>
            <a:pPr lvl="2"/>
            <a:r>
              <a:rPr lang="en-US" dirty="0"/>
              <a:t>Lopsided Republican victories caused citizens to lose interest</a:t>
            </a:r>
            <a:endParaRPr lang="en-US" sz="3000" dirty="0"/>
          </a:p>
          <a:p>
            <a:pPr lvl="2"/>
            <a:r>
              <a:rPr lang="en-US" dirty="0"/>
              <a:t>Leadership in the major parties became conservative and resisted mass participation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43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Voting Turnout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The percentages represent an apparent decline induced, in part, by more honest ballot counts of today.</a:t>
            </a:r>
            <a:endParaRPr lang="en-US" sz="3400" dirty="0"/>
          </a:p>
          <a:p>
            <a:pPr lvl="1"/>
            <a:r>
              <a:rPr lang="en-US" dirty="0"/>
              <a:t>Parties once printed ballots</a:t>
            </a:r>
            <a:endParaRPr lang="en-US" sz="3200" dirty="0"/>
          </a:p>
          <a:p>
            <a:pPr lvl="1"/>
            <a:r>
              <a:rPr lang="en-US" dirty="0"/>
              <a:t>Ballots cast in public</a:t>
            </a:r>
            <a:endParaRPr lang="en-US" sz="3200" dirty="0"/>
          </a:p>
          <a:p>
            <a:pPr lvl="1"/>
            <a:r>
              <a:rPr lang="en-US" dirty="0"/>
              <a:t>Parties controlled counting</a:t>
            </a:r>
            <a:endParaRPr lang="en-US" sz="3200" dirty="0"/>
          </a:p>
          <a:p>
            <a:r>
              <a:rPr lang="en-US" dirty="0"/>
              <a:t>Most scholars see several reasons for some real decline.</a:t>
            </a:r>
            <a:endParaRPr lang="en-US" sz="3400" dirty="0"/>
          </a:p>
          <a:p>
            <a:pPr lvl="1"/>
            <a:r>
              <a:rPr lang="en-US" dirty="0"/>
              <a:t>Registration more difficult: longer residency, educational qualifications, and discrimination</a:t>
            </a:r>
            <a:endParaRPr lang="en-US" sz="3200" dirty="0"/>
          </a:p>
          <a:p>
            <a:pPr lvl="1"/>
            <a:r>
              <a:rPr lang="en-US" dirty="0"/>
              <a:t>Continuing drop after 1960 cannot be explained</a:t>
            </a:r>
            <a:endParaRPr lang="en-US" sz="3200" dirty="0"/>
          </a:p>
          <a:p>
            <a:pPr lvl="1"/>
            <a:r>
              <a:rPr lang="en-US" dirty="0"/>
              <a:t>Refinement of VAP data to VEP data also reveals a decline</a:t>
            </a:r>
            <a:endParaRPr lang="en-US" sz="3200" dirty="0"/>
          </a:p>
          <a:p>
            <a:r>
              <a:rPr lang="en-US" dirty="0"/>
              <a:t>Universal turnout probably would not alter election outcomes</a:t>
            </a:r>
            <a:endParaRPr lang="en-US" sz="3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59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votingimage.jpg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073" r="-32073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Participates in Politics?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Forms of Participation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Voting the most common, but 8 to 10 percent misreport it</a:t>
            </a:r>
            <a:endParaRPr lang="en-US" sz="3200" dirty="0"/>
          </a:p>
          <a:p>
            <a:r>
              <a:rPr lang="en-US" dirty="0" err="1"/>
              <a:t>Verba</a:t>
            </a:r>
            <a:r>
              <a:rPr lang="en-US" dirty="0"/>
              <a:t> and </a:t>
            </a:r>
            <a:r>
              <a:rPr lang="en-US" dirty="0" err="1"/>
              <a:t>Nie's</a:t>
            </a:r>
            <a:r>
              <a:rPr lang="en-US" dirty="0"/>
              <a:t> six types of participants</a:t>
            </a:r>
            <a:endParaRPr lang="en-US" sz="3200" dirty="0"/>
          </a:p>
          <a:p>
            <a:pPr lvl="1"/>
            <a:r>
              <a:rPr lang="en-US" dirty="0" err="1"/>
              <a:t>Inactives</a:t>
            </a:r>
            <a:endParaRPr lang="en-US" sz="3000" dirty="0"/>
          </a:p>
          <a:p>
            <a:pPr lvl="1"/>
            <a:r>
              <a:rPr lang="en-US" dirty="0"/>
              <a:t>Voting specialists</a:t>
            </a:r>
            <a:endParaRPr lang="en-US" sz="3000" dirty="0"/>
          </a:p>
          <a:p>
            <a:pPr lvl="1"/>
            <a:r>
              <a:rPr lang="en-US" dirty="0"/>
              <a:t>Campaigners</a:t>
            </a:r>
            <a:endParaRPr lang="en-US" sz="3000" dirty="0"/>
          </a:p>
          <a:p>
            <a:pPr lvl="1"/>
            <a:r>
              <a:rPr lang="en-US" dirty="0"/>
              <a:t>Communalists</a:t>
            </a:r>
            <a:endParaRPr lang="en-US" sz="3000" dirty="0"/>
          </a:p>
          <a:p>
            <a:pPr lvl="1"/>
            <a:r>
              <a:rPr lang="en-US" dirty="0"/>
              <a:t>Parochial participants</a:t>
            </a:r>
            <a:endParaRPr lang="en-US" sz="3000" dirty="0"/>
          </a:p>
          <a:p>
            <a:pPr lvl="1"/>
            <a:r>
              <a:rPr lang="en-US" dirty="0"/>
              <a:t>Complete activists</a:t>
            </a:r>
            <a:endParaRPr lang="en-US" sz="3000" dirty="0"/>
          </a:p>
          <a:p>
            <a:endParaRPr lang="en-US" dirty="0"/>
          </a:p>
        </p:txBody>
      </p:sp>
      <p:pic>
        <p:nvPicPr>
          <p:cNvPr id="8" name="Content Placeholder 7" descr="flag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5190" b="-451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7931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Participation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Schooling, or political information, more likely to vote</a:t>
            </a:r>
            <a:endParaRPr lang="en-US" sz="3200" dirty="0"/>
          </a:p>
          <a:p>
            <a:r>
              <a:rPr lang="en-US" dirty="0"/>
              <a:t>Church-goers vote more</a:t>
            </a:r>
            <a:endParaRPr lang="en-US" sz="3200" dirty="0"/>
          </a:p>
          <a:p>
            <a:r>
              <a:rPr lang="en-US" dirty="0"/>
              <a:t>Men and women vote same rate</a:t>
            </a:r>
            <a:endParaRPr lang="en-US" sz="3200" dirty="0"/>
          </a:p>
          <a:p>
            <a:r>
              <a:rPr lang="en-US" dirty="0"/>
              <a:t>Race</a:t>
            </a:r>
            <a:endParaRPr lang="en-US" sz="3200" dirty="0"/>
          </a:p>
          <a:p>
            <a:pPr lvl="1"/>
            <a:r>
              <a:rPr lang="en-US" dirty="0"/>
              <a:t>Black participation lower than that of whites overall</a:t>
            </a:r>
            <a:endParaRPr lang="en-US" sz="3000" dirty="0"/>
          </a:p>
          <a:p>
            <a:pPr lvl="1"/>
            <a:r>
              <a:rPr lang="en-US" dirty="0"/>
              <a:t>But controlling for SES, higher than whites</a:t>
            </a:r>
            <a:endParaRPr lang="en-US" sz="30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Content Placeholder 4" descr="Churchgoers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7" r="170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4525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705"/>
            <a:ext cx="9144000" cy="6414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51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Participation</a:t>
            </a:r>
            <a:endParaRPr lang="en-US" dirty="0"/>
          </a:p>
        </p:txBody>
      </p:sp>
      <p:pic>
        <p:nvPicPr>
          <p:cNvPr id="5" name="Content Placeholder 4" descr="anonymous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7" b="5377"/>
          <a:stretch>
            <a:fillRect/>
          </a:stretch>
        </p:blipFill>
        <p:spPr/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Level of trust in government?</a:t>
            </a:r>
            <a:endParaRPr lang="en-US" sz="3200" dirty="0"/>
          </a:p>
          <a:p>
            <a:pPr lvl="1"/>
            <a:r>
              <a:rPr lang="en-US" dirty="0"/>
              <a:t>Studies show no correlation</a:t>
            </a:r>
            <a:endParaRPr lang="en-US" sz="3000" dirty="0"/>
          </a:p>
          <a:p>
            <a:r>
              <a:rPr lang="en-US" dirty="0"/>
              <a:t>Difficulty of registering; as turnout declines, registration gets easier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14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 of Participation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Several small factors decrease turnout</a:t>
            </a:r>
            <a:endParaRPr lang="en-US" sz="3600" dirty="0"/>
          </a:p>
          <a:p>
            <a:pPr lvl="1"/>
            <a:r>
              <a:rPr lang="en-US" dirty="0"/>
              <a:t>More youths, blacks, and other minorities</a:t>
            </a:r>
            <a:endParaRPr lang="en-US" sz="3200" dirty="0"/>
          </a:p>
          <a:p>
            <a:pPr lvl="1"/>
            <a:r>
              <a:rPr lang="en-US" dirty="0"/>
              <a:t>Decreasing effectiveness of parties</a:t>
            </a:r>
            <a:endParaRPr lang="en-US" sz="3200" dirty="0"/>
          </a:p>
          <a:p>
            <a:pPr lvl="1"/>
            <a:r>
              <a:rPr lang="en-US" dirty="0"/>
              <a:t>Remaining impediments to registration</a:t>
            </a:r>
            <a:endParaRPr lang="en-US" sz="3200" dirty="0"/>
          </a:p>
          <a:p>
            <a:pPr lvl="1"/>
            <a:r>
              <a:rPr lang="en-US" dirty="0"/>
              <a:t>Voting compulsory in other nations</a:t>
            </a:r>
            <a:endParaRPr lang="en-US" sz="3200" dirty="0"/>
          </a:p>
          <a:p>
            <a:pPr lvl="1"/>
            <a:r>
              <a:rPr lang="en-US" dirty="0"/>
              <a:t>Ethnic minorities encounter language barriers, whereas blacks are involved in nonpolitical institutions</a:t>
            </a:r>
            <a:endParaRPr lang="en-US" sz="3200" dirty="0"/>
          </a:p>
          <a:p>
            <a:pPr lvl="1"/>
            <a:r>
              <a:rPr lang="en-US" dirty="0"/>
              <a:t>May feel that elections do not matter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286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Causes of Participation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Democrats and Republicans fight over solutions</a:t>
            </a:r>
            <a:endParaRPr lang="en-US" sz="3600" dirty="0"/>
          </a:p>
          <a:p>
            <a:pPr lvl="1"/>
            <a:r>
              <a:rPr lang="en-US" dirty="0"/>
              <a:t>No one really knows who would be helped</a:t>
            </a:r>
            <a:endParaRPr lang="en-US" sz="3200" dirty="0"/>
          </a:p>
          <a:p>
            <a:pPr lvl="1"/>
            <a:r>
              <a:rPr lang="en-US" dirty="0"/>
              <a:t>Nonvoters tend to be poor, black, and so on</a:t>
            </a:r>
            <a:endParaRPr lang="en-US" sz="3200" dirty="0"/>
          </a:p>
          <a:p>
            <a:pPr lvl="1"/>
            <a:r>
              <a:rPr lang="en-US" dirty="0"/>
              <a:t>But an increasing percentage of college graduates are also not voting</a:t>
            </a:r>
            <a:endParaRPr lang="en-US" sz="3200" dirty="0"/>
          </a:p>
          <a:p>
            <a:pPr lvl="1"/>
            <a:r>
              <a:rPr lang="en-US" dirty="0"/>
              <a:t>Hard to be sure that turnout efforts produce gains for either party: Jesse Jackson in 1984</a:t>
            </a:r>
            <a:endParaRPr lang="en-US" sz="32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294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Meaning of Participation Rates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Americans vote less but participate more</a:t>
            </a:r>
            <a:endParaRPr lang="en-US" sz="3600" dirty="0"/>
          </a:p>
          <a:p>
            <a:pPr lvl="1"/>
            <a:r>
              <a:rPr lang="en-US" dirty="0"/>
              <a:t>Other forms of activity becoming more common</a:t>
            </a:r>
            <a:endParaRPr lang="en-US" sz="3200" dirty="0"/>
          </a:p>
          <a:p>
            <a:pPr lvl="1"/>
            <a:r>
              <a:rPr lang="en-US" dirty="0"/>
              <a:t>Some forms more common here than in other countries</a:t>
            </a:r>
            <a:endParaRPr lang="en-US" sz="3200" dirty="0"/>
          </a:p>
          <a:p>
            <a:r>
              <a:rPr lang="en-US" dirty="0"/>
              <a:t>Americans elect more officials than Europeans do and have more elections</a:t>
            </a:r>
            <a:endParaRPr lang="en-US" sz="3600" dirty="0"/>
          </a:p>
          <a:p>
            <a:r>
              <a:rPr lang="en-US" dirty="0"/>
              <a:t>U.S. turnout rates heavily skewed to higher status; meaning of this is unclear</a:t>
            </a:r>
            <a:endParaRPr lang="en-US" sz="36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47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321</TotalTime>
  <Words>717</Words>
  <Application>Microsoft Office PowerPoint</Application>
  <PresentationFormat>On-screen Show (4:3)</PresentationFormat>
  <Paragraphs>108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Spectrum</vt:lpstr>
      <vt:lpstr>Chapter 8 </vt:lpstr>
      <vt:lpstr>A Closer Look at Nonvoting</vt:lpstr>
      <vt:lpstr>A Closer Look at Nonvoting</vt:lpstr>
      <vt:lpstr>The Rise of the American Electorate</vt:lpstr>
      <vt:lpstr>From State to Federal Control</vt:lpstr>
      <vt:lpstr>From State to Federal Control</vt:lpstr>
      <vt:lpstr>From State to Federal Control</vt:lpstr>
      <vt:lpstr>Voting Turnout</vt:lpstr>
      <vt:lpstr>Voting Turnout</vt:lpstr>
      <vt:lpstr>Who Participates in Politics?</vt:lpstr>
      <vt:lpstr>Forms of Participation</vt:lpstr>
      <vt:lpstr>Causes of Participation</vt:lpstr>
      <vt:lpstr>PowerPoint Presentation</vt:lpstr>
      <vt:lpstr>Causes of Participation</vt:lpstr>
      <vt:lpstr>Causes of Participation</vt:lpstr>
      <vt:lpstr>Causes of Participation</vt:lpstr>
      <vt:lpstr>The Meaning of Participation Rates</vt:lpstr>
    </vt:vector>
  </TitlesOfParts>
  <Company>CASD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 </dc:title>
  <dc:creator>Joshua Sherman</dc:creator>
  <cp:lastModifiedBy>Joshua Sherman</cp:lastModifiedBy>
  <cp:revision>6</cp:revision>
  <dcterms:created xsi:type="dcterms:W3CDTF">2014-02-19T14:04:55Z</dcterms:created>
  <dcterms:modified xsi:type="dcterms:W3CDTF">2017-02-14T13:31:56Z</dcterms:modified>
</cp:coreProperties>
</file>