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D290233-0DD1-4A80-BB1E-9ADC3556DBB6}" type="datetimeFigureOut">
              <a:rPr lang="en-US" smtClean="0"/>
              <a:t>3/6/2014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</a:t>
            </a:r>
            <a:r>
              <a:rPr lang="en-US" dirty="0" smtClean="0"/>
              <a:t>9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Political Parties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42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Parties Here and Abroad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4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Decentralization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party is a group that seeks to elect candidates to public office by supplying them with a label.</a:t>
            </a:r>
            <a:endParaRPr lang="en-US" sz="3000" dirty="0"/>
          </a:p>
          <a:p>
            <a:r>
              <a:rPr lang="en-US" dirty="0"/>
              <a:t>Arenas</a:t>
            </a:r>
            <a:endParaRPr lang="en-US" sz="3000" dirty="0"/>
          </a:p>
          <a:p>
            <a:pPr lvl="1"/>
            <a:r>
              <a:rPr lang="en-US" dirty="0"/>
              <a:t>A label in the minds of the voters</a:t>
            </a:r>
            <a:endParaRPr lang="en-US" sz="2800" dirty="0"/>
          </a:p>
          <a:p>
            <a:pPr lvl="1"/>
            <a:r>
              <a:rPr lang="en-US" dirty="0"/>
              <a:t>Set of leaders in government</a:t>
            </a:r>
            <a:endParaRPr lang="en-US" sz="2800" dirty="0"/>
          </a:p>
          <a:p>
            <a:pPr lvl="1"/>
            <a:r>
              <a:rPr lang="en-US" dirty="0"/>
              <a:t>Organization recruiting and campaigning </a:t>
            </a:r>
            <a:endParaRPr lang="en-US" sz="2800" dirty="0"/>
          </a:p>
          <a:p>
            <a:r>
              <a:rPr lang="en-US" dirty="0"/>
              <a:t>American parties have become weaker in all three arenas</a:t>
            </a:r>
            <a:endParaRPr lang="en-US" sz="3000" dirty="0"/>
          </a:p>
          <a:p>
            <a:pPr lvl="1"/>
            <a:r>
              <a:rPr lang="en-US" dirty="0"/>
              <a:t>As labels: more independents</a:t>
            </a:r>
            <a:endParaRPr lang="en-US" sz="2800" dirty="0"/>
          </a:p>
          <a:p>
            <a:pPr lvl="1"/>
            <a:r>
              <a:rPr lang="en-US" dirty="0"/>
              <a:t>As organizations: much weaker since the 1960s </a:t>
            </a:r>
            <a:endParaRPr lang="en-US" sz="2800" dirty="0"/>
          </a:p>
          <a:p>
            <a:pPr lvl="1"/>
            <a:r>
              <a:rPr lang="en-US" dirty="0"/>
              <a:t>As sets of leaders: the organization of </a:t>
            </a:r>
            <a:r>
              <a:rPr lang="en-US" dirty="0" smtClean="0"/>
              <a:t>Congress is more or </a:t>
            </a:r>
            <a:r>
              <a:rPr lang="en-US" dirty="0"/>
              <a:t>less under their control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Republican-and-Democratic-Party-symbols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073" b="-570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486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Reasons for Differences from European Parties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Federal system decentralizes power</a:t>
            </a:r>
            <a:endParaRPr lang="en-US" sz="3600" dirty="0"/>
          </a:p>
          <a:p>
            <a:pPr lvl="1"/>
            <a:r>
              <a:rPr lang="en-US" dirty="0"/>
              <a:t>Early on, most people with political jobs worked for state and local government.</a:t>
            </a:r>
            <a:endParaRPr lang="en-US" sz="3200" dirty="0"/>
          </a:p>
          <a:p>
            <a:pPr lvl="1"/>
            <a:r>
              <a:rPr lang="en-US" dirty="0"/>
              <a:t>National parties were coalitions of local parties.</a:t>
            </a:r>
            <a:endParaRPr lang="en-US" sz="3200" dirty="0"/>
          </a:p>
          <a:p>
            <a:pPr lvl="1"/>
            <a:r>
              <a:rPr lang="en-US" dirty="0"/>
              <a:t>As political power becomes more centralized, parties become weaker still</a:t>
            </a:r>
            <a:endParaRPr lang="en-US" sz="3200" dirty="0"/>
          </a:p>
          <a:p>
            <a:r>
              <a:rPr lang="en-US" dirty="0"/>
              <a:t>Parties closely regulated by state and federal laws</a:t>
            </a:r>
            <a:endParaRPr lang="en-US" sz="3600" dirty="0"/>
          </a:p>
          <a:p>
            <a:r>
              <a:rPr lang="en-US" dirty="0"/>
              <a:t>Candidates chosen through primaries, not by party leaders</a:t>
            </a:r>
            <a:endParaRPr lang="en-US" sz="3600" dirty="0"/>
          </a:p>
          <a:p>
            <a:r>
              <a:rPr lang="en-US" dirty="0"/>
              <a:t>President elected separately from Congress</a:t>
            </a:r>
            <a:endParaRPr lang="en-US" sz="3600" dirty="0"/>
          </a:p>
          <a:p>
            <a:r>
              <a:rPr lang="en-US" dirty="0"/>
              <a:t>Political culture</a:t>
            </a:r>
            <a:endParaRPr lang="en-US" sz="3600" dirty="0"/>
          </a:p>
          <a:p>
            <a:pPr lvl="1"/>
            <a:r>
              <a:rPr lang="en-US" dirty="0"/>
              <a:t>Parties unimportant in life; Americans do not join or pay dues</a:t>
            </a:r>
            <a:endParaRPr lang="en-US" sz="3200" dirty="0"/>
          </a:p>
          <a:p>
            <a:pPr lvl="1"/>
            <a:r>
              <a:rPr lang="en-US" dirty="0"/>
              <a:t>Parties separate from other aspects of life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62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Rise and Decline of the Political Party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36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Founding (to 1820’s)</a:t>
            </a:r>
            <a:endParaRPr lang="en-US" dirty="0"/>
          </a:p>
        </p:txBody>
      </p:sp>
      <p:pic>
        <p:nvPicPr>
          <p:cNvPr id="7" name="Content Placeholder 6" descr="GW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5" b="6895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Founding (to the 1820s)</a:t>
            </a:r>
            <a:endParaRPr lang="en-US" sz="3000" dirty="0"/>
          </a:p>
          <a:p>
            <a:pPr lvl="1"/>
            <a:r>
              <a:rPr lang="en-US" dirty="0"/>
              <a:t>Founders' dislike of factions</a:t>
            </a:r>
            <a:endParaRPr lang="en-US" sz="2800" dirty="0"/>
          </a:p>
          <a:p>
            <a:pPr lvl="1"/>
            <a:r>
              <a:rPr lang="en-US" dirty="0"/>
              <a:t>Emergence of Republicans, Federalists: Jefferson versus Hamilton</a:t>
            </a:r>
            <a:endParaRPr lang="en-US" sz="2800" dirty="0"/>
          </a:p>
          <a:p>
            <a:pPr lvl="2"/>
            <a:r>
              <a:rPr lang="en-US" dirty="0"/>
              <a:t>Loose caucuses of political notables</a:t>
            </a:r>
            <a:endParaRPr lang="en-US" sz="2800" dirty="0"/>
          </a:p>
          <a:p>
            <a:pPr lvl="2"/>
            <a:r>
              <a:rPr lang="en-US" dirty="0"/>
              <a:t>Republicans' success and Federalists' demise</a:t>
            </a:r>
            <a:endParaRPr lang="en-US" sz="2800" dirty="0"/>
          </a:p>
          <a:p>
            <a:pPr lvl="1"/>
            <a:r>
              <a:rPr lang="en-US" dirty="0"/>
              <a:t>No representation of clear economic interests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69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Jacksonians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Political participation a mass phenomenon</a:t>
            </a:r>
            <a:endParaRPr lang="en-US" sz="3000" dirty="0"/>
          </a:p>
          <a:p>
            <a:pPr lvl="1"/>
            <a:r>
              <a:rPr lang="en-US" dirty="0"/>
              <a:t>More voters to reach</a:t>
            </a:r>
            <a:endParaRPr lang="en-US" sz="2800" dirty="0"/>
          </a:p>
          <a:p>
            <a:pPr lvl="1"/>
            <a:r>
              <a:rPr lang="en-US" dirty="0"/>
              <a:t>Party built from the bottom up</a:t>
            </a:r>
            <a:endParaRPr lang="en-US" sz="2800" dirty="0"/>
          </a:p>
          <a:p>
            <a:pPr lvl="1"/>
            <a:r>
              <a:rPr lang="en-US" dirty="0"/>
              <a:t>Abandonment of presidential caucuses</a:t>
            </a:r>
            <a:endParaRPr lang="en-US" sz="2800" dirty="0"/>
          </a:p>
          <a:p>
            <a:pPr lvl="1"/>
            <a:r>
              <a:rPr lang="en-US" dirty="0"/>
              <a:t>Beginning of national conventions to allow local control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Andrew-Jackson-9350991-1-402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" r="46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673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Civil War &amp; Sectionalism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3" y="2147888"/>
            <a:ext cx="3566160" cy="3927475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Jacksonian</a:t>
            </a:r>
            <a:r>
              <a:rPr lang="en-US" dirty="0"/>
              <a:t> system unable to survive slavery issue</a:t>
            </a:r>
            <a:endParaRPr lang="en-US" sz="3000" dirty="0"/>
          </a:p>
          <a:p>
            <a:r>
              <a:rPr lang="en-US" dirty="0"/>
              <a:t>New Republicans become dominant because of</a:t>
            </a:r>
            <a:endParaRPr lang="en-US" sz="3000" dirty="0"/>
          </a:p>
          <a:p>
            <a:pPr lvl="1"/>
            <a:r>
              <a:rPr lang="en-US" dirty="0"/>
              <a:t>Civil War and Republicans on Union side</a:t>
            </a:r>
            <a:endParaRPr lang="en-US" sz="2800" dirty="0"/>
          </a:p>
          <a:p>
            <a:pPr lvl="1"/>
            <a:r>
              <a:rPr lang="en-US" dirty="0"/>
              <a:t>Bryan's alienation of northern Democrats in 1896</a:t>
            </a:r>
            <a:endParaRPr lang="en-US" sz="2800" dirty="0"/>
          </a:p>
          <a:p>
            <a:r>
              <a:rPr lang="en-US" dirty="0"/>
              <a:t>In most states one party predominates</a:t>
            </a:r>
            <a:endParaRPr lang="en-US" sz="3000" dirty="0"/>
          </a:p>
          <a:p>
            <a:pPr lvl="1"/>
            <a:r>
              <a:rPr lang="en-US" dirty="0"/>
              <a:t>Party professionals, or "stalwarts," one faction in GOP</a:t>
            </a:r>
            <a:endParaRPr lang="en-US" sz="2800" dirty="0"/>
          </a:p>
          <a:p>
            <a:pPr lvl="1"/>
            <a:r>
              <a:rPr lang="en-US" dirty="0" err="1"/>
              <a:t>Mugwumps</a:t>
            </a:r>
            <a:r>
              <a:rPr lang="en-US" dirty="0"/>
              <a:t>, Progressives, or "reformers" another faction</a:t>
            </a:r>
            <a:endParaRPr lang="en-US" sz="2800" dirty="0"/>
          </a:p>
          <a:p>
            <a:pPr lvl="2"/>
            <a:r>
              <a:rPr lang="en-US" dirty="0"/>
              <a:t>Balance of power at first</a:t>
            </a:r>
            <a:endParaRPr lang="en-US" sz="2800" dirty="0"/>
          </a:p>
          <a:p>
            <a:pPr lvl="2"/>
            <a:r>
              <a:rPr lang="en-US" dirty="0"/>
              <a:t>Diminished role later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Ulysses_Grant_1870-1880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3" b="86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822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Era </a:t>
            </a:r>
            <a:r>
              <a:rPr lang="en-US" dirty="0" smtClean="0"/>
              <a:t>of Reform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Progressive push measures to curtail parties</a:t>
            </a:r>
            <a:endParaRPr lang="en-US" sz="3600" dirty="0"/>
          </a:p>
          <a:p>
            <a:pPr lvl="1"/>
            <a:r>
              <a:rPr lang="en-US" dirty="0"/>
              <a:t>Primary elections</a:t>
            </a:r>
            <a:endParaRPr lang="en-US" sz="3200" dirty="0"/>
          </a:p>
          <a:p>
            <a:pPr lvl="1"/>
            <a:r>
              <a:rPr lang="en-US" dirty="0"/>
              <a:t>Nonpartisan elections</a:t>
            </a:r>
            <a:endParaRPr lang="en-US" sz="3200" dirty="0"/>
          </a:p>
          <a:p>
            <a:pPr lvl="1"/>
            <a:r>
              <a:rPr lang="en-US" dirty="0"/>
              <a:t>No party-business alliances</a:t>
            </a:r>
            <a:endParaRPr lang="en-US" sz="3200" dirty="0"/>
          </a:p>
          <a:p>
            <a:pPr lvl="1"/>
            <a:r>
              <a:rPr lang="en-US" dirty="0"/>
              <a:t>Strict voter registration requirements</a:t>
            </a:r>
            <a:endParaRPr lang="en-US" sz="3200" dirty="0"/>
          </a:p>
          <a:p>
            <a:pPr lvl="1"/>
            <a:r>
              <a:rPr lang="en-US" dirty="0"/>
              <a:t>Civil service reform</a:t>
            </a:r>
            <a:endParaRPr lang="en-US" sz="3200" dirty="0"/>
          </a:p>
          <a:p>
            <a:pPr lvl="1"/>
            <a:r>
              <a:rPr lang="en-US" dirty="0"/>
              <a:t>Initiative and referendum elections</a:t>
            </a:r>
            <a:endParaRPr lang="en-US" sz="3200" dirty="0"/>
          </a:p>
          <a:p>
            <a:r>
              <a:rPr lang="en-US" dirty="0"/>
              <a:t>Effects</a:t>
            </a:r>
            <a:endParaRPr lang="en-US" sz="3600" dirty="0"/>
          </a:p>
          <a:p>
            <a:pPr lvl="1"/>
            <a:r>
              <a:rPr lang="en-US" dirty="0"/>
              <a:t>Reduction in worst forms of political corruption</a:t>
            </a:r>
            <a:endParaRPr lang="en-US" sz="3200" dirty="0"/>
          </a:p>
          <a:p>
            <a:pPr lvl="1"/>
            <a:r>
              <a:rPr lang="en-US" dirty="0"/>
              <a:t>Weakening of all political parties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77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Party Realignments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/>
              <a:t>Occurrences: change in issues</a:t>
            </a:r>
            <a:endParaRPr lang="en-US" sz="3800" dirty="0"/>
          </a:p>
          <a:p>
            <a:pPr lvl="1"/>
            <a:r>
              <a:rPr lang="en-US" dirty="0"/>
              <a:t>) 1800: </a:t>
            </a:r>
            <a:r>
              <a:rPr lang="en-US" dirty="0" err="1"/>
              <a:t>Jeffersonians</a:t>
            </a:r>
            <a:r>
              <a:rPr lang="en-US" dirty="0"/>
              <a:t> defeated Federalists</a:t>
            </a:r>
            <a:endParaRPr lang="en-US" sz="3400" dirty="0"/>
          </a:p>
          <a:p>
            <a:pPr lvl="1"/>
            <a:r>
              <a:rPr lang="en-US" dirty="0"/>
              <a:t>) 1828: </a:t>
            </a:r>
            <a:r>
              <a:rPr lang="en-US" dirty="0" err="1"/>
              <a:t>Jacksonian</a:t>
            </a:r>
            <a:r>
              <a:rPr lang="en-US" dirty="0"/>
              <a:t> Democrats came to power</a:t>
            </a:r>
            <a:endParaRPr lang="en-US" sz="3400" dirty="0"/>
          </a:p>
          <a:p>
            <a:pPr lvl="1"/>
            <a:r>
              <a:rPr lang="en-US" dirty="0"/>
              <a:t>) 1860: Whigs collapsed; Republicans won</a:t>
            </a:r>
            <a:endParaRPr lang="en-US" sz="3400" dirty="0"/>
          </a:p>
          <a:p>
            <a:pPr lvl="1"/>
            <a:r>
              <a:rPr lang="en-US" dirty="0"/>
              <a:t>) 1896: Republicans defeated Bryan</a:t>
            </a:r>
            <a:endParaRPr lang="en-US" sz="3400" dirty="0"/>
          </a:p>
          <a:p>
            <a:pPr lvl="1"/>
            <a:r>
              <a:rPr lang="en-US" dirty="0"/>
              <a:t>) 1932: FDR Democrats came to power</a:t>
            </a:r>
            <a:endParaRPr lang="en-US" sz="3400" dirty="0"/>
          </a:p>
          <a:p>
            <a:r>
              <a:rPr lang="en-US" sz="2600" dirty="0"/>
              <a:t>Kinds of realignments</a:t>
            </a:r>
            <a:endParaRPr lang="en-US" sz="3800" dirty="0"/>
          </a:p>
          <a:p>
            <a:pPr lvl="1"/>
            <a:r>
              <a:rPr lang="en-US" dirty="0"/>
              <a:t>) Major party disappears and is replaced (1800, 1860)</a:t>
            </a:r>
            <a:endParaRPr lang="en-US" sz="3400" dirty="0"/>
          </a:p>
          <a:p>
            <a:pPr lvl="1"/>
            <a:r>
              <a:rPr lang="en-US" dirty="0"/>
              <a:t>) Voters shift from one party to another (1896, 1932)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Sharp lasting shift in popular coalition supporting one or both parties.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06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Party Realignments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Clearest cases</a:t>
            </a:r>
            <a:endParaRPr lang="en-US" sz="3000" dirty="0"/>
          </a:p>
          <a:p>
            <a:pPr lvl="1"/>
            <a:r>
              <a:rPr lang="en-US" dirty="0"/>
              <a:t>) 1860: slavery</a:t>
            </a:r>
            <a:endParaRPr lang="en-US" sz="2800" dirty="0"/>
          </a:p>
          <a:p>
            <a:pPr lvl="1"/>
            <a:r>
              <a:rPr lang="en-US" dirty="0"/>
              <a:t>) 1896: economics</a:t>
            </a:r>
            <a:endParaRPr lang="en-US" sz="2800" dirty="0"/>
          </a:p>
          <a:p>
            <a:pPr lvl="1"/>
            <a:r>
              <a:rPr lang="en-US" dirty="0"/>
              <a:t>) 1932: depression</a:t>
            </a:r>
            <a:endParaRPr lang="en-US" sz="2800" dirty="0"/>
          </a:p>
          <a:p>
            <a:r>
              <a:rPr lang="en-US" dirty="0"/>
              <a:t>1980 not a realignment</a:t>
            </a:r>
            <a:endParaRPr lang="en-US" sz="3000" dirty="0"/>
          </a:p>
          <a:p>
            <a:pPr lvl="1"/>
            <a:r>
              <a:rPr lang="en-US" dirty="0"/>
              <a:t>) Expressed dissatisfaction with Carter</a:t>
            </a:r>
            <a:endParaRPr lang="en-US" sz="2800" dirty="0"/>
          </a:p>
          <a:p>
            <a:pPr lvl="1"/>
            <a:r>
              <a:rPr lang="en-US" dirty="0"/>
              <a:t>) Also left Congress Democratic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1972-1988: shift in presidential voting patterns in the South</a:t>
            </a:r>
            <a:endParaRPr lang="en-US" sz="3000" dirty="0"/>
          </a:p>
          <a:p>
            <a:pPr lvl="1"/>
            <a:r>
              <a:rPr lang="en-US" dirty="0"/>
              <a:t>) Fewer Democrats, more Republicans, more independents</a:t>
            </a:r>
            <a:endParaRPr lang="en-US" sz="2800" dirty="0"/>
          </a:p>
          <a:p>
            <a:pPr lvl="1"/>
            <a:r>
              <a:rPr lang="en-US" dirty="0"/>
              <a:t>) Independents vote Republican</a:t>
            </a:r>
            <a:endParaRPr lang="en-US" sz="2800" dirty="0"/>
          </a:p>
          <a:p>
            <a:pPr lvl="1"/>
            <a:r>
              <a:rPr lang="en-US" dirty="0"/>
              <a:t>) Now close to fifty-fifty Democratic, Republican</a:t>
            </a:r>
            <a:endParaRPr lang="en-US" sz="2800" dirty="0"/>
          </a:p>
          <a:p>
            <a:pPr lvl="1"/>
            <a:r>
              <a:rPr lang="en-US" dirty="0"/>
              <a:t>) Party </a:t>
            </a:r>
            <a:r>
              <a:rPr lang="en-US" dirty="0" err="1"/>
              <a:t>dealignment</a:t>
            </a:r>
            <a:r>
              <a:rPr lang="en-US" dirty="0"/>
              <a:t>, not realignment</a:t>
            </a:r>
            <a:endParaRPr lang="en-US" sz="2800" dirty="0"/>
          </a:p>
          <a:p>
            <a:r>
              <a:rPr lang="en-US" dirty="0"/>
              <a:t>Party decline; evidence for it</a:t>
            </a:r>
            <a:endParaRPr lang="en-US" sz="3000" dirty="0"/>
          </a:p>
          <a:p>
            <a:pPr lvl="1"/>
            <a:r>
              <a:rPr lang="en-US" dirty="0"/>
              <a:t>Fewer people identify with either party</a:t>
            </a:r>
            <a:endParaRPr lang="en-US" sz="2800" dirty="0"/>
          </a:p>
          <a:p>
            <a:pPr lvl="1"/>
            <a:r>
              <a:rPr lang="en-US" dirty="0"/>
              <a:t>Increase in ticket splitting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41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Party Structure Today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32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Parties Similar on Paper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/>
            <a:r>
              <a:rPr lang="en-US" dirty="0"/>
              <a:t>National convention ultimate power; nominates presidential candidate</a:t>
            </a:r>
            <a:endParaRPr lang="en-US" sz="2800" dirty="0"/>
          </a:p>
          <a:p>
            <a:pPr lvl="1"/>
            <a:r>
              <a:rPr lang="en-US" dirty="0"/>
              <a:t>National committee composed of delegates from states</a:t>
            </a:r>
            <a:endParaRPr lang="en-US" sz="2800" dirty="0"/>
          </a:p>
          <a:p>
            <a:pPr lvl="1"/>
            <a:r>
              <a:rPr lang="en-US" dirty="0"/>
              <a:t>Congressional campaign committees</a:t>
            </a:r>
            <a:endParaRPr lang="en-US" sz="2800" dirty="0"/>
          </a:p>
          <a:p>
            <a:pPr lvl="1"/>
            <a:r>
              <a:rPr lang="en-US" dirty="0"/>
              <a:t>National chair manages daily work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convention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4" r="198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687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Party Structure Diverges in the late 1960’s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/>
              <a:t>RNC moves to bureaucratic structure; a well-financed party devoted to electing its candidates</a:t>
            </a:r>
            <a:endParaRPr lang="en-US" sz="3400" dirty="0"/>
          </a:p>
          <a:p>
            <a:pPr lvl="1"/>
            <a:r>
              <a:rPr lang="en-US" dirty="0"/>
              <a:t>Democrats move to factionalized structure to distribute power</a:t>
            </a:r>
            <a:endParaRPr lang="en-US" sz="3400" dirty="0"/>
          </a:p>
          <a:p>
            <a:pPr lvl="1"/>
            <a:r>
              <a:rPr lang="en-US" dirty="0"/>
              <a:t>RNC uses computerized mailing lists to raise money</a:t>
            </a:r>
            <a:endParaRPr lang="en-US" sz="3400" dirty="0"/>
          </a:p>
          <a:p>
            <a:pPr lvl="2"/>
            <a:r>
              <a:rPr lang="en-US" dirty="0"/>
              <a:t>Money used to run political consulting firm</a:t>
            </a:r>
            <a:endParaRPr lang="en-US" sz="3000" dirty="0"/>
          </a:p>
          <a:p>
            <a:pPr lvl="2"/>
            <a:r>
              <a:rPr lang="en-US" dirty="0"/>
              <a:t>Democrats still manage to outspend GOP</a:t>
            </a:r>
            <a:endParaRPr lang="en-US" sz="3000" dirty="0"/>
          </a:p>
          <a:p>
            <a:pPr lvl="2"/>
            <a:r>
              <a:rPr lang="en-US" dirty="0"/>
              <a:t>Public opinion polls used to find issues and to get voter response to issues and candidates</a:t>
            </a:r>
            <a:endParaRPr lang="en-US" sz="3000" dirty="0"/>
          </a:p>
          <a:p>
            <a:pPr lvl="1"/>
            <a:r>
              <a:rPr lang="en-US" dirty="0"/>
              <a:t>RNC now tries to help state and local organizations</a:t>
            </a:r>
            <a:endParaRPr lang="en-US" sz="3400" dirty="0"/>
          </a:p>
          <a:p>
            <a:pPr lvl="1"/>
            <a:r>
              <a:rPr lang="en-US" dirty="0"/>
              <a:t>Democrats remain a collection of feuding factions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70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National committee sets time and place; issues call setting number of delegates for each state</a:t>
            </a:r>
            <a:endParaRPr lang="en-US" sz="3600" dirty="0"/>
          </a:p>
          <a:p>
            <a:r>
              <a:rPr lang="en-US" dirty="0"/>
              <a:t>Formulas used to allocate delegates</a:t>
            </a:r>
            <a:endParaRPr lang="en-US" sz="3600" dirty="0"/>
          </a:p>
          <a:p>
            <a:pPr lvl="1"/>
            <a:r>
              <a:rPr lang="en-US" dirty="0"/>
              <a:t>Democrats shift the formula away from the South to the North and West</a:t>
            </a:r>
            <a:endParaRPr lang="en-US" sz="3200" dirty="0"/>
          </a:p>
          <a:p>
            <a:pPr lvl="1"/>
            <a:r>
              <a:rPr lang="en-US" dirty="0"/>
              <a:t>Republicans shift the formula away from the East to the South and Southwest</a:t>
            </a:r>
            <a:endParaRPr lang="en-US" sz="3200" dirty="0"/>
          </a:p>
          <a:p>
            <a:pPr lvl="1"/>
            <a:r>
              <a:rPr lang="en-US" dirty="0"/>
              <a:t>Result: Democrats move left, Republicans right</a:t>
            </a:r>
            <a:endParaRPr lang="en-US" sz="3200" dirty="0"/>
          </a:p>
          <a:p>
            <a:r>
              <a:rPr lang="en-US" dirty="0"/>
              <a:t>Democratic formula rewards large states and Republican-loyal states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96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Democrats set new rules</a:t>
            </a:r>
            <a:endParaRPr lang="en-US" sz="3600" dirty="0"/>
          </a:p>
          <a:p>
            <a:pPr lvl="1"/>
            <a:r>
              <a:rPr lang="en-US" dirty="0"/>
              <a:t>In the 1970s the rules changed to weaken party leaders and increase the influence of special interests.</a:t>
            </a:r>
            <a:endParaRPr lang="en-US" sz="3200" dirty="0"/>
          </a:p>
          <a:p>
            <a:pPr lvl="1"/>
            <a:r>
              <a:rPr lang="en-US" dirty="0"/>
              <a:t>Hunt commission in 1981 reverses 1970s rules by increasing the influence of elected officials and by making convention more deliberative</a:t>
            </a:r>
            <a:endParaRPr lang="en-US" sz="3200" dirty="0"/>
          </a:p>
          <a:p>
            <a:r>
              <a:rPr lang="en-US" dirty="0"/>
              <a:t>Consequence of reforms: parties represent different set of upper-middle-class voters</a:t>
            </a:r>
            <a:endParaRPr lang="en-US" sz="3600" dirty="0"/>
          </a:p>
          <a:p>
            <a:pPr lvl="1"/>
            <a:r>
              <a:rPr lang="en-US" dirty="0"/>
              <a:t>Republicans represent traditional middle class</a:t>
            </a:r>
            <a:endParaRPr lang="en-US" sz="3200" dirty="0"/>
          </a:p>
          <a:p>
            <a:pPr lvl="1"/>
            <a:r>
              <a:rPr lang="en-US" dirty="0"/>
              <a:t>Democrats represent the "new class"</a:t>
            </a:r>
            <a:endParaRPr lang="en-US" sz="3200" dirty="0"/>
          </a:p>
          <a:p>
            <a:pPr lvl="1"/>
            <a:r>
              <a:rPr lang="en-US" dirty="0"/>
              <a:t>Democrats hurt because the traditional middle class closer in opinions to most citizens</a:t>
            </a:r>
            <a:endParaRPr lang="en-US" sz="3200" dirty="0"/>
          </a:p>
          <a:p>
            <a:r>
              <a:rPr lang="en-US" dirty="0"/>
              <a:t>To become more competitive, Democrats adopt rule changes</a:t>
            </a:r>
            <a:endParaRPr lang="en-US" sz="3600" dirty="0"/>
          </a:p>
          <a:p>
            <a:pPr lvl="1"/>
            <a:r>
              <a:rPr lang="en-US" dirty="0"/>
              <a:t>In 1988 the number of </a:t>
            </a:r>
            <a:r>
              <a:rPr lang="en-US" dirty="0" err="1"/>
              <a:t>superdelegates</a:t>
            </a:r>
            <a:r>
              <a:rPr lang="en-US" dirty="0"/>
              <a:t> increased and special interests decreased.</a:t>
            </a:r>
            <a:endParaRPr lang="en-US" sz="3200" dirty="0"/>
          </a:p>
          <a:p>
            <a:pPr lvl="1"/>
            <a:r>
              <a:rPr lang="en-US" dirty="0"/>
              <a:t>In 1992 three rules: winner-reward system, proportional representation, and states that violate rules are penalized</a:t>
            </a:r>
            <a:endParaRPr lang="en-US" sz="3200" dirty="0"/>
          </a:p>
          <a:p>
            <a:r>
              <a:rPr lang="en-US" dirty="0"/>
              <a:t>Conventions today only ratify choices made in primaries.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82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and Local Parties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3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Machine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Recruitment via tangible incentives</a:t>
            </a:r>
            <a:endParaRPr lang="en-US" sz="3000" dirty="0"/>
          </a:p>
          <a:p>
            <a:r>
              <a:rPr lang="en-US" dirty="0"/>
              <a:t>High degree of leadership control</a:t>
            </a:r>
            <a:endParaRPr lang="en-US" sz="3000" dirty="0"/>
          </a:p>
          <a:p>
            <a:r>
              <a:rPr lang="en-US" dirty="0"/>
              <a:t>Abuses</a:t>
            </a:r>
            <a:endParaRPr lang="en-US" sz="3000" dirty="0"/>
          </a:p>
          <a:p>
            <a:pPr lvl="1"/>
            <a:r>
              <a:rPr lang="en-US" dirty="0"/>
              <a:t>Gradually controlled by reforms</a:t>
            </a:r>
            <a:endParaRPr lang="en-US" sz="2800" dirty="0"/>
          </a:p>
          <a:p>
            <a:pPr lvl="1"/>
            <a:r>
              <a:rPr lang="en-US" dirty="0"/>
              <a:t>But machines continued</a:t>
            </a:r>
            <a:endParaRPr lang="en-US" sz="2800" dirty="0"/>
          </a:p>
          <a:p>
            <a:r>
              <a:rPr lang="en-US" dirty="0"/>
              <a:t>Both self-serving and public regarding</a:t>
            </a:r>
            <a:endParaRPr lang="en-US" sz="3000" dirty="0"/>
          </a:p>
          <a:p>
            <a:r>
              <a:rPr lang="en-US" dirty="0"/>
              <a:t>Winning above all else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tweedcourthouseimagesmall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" r="11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6491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Parties</a:t>
            </a:r>
            <a:endParaRPr lang="en-US" dirty="0"/>
          </a:p>
        </p:txBody>
      </p:sp>
      <p:pic>
        <p:nvPicPr>
          <p:cNvPr id="5" name="Content Placeholder 4" descr="libertarian_vector_logo_by_rstovall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" r="5121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Principle above all else</a:t>
            </a:r>
            <a:endParaRPr lang="en-US" sz="3000" dirty="0"/>
          </a:p>
          <a:p>
            <a:r>
              <a:rPr lang="en-US" dirty="0"/>
              <a:t>Usually outside Democrats and Republicans</a:t>
            </a:r>
            <a:endParaRPr lang="en-US" sz="3000" dirty="0"/>
          </a:p>
          <a:p>
            <a:r>
              <a:rPr lang="en-US" dirty="0"/>
              <a:t>But some local reform clubs</a:t>
            </a:r>
            <a:endParaRPr lang="en-US" sz="3000" dirty="0"/>
          </a:p>
          <a:p>
            <a:r>
              <a:rPr lang="en-US" dirty="0"/>
              <a:t>Reform clubs replaced by social movements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15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Solidarity &amp; Sponsored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/>
              <a:t>Solidary groups</a:t>
            </a:r>
            <a:endParaRPr lang="en-US" sz="3800" dirty="0"/>
          </a:p>
          <a:p>
            <a:pPr lvl="1"/>
            <a:r>
              <a:rPr lang="en-US" dirty="0"/>
              <a:t>Most common form of party organization</a:t>
            </a:r>
            <a:endParaRPr lang="en-US" sz="3400" dirty="0"/>
          </a:p>
          <a:p>
            <a:pPr lvl="1"/>
            <a:r>
              <a:rPr lang="en-US" dirty="0"/>
              <a:t>Members motivated by solidary incentives</a:t>
            </a:r>
            <a:endParaRPr lang="en-US" sz="3400" dirty="0"/>
          </a:p>
          <a:p>
            <a:pPr lvl="1"/>
            <a:r>
              <a:rPr lang="en-US" dirty="0"/>
              <a:t>Advantage: neither corrupt nor inflexible</a:t>
            </a:r>
            <a:endParaRPr lang="en-US" sz="3400" dirty="0"/>
          </a:p>
          <a:p>
            <a:pPr lvl="1"/>
            <a:r>
              <a:rPr lang="en-US" dirty="0"/>
              <a:t>Disadvantage: not very hard working</a:t>
            </a:r>
            <a:endParaRPr lang="en-US" sz="3400" dirty="0"/>
          </a:p>
          <a:p>
            <a:r>
              <a:rPr lang="en-US" sz="2600" dirty="0"/>
              <a:t>Sponsored parties</a:t>
            </a:r>
            <a:endParaRPr lang="en-US" sz="3800" dirty="0"/>
          </a:p>
          <a:p>
            <a:pPr lvl="1"/>
            <a:r>
              <a:rPr lang="en-US" dirty="0"/>
              <a:t>Created or sustained by another organization</a:t>
            </a:r>
            <a:endParaRPr lang="en-US" sz="3400" dirty="0"/>
          </a:p>
          <a:p>
            <a:pPr lvl="1"/>
            <a:r>
              <a:rPr lang="en-US" dirty="0"/>
              <a:t>Example: Detroit Democrats controlled by UAW</a:t>
            </a:r>
            <a:endParaRPr lang="en-US" sz="3400" dirty="0"/>
          </a:p>
          <a:p>
            <a:pPr lvl="1"/>
            <a:r>
              <a:rPr lang="en-US" dirty="0"/>
              <a:t>Not very common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36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 of Personality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Examples: Kennedys, Curley, </a:t>
            </a:r>
            <a:r>
              <a:rPr lang="en-US" dirty="0" err="1"/>
              <a:t>Talmadges</a:t>
            </a:r>
            <a:r>
              <a:rPr lang="en-US" dirty="0"/>
              <a:t>, Longs</a:t>
            </a:r>
            <a:endParaRPr lang="en-US" sz="3000" dirty="0"/>
          </a:p>
          <a:p>
            <a:r>
              <a:rPr lang="en-US" dirty="0"/>
              <a:t>Viability today affected by TV and radio</a:t>
            </a:r>
            <a:endParaRPr lang="en-US" sz="3000" dirty="0"/>
          </a:p>
          <a:p>
            <a:r>
              <a:rPr lang="en-US" dirty="0"/>
              <a:t>Advantage: vote for the person</a:t>
            </a:r>
            <a:endParaRPr lang="en-US" sz="3000" dirty="0"/>
          </a:p>
          <a:p>
            <a:r>
              <a:rPr lang="en-US" dirty="0"/>
              <a:t>Disadvantage: takes time to know the person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jfk_sailing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9" r="153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4893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Two Party System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Rarity among nations today</a:t>
            </a:r>
            <a:endParaRPr lang="en-US" sz="3800" dirty="0"/>
          </a:p>
          <a:p>
            <a:r>
              <a:rPr lang="en-US" sz="2600" dirty="0"/>
              <a:t>Evenly balanced nationally, not locally</a:t>
            </a:r>
            <a:endParaRPr lang="en-US" sz="3800" dirty="0"/>
          </a:p>
          <a:p>
            <a:r>
              <a:rPr lang="en-US" sz="2600" dirty="0"/>
              <a:t>Why such a permanent feature?</a:t>
            </a:r>
            <a:endParaRPr lang="en-US" sz="3800" dirty="0"/>
          </a:p>
          <a:p>
            <a:pPr lvl="1"/>
            <a:r>
              <a:rPr lang="en-US" dirty="0"/>
              <a:t>Electoral system: winner-take-all and plurality system</a:t>
            </a:r>
            <a:endParaRPr lang="en-US" sz="3400" dirty="0"/>
          </a:p>
          <a:p>
            <a:pPr lvl="1"/>
            <a:r>
              <a:rPr lang="en-US" dirty="0"/>
              <a:t>Opinions of voters: two broad coalitions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9643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Minority Parties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600" dirty="0"/>
              <a:t>Ideological parties: comprehensive, radical view; most enduring</a:t>
            </a:r>
            <a:br>
              <a:rPr lang="en-US" sz="2600" dirty="0"/>
            </a:br>
            <a:r>
              <a:rPr lang="en-US" sz="2600" dirty="0"/>
              <a:t>Examples: Socialist, Communist, Libertarian</a:t>
            </a:r>
            <a:endParaRPr lang="en-US" sz="3800" dirty="0"/>
          </a:p>
          <a:p>
            <a:r>
              <a:rPr lang="en-US" sz="2600" dirty="0"/>
              <a:t>One-issue parties: address one concern, avoid others</a:t>
            </a:r>
            <a:br>
              <a:rPr lang="en-US" sz="2600" dirty="0"/>
            </a:br>
            <a:r>
              <a:rPr lang="en-US" sz="2600" dirty="0"/>
              <a:t>Examples: Free Soil, Know-Nothing, Prohibition</a:t>
            </a:r>
            <a:endParaRPr lang="en-US" sz="3800" dirty="0"/>
          </a:p>
          <a:p>
            <a:r>
              <a:rPr lang="en-US" sz="2600" dirty="0"/>
              <a:t>Economic protest parties: regional, oppose depressions</a:t>
            </a:r>
            <a:br>
              <a:rPr lang="en-US" sz="2600" dirty="0"/>
            </a:br>
            <a:r>
              <a:rPr lang="en-US" sz="2600" dirty="0"/>
              <a:t>Examples: Greenback, Populist</a:t>
            </a:r>
            <a:endParaRPr lang="en-US" sz="3800" dirty="0"/>
          </a:p>
          <a:p>
            <a:r>
              <a:rPr lang="en-US" sz="2600" dirty="0"/>
              <a:t>Factional parties: from split in a major party</a:t>
            </a:r>
            <a:br>
              <a:rPr lang="en-US" sz="2600" dirty="0"/>
            </a:br>
            <a:r>
              <a:rPr lang="en-US" sz="2600" dirty="0"/>
              <a:t>Examples: Bull Moose, Henry Wallace, American Independent</a:t>
            </a:r>
            <a:endParaRPr lang="en-US" sz="3800" dirty="0"/>
          </a:p>
          <a:p>
            <a:r>
              <a:rPr lang="en-US" sz="2600" dirty="0"/>
              <a:t>Movements </a:t>
            </a:r>
            <a:r>
              <a:rPr lang="en-US" sz="2600" i="1" dirty="0"/>
              <a:t>not </a:t>
            </a:r>
            <a:r>
              <a:rPr lang="en-US" sz="2600" dirty="0"/>
              <a:t>producing parties; either slim chance of success or major parties accommodate</a:t>
            </a:r>
            <a:br>
              <a:rPr lang="en-US" sz="2600" dirty="0"/>
            </a:br>
            <a:r>
              <a:rPr lang="en-US" sz="2600" dirty="0"/>
              <a:t>Examples: civil rights, antiwar, labor</a:t>
            </a:r>
            <a:endParaRPr lang="en-US" sz="3800" dirty="0"/>
          </a:p>
          <a:p>
            <a:r>
              <a:rPr lang="en-US" sz="2600" dirty="0"/>
              <a:t>Factional parties have had greatest influence</a:t>
            </a:r>
            <a:endParaRPr lang="en-US" sz="3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036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Nominating a President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5550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Nominating a President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/>
              <a:t>Two contrary forces: party's desire to win motivates it to seek an appealing candidate, but its desire to keep dissidents in party forces a compromise to more extreme views</a:t>
            </a:r>
            <a:endParaRPr lang="en-US" sz="3800" dirty="0"/>
          </a:p>
          <a:p>
            <a:r>
              <a:rPr lang="en-US" sz="2600" dirty="0"/>
              <a:t>Are the delegates representative of the voters?</a:t>
            </a:r>
            <a:endParaRPr lang="en-US" sz="3800" dirty="0"/>
          </a:p>
          <a:p>
            <a:pPr lvl="1"/>
            <a:r>
              <a:rPr lang="en-US" dirty="0"/>
              <a:t>Democratic delegates much more liberal</a:t>
            </a:r>
            <a:endParaRPr lang="en-US" sz="3400" dirty="0"/>
          </a:p>
          <a:p>
            <a:pPr lvl="1"/>
            <a:r>
              <a:rPr lang="en-US" dirty="0"/>
              <a:t>Republican delegates much more conservative</a:t>
            </a:r>
            <a:endParaRPr lang="en-US" sz="3400" dirty="0"/>
          </a:p>
          <a:p>
            <a:pPr lvl="1"/>
            <a:r>
              <a:rPr lang="en-US" dirty="0"/>
              <a:t>Explanation of this disparity not quota rules: quota groups have greater diversity of opinion than do the delegates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607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Votes in Primaries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Primaries now more numerous and more decisive</a:t>
            </a:r>
            <a:endParaRPr lang="en-US" sz="3400" dirty="0"/>
          </a:p>
          <a:p>
            <a:pPr lvl="2"/>
            <a:r>
              <a:rPr lang="en-US" dirty="0"/>
              <a:t>Stevenson and Humphrey never entered a primary</a:t>
            </a:r>
            <a:endParaRPr lang="en-US" sz="3000" dirty="0"/>
          </a:p>
          <a:p>
            <a:pPr lvl="2"/>
            <a:r>
              <a:rPr lang="en-US" dirty="0"/>
              <a:t>By 1992: forty primaries and twenty caucuses</a:t>
            </a:r>
            <a:endParaRPr lang="en-US" sz="3000" dirty="0"/>
          </a:p>
          <a:p>
            <a:pPr lvl="1"/>
            <a:r>
              <a:rPr lang="en-US" dirty="0"/>
              <a:t>Little ideological difference between primary voters and rank-and-file party voters</a:t>
            </a:r>
            <a:endParaRPr lang="en-US" sz="3400" dirty="0"/>
          </a:p>
          <a:p>
            <a:pPr lvl="1"/>
            <a:r>
              <a:rPr lang="en-US" dirty="0"/>
              <a:t>Caucus: meeting of party followers at which delegates are picked</a:t>
            </a:r>
            <a:endParaRPr lang="en-US" sz="3400" dirty="0"/>
          </a:p>
          <a:p>
            <a:pPr lvl="2"/>
            <a:r>
              <a:rPr lang="en-US" dirty="0"/>
              <a:t>Only most-dedicated partisans attend</a:t>
            </a:r>
            <a:endParaRPr lang="en-US" sz="3000" dirty="0"/>
          </a:p>
          <a:p>
            <a:pPr lvl="2"/>
            <a:r>
              <a:rPr lang="en-US" dirty="0"/>
              <a:t>Often choose most ideological candidate: Jackson, Robertson in 1988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194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are New Delegates?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However chosen, today's delegates a new breed unlikely to resemble average citizen: issue-oriented activists</a:t>
            </a:r>
            <a:endParaRPr lang="en-US" sz="3600" dirty="0"/>
          </a:p>
          <a:p>
            <a:r>
              <a:rPr lang="en-US" dirty="0"/>
              <a:t>Advantages of new system</a:t>
            </a:r>
            <a:endParaRPr lang="en-US" sz="3600" dirty="0"/>
          </a:p>
          <a:p>
            <a:pPr lvl="1"/>
            <a:r>
              <a:rPr lang="en-US" dirty="0"/>
              <a:t>Increased chance for activists within party</a:t>
            </a:r>
            <a:endParaRPr lang="en-US" sz="3200" dirty="0"/>
          </a:p>
          <a:p>
            <a:pPr lvl="1"/>
            <a:r>
              <a:rPr lang="en-US" dirty="0"/>
              <a:t>Decreased probability of their bolting the party</a:t>
            </a:r>
            <a:endParaRPr lang="en-US" sz="3200" dirty="0"/>
          </a:p>
          <a:p>
            <a:r>
              <a:rPr lang="en-US" dirty="0"/>
              <a:t>Disadvantage: may nominate presidential candidates unacceptable to voters or rank and file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383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Party vs. Voters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765017"/>
            <a:ext cx="7345363" cy="4300504"/>
          </a:xfrm>
        </p:spPr>
        <p:txBody>
          <a:bodyPr>
            <a:normAutofit fontScale="70000" lnSpcReduction="20000"/>
          </a:bodyPr>
          <a:lstStyle/>
          <a:p>
            <a:r>
              <a:rPr lang="en-US" sz="2600" dirty="0"/>
              <a:t>Democrats: win congressional elections but lose presidential contests</a:t>
            </a:r>
            <a:endParaRPr lang="en-US" sz="3800" dirty="0"/>
          </a:p>
          <a:p>
            <a:pPr lvl="1"/>
            <a:r>
              <a:rPr lang="en-US" dirty="0"/>
              <a:t>Candidates are out of step with average voters on social and tax issues</a:t>
            </a:r>
            <a:endParaRPr lang="en-US" sz="3400" dirty="0"/>
          </a:p>
          <a:p>
            <a:pPr lvl="1"/>
            <a:r>
              <a:rPr lang="en-US" dirty="0"/>
              <a:t>So are delegates, and there's a connection</a:t>
            </a:r>
            <a:endParaRPr lang="en-US" sz="3400" dirty="0"/>
          </a:p>
          <a:p>
            <a:r>
              <a:rPr lang="en-US" sz="2600" dirty="0"/>
              <a:t>Republicans had the same problem with Goldwater (1964)</a:t>
            </a:r>
            <a:endParaRPr lang="en-US" sz="3800" dirty="0"/>
          </a:p>
          <a:p>
            <a:r>
              <a:rPr lang="en-US" sz="2600" dirty="0"/>
              <a:t>Rank-and-file Democrats and Republicans differ on many political issues, but the differences are usually small</a:t>
            </a:r>
            <a:endParaRPr lang="en-US" sz="3800" dirty="0"/>
          </a:p>
          <a:p>
            <a:r>
              <a:rPr lang="en-US" sz="2600" dirty="0"/>
              <a:t>Delegates from two parties differ widely on these same issues</a:t>
            </a:r>
            <a:endParaRPr lang="en-US" sz="3800" dirty="0"/>
          </a:p>
          <a:p>
            <a:pPr lvl="1"/>
            <a:r>
              <a:rPr lang="en-US" dirty="0"/>
              <a:t>1996 conventions</a:t>
            </a:r>
            <a:endParaRPr lang="en-US" sz="3400" dirty="0"/>
          </a:p>
          <a:p>
            <a:pPr lvl="2"/>
            <a:r>
              <a:rPr lang="en-US" dirty="0"/>
              <a:t>Few conservatives at Democratic convention</a:t>
            </a:r>
            <a:endParaRPr lang="en-US" sz="3000" dirty="0"/>
          </a:p>
          <a:p>
            <a:pPr lvl="2"/>
            <a:r>
              <a:rPr lang="en-US" dirty="0"/>
              <a:t>Few liberals at Republican convention</a:t>
            </a:r>
            <a:endParaRPr lang="en-US" sz="3000" dirty="0"/>
          </a:p>
          <a:p>
            <a:pPr lvl="1"/>
            <a:r>
              <a:rPr lang="en-US" dirty="0"/>
              <a:t>Formula for winning president</a:t>
            </a:r>
            <a:endParaRPr lang="en-US" sz="3400" dirty="0"/>
          </a:p>
          <a:p>
            <a:pPr lvl="2"/>
            <a:r>
              <a:rPr lang="en-US" dirty="0"/>
              <a:t>Nominate candidates with views closer to the average citizen (e.g., 1996 election)</a:t>
            </a:r>
            <a:endParaRPr lang="en-US" sz="3000" dirty="0"/>
          </a:p>
          <a:p>
            <a:pPr lvl="2"/>
            <a:r>
              <a:rPr lang="en-US" dirty="0"/>
              <a:t>Fight campaign over issues agreed on by delegates and voters (e.g., 1992 election)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4634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302</TotalTime>
  <Words>1317</Words>
  <Application>Microsoft Office PowerPoint</Application>
  <PresentationFormat>On-screen Show (4:3)</PresentationFormat>
  <Paragraphs>196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Capital</vt:lpstr>
      <vt:lpstr>Chapter 9 </vt:lpstr>
      <vt:lpstr>Parties Here and Abroad</vt:lpstr>
      <vt:lpstr>Decentralization</vt:lpstr>
      <vt:lpstr>Reasons for Differences from European Parties</vt:lpstr>
      <vt:lpstr>The Rise and Decline of the Political Party</vt:lpstr>
      <vt:lpstr>The Founding (to 1820’s)</vt:lpstr>
      <vt:lpstr>The Jacksonians</vt:lpstr>
      <vt:lpstr>The Civil War &amp; Sectionalism</vt:lpstr>
      <vt:lpstr>The Era of Reform</vt:lpstr>
      <vt:lpstr>Party Realignments</vt:lpstr>
      <vt:lpstr>Party Realignments</vt:lpstr>
      <vt:lpstr>National Party Structure Today</vt:lpstr>
      <vt:lpstr>Parties Similar on Paper</vt:lpstr>
      <vt:lpstr>Party Structure Diverges in the late 1960’s</vt:lpstr>
      <vt:lpstr>National Conventions</vt:lpstr>
      <vt:lpstr>National Conventions</vt:lpstr>
      <vt:lpstr>State and Local Parties</vt:lpstr>
      <vt:lpstr>The Machine</vt:lpstr>
      <vt:lpstr>Ideological Parties</vt:lpstr>
      <vt:lpstr>Solidarity &amp; Sponsored</vt:lpstr>
      <vt:lpstr>Cult of Personality</vt:lpstr>
      <vt:lpstr>The Two Party System</vt:lpstr>
      <vt:lpstr>Minority Parties</vt:lpstr>
      <vt:lpstr>Nominating a President</vt:lpstr>
      <vt:lpstr>Nominating a President</vt:lpstr>
      <vt:lpstr>Who Votes in Primaries</vt:lpstr>
      <vt:lpstr>Who are New Delegates?</vt:lpstr>
      <vt:lpstr>Party vs. Voters</vt:lpstr>
    </vt:vector>
  </TitlesOfParts>
  <Company>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</dc:title>
  <dc:creator>Joshua Sherman</dc:creator>
  <cp:lastModifiedBy>Joshua Sherman</cp:lastModifiedBy>
  <cp:revision>11</cp:revision>
  <dcterms:created xsi:type="dcterms:W3CDTF">2014-02-21T14:12:39Z</dcterms:created>
  <dcterms:modified xsi:type="dcterms:W3CDTF">2014-03-06T16:15:45Z</dcterms:modified>
</cp:coreProperties>
</file>