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4A3A1-E1CB-6944-AFCD-26E8C0F5574E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24C1C-B1EA-9943-899B-E1C2280C7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37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924C1C-B1EA-9943-899B-E1C2280C7E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293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0C4CEC-16D5-4229-B4DE-FDE9B679D7E2}" type="datetimeFigureOut">
              <a:rPr lang="en-US" smtClean="0"/>
              <a:t>3/3/2017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Elections and Campaigns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96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Presidential v. Congressional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Campaigns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74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Phases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Getting nominated and getting elected.</a:t>
            </a:r>
          </a:p>
          <a:p>
            <a:r>
              <a:rPr lang="en-US" dirty="0"/>
              <a:t>Getting nominated</a:t>
            </a:r>
            <a:endParaRPr lang="en-US" sz="3000" dirty="0"/>
          </a:p>
          <a:p>
            <a:pPr lvl="1"/>
            <a:r>
              <a:rPr lang="en-US" dirty="0"/>
              <a:t>Getting a name on the ballot</a:t>
            </a:r>
            <a:endParaRPr lang="en-US" sz="2800" dirty="0"/>
          </a:p>
          <a:p>
            <a:pPr lvl="1"/>
            <a:r>
              <a:rPr lang="en-US" dirty="0"/>
              <a:t>An individual effort (versus organizational effort in Europe)</a:t>
            </a:r>
            <a:endParaRPr lang="en-US" sz="2800" dirty="0"/>
          </a:p>
          <a:p>
            <a:pPr lvl="1"/>
            <a:r>
              <a:rPr lang="en-US" dirty="0"/>
              <a:t>Parties play a minor role (compared with Europe)</a:t>
            </a:r>
            <a:endParaRPr lang="en-US" sz="2800" dirty="0"/>
          </a:p>
          <a:p>
            <a:pPr lvl="1"/>
            <a:r>
              <a:rPr lang="en-US" dirty="0"/>
              <a:t>Parties used to play a major role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elections_photo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847" b="-128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0590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Differences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Presidential races are more competitive.</a:t>
            </a:r>
            <a:endParaRPr lang="en-US" sz="3600" dirty="0"/>
          </a:p>
          <a:p>
            <a:pPr lvl="1"/>
            <a:r>
              <a:rPr lang="en-US" dirty="0"/>
              <a:t>House races have lately been one-sided for Democrats.</a:t>
            </a:r>
            <a:endParaRPr lang="en-US" sz="3200" dirty="0"/>
          </a:p>
          <a:p>
            <a:pPr lvl="1"/>
            <a:r>
              <a:rPr lang="en-US" dirty="0"/>
              <a:t>Presidential winner rarely gets more than 55 percent of vote</a:t>
            </a:r>
            <a:endParaRPr lang="en-US" sz="3200" dirty="0"/>
          </a:p>
          <a:p>
            <a:pPr lvl="1"/>
            <a:r>
              <a:rPr lang="en-US" dirty="0"/>
              <a:t>Most House incumbents are reelected (more </a:t>
            </a:r>
            <a:r>
              <a:rPr lang="en-US"/>
              <a:t>than </a:t>
            </a:r>
            <a:r>
              <a:rPr lang="en-US" smtClean="0"/>
              <a:t>60 </a:t>
            </a:r>
            <a:r>
              <a:rPr lang="en-US" dirty="0"/>
              <a:t>percent)</a:t>
            </a:r>
            <a:endParaRPr lang="en-US" sz="3200" dirty="0"/>
          </a:p>
          <a:p>
            <a:r>
              <a:rPr lang="en-US" dirty="0"/>
              <a:t>Fewer people vote in congressional elections</a:t>
            </a:r>
            <a:endParaRPr lang="en-US" sz="3600" dirty="0"/>
          </a:p>
          <a:p>
            <a:pPr lvl="1"/>
            <a:r>
              <a:rPr lang="en-US" dirty="0"/>
              <a:t>Unless election coincides with presidential election</a:t>
            </a:r>
            <a:endParaRPr lang="en-US" sz="3200" dirty="0"/>
          </a:p>
          <a:p>
            <a:pPr lvl="1"/>
            <a:r>
              <a:rPr lang="en-US" dirty="0"/>
              <a:t>Gives greater importance to partisan voters (party regulars)</a:t>
            </a:r>
            <a:endParaRPr lang="en-US" sz="3200" dirty="0"/>
          </a:p>
          <a:p>
            <a:r>
              <a:rPr lang="en-US" dirty="0"/>
              <a:t>Congressional incumbents can service their constituents.</a:t>
            </a:r>
            <a:endParaRPr lang="en-US" sz="3600" dirty="0"/>
          </a:p>
          <a:p>
            <a:pPr lvl="1"/>
            <a:r>
              <a:rPr lang="en-US" dirty="0"/>
              <a:t>Can take credit for governmental grants, programs, and so forth</a:t>
            </a:r>
            <a:endParaRPr lang="en-US" sz="3200" dirty="0"/>
          </a:p>
          <a:p>
            <a:pPr lvl="1"/>
            <a:r>
              <a:rPr lang="en-US" dirty="0"/>
              <a:t>President can't: power is not local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98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Congressional candidates can duck responsibility.</a:t>
            </a:r>
            <a:endParaRPr lang="en-US" sz="3600" dirty="0"/>
          </a:p>
          <a:p>
            <a:pPr lvl="1"/>
            <a:r>
              <a:rPr lang="en-US" dirty="0"/>
              <a:t>"I didn't do it; the people in Washington did!"</a:t>
            </a:r>
            <a:endParaRPr lang="en-US" sz="3200" dirty="0"/>
          </a:p>
          <a:p>
            <a:pPr lvl="1"/>
            <a:r>
              <a:rPr lang="en-US" dirty="0"/>
              <a:t>President is stuck with blame</a:t>
            </a:r>
            <a:endParaRPr lang="en-US" sz="3200" dirty="0"/>
          </a:p>
          <a:p>
            <a:pPr lvl="1"/>
            <a:r>
              <a:rPr lang="en-US" dirty="0"/>
              <a:t>But local candidates can suffer when their leader's economic policies fail</a:t>
            </a:r>
            <a:endParaRPr lang="en-US" sz="3200" dirty="0"/>
          </a:p>
          <a:p>
            <a:r>
              <a:rPr lang="en-US" dirty="0"/>
              <a:t>Benefit of presidential coattails has declined</a:t>
            </a:r>
            <a:endParaRPr lang="en-US" sz="3600" dirty="0"/>
          </a:p>
          <a:p>
            <a:pPr lvl="1"/>
            <a:r>
              <a:rPr lang="en-US" dirty="0"/>
              <a:t>Congressional elections have become largely independent</a:t>
            </a:r>
            <a:endParaRPr lang="en-US" sz="3200" dirty="0"/>
          </a:p>
          <a:p>
            <a:pPr lvl="1"/>
            <a:r>
              <a:rPr lang="en-US" dirty="0"/>
              <a:t>Reduces meaning (and importance) of party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42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for President</a:t>
            </a:r>
            <a:endParaRPr lang="en-US" dirty="0"/>
          </a:p>
        </p:txBody>
      </p:sp>
      <p:pic>
        <p:nvPicPr>
          <p:cNvPr id="7" name="Content Placeholder 6" descr="obama-best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786" b="-46786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Getting mentioned</a:t>
            </a:r>
            <a:endParaRPr lang="en-US" sz="3000" dirty="0"/>
          </a:p>
          <a:p>
            <a:pPr lvl="1"/>
            <a:r>
              <a:rPr lang="en-US" dirty="0"/>
              <a:t>Using reporters, trips, speeches, and name recognition</a:t>
            </a:r>
            <a:endParaRPr lang="en-US" sz="2800" dirty="0"/>
          </a:p>
          <a:p>
            <a:pPr lvl="1"/>
            <a:r>
              <a:rPr lang="en-US" dirty="0"/>
              <a:t>Sponsoring legislation, governing large state</a:t>
            </a:r>
            <a:endParaRPr lang="en-US" sz="2800" dirty="0"/>
          </a:p>
          <a:p>
            <a:r>
              <a:rPr lang="en-US" dirty="0"/>
              <a:t>Setting aside time to run</a:t>
            </a:r>
            <a:endParaRPr lang="en-US" sz="3000" dirty="0"/>
          </a:p>
          <a:p>
            <a:pPr lvl="1"/>
            <a:r>
              <a:rPr lang="en-US" dirty="0"/>
              <a:t>Reagan: six years</a:t>
            </a:r>
            <a:endParaRPr lang="en-US" sz="2800" dirty="0"/>
          </a:p>
          <a:p>
            <a:pPr lvl="1"/>
            <a:r>
              <a:rPr lang="en-US" dirty="0"/>
              <a:t>May have to resign from office first</a:t>
            </a:r>
            <a:endParaRPr lang="en-US" sz="2800" dirty="0"/>
          </a:p>
          <a:p>
            <a:r>
              <a:rPr lang="en-US" dirty="0"/>
              <a:t>Money</a:t>
            </a:r>
            <a:endParaRPr lang="en-US" sz="3000" dirty="0"/>
          </a:p>
          <a:p>
            <a:pPr lvl="1"/>
            <a:r>
              <a:rPr lang="en-US" dirty="0"/>
              <a:t>Individuals can give $1,000, political action committees (PACs) $5,000</a:t>
            </a:r>
            <a:endParaRPr lang="en-US" sz="2800" dirty="0"/>
          </a:p>
          <a:p>
            <a:pPr lvl="1"/>
            <a:r>
              <a:rPr lang="en-US" dirty="0"/>
              <a:t>Candidates must raise $5,000 in twenty states to qualify for matching grants to pay for primary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28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for President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Organization</a:t>
            </a:r>
            <a:endParaRPr lang="en-US" sz="3000" dirty="0"/>
          </a:p>
          <a:p>
            <a:pPr lvl="1"/>
            <a:r>
              <a:rPr lang="en-US" dirty="0"/>
              <a:t>Need a large (paid) staff</a:t>
            </a:r>
            <a:endParaRPr lang="en-US" sz="2800" dirty="0"/>
          </a:p>
          <a:p>
            <a:pPr lvl="1"/>
            <a:r>
              <a:rPr lang="en-US" dirty="0"/>
              <a:t>Need volunteers</a:t>
            </a:r>
            <a:endParaRPr lang="en-US" sz="2800" dirty="0"/>
          </a:p>
          <a:p>
            <a:pPr lvl="1"/>
            <a:r>
              <a:rPr lang="en-US" dirty="0"/>
              <a:t>Need advisers on issues: position papers</a:t>
            </a:r>
            <a:endParaRPr lang="en-US" sz="2800" dirty="0"/>
          </a:p>
          <a:p>
            <a:r>
              <a:rPr lang="en-US" dirty="0"/>
              <a:t>Strategy and themes</a:t>
            </a:r>
            <a:endParaRPr lang="en-US" sz="3000" dirty="0"/>
          </a:p>
          <a:p>
            <a:pPr lvl="1"/>
            <a:r>
              <a:rPr lang="en-US" dirty="0"/>
              <a:t>Incumbent versus challenger: defend or attack?</a:t>
            </a:r>
            <a:endParaRPr lang="en-US" sz="2800" dirty="0"/>
          </a:p>
          <a:p>
            <a:pPr lvl="1"/>
            <a:r>
              <a:rPr lang="en-US" dirty="0"/>
              <a:t>Setting the tone (positive or negative)</a:t>
            </a:r>
            <a:endParaRPr lang="en-US" sz="2800" dirty="0"/>
          </a:p>
          <a:p>
            <a:pPr lvl="1"/>
            <a:r>
              <a:rPr lang="en-US" dirty="0"/>
              <a:t>Developing a theme: trust, confidence, and so on</a:t>
            </a:r>
            <a:endParaRPr lang="en-US" sz="2800" dirty="0"/>
          </a:p>
          <a:p>
            <a:pPr lvl="1"/>
            <a:r>
              <a:rPr lang="en-US" dirty="0"/>
              <a:t>Judging the timing</a:t>
            </a:r>
            <a:endParaRPr lang="en-US" sz="2800" dirty="0"/>
          </a:p>
          <a:p>
            <a:pPr lvl="1"/>
            <a:r>
              <a:rPr lang="en-US" dirty="0"/>
              <a:t>Choosing a target voter: who's the audience?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Romney-campaign-Health-mandate-not-a-tax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1255" b="-612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1930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Elected to Congress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Malapportionment</a:t>
            </a:r>
            <a:r>
              <a:rPr lang="en-US" dirty="0"/>
              <a:t> and gerrymandering.</a:t>
            </a:r>
            <a:endParaRPr lang="en-US" sz="3000" dirty="0"/>
          </a:p>
          <a:p>
            <a:r>
              <a:rPr lang="en-US" dirty="0"/>
              <a:t>Establishing the size of the House</a:t>
            </a:r>
            <a:endParaRPr lang="en-US" sz="3000" dirty="0"/>
          </a:p>
          <a:p>
            <a:r>
              <a:rPr lang="en-US" dirty="0"/>
              <a:t>Winning the primary</a:t>
            </a:r>
            <a:endParaRPr lang="en-US" sz="3000" dirty="0"/>
          </a:p>
          <a:p>
            <a:pPr lvl="1"/>
            <a:r>
              <a:rPr lang="en-US" dirty="0"/>
              <a:t>Ballot procedures</a:t>
            </a:r>
            <a:endParaRPr lang="en-US" sz="2800" dirty="0"/>
          </a:p>
          <a:p>
            <a:pPr lvl="1"/>
            <a:r>
              <a:rPr lang="en-US" dirty="0"/>
              <a:t>Developing a personal following for the "party's" nomination</a:t>
            </a:r>
            <a:endParaRPr lang="en-US" sz="2800" dirty="0"/>
          </a:p>
          <a:p>
            <a:pPr lvl="1"/>
            <a:r>
              <a:rPr lang="en-US" dirty="0"/>
              <a:t>Incumbent advantage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Bill_Shuster,_official_photo_portrait,_2005.JP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9" b="90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7143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Elected to Congress</a:t>
            </a:r>
          </a:p>
        </p:txBody>
      </p:sp>
      <p:pic>
        <p:nvPicPr>
          <p:cNvPr id="5" name="Content Placeholder 4" descr="Franked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8849" b="-98849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Sophomore surge</a:t>
            </a:r>
            <a:endParaRPr lang="en-US" sz="3000" dirty="0"/>
          </a:p>
          <a:p>
            <a:pPr lvl="1"/>
            <a:r>
              <a:rPr lang="en-US" dirty="0"/>
              <a:t>Using the </a:t>
            </a:r>
            <a:r>
              <a:rPr lang="en-US" dirty="0" smtClean="0"/>
              <a:t>perks </a:t>
            </a:r>
            <a:r>
              <a:rPr lang="en-US" dirty="0"/>
              <a:t>of office</a:t>
            </a:r>
            <a:endParaRPr lang="en-US" sz="2800" dirty="0"/>
          </a:p>
          <a:p>
            <a:pPr lvl="1"/>
            <a:r>
              <a:rPr lang="en-US" dirty="0"/>
              <a:t>Campaigning for / against Congress</a:t>
            </a:r>
            <a:endParaRPr lang="en-US" sz="2800" dirty="0"/>
          </a:p>
          <a:p>
            <a:r>
              <a:rPr lang="en-US" dirty="0"/>
              <a:t>Impact of the way we elect individuals to Congress</a:t>
            </a:r>
            <a:endParaRPr lang="en-US" sz="3000" dirty="0"/>
          </a:p>
          <a:p>
            <a:pPr lvl="1"/>
            <a:r>
              <a:rPr lang="en-US" dirty="0"/>
              <a:t>Legislators closely tied to local concerns</a:t>
            </a:r>
            <a:endParaRPr lang="en-US" sz="2800" dirty="0"/>
          </a:p>
          <a:p>
            <a:pPr lvl="1"/>
            <a:r>
              <a:rPr lang="en-US" dirty="0"/>
              <a:t>Weak party leadership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58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vs. General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Campaigns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93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vs. Primary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dirty="0"/>
              <a:t>Differences between primary and general campaigns</a:t>
            </a:r>
            <a:endParaRPr lang="en-US" sz="3800" dirty="0"/>
          </a:p>
          <a:p>
            <a:pPr lvl="1"/>
            <a:r>
              <a:rPr lang="en-US" dirty="0"/>
              <a:t>What works in a general election may not work in a primary</a:t>
            </a:r>
            <a:endParaRPr lang="en-US" sz="3400" dirty="0"/>
          </a:p>
          <a:p>
            <a:pPr lvl="2"/>
            <a:r>
              <a:rPr lang="en-US" dirty="0"/>
              <a:t>Different voters, workers, and media attention</a:t>
            </a:r>
            <a:endParaRPr lang="en-US" sz="3000" dirty="0"/>
          </a:p>
          <a:p>
            <a:pPr lvl="2"/>
            <a:r>
              <a:rPr lang="en-US" dirty="0"/>
              <a:t>Must mobilize activists with money and motivation to win nomination</a:t>
            </a:r>
            <a:endParaRPr lang="en-US" sz="3000" dirty="0"/>
          </a:p>
          <a:p>
            <a:pPr lvl="2"/>
            <a:r>
              <a:rPr lang="en-US" dirty="0"/>
              <a:t>Must play to the politics of activists</a:t>
            </a:r>
            <a:endParaRPr lang="en-US" sz="3000" dirty="0"/>
          </a:p>
          <a:p>
            <a:pPr lvl="1"/>
            <a:r>
              <a:rPr lang="en-US" dirty="0"/>
              <a:t>Iowa caucuses</a:t>
            </a:r>
            <a:endParaRPr lang="en-US" sz="3400" dirty="0"/>
          </a:p>
          <a:p>
            <a:pPr lvl="2"/>
            <a:r>
              <a:rPr lang="en-US" dirty="0"/>
              <a:t>Held </a:t>
            </a:r>
            <a:r>
              <a:rPr lang="en-US"/>
              <a:t>in </a:t>
            </a:r>
            <a:r>
              <a:rPr lang="en-US" smtClean="0"/>
              <a:t>January</a:t>
            </a:r>
            <a:r>
              <a:rPr lang="en-US" smtClean="0"/>
              <a:t> </a:t>
            </a:r>
            <a:r>
              <a:rPr lang="en-US" dirty="0"/>
              <a:t>of general election year</a:t>
            </a:r>
            <a:endParaRPr lang="en-US" sz="3000" dirty="0"/>
          </a:p>
          <a:p>
            <a:pPr lvl="2"/>
            <a:r>
              <a:rPr lang="en-US" dirty="0"/>
              <a:t>Candidates must do well</a:t>
            </a:r>
            <a:endParaRPr lang="en-US" sz="3000" dirty="0"/>
          </a:p>
          <a:p>
            <a:pPr lvl="2"/>
            <a:r>
              <a:rPr lang="en-US" dirty="0"/>
              <a:t>Winners tend to be "ideologically correct"</a:t>
            </a:r>
            <a:endParaRPr lang="en-US" sz="3000" dirty="0"/>
          </a:p>
          <a:p>
            <a:pPr lvl="2"/>
            <a:r>
              <a:rPr lang="en-US" dirty="0"/>
              <a:t>Most liberal Democrat, most conservative Republican</a:t>
            </a:r>
            <a:endParaRPr lang="en-US" sz="3000" dirty="0"/>
          </a:p>
          <a:p>
            <a:pPr lvl="2"/>
            <a:r>
              <a:rPr lang="en-US" dirty="0"/>
              <a:t>The caucus system: "musical chairs and fraternity pledge week"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46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vs. Primary</a:t>
            </a:r>
          </a:p>
        </p:txBody>
      </p:sp>
      <p:pic>
        <p:nvPicPr>
          <p:cNvPr id="7" name="Content Placeholder 6" descr="balance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2" r="23532"/>
          <a:stretch>
            <a:fillRect/>
          </a:stretch>
        </p:blipFill>
        <p:spPr>
          <a:xfrm>
            <a:off x="1089025" y="1816100"/>
            <a:ext cx="3429000" cy="4310063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balancing act</a:t>
            </a:r>
            <a:endParaRPr lang="en-US" sz="3000" dirty="0"/>
          </a:p>
          <a:p>
            <a:pPr lvl="1"/>
            <a:r>
              <a:rPr lang="en-US" dirty="0"/>
              <a:t>Being conservative (or liberal) enough to get nominated</a:t>
            </a:r>
            <a:endParaRPr lang="en-US" sz="2800" dirty="0"/>
          </a:p>
          <a:p>
            <a:pPr lvl="1"/>
            <a:r>
              <a:rPr lang="en-US" dirty="0"/>
              <a:t>Move to center to get elected</a:t>
            </a:r>
            <a:endParaRPr lang="en-US" sz="2800" dirty="0"/>
          </a:p>
          <a:p>
            <a:pPr lvl="1"/>
            <a:r>
              <a:rPr lang="en-US" dirty="0"/>
              <a:t>True nationwide in states where activists are more polarized than average voter</a:t>
            </a:r>
            <a:endParaRPr lang="en-US" sz="2800" dirty="0"/>
          </a:p>
          <a:p>
            <a:pPr lvl="1"/>
            <a:r>
              <a:rPr lang="en-US" dirty="0"/>
              <a:t>The "clothespin vote": neither candidate is appealing</a:t>
            </a:r>
            <a:endParaRPr lang="en-US" sz="2800" dirty="0"/>
          </a:p>
          <a:p>
            <a:r>
              <a:rPr lang="en-US" dirty="0"/>
              <a:t>Even primary voters can be more extreme ideologically than the average voter</a:t>
            </a:r>
            <a:br>
              <a:rPr lang="en-US" dirty="0"/>
            </a:br>
            <a:r>
              <a:rPr lang="en-US" dirty="0"/>
              <a:t>Example: McGovern in 1972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98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vs. Primary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Two kinds of campaign issues</a:t>
            </a:r>
            <a:endParaRPr lang="en-US" sz="3000" dirty="0"/>
          </a:p>
          <a:p>
            <a:pPr lvl="1"/>
            <a:r>
              <a:rPr lang="en-US" dirty="0"/>
              <a:t>Position issues</a:t>
            </a:r>
            <a:endParaRPr lang="en-US" sz="2800" dirty="0"/>
          </a:p>
          <a:p>
            <a:pPr lvl="1"/>
            <a:r>
              <a:rPr lang="en-US" dirty="0"/>
              <a:t>Valence issues</a:t>
            </a:r>
            <a:endParaRPr lang="en-US" sz="2800" dirty="0"/>
          </a:p>
          <a:p>
            <a:r>
              <a:rPr lang="en-US" dirty="0"/>
              <a:t>Television, debates, and direct mail</a:t>
            </a:r>
            <a:endParaRPr lang="en-US" sz="3000" dirty="0"/>
          </a:p>
          <a:p>
            <a:pPr lvl="1"/>
            <a:r>
              <a:rPr lang="en-US" dirty="0"/>
              <a:t>Paid advertising (spots)</a:t>
            </a:r>
            <a:endParaRPr lang="en-US" sz="2800" dirty="0"/>
          </a:p>
          <a:p>
            <a:pPr lvl="2"/>
            <a:r>
              <a:rPr lang="en-US" dirty="0"/>
              <a:t>Has little (or a very subtle) effect on outcome: spots tend to cancel each other out</a:t>
            </a:r>
            <a:endParaRPr lang="en-US" sz="2800" dirty="0"/>
          </a:p>
          <a:p>
            <a:pPr lvl="2"/>
            <a:r>
              <a:rPr lang="en-US" dirty="0"/>
              <a:t>Most voters rely on many sources of information.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Debate-by-campaignrhetoric.wordpressdotcom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6" r="201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8268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vs. Primary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News broadcasts (visuals)</a:t>
            </a:r>
            <a:endParaRPr lang="en-US" sz="3600" dirty="0"/>
          </a:p>
          <a:p>
            <a:pPr lvl="1"/>
            <a:r>
              <a:rPr lang="en-US" dirty="0"/>
              <a:t>Cost little</a:t>
            </a:r>
            <a:endParaRPr lang="en-US" sz="3200" dirty="0"/>
          </a:p>
          <a:p>
            <a:pPr lvl="1"/>
            <a:r>
              <a:rPr lang="en-US" dirty="0"/>
              <a:t>May have greater credibility with voters</a:t>
            </a:r>
            <a:endParaRPr lang="en-US" sz="3200" dirty="0"/>
          </a:p>
          <a:p>
            <a:pPr lvl="1"/>
            <a:r>
              <a:rPr lang="en-US" dirty="0"/>
              <a:t>Rely on having TV camera crew around</a:t>
            </a:r>
            <a:endParaRPr lang="en-US" sz="3200" dirty="0"/>
          </a:p>
          <a:p>
            <a:pPr lvl="1"/>
            <a:r>
              <a:rPr lang="en-US" dirty="0"/>
              <a:t>May be less informative than spots</a:t>
            </a:r>
            <a:endParaRPr lang="en-US" sz="3200" dirty="0"/>
          </a:p>
          <a:p>
            <a:r>
              <a:rPr lang="en-US" dirty="0"/>
              <a:t>Debates</a:t>
            </a:r>
            <a:endParaRPr lang="en-US" sz="3600" dirty="0"/>
          </a:p>
          <a:p>
            <a:pPr lvl="1"/>
            <a:r>
              <a:rPr lang="en-US" dirty="0"/>
              <a:t>Usually an advantage only to the challenger</a:t>
            </a:r>
            <a:endParaRPr lang="en-US" sz="3200" dirty="0"/>
          </a:p>
          <a:p>
            <a:pPr lvl="1"/>
            <a:r>
              <a:rPr lang="en-US" dirty="0"/>
              <a:t>Reagan in 1980: reassured voters</a:t>
            </a:r>
            <a:endParaRPr lang="en-US" sz="3200" dirty="0"/>
          </a:p>
          <a:p>
            <a:pPr lvl="1"/>
            <a:r>
              <a:rPr lang="en-US" dirty="0"/>
              <a:t>Primary debates: the "dating game" in 1988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743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vs. Primary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Risk of slips of the tongue on visuals and debates</a:t>
            </a:r>
            <a:endParaRPr lang="en-US" sz="3600" dirty="0"/>
          </a:p>
          <a:p>
            <a:pPr lvl="1"/>
            <a:r>
              <a:rPr lang="en-US" dirty="0"/>
              <a:t>Ford and Poland, Carter and lust, Reagan and trees</a:t>
            </a:r>
            <a:endParaRPr lang="en-US" sz="3200" dirty="0"/>
          </a:p>
          <a:p>
            <a:pPr lvl="1"/>
            <a:r>
              <a:rPr lang="en-US" dirty="0"/>
              <a:t>Forces candidates to rely on stock speeches</a:t>
            </a:r>
            <a:endParaRPr lang="en-US" sz="3200" dirty="0"/>
          </a:p>
          <a:p>
            <a:pPr lvl="1"/>
            <a:r>
              <a:rPr lang="en-US" dirty="0"/>
              <a:t>Sell yourself, not your ideas</a:t>
            </a:r>
            <a:endParaRPr lang="en-US" sz="3200" dirty="0"/>
          </a:p>
          <a:p>
            <a:r>
              <a:rPr lang="en-US" dirty="0"/>
              <a:t>Free television time to major presidential candidates in 1996</a:t>
            </a:r>
            <a:endParaRPr lang="en-US" sz="3600" dirty="0"/>
          </a:p>
          <a:p>
            <a:r>
              <a:rPr lang="en-US" dirty="0"/>
              <a:t>The computer</a:t>
            </a:r>
            <a:endParaRPr lang="en-US" sz="3600" dirty="0"/>
          </a:p>
          <a:p>
            <a:pPr lvl="1"/>
            <a:r>
              <a:rPr lang="en-US" dirty="0"/>
              <a:t>Makes direct mail campaigns possible</a:t>
            </a:r>
            <a:endParaRPr lang="en-US" sz="3200" dirty="0"/>
          </a:p>
          <a:p>
            <a:pPr lvl="1"/>
            <a:r>
              <a:rPr lang="en-US" dirty="0"/>
              <a:t>Allows candidates to address specific voters</a:t>
            </a:r>
            <a:endParaRPr lang="en-US" sz="3200" dirty="0"/>
          </a:p>
          <a:p>
            <a:pPr lvl="1"/>
            <a:r>
              <a:rPr lang="en-US" dirty="0"/>
              <a:t>Creates importance of mailing lists</a:t>
            </a:r>
            <a:endParaRPr lang="en-US" sz="3200" dirty="0"/>
          </a:p>
          <a:p>
            <a:r>
              <a:rPr lang="en-US" dirty="0"/>
              <a:t>The gap between running a campaign and running the government</a:t>
            </a:r>
            <a:endParaRPr lang="en-US" sz="3600" dirty="0"/>
          </a:p>
          <a:p>
            <a:pPr lvl="1"/>
            <a:r>
              <a:rPr lang="en-US" dirty="0"/>
              <a:t>Party leaders had to worry about reelection</a:t>
            </a:r>
            <a:endParaRPr lang="en-US" sz="3200" dirty="0"/>
          </a:p>
          <a:p>
            <a:pPr lvl="1"/>
            <a:r>
              <a:rPr lang="en-US" dirty="0"/>
              <a:t>Today's political consultants don't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405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765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How important is it?</a:t>
            </a:r>
            <a:endParaRPr lang="en-US" sz="3000" dirty="0"/>
          </a:p>
          <a:p>
            <a:pPr lvl="1"/>
            <a:r>
              <a:rPr lang="en-US" dirty="0"/>
              <a:t>"Money is the mother's milk of politics."</a:t>
            </a:r>
            <a:endParaRPr lang="en-US" sz="2800" dirty="0"/>
          </a:p>
          <a:p>
            <a:pPr lvl="1"/>
            <a:r>
              <a:rPr lang="en-US" dirty="0"/>
              <a:t>Presidential candidates spent $286 million in 1992; up from $177 million in 1988</a:t>
            </a:r>
            <a:endParaRPr lang="en-US" sz="2800" dirty="0"/>
          </a:p>
          <a:p>
            <a:pPr lvl="1"/>
            <a:r>
              <a:rPr lang="en-US" dirty="0"/>
              <a:t>Are candidates being "sold" like soap? Answer is not so obvious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money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1" r="234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4278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Money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Presidential primaries: part private, part public money</a:t>
            </a:r>
            <a:endParaRPr lang="en-US" sz="3000" dirty="0"/>
          </a:p>
          <a:p>
            <a:pPr lvl="1"/>
            <a:r>
              <a:rPr lang="en-US" dirty="0"/>
              <a:t>Federal matching funds</a:t>
            </a:r>
            <a:endParaRPr lang="en-US" sz="2800" dirty="0"/>
          </a:p>
          <a:p>
            <a:pPr lvl="1"/>
            <a:r>
              <a:rPr lang="en-US" dirty="0"/>
              <a:t>Only match small donors: less than $250; $5,000 in twenty states</a:t>
            </a:r>
            <a:endParaRPr lang="en-US" sz="2800" dirty="0"/>
          </a:p>
          <a:p>
            <a:pPr lvl="1"/>
            <a:r>
              <a:rPr lang="en-US" dirty="0"/>
              <a:t>Gives incentive to raise money from small donors</a:t>
            </a:r>
            <a:endParaRPr lang="en-US" sz="2800" dirty="0"/>
          </a:p>
          <a:p>
            <a:pPr lvl="1"/>
            <a:r>
              <a:rPr lang="en-US" dirty="0"/>
              <a:t>Government also gives lump-sum grants to parties to cover conventions</a:t>
            </a:r>
            <a:endParaRPr lang="en-US" sz="2800" dirty="0"/>
          </a:p>
          <a:p>
            <a:r>
              <a:rPr lang="en-US" dirty="0"/>
              <a:t>Presidential general elections: all public money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Congressional elections: all private money</a:t>
            </a:r>
            <a:endParaRPr lang="en-US" sz="3000" dirty="0"/>
          </a:p>
          <a:p>
            <a:pPr lvl="1"/>
            <a:r>
              <a:rPr lang="en-US" dirty="0"/>
              <a:t>From individuals, PACs, and parties</a:t>
            </a:r>
            <a:endParaRPr lang="en-US" sz="2800" dirty="0"/>
          </a:p>
          <a:p>
            <a:pPr lvl="1"/>
            <a:r>
              <a:rPr lang="en-US" dirty="0"/>
              <a:t>Most from individual small donors ($100 to $200 a person)</a:t>
            </a:r>
            <a:endParaRPr lang="en-US" sz="2800" dirty="0"/>
          </a:p>
          <a:p>
            <a:pPr lvl="1"/>
            <a:r>
              <a:rPr lang="en-US" dirty="0"/>
              <a:t>$1,000 maximum for individual donors</a:t>
            </a:r>
            <a:endParaRPr lang="en-US" sz="2800" dirty="0"/>
          </a:p>
          <a:p>
            <a:pPr lvl="1"/>
            <a:r>
              <a:rPr lang="en-US" dirty="0"/>
              <a:t>Benefit performances by rock stars, etc.</a:t>
            </a:r>
            <a:endParaRPr lang="en-US" sz="2800" dirty="0"/>
          </a:p>
          <a:p>
            <a:pPr lvl="1"/>
            <a:r>
              <a:rPr lang="en-US" dirty="0"/>
              <a:t>$5,000 limit from PACs</a:t>
            </a:r>
            <a:endParaRPr lang="en-US" sz="2800" dirty="0"/>
          </a:p>
          <a:p>
            <a:pPr lvl="1"/>
            <a:r>
              <a:rPr lang="en-US" dirty="0"/>
              <a:t>But most PACs give only a few hundred dollars</a:t>
            </a:r>
            <a:endParaRPr lang="en-US" sz="2800" dirty="0"/>
          </a:p>
          <a:p>
            <a:pPr lvl="1"/>
            <a:r>
              <a:rPr lang="en-US" dirty="0"/>
              <a:t>Tremendous PAC advantage to incumbents: backing the winner</a:t>
            </a:r>
            <a:endParaRPr lang="en-US" sz="2800" dirty="0"/>
          </a:p>
          <a:p>
            <a:pPr lvl="1"/>
            <a:r>
              <a:rPr lang="en-US" dirty="0"/>
              <a:t>Challengers have to pay their own way; only one-sixth from PACs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192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Campaign Finance Rules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Watergate </a:t>
            </a:r>
            <a:endParaRPr lang="en-US" sz="3600" dirty="0"/>
          </a:p>
          <a:p>
            <a:pPr lvl="1"/>
            <a:r>
              <a:rPr lang="en-US" dirty="0"/>
              <a:t>Dubious and illegal money raising schemes</a:t>
            </a:r>
            <a:endParaRPr lang="en-US" sz="3200" dirty="0"/>
          </a:p>
          <a:p>
            <a:pPr lvl="1"/>
            <a:r>
              <a:rPr lang="en-US" dirty="0"/>
              <a:t>Democrats and Republicans benefited from unenforceable laws.</a:t>
            </a:r>
            <a:endParaRPr lang="en-US" sz="3200" dirty="0"/>
          </a:p>
          <a:p>
            <a:pPr lvl="1"/>
            <a:r>
              <a:rPr lang="en-US" dirty="0"/>
              <a:t>Nixon's resignation and a new campaign finance law</a:t>
            </a:r>
            <a:endParaRPr lang="en-US" sz="3200" dirty="0"/>
          </a:p>
          <a:p>
            <a:r>
              <a:rPr lang="en-US" dirty="0"/>
              <a:t>Reform law</a:t>
            </a:r>
            <a:endParaRPr lang="en-US" sz="3600" dirty="0"/>
          </a:p>
          <a:p>
            <a:pPr lvl="1"/>
            <a:r>
              <a:rPr lang="en-US" dirty="0"/>
              <a:t>Set limit on individual donations ($1,000 per election)</a:t>
            </a:r>
            <a:endParaRPr lang="en-US" sz="3200" dirty="0"/>
          </a:p>
          <a:p>
            <a:pPr lvl="1"/>
            <a:r>
              <a:rPr lang="en-US" dirty="0"/>
              <a:t>Reaffirmed ban on corporate and union donations, but allowed them to raise money through PACs</a:t>
            </a:r>
            <a:endParaRPr lang="en-US" sz="3200" dirty="0"/>
          </a:p>
          <a:p>
            <a:pPr lvl="1"/>
            <a:r>
              <a:rPr lang="en-US" dirty="0"/>
              <a:t>Set limit on PAC donations ($5,000 per election to individuals, $15,000 per year to a party)</a:t>
            </a:r>
            <a:endParaRPr lang="en-US" sz="3200" dirty="0"/>
          </a:p>
          <a:p>
            <a:pPr lvl="1"/>
            <a:r>
              <a:rPr lang="en-US" dirty="0"/>
              <a:t>Federal tax money made available for primaries and general election campaigns. 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599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Campaign Finance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Impact of the law</a:t>
            </a:r>
            <a:endParaRPr lang="en-US" sz="3600" dirty="0"/>
          </a:p>
          <a:p>
            <a:pPr lvl="1"/>
            <a:r>
              <a:rPr lang="en-US" dirty="0"/>
              <a:t>Increase in money spent on elections</a:t>
            </a:r>
            <a:endParaRPr lang="en-US" sz="3200" dirty="0"/>
          </a:p>
          <a:p>
            <a:pPr lvl="1"/>
            <a:r>
              <a:rPr lang="en-US" dirty="0"/>
              <a:t>Increase in PAC spending</a:t>
            </a:r>
            <a:endParaRPr lang="en-US" sz="3200" dirty="0"/>
          </a:p>
          <a:p>
            <a:pPr lvl="1"/>
            <a:r>
              <a:rPr lang="en-US" dirty="0"/>
              <a:t>Additional problems: independent expenditures and soft money</a:t>
            </a:r>
            <a:endParaRPr lang="en-US" sz="3200" dirty="0"/>
          </a:p>
          <a:p>
            <a:r>
              <a:rPr lang="en-US" dirty="0"/>
              <a:t>Campaign finance reform</a:t>
            </a:r>
            <a:endParaRPr lang="en-US" sz="3600" dirty="0"/>
          </a:p>
          <a:p>
            <a:pPr lvl="1"/>
            <a:r>
              <a:rPr lang="en-US" dirty="0"/>
              <a:t>Reforms can have unintended consequences</a:t>
            </a:r>
            <a:endParaRPr lang="en-US" sz="3200" dirty="0"/>
          </a:p>
          <a:p>
            <a:pPr lvl="1"/>
            <a:r>
              <a:rPr lang="en-US" dirty="0"/>
              <a:t>Bipartisan Campaign Finance Reform Act of 2002</a:t>
            </a:r>
            <a:endParaRPr lang="en-US" sz="3200" dirty="0"/>
          </a:p>
          <a:p>
            <a:pPr lvl="2"/>
            <a:r>
              <a:rPr lang="en-US" dirty="0"/>
              <a:t>Ban on soft money</a:t>
            </a:r>
            <a:endParaRPr lang="en-US" sz="3000" dirty="0"/>
          </a:p>
          <a:p>
            <a:pPr lvl="2"/>
            <a:r>
              <a:rPr lang="en-US" dirty="0"/>
              <a:t>Increase on individual contributions (to $2,000 per candidate per election)</a:t>
            </a:r>
            <a:endParaRPr lang="en-US" sz="3000" dirty="0"/>
          </a:p>
          <a:p>
            <a:pPr lvl="2"/>
            <a:r>
              <a:rPr lang="en-US" dirty="0"/>
              <a:t>Restrictions on independent expenditures 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736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Money and Winning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During peacetime, presidential elections usually decided by three things:</a:t>
            </a:r>
            <a:endParaRPr lang="en-US" sz="3600" dirty="0"/>
          </a:p>
          <a:p>
            <a:pPr lvl="1"/>
            <a:r>
              <a:rPr lang="en-US" dirty="0"/>
              <a:t>Political party affiliation</a:t>
            </a:r>
            <a:endParaRPr lang="en-US" sz="3200" dirty="0"/>
          </a:p>
          <a:p>
            <a:pPr lvl="1"/>
            <a:r>
              <a:rPr lang="en-US" dirty="0"/>
              <a:t>State of the economy</a:t>
            </a:r>
            <a:endParaRPr lang="en-US" sz="3200" dirty="0"/>
          </a:p>
          <a:p>
            <a:pPr lvl="1"/>
            <a:r>
              <a:rPr lang="en-US" dirty="0"/>
              <a:t>Character of candidates</a:t>
            </a:r>
            <a:endParaRPr lang="en-US" sz="3200" dirty="0"/>
          </a:p>
          <a:p>
            <a:r>
              <a:rPr lang="en-US" dirty="0"/>
              <a:t>Money makes a difference in congressional races</a:t>
            </a:r>
            <a:endParaRPr lang="en-US" sz="3600" dirty="0"/>
          </a:p>
          <a:p>
            <a:pPr lvl="1"/>
            <a:r>
              <a:rPr lang="en-US" dirty="0"/>
              <a:t>Challenger must spend to gain recognition</a:t>
            </a:r>
            <a:endParaRPr lang="en-US" sz="3200" dirty="0"/>
          </a:p>
          <a:p>
            <a:pPr lvl="1"/>
            <a:r>
              <a:rPr lang="en-US" dirty="0"/>
              <a:t>Jacobson: big-spending challengers do better</a:t>
            </a:r>
            <a:endParaRPr lang="en-US" sz="3200" dirty="0"/>
          </a:p>
          <a:p>
            <a:pPr lvl="1"/>
            <a:r>
              <a:rPr lang="en-US" dirty="0"/>
              <a:t>Big-spending incumbents also do better</a:t>
            </a:r>
            <a:endParaRPr lang="en-US" sz="3200" dirty="0"/>
          </a:p>
          <a:p>
            <a:r>
              <a:rPr lang="en-US" dirty="0"/>
              <a:t>Party, incumbency, and issues also have a role</a:t>
            </a:r>
            <a:endParaRPr lang="en-US" sz="3600" dirty="0"/>
          </a:p>
          <a:p>
            <a:r>
              <a:rPr lang="en-US" dirty="0"/>
              <a:t>Advantages of incumbency</a:t>
            </a:r>
            <a:endParaRPr lang="en-US" sz="3600" dirty="0"/>
          </a:p>
          <a:p>
            <a:pPr lvl="1"/>
            <a:r>
              <a:rPr lang="en-US" dirty="0"/>
              <a:t>Easier to raise money</a:t>
            </a:r>
            <a:endParaRPr lang="en-US" sz="3200" dirty="0"/>
          </a:p>
          <a:p>
            <a:pPr lvl="1"/>
            <a:r>
              <a:rPr lang="en-US" dirty="0"/>
              <a:t>Can provide services for constituency</a:t>
            </a:r>
            <a:endParaRPr lang="en-US" sz="3200" dirty="0"/>
          </a:p>
          <a:p>
            <a:pPr lvl="1"/>
            <a:r>
              <a:rPr lang="en-US" dirty="0"/>
              <a:t>Can use franked mailings</a:t>
            </a:r>
            <a:endParaRPr lang="en-US" sz="3200" dirty="0"/>
          </a:p>
          <a:p>
            <a:pPr lvl="1"/>
            <a:r>
              <a:rPr lang="en-US" dirty="0"/>
              <a:t>Can get free publicity through legislation and such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219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Decides Elections?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084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decides elections?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Party identification, but why don't Democrats always win?</a:t>
            </a:r>
            <a:endParaRPr lang="en-US" sz="3000" dirty="0"/>
          </a:p>
          <a:p>
            <a:pPr lvl="1"/>
            <a:r>
              <a:rPr lang="en-US" dirty="0"/>
              <a:t>Democrats less wedded to their party</a:t>
            </a:r>
            <a:endParaRPr lang="en-US" sz="2800" dirty="0"/>
          </a:p>
          <a:p>
            <a:pPr lvl="1"/>
            <a:r>
              <a:rPr lang="en-US" dirty="0"/>
              <a:t>GOP does better among independents</a:t>
            </a:r>
            <a:endParaRPr lang="en-US" sz="2800" dirty="0"/>
          </a:p>
          <a:p>
            <a:pPr lvl="1"/>
            <a:r>
              <a:rPr lang="en-US" dirty="0"/>
              <a:t>Republicans have higher turnout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people-crowds-webpages.scu_.edu_3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743" b="-507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5288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decides elections?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600" dirty="0"/>
              <a:t>Issues, especially the economy</a:t>
            </a:r>
            <a:endParaRPr lang="en-US" sz="3800" dirty="0"/>
          </a:p>
          <a:p>
            <a:pPr lvl="1"/>
            <a:r>
              <a:rPr lang="en-US" dirty="0"/>
              <a:t>V. O. Key: most voters who switch parties do so in their own interests</a:t>
            </a:r>
            <a:endParaRPr lang="en-US" sz="3400" dirty="0"/>
          </a:p>
          <a:p>
            <a:pPr lvl="2"/>
            <a:r>
              <a:rPr lang="en-US" dirty="0"/>
              <a:t>They know which issues affect them personally</a:t>
            </a:r>
            <a:endParaRPr lang="en-US" sz="3000" dirty="0"/>
          </a:p>
          <a:p>
            <a:pPr lvl="2"/>
            <a:r>
              <a:rPr lang="en-US" dirty="0"/>
              <a:t>They care strongly about emotional issues (abortion, etc.)</a:t>
            </a:r>
            <a:endParaRPr lang="en-US" sz="3000" dirty="0"/>
          </a:p>
          <a:p>
            <a:pPr lvl="1"/>
            <a:r>
              <a:rPr lang="en-US" dirty="0"/>
              <a:t>Prospective voting</a:t>
            </a:r>
            <a:endParaRPr lang="en-US" sz="3400" dirty="0"/>
          </a:p>
          <a:p>
            <a:pPr lvl="2"/>
            <a:r>
              <a:rPr lang="en-US" dirty="0"/>
              <a:t>Know the issues and vote for the best candidate</a:t>
            </a:r>
            <a:endParaRPr lang="en-US" sz="3000" dirty="0"/>
          </a:p>
          <a:p>
            <a:pPr lvl="2"/>
            <a:r>
              <a:rPr lang="en-US" dirty="0"/>
              <a:t>Most common among activists and special interest groups</a:t>
            </a:r>
            <a:endParaRPr lang="en-US" sz="3000" dirty="0"/>
          </a:p>
          <a:p>
            <a:pPr lvl="2"/>
            <a:r>
              <a:rPr lang="en-US" dirty="0"/>
              <a:t>Few voters use prospective voting because it requires information.</a:t>
            </a:r>
            <a:endParaRPr lang="en-US" sz="3000" dirty="0"/>
          </a:p>
          <a:p>
            <a:pPr lvl="1"/>
            <a:r>
              <a:rPr lang="en-US" dirty="0"/>
              <a:t>Retrospective voting</a:t>
            </a:r>
            <a:endParaRPr lang="en-US" sz="3400" dirty="0"/>
          </a:p>
          <a:p>
            <a:pPr lvl="2"/>
            <a:r>
              <a:rPr lang="en-US" dirty="0"/>
              <a:t>Judge the incumbent's performance and vote accordingly</a:t>
            </a:r>
            <a:endParaRPr lang="en-US" sz="3000" dirty="0"/>
          </a:p>
          <a:p>
            <a:pPr lvl="2"/>
            <a:r>
              <a:rPr lang="en-US" dirty="0"/>
              <a:t>Have things gotten better or worse, especially economically?</a:t>
            </a:r>
            <a:endParaRPr lang="en-US" sz="3000" dirty="0"/>
          </a:p>
          <a:p>
            <a:pPr lvl="2"/>
            <a:r>
              <a:rPr lang="en-US" dirty="0"/>
              <a:t>Examples: presidential campaigns of 1980, 1984, 1988, and 1992</a:t>
            </a:r>
            <a:endParaRPr lang="en-US" sz="3000" dirty="0"/>
          </a:p>
          <a:p>
            <a:pPr lvl="2"/>
            <a:r>
              <a:rPr lang="en-US" dirty="0"/>
              <a:t>Usually helps incumbent unless economy has gotten worse</a:t>
            </a:r>
            <a:endParaRPr lang="en-US" sz="3000" dirty="0"/>
          </a:p>
          <a:p>
            <a:pPr lvl="2"/>
            <a:r>
              <a:rPr lang="en-US" dirty="0"/>
              <a:t>Most elections decided by retrospective votes</a:t>
            </a:r>
            <a:endParaRPr lang="en-US" sz="3000" dirty="0"/>
          </a:p>
          <a:p>
            <a:pPr lvl="2"/>
            <a:r>
              <a:rPr lang="en-US" dirty="0"/>
              <a:t>Midterm election: voters turn against president's party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098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Campaigns do make a difference</a:t>
            </a:r>
            <a:endParaRPr lang="en-US" sz="3600" dirty="0"/>
          </a:p>
          <a:p>
            <a:pPr lvl="1"/>
            <a:r>
              <a:rPr lang="en-US" dirty="0"/>
              <a:t>Reawaken voters' partisan loyalties</a:t>
            </a:r>
            <a:endParaRPr lang="en-US" sz="3200" dirty="0"/>
          </a:p>
          <a:p>
            <a:pPr lvl="1"/>
            <a:r>
              <a:rPr lang="en-US" dirty="0"/>
              <a:t>Let voters see how candidates handle pressure</a:t>
            </a:r>
            <a:endParaRPr lang="en-US" sz="3200" dirty="0"/>
          </a:p>
          <a:p>
            <a:pPr lvl="1"/>
            <a:r>
              <a:rPr lang="en-US" dirty="0"/>
              <a:t>Let voters judge candidates' characters</a:t>
            </a:r>
            <a:endParaRPr lang="en-US" sz="3200" dirty="0"/>
          </a:p>
          <a:p>
            <a:r>
              <a:rPr lang="en-US" dirty="0"/>
              <a:t>Campaigns tend to emphasize themes over details</a:t>
            </a:r>
            <a:endParaRPr lang="en-US" sz="3600" dirty="0"/>
          </a:p>
          <a:p>
            <a:pPr lvl="1"/>
            <a:r>
              <a:rPr lang="en-US" dirty="0"/>
              <a:t>True throughout American history</a:t>
            </a:r>
            <a:endParaRPr lang="en-US" sz="3200" dirty="0"/>
          </a:p>
          <a:p>
            <a:pPr lvl="1"/>
            <a:r>
              <a:rPr lang="en-US" dirty="0"/>
              <a:t>What has changed is the importance of primary elections and tone of campaigns</a:t>
            </a:r>
            <a:endParaRPr lang="en-US" sz="3200" dirty="0"/>
          </a:p>
          <a:p>
            <a:pPr lvl="1"/>
            <a:r>
              <a:rPr lang="en-US" dirty="0"/>
              <a:t>Theme campaigns give more influence to single-issue groups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Campaign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462" b="-3346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152938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Winning Coalition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Ways of looking at various groups</a:t>
            </a:r>
            <a:endParaRPr lang="en-US" sz="3000" dirty="0"/>
          </a:p>
          <a:p>
            <a:pPr lvl="1"/>
            <a:r>
              <a:rPr lang="en-US" dirty="0"/>
              <a:t>How </a:t>
            </a:r>
            <a:r>
              <a:rPr lang="en-US" i="1" dirty="0"/>
              <a:t>loyal</a:t>
            </a:r>
            <a:r>
              <a:rPr lang="en-US" dirty="0"/>
              <a:t>, or percentage voting for party</a:t>
            </a:r>
            <a:endParaRPr lang="en-US" sz="2800" dirty="0"/>
          </a:p>
          <a:p>
            <a:pPr lvl="1"/>
            <a:r>
              <a:rPr lang="en-US" dirty="0"/>
              <a:t>How </a:t>
            </a:r>
            <a:r>
              <a:rPr lang="en-US" i="1" dirty="0"/>
              <a:t>important, </a:t>
            </a:r>
            <a:r>
              <a:rPr lang="en-US" dirty="0"/>
              <a:t>or number voting for party</a:t>
            </a:r>
            <a:endParaRPr lang="en-US" sz="2800" dirty="0"/>
          </a:p>
          <a:p>
            <a:r>
              <a:rPr lang="en-US" dirty="0"/>
              <a:t>Democratic coalition</a:t>
            </a:r>
            <a:endParaRPr lang="en-US" sz="3000" dirty="0"/>
          </a:p>
          <a:p>
            <a:pPr lvl="1"/>
            <a:r>
              <a:rPr lang="en-US" dirty="0"/>
              <a:t>Blacks most loyal</a:t>
            </a:r>
            <a:endParaRPr lang="en-US" sz="2800" dirty="0"/>
          </a:p>
          <a:p>
            <a:pPr lvl="1"/>
            <a:r>
              <a:rPr lang="en-US" dirty="0"/>
              <a:t>Jews slipping somewhat</a:t>
            </a:r>
            <a:endParaRPr lang="en-US" sz="2800" dirty="0"/>
          </a:p>
          <a:p>
            <a:pPr lvl="1"/>
            <a:r>
              <a:rPr lang="en-US" dirty="0"/>
              <a:t>Hispanics somewhat mixed</a:t>
            </a:r>
            <a:endParaRPr lang="en-US" sz="2800" dirty="0"/>
          </a:p>
          <a:p>
            <a:pPr lvl="1"/>
            <a:r>
              <a:rPr lang="en-US" dirty="0"/>
              <a:t>Catholics, southerners, unionists departing the coalition lately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Democrats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615" b="-206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6702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Winning Coalition</a:t>
            </a:r>
            <a:endParaRPr lang="en-US" dirty="0"/>
          </a:p>
        </p:txBody>
      </p:sp>
      <p:pic>
        <p:nvPicPr>
          <p:cNvPr id="5" name="Content Placeholder 4" descr="GOP-logo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3796" b="-33796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Republican coalition</a:t>
            </a:r>
            <a:endParaRPr lang="en-US" sz="3000" dirty="0"/>
          </a:p>
          <a:p>
            <a:pPr lvl="1"/>
            <a:r>
              <a:rPr lang="en-US" dirty="0"/>
              <a:t>Party of business and professional people</a:t>
            </a:r>
            <a:endParaRPr lang="en-US" sz="2800" dirty="0"/>
          </a:p>
          <a:p>
            <a:pPr lvl="1"/>
            <a:r>
              <a:rPr lang="en-US" dirty="0"/>
              <a:t>Very loyal, defecting only in 1964</a:t>
            </a:r>
            <a:endParaRPr lang="en-US" sz="2800" dirty="0"/>
          </a:p>
          <a:p>
            <a:pPr lvl="1"/>
            <a:r>
              <a:rPr lang="en-US" dirty="0"/>
              <a:t>Usually wins vote of poor because of retired, elderly voters</a:t>
            </a:r>
            <a:endParaRPr lang="en-US" sz="2800" dirty="0"/>
          </a:p>
          <a:p>
            <a:r>
              <a:rPr lang="en-US" dirty="0"/>
              <a:t>Contribution to Democratic coalition</a:t>
            </a:r>
            <a:endParaRPr lang="en-US" sz="3000" dirty="0"/>
          </a:p>
          <a:p>
            <a:pPr lvl="1"/>
            <a:r>
              <a:rPr lang="en-US" dirty="0"/>
              <a:t>Blacks loyal but small proportion</a:t>
            </a:r>
            <a:endParaRPr lang="en-US" sz="2800" dirty="0"/>
          </a:p>
          <a:p>
            <a:pPr lvl="1"/>
            <a:r>
              <a:rPr lang="en-US" dirty="0"/>
              <a:t>Catholics, unionists, and southerners largest part but least dependable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705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Effect of Elections on Policy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600" dirty="0"/>
              <a:t>Political scientists are interested broad trends in wining and losing</a:t>
            </a:r>
            <a:endParaRPr lang="en-US" sz="3800" dirty="0"/>
          </a:p>
          <a:p>
            <a:r>
              <a:rPr lang="en-US" sz="2600" dirty="0"/>
              <a:t>Cynics: public policy remains more or less the same no matter which official or party is in office</a:t>
            </a:r>
            <a:endParaRPr lang="en-US" sz="3800" dirty="0"/>
          </a:p>
          <a:p>
            <a:pPr lvl="1"/>
            <a:r>
              <a:rPr lang="en-US" dirty="0"/>
              <a:t>Comparison: Great Britain, with parliamentary system and strong parties, often sees marked changes, as in 1945</a:t>
            </a:r>
            <a:endParaRPr lang="en-US" sz="3400" dirty="0"/>
          </a:p>
          <a:p>
            <a:pPr lvl="1"/>
            <a:r>
              <a:rPr lang="en-US" dirty="0"/>
              <a:t>Reply: evidence indicates that many American elections do make great differences in policy</a:t>
            </a:r>
            <a:endParaRPr lang="en-US" sz="3400" dirty="0"/>
          </a:p>
          <a:p>
            <a:pPr lvl="1"/>
            <a:r>
              <a:rPr lang="en-US" dirty="0"/>
              <a:t>Why, then, the perception that elections do not matter? Because change alternates with consolidation; most elections are only retrospective judgments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0761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dition">
  <a:themeElements>
    <a:clrScheme name="Tradition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Tradition.thmx</Template>
  <TotalTime>237</TotalTime>
  <Words>1540</Words>
  <Application>Microsoft Office PowerPoint</Application>
  <PresentationFormat>On-screen Show (4:3)</PresentationFormat>
  <Paragraphs>230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Tradition</vt:lpstr>
      <vt:lpstr>Chapter 10</vt:lpstr>
      <vt:lpstr>Presidential v. Congressional</vt:lpstr>
      <vt:lpstr>Two Phases</vt:lpstr>
      <vt:lpstr>Major Differences</vt:lpstr>
      <vt:lpstr>Major Differences</vt:lpstr>
      <vt:lpstr>Running for President</vt:lpstr>
      <vt:lpstr>Running for President</vt:lpstr>
      <vt:lpstr>Getting Elected to Congress</vt:lpstr>
      <vt:lpstr>Getting Elected to Congress</vt:lpstr>
      <vt:lpstr>Primary vs. General</vt:lpstr>
      <vt:lpstr>General vs. Primary</vt:lpstr>
      <vt:lpstr>General vs. Primary</vt:lpstr>
      <vt:lpstr>General vs. Primary</vt:lpstr>
      <vt:lpstr>General vs. Primary</vt:lpstr>
      <vt:lpstr>General vs. Primary</vt:lpstr>
      <vt:lpstr>Money</vt:lpstr>
      <vt:lpstr>Money</vt:lpstr>
      <vt:lpstr>Sources of Money</vt:lpstr>
      <vt:lpstr>Campaign Finance Rules</vt:lpstr>
      <vt:lpstr>Campaign Finance Rules</vt:lpstr>
      <vt:lpstr>Money and Winning</vt:lpstr>
      <vt:lpstr>What Decides Elections?</vt:lpstr>
      <vt:lpstr>What decides elections?</vt:lpstr>
      <vt:lpstr>What decides elections?</vt:lpstr>
      <vt:lpstr>The Campaign</vt:lpstr>
      <vt:lpstr>Winning Coalition</vt:lpstr>
      <vt:lpstr>Winning Coalition</vt:lpstr>
      <vt:lpstr>The Effect of Elections on Policy</vt:lpstr>
    </vt:vector>
  </TitlesOfParts>
  <Company>CASD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10</dc:title>
  <dc:creator>Joshua Sherman</dc:creator>
  <cp:lastModifiedBy>Joshua Sherman</cp:lastModifiedBy>
  <cp:revision>8</cp:revision>
  <dcterms:created xsi:type="dcterms:W3CDTF">2014-02-25T15:10:58Z</dcterms:created>
  <dcterms:modified xsi:type="dcterms:W3CDTF">2017-03-03T14:00:20Z</dcterms:modified>
</cp:coreProperties>
</file>