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20"/>
  </p:notesMasterIdLst>
  <p:handoutMasterIdLst>
    <p:handoutMasterId r:id="rId21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545" autoAdjust="0"/>
    <p:restoredTop sz="93977" autoAdjust="0"/>
  </p:normalViewPr>
  <p:slideViewPr>
    <p:cSldViewPr>
      <p:cViewPr varScale="1">
        <p:scale>
          <a:sx n="98" d="100"/>
          <a:sy n="98" d="100"/>
        </p:scale>
        <p:origin x="-1600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customXml" Target="../customXml/item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9472DD5C-B6A9-4714-908F-0B8F74738B98}" type="datetimeFigureOut">
              <a:rPr lang="en-US" smtClean="0"/>
              <a:pPr/>
              <a:t>3/21/14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7C1C90DE-A98B-4173-B17E-434F189FC4D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7938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>
              <a:defRPr sz="1200"/>
            </a:lvl1pPr>
          </a:lstStyle>
          <a:p>
            <a:fld id="{193366E8-8A22-4400-BBA2-8D322280A6E8}" type="datetimeFigureOut">
              <a:rPr lang="en-US" smtClean="0"/>
              <a:pPr/>
              <a:t>3/21/14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/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>
              <a:defRPr sz="1200"/>
            </a:lvl1pPr>
          </a:lstStyle>
          <a:p>
            <a:fld id="{3792D2CF-A01B-4515-8B40-3DC34258267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326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2D2CF-A01B-4515-8B40-3DC34258267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74" y="0"/>
            <a:ext cx="9144000" cy="6858000"/>
            <a:chOff x="-1574" y="0"/>
            <a:chExt cx="9144000" cy="6858000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2">
              <a:duotone>
                <a:schemeClr val="accent1"/>
                <a:srgbClr val="FFFFFF"/>
              </a:duotone>
              <a:lum bright="-10000"/>
            </a:blip>
            <a:stretch>
              <a:fillRect/>
            </a:stretch>
          </p:blipFill>
          <p:spPr>
            <a:xfrm>
              <a:off x="-1574" y="381000"/>
              <a:ext cx="9144000" cy="609361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Rectangle 10"/>
            <p:cNvSpPr/>
            <p:nvPr userDrawn="1"/>
          </p:nvSpPr>
          <p:spPr>
            <a:xfrm>
              <a:off x="-1574" y="0"/>
              <a:ext cx="9144000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-1574" y="6553200"/>
              <a:ext cx="9144000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" name="Straight Connector 14"/>
            <p:cNvCxnSpPr/>
            <p:nvPr/>
          </p:nvCxnSpPr>
          <p:spPr>
            <a:xfrm>
              <a:off x="-1574" y="38100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-1574" y="647700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Shape 20"/>
          <p:cNvSpPr>
            <a:spLocks noGrp="1"/>
          </p:cNvSpPr>
          <p:nvPr>
            <p:ph type="title"/>
          </p:nvPr>
        </p:nvSpPr>
        <p:spPr>
          <a:xfrm>
            <a:off x="704850" y="4495800"/>
            <a:ext cx="7772400" cy="1362075"/>
          </a:xfrm>
          <a:prstGeom prst="rect">
            <a:avLst/>
          </a:prstGeom>
        </p:spPr>
        <p:txBody>
          <a:bodyPr anchor="t"/>
          <a:lstStyle>
            <a:lvl1pPr algn="ctr">
              <a:defRPr sz="4000" b="0" cap="none" baseline="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1752600"/>
          </a:xfrm>
        </p:spPr>
        <p:txBody>
          <a:bodyPr anchor="b" anchorCtr="0"/>
          <a:lstStyle>
            <a:lvl1pPr marL="0" indent="0" algn="ctr">
              <a:buNone/>
              <a:defRPr>
                <a:solidFill>
                  <a:schemeClr val="bg2"/>
                </a:solidFill>
                <a:effectLst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en-US" smtClean="0"/>
              <a:pPr/>
              <a:t>3/21/14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-1574" y="0"/>
            <a:ext cx="9145574" cy="6858000"/>
            <a:chOff x="-1574" y="0"/>
            <a:chExt cx="9145574" cy="6858000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381000"/>
              <a:ext cx="9144000" cy="6096000"/>
            </a:xfrm>
            <a:prstGeom prst="rect">
              <a:avLst/>
            </a:prstGeom>
            <a:gradFill>
              <a:gsLst>
                <a:gs pos="0">
                  <a:schemeClr val="accent1">
                    <a:tint val="40000"/>
                  </a:schemeClr>
                </a:gs>
                <a:gs pos="100000">
                  <a:schemeClr val="accent1">
                    <a:shade val="75000"/>
                  </a:schemeClr>
                </a:gs>
              </a:gsLst>
              <a:path path="circle">
                <a:fillToRect l="100000" t="100000" r="100000" b="100000"/>
              </a:path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-1574" y="0"/>
              <a:ext cx="9144000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-1574" y="6553200"/>
              <a:ext cx="9144000" cy="304800"/>
            </a:xfrm>
            <a:prstGeom prst="rect">
              <a:avLst/>
            </a:prstGeom>
            <a:solidFill>
              <a:schemeClr val="bg2"/>
            </a:soli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-1574" y="38100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-1574" y="647700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722313" y="4505325"/>
            <a:ext cx="7772400" cy="1362075"/>
          </a:xfrm>
          <a:prstGeom prst="rect">
            <a:avLst/>
          </a:prstGeom>
        </p:spPr>
        <p:txBody>
          <a:bodyPr anchor="t"/>
          <a:lstStyle>
            <a:lvl1pPr algn="ctr">
              <a:defRPr sz="4000" b="0" cap="none" baseline="0">
                <a:solidFill>
                  <a:schemeClr val="tx1"/>
                </a:solidFill>
                <a:effectLst>
                  <a:outerShdw blurRad="50800" dist="50800" dir="2700000" algn="tl" rotWithShape="0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en-US" smtClean="0"/>
              <a:pPr/>
              <a:t>3/21/14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en-US" smtClean="0"/>
              <a:pPr/>
              <a:t>3/21/14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en-US" smtClean="0"/>
              <a:pPr/>
              <a:t>3/21/14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en-US" smtClean="0"/>
              <a:pPr/>
              <a:t>3/21/14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1"/>
            <a:ext cx="5111750" cy="4525963"/>
          </a:xfr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600201"/>
            <a:ext cx="3008313" cy="45259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en-US" smtClean="0"/>
              <a:pPr/>
              <a:t>3/21/14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70D0AA-A564-40E6-BDF9-FE3371FD07B4}" type="datetimeFigureOut">
              <a:rPr lang="en-US" smtClean="0"/>
              <a:pPr/>
              <a:t>3/21/14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1D2430-FB11-4C87-BF1D-6F488A17F2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theme" Target="../theme/theme1.xml"/><Relationship Id="rId11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9144000" cy="1506538"/>
            <a:chOff x="0" y="0"/>
            <a:chExt cx="9144000" cy="1506538"/>
          </a:xfrm>
        </p:grpSpPr>
        <p:pic>
          <p:nvPicPr>
            <p:cNvPr id="7" name="Rectangle 6"/>
            <p:cNvPicPr>
              <a:picLocks noChangeAspect="1"/>
            </p:cNvPicPr>
            <p:nvPr/>
          </p:nvPicPr>
          <p:blipFill>
            <a:blip r:embed="rId11">
              <a:duotone>
                <a:schemeClr val="accent1"/>
                <a:srgbClr val="FFFFFF"/>
              </a:duotone>
            </a:blip>
            <a:srcRect/>
            <a:stretch>
              <a:fillRect/>
            </a:stretch>
          </p:blipFill>
          <p:spPr>
            <a:xfrm>
              <a:off x="0" y="1"/>
              <a:ext cx="9144000" cy="14192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" name="Rectangle 9"/>
            <p:cNvSpPr/>
            <p:nvPr userDrawn="1"/>
          </p:nvSpPr>
          <p:spPr>
            <a:xfrm>
              <a:off x="0" y="0"/>
              <a:ext cx="9144000" cy="1447800"/>
            </a:xfrm>
            <a:prstGeom prst="rect">
              <a:avLst/>
            </a:prstGeom>
            <a:gradFill flip="none" rotWithShape="1">
              <a:gsLst>
                <a:gs pos="0">
                  <a:schemeClr val="accent1"/>
                </a:gs>
                <a:gs pos="49000">
                  <a:schemeClr val="accent1">
                    <a:tint val="20000"/>
                    <a:alpha val="0"/>
                  </a:schemeClr>
                </a:gs>
              </a:gsLst>
              <a:lin ang="0" scaled="1"/>
              <a:tileRect/>
            </a:gradFill>
            <a:ln w="25400" cap="rnd" cmpd="sng" algn="ctr">
              <a:noFill/>
              <a:prstDash val="solid"/>
            </a:ln>
          </p:spPr>
          <p:style>
            <a:lnRef idx="2">
              <a:schemeClr val="accent1"/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8" name="Straight Connector 7"/>
            <p:cNvCxnSpPr/>
            <p:nvPr/>
          </p:nvCxnSpPr>
          <p:spPr>
            <a:xfrm>
              <a:off x="0" y="1428750"/>
              <a:ext cx="9144000" cy="1588"/>
            </a:xfrm>
            <a:prstGeom prst="line">
              <a:avLst/>
            </a:prstGeom>
            <a:ln w="38100" cap="flat" cmpd="sng" algn="ctr">
              <a:solidFill>
                <a:schemeClr val="accent1">
                  <a:shade val="75000"/>
                </a:schemeClr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0" y="1504950"/>
              <a:ext cx="9144000" cy="1588"/>
            </a:xfrm>
            <a:prstGeom prst="line">
              <a:avLst/>
            </a:prstGeom>
            <a:ln w="15875" cap="flat" cmpd="sng" algn="ctr">
              <a:solidFill>
                <a:schemeClr val="tx1"/>
              </a:solidFill>
              <a:prstDash val="solid"/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70D0AA-A564-40E6-BDF9-FE3371FD07B4}" type="datetimeFigureOut">
              <a:rPr lang="en-US" smtClean="0"/>
              <a:pPr/>
              <a:t>3/21/14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1D2430-FB11-4C87-BF1D-6F488A17F2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l" rtl="0" eaLnBrk="1" latinLnBrk="0" hangingPunct="1">
        <a:spcBef>
          <a:spcPct val="0"/>
        </a:spcBef>
        <a:buNone/>
        <a:defRPr kumimoji="0" lang="en-US" sz="4000" b="0" i="0" u="none" strike="noStrike" kern="1200" cap="none" spc="0" normalizeH="0" baseline="0" noProof="0" smtClean="0">
          <a:ln>
            <a:noFill/>
          </a:ln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uLnTx/>
          <a:uFillTx/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spcAft>
          <a:spcPts val="400"/>
        </a:spcAft>
        <a:buFont typeface="Arial"/>
        <a:buChar char="•"/>
        <a:defRPr sz="28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sz="1800" kern="1200">
          <a:solidFill>
            <a:schemeClr val="tx1"/>
          </a:solidFill>
          <a:effectLst>
            <a:outerShdw blurRad="50800" dist="50800" dir="2700000" algn="tl" rotWithShape="0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hangingPunct="1">
        <a:defRPr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0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11</a:t>
            </a:r>
            <a:endParaRPr lang="en-US" dirty="0"/>
          </a:p>
        </p:txBody>
      </p:sp>
      <p:sp>
        <p:nvSpPr>
          <p:cNvPr id="10" name="Rectang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Interest Groups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 descr="Interest groups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232" r="-12232"/>
          <a:stretch>
            <a:fillRect/>
          </a:stretch>
        </p:blipFill>
        <p:spPr/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>
                <a:effectLst/>
              </a:rPr>
              <a:t>Many kinds of cleavage in the country</a:t>
            </a:r>
            <a:endParaRPr lang="en-US" sz="4000" dirty="0">
              <a:effectLst/>
            </a:endParaRPr>
          </a:p>
          <a:p>
            <a:r>
              <a:rPr lang="en-US" dirty="0">
                <a:effectLst/>
              </a:rPr>
              <a:t>Constitution makes for many access points</a:t>
            </a:r>
            <a:endParaRPr lang="en-US" sz="4000" dirty="0">
              <a:effectLst/>
            </a:endParaRPr>
          </a:p>
          <a:p>
            <a:r>
              <a:rPr lang="en-US" dirty="0">
                <a:effectLst/>
              </a:rPr>
              <a:t>Political parties are weak</a:t>
            </a:r>
            <a:endParaRPr lang="en-US" sz="4000" dirty="0">
              <a:effectLst/>
            </a:endParaRPr>
          </a:p>
          <a:p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are Interest Groups Common in the US?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411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>
                <a:effectLst/>
              </a:rPr>
              <a:t>Periods of rapid growth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Since 1960, 70 percent have established an office in Washington, D.C.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1770s, independence groups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1830s and 1840s, religious, antislavery groups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1860s, craft unions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1880s and 1890s, business associations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1900s and 1910, most major lobbies of today</a:t>
            </a:r>
            <a:endParaRPr lang="en-US" sz="3600" dirty="0">
              <a:effectLst/>
            </a:endParaRPr>
          </a:p>
          <a:p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5" name="Content Placeholder 4" descr="campaignfinance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0" r="3930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Birth of Interest Groups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2342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Factors explaining the rise of interest groups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Broad economic developments create new interests</a:t>
            </a:r>
            <a:endParaRPr lang="en-US" sz="3600" dirty="0">
              <a:effectLst/>
            </a:endParaRPr>
          </a:p>
          <a:p>
            <a:pPr lvl="2"/>
            <a:r>
              <a:rPr lang="en-US" dirty="0">
                <a:effectLst/>
              </a:rPr>
              <a:t>Farmers produce cash crops</a:t>
            </a:r>
            <a:endParaRPr lang="en-US" sz="3000" dirty="0">
              <a:effectLst/>
            </a:endParaRPr>
          </a:p>
          <a:p>
            <a:pPr lvl="2"/>
            <a:r>
              <a:rPr lang="en-US" dirty="0">
                <a:effectLst/>
              </a:rPr>
              <a:t>Mass production industries begin</a:t>
            </a:r>
            <a:endParaRPr lang="en-US" sz="3000" dirty="0">
              <a:effectLst/>
            </a:endParaRPr>
          </a:p>
          <a:p>
            <a:pPr lvl="1"/>
            <a:r>
              <a:rPr lang="en-US" dirty="0">
                <a:effectLst/>
              </a:rPr>
              <a:t>Government policy itself</a:t>
            </a:r>
            <a:endParaRPr lang="en-US" sz="3600" dirty="0">
              <a:effectLst/>
            </a:endParaRPr>
          </a:p>
          <a:p>
            <a:pPr lvl="2"/>
            <a:r>
              <a:rPr lang="en-US" dirty="0">
                <a:effectLst/>
              </a:rPr>
              <a:t>Created veterans' groups--wars</a:t>
            </a:r>
            <a:endParaRPr lang="en-US" sz="3000" dirty="0">
              <a:effectLst/>
            </a:endParaRPr>
          </a:p>
          <a:p>
            <a:pPr lvl="2"/>
            <a:r>
              <a:rPr lang="en-US" dirty="0">
                <a:effectLst/>
              </a:rPr>
              <a:t>Encouraged formation of Farm Bureau</a:t>
            </a:r>
            <a:endParaRPr lang="en-US" sz="3000" dirty="0">
              <a:effectLst/>
            </a:endParaRPr>
          </a:p>
          <a:p>
            <a:pPr lvl="2"/>
            <a:r>
              <a:rPr lang="en-US" dirty="0">
                <a:effectLst/>
              </a:rPr>
              <a:t>Launched Chamber of Commerce</a:t>
            </a:r>
            <a:endParaRPr lang="en-US" sz="3000" dirty="0">
              <a:effectLst/>
            </a:endParaRPr>
          </a:p>
          <a:p>
            <a:pPr lvl="2"/>
            <a:r>
              <a:rPr lang="en-US" dirty="0">
                <a:effectLst/>
              </a:rPr>
              <a:t>Favored growth of unions</a:t>
            </a:r>
            <a:endParaRPr lang="en-US" sz="3000" dirty="0">
              <a:effectLst/>
            </a:endParaRPr>
          </a:p>
          <a:p>
            <a:pPr lvl="1"/>
            <a:r>
              <a:rPr lang="en-US" dirty="0">
                <a:effectLst/>
              </a:rPr>
              <a:t>Emergence of strong leaders, usually at certain times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Expanding role of government</a:t>
            </a:r>
            <a:endParaRPr lang="en-US" sz="3600" dirty="0">
              <a:effectLst/>
            </a:endParaRPr>
          </a:p>
          <a:p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Birth of Interest Groups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7505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Kinds of Organizations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37234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>
                <a:effectLst/>
              </a:rPr>
              <a:t>Defined: individuals or organizations representing other organizations</a:t>
            </a:r>
            <a:endParaRPr lang="en-US" sz="4000" dirty="0">
              <a:effectLst/>
            </a:endParaRPr>
          </a:p>
          <a:p>
            <a:r>
              <a:rPr lang="en-US" dirty="0">
                <a:effectLst/>
              </a:rPr>
              <a:t>Types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Businesses: example, General Motors</a:t>
            </a:r>
            <a:endParaRPr lang="en-US" sz="3400" dirty="0">
              <a:effectLst/>
            </a:endParaRPr>
          </a:p>
          <a:p>
            <a:pPr lvl="1"/>
            <a:r>
              <a:rPr lang="en-US" dirty="0">
                <a:effectLst/>
              </a:rPr>
              <a:t>Trade or governmental associations</a:t>
            </a:r>
            <a:endParaRPr lang="en-US" sz="3400" dirty="0">
              <a:effectLst/>
            </a:endParaRPr>
          </a:p>
          <a:p>
            <a:r>
              <a:rPr lang="en-US" dirty="0">
                <a:effectLst/>
              </a:rPr>
              <a:t>Concerns--bread-and-butter issues of concern to their clients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Clearly defined, with homogeneous groups</a:t>
            </a:r>
            <a:endParaRPr lang="en-US" sz="3400" dirty="0">
              <a:effectLst/>
            </a:endParaRPr>
          </a:p>
          <a:p>
            <a:pPr lvl="1"/>
            <a:r>
              <a:rPr lang="en-US" dirty="0">
                <a:effectLst/>
              </a:rPr>
              <a:t>Diffuse, with diversified groups</a:t>
            </a:r>
            <a:endParaRPr lang="en-US" sz="3400" dirty="0">
              <a:effectLst/>
            </a:endParaRPr>
          </a:p>
          <a:p>
            <a:r>
              <a:rPr lang="en-US" dirty="0">
                <a:effectLst/>
              </a:rPr>
              <a:t>Other interests--governments, foundations, universities</a:t>
            </a:r>
            <a:endParaRPr lang="en-US" sz="4000" dirty="0">
              <a:effectLst/>
            </a:endParaRPr>
          </a:p>
          <a:p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2" name="Content Placeholder 1" descr="uaw276logo030826b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51" r="5951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Institutional Interests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855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effectLst/>
              </a:rPr>
              <a:t>Membership interests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Americans join some groups more frequently than people in other nations</a:t>
            </a:r>
            <a:endParaRPr lang="en-US" sz="3600" dirty="0">
              <a:effectLst/>
            </a:endParaRPr>
          </a:p>
          <a:p>
            <a:pPr lvl="2"/>
            <a:r>
              <a:rPr lang="en-US" dirty="0">
                <a:effectLst/>
              </a:rPr>
              <a:t>Social, business, and so on, same rate as elsewhere</a:t>
            </a:r>
            <a:endParaRPr lang="en-US" sz="3000" dirty="0">
              <a:effectLst/>
            </a:endParaRPr>
          </a:p>
          <a:p>
            <a:pPr lvl="2"/>
            <a:r>
              <a:rPr lang="en-US" dirty="0">
                <a:effectLst/>
              </a:rPr>
              <a:t>Unions, less likely to join</a:t>
            </a:r>
            <a:endParaRPr lang="en-US" sz="3000" dirty="0">
              <a:effectLst/>
            </a:endParaRPr>
          </a:p>
          <a:p>
            <a:pPr lvl="2"/>
            <a:r>
              <a:rPr lang="en-US" dirty="0">
                <a:effectLst/>
              </a:rPr>
              <a:t>Religious or civic groups, more likely to join</a:t>
            </a:r>
            <a:endParaRPr lang="en-US" sz="3000" dirty="0">
              <a:effectLst/>
            </a:endParaRPr>
          </a:p>
          <a:p>
            <a:pPr lvl="2"/>
            <a:r>
              <a:rPr lang="en-US" dirty="0">
                <a:effectLst/>
              </a:rPr>
              <a:t>Greater sense of efficacy and duty explains the tendency to join civic groups</a:t>
            </a:r>
            <a:endParaRPr lang="en-US" sz="3000" dirty="0">
              <a:effectLst/>
            </a:endParaRPr>
          </a:p>
          <a:p>
            <a:pPr lvl="1"/>
            <a:r>
              <a:rPr lang="en-US" dirty="0">
                <a:effectLst/>
              </a:rPr>
              <a:t>Most sympathizers do not join because</a:t>
            </a:r>
            <a:endParaRPr lang="en-US" sz="3600" dirty="0">
              <a:effectLst/>
            </a:endParaRPr>
          </a:p>
          <a:p>
            <a:pPr lvl="2"/>
            <a:r>
              <a:rPr lang="en-US" dirty="0">
                <a:effectLst/>
              </a:rPr>
              <a:t>Individuals not that significant</a:t>
            </a:r>
            <a:endParaRPr lang="en-US" sz="3000" dirty="0">
              <a:effectLst/>
            </a:endParaRPr>
          </a:p>
          <a:p>
            <a:pPr lvl="2"/>
            <a:r>
              <a:rPr lang="en-US" dirty="0">
                <a:effectLst/>
              </a:rPr>
              <a:t>Benefits flow to nonmembers too</a:t>
            </a:r>
            <a:endParaRPr lang="en-US" sz="3000" dirty="0">
              <a:effectLst/>
            </a:endParaRPr>
          </a:p>
          <a:p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Membership Interest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5775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>
                <a:effectLst/>
              </a:rPr>
              <a:t>Incentives to join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Solidary incentives--pleasure, companionship (League of Women Voters, AARP, NAACP, Rotary, etc.)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Material incentives--money, things, services (farm organizations, retired persons, etc.)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Purpose of the organization itself--public-interest organizations</a:t>
            </a:r>
            <a:endParaRPr lang="en-US" sz="3600" dirty="0">
              <a:effectLst/>
            </a:endParaRPr>
          </a:p>
          <a:p>
            <a:pPr lvl="2"/>
            <a:r>
              <a:rPr lang="en-US" dirty="0">
                <a:effectLst/>
              </a:rPr>
              <a:t>Ideological interest groups' appeal is controversial principles</a:t>
            </a:r>
            <a:endParaRPr lang="en-US" sz="3000" dirty="0">
              <a:effectLst/>
            </a:endParaRPr>
          </a:p>
          <a:p>
            <a:pPr lvl="2"/>
            <a:r>
              <a:rPr lang="en-US" dirty="0">
                <a:effectLst/>
              </a:rPr>
              <a:t>Engage in research and bring lawsuits</a:t>
            </a:r>
            <a:endParaRPr lang="en-US" sz="3000" dirty="0">
              <a:effectLst/>
            </a:endParaRPr>
          </a:p>
          <a:p>
            <a:r>
              <a:rPr lang="en-US" dirty="0">
                <a:effectLst/>
              </a:rPr>
              <a:t>Influence of the staff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Staff has most influence if members joined for solidary or material benefits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National Council of Churches and unions are examples</a:t>
            </a:r>
            <a:endParaRPr lang="en-US" sz="3600" dirty="0">
              <a:effectLst/>
            </a:endParaRPr>
          </a:p>
          <a:p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Incentives &amp; Influence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3760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effectLst/>
              </a:rPr>
              <a:t>Social </a:t>
            </a:r>
            <a:r>
              <a:rPr lang="en-US" dirty="0">
                <a:effectLst/>
              </a:rPr>
              <a:t>movement is a widely shared demand for change</a:t>
            </a:r>
            <a:endParaRPr lang="en-US" sz="4000" dirty="0">
              <a:effectLst/>
            </a:endParaRPr>
          </a:p>
          <a:p>
            <a:r>
              <a:rPr lang="en-US" dirty="0">
                <a:effectLst/>
              </a:rPr>
              <a:t>Environmental movement</a:t>
            </a:r>
            <a:endParaRPr lang="en-US" sz="4000" dirty="0">
              <a:effectLst/>
            </a:endParaRPr>
          </a:p>
          <a:p>
            <a:r>
              <a:rPr lang="en-US" dirty="0">
                <a:effectLst/>
              </a:rPr>
              <a:t>Feminist movement: three kinds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Solidary--LWV and others (widest support)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Purposive--NOW, NARAL (strong position on divisive issues)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Caucus--WEAL (material benefits)</a:t>
            </a:r>
            <a:endParaRPr lang="en-US" sz="3600" dirty="0">
              <a:effectLst/>
            </a:endParaRPr>
          </a:p>
          <a:p>
            <a:r>
              <a:rPr lang="en-US" dirty="0">
                <a:effectLst/>
              </a:rPr>
              <a:t>Union movement; left over after social movement dies</a:t>
            </a:r>
            <a:endParaRPr lang="en-US" sz="4000" dirty="0">
              <a:effectLst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en-US" dirty="0">
                <a:effectLst/>
              </a:rPr>
              <a:t>Interest groups and social movements</a:t>
            </a:r>
            <a:r>
              <a:rPr lang="en-US" sz="5400" dirty="0">
                <a:effectLst/>
              </a:rPr>
              <a:t/>
            </a:r>
            <a:br>
              <a:rPr lang="en-US" sz="5400" dirty="0">
                <a:effectLst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00120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effectLst/>
              </a:rPr>
              <a:t>Foundation grants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Ford Foundation and public-interest groups</a:t>
            </a:r>
            <a:endParaRPr lang="en-US" sz="3600" dirty="0">
              <a:effectLst/>
            </a:endParaRPr>
          </a:p>
          <a:p>
            <a:pPr lvl="1"/>
            <a:r>
              <a:rPr lang="en-US" dirty="0" err="1">
                <a:effectLst/>
              </a:rPr>
              <a:t>Scaife</a:t>
            </a:r>
            <a:r>
              <a:rPr lang="en-US" dirty="0">
                <a:effectLst/>
              </a:rPr>
              <a:t> foundations and conservative groups</a:t>
            </a:r>
            <a:endParaRPr lang="en-US" sz="3600" dirty="0">
              <a:effectLst/>
            </a:endParaRPr>
          </a:p>
          <a:p>
            <a:r>
              <a:rPr lang="en-US" dirty="0">
                <a:effectLst/>
              </a:rPr>
              <a:t>Federal grants and contracts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National Alliance for Business and summer youth job programs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Jesse Jackson's PUSH</a:t>
            </a:r>
            <a:endParaRPr lang="en-US" sz="3600" dirty="0">
              <a:effectLst/>
            </a:endParaRPr>
          </a:p>
          <a:p>
            <a:r>
              <a:rPr lang="en-US" dirty="0">
                <a:effectLst/>
              </a:rPr>
              <a:t>Direct mail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Unique to modern interest groups through use of computers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Common Cause a classic example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Techniques</a:t>
            </a:r>
            <a:endParaRPr lang="en-US" sz="3600" dirty="0">
              <a:effectLst/>
            </a:endParaRPr>
          </a:p>
          <a:p>
            <a:pPr lvl="2"/>
            <a:r>
              <a:rPr lang="en-US" dirty="0">
                <a:effectLst/>
              </a:rPr>
              <a:t>Teaser</a:t>
            </a:r>
            <a:endParaRPr lang="en-US" sz="3000" dirty="0">
              <a:effectLst/>
            </a:endParaRPr>
          </a:p>
          <a:p>
            <a:pPr lvl="2"/>
            <a:r>
              <a:rPr lang="en-US" dirty="0">
                <a:effectLst/>
              </a:rPr>
              <a:t>Emotional arousal</a:t>
            </a:r>
            <a:endParaRPr lang="en-US" sz="3000" dirty="0">
              <a:effectLst/>
            </a:endParaRPr>
          </a:p>
          <a:p>
            <a:pPr lvl="2"/>
            <a:r>
              <a:rPr lang="en-US" dirty="0">
                <a:effectLst/>
              </a:rPr>
              <a:t>Celebrity endorsement</a:t>
            </a:r>
            <a:endParaRPr lang="en-US" sz="3000" dirty="0">
              <a:effectLst/>
            </a:endParaRPr>
          </a:p>
          <a:p>
            <a:pPr lvl="2"/>
            <a:r>
              <a:rPr lang="en-US" dirty="0">
                <a:effectLst/>
              </a:rPr>
              <a:t>Personalization of letter</a:t>
            </a:r>
            <a:endParaRPr lang="en-US" sz="3000" dirty="0">
              <a:effectLst/>
            </a:endParaRPr>
          </a:p>
          <a:p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2" name="Content Placeholder 1" descr="F_F_Logo_Primary_FOR_PRINT_large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18017" b="-118017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Funds for Interest Groups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140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effectLst/>
              </a:rPr>
              <a:t>Reasons for belief in upper-class bias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More affluent more likely to join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Business or professional groups more numerous; better financed</a:t>
            </a:r>
            <a:endParaRPr lang="en-US" sz="3600" dirty="0">
              <a:effectLst/>
            </a:endParaRPr>
          </a:p>
          <a:p>
            <a:r>
              <a:rPr lang="en-US" dirty="0">
                <a:effectLst/>
              </a:rPr>
              <a:t>Why these facts do not decide the issue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Describe inputs but not outputs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Business groups often divided among themselves</a:t>
            </a:r>
            <a:endParaRPr lang="en-US" sz="3600" dirty="0">
              <a:effectLst/>
            </a:endParaRPr>
          </a:p>
          <a:p>
            <a:r>
              <a:rPr lang="en-US" dirty="0">
                <a:effectLst/>
              </a:rPr>
              <a:t>Important to ask what the bias is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Many conflicts are within upper middle class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Resource differentials are clues, not conclusions</a:t>
            </a:r>
            <a:endParaRPr lang="en-US" sz="3600" dirty="0">
              <a:effectLst/>
            </a:endParaRPr>
          </a:p>
          <a:p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of Bias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822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Activities of Interest Groups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4970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effectLst/>
              </a:rPr>
              <a:t>Single most important tactic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Nonpolitical sources insufficient</a:t>
            </a:r>
            <a:endParaRPr lang="en-US" sz="3400" dirty="0">
              <a:effectLst/>
            </a:endParaRPr>
          </a:p>
          <a:p>
            <a:pPr lvl="1"/>
            <a:r>
              <a:rPr lang="en-US" dirty="0">
                <a:effectLst/>
              </a:rPr>
              <a:t>Provide detailed, current information</a:t>
            </a:r>
            <a:endParaRPr lang="en-US" sz="3400" dirty="0">
              <a:effectLst/>
            </a:endParaRPr>
          </a:p>
          <a:p>
            <a:r>
              <a:rPr lang="en-US" dirty="0">
                <a:effectLst/>
              </a:rPr>
              <a:t>Most effective on narrow, technical issues</a:t>
            </a:r>
            <a:endParaRPr lang="en-US" sz="4000" dirty="0">
              <a:effectLst/>
            </a:endParaRPr>
          </a:p>
          <a:p>
            <a:r>
              <a:rPr lang="en-US" dirty="0">
                <a:effectLst/>
              </a:rPr>
              <a:t>Officials also need cues; ratings systems</a:t>
            </a:r>
            <a:endParaRPr lang="en-US" sz="4000" dirty="0">
              <a:effectLst/>
            </a:endParaRPr>
          </a:p>
          <a:p>
            <a:r>
              <a:rPr lang="en-US" dirty="0">
                <a:effectLst/>
              </a:rPr>
              <a:t>Dissemination of information and cues via fax</a:t>
            </a:r>
            <a:endParaRPr lang="en-US" sz="4000" dirty="0">
              <a:effectLst/>
            </a:endParaRPr>
          </a:p>
          <a:p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2" name="Content Placeholder 1" descr="index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4" r="5384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6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NRA-logo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0" r="5830"/>
          <a:stretch>
            <a:fillRect/>
          </a:stretch>
        </p:blipFill>
        <p:spPr/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effectLst/>
              </a:rPr>
              <a:t>Outsider strategy replacing insider strategy</a:t>
            </a:r>
            <a:endParaRPr lang="en-US" sz="4000" dirty="0">
              <a:effectLst/>
            </a:endParaRPr>
          </a:p>
          <a:p>
            <a:r>
              <a:rPr lang="en-US" dirty="0">
                <a:effectLst/>
              </a:rPr>
              <a:t>New strategy leads to controversy that politicians dislike</a:t>
            </a:r>
            <a:endParaRPr lang="en-US" sz="4000" dirty="0">
              <a:effectLst/>
            </a:endParaRPr>
          </a:p>
          <a:p>
            <a:r>
              <a:rPr lang="en-US" dirty="0">
                <a:effectLst/>
              </a:rPr>
              <a:t>Key targets: the undecided</a:t>
            </a:r>
            <a:endParaRPr lang="en-US" sz="4000" dirty="0">
              <a:effectLst/>
            </a:endParaRPr>
          </a:p>
          <a:p>
            <a:r>
              <a:rPr lang="en-US" dirty="0">
                <a:effectLst/>
              </a:rPr>
              <a:t>Some groups attack their likely allies to embarrass them</a:t>
            </a:r>
            <a:endParaRPr lang="en-US" sz="4000" dirty="0">
              <a:effectLst/>
            </a:endParaRPr>
          </a:p>
          <a:p>
            <a:r>
              <a:rPr lang="en-US" dirty="0">
                <a:effectLst/>
              </a:rPr>
              <a:t>Legislators sometimes buck public opinion, unless issue important</a:t>
            </a:r>
            <a:endParaRPr lang="en-US" sz="4000" dirty="0">
              <a:effectLst/>
            </a:endParaRPr>
          </a:p>
          <a:p>
            <a:r>
              <a:rPr lang="en-US" dirty="0">
                <a:effectLst/>
              </a:rPr>
              <a:t>Some groups try for grassroots support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Saccharin issue</a:t>
            </a:r>
            <a:endParaRPr lang="en-US" sz="3400" dirty="0">
              <a:effectLst/>
            </a:endParaRPr>
          </a:p>
          <a:p>
            <a:pPr lvl="1"/>
            <a:r>
              <a:rPr lang="en-US" dirty="0">
                <a:effectLst/>
              </a:rPr>
              <a:t>"Dirty Dozen" environmental polluters</a:t>
            </a:r>
            <a:endParaRPr lang="en-US" sz="3400" dirty="0">
              <a:effectLst/>
            </a:endParaRPr>
          </a:p>
          <a:p>
            <a:r>
              <a:rPr lang="en-US" dirty="0">
                <a:effectLst/>
              </a:rPr>
              <a:t>Few large, well-funded interests are all-powerful (e.g., NRA)</a:t>
            </a:r>
            <a:endParaRPr lang="en-US" sz="4000" dirty="0">
              <a:effectLst/>
            </a:endParaRPr>
          </a:p>
          <a:p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Public Support: Rise of new politics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82977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>
                <a:effectLst/>
              </a:rPr>
              <a:t>Money is least effective way to influence politicians</a:t>
            </a:r>
            <a:endParaRPr lang="en-US" sz="4000" dirty="0">
              <a:effectLst/>
            </a:endParaRPr>
          </a:p>
          <a:p>
            <a:r>
              <a:rPr lang="en-US" dirty="0">
                <a:effectLst/>
              </a:rPr>
              <a:t>Campaign finance reform law of 1973 had two effects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Restricted amount interest groups can give to candidates</a:t>
            </a:r>
            <a:endParaRPr lang="en-US" sz="3400" dirty="0">
              <a:effectLst/>
            </a:endParaRPr>
          </a:p>
          <a:p>
            <a:pPr lvl="1"/>
            <a:r>
              <a:rPr lang="en-US" dirty="0">
                <a:effectLst/>
              </a:rPr>
              <a:t>Made it legal for corporations and unions to create PACs</a:t>
            </a:r>
            <a:endParaRPr lang="en-US" sz="3400" dirty="0">
              <a:effectLst/>
            </a:endParaRPr>
          </a:p>
          <a:p>
            <a:r>
              <a:rPr lang="en-US" dirty="0">
                <a:effectLst/>
              </a:rPr>
              <a:t>Rapid growth in PACs has not led to vote buying.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More money is available on all sides</a:t>
            </a:r>
            <a:endParaRPr lang="en-US" sz="3400" dirty="0">
              <a:effectLst/>
            </a:endParaRPr>
          </a:p>
          <a:p>
            <a:pPr lvl="1"/>
            <a:r>
              <a:rPr lang="en-US" dirty="0">
                <a:effectLst/>
              </a:rPr>
              <a:t>Members of Congress take money but still decide how to vote</a:t>
            </a:r>
            <a:endParaRPr lang="en-US" sz="3400" dirty="0">
              <a:effectLst/>
            </a:endParaRPr>
          </a:p>
          <a:p>
            <a:r>
              <a:rPr lang="en-US" dirty="0">
                <a:effectLst/>
              </a:rPr>
              <a:t>Almost any organization can create a PAC.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More than half of all PACs sponsored by corporations</a:t>
            </a:r>
            <a:endParaRPr lang="en-US" sz="3400" dirty="0">
              <a:effectLst/>
            </a:endParaRPr>
          </a:p>
          <a:p>
            <a:pPr lvl="1"/>
            <a:r>
              <a:rPr lang="en-US" dirty="0">
                <a:effectLst/>
              </a:rPr>
              <a:t>Recent increase in ideological PACs; one-third liberal, two-thirds conservative</a:t>
            </a:r>
            <a:endParaRPr lang="en-US" sz="3400" dirty="0">
              <a:effectLst/>
            </a:endParaRPr>
          </a:p>
          <a:p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5" name="Content Placeholder 4" descr="money.jpg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56" r="20256"/>
          <a:stretch>
            <a:fillRect/>
          </a:stretch>
        </p:blipFill>
        <p:spPr/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Money and PACs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413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mallmoneybag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" r="205"/>
          <a:stretch>
            <a:fillRect/>
          </a:stretch>
        </p:blipFill>
        <p:spPr/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>
                <a:effectLst/>
              </a:rPr>
              <a:t>Ideological PACs raise more but spend less because of cost of raising money</a:t>
            </a:r>
            <a:endParaRPr lang="en-US" sz="4000" dirty="0">
              <a:effectLst/>
            </a:endParaRPr>
          </a:p>
          <a:p>
            <a:r>
              <a:rPr lang="en-US" dirty="0">
                <a:effectLst/>
              </a:rPr>
              <a:t>In 2000 unions and business organizations gave most</a:t>
            </a:r>
            <a:endParaRPr lang="en-US" sz="4000" dirty="0">
              <a:effectLst/>
            </a:endParaRPr>
          </a:p>
          <a:p>
            <a:r>
              <a:rPr lang="en-US" dirty="0">
                <a:effectLst/>
              </a:rPr>
              <a:t>Incumbents get most PAC money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Business PACs split money between Democrats and Republicans</a:t>
            </a:r>
            <a:endParaRPr lang="en-US" sz="3400" dirty="0">
              <a:effectLst/>
            </a:endParaRPr>
          </a:p>
          <a:p>
            <a:pPr lvl="1"/>
            <a:r>
              <a:rPr lang="en-US" dirty="0">
                <a:effectLst/>
              </a:rPr>
              <a:t>Democrats get most PAC money</a:t>
            </a:r>
            <a:endParaRPr lang="en-US" sz="3400" dirty="0">
              <a:effectLst/>
            </a:endParaRPr>
          </a:p>
          <a:p>
            <a:r>
              <a:rPr lang="en-US" dirty="0">
                <a:effectLst/>
              </a:rPr>
              <a:t>PAC contributions small</a:t>
            </a:r>
            <a:endParaRPr lang="en-US" sz="4000" dirty="0">
              <a:effectLst/>
            </a:endParaRPr>
          </a:p>
          <a:p>
            <a:r>
              <a:rPr lang="en-US" dirty="0">
                <a:effectLst/>
              </a:rPr>
              <a:t>No evidence PAC money influences votes in Congress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Most members vote their ideology</a:t>
            </a:r>
            <a:endParaRPr lang="en-US" sz="3400" dirty="0">
              <a:effectLst/>
            </a:endParaRPr>
          </a:p>
          <a:p>
            <a:pPr lvl="1"/>
            <a:r>
              <a:rPr lang="en-US" dirty="0">
                <a:effectLst/>
              </a:rPr>
              <a:t>When issue of little concern to voters, slight correlation but may be misleading</a:t>
            </a:r>
            <a:endParaRPr lang="en-US" sz="3400" dirty="0">
              <a:effectLst/>
            </a:endParaRPr>
          </a:p>
          <a:p>
            <a:pPr lvl="1"/>
            <a:r>
              <a:rPr lang="en-US" dirty="0">
                <a:effectLst/>
              </a:rPr>
              <a:t>PAC money may influence in other ways, such as access</a:t>
            </a:r>
            <a:endParaRPr lang="en-US" sz="3400" dirty="0">
              <a:effectLst/>
            </a:endParaRPr>
          </a:p>
          <a:p>
            <a:pPr lvl="1"/>
            <a:r>
              <a:rPr lang="en-US" dirty="0">
                <a:effectLst/>
              </a:rPr>
              <a:t>PAC money most likely to influence on client politics</a:t>
            </a:r>
            <a:endParaRPr lang="en-US" sz="3400" dirty="0">
              <a:effectLst/>
            </a:endParaRPr>
          </a:p>
          <a:p>
            <a:endParaRPr lang="en-US" dirty="0">
              <a:effectLst/>
            </a:endParaRP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Money and PACs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8235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>
                <a:effectLst/>
              </a:rPr>
              <a:t>Protection </a:t>
            </a:r>
            <a:r>
              <a:rPr lang="en-US" dirty="0">
                <a:effectLst/>
              </a:rPr>
              <a:t>by First Amendment</a:t>
            </a:r>
            <a:endParaRPr lang="en-US" sz="4000" dirty="0">
              <a:effectLst/>
            </a:endParaRPr>
          </a:p>
          <a:p>
            <a:r>
              <a:rPr lang="en-US" dirty="0">
                <a:effectLst/>
              </a:rPr>
              <a:t>1946 law accomplished little in requiring registration</a:t>
            </a:r>
            <a:endParaRPr lang="en-US" sz="4000" dirty="0">
              <a:effectLst/>
            </a:endParaRPr>
          </a:p>
          <a:p>
            <a:r>
              <a:rPr lang="en-US" dirty="0">
                <a:effectLst/>
              </a:rPr>
              <a:t>1995 lobby act enacted by Congress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Broadens definition of a lobbyist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Lobbyists must report twice annually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Exempts grassroots organizations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No enforcement organization created</a:t>
            </a:r>
            <a:endParaRPr lang="en-US" sz="3600" dirty="0">
              <a:effectLst/>
            </a:endParaRPr>
          </a:p>
          <a:p>
            <a:r>
              <a:rPr lang="en-US" dirty="0">
                <a:effectLst/>
              </a:rPr>
              <a:t>Significant restraints prior to 1995 still in effect</a:t>
            </a:r>
            <a:endParaRPr lang="en-US" sz="4000" dirty="0">
              <a:effectLst/>
            </a:endParaRPr>
          </a:p>
          <a:p>
            <a:pPr lvl="1"/>
            <a:r>
              <a:rPr lang="en-US" dirty="0">
                <a:effectLst/>
              </a:rPr>
              <a:t>Tax code: threat of losing tax exempt status</a:t>
            </a:r>
            <a:endParaRPr lang="en-US" sz="3600" dirty="0">
              <a:effectLst/>
            </a:endParaRPr>
          </a:p>
          <a:p>
            <a:pPr lvl="1"/>
            <a:r>
              <a:rPr lang="en-US" dirty="0">
                <a:effectLst/>
              </a:rPr>
              <a:t>Campaign finance laws</a:t>
            </a:r>
            <a:endParaRPr lang="en-US" sz="3600" dirty="0">
              <a:effectLst/>
            </a:endParaRPr>
          </a:p>
          <a:p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Regulating Interest Groups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66392"/>
      </p:ext>
    </p:extLst>
  </p:cSld>
  <p:clrMapOvr>
    <a:masterClrMapping/>
  </p:clrMapOvr>
</p:sld>
</file>

<file path=ppt/theme/theme1.xml><?xml version="1.0" encoding="utf-8"?>
<a:theme xmlns:a="http://schemas.openxmlformats.org/drawingml/2006/main" name="TC101659619990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21873A"/>
      </a:hlink>
      <a:folHlink>
        <a:srgbClr val="717E00"/>
      </a:folHlink>
    </a:clrScheme>
    <a:fontScheme name="School Presentation">
      <a:majorFont>
        <a:latin typeface="Bookman Old Style"/>
        <a:ea typeface=""/>
        <a:cs typeface=""/>
      </a:majorFont>
      <a:minorFont>
        <a:latin typeface="Segoe Condense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0000"/>
                <a:satMod val="155000"/>
              </a:schemeClr>
            </a:gs>
            <a:gs pos="65000">
              <a:schemeClr val="phClr">
                <a:shade val="85000"/>
                <a:satMod val="155000"/>
              </a:schemeClr>
            </a:gs>
            <a:gs pos="100000">
              <a:schemeClr val="phClr">
                <a:shade val="95000"/>
                <a:satMod val="155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algn="tl" rotWithShape="0">
              <a:srgbClr val="000000">
                <a:alpha val="64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39000" dist="25400" dir="5400000">
              <a:srgbClr val="000000">
                <a:alpha val="3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prstMaterial="matte">
            <a:bevelT h="22225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B2178E4-2F0C-4A34-8B52-79BAFAEA725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TC101659619990</Template>
  <TotalTime>0</TotalTime>
  <Words>915</Words>
  <Application>Microsoft Macintosh PowerPoint</Application>
  <PresentationFormat>On-screen Show (4:3)</PresentationFormat>
  <Paragraphs>142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TC101659619990</vt:lpstr>
      <vt:lpstr>Interest Groups</vt:lpstr>
      <vt:lpstr>Why are Interest Groups Common in the US?</vt:lpstr>
      <vt:lpstr>Birth of Interest Groups</vt:lpstr>
      <vt:lpstr>Birth of Interest Groups</vt:lpstr>
      <vt:lpstr>Kinds of Organizations</vt:lpstr>
      <vt:lpstr>Institutional Interests</vt:lpstr>
      <vt:lpstr>Membership Interest</vt:lpstr>
      <vt:lpstr>Incentives &amp; Influence</vt:lpstr>
      <vt:lpstr>Interest groups and social movements </vt:lpstr>
      <vt:lpstr>Funds for Interest Groups</vt:lpstr>
      <vt:lpstr>Problem of Bias</vt:lpstr>
      <vt:lpstr>Activities of Interest Groups</vt:lpstr>
      <vt:lpstr>Information</vt:lpstr>
      <vt:lpstr>Public Support: Rise of new politics</vt:lpstr>
      <vt:lpstr>Money and PACs</vt:lpstr>
      <vt:lpstr>Money and PACs</vt:lpstr>
      <vt:lpstr>Regulating Interest Groups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Back-to-school presentation</dc:title>
  <dc:creator/>
  <cp:keywords/>
  <cp:lastModifiedBy/>
  <cp:revision>1</cp:revision>
  <dcterms:modified xsi:type="dcterms:W3CDTF">2014-03-21T12:41:35Z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TC101659619990</vt:lpwstr>
  </property>
</Properties>
</file>