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8" r:id="rId2"/>
  </p:sldMasterIdLst>
  <p:notesMasterIdLst>
    <p:notesMasterId r:id="rId22"/>
  </p:notesMasterIdLst>
  <p:handoutMasterIdLst>
    <p:handoutMasterId r:id="rId23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604" autoAdjust="0"/>
  </p:normalViewPr>
  <p:slideViewPr>
    <p:cSldViewPr>
      <p:cViewPr varScale="1">
        <p:scale>
          <a:sx n="101" d="100"/>
          <a:sy n="101" d="100"/>
        </p:scale>
        <p:origin x="-728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2532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8B8DF-24AD-4F40-BBFC-89725AEAF415}" type="datetimeFigureOut">
              <a:rPr lang="en-US" smtClean="0"/>
              <a:pPr/>
              <a:t>3/26/14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352DE-026B-4B56-8316-D39959E3B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64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9D4B4-0EC2-42AE-ABEC-26842DCC58CF}" type="datetimeFigureOut">
              <a:rPr lang="en-US" smtClean="0"/>
              <a:pPr/>
              <a:t>3/26/14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105E4-9E70-4B8C-B294-1B0219D999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41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AF03-7270-45C2-A683-C5E353EF01A5}" type="datetime4">
              <a:rPr lang="en-US" smtClean="0"/>
              <a:pPr/>
              <a:t>March 26,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March 26,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March 26, 2014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March 26,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March 26, 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March 26, 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March 26, 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March 26,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March 26, 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March 26,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March 26,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199"/>
            <a:ext cx="8305800" cy="4525965"/>
          </a:xfrm>
        </p:spPr>
        <p:txBody>
          <a:bodyPr/>
          <a:lstStyle>
            <a:lvl1pPr marL="173038" indent="-173038">
              <a:lnSpc>
                <a:spcPts val="2600"/>
              </a:lnSpc>
              <a:buFont typeface="Arial" pitchFamily="34" charset="0"/>
              <a:buChar char="•"/>
              <a:defRPr sz="2400" b="0"/>
            </a:lvl1pPr>
            <a:lvl2pPr marL="684213" indent="-227013">
              <a:lnSpc>
                <a:spcPts val="2600"/>
              </a:lnSpc>
              <a:defRPr sz="2000"/>
            </a:lvl2pPr>
            <a:lvl3pPr marL="1087438" indent="-173038">
              <a:lnSpc>
                <a:spcPts val="2600"/>
              </a:lnSpc>
              <a:defRPr sz="1800"/>
            </a:lvl3pPr>
            <a:lvl4pPr marL="1541463" indent="-169863">
              <a:lnSpc>
                <a:spcPts val="2600"/>
              </a:lnSpc>
              <a:defRPr sz="1600"/>
            </a:lvl4pPr>
            <a:lvl5pPr marL="2001838" indent="-173038">
              <a:lnSpc>
                <a:spcPts val="2600"/>
              </a:lnSpc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371600" y="990600"/>
            <a:ext cx="73914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1"/>
            <a:ext cx="4038600" cy="45259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273800" y="974400"/>
            <a:ext cx="75654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1"/>
            <a:ext cx="4038600" cy="4525964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1"/>
            <a:ext cx="4038600" cy="45259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273800" y="974400"/>
            <a:ext cx="75654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1"/>
            <a:ext cx="4038600" cy="4525964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1905000" y="321564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197600" y="914400"/>
            <a:ext cx="7870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1905000" y="1447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1905000" y="233172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1905000" y="409956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1905000" y="498348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1905000" y="58674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752600"/>
            <a:ext cx="2362200" cy="1524000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3276600" y="1752601"/>
            <a:ext cx="54102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62000" y="3611999"/>
            <a:ext cx="2362200" cy="1524000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3276600" y="3612000"/>
            <a:ext cx="54102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447800" y="974400"/>
            <a:ext cx="73368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609600" y="3581401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3390900" y="3581401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172200" y="3581401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609600" y="1752601"/>
            <a:ext cx="2743200" cy="1706563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3390900" y="1752601"/>
            <a:ext cx="2743200" cy="1706563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6172200" y="1752601"/>
            <a:ext cx="2743200" cy="1706563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350000" y="974400"/>
            <a:ext cx="74130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4038600" cy="304801"/>
          </a:xfrm>
          <a:solidFill>
            <a:schemeClr val="accent2"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057401"/>
            <a:ext cx="4038600" cy="4068763"/>
          </a:xfrm>
        </p:spPr>
        <p:txBody>
          <a:bodyPr/>
          <a:lstStyle>
            <a:lvl1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2000"/>
            </a:lvl1pPr>
            <a:lvl2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2000"/>
            </a:lvl2pPr>
            <a:lvl3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1800"/>
            </a:lvl3pPr>
            <a:lvl4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1600"/>
            </a:lvl4pPr>
            <a:lvl5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5839" y="2057401"/>
            <a:ext cx="4041775" cy="4068763"/>
          </a:xfrm>
        </p:spPr>
        <p:txBody>
          <a:bodyPr/>
          <a:lstStyle>
            <a:lvl1pPr>
              <a:buClr>
                <a:schemeClr val="accent1">
                  <a:lumMod val="20000"/>
                  <a:lumOff val="80000"/>
                </a:schemeClr>
              </a:buClr>
              <a:defRPr sz="2000"/>
            </a:lvl1pPr>
            <a:lvl2pPr>
              <a:buClr>
                <a:schemeClr val="accent1">
                  <a:lumMod val="20000"/>
                  <a:lumOff val="80000"/>
                </a:schemeClr>
              </a:buClr>
              <a:defRPr sz="2000"/>
            </a:lvl2pPr>
            <a:lvl3pPr>
              <a:buClr>
                <a:schemeClr val="accent1">
                  <a:lumMod val="20000"/>
                  <a:lumOff val="80000"/>
                </a:schemeClr>
              </a:buClr>
              <a:defRPr sz="1800"/>
            </a:lvl3pPr>
            <a:lvl4pPr>
              <a:buClr>
                <a:schemeClr val="accent1">
                  <a:lumMod val="20000"/>
                  <a:lumOff val="80000"/>
                </a:schemeClr>
              </a:buClr>
              <a:defRPr sz="1600"/>
            </a:lvl4pPr>
            <a:lvl5pPr>
              <a:buClr>
                <a:schemeClr val="accent1">
                  <a:lumMod val="20000"/>
                  <a:lumOff val="80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2"/>
          </p:nvPr>
        </p:nvSpPr>
        <p:spPr>
          <a:xfrm>
            <a:off x="4799012" y="1752602"/>
            <a:ext cx="4040188" cy="304801"/>
          </a:xfrm>
          <a:solidFill>
            <a:schemeClr val="accent2"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97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97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9850" y="1752600"/>
            <a:ext cx="4180938" cy="38264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487" y="1752601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600200" y="974400"/>
            <a:ext cx="70866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March 26,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60" r:id="rId15"/>
    <p:sldLayoutId id="2147483661" r:id="rId16"/>
    <p:sldLayoutId id="2147483662" r:id="rId17"/>
    <p:sldLayoutId id="2147483653" r:id="rId18"/>
    <p:sldLayoutId id="2147483654" r:id="rId19"/>
    <p:sldLayoutId id="2147483656" r:id="rId2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presentermedia.com/mspp.html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18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Economic Policy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05600" y="6019800"/>
            <a:ext cx="2362200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47500" lnSpcReduction="20000"/>
          </a:bodyPr>
          <a:lstStyle/>
          <a:p>
            <a:pPr>
              <a:spcBef>
                <a:spcPct val="0"/>
              </a:spcBef>
            </a:pPr>
            <a:r>
              <a:rPr lang="en-US" sz="2400" dirty="0"/>
              <a:t>By </a:t>
            </a:r>
            <a:r>
              <a:rPr lang="en-US" sz="2400" b="1" dirty="0">
                <a:hlinkClick r:id="rId2"/>
              </a:rPr>
              <a:t>PresenterMedia.com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2200" dirty="0"/>
              <a:t>The politics of deficit spending</a:t>
            </a:r>
          </a:p>
          <a:p>
            <a:pPr lvl="1"/>
            <a:r>
              <a:rPr lang="en-US" sz="2200" dirty="0"/>
              <a:t>1999 / 2000 financial "miracle" (first surplus since 1969)</a:t>
            </a:r>
          </a:p>
          <a:p>
            <a:pPr lvl="1"/>
            <a:r>
              <a:rPr lang="en-US" sz="2200" dirty="0"/>
              <a:t>Uniform public opinion versus divided politicians </a:t>
            </a:r>
          </a:p>
          <a:p>
            <a:pPr lvl="2"/>
            <a:r>
              <a:rPr lang="en-US" sz="2200" dirty="0"/>
              <a:t>Cut spending? </a:t>
            </a:r>
          </a:p>
          <a:p>
            <a:pPr lvl="2"/>
            <a:r>
              <a:rPr lang="en-US" sz="2200" dirty="0"/>
              <a:t>Raise taxes?</a:t>
            </a:r>
          </a:p>
          <a:p>
            <a:pPr lvl="1"/>
            <a:r>
              <a:rPr lang="en-US" sz="2200" dirty="0"/>
              <a:t>Rapid growth of economy and increase in personal income and incoming taxes reduced deficit</a:t>
            </a:r>
          </a:p>
          <a:p>
            <a:pPr lvl="1"/>
            <a:r>
              <a:rPr lang="en-US" sz="2200" dirty="0"/>
              <a:t>New Debate: What to do with the extra money?</a:t>
            </a:r>
          </a:p>
          <a:p>
            <a:pPr lvl="2"/>
            <a:r>
              <a:rPr lang="en-US" sz="2200" dirty="0"/>
              <a:t>Republicans: return it to the taxpayers</a:t>
            </a:r>
          </a:p>
          <a:p>
            <a:pPr lvl="2"/>
            <a:r>
              <a:rPr lang="en-US" sz="2200" dirty="0"/>
              <a:t>Democrats: spend it on new programs</a:t>
            </a:r>
          </a:p>
          <a:p>
            <a:pPr lvl="2"/>
            <a:r>
              <a:rPr lang="en-US" sz="2200" dirty="0"/>
              <a:t>Economic Growth and Tax Relief Reconciliation Act of 2001</a:t>
            </a:r>
          </a:p>
          <a:p>
            <a:pPr lvl="2"/>
            <a:r>
              <a:rPr lang="en-US" sz="2200" dirty="0"/>
              <a:t>2010 expiration and increase in spending on federal programs</a:t>
            </a:r>
          </a:p>
          <a:p>
            <a:pPr lvl="2"/>
            <a:r>
              <a:rPr lang="en-US" sz="2200" dirty="0"/>
              <a:t>Future economic conditions are difficult to predict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457200"/>
            <a:ext cx="7024744" cy="1143000"/>
          </a:xfrm>
        </p:spPr>
        <p:txBody>
          <a:bodyPr/>
          <a:lstStyle/>
          <a:p>
            <a:r>
              <a:rPr lang="en-US" dirty="0" smtClean="0"/>
              <a:t>Deficit Spending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15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Health of American economy creates majoritarian politics</a:t>
            </a:r>
            <a:endParaRPr lang="en-US" sz="3600" dirty="0"/>
          </a:p>
          <a:p>
            <a:pPr lvl="1"/>
            <a:r>
              <a:rPr lang="en-US" dirty="0"/>
              <a:t>Voters influenced by their immediate economic situation</a:t>
            </a:r>
            <a:endParaRPr lang="en-US" sz="3200" dirty="0"/>
          </a:p>
          <a:p>
            <a:pPr lvl="1"/>
            <a:r>
              <a:rPr lang="en-US" dirty="0"/>
              <a:t>Voters worry about the nation as a whole as well as their own situations</a:t>
            </a:r>
            <a:endParaRPr lang="en-US" sz="3200" dirty="0"/>
          </a:p>
          <a:p>
            <a:pPr lvl="1"/>
            <a:r>
              <a:rPr lang="en-US" dirty="0"/>
              <a:t>Voting behavior and economic conditions correlated at the national level but not at the individual level</a:t>
            </a:r>
            <a:endParaRPr lang="en-US" sz="3200" dirty="0"/>
          </a:p>
          <a:p>
            <a:pPr lvl="2"/>
            <a:r>
              <a:rPr lang="en-US" dirty="0"/>
              <a:t>People understand what government can and cannot be held accountable for</a:t>
            </a:r>
            <a:endParaRPr lang="en-US" sz="3000" dirty="0"/>
          </a:p>
          <a:p>
            <a:pPr lvl="2"/>
            <a:r>
              <a:rPr lang="en-US" dirty="0"/>
              <a:t>People see economic conditions as affecting them indirectly, even when they are doing well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Politics of American Economic Prosperity</a:t>
            </a:r>
            <a:endParaRPr lang="en-US" dirty="0"/>
          </a:p>
        </p:txBody>
      </p:sp>
      <p:pic>
        <p:nvPicPr>
          <p:cNvPr id="9" name="Content Placeholder 8" descr="economics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784" b="-457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32416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dominos-falling2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8" r="16538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5334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Politics of American Economic Prosperity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What politicians try to do</a:t>
            </a:r>
            <a:endParaRPr lang="en-US" sz="3600" dirty="0"/>
          </a:p>
          <a:p>
            <a:pPr lvl="1"/>
            <a:r>
              <a:rPr lang="en-US" dirty="0"/>
              <a:t>Elected officials tempted to take short-term view of the economy</a:t>
            </a:r>
            <a:endParaRPr lang="en-US" sz="3200" dirty="0"/>
          </a:p>
          <a:p>
            <a:pPr lvl="1"/>
            <a:r>
              <a:rPr lang="en-US" dirty="0"/>
              <a:t>Government uses money to influence elections, but government will not always do whatever is necessary</a:t>
            </a:r>
            <a:endParaRPr lang="en-US" sz="3200" dirty="0"/>
          </a:p>
          <a:p>
            <a:pPr lvl="2"/>
            <a:r>
              <a:rPr lang="en-US" dirty="0"/>
              <a:t>Government does not know how to produce desirable outcomes</a:t>
            </a:r>
            <a:endParaRPr lang="en-US" sz="3000" dirty="0"/>
          </a:p>
          <a:p>
            <a:pPr lvl="2"/>
            <a:r>
              <a:rPr lang="en-US" dirty="0"/>
              <a:t>Attempting to cure one economic problem often exacerbates another</a:t>
            </a:r>
            <a:endParaRPr lang="en-US" sz="3000" dirty="0"/>
          </a:p>
          <a:p>
            <a:pPr lvl="1"/>
            <a:r>
              <a:rPr lang="en-US" dirty="0"/>
              <a:t>Ideology plays a large role in determining policy</a:t>
            </a:r>
            <a:endParaRPr lang="en-US" sz="3200" dirty="0"/>
          </a:p>
          <a:p>
            <a:pPr lvl="2"/>
            <a:r>
              <a:rPr lang="en-US" dirty="0"/>
              <a:t>Democrats tend to want to reduce unemployment</a:t>
            </a:r>
            <a:endParaRPr lang="en-US" sz="3000" dirty="0"/>
          </a:p>
          <a:p>
            <a:pPr lvl="2"/>
            <a:r>
              <a:rPr lang="en-US" dirty="0"/>
              <a:t>Republicans tend to want to reduce inflation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695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Politics of Taxing and spending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Inconsistency in what people want out of majoritarian politics</a:t>
            </a:r>
            <a:endParaRPr lang="en-US" sz="3600" dirty="0"/>
          </a:p>
          <a:p>
            <a:pPr lvl="1"/>
            <a:r>
              <a:rPr lang="en-US" dirty="0"/>
              <a:t>No tax increases</a:t>
            </a:r>
            <a:endParaRPr lang="en-US" sz="3000" dirty="0"/>
          </a:p>
          <a:p>
            <a:pPr lvl="1"/>
            <a:r>
              <a:rPr lang="en-US" dirty="0"/>
              <a:t>No government deficit</a:t>
            </a:r>
            <a:endParaRPr lang="en-US" sz="3000" dirty="0"/>
          </a:p>
          <a:p>
            <a:pPr lvl="1"/>
            <a:r>
              <a:rPr lang="en-US" dirty="0"/>
              <a:t>Continued (or higher) government spending</a:t>
            </a:r>
            <a:endParaRPr lang="en-US" sz="3000" dirty="0"/>
          </a:p>
          <a:p>
            <a:r>
              <a:rPr lang="en-US" dirty="0"/>
              <a:t>Proposals to spend projected budget surplus in 1999</a:t>
            </a:r>
            <a:endParaRPr lang="en-US" sz="3600" dirty="0"/>
          </a:p>
          <a:p>
            <a:pPr lvl="1"/>
            <a:r>
              <a:rPr lang="en-US" dirty="0"/>
              <a:t>Tax cuts</a:t>
            </a:r>
            <a:endParaRPr lang="en-US" sz="3000" dirty="0"/>
          </a:p>
          <a:p>
            <a:pPr lvl="1"/>
            <a:r>
              <a:rPr lang="en-US" dirty="0"/>
              <a:t>New or enlarged government programs</a:t>
            </a:r>
            <a:endParaRPr lang="en-US" sz="3000" dirty="0"/>
          </a:p>
          <a:p>
            <a:pPr lvl="1"/>
            <a:r>
              <a:rPr lang="en-US" dirty="0"/>
              <a:t>Reduce the debt</a:t>
            </a:r>
            <a:endParaRPr lang="en-US" sz="3000" dirty="0"/>
          </a:p>
          <a:p>
            <a:r>
              <a:rPr lang="en-US" dirty="0"/>
              <a:t>Difficult to make meaningful tax cuts</a:t>
            </a:r>
            <a:endParaRPr lang="en-US" sz="3600" dirty="0"/>
          </a:p>
          <a:p>
            <a:pPr lvl="1"/>
            <a:r>
              <a:rPr lang="en-US" dirty="0"/>
              <a:t>Politicians get reelected by spending money</a:t>
            </a:r>
            <a:endParaRPr lang="en-US" sz="3000" dirty="0"/>
          </a:p>
          <a:p>
            <a:pPr lvl="1"/>
            <a:r>
              <a:rPr lang="en-US" dirty="0"/>
              <a:t>Increased spending more popular than cutting taxes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952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Economic Theories and Political Needs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5720"/>
            <a:r>
              <a:rPr lang="en-US" dirty="0"/>
              <a:t>Monetarism--inflation occurs when there is too much money chasing too few goods (Milton Friedman); advocates increase in money supply about equal to economic growth</a:t>
            </a:r>
            <a:endParaRPr lang="en-US" sz="40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 descr="milton-friedman-300x202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039" b="-310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16798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Economic Theories and Political Needs</a:t>
            </a:r>
          </a:p>
        </p:txBody>
      </p:sp>
      <p:pic>
        <p:nvPicPr>
          <p:cNvPr id="5" name="Content Placeholder 4" descr="keynes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4" b="4534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Keynesianism--government should create right level of demand</a:t>
            </a:r>
            <a:endParaRPr lang="en-US" sz="4000" dirty="0"/>
          </a:p>
          <a:p>
            <a:pPr lvl="1"/>
            <a:r>
              <a:rPr lang="en-US" dirty="0"/>
              <a:t>Assumes that health of economy depends on what fraction of their incomes people save or spend</a:t>
            </a:r>
            <a:endParaRPr lang="en-US" sz="3600" dirty="0"/>
          </a:p>
          <a:p>
            <a:pPr lvl="1"/>
            <a:r>
              <a:rPr lang="en-US" dirty="0"/>
              <a:t>When demand is too low, government should spend more than it collects in taxes by creating public works programs</a:t>
            </a:r>
            <a:endParaRPr lang="en-US" sz="3600" dirty="0"/>
          </a:p>
          <a:p>
            <a:pPr lvl="1"/>
            <a:r>
              <a:rPr lang="en-US" dirty="0"/>
              <a:t>When demand is too high, government should increase taxes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855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Economic Theories and Political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2900" dirty="0"/>
              <a:t>Planning--free market too undependable to ensure economic efficiency; therefore government should control it (John Kenneth Galbraith)</a:t>
            </a:r>
          </a:p>
          <a:p>
            <a:pPr lvl="1"/>
            <a:r>
              <a:rPr lang="en-US" sz="2500" dirty="0"/>
              <a:t>Wage-price controls</a:t>
            </a:r>
          </a:p>
          <a:p>
            <a:pPr lvl="1"/>
            <a:r>
              <a:rPr lang="en-US" sz="2500" dirty="0"/>
              <a:t>Industrial policy--government directs investments toward particular industries</a:t>
            </a:r>
          </a:p>
          <a:p>
            <a:r>
              <a:rPr lang="en-US" sz="2900" dirty="0"/>
              <a:t>Supply-side tax cuts--need for less government interference and lower taxes (Arthur </a:t>
            </a:r>
            <a:r>
              <a:rPr lang="en-US" sz="2900" dirty="0" err="1"/>
              <a:t>Laffer</a:t>
            </a:r>
            <a:r>
              <a:rPr lang="en-US" sz="2900" dirty="0"/>
              <a:t>)</a:t>
            </a:r>
          </a:p>
          <a:p>
            <a:pPr lvl="1"/>
            <a:r>
              <a:rPr lang="en-US" sz="2500" dirty="0"/>
              <a:t>Lower taxes would create incentives for investment</a:t>
            </a:r>
          </a:p>
          <a:p>
            <a:pPr lvl="1"/>
            <a:r>
              <a:rPr lang="en-US" sz="2500" dirty="0"/>
              <a:t>Greater productivity would produce more tax revenue</a:t>
            </a:r>
          </a:p>
          <a:p>
            <a:endParaRPr lang="en-US" dirty="0"/>
          </a:p>
          <a:p>
            <a:r>
              <a:rPr lang="en-US" sz="2900" dirty="0" smtClean="0"/>
              <a:t>Ideology and theory: people embrace an economic theory partly because of their political beliefs.</a:t>
            </a:r>
            <a:endParaRPr lang="en-US" sz="2900" dirty="0"/>
          </a:p>
        </p:txBody>
      </p:sp>
      <p:pic>
        <p:nvPicPr>
          <p:cNvPr id="5" name="Content Placeholder 4" descr="Ronald-Reagan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2" b="63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55556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Economic Theories and Political Needs</a:t>
            </a:r>
          </a:p>
        </p:txBody>
      </p:sp>
      <p:pic>
        <p:nvPicPr>
          <p:cNvPr id="5" name="Content Placeholder 4" descr="ronald_reagan_quote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0192" b="-40192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Reaganomics</a:t>
            </a:r>
            <a:endParaRPr lang="en-US" sz="4000" dirty="0"/>
          </a:p>
          <a:p>
            <a:pPr lvl="1"/>
            <a:r>
              <a:rPr lang="en-US" dirty="0"/>
              <a:t>Combination of monetarism, supply-side tax cuts, and domestic budget cutting</a:t>
            </a:r>
            <a:endParaRPr lang="en-US" sz="3600" dirty="0"/>
          </a:p>
          <a:p>
            <a:pPr lvl="1"/>
            <a:r>
              <a:rPr lang="en-US" dirty="0"/>
              <a:t>Goals not consistent</a:t>
            </a:r>
            <a:endParaRPr lang="en-US" sz="3600" dirty="0"/>
          </a:p>
          <a:p>
            <a:pPr lvl="2"/>
            <a:r>
              <a:rPr lang="en-US" dirty="0"/>
              <a:t>Reduction in size of federal government</a:t>
            </a:r>
            <a:endParaRPr lang="en-US" sz="3000" dirty="0"/>
          </a:p>
          <a:p>
            <a:pPr lvl="2"/>
            <a:r>
              <a:rPr lang="en-US" dirty="0"/>
              <a:t>Increase in military strength</a:t>
            </a:r>
            <a:endParaRPr lang="en-US" sz="3000" dirty="0"/>
          </a:p>
          <a:p>
            <a:pPr lvl="1"/>
            <a:r>
              <a:rPr lang="en-US" dirty="0"/>
              <a:t>Effects</a:t>
            </a:r>
            <a:endParaRPr lang="en-US" sz="3600" dirty="0"/>
          </a:p>
          <a:p>
            <a:pPr lvl="2"/>
            <a:r>
              <a:rPr lang="en-US" dirty="0"/>
              <a:t>Rate of growth of spending slowed (but not spending itself)</a:t>
            </a:r>
            <a:endParaRPr lang="en-US" sz="3000" dirty="0"/>
          </a:p>
          <a:p>
            <a:pPr lvl="2"/>
            <a:r>
              <a:rPr lang="en-US" dirty="0"/>
              <a:t>Military spending increased</a:t>
            </a:r>
            <a:endParaRPr lang="en-US" sz="3000" dirty="0"/>
          </a:p>
          <a:p>
            <a:pPr lvl="2"/>
            <a:r>
              <a:rPr lang="en-US" dirty="0"/>
              <a:t>Money supply controlled</a:t>
            </a:r>
            <a:endParaRPr lang="en-US" sz="3000" dirty="0"/>
          </a:p>
          <a:p>
            <a:pPr lvl="2"/>
            <a:r>
              <a:rPr lang="en-US" dirty="0"/>
              <a:t>Federal taxes decreased</a:t>
            </a:r>
            <a:endParaRPr lang="en-US" sz="3000" dirty="0"/>
          </a:p>
          <a:p>
            <a:pPr lvl="2"/>
            <a:r>
              <a:rPr lang="en-US" dirty="0"/>
              <a:t>Large deficits incurred and dramatically increase the size of the national debt</a:t>
            </a:r>
            <a:endParaRPr lang="en-US" sz="3000" dirty="0"/>
          </a:p>
          <a:p>
            <a:pPr lvl="2"/>
            <a:r>
              <a:rPr lang="en-US" dirty="0"/>
              <a:t>Unemployment decreased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411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machinery of economic policy-making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32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Fragmented Policy-making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Council of Economic Advisers</a:t>
            </a:r>
            <a:endParaRPr lang="en-US" sz="3400" dirty="0"/>
          </a:p>
          <a:p>
            <a:pPr lvl="1"/>
            <a:r>
              <a:rPr lang="en-US" dirty="0"/>
              <a:t>Members chosen are sympathetic to president's view of economics and are experts</a:t>
            </a:r>
            <a:endParaRPr lang="en-US" sz="2800" dirty="0"/>
          </a:p>
          <a:p>
            <a:pPr lvl="1"/>
            <a:r>
              <a:rPr lang="en-US" dirty="0"/>
              <a:t>Forecasts economic trends</a:t>
            </a:r>
            <a:endParaRPr lang="en-US" sz="2800" dirty="0"/>
          </a:p>
          <a:p>
            <a:pPr lvl="1"/>
            <a:r>
              <a:rPr lang="en-US" dirty="0"/>
              <a:t>Prepares annual economic report for president</a:t>
            </a:r>
            <a:endParaRPr lang="en-US" sz="2800" dirty="0"/>
          </a:p>
          <a:p>
            <a:r>
              <a:rPr lang="en-US" dirty="0"/>
              <a:t>Office of Management and Budget</a:t>
            </a:r>
            <a:endParaRPr lang="en-US" sz="3400" dirty="0"/>
          </a:p>
          <a:p>
            <a:pPr lvl="1"/>
            <a:r>
              <a:rPr lang="en-US" dirty="0"/>
              <a:t>Prepares estimates of federal government agencies; negotiates department budgets</a:t>
            </a:r>
            <a:endParaRPr lang="en-US" sz="2800" dirty="0"/>
          </a:p>
          <a:p>
            <a:pPr lvl="1"/>
            <a:r>
              <a:rPr lang="en-US" dirty="0"/>
              <a:t>Ensures that agencies' legislative proposals are compatible with president's program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346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Fragmented Policy-making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Secretary of the Treasury</a:t>
            </a:r>
            <a:endParaRPr lang="en-US" sz="3400" dirty="0"/>
          </a:p>
          <a:p>
            <a:pPr lvl="1"/>
            <a:r>
              <a:rPr lang="en-US" dirty="0"/>
              <a:t>Reflects point of view of financial community</a:t>
            </a:r>
            <a:endParaRPr lang="en-US" sz="2800" dirty="0"/>
          </a:p>
          <a:p>
            <a:pPr lvl="1"/>
            <a:r>
              <a:rPr lang="en-US" dirty="0"/>
              <a:t>Provides estimates of government's revenues</a:t>
            </a:r>
            <a:endParaRPr lang="en-US" sz="2800" dirty="0"/>
          </a:p>
          <a:p>
            <a:pPr lvl="1"/>
            <a:r>
              <a:rPr lang="en-US" dirty="0"/>
              <a:t>Recommends tax changes; represents the nation before bankers and other nations</a:t>
            </a:r>
            <a:endParaRPr lang="en-US" sz="2800" dirty="0"/>
          </a:p>
          <a:p>
            <a:r>
              <a:rPr lang="en-US" dirty="0"/>
              <a:t>The Fed (Federal Reserve Board)</a:t>
            </a:r>
            <a:endParaRPr lang="en-US" sz="3400" dirty="0"/>
          </a:p>
          <a:p>
            <a:pPr lvl="1"/>
            <a:r>
              <a:rPr lang="en-US" dirty="0"/>
              <a:t>Independent of both president and Congress</a:t>
            </a:r>
            <a:endParaRPr lang="en-US" sz="2800" dirty="0"/>
          </a:p>
          <a:p>
            <a:pPr lvl="1"/>
            <a:r>
              <a:rPr lang="en-US" dirty="0"/>
              <a:t>Regulates supply and price of money</a:t>
            </a:r>
            <a:endParaRPr lang="en-US" sz="2800" dirty="0"/>
          </a:p>
          <a:p>
            <a:r>
              <a:rPr lang="en-US" dirty="0"/>
              <a:t>Congress most important in economic policy making</a:t>
            </a:r>
            <a:endParaRPr lang="en-US" sz="3400" dirty="0"/>
          </a:p>
          <a:p>
            <a:pPr lvl="1"/>
            <a:r>
              <a:rPr lang="en-US" dirty="0"/>
              <a:t>Approves taxes and expenditures</a:t>
            </a:r>
            <a:endParaRPr lang="en-US" sz="2800" dirty="0"/>
          </a:p>
          <a:p>
            <a:pPr lvl="1"/>
            <a:r>
              <a:rPr lang="en-US" dirty="0"/>
              <a:t>Consents to wage and price controls</a:t>
            </a:r>
            <a:endParaRPr lang="en-US" sz="2800" dirty="0"/>
          </a:p>
          <a:p>
            <a:pPr lvl="1"/>
            <a:r>
              <a:rPr lang="en-US" dirty="0"/>
              <a:t>Can alter Fed policy by threatening to reduce its powers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611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Spending money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Conflict between majoritarian and client or interest group politics</a:t>
            </a:r>
            <a:endParaRPr lang="en-US" sz="4000" dirty="0"/>
          </a:p>
          <a:p>
            <a:r>
              <a:rPr lang="en-US" dirty="0"/>
              <a:t>Sources of conflict reflected in inconsistencies in public opinion</a:t>
            </a:r>
            <a:endParaRPr lang="en-US" sz="4000" dirty="0"/>
          </a:p>
          <a:p>
            <a:r>
              <a:rPr lang="en-US" dirty="0"/>
              <a:t>Politicians have incentive to make two kinds of appeals</a:t>
            </a:r>
            <a:endParaRPr lang="en-US" sz="4000" dirty="0"/>
          </a:p>
          <a:p>
            <a:pPr lvl="1"/>
            <a:r>
              <a:rPr lang="en-US" dirty="0"/>
              <a:t>Keep spending down and cut deficit</a:t>
            </a:r>
            <a:endParaRPr lang="en-US" sz="3600" dirty="0"/>
          </a:p>
          <a:p>
            <a:pPr lvl="1"/>
            <a:r>
              <a:rPr lang="en-US" dirty="0"/>
              <a:t>Support favorite programs of voters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 descr="Conflict photo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839" b="-308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55621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Budget</a:t>
            </a:r>
            <a:endParaRPr lang="en-US" dirty="0"/>
          </a:p>
        </p:txBody>
      </p:sp>
      <p:pic>
        <p:nvPicPr>
          <p:cNvPr id="5" name="Content Placeholder 4" descr="index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749" b="-32749"/>
          <a:stretch>
            <a:fillRect/>
          </a:stretch>
        </p:blipFill>
        <p:spPr>
          <a:xfrm>
            <a:off x="457200" y="1676400"/>
            <a:ext cx="4038600" cy="440740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Earlier practices</a:t>
            </a:r>
            <a:endParaRPr lang="en-US" sz="4000" dirty="0"/>
          </a:p>
          <a:p>
            <a:pPr lvl="1"/>
            <a:r>
              <a:rPr lang="en-US" dirty="0"/>
              <a:t>Merely adding expenditures before 1921</a:t>
            </a:r>
            <a:endParaRPr lang="en-US" sz="3600" dirty="0"/>
          </a:p>
          <a:p>
            <a:pPr lvl="1"/>
            <a:r>
              <a:rPr lang="en-US" dirty="0"/>
              <a:t>No unified presidential budget until 1930s</a:t>
            </a:r>
            <a:endParaRPr lang="en-US" sz="3600" dirty="0"/>
          </a:p>
          <a:p>
            <a:pPr lvl="1"/>
            <a:r>
              <a:rPr lang="en-US" dirty="0"/>
              <a:t>Separate committee reactions after that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736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Budget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Congressional Budget Act of 1974: procedures</a:t>
            </a:r>
            <a:endParaRPr lang="en-US" sz="3600" dirty="0"/>
          </a:p>
          <a:p>
            <a:pPr lvl="1"/>
            <a:r>
              <a:rPr lang="en-US" dirty="0"/>
              <a:t>President submits budget</a:t>
            </a:r>
            <a:endParaRPr lang="en-US" sz="3000" dirty="0"/>
          </a:p>
          <a:p>
            <a:pPr lvl="1"/>
            <a:r>
              <a:rPr lang="en-US" dirty="0"/>
              <a:t>House and Senate budget committees analyze budget</a:t>
            </a:r>
            <a:endParaRPr lang="en-US" sz="3000" dirty="0"/>
          </a:p>
          <a:p>
            <a:pPr lvl="1"/>
            <a:r>
              <a:rPr lang="en-US" dirty="0"/>
              <a:t>Budget resolution in May proposes budget ceilings</a:t>
            </a:r>
            <a:endParaRPr lang="en-US" sz="3000" dirty="0"/>
          </a:p>
          <a:p>
            <a:pPr lvl="1"/>
            <a:r>
              <a:rPr lang="en-US" dirty="0"/>
              <a:t>Members informed whether or not spending proposals conform to budget resolutions</a:t>
            </a:r>
            <a:endParaRPr lang="en-US" sz="3000" dirty="0"/>
          </a:p>
          <a:p>
            <a:pPr lvl="1"/>
            <a:r>
              <a:rPr lang="en-US" dirty="0"/>
              <a:t>Committees approve appropriations bills, Congress passes them, and sends them to the president for signature</a:t>
            </a:r>
            <a:endParaRPr lang="en-US" sz="3000" dirty="0"/>
          </a:p>
          <a:p>
            <a:pPr lvl="1"/>
            <a:r>
              <a:rPr lang="en-US" dirty="0"/>
              <a:t>Hard to make big changes in government spending because of entitlements</a:t>
            </a:r>
            <a:endParaRPr lang="en-US" sz="3000" dirty="0"/>
          </a:p>
          <a:p>
            <a:pPr lvl="1"/>
            <a:r>
              <a:rPr lang="en-US" dirty="0"/>
              <a:t>Big loophole: Congress not required to tighten government's financial belt</a:t>
            </a:r>
            <a:endParaRPr lang="en-US" sz="3000" dirty="0"/>
          </a:p>
          <a:p>
            <a:pPr lvl="1"/>
            <a:r>
              <a:rPr lang="en-US" dirty="0"/>
              <a:t>Failures of the process after 1981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132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Reducing spending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Gramm-Rudman Balanced Budget Act (1985) called for:</a:t>
            </a:r>
            <a:endParaRPr lang="en-US" sz="4000" dirty="0"/>
          </a:p>
          <a:p>
            <a:pPr lvl="1"/>
            <a:r>
              <a:rPr lang="en-US" dirty="0"/>
              <a:t>A target cap on the deficit each year, leading to a balanced budget</a:t>
            </a:r>
            <a:endParaRPr lang="en-US" sz="3600" dirty="0"/>
          </a:p>
          <a:p>
            <a:pPr lvl="1"/>
            <a:r>
              <a:rPr lang="en-US" dirty="0"/>
              <a:t>A spending plan within those targets</a:t>
            </a:r>
            <a:endParaRPr lang="en-US" sz="3600" dirty="0"/>
          </a:p>
          <a:p>
            <a:pPr lvl="1"/>
            <a:r>
              <a:rPr lang="en-US" dirty="0"/>
              <a:t>If lack of agreement on a spending plan exists, automatic across-the-board percentage budget cuts (a sequester)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 descr="Sequester-Cartoon1.jpe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046" b="-200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63779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Reducing spending</a:t>
            </a:r>
            <a:endParaRPr lang="en-US" dirty="0"/>
          </a:p>
        </p:txBody>
      </p:sp>
      <p:pic>
        <p:nvPicPr>
          <p:cNvPr id="5" name="Content Placeholder 4" descr="Congress st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7052" b="-47052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“Smoke </a:t>
            </a:r>
            <a:r>
              <a:rPr lang="en-US" dirty="0"/>
              <a:t>and mirrors" and failure of the Act</a:t>
            </a:r>
            <a:endParaRPr lang="en-US" sz="4000" dirty="0"/>
          </a:p>
          <a:p>
            <a:pPr lvl="1"/>
            <a:r>
              <a:rPr lang="en-US" dirty="0"/>
              <a:t>Plan was unpopular, but "necessary"</a:t>
            </a:r>
            <a:endParaRPr lang="en-US" sz="3600" dirty="0"/>
          </a:p>
          <a:p>
            <a:pPr lvl="1"/>
            <a:r>
              <a:rPr lang="en-US" dirty="0"/>
              <a:t>Congress and president found ways to increase spending about "target" anyway</a:t>
            </a:r>
            <a:endParaRPr lang="en-US" sz="3600" dirty="0"/>
          </a:p>
          <a:p>
            <a:r>
              <a:rPr lang="en-US" dirty="0"/>
              <a:t>New strategies </a:t>
            </a:r>
            <a:endParaRPr lang="en-US" sz="4000" dirty="0"/>
          </a:p>
          <a:p>
            <a:pPr lvl="1"/>
            <a:r>
              <a:rPr lang="en-US" dirty="0"/>
              <a:t>Congress votes for a tax increase</a:t>
            </a:r>
            <a:endParaRPr lang="en-US" sz="3600" dirty="0"/>
          </a:p>
          <a:p>
            <a:pPr lvl="1"/>
            <a:r>
              <a:rPr lang="en-US" dirty="0"/>
              <a:t>Passage of Budget Enforcement Act of 1990</a:t>
            </a:r>
            <a:endParaRPr lang="en-US" sz="3600" dirty="0"/>
          </a:p>
          <a:p>
            <a:pPr lvl="2"/>
            <a:r>
              <a:rPr lang="en-US" dirty="0"/>
              <a:t>Imposed a cap on discretionary spending (i.e., </a:t>
            </a:r>
            <a:r>
              <a:rPr lang="en-US" dirty="0" err="1"/>
              <a:t>nonentitlements</a:t>
            </a:r>
            <a:r>
              <a:rPr lang="en-US" dirty="0"/>
              <a:t>)</a:t>
            </a:r>
            <a:endParaRPr lang="en-US" sz="3000" dirty="0"/>
          </a:p>
          <a:p>
            <a:pPr lvl="2"/>
            <a:r>
              <a:rPr lang="en-US" dirty="0"/>
              <a:t>No limit on mandatory spending (i.e., entitlements) but did impose a "pay-as-you-go" approach 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485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Levying taxes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Tax policy reflects blend of majoritarian and client politics</a:t>
            </a:r>
            <a:endParaRPr lang="en-US" sz="3600" dirty="0"/>
          </a:p>
          <a:p>
            <a:pPr lvl="1"/>
            <a:r>
              <a:rPr lang="en-US" dirty="0"/>
              <a:t>"What is a 'fair' tax law?" (majoritarian)</a:t>
            </a:r>
            <a:endParaRPr lang="en-US" sz="3000" dirty="0"/>
          </a:p>
          <a:p>
            <a:pPr lvl="2"/>
            <a:r>
              <a:rPr lang="en-US" dirty="0"/>
              <a:t>Tax burden is kept low; Americans pay less than citizens in most other countries</a:t>
            </a:r>
            <a:endParaRPr lang="en-US" sz="2600" dirty="0"/>
          </a:p>
          <a:p>
            <a:pPr lvl="2"/>
            <a:r>
              <a:rPr lang="en-US" dirty="0"/>
              <a:t>Requires everyone to pay something; Americans cheat less than others</a:t>
            </a:r>
            <a:endParaRPr lang="en-US" sz="2600" dirty="0"/>
          </a:p>
          <a:p>
            <a:pPr lvl="1"/>
            <a:r>
              <a:rPr lang="en-US" dirty="0"/>
              <a:t>"How much is in it for me?" (client)</a:t>
            </a:r>
            <a:endParaRPr lang="en-US" sz="3000" dirty="0"/>
          </a:p>
          <a:p>
            <a:pPr lvl="2"/>
            <a:r>
              <a:rPr lang="en-US" dirty="0"/>
              <a:t>Requires the better-off to pay more</a:t>
            </a:r>
            <a:endParaRPr lang="en-US" sz="2600" dirty="0"/>
          </a:p>
          <a:p>
            <a:pPr lvl="2"/>
            <a:r>
              <a:rPr lang="en-US" dirty="0"/>
              <a:t>Progressiveness is a matter of dispute: hard to calculate</a:t>
            </a:r>
            <a:endParaRPr lang="en-US" sz="2600" dirty="0"/>
          </a:p>
          <a:p>
            <a:pPr lvl="2"/>
            <a:r>
              <a:rPr lang="en-US" dirty="0"/>
              <a:t>Many loopholes: example of client politics</a:t>
            </a:r>
            <a:endParaRPr lang="en-US" sz="2600" dirty="0"/>
          </a:p>
          <a:p>
            <a:pPr lvl="1"/>
            <a:r>
              <a:rPr lang="en-US" dirty="0"/>
              <a:t>Client politics (special interests) make tax reform difficult, but Tax Reform Act passed (1986)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292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Levying taxes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rise of the income tax</a:t>
            </a:r>
            <a:endParaRPr lang="en-US" sz="3600" dirty="0"/>
          </a:p>
          <a:p>
            <a:pPr lvl="1"/>
            <a:r>
              <a:rPr lang="en-US" dirty="0"/>
              <a:t>Most revenue derived from tariffs until 1913 and ratification of Sixteenth Amendment</a:t>
            </a:r>
            <a:endParaRPr lang="en-US" sz="3000" dirty="0"/>
          </a:p>
          <a:p>
            <a:pPr lvl="1"/>
            <a:r>
              <a:rPr lang="en-US" dirty="0"/>
              <a:t>Taxes then varied with war (high), peace (low)</a:t>
            </a:r>
            <a:endParaRPr lang="en-US" sz="3000" dirty="0"/>
          </a:p>
          <a:p>
            <a:pPr lvl="2"/>
            <a:r>
              <a:rPr lang="en-US" dirty="0"/>
              <a:t>High rates offset by many loopholes: compromise</a:t>
            </a:r>
            <a:endParaRPr lang="en-US" sz="2600" dirty="0"/>
          </a:p>
          <a:p>
            <a:pPr lvl="2"/>
            <a:r>
              <a:rPr lang="en-US" dirty="0"/>
              <a:t>Constituencies organized around loopholes</a:t>
            </a:r>
            <a:endParaRPr lang="en-US" sz="2600" dirty="0"/>
          </a:p>
          <a:p>
            <a:pPr lvl="1"/>
            <a:r>
              <a:rPr lang="en-US" dirty="0"/>
              <a:t>Tax bills before 1986 dealt more with deductions than with rates</a:t>
            </a:r>
            <a:endParaRPr lang="en-US" sz="3000" dirty="0"/>
          </a:p>
          <a:p>
            <a:pPr lvl="1"/>
            <a:r>
              <a:rPr lang="en-US" dirty="0"/>
              <a:t>Tax Reform Act of 1986: low rates with smaller deductions</a:t>
            </a:r>
            <a:endParaRPr lang="en-US" sz="3000" dirty="0"/>
          </a:p>
          <a:p>
            <a:pPr lvl="1"/>
            <a:r>
              <a:rPr lang="en-US" dirty="0"/>
              <a:t>Will Bush tax cuts expire in 2010 or be made permanent? </a:t>
            </a:r>
            <a:r>
              <a:rPr lang="en-US" dirty="0" smtClean="0"/>
              <a:t>(they expired).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9952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ＭＳ Ｐ明朝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30CC162-325A-435D-968F-0FD3D583951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Apothecary.thmx</Template>
  <TotalTime>11501</TotalTime>
  <Words>1190</Words>
  <Application>Microsoft Macintosh PowerPoint</Application>
  <PresentationFormat>On-screen Show (4:3)</PresentationFormat>
  <Paragraphs>148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Segoe UI</vt:lpstr>
      <vt:lpstr>Calibri</vt:lpstr>
      <vt:lpstr>Century Gothic</vt:lpstr>
      <vt:lpstr>Perpetua</vt:lpstr>
      <vt:lpstr>Apothecary</vt:lpstr>
      <vt:lpstr>Economic Policy</vt:lpstr>
      <vt:lpstr>Deficit Spending</vt:lpstr>
      <vt:lpstr>Politics of American Economic Prosperity</vt:lpstr>
      <vt:lpstr>Politics of American Economic Prosperity</vt:lpstr>
      <vt:lpstr>Politics of Taxing and spending</vt:lpstr>
      <vt:lpstr>Economic Theories and Political Needs</vt:lpstr>
      <vt:lpstr>Economic Theories and Political Needs</vt:lpstr>
      <vt:lpstr>Economic Theories and Political Needs</vt:lpstr>
      <vt:lpstr>Economic Theories and Political Needs</vt:lpstr>
      <vt:lpstr>The machinery of economic policy-making</vt:lpstr>
      <vt:lpstr>Fragmented Policy-making</vt:lpstr>
      <vt:lpstr>Fragmented Policy-making</vt:lpstr>
      <vt:lpstr>Spending money</vt:lpstr>
      <vt:lpstr>The Budget</vt:lpstr>
      <vt:lpstr>The Budget</vt:lpstr>
      <vt:lpstr>Reducing spending</vt:lpstr>
      <vt:lpstr>Reducing spending</vt:lpstr>
      <vt:lpstr>Levying taxes</vt:lpstr>
      <vt:lpstr>Levying taxes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keywords/>
  <cp:lastModifiedBy>Joshua Sherman</cp:lastModifiedBy>
  <cp:revision>278</cp:revision>
  <dcterms:modified xsi:type="dcterms:W3CDTF">2014-03-26T18:08:03Z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TC018572799991</vt:lpwstr>
  </property>
</Properties>
</file>