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97678DB-3F8D-4CD0-BA77-3656CB4B8304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5A5A28D-BDB6-46FF-A1EF-D3D59E3A7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4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7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6305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2625"/>
            <a:ext cx="7772400" cy="666750"/>
          </a:xfrm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810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228600"/>
            <a:ext cx="9144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2B01318-6ABD-4BDD-BBB0-D5B124F36B42}" type="datetimeFigureOut">
              <a:rPr lang="en-US" smtClean="0">
                <a:solidFill>
                  <a:schemeClr val="bg1"/>
                </a:solidFill>
              </a:rPr>
              <a:pPr/>
              <a:t>4/11/2016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2D56ECA-4C16-4208-B374-27591EF545A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7772400" cy="666750"/>
          </a:xfrm>
        </p:spPr>
        <p:txBody>
          <a:bodyPr/>
          <a:lstStyle/>
          <a:p>
            <a:r>
              <a:rPr lang="en-US" dirty="0" smtClean="0"/>
              <a:t>Foreign &amp; Military Policy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Effects of the September 11 attacks</a:t>
            </a:r>
            <a:endParaRPr lang="en-US" dirty="0"/>
          </a:p>
        </p:txBody>
      </p:sp>
      <p:pic>
        <p:nvPicPr>
          <p:cNvPr id="6" name="Content Placeholder 5" descr="september_11_burnin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1" b="3431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Public consciousness about international terrorism</a:t>
            </a:r>
            <a:endParaRPr lang="en-US" sz="4000" dirty="0"/>
          </a:p>
          <a:p>
            <a:r>
              <a:rPr lang="en-US" dirty="0"/>
              <a:t>Outbursts of patriotism</a:t>
            </a:r>
            <a:endParaRPr lang="en-US" sz="4000" dirty="0"/>
          </a:p>
          <a:p>
            <a:r>
              <a:rPr lang="en-US" dirty="0"/>
              <a:t>Confidence in government</a:t>
            </a:r>
            <a:endParaRPr lang="en-US" sz="4000" dirty="0"/>
          </a:p>
          <a:p>
            <a:r>
              <a:rPr lang="en-US" dirty="0"/>
              <a:t>Emergence of important fundamental questions</a:t>
            </a:r>
            <a:endParaRPr lang="en-US" sz="4000" dirty="0"/>
          </a:p>
          <a:p>
            <a:pPr lvl="1"/>
            <a:r>
              <a:rPr lang="en-US" dirty="0"/>
              <a:t>How to wage a "war" against terrorism?</a:t>
            </a:r>
            <a:endParaRPr lang="en-US" sz="3400" dirty="0"/>
          </a:p>
          <a:p>
            <a:pPr lvl="1"/>
            <a:r>
              <a:rPr lang="en-US" dirty="0"/>
              <a:t>How to hold other nations accountable?</a:t>
            </a:r>
            <a:endParaRPr lang="en-US" sz="3400" dirty="0"/>
          </a:p>
          <a:p>
            <a:pPr lvl="1"/>
            <a:r>
              <a:rPr lang="en-US" dirty="0"/>
              <a:t>How to act when other nations fight terrorism?</a:t>
            </a:r>
            <a:endParaRPr lang="en-US" sz="3400" dirty="0"/>
          </a:p>
          <a:p>
            <a:pPr lvl="1"/>
            <a:r>
              <a:rPr lang="en-US" dirty="0"/>
              <a:t>Does such a war require military to be redesigned?</a:t>
            </a:r>
            <a:endParaRPr lang="en-US" sz="3400" dirty="0"/>
          </a:p>
          <a:p>
            <a:r>
              <a:rPr lang="en-US" dirty="0"/>
              <a:t>Reemergence of classic questions</a:t>
            </a:r>
            <a:endParaRPr lang="en-US" sz="4000" dirty="0"/>
          </a:p>
          <a:p>
            <a:pPr lvl="1"/>
            <a:r>
              <a:rPr lang="en-US" dirty="0"/>
              <a:t>Do we only support nations that are reasonably free and democratic?</a:t>
            </a:r>
            <a:endParaRPr lang="en-US" sz="3400" dirty="0"/>
          </a:p>
          <a:p>
            <a:pPr lvl="1"/>
            <a:r>
              <a:rPr lang="en-US" dirty="0"/>
              <a:t>Are we the world's policemen?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18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dirty="0" smtClean="0"/>
              <a:t>Democratic Politics and Foreign and Military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Tocqueville and weakness of democracy</a:t>
            </a:r>
            <a:endParaRPr lang="en-US" sz="4000" dirty="0"/>
          </a:p>
          <a:p>
            <a:r>
              <a:rPr lang="en-US" dirty="0"/>
              <a:t>Others blame reckless policies of presidents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lexis-de-tocqueville-4-sized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0" b="54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8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Foreign Policy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Majoritarian politics</a:t>
            </a:r>
            <a:endParaRPr lang="en-US" sz="4000" dirty="0"/>
          </a:p>
          <a:p>
            <a:pPr lvl="1"/>
            <a:r>
              <a:rPr lang="en-US" dirty="0"/>
              <a:t>Perceived to confer widespread benefits, impose widespread costs</a:t>
            </a:r>
            <a:endParaRPr lang="en-US" sz="3600" dirty="0"/>
          </a:p>
          <a:p>
            <a:pPr lvl="1"/>
            <a:r>
              <a:rPr lang="en-US" dirty="0"/>
              <a:t>Examples</a:t>
            </a:r>
            <a:endParaRPr lang="en-US" sz="3600" dirty="0"/>
          </a:p>
          <a:p>
            <a:pPr lvl="2"/>
            <a:r>
              <a:rPr lang="en-US" dirty="0"/>
              <a:t>War</a:t>
            </a:r>
            <a:endParaRPr lang="en-US" sz="3000" dirty="0"/>
          </a:p>
          <a:p>
            <a:pPr lvl="2"/>
            <a:r>
              <a:rPr lang="en-US" dirty="0"/>
              <a:t>Military alliances</a:t>
            </a:r>
            <a:endParaRPr lang="en-US" sz="3000" dirty="0"/>
          </a:p>
          <a:p>
            <a:pPr lvl="2"/>
            <a:r>
              <a:rPr lang="en-US" dirty="0"/>
              <a:t>Nuclear test ban or strategic arms limitation treaties</a:t>
            </a:r>
            <a:endParaRPr lang="en-US" sz="3000" dirty="0"/>
          </a:p>
          <a:p>
            <a:pPr lvl="2"/>
            <a:r>
              <a:rPr lang="en-US" dirty="0"/>
              <a:t>Response to Berlin blockade by Soviets</a:t>
            </a:r>
            <a:endParaRPr lang="en-US" sz="3000" dirty="0"/>
          </a:p>
          <a:p>
            <a:pPr lvl="2"/>
            <a:r>
              <a:rPr lang="en-US" dirty="0"/>
              <a:t>Cuban missile crisis</a:t>
            </a:r>
            <a:endParaRPr lang="en-US" sz="3000" dirty="0"/>
          </a:p>
          <a:p>
            <a:pPr lvl="2"/>
            <a:r>
              <a:rPr lang="en-US" dirty="0"/>
              <a:t>Covert CIA operations</a:t>
            </a:r>
            <a:endParaRPr lang="en-US" sz="3000" dirty="0"/>
          </a:p>
          <a:p>
            <a:pPr lvl="2"/>
            <a:r>
              <a:rPr lang="en-US" dirty="0"/>
              <a:t>Diplomatic recognition of People's Republic of China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448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Foreign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Interest group politics</a:t>
            </a:r>
            <a:endParaRPr lang="en-US" sz="4000" dirty="0"/>
          </a:p>
          <a:p>
            <a:pPr lvl="1"/>
            <a:r>
              <a:rPr lang="en-US" dirty="0"/>
              <a:t>Identifiable groups pitted against one another for costs, benefits</a:t>
            </a:r>
            <a:endParaRPr lang="en-US" sz="3600" dirty="0"/>
          </a:p>
          <a:p>
            <a:pPr lvl="1"/>
            <a:r>
              <a:rPr lang="en-US" dirty="0"/>
              <a:t>Examples</a:t>
            </a:r>
            <a:endParaRPr lang="en-US" sz="3600" dirty="0"/>
          </a:p>
          <a:p>
            <a:pPr lvl="2"/>
            <a:r>
              <a:rPr lang="en-US" dirty="0"/>
              <a:t>Cyprus policy: Greeks versus Turks</a:t>
            </a:r>
            <a:endParaRPr lang="en-US" sz="3000" dirty="0"/>
          </a:p>
          <a:p>
            <a:pPr lvl="2"/>
            <a:r>
              <a:rPr lang="en-US" dirty="0"/>
              <a:t>Tariffs: Japanese versus steel</a:t>
            </a:r>
            <a:endParaRPr lang="en-US" sz="3000" dirty="0"/>
          </a:p>
          <a:p>
            <a:r>
              <a:rPr lang="en-US" dirty="0"/>
              <a:t>Client politics</a:t>
            </a:r>
            <a:endParaRPr lang="en-US" sz="4000" dirty="0"/>
          </a:p>
          <a:p>
            <a:pPr lvl="1"/>
            <a:r>
              <a:rPr lang="en-US" dirty="0"/>
              <a:t>Benefits to identifiable group, without apparent costs to any distinct group</a:t>
            </a:r>
            <a:endParaRPr lang="en-US" sz="3600" dirty="0"/>
          </a:p>
          <a:p>
            <a:pPr lvl="1"/>
            <a:r>
              <a:rPr lang="en-US" dirty="0"/>
              <a:t>Example: Israel policy (transformation to interest group politics?)</a:t>
            </a:r>
            <a:endParaRPr lang="en-US" sz="3600" dirty="0"/>
          </a:p>
          <a:p>
            <a:r>
              <a:rPr lang="en-US" dirty="0"/>
              <a:t>Who has power?</a:t>
            </a:r>
            <a:endParaRPr lang="en-US" sz="4000" dirty="0"/>
          </a:p>
          <a:p>
            <a:pPr lvl="1"/>
            <a:r>
              <a:rPr lang="en-US" dirty="0"/>
              <a:t>Majoritarian politics: president dominates; public opinion supports but does not guide</a:t>
            </a:r>
            <a:endParaRPr lang="en-US" sz="3600" dirty="0"/>
          </a:p>
          <a:p>
            <a:pPr lvl="1"/>
            <a:r>
              <a:rPr lang="en-US" dirty="0"/>
              <a:t>Interest group or client politics: larger congressional role</a:t>
            </a:r>
            <a:endParaRPr lang="en-US" sz="3600" dirty="0"/>
          </a:p>
          <a:p>
            <a:pPr lvl="1"/>
            <a:r>
              <a:rPr lang="en-US" dirty="0"/>
              <a:t>Entrepreneurial politics: Congress the central political arena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778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Constitutional and legal context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Constitution creates an "invitation to struggle"</a:t>
            </a:r>
            <a:endParaRPr lang="en-US" sz="4000" dirty="0"/>
          </a:p>
          <a:p>
            <a:pPr lvl="1"/>
            <a:r>
              <a:rPr lang="en-US" dirty="0"/>
              <a:t>President commander in chief but Congress appropriates money</a:t>
            </a:r>
            <a:endParaRPr lang="en-US" sz="3600" dirty="0"/>
          </a:p>
          <a:p>
            <a:pPr lvl="1"/>
            <a:r>
              <a:rPr lang="en-US" dirty="0"/>
              <a:t>President appoints ambassadors, but Senate confirms</a:t>
            </a:r>
            <a:endParaRPr lang="en-US" sz="3600" dirty="0"/>
          </a:p>
          <a:p>
            <a:pPr lvl="1"/>
            <a:r>
              <a:rPr lang="en-US" dirty="0"/>
              <a:t>President negotiates treaties, but Senate ratifies</a:t>
            </a:r>
            <a:endParaRPr lang="en-US" sz="3600" dirty="0"/>
          </a:p>
          <a:p>
            <a:pPr lvl="1"/>
            <a:r>
              <a:rPr lang="en-US" dirty="0"/>
              <a:t>But Americans think president in charge, which history confirms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q781256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438" b="-214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8051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Presidential box score</a:t>
            </a:r>
            <a:endParaRPr lang="en-US" sz="4000" dirty="0"/>
          </a:p>
          <a:p>
            <a:pPr lvl="1"/>
            <a:r>
              <a:rPr lang="en-US" dirty="0"/>
              <a:t>Presidents relatively strong in foreign affairs</a:t>
            </a:r>
            <a:endParaRPr lang="en-US" sz="3600" dirty="0"/>
          </a:p>
          <a:p>
            <a:pPr lvl="2"/>
            <a:r>
              <a:rPr lang="en-US" dirty="0"/>
              <a:t>More successes in Congress on foreign than on domestic affairs</a:t>
            </a:r>
            <a:endParaRPr lang="en-US" sz="3000" dirty="0"/>
          </a:p>
          <a:p>
            <a:pPr lvl="2"/>
            <a:r>
              <a:rPr lang="en-US" dirty="0"/>
              <a:t>Unilateral commitments of troops upheld but stronger than Framers intended</a:t>
            </a:r>
            <a:endParaRPr lang="en-US" sz="3000" dirty="0"/>
          </a:p>
          <a:p>
            <a:pPr lvl="3"/>
            <a:r>
              <a:rPr lang="en-US" dirty="0"/>
              <a:t>1801: Jefferson sends navy to Barbary</a:t>
            </a:r>
            <a:endParaRPr lang="en-US" sz="2800" dirty="0"/>
          </a:p>
          <a:p>
            <a:pPr lvl="3"/>
            <a:r>
              <a:rPr lang="en-US" dirty="0"/>
              <a:t>1845: Polk sends troops to Mexico</a:t>
            </a:r>
            <a:endParaRPr lang="en-US" sz="2800" dirty="0"/>
          </a:p>
          <a:p>
            <a:pPr lvl="3"/>
            <a:r>
              <a:rPr lang="en-US" dirty="0"/>
              <a:t>1861: Lincoln blockades Southern ports</a:t>
            </a:r>
            <a:endParaRPr lang="en-US" sz="2800" dirty="0"/>
          </a:p>
          <a:p>
            <a:pPr lvl="3"/>
            <a:r>
              <a:rPr lang="en-US" dirty="0"/>
              <a:t>1940: FDR sends destroyers to Britain</a:t>
            </a:r>
            <a:endParaRPr lang="en-US" sz="2800" dirty="0"/>
          </a:p>
          <a:p>
            <a:pPr lvl="3"/>
            <a:r>
              <a:rPr lang="en-US" dirty="0"/>
              <a:t>1950: Truman sends troops to Korea</a:t>
            </a:r>
            <a:endParaRPr lang="en-US" sz="2800" dirty="0"/>
          </a:p>
          <a:p>
            <a:pPr lvl="3"/>
            <a:r>
              <a:rPr lang="en-US" dirty="0"/>
              <a:t>1960s: Kennedy and Johnson send forces to Vietnam</a:t>
            </a:r>
            <a:endParaRPr lang="en-US" sz="2800" dirty="0"/>
          </a:p>
          <a:p>
            <a:pPr lvl="3"/>
            <a:r>
              <a:rPr lang="en-US" dirty="0"/>
              <a:t>1983: Reagan sends troops to Grenada</a:t>
            </a:r>
            <a:endParaRPr lang="en-US" sz="2800" dirty="0"/>
          </a:p>
          <a:p>
            <a:pPr lvl="3"/>
            <a:r>
              <a:rPr lang="en-US" dirty="0"/>
              <a:t>1989: Bush orders invasion of Panama</a:t>
            </a:r>
            <a:endParaRPr lang="en-US" sz="2800" dirty="0"/>
          </a:p>
          <a:p>
            <a:pPr lvl="3"/>
            <a:r>
              <a:rPr lang="en-US" dirty="0"/>
              <a:t>1990: Bush sends forces into Kuwait</a:t>
            </a:r>
            <a:endParaRPr lang="en-US" sz="2800" dirty="0"/>
          </a:p>
          <a:p>
            <a:pPr lvl="3"/>
            <a:r>
              <a:rPr lang="en-US" dirty="0"/>
              <a:t>1999: Clinton orders bombing of Serbian forces</a:t>
            </a:r>
            <a:endParaRPr lang="en-US" sz="2800" dirty="0"/>
          </a:p>
          <a:p>
            <a:pPr lvl="3"/>
            <a:r>
              <a:rPr lang="en-US" smtClean="0"/>
              <a:t>2002: </a:t>
            </a:r>
            <a:r>
              <a:rPr lang="en-US" dirty="0"/>
              <a:t>Bush sends troops to Afghanistan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194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Constitutional and legal context</a:t>
            </a:r>
          </a:p>
        </p:txBody>
      </p:sp>
      <p:pic>
        <p:nvPicPr>
          <p:cNvPr id="7" name="Content Placeholder 6" descr="fdr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1" r="14881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Presidents comparatively weak in foreign affairs; other heads of state find U.S. presidents unable to act</a:t>
            </a:r>
            <a:endParaRPr lang="en-US" sz="4000" dirty="0"/>
          </a:p>
          <a:p>
            <a:pPr lvl="1"/>
            <a:r>
              <a:rPr lang="en-US" dirty="0"/>
              <a:t>Wilson and Franklin Roosevelt unable to ally with Great Britain before World War I and World War II</a:t>
            </a:r>
            <a:endParaRPr lang="en-US" sz="3400" dirty="0"/>
          </a:p>
          <a:p>
            <a:pPr lvl="1"/>
            <a:r>
              <a:rPr lang="en-US" dirty="0"/>
              <a:t>Wilson unable to lead U.S. into the League of Nations</a:t>
            </a:r>
            <a:endParaRPr lang="en-US" sz="3400" dirty="0"/>
          </a:p>
          <a:p>
            <a:pPr lvl="1"/>
            <a:r>
              <a:rPr lang="en-US" dirty="0"/>
              <a:t>Reagan criticized on commitments to El Salvador and Lebanon</a:t>
            </a:r>
            <a:endParaRPr lang="en-US" sz="3400" dirty="0"/>
          </a:p>
          <a:p>
            <a:pPr lvl="1"/>
            <a:r>
              <a:rPr lang="en-US" dirty="0"/>
              <a:t>Bush debated Congress on declaration of Gulf War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0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Constitutional and legal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Evaluating the power of the president</a:t>
            </a:r>
            <a:endParaRPr lang="en-US" sz="4000" dirty="0"/>
          </a:p>
          <a:p>
            <a:pPr lvl="1"/>
            <a:r>
              <a:rPr lang="en-US" dirty="0"/>
              <a:t>Depends on one's agreement/disagreement with policies</a:t>
            </a:r>
            <a:endParaRPr lang="en-US" sz="3600" dirty="0"/>
          </a:p>
          <a:p>
            <a:pPr lvl="1"/>
            <a:r>
              <a:rPr lang="en-US" dirty="0"/>
              <a:t>Supreme Court gives federal government wide powers; reluctant to intervene in Congress-president disputes</a:t>
            </a:r>
            <a:endParaRPr lang="en-US" sz="3600" dirty="0"/>
          </a:p>
          <a:p>
            <a:pPr lvl="2"/>
            <a:r>
              <a:rPr lang="en-US" dirty="0"/>
              <a:t>Nixon's enlarging of Vietnam war</a:t>
            </a:r>
            <a:endParaRPr lang="en-US" sz="3000" dirty="0"/>
          </a:p>
          <a:p>
            <a:pPr lvl="2"/>
            <a:r>
              <a:rPr lang="en-US" dirty="0"/>
              <a:t>Lincoln's illegal measures during Civil War</a:t>
            </a:r>
            <a:endParaRPr lang="en-US" sz="3000" dirty="0"/>
          </a:p>
          <a:p>
            <a:pPr lvl="2"/>
            <a:r>
              <a:rPr lang="en-US" dirty="0"/>
              <a:t>Carter's handling of Iranian assets</a:t>
            </a:r>
            <a:endParaRPr lang="en-US" sz="3000" dirty="0"/>
          </a:p>
          <a:p>
            <a:pPr lvl="2"/>
            <a:r>
              <a:rPr lang="en-US" dirty="0"/>
              <a:t>Franklin Roosevelt's "relocation" of 100,000 Japanese-Americans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200px-Supreme_Cour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9871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Constitutional and legal context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Checks on presidential power: political rather than constitutional</a:t>
            </a:r>
            <a:endParaRPr lang="en-US" sz="4000" dirty="0"/>
          </a:p>
          <a:p>
            <a:pPr lvl="1"/>
            <a:r>
              <a:rPr lang="en-US" dirty="0"/>
              <a:t>Congress: control of purse strings</a:t>
            </a:r>
            <a:endParaRPr lang="en-US" sz="3600" dirty="0"/>
          </a:p>
          <a:p>
            <a:pPr lvl="1"/>
            <a:r>
              <a:rPr lang="en-US" dirty="0"/>
              <a:t>Limitations on the president's ability to give military or economic aid to other countries</a:t>
            </a:r>
            <a:endParaRPr lang="en-US" sz="3600" dirty="0"/>
          </a:p>
          <a:p>
            <a:pPr lvl="2"/>
            <a:r>
              <a:rPr lang="en-US" dirty="0"/>
              <a:t>Arms sales to Turkey</a:t>
            </a:r>
            <a:endParaRPr lang="en-US" sz="3000" dirty="0"/>
          </a:p>
          <a:p>
            <a:pPr lvl="2"/>
            <a:r>
              <a:rPr lang="en-US" dirty="0"/>
              <a:t>Blockage of intervention in Angola</a:t>
            </a:r>
            <a:endParaRPr lang="en-US" sz="3000" dirty="0"/>
          </a:p>
          <a:p>
            <a:pPr lvl="2"/>
            <a:r>
              <a:rPr lang="en-US" dirty="0"/>
              <a:t>Legislative veto (previously) on large sale of arms</a:t>
            </a:r>
            <a:endParaRPr lang="en-US" sz="3000" dirty="0"/>
          </a:p>
          <a:p>
            <a:pPr lvl="1"/>
            <a:r>
              <a:rPr lang="en-US" dirty="0"/>
              <a:t>War Powers Act of 1973</a:t>
            </a:r>
            <a:endParaRPr lang="en-US" sz="3600" dirty="0"/>
          </a:p>
          <a:p>
            <a:pPr lvl="2"/>
            <a:r>
              <a:rPr lang="en-US" dirty="0"/>
              <a:t>Provisions</a:t>
            </a:r>
            <a:endParaRPr lang="en-US" sz="3000" dirty="0"/>
          </a:p>
          <a:p>
            <a:pPr lvl="3"/>
            <a:r>
              <a:rPr lang="en-US" dirty="0"/>
              <a:t>Only sixty-day commitment of troops without declaration of war</a:t>
            </a:r>
            <a:endParaRPr lang="en-US" sz="2800" dirty="0"/>
          </a:p>
          <a:p>
            <a:pPr lvl="3"/>
            <a:r>
              <a:rPr lang="en-US" dirty="0"/>
              <a:t>All commitments reported within forty-eight hours</a:t>
            </a:r>
            <a:endParaRPr lang="en-US" sz="2800" dirty="0"/>
          </a:p>
          <a:p>
            <a:pPr lvl="3"/>
            <a:r>
              <a:rPr lang="en-US" dirty="0"/>
              <a:t>Legislative veto (previously) to bring troops home</a:t>
            </a:r>
            <a:endParaRPr lang="en-US" sz="2800" dirty="0"/>
          </a:p>
          <a:p>
            <a:pPr lvl="2"/>
            <a:r>
              <a:rPr lang="en-US" dirty="0"/>
              <a:t>Observance</a:t>
            </a:r>
            <a:endParaRPr lang="en-US" sz="3000" dirty="0"/>
          </a:p>
          <a:p>
            <a:pPr lvl="3"/>
            <a:r>
              <a:rPr lang="en-US" dirty="0"/>
              <a:t>no president has acknowledged constitutionality</a:t>
            </a:r>
            <a:endParaRPr lang="en-US" sz="2800" dirty="0"/>
          </a:p>
          <a:p>
            <a:pPr lvl="3"/>
            <a:r>
              <a:rPr lang="en-US" dirty="0"/>
              <a:t>Ford, Carter, Reagan, Bush, and Clinton sent troops without explicit congressional authorization</a:t>
            </a:r>
            <a:endParaRPr lang="en-US" sz="2800" dirty="0"/>
          </a:p>
          <a:p>
            <a:pPr lvl="2"/>
            <a:r>
              <a:rPr lang="en-US" dirty="0"/>
              <a:t>Supreme Court action (</a:t>
            </a:r>
            <a:r>
              <a:rPr lang="en-US" i="1" dirty="0" err="1"/>
              <a:t>Chadha</a:t>
            </a:r>
            <a:r>
              <a:rPr lang="en-US" i="1" dirty="0"/>
              <a:t> </a:t>
            </a:r>
            <a:r>
              <a:rPr lang="en-US" dirty="0"/>
              <a:t>case)</a:t>
            </a:r>
            <a:endParaRPr lang="en-US" sz="3000" dirty="0"/>
          </a:p>
          <a:p>
            <a:pPr lvl="3"/>
            <a:r>
              <a:rPr lang="en-US" dirty="0"/>
              <a:t>Struck down the legislative veto</a:t>
            </a:r>
            <a:endParaRPr lang="en-US" sz="2800" dirty="0"/>
          </a:p>
          <a:p>
            <a:pPr lvl="3"/>
            <a:r>
              <a:rPr lang="en-US" dirty="0"/>
              <a:t>Other provisos to be tested</a:t>
            </a:r>
            <a:endParaRPr lang="en-US" sz="2800" dirty="0"/>
          </a:p>
          <a:p>
            <a:pPr lvl="2"/>
            <a:r>
              <a:rPr lang="en-US" dirty="0"/>
              <a:t>Effect of act doubtful even if upheld</a:t>
            </a:r>
            <a:endParaRPr lang="en-US" sz="3000" dirty="0"/>
          </a:p>
          <a:p>
            <a:pPr lvl="3"/>
            <a:r>
              <a:rPr lang="en-US" dirty="0"/>
              <a:t>Brief conflicts not likely to be affected; Congress has not challenged a successful operation</a:t>
            </a:r>
            <a:endParaRPr lang="en-US" sz="2800" dirty="0"/>
          </a:p>
          <a:p>
            <a:pPr lvl="3"/>
            <a:r>
              <a:rPr lang="en-US" dirty="0"/>
              <a:t>Even extended hostilities continue: Vietnam and Lebanon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0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Constitutional and legal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Checks on presidential power: political rather than constitutional.</a:t>
            </a:r>
          </a:p>
          <a:p>
            <a:pPr lvl="1"/>
            <a:r>
              <a:rPr lang="en-US" dirty="0"/>
              <a:t>Intelligence oversight</a:t>
            </a:r>
            <a:endParaRPr lang="en-US" sz="3600" dirty="0"/>
          </a:p>
          <a:p>
            <a:pPr lvl="2"/>
            <a:r>
              <a:rPr lang="en-US" dirty="0"/>
              <a:t>Only two committees today, not the previous eight</a:t>
            </a:r>
            <a:endParaRPr lang="en-US" sz="3000" dirty="0"/>
          </a:p>
          <a:p>
            <a:pPr lvl="2"/>
            <a:r>
              <a:rPr lang="en-US" dirty="0"/>
              <a:t>No authority to disapprove covert action</a:t>
            </a:r>
            <a:endParaRPr lang="en-US" sz="3000" dirty="0"/>
          </a:p>
          <a:p>
            <a:pPr lvl="2"/>
            <a:r>
              <a:rPr lang="en-US" dirty="0"/>
              <a:t>But "covert" actions less secret after congressional debate</a:t>
            </a:r>
            <a:endParaRPr lang="en-US" sz="3000" dirty="0"/>
          </a:p>
          <a:p>
            <a:pPr lvl="2"/>
            <a:r>
              <a:rPr lang="en-US" dirty="0"/>
              <a:t>Congress sometimes blocks covert action: Boland Amendment</a:t>
            </a:r>
            <a:endParaRPr lang="en-US" sz="3000" dirty="0"/>
          </a:p>
          <a:p>
            <a:pPr lvl="2"/>
            <a:r>
              <a:rPr lang="en-US" dirty="0"/>
              <a:t>Congressional concern about CIA after attacks of September 11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41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Machinery of foreign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Consequences </a:t>
            </a:r>
            <a:r>
              <a:rPr lang="en-US" dirty="0"/>
              <a:t>of major power status</a:t>
            </a:r>
            <a:endParaRPr lang="en-US" sz="4000" dirty="0"/>
          </a:p>
          <a:p>
            <a:pPr lvl="1"/>
            <a:r>
              <a:rPr lang="en-US" dirty="0"/>
              <a:t>President more involved in foreign affairs</a:t>
            </a:r>
            <a:endParaRPr lang="en-US" sz="3600" dirty="0"/>
          </a:p>
          <a:p>
            <a:pPr lvl="1"/>
            <a:r>
              <a:rPr lang="en-US" dirty="0"/>
              <a:t>More agencies shape foreign policy</a:t>
            </a:r>
            <a:endParaRPr lang="en-US" sz="3600" dirty="0"/>
          </a:p>
          <a:p>
            <a:r>
              <a:rPr lang="en-US" dirty="0"/>
              <a:t>Numerous agencies not really coordinated by anyone</a:t>
            </a:r>
            <a:endParaRPr lang="en-US" sz="4000" dirty="0"/>
          </a:p>
          <a:p>
            <a:r>
              <a:rPr lang="en-US" dirty="0"/>
              <a:t>Secretary of State unable to coordinate</a:t>
            </a:r>
            <a:endParaRPr lang="en-US" sz="4000" dirty="0"/>
          </a:p>
          <a:p>
            <a:pPr lvl="1"/>
            <a:r>
              <a:rPr lang="en-US" dirty="0"/>
              <a:t>Job too big for one person</a:t>
            </a:r>
            <a:endParaRPr lang="en-US" sz="3600" dirty="0"/>
          </a:p>
          <a:p>
            <a:pPr lvl="1"/>
            <a:r>
              <a:rPr lang="en-US" dirty="0"/>
              <a:t>Most agencies owe no political or bureaucratic loyalty</a:t>
            </a:r>
            <a:endParaRPr lang="en-US" sz="3600" dirty="0"/>
          </a:p>
          <a:p>
            <a:r>
              <a:rPr lang="en-US" dirty="0"/>
              <a:t>National Security Council created to coordinate</a:t>
            </a:r>
            <a:endParaRPr lang="en-US" sz="4000" dirty="0"/>
          </a:p>
          <a:p>
            <a:pPr lvl="1"/>
            <a:r>
              <a:rPr lang="en-US" dirty="0"/>
              <a:t>Chaired by president and includes vice president, secretaries of State and Defense, director of CIA, chair of joint chiefs</a:t>
            </a:r>
            <a:endParaRPr lang="en-US" sz="3600" dirty="0"/>
          </a:p>
          <a:p>
            <a:pPr lvl="1"/>
            <a:r>
              <a:rPr lang="en-US" dirty="0"/>
              <a:t>National security adviser heads staff</a:t>
            </a:r>
            <a:endParaRPr lang="en-US" sz="3600" dirty="0"/>
          </a:p>
          <a:p>
            <a:pPr lvl="1"/>
            <a:r>
              <a:rPr lang="en-US" dirty="0"/>
              <a:t>Goal of staff is balanced view</a:t>
            </a:r>
            <a:endParaRPr lang="en-US" sz="3600" dirty="0"/>
          </a:p>
          <a:p>
            <a:pPr lvl="1"/>
            <a:r>
              <a:rPr lang="en-US" dirty="0"/>
              <a:t>Grown in influence since Kennedy but downgraded by Reagan</a:t>
            </a:r>
            <a:endParaRPr lang="en-US" sz="3600" dirty="0"/>
          </a:p>
          <a:p>
            <a:pPr lvl="1"/>
            <a:r>
              <a:rPr lang="en-US" dirty="0"/>
              <a:t>NSC rivals secretary of state</a:t>
            </a:r>
            <a:endParaRPr lang="en-US" sz="3600" dirty="0"/>
          </a:p>
          <a:p>
            <a:r>
              <a:rPr lang="en-US" dirty="0"/>
              <a:t>Consequences of </a:t>
            </a:r>
            <a:r>
              <a:rPr lang="en-US" dirty="0" err="1"/>
              <a:t>multicentered</a:t>
            </a:r>
            <a:r>
              <a:rPr lang="en-US" dirty="0"/>
              <a:t> decision-making machinery</a:t>
            </a:r>
            <a:endParaRPr lang="en-US" sz="4000" dirty="0"/>
          </a:p>
          <a:p>
            <a:pPr lvl="2"/>
            <a:r>
              <a:rPr lang="en-US" dirty="0"/>
              <a:t>"It's never over" because of rivalries within and between branches</a:t>
            </a:r>
            <a:endParaRPr lang="en-US" sz="3200" dirty="0"/>
          </a:p>
          <a:p>
            <a:pPr lvl="2"/>
            <a:r>
              <a:rPr lang="en-US" dirty="0"/>
              <a:t>Agency positions influenced by agency interests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3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Policy and public opinion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Outlines of foreign policy shaped by public and elite opinion</a:t>
            </a:r>
            <a:endParaRPr lang="en-US" sz="4000" dirty="0"/>
          </a:p>
          <a:p>
            <a:pPr lvl="1"/>
            <a:r>
              <a:rPr lang="en-US" dirty="0"/>
              <a:t>Before World War II, public opposed U.S. involvement</a:t>
            </a:r>
            <a:endParaRPr lang="en-US" sz="3600" dirty="0"/>
          </a:p>
          <a:p>
            <a:pPr lvl="1"/>
            <a:r>
              <a:rPr lang="en-US" dirty="0"/>
              <a:t>World War II shifted popular opinion because</a:t>
            </a:r>
            <a:endParaRPr lang="en-US" sz="3600" dirty="0"/>
          </a:p>
          <a:p>
            <a:pPr lvl="2"/>
            <a:r>
              <a:rPr lang="en-US" dirty="0"/>
              <a:t>Universally popular war</a:t>
            </a:r>
            <a:endParaRPr lang="en-US" sz="3000" dirty="0"/>
          </a:p>
          <a:p>
            <a:pPr lvl="2"/>
            <a:r>
              <a:rPr lang="en-US" dirty="0"/>
              <a:t>War successful</a:t>
            </a:r>
            <a:endParaRPr lang="en-US" sz="3000" dirty="0"/>
          </a:p>
          <a:p>
            <a:pPr lvl="2"/>
            <a:r>
              <a:rPr lang="en-US" dirty="0"/>
              <a:t>United States emerged as world's dominant power</a:t>
            </a:r>
            <a:endParaRPr lang="en-US" sz="3000" dirty="0"/>
          </a:p>
          <a:p>
            <a:pPr lvl="1"/>
            <a:r>
              <a:rPr lang="en-US" dirty="0"/>
              <a:t>Support for active involvement persisted until Vietnam</a:t>
            </a:r>
            <a:endParaRPr lang="en-US" sz="3600" dirty="0"/>
          </a:p>
          <a:p>
            <a:pPr lvl="2"/>
            <a:r>
              <a:rPr lang="en-US" dirty="0"/>
              <a:t>Yet support for internationalism highly general</a:t>
            </a:r>
            <a:endParaRPr lang="en-US" sz="3000" dirty="0"/>
          </a:p>
          <a:p>
            <a:pPr lvl="2"/>
            <a:r>
              <a:rPr lang="en-US" dirty="0"/>
              <a:t>Public opinion now mushy and volatile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ekn_67_0130_v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2" r="132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65697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policy and public 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Backing the president</a:t>
            </a:r>
            <a:endParaRPr lang="en-US" sz="4000" dirty="0"/>
          </a:p>
          <a:p>
            <a:pPr lvl="1"/>
            <a:r>
              <a:rPr lang="en-US" dirty="0"/>
              <a:t>Public's tendency to support president in crises</a:t>
            </a:r>
            <a:endParaRPr lang="en-US" sz="3600" dirty="0"/>
          </a:p>
          <a:p>
            <a:pPr lvl="2"/>
            <a:r>
              <a:rPr lang="en-US" dirty="0"/>
              <a:t>Foreign crises increases presidential level of public approval</a:t>
            </a:r>
            <a:endParaRPr lang="en-US" sz="3000" dirty="0"/>
          </a:p>
          <a:p>
            <a:pPr lvl="2"/>
            <a:r>
              <a:rPr lang="en-US" dirty="0"/>
              <a:t>Strong support to rally 'round the flag for some but not all foreign military crises</a:t>
            </a:r>
            <a:endParaRPr lang="en-US" sz="3000" dirty="0"/>
          </a:p>
          <a:p>
            <a:pPr lvl="1"/>
            <a:r>
              <a:rPr lang="en-US" dirty="0"/>
              <a:t>Presidential support does not decrease with casualties</a:t>
            </a:r>
            <a:endParaRPr lang="en-US" sz="3600" dirty="0"/>
          </a:p>
          <a:p>
            <a:pPr lvl="1"/>
            <a:r>
              <a:rPr lang="en-US" dirty="0"/>
              <a:t>Americans support escalation rather than withdrawal in a conflict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merican-Flag-in-the-Su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473" b="-34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81629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policy and public opinion</a:t>
            </a:r>
            <a:endParaRPr lang="en-US" dirty="0"/>
          </a:p>
        </p:txBody>
      </p:sp>
      <p:pic>
        <p:nvPicPr>
          <p:cNvPr id="5" name="Content Placeholder 4" descr="walter-cronkit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88" r="-948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Mass versus elite opinion</a:t>
            </a:r>
            <a:endParaRPr lang="en-US" sz="4000" dirty="0"/>
          </a:p>
          <a:p>
            <a:pPr lvl="1"/>
            <a:r>
              <a:rPr lang="en-US" dirty="0"/>
              <a:t>Mass opinion</a:t>
            </a:r>
            <a:endParaRPr lang="en-US" sz="3600" dirty="0"/>
          </a:p>
          <a:p>
            <a:pPr lvl="2"/>
            <a:r>
              <a:rPr lang="en-US" dirty="0"/>
              <a:t>Generally poorly informed</a:t>
            </a:r>
            <a:endParaRPr lang="en-US" sz="3000" dirty="0"/>
          </a:p>
          <a:p>
            <a:pPr lvl="2"/>
            <a:r>
              <a:rPr lang="en-US" dirty="0"/>
              <a:t>Generally supportive of president</a:t>
            </a:r>
            <a:endParaRPr lang="en-US" sz="3000" dirty="0"/>
          </a:p>
          <a:p>
            <a:pPr lvl="2"/>
            <a:r>
              <a:rPr lang="en-US" dirty="0"/>
              <a:t>Conservative, less internationalist</a:t>
            </a:r>
            <a:endParaRPr lang="en-US" sz="3000" dirty="0"/>
          </a:p>
          <a:p>
            <a:pPr lvl="1"/>
            <a:r>
              <a:rPr lang="en-US" dirty="0"/>
              <a:t>Elite opinion</a:t>
            </a:r>
            <a:endParaRPr lang="en-US" sz="3600" dirty="0"/>
          </a:p>
          <a:p>
            <a:pPr lvl="2"/>
            <a:r>
              <a:rPr lang="en-US" dirty="0"/>
              <a:t>Better informed</a:t>
            </a:r>
            <a:endParaRPr lang="en-US" sz="3000" dirty="0"/>
          </a:p>
          <a:p>
            <a:pPr lvl="2"/>
            <a:r>
              <a:rPr lang="en-US" dirty="0"/>
              <a:t>Opinions change more rapidly (Vietnam)</a:t>
            </a:r>
            <a:endParaRPr lang="en-US" sz="3000" dirty="0"/>
          </a:p>
          <a:p>
            <a:pPr lvl="2"/>
            <a:r>
              <a:rPr lang="en-US" dirty="0"/>
              <a:t>Protest on moral or philosophical grounds</a:t>
            </a:r>
            <a:endParaRPr lang="en-US" sz="3000" dirty="0"/>
          </a:p>
          <a:p>
            <a:pPr lvl="2"/>
            <a:r>
              <a:rPr lang="en-US" dirty="0"/>
              <a:t>More liberal and internationalist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36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Cleavages among foreign policy elites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Foreign policy elite divided</a:t>
            </a:r>
            <a:endParaRPr lang="en-US" sz="4000" dirty="0"/>
          </a:p>
          <a:p>
            <a:r>
              <a:rPr lang="en-US" dirty="0"/>
              <a:t>How a worldview shapes foreign policy</a:t>
            </a:r>
            <a:endParaRPr lang="en-US" sz="4000" dirty="0"/>
          </a:p>
          <a:p>
            <a:pPr lvl="1"/>
            <a:r>
              <a:rPr lang="en-US" dirty="0"/>
              <a:t>Definition of </a:t>
            </a:r>
            <a:r>
              <a:rPr lang="en-US" i="1" dirty="0"/>
              <a:t>worldview: </a:t>
            </a:r>
            <a:r>
              <a:rPr lang="en-US" dirty="0"/>
              <a:t>comprehensive mental picture of world issues facing the United States and ways of responding</a:t>
            </a:r>
            <a:endParaRPr lang="en-US" sz="3600" dirty="0"/>
          </a:p>
          <a:p>
            <a:pPr lvl="1"/>
            <a:r>
              <a:rPr lang="en-US" dirty="0"/>
              <a:t>Example: Mr. X article on containment of USSR</a:t>
            </a:r>
            <a:endParaRPr lang="en-US" sz="3600" dirty="0"/>
          </a:p>
          <a:p>
            <a:pPr lvl="1"/>
            <a:r>
              <a:rPr lang="en-US" dirty="0"/>
              <a:t>Not unanimously accepted but consistent with public's mood, events, and experience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flags_globe.179100354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071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 Worldviews</a:t>
            </a:r>
            <a:endParaRPr lang="en-US" dirty="0"/>
          </a:p>
        </p:txBody>
      </p:sp>
      <p:pic>
        <p:nvPicPr>
          <p:cNvPr id="8" name="Content Placeholder 7" descr="nevill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8" r="21828"/>
          <a:stretch>
            <a:fillRect/>
          </a:stretch>
        </p:blipFill>
        <p:spPr/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Isolation paradigm</a:t>
            </a:r>
            <a:endParaRPr lang="en-US" sz="4000" dirty="0"/>
          </a:p>
          <a:p>
            <a:pPr lvl="1"/>
            <a:r>
              <a:rPr lang="en-US" dirty="0"/>
              <a:t>Opposes involvement in European wars</a:t>
            </a:r>
            <a:endParaRPr lang="en-US" sz="3400" dirty="0"/>
          </a:p>
          <a:p>
            <a:pPr lvl="1"/>
            <a:r>
              <a:rPr lang="en-US" dirty="0"/>
              <a:t>Adopted after World War I because war accomplished little</a:t>
            </a:r>
            <a:endParaRPr lang="en-US" sz="3400" dirty="0"/>
          </a:p>
          <a:p>
            <a:endParaRPr lang="en-US" dirty="0" smtClean="0"/>
          </a:p>
          <a:p>
            <a:r>
              <a:rPr lang="en-US" dirty="0" smtClean="0"/>
              <a:t>Anti-</a:t>
            </a:r>
            <a:r>
              <a:rPr lang="en-US" dirty="0" smtClean="0"/>
              <a:t>Appeasement </a:t>
            </a:r>
            <a:r>
              <a:rPr lang="en-US" dirty="0"/>
              <a:t>(containment) paradigm</a:t>
            </a:r>
            <a:endParaRPr lang="en-US" sz="4000" dirty="0"/>
          </a:p>
          <a:p>
            <a:pPr lvl="1"/>
            <a:r>
              <a:rPr lang="en-US" dirty="0"/>
              <a:t>Reaction to appeasement of Hitler in Munich</a:t>
            </a:r>
            <a:endParaRPr lang="en-US" sz="3400" dirty="0"/>
          </a:p>
          <a:p>
            <a:pPr lvl="1"/>
            <a:r>
              <a:rPr lang="en-US" dirty="0"/>
              <a:t>Pearl Harbor ended isolationism in United States</a:t>
            </a:r>
            <a:endParaRPr lang="en-US" sz="3400" dirty="0"/>
          </a:p>
          <a:p>
            <a:pPr lvl="1"/>
            <a:r>
              <a:rPr lang="en-US" dirty="0"/>
              <a:t>Postwar policy to resist Soviet expansionism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39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worldviews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Disengagement ("Vietnam") paradigm</a:t>
            </a:r>
            <a:endParaRPr lang="en-US" sz="4000" dirty="0"/>
          </a:p>
          <a:p>
            <a:pPr lvl="1"/>
            <a:r>
              <a:rPr lang="en-US" dirty="0"/>
              <a:t>Reaction to military defeat and political disaster of Vietnam</a:t>
            </a:r>
            <a:endParaRPr lang="en-US" sz="3400" dirty="0"/>
          </a:p>
          <a:p>
            <a:pPr lvl="1"/>
            <a:r>
              <a:rPr lang="en-US" dirty="0"/>
              <a:t>Crisis interpreted in three ways</a:t>
            </a:r>
            <a:endParaRPr lang="en-US" sz="3400" dirty="0"/>
          </a:p>
          <a:p>
            <a:pPr lvl="2"/>
            <a:r>
              <a:rPr lang="en-US" dirty="0"/>
              <a:t>Correct worldview but failed to try hard enough</a:t>
            </a:r>
            <a:endParaRPr lang="en-US" sz="3000" dirty="0"/>
          </a:p>
          <a:p>
            <a:pPr lvl="2"/>
            <a:r>
              <a:rPr lang="en-US" dirty="0"/>
              <a:t>Correct worldview but applied in wrong place</a:t>
            </a:r>
            <a:endParaRPr lang="en-US" sz="3000" dirty="0"/>
          </a:p>
          <a:p>
            <a:pPr lvl="2"/>
            <a:r>
              <a:rPr lang="en-US" dirty="0"/>
              <a:t>Worldview itself wrong</a:t>
            </a:r>
            <a:endParaRPr lang="en-US" sz="3000" dirty="0"/>
          </a:p>
          <a:p>
            <a:pPr lvl="1"/>
            <a:r>
              <a:rPr lang="en-US" dirty="0"/>
              <a:t>Critics believed worldview wrong and new one based on new isolationism needed</a:t>
            </a:r>
            <a:endParaRPr lang="en-US" sz="3400" dirty="0"/>
          </a:p>
          <a:p>
            <a:pPr lvl="1"/>
            <a:r>
              <a:rPr lang="en-US" dirty="0"/>
              <a:t>Elites with disengagement view in Carter administration but were replaced during Reagan and Bush administrations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1968_protest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" b="60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51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worldviews</a:t>
            </a:r>
            <a:endParaRPr lang="en-US" dirty="0"/>
          </a:p>
        </p:txBody>
      </p:sp>
      <p:pic>
        <p:nvPicPr>
          <p:cNvPr id="5" name="Content Placeholder 4" descr="bill-clinton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5" b="804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 rights</a:t>
            </a:r>
            <a:endParaRPr lang="en-US" sz="4000" dirty="0"/>
          </a:p>
          <a:p>
            <a:pPr lvl="1"/>
            <a:r>
              <a:rPr lang="en-US" dirty="0"/>
              <a:t>Clinton had a disinterest in foreign policy and his advisors believed in disengagement.</a:t>
            </a:r>
            <a:endParaRPr lang="en-US" sz="3400" dirty="0"/>
          </a:p>
          <a:p>
            <a:pPr lvl="1"/>
            <a:r>
              <a:rPr lang="en-US" dirty="0"/>
              <a:t>Clinton's strongest congressional supporters argued against the Gulf War but advocated military intervention in Kosovo.</a:t>
            </a:r>
            <a:endParaRPr lang="en-US" sz="3400" dirty="0"/>
          </a:p>
          <a:p>
            <a:pPr lvl="1"/>
            <a:r>
              <a:rPr lang="en-US" dirty="0"/>
              <a:t>Change in view explained by concern for human rights and belief that situation in Kosovo amounted to genocide</a:t>
            </a:r>
            <a:endParaRPr lang="en-US" sz="3400" dirty="0"/>
          </a:p>
          <a:p>
            <a:pPr lvl="1"/>
            <a:r>
              <a:rPr lang="en-US" dirty="0"/>
              <a:t>Conservatives who supported containment in Gulf War urged disengagement in Kosovo</a:t>
            </a:r>
            <a:endParaRPr lang="en-US" sz="3400" dirty="0"/>
          </a:p>
          <a:p>
            <a:r>
              <a:rPr lang="en-US" dirty="0"/>
              <a:t>The politics of coalition building</a:t>
            </a:r>
            <a:endParaRPr lang="en-US" sz="4000" dirty="0"/>
          </a:p>
          <a:p>
            <a:pPr lvl="1"/>
            <a:r>
              <a:rPr lang="en-US" dirty="0"/>
              <a:t>Should the United States act "alone?"</a:t>
            </a:r>
            <a:endParaRPr lang="en-US" sz="3400" dirty="0"/>
          </a:p>
          <a:p>
            <a:pPr lvl="1"/>
            <a:r>
              <a:rPr lang="en-US" dirty="0"/>
              <a:t>If so, in what circumstances?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 of military force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Military power more important after collapse of Soviet Union and end of Cold War</a:t>
            </a:r>
            <a:endParaRPr lang="en-US" sz="4000" dirty="0"/>
          </a:p>
          <a:p>
            <a:pPr lvl="1"/>
            <a:r>
              <a:rPr lang="en-US" dirty="0"/>
              <a:t>Military force used to attack Iraq, defend Kosovo, maintain order in Bosnia, and occupy Haiti and Somalia</a:t>
            </a:r>
            <a:endParaRPr lang="en-US" sz="3600" dirty="0"/>
          </a:p>
          <a:p>
            <a:pPr lvl="1"/>
            <a:r>
              <a:rPr lang="en-US" dirty="0"/>
              <a:t>Several nations have long-range rockets and weapons of destruction</a:t>
            </a:r>
            <a:endParaRPr lang="en-US" sz="3600" dirty="0"/>
          </a:p>
          <a:p>
            <a:pPr lvl="1"/>
            <a:r>
              <a:rPr lang="en-US" dirty="0"/>
              <a:t>Many nations feel threatened by neighbors</a:t>
            </a:r>
            <a:endParaRPr lang="en-US" sz="3600" dirty="0"/>
          </a:p>
          <a:p>
            <a:pPr lvl="1"/>
            <a:r>
              <a:rPr lang="en-US" dirty="0"/>
              <a:t>Russia still has nuclear weapons</a:t>
            </a:r>
            <a:endParaRPr lang="en-US" sz="3600" dirty="0"/>
          </a:p>
          <a:p>
            <a:r>
              <a:rPr lang="en-US" dirty="0"/>
              <a:t>Majoritarian view of military</a:t>
            </a:r>
            <a:endParaRPr lang="en-US" sz="4000" dirty="0"/>
          </a:p>
          <a:p>
            <a:pPr lvl="1"/>
            <a:r>
              <a:rPr lang="en-US" dirty="0"/>
              <a:t>Almost all Americans benefit, almost all pay</a:t>
            </a:r>
            <a:endParaRPr lang="en-US" sz="3600" dirty="0"/>
          </a:p>
          <a:p>
            <a:pPr lvl="1"/>
            <a:r>
              <a:rPr lang="en-US" dirty="0"/>
              <a:t>President is the commander-in-chief</a:t>
            </a:r>
            <a:endParaRPr lang="en-US" sz="3600" dirty="0"/>
          </a:p>
          <a:p>
            <a:pPr lvl="1"/>
            <a:r>
              <a:rPr lang="en-US" dirty="0"/>
              <a:t>Congress plays largely a supportive role</a:t>
            </a:r>
            <a:endParaRPr lang="en-US" sz="3600" dirty="0"/>
          </a:p>
          <a:p>
            <a:r>
              <a:rPr lang="en-US" dirty="0"/>
              <a:t>Client view of military</a:t>
            </a:r>
            <a:endParaRPr lang="en-US" sz="4000" dirty="0"/>
          </a:p>
          <a:p>
            <a:pPr lvl="1"/>
            <a:r>
              <a:rPr lang="en-US" dirty="0"/>
              <a:t>Real beneficiaries of military spending--general, admirals, big corporations, members of Congress whose districts get fat defense contracts--but everyone pays</a:t>
            </a:r>
            <a:endParaRPr lang="en-US" sz="3600" dirty="0"/>
          </a:p>
          <a:p>
            <a:pPr lvl="1"/>
            <a:r>
              <a:rPr lang="en-US" dirty="0"/>
              <a:t>Military-industrial complex shapes what is spent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Defense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Total spending</a:t>
            </a:r>
            <a:endParaRPr lang="en-US" sz="4000" dirty="0"/>
          </a:p>
          <a:p>
            <a:pPr lvl="1"/>
            <a:r>
              <a:rPr lang="en-US" dirty="0"/>
              <a:t>Small peacetime military until 1950</a:t>
            </a:r>
            <a:endParaRPr lang="en-US" sz="3600" dirty="0"/>
          </a:p>
          <a:p>
            <a:pPr lvl="2"/>
            <a:r>
              <a:rPr lang="en-US" dirty="0"/>
              <a:t>No disarmament after Korea because of Soviet threat</a:t>
            </a:r>
            <a:endParaRPr lang="en-US" sz="3000" dirty="0"/>
          </a:p>
          <a:p>
            <a:pPr lvl="2"/>
            <a:r>
              <a:rPr lang="en-US" dirty="0"/>
              <a:t>Military system designed to repel Soviet invasion of Europe and small-scale invasions</a:t>
            </a:r>
            <a:endParaRPr lang="en-US" sz="3000" dirty="0"/>
          </a:p>
          <a:p>
            <a:pPr lvl="1"/>
            <a:r>
              <a:rPr lang="en-US" dirty="0"/>
              <a:t>Public opinion supports a large military</a:t>
            </a:r>
            <a:endParaRPr lang="en-US" sz="3600" dirty="0"/>
          </a:p>
          <a:p>
            <a:pPr lvl="1"/>
            <a:r>
              <a:rPr lang="en-US" dirty="0"/>
              <a:t>Demise of USSR produced debate</a:t>
            </a:r>
            <a:endParaRPr lang="en-US" sz="3600" dirty="0"/>
          </a:p>
          <a:p>
            <a:pPr lvl="2"/>
            <a:r>
              <a:rPr lang="en-US" dirty="0"/>
              <a:t>Liberals: sharp defense cuts; United States should not serve as world's police officer</a:t>
            </a:r>
            <a:endParaRPr lang="en-US" sz="3000" dirty="0"/>
          </a:p>
          <a:p>
            <a:pPr lvl="2"/>
            <a:r>
              <a:rPr lang="en-US" dirty="0"/>
              <a:t>Conservatives: some cuts but retain well-funded military because world still dangerous</a:t>
            </a:r>
            <a:endParaRPr lang="en-US" sz="3000" dirty="0"/>
          </a:p>
          <a:p>
            <a:pPr lvl="1"/>
            <a:r>
              <a:rPr lang="en-US" dirty="0"/>
              <a:t>Desert Storm and Kosovo campaigns made clear no escaping U.S. need to use military force</a:t>
            </a:r>
            <a:endParaRPr lang="en-US" sz="3600" dirty="0"/>
          </a:p>
          <a:p>
            <a:pPr lvl="1"/>
            <a:r>
              <a:rPr lang="en-US" dirty="0"/>
              <a:t>Kosovo campaign indicated that military had been reduced too much</a:t>
            </a:r>
            <a:endParaRPr lang="en-US" sz="3600" dirty="0"/>
          </a:p>
          <a:p>
            <a:pPr lvl="1"/>
            <a:r>
              <a:rPr lang="en-US" dirty="0"/>
              <a:t>Clinton and Republican Congress called for more military spending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buy with our money</a:t>
            </a:r>
            <a:endParaRPr lang="en-US" dirty="0"/>
          </a:p>
        </p:txBody>
      </p:sp>
      <p:pic>
        <p:nvPicPr>
          <p:cNvPr id="7" name="Content Placeholder 6" descr="predator-firing-missile4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712" b="-2471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Changing circumstances make justification of expenditures complex</a:t>
            </a:r>
            <a:endParaRPr lang="en-US" sz="4000" dirty="0"/>
          </a:p>
          <a:p>
            <a:pPr lvl="1"/>
            <a:r>
              <a:rPr lang="en-US" dirty="0"/>
              <a:t>World War II and Cold War: big armies, artillery, tanks, ships, etc.</a:t>
            </a:r>
            <a:endParaRPr lang="en-US" sz="3600" dirty="0"/>
          </a:p>
          <a:p>
            <a:pPr lvl="1"/>
            <a:r>
              <a:rPr lang="en-US" dirty="0"/>
              <a:t>War on Terrorism: small groups, special forces, high-tech communications, precision guided bombs, and rockets</a:t>
            </a:r>
            <a:endParaRPr lang="en-US" sz="3600" dirty="0"/>
          </a:p>
          <a:p>
            <a:pPr lvl="1"/>
            <a:r>
              <a:rPr lang="en-US" dirty="0"/>
              <a:t>Joint operations now also seem more necessary</a:t>
            </a:r>
            <a:endParaRPr lang="en-US" sz="3600" dirty="0"/>
          </a:p>
          <a:p>
            <a:r>
              <a:rPr lang="en-US" dirty="0"/>
              <a:t>Secretary of defense</a:t>
            </a:r>
            <a:endParaRPr lang="en-US" sz="4000" dirty="0"/>
          </a:p>
          <a:p>
            <a:pPr lvl="1"/>
            <a:r>
              <a:rPr lang="en-US" dirty="0"/>
              <a:t>Must transform conventional military for wars on terrorism</a:t>
            </a:r>
            <a:endParaRPr lang="en-US" sz="3600" dirty="0"/>
          </a:p>
          <a:p>
            <a:pPr lvl="1"/>
            <a:r>
              <a:rPr lang="en-US" dirty="0"/>
              <a:t>Must budget in an atmosphere of debate and pressure from members of both the military and Congress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buy with our money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Debating big new weapons</a:t>
            </a:r>
            <a:endParaRPr lang="en-US" sz="4000" dirty="0"/>
          </a:p>
          <a:p>
            <a:pPr lvl="1"/>
            <a:r>
              <a:rPr lang="en-US" dirty="0"/>
              <a:t>Washington folks are used to it (B-1, B-2 bombers, MX missiles, M1 tank, etc.)</a:t>
            </a:r>
            <a:endParaRPr lang="en-US" sz="3600" dirty="0"/>
          </a:p>
          <a:p>
            <a:pPr lvl="1"/>
            <a:r>
              <a:rPr lang="en-US" dirty="0"/>
              <a:t>Strategic Defense Initiative (SDI, or "Star Wars") debate particularly protracted</a:t>
            </a:r>
            <a:endParaRPr lang="en-US" sz="3600" dirty="0"/>
          </a:p>
          <a:p>
            <a:pPr lvl="2"/>
            <a:r>
              <a:rPr lang="en-US" dirty="0"/>
              <a:t>Major scientific and philosophical quarrels</a:t>
            </a:r>
            <a:endParaRPr lang="en-US" sz="3000" dirty="0"/>
          </a:p>
          <a:p>
            <a:pPr lvl="2"/>
            <a:r>
              <a:rPr lang="en-US" dirty="0"/>
              <a:t>Reluctance among the military</a:t>
            </a:r>
            <a:endParaRPr lang="en-US" sz="3000" dirty="0"/>
          </a:p>
          <a:p>
            <a:pPr lvl="3"/>
            <a:r>
              <a:rPr lang="en-US" dirty="0"/>
              <a:t>Mutually Assured Destruction (MAD) requires more missiles and bombers</a:t>
            </a:r>
            <a:endParaRPr lang="en-US" sz="2800" dirty="0"/>
          </a:p>
          <a:p>
            <a:pPr lvl="3"/>
            <a:r>
              <a:rPr lang="en-US" dirty="0"/>
              <a:t>SDI may reduce spending on missiles and bombers</a:t>
            </a:r>
            <a:endParaRPr lang="en-US" sz="2800" dirty="0"/>
          </a:p>
          <a:p>
            <a:pPr lvl="2"/>
            <a:r>
              <a:rPr lang="en-US" dirty="0"/>
              <a:t>Concern MAD only works against rational leaders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sdi-image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763" b="-297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397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get for our money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Personnel</a:t>
            </a:r>
            <a:endParaRPr lang="en-US" sz="4000" dirty="0"/>
          </a:p>
          <a:p>
            <a:pPr lvl="1"/>
            <a:r>
              <a:rPr lang="en-US" dirty="0"/>
              <a:t>From draft to all-volunteer force in 1973</a:t>
            </a:r>
            <a:endParaRPr lang="en-US" sz="3600" dirty="0"/>
          </a:p>
          <a:p>
            <a:pPr lvl="1"/>
            <a:r>
              <a:rPr lang="en-US" dirty="0"/>
              <a:t>Volunteer force improved as result of: </a:t>
            </a:r>
            <a:endParaRPr lang="en-US" sz="3600" dirty="0"/>
          </a:p>
          <a:p>
            <a:pPr lvl="2"/>
            <a:r>
              <a:rPr lang="en-US" dirty="0"/>
              <a:t>Increases in military pay</a:t>
            </a:r>
            <a:endParaRPr lang="en-US" sz="3000" dirty="0"/>
          </a:p>
          <a:p>
            <a:pPr lvl="2"/>
            <a:r>
              <a:rPr lang="en-US" dirty="0"/>
              <a:t>Rising civilian unemployment</a:t>
            </a:r>
            <a:endParaRPr lang="en-US" sz="3000" dirty="0"/>
          </a:p>
          <a:p>
            <a:pPr lvl="1"/>
            <a:r>
              <a:rPr lang="en-US" dirty="0"/>
              <a:t>Changes in military</a:t>
            </a:r>
            <a:endParaRPr lang="en-US" sz="3600" dirty="0"/>
          </a:p>
          <a:p>
            <a:pPr lvl="2"/>
            <a:r>
              <a:rPr lang="en-US" dirty="0"/>
              <a:t>More women in military</a:t>
            </a:r>
            <a:endParaRPr lang="en-US" sz="3000" dirty="0"/>
          </a:p>
          <a:p>
            <a:pPr lvl="2"/>
            <a:r>
              <a:rPr lang="en-US" dirty="0"/>
              <a:t>Ban of women on combat ships lifted in 1993 but Congress to be consulted if ground combat involved</a:t>
            </a:r>
            <a:endParaRPr lang="en-US" sz="3000" dirty="0"/>
          </a:p>
          <a:p>
            <a:pPr lvl="2"/>
            <a:r>
              <a:rPr lang="en-US" dirty="0"/>
              <a:t>"Don't ask, don't tell" compromise adopted by Clinton on homosexuals in military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1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get for our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Big-ticket hardware</a:t>
            </a:r>
            <a:endParaRPr lang="en-US" sz="4000" dirty="0"/>
          </a:p>
          <a:p>
            <a:pPr lvl="1"/>
            <a:r>
              <a:rPr lang="en-US" dirty="0"/>
              <a:t>Main reasons for cost overruns</a:t>
            </a:r>
            <a:endParaRPr lang="en-US" sz="3600" dirty="0"/>
          </a:p>
          <a:p>
            <a:pPr lvl="2"/>
            <a:r>
              <a:rPr lang="en-US" dirty="0"/>
              <a:t>Unpredictability of cost of new items</a:t>
            </a:r>
            <a:endParaRPr lang="en-US" sz="3000" dirty="0"/>
          </a:p>
          <a:p>
            <a:pPr lvl="2"/>
            <a:r>
              <a:rPr lang="en-US" dirty="0"/>
              <a:t>Contractor incentives to underestimate at first</a:t>
            </a:r>
            <a:endParaRPr lang="en-US" sz="3000" dirty="0"/>
          </a:p>
          <a:p>
            <a:pPr lvl="2"/>
            <a:r>
              <a:rPr lang="en-US" dirty="0"/>
              <a:t>Military chiefs want best weapons money can buy</a:t>
            </a:r>
            <a:endParaRPr lang="en-US" sz="3000" dirty="0"/>
          </a:p>
          <a:p>
            <a:pPr lvl="2"/>
            <a:r>
              <a:rPr lang="en-US" dirty="0"/>
              <a:t>"Sole sourcing" of weapons without competitive bids</a:t>
            </a:r>
            <a:endParaRPr lang="en-US" sz="3000" dirty="0"/>
          </a:p>
          <a:p>
            <a:pPr lvl="2"/>
            <a:r>
              <a:rPr lang="en-US" dirty="0"/>
              <a:t>Holding down budget by "stretching out" production</a:t>
            </a:r>
            <a:endParaRPr lang="en-US" sz="3000" dirty="0"/>
          </a:p>
          <a:p>
            <a:pPr lvl="1"/>
            <a:r>
              <a:rPr lang="en-US" dirty="0"/>
              <a:t>Latter four factors can be controlled; first cannot</a:t>
            </a:r>
            <a:endParaRPr lang="en-US" sz="3600" dirty="0"/>
          </a:p>
          <a:p>
            <a:r>
              <a:rPr lang="en-US" dirty="0"/>
              <a:t>Small-ticket items</a:t>
            </a:r>
            <a:endParaRPr lang="en-US" sz="4000" dirty="0"/>
          </a:p>
          <a:p>
            <a:pPr lvl="1"/>
            <a:r>
              <a:rPr lang="en-US" dirty="0"/>
              <a:t>Seemingly outrageous prices come from allocation of overhead, small run of items produced</a:t>
            </a:r>
            <a:endParaRPr lang="en-US" sz="3600" dirty="0"/>
          </a:p>
          <a:p>
            <a:pPr lvl="1"/>
            <a:r>
              <a:rPr lang="en-US" dirty="0"/>
              <a:t>Others result from "gold-plating" phenomenon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07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get for our money</a:t>
            </a:r>
            <a:endParaRPr lang="en-US" dirty="0"/>
          </a:p>
        </p:txBody>
      </p:sp>
      <p:pic>
        <p:nvPicPr>
          <p:cNvPr id="6" name="Content Placeholder 5" descr="ram-sign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86" b="-45986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Readiness, favorite area for short-term budget cutting</a:t>
            </a:r>
            <a:endParaRPr lang="en-US" sz="4000" dirty="0"/>
          </a:p>
          <a:p>
            <a:pPr lvl="1"/>
            <a:r>
              <a:rPr lang="en-US" dirty="0"/>
              <a:t>Other cuts would hurt constituents</a:t>
            </a:r>
            <a:endParaRPr lang="en-US" sz="3600" dirty="0"/>
          </a:p>
          <a:p>
            <a:pPr lvl="1"/>
            <a:r>
              <a:rPr lang="en-US" dirty="0"/>
              <a:t>Cuts here show up quickly in money saved</a:t>
            </a:r>
            <a:endParaRPr lang="en-US" sz="3600" dirty="0"/>
          </a:p>
          <a:p>
            <a:r>
              <a:rPr lang="en-US" dirty="0"/>
              <a:t>Bases</a:t>
            </a:r>
            <a:endParaRPr lang="en-US" sz="4000" dirty="0"/>
          </a:p>
          <a:p>
            <a:pPr lvl="1"/>
            <a:r>
              <a:rPr lang="en-US" dirty="0"/>
              <a:t>At one time, a lot of bases opened and few closed</a:t>
            </a:r>
            <a:endParaRPr lang="en-US" sz="3600" dirty="0"/>
          </a:p>
          <a:p>
            <a:pPr lvl="1"/>
            <a:r>
              <a:rPr lang="en-US" dirty="0"/>
              <a:t>Commission on Base Realignment and Closure created to take client politics out of base closings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12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defense decision-making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Security Act of 1947</a:t>
            </a:r>
            <a:endParaRPr lang="en-US" sz="4000" dirty="0"/>
          </a:p>
          <a:p>
            <a:pPr lvl="1"/>
            <a:r>
              <a:rPr lang="en-US" dirty="0"/>
              <a:t>Department of Defense</a:t>
            </a:r>
            <a:endParaRPr lang="en-US" sz="3600" dirty="0"/>
          </a:p>
          <a:p>
            <a:pPr lvl="2"/>
            <a:r>
              <a:rPr lang="en-US" dirty="0"/>
              <a:t>Secretary of Defense (civilian, as are secretaries of the army, navy, and air force)</a:t>
            </a:r>
            <a:endParaRPr lang="en-US" sz="3000" dirty="0"/>
          </a:p>
          <a:p>
            <a:pPr lvl="2"/>
            <a:r>
              <a:rPr lang="en-US" dirty="0"/>
              <a:t>Joint Chiefs of Staff (military)</a:t>
            </a:r>
            <a:endParaRPr lang="en-US" sz="3000" dirty="0"/>
          </a:p>
          <a:p>
            <a:pPr lvl="1"/>
            <a:r>
              <a:rPr lang="en-US" dirty="0"/>
              <a:t>Reasons for separate uniformed services</a:t>
            </a:r>
            <a:endParaRPr lang="en-US" sz="3600" dirty="0"/>
          </a:p>
          <a:p>
            <a:pPr lvl="2"/>
            <a:r>
              <a:rPr lang="en-US" dirty="0"/>
              <a:t>Fear that unified military will become too powerful</a:t>
            </a:r>
            <a:endParaRPr lang="en-US" sz="3000" dirty="0"/>
          </a:p>
          <a:p>
            <a:pPr lvl="2"/>
            <a:r>
              <a:rPr lang="en-US" dirty="0"/>
              <a:t>Desire of services to preserve their autonomy</a:t>
            </a:r>
            <a:endParaRPr lang="en-US" sz="3000" dirty="0"/>
          </a:p>
          <a:p>
            <a:pPr lvl="2"/>
            <a:r>
              <a:rPr lang="en-US" dirty="0" err="1"/>
              <a:t>Interservice</a:t>
            </a:r>
            <a:r>
              <a:rPr lang="en-US" dirty="0"/>
              <a:t> rivalries intended by Congress to receive maximum information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20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defense decision-making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1986 defense reorganization plan</a:t>
            </a:r>
            <a:endParaRPr lang="en-US" sz="4000" dirty="0"/>
          </a:p>
          <a:p>
            <a:pPr lvl="1"/>
            <a:r>
              <a:rPr lang="en-US" dirty="0"/>
              <a:t>Joint Chiefs of Staff</a:t>
            </a:r>
            <a:endParaRPr lang="en-US" sz="3600" dirty="0"/>
          </a:p>
          <a:p>
            <a:pPr lvl="2"/>
            <a:r>
              <a:rPr lang="en-US" dirty="0"/>
              <a:t>Composed of uniformed head of each service with a chair and vice chair appointed by the president and confirmed by the Senate</a:t>
            </a:r>
            <a:endParaRPr lang="en-US" sz="3000" dirty="0"/>
          </a:p>
          <a:p>
            <a:pPr lvl="2"/>
            <a:r>
              <a:rPr lang="en-US" dirty="0"/>
              <a:t>Chair since 1986 principal military adviser to president</a:t>
            </a:r>
            <a:endParaRPr lang="en-US" sz="3000" dirty="0"/>
          </a:p>
          <a:p>
            <a:pPr lvl="1"/>
            <a:r>
              <a:rPr lang="en-US" dirty="0"/>
              <a:t>Joint Staff</a:t>
            </a:r>
            <a:endParaRPr lang="en-US" sz="3600" dirty="0"/>
          </a:p>
          <a:p>
            <a:pPr lvl="2"/>
            <a:r>
              <a:rPr lang="en-US" dirty="0"/>
              <a:t>Officers from each service assisting JCS</a:t>
            </a:r>
            <a:endParaRPr lang="en-US" sz="3000" dirty="0"/>
          </a:p>
          <a:p>
            <a:pPr lvl="2"/>
            <a:r>
              <a:rPr lang="en-US" dirty="0"/>
              <a:t>Since 1986 serves chair; promoted at same rate</a:t>
            </a:r>
            <a:endParaRPr lang="en-US" sz="3000" dirty="0"/>
          </a:p>
          <a:p>
            <a:pPr lvl="1"/>
            <a:r>
              <a:rPr lang="en-US" dirty="0"/>
              <a:t>The services</a:t>
            </a:r>
            <a:endParaRPr lang="en-US" sz="3600" dirty="0"/>
          </a:p>
          <a:p>
            <a:pPr lvl="2"/>
            <a:r>
              <a:rPr lang="en-US" dirty="0"/>
              <a:t>Each service headed by a civilian secretary responsible for purchasing and public affairs</a:t>
            </a:r>
            <a:endParaRPr lang="en-US" sz="3000" dirty="0"/>
          </a:p>
          <a:p>
            <a:pPr lvl="2"/>
            <a:r>
              <a:rPr lang="en-US" dirty="0"/>
              <a:t>Senior military officer oversees discipline and training</a:t>
            </a:r>
            <a:endParaRPr lang="en-US" sz="3000" dirty="0"/>
          </a:p>
          <a:p>
            <a:pPr lvl="1"/>
            <a:r>
              <a:rPr lang="en-US" dirty="0"/>
              <a:t>The chain of command</a:t>
            </a:r>
            <a:endParaRPr lang="en-US" sz="3600" dirty="0"/>
          </a:p>
          <a:p>
            <a:pPr lvl="2"/>
            <a:r>
              <a:rPr lang="en-US" dirty="0"/>
              <a:t>Chair of JCS does not have combat command</a:t>
            </a:r>
            <a:endParaRPr lang="en-US" sz="3000" dirty="0"/>
          </a:p>
          <a:p>
            <a:pPr lvl="2"/>
            <a:r>
              <a:rPr lang="en-US" dirty="0"/>
              <a:t>Uncertainty whether 1986 changes will work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33113"/>
      </p:ext>
    </p:extLst>
  </p:cSld>
  <p:clrMapOvr>
    <a:masterClrMapping/>
  </p:clrMapOvr>
</p:sld>
</file>

<file path=ppt/theme/theme1.xml><?xml version="1.0" encoding="utf-8"?>
<a:theme xmlns:a="http://schemas.openxmlformats.org/drawingml/2006/main" name="TC101659609990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45B0B8-F12E-4BA6-AED8-2FA9328FAD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TC101659609990</Template>
  <TotalTime>0</TotalTime>
  <Words>2022</Words>
  <Application>Microsoft Office PowerPoint</Application>
  <PresentationFormat>On-screen Show (4:3)</PresentationFormat>
  <Paragraphs>279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TC101659609990</vt:lpstr>
      <vt:lpstr>Foreign &amp; Military Policy</vt:lpstr>
      <vt:lpstr>Effects of the September 11 attacks</vt:lpstr>
      <vt:lpstr>Democratic Politics and Foreign and Military Policy</vt:lpstr>
      <vt:lpstr>Kinds of Foreign Policy</vt:lpstr>
      <vt:lpstr>Kinds of Foreign policy</vt:lpstr>
      <vt:lpstr>The Constitutional and legal context</vt:lpstr>
      <vt:lpstr>PowerPoint Presentation</vt:lpstr>
      <vt:lpstr>The Constitutional and legal context</vt:lpstr>
      <vt:lpstr>The Constitutional and legal context</vt:lpstr>
      <vt:lpstr>The Constitutional and legal context</vt:lpstr>
      <vt:lpstr>The Constitutional and legal context</vt:lpstr>
      <vt:lpstr>The Machinery of foreign policy</vt:lpstr>
      <vt:lpstr>Foreign Policy and public opinion</vt:lpstr>
      <vt:lpstr>Foreign policy and public opinion</vt:lpstr>
      <vt:lpstr>Foreign policy and public opinion</vt:lpstr>
      <vt:lpstr>Cleavages among foreign policy elites</vt:lpstr>
      <vt:lpstr>Four Worldviews</vt:lpstr>
      <vt:lpstr>Four worldviews</vt:lpstr>
      <vt:lpstr>Four worldviews</vt:lpstr>
      <vt:lpstr>The use of military force</vt:lpstr>
      <vt:lpstr>The Defense budget</vt:lpstr>
      <vt:lpstr>What do we buy with our money</vt:lpstr>
      <vt:lpstr>What do we buy with our money</vt:lpstr>
      <vt:lpstr>What do we get for our money</vt:lpstr>
      <vt:lpstr>What do we get for our money</vt:lpstr>
      <vt:lpstr>What do we get for our money</vt:lpstr>
      <vt:lpstr>Structure of defense decision-making</vt:lpstr>
      <vt:lpstr>Structure of defense decision-making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 report on country</dc:title>
  <dc:creator/>
  <cp:keywords/>
  <cp:lastModifiedBy/>
  <cp:revision>1</cp:revision>
  <dcterms:modified xsi:type="dcterms:W3CDTF">2016-04-11T17:18:15Z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TC101659609990</vt:lpwstr>
  </property>
</Properties>
</file>