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7" r:id="rId2"/>
    <p:sldId id="258" r:id="rId3"/>
    <p:sldId id="260" r:id="rId4"/>
    <p:sldId id="261" r:id="rId5"/>
    <p:sldId id="262" r:id="rId6"/>
    <p:sldId id="271" r:id="rId7"/>
    <p:sldId id="267" r:id="rId8"/>
    <p:sldId id="273" r:id="rId9"/>
    <p:sldId id="274" r:id="rId10"/>
    <p:sldId id="277" r:id="rId11"/>
    <p:sldId id="275" r:id="rId12"/>
    <p:sldId id="268" r:id="rId13"/>
    <p:sldId id="263" r:id="rId14"/>
    <p:sldId id="265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5E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583" autoAdjust="0"/>
    <p:restoredTop sz="94660"/>
  </p:normalViewPr>
  <p:slideViewPr>
    <p:cSldViewPr snapToGrid="0">
      <p:cViewPr varScale="1">
        <p:scale>
          <a:sx n="72" d="100"/>
          <a:sy n="72" d="100"/>
        </p:scale>
        <p:origin x="55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2784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A45BA1-980A-4507-BE5A-5C1E7C2FFD8F}" type="datetimeFigureOut">
              <a:rPr lang="en-US"/>
              <a:t>8/4/2021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E03411-58E2-43FD-AE1D-AD77DFF8CB2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81910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A3416D-7FED-43BC-AA7C-D92DBA01ED64}" type="datetimeFigureOut">
              <a:rPr lang="en-US"/>
              <a:t>8/4/2021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DC57A8-AE18-4654-B6AF-04B3577165BE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81397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65611" y="1752600"/>
            <a:ext cx="6858002" cy="1828800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65610" y="3733800"/>
            <a:ext cx="6858002" cy="914400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81203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8/4/2021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9630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5613" y="1828800"/>
            <a:ext cx="6858002" cy="1828800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5610" y="3733800"/>
            <a:ext cx="6858002" cy="9144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29257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5212" y="1825625"/>
            <a:ext cx="4954588" cy="41879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4951414" cy="41879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8/4/2021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72755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1681163"/>
            <a:ext cx="4956048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505075"/>
            <a:ext cx="4956048" cy="3476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4956048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4956048" cy="3476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8/4/2021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1857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8/4/2021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12816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8/4/2021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47874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5212" y="304799"/>
            <a:ext cx="10058402" cy="121615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1052422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0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0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1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36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7"/>
          </p:nvPr>
        </p:nvSpPr>
        <p:spPr>
          <a:xfrm>
            <a:off x="1265028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39" name="Text Placeholder 3"/>
          <p:cNvSpPr>
            <a:spLocks noGrp="1"/>
          </p:cNvSpPr>
          <p:nvPr>
            <p:ph type="body" sz="half" idx="2"/>
          </p:nvPr>
        </p:nvSpPr>
        <p:spPr>
          <a:xfrm>
            <a:off x="1052423" y="4935990"/>
            <a:ext cx="4368980" cy="100761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6763111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23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4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5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6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7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8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29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0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1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2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3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34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37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8"/>
          </p:nvPr>
        </p:nvSpPr>
        <p:spPr>
          <a:xfrm>
            <a:off x="6975717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40" name="Text Placeholder 3"/>
          <p:cNvSpPr>
            <a:spLocks noGrp="1"/>
          </p:cNvSpPr>
          <p:nvPr>
            <p:ph type="body" sz="half" idx="19"/>
          </p:nvPr>
        </p:nvSpPr>
        <p:spPr>
          <a:xfrm>
            <a:off x="6742908" y="4935990"/>
            <a:ext cx="4368980" cy="100761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pPr/>
              <a:t>8/4/2021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68274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grpSp>
        <p:nvGrpSpPr>
          <p:cNvPr id="52" name="Group 51"/>
          <p:cNvGrpSpPr>
            <a:grpSpLocks noChangeAspect="1"/>
          </p:cNvGrpSpPr>
          <p:nvPr/>
        </p:nvGrpSpPr>
        <p:grpSpPr>
          <a:xfrm rot="5400000">
            <a:off x="104513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53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4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5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6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7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8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59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0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1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2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3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64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79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19"/>
          </p:nvPr>
        </p:nvSpPr>
        <p:spPr>
          <a:xfrm>
            <a:off x="1249168" y="1824285"/>
            <a:ext cx="2715289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81" name="Text Placeholder 3"/>
          <p:cNvSpPr>
            <a:spLocks noGrp="1"/>
          </p:cNvSpPr>
          <p:nvPr>
            <p:ph type="body" sz="half" idx="2"/>
          </p:nvPr>
        </p:nvSpPr>
        <p:spPr>
          <a:xfrm>
            <a:off x="1235212" y="4947405"/>
            <a:ext cx="2743200" cy="914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84" name="Group 83"/>
          <p:cNvGrpSpPr>
            <a:grpSpLocks noChangeAspect="1"/>
          </p:cNvGrpSpPr>
          <p:nvPr userDrawn="1"/>
        </p:nvGrpSpPr>
        <p:grpSpPr>
          <a:xfrm rot="5400000">
            <a:off x="4517135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6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7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8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9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0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1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2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3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4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5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6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78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18"/>
          </p:nvPr>
        </p:nvSpPr>
        <p:spPr>
          <a:xfrm>
            <a:off x="4720924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82" name="Text Placeholder 3"/>
          <p:cNvSpPr>
            <a:spLocks noGrp="1"/>
          </p:cNvSpPr>
          <p:nvPr>
            <p:ph type="body" sz="half" idx="21"/>
          </p:nvPr>
        </p:nvSpPr>
        <p:spPr>
          <a:xfrm>
            <a:off x="4707208" y="4947405"/>
            <a:ext cx="2743200" cy="914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97" name="Group 96"/>
          <p:cNvGrpSpPr>
            <a:grpSpLocks noChangeAspect="1"/>
          </p:cNvGrpSpPr>
          <p:nvPr userDrawn="1"/>
        </p:nvGrpSpPr>
        <p:grpSpPr>
          <a:xfrm rot="5400000">
            <a:off x="801900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8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9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0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1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2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3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4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5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6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7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8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9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80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20"/>
          </p:nvPr>
        </p:nvSpPr>
        <p:spPr>
          <a:xfrm>
            <a:off x="8222798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83" name="Text Placeholder 3"/>
          <p:cNvSpPr>
            <a:spLocks noGrp="1"/>
          </p:cNvSpPr>
          <p:nvPr>
            <p:ph type="body" sz="half" idx="22"/>
          </p:nvPr>
        </p:nvSpPr>
        <p:spPr>
          <a:xfrm>
            <a:off x="8209082" y="4947405"/>
            <a:ext cx="2743200" cy="9144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pPr/>
              <a:t>8/4/2021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819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66214" y="421594"/>
            <a:ext cx="2286000" cy="1885508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84" name="Group 83"/>
          <p:cNvGrpSpPr>
            <a:grpSpLocks noChangeAspect="1"/>
          </p:cNvGrpSpPr>
          <p:nvPr/>
        </p:nvGrpSpPr>
        <p:grpSpPr>
          <a:xfrm rot="16200000" flipV="1">
            <a:off x="274315" y="1102304"/>
            <a:ext cx="5053664" cy="4411852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6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7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8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89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0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1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2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3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4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5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96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97" name="Picture Placeholder 33" descr="An empty placeholder to add an image. Click on the placeholder and select the image that you wish to add."/>
          <p:cNvSpPr>
            <a:spLocks noGrp="1"/>
          </p:cNvSpPr>
          <p:nvPr>
            <p:ph type="pic" sz="quarter" idx="17"/>
          </p:nvPr>
        </p:nvSpPr>
        <p:spPr>
          <a:xfrm>
            <a:off x="840795" y="1020193"/>
            <a:ext cx="3886200" cy="45720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grpSp>
        <p:nvGrpSpPr>
          <p:cNvPr id="98" name="Group 97"/>
          <p:cNvGrpSpPr/>
          <p:nvPr/>
        </p:nvGrpSpPr>
        <p:grpSpPr>
          <a:xfrm>
            <a:off x="5322489" y="319177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9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0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1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2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3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4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5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6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7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8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9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0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111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8"/>
          </p:nvPr>
        </p:nvSpPr>
        <p:spPr>
          <a:xfrm>
            <a:off x="5546780" y="529603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grpSp>
        <p:nvGrpSpPr>
          <p:cNvPr id="112" name="Group 111"/>
          <p:cNvGrpSpPr/>
          <p:nvPr/>
        </p:nvGrpSpPr>
        <p:grpSpPr>
          <a:xfrm>
            <a:off x="5322489" y="3245640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13" name="Freefor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4" name="Freefor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5" name="Freefor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6" name="Freefor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7" name="Freefor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8" name="Freefor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19" name="Freefor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0" name="Freefor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1" name="Freefor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2" name="Freefor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3" name="Freefor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24" name="Freefor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125" name="Picture Placeholder 33" descr="An empty placeholder to add an image. Click on the placeholder and select the image that you wish to add."/>
          <p:cNvSpPr>
            <a:spLocks noGrp="1" noChangeAspect="1"/>
          </p:cNvSpPr>
          <p:nvPr>
            <p:ph type="pic" sz="quarter" idx="19"/>
          </p:nvPr>
        </p:nvSpPr>
        <p:spPr>
          <a:xfrm>
            <a:off x="5546780" y="3456066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126" name="Text Placeholder 3"/>
          <p:cNvSpPr>
            <a:spLocks noGrp="1"/>
          </p:cNvSpPr>
          <p:nvPr>
            <p:ph type="body" sz="half" idx="21"/>
          </p:nvPr>
        </p:nvSpPr>
        <p:spPr>
          <a:xfrm>
            <a:off x="9066214" y="2484992"/>
            <a:ext cx="2286000" cy="3248729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16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pPr/>
              <a:t>8/4/2021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8742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11732" y="1330347"/>
            <a:ext cx="3840480" cy="210312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613" y="914400"/>
            <a:ext cx="6172201" cy="5029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11732" y="3555523"/>
            <a:ext cx="3840480" cy="238807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65213" y="6019801"/>
            <a:ext cx="762000" cy="228600"/>
          </a:xfrm>
        </p:spPr>
        <p:txBody>
          <a:bodyPr/>
          <a:lstStyle>
            <a:lvl1pPr algn="l">
              <a:defRPr/>
            </a:lvl1pPr>
          </a:lstStyle>
          <a:p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75611" y="6019801"/>
            <a:ext cx="1396260" cy="228600"/>
          </a:xfrm>
        </p:spPr>
        <p:txBody>
          <a:bodyPr/>
          <a:lstStyle/>
          <a:p>
            <a:fld id="{4CF99945-0A15-4715-AB6C-F5E56CF20F70}" type="datetimeFigureOut">
              <a:rPr lang="en-US"/>
              <a:t>8/4/2021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39762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2891" y="1330347"/>
            <a:ext cx="3840480" cy="210312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grpSp>
        <p:nvGrpSpPr>
          <p:cNvPr id="8" name="Group 7"/>
          <p:cNvGrpSpPr/>
          <p:nvPr/>
        </p:nvGrpSpPr>
        <p:grpSpPr>
          <a:xfrm>
            <a:off x="595546" y="781398"/>
            <a:ext cx="6433398" cy="5053665"/>
            <a:chOff x="5162444" y="781398"/>
            <a:chExt cx="6433398" cy="5053665"/>
          </a:xfrm>
        </p:grpSpPr>
        <p:sp>
          <p:nvSpPr>
            <p:cNvPr id="9" name="Freeform 42"/>
            <p:cNvSpPr>
              <a:spLocks/>
            </p:cNvSpPr>
            <p:nvPr/>
          </p:nvSpPr>
          <p:spPr bwMode="auto">
            <a:xfrm rot="16200000" flipV="1">
              <a:off x="3342557" y="3275021"/>
              <a:ext cx="3827994" cy="17568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0" name="Freeform 43"/>
            <p:cNvSpPr>
              <a:spLocks/>
            </p:cNvSpPr>
            <p:nvPr/>
          </p:nvSpPr>
          <p:spPr bwMode="auto">
            <a:xfrm rot="16200000" flipV="1">
              <a:off x="9565728" y="3299447"/>
              <a:ext cx="3836876" cy="17568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5814205" y="859113"/>
              <a:ext cx="5129146" cy="4880471"/>
              <a:chOff x="7856559" y="859113"/>
              <a:chExt cx="3086791" cy="4880471"/>
            </a:xfrm>
          </p:grpSpPr>
          <p:sp>
            <p:nvSpPr>
              <p:cNvPr id="20" name="Freeform 41"/>
              <p:cNvSpPr>
                <a:spLocks/>
              </p:cNvSpPr>
              <p:nvPr/>
            </p:nvSpPr>
            <p:spPr bwMode="auto">
              <a:xfrm rot="16200000" flipV="1">
                <a:off x="9392183" y="4188416"/>
                <a:ext cx="15544" cy="3086791"/>
              </a:xfrm>
              <a:custGeom>
                <a:avLst/>
                <a:gdLst>
                  <a:gd name="T0" fmla="*/ 3 w 5"/>
                  <a:gd name="T1" fmla="*/ 0 h 868"/>
                  <a:gd name="T2" fmla="*/ 4 w 5"/>
                  <a:gd name="T3" fmla="*/ 217 h 868"/>
                  <a:gd name="T4" fmla="*/ 3 w 5"/>
                  <a:gd name="T5" fmla="*/ 326 h 868"/>
                  <a:gd name="T6" fmla="*/ 4 w 5"/>
                  <a:gd name="T7" fmla="*/ 434 h 868"/>
                  <a:gd name="T8" fmla="*/ 4 w 5"/>
                  <a:gd name="T9" fmla="*/ 651 h 868"/>
                  <a:gd name="T10" fmla="*/ 4 w 5"/>
                  <a:gd name="T11" fmla="*/ 760 h 868"/>
                  <a:gd name="T12" fmla="*/ 3 w 5"/>
                  <a:gd name="T13" fmla="*/ 868 h 868"/>
                  <a:gd name="T14" fmla="*/ 2 w 5"/>
                  <a:gd name="T15" fmla="*/ 868 h 868"/>
                  <a:gd name="T16" fmla="*/ 1 w 5"/>
                  <a:gd name="T17" fmla="*/ 760 h 868"/>
                  <a:gd name="T18" fmla="*/ 0 w 5"/>
                  <a:gd name="T19" fmla="*/ 651 h 868"/>
                  <a:gd name="T20" fmla="*/ 1 w 5"/>
                  <a:gd name="T21" fmla="*/ 434 h 868"/>
                  <a:gd name="T22" fmla="*/ 2 w 5"/>
                  <a:gd name="T23" fmla="*/ 326 h 868"/>
                  <a:gd name="T24" fmla="*/ 1 w 5"/>
                  <a:gd name="T25" fmla="*/ 217 h 868"/>
                  <a:gd name="T26" fmla="*/ 2 w 5"/>
                  <a:gd name="T27" fmla="*/ 0 h 868"/>
                  <a:gd name="T28" fmla="*/ 3 w 5"/>
                  <a:gd name="T29" fmla="*/ 0 h 8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868">
                    <a:moveTo>
                      <a:pt x="3" y="0"/>
                    </a:moveTo>
                    <a:cubicBezTo>
                      <a:pt x="4" y="73"/>
                      <a:pt x="4" y="145"/>
                      <a:pt x="4" y="217"/>
                    </a:cubicBezTo>
                    <a:cubicBezTo>
                      <a:pt x="4" y="253"/>
                      <a:pt x="3" y="290"/>
                      <a:pt x="3" y="326"/>
                    </a:cubicBezTo>
                    <a:cubicBezTo>
                      <a:pt x="3" y="362"/>
                      <a:pt x="3" y="398"/>
                      <a:pt x="4" y="434"/>
                    </a:cubicBezTo>
                    <a:cubicBezTo>
                      <a:pt x="4" y="507"/>
                      <a:pt x="5" y="579"/>
                      <a:pt x="4" y="651"/>
                    </a:cubicBezTo>
                    <a:cubicBezTo>
                      <a:pt x="5" y="687"/>
                      <a:pt x="4" y="724"/>
                      <a:pt x="4" y="760"/>
                    </a:cubicBezTo>
                    <a:cubicBezTo>
                      <a:pt x="4" y="796"/>
                      <a:pt x="3" y="832"/>
                      <a:pt x="3" y="868"/>
                    </a:cubicBezTo>
                    <a:cubicBezTo>
                      <a:pt x="2" y="868"/>
                      <a:pt x="2" y="868"/>
                      <a:pt x="2" y="868"/>
                    </a:cubicBezTo>
                    <a:cubicBezTo>
                      <a:pt x="2" y="832"/>
                      <a:pt x="1" y="796"/>
                      <a:pt x="1" y="760"/>
                    </a:cubicBezTo>
                    <a:cubicBezTo>
                      <a:pt x="1" y="724"/>
                      <a:pt x="0" y="687"/>
                      <a:pt x="0" y="651"/>
                    </a:cubicBezTo>
                    <a:cubicBezTo>
                      <a:pt x="0" y="579"/>
                      <a:pt x="1" y="507"/>
                      <a:pt x="1" y="434"/>
                    </a:cubicBezTo>
                    <a:cubicBezTo>
                      <a:pt x="2" y="398"/>
                      <a:pt x="2" y="362"/>
                      <a:pt x="2" y="326"/>
                    </a:cubicBezTo>
                    <a:cubicBezTo>
                      <a:pt x="2" y="290"/>
                      <a:pt x="1" y="253"/>
                      <a:pt x="1" y="217"/>
                    </a:cubicBezTo>
                    <a:cubicBezTo>
                      <a:pt x="0" y="145"/>
                      <a:pt x="1" y="73"/>
                      <a:pt x="2" y="0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  <p:sp>
            <p:nvSpPr>
              <p:cNvPr id="21" name="Freeform 44"/>
              <p:cNvSpPr>
                <a:spLocks/>
              </p:cNvSpPr>
              <p:nvPr/>
            </p:nvSpPr>
            <p:spPr bwMode="auto">
              <a:xfrm rot="16200000" flipV="1">
                <a:off x="9366943" y="-651271"/>
                <a:ext cx="13322" cy="3034090"/>
              </a:xfrm>
              <a:custGeom>
                <a:avLst/>
                <a:gdLst>
                  <a:gd name="T0" fmla="*/ 2 w 4"/>
                  <a:gd name="T1" fmla="*/ 853 h 853"/>
                  <a:gd name="T2" fmla="*/ 0 w 4"/>
                  <a:gd name="T3" fmla="*/ 640 h 853"/>
                  <a:gd name="T4" fmla="*/ 1 w 4"/>
                  <a:gd name="T5" fmla="*/ 533 h 853"/>
                  <a:gd name="T6" fmla="*/ 1 w 4"/>
                  <a:gd name="T7" fmla="*/ 427 h 853"/>
                  <a:gd name="T8" fmla="*/ 0 w 4"/>
                  <a:gd name="T9" fmla="*/ 213 h 853"/>
                  <a:gd name="T10" fmla="*/ 0 w 4"/>
                  <a:gd name="T11" fmla="*/ 107 h 853"/>
                  <a:gd name="T12" fmla="*/ 2 w 4"/>
                  <a:gd name="T13" fmla="*/ 0 h 853"/>
                  <a:gd name="T14" fmla="*/ 2 w 4"/>
                  <a:gd name="T15" fmla="*/ 0 h 853"/>
                  <a:gd name="T16" fmla="*/ 3 w 4"/>
                  <a:gd name="T17" fmla="*/ 107 h 853"/>
                  <a:gd name="T18" fmla="*/ 4 w 4"/>
                  <a:gd name="T19" fmla="*/ 213 h 853"/>
                  <a:gd name="T20" fmla="*/ 3 w 4"/>
                  <a:gd name="T21" fmla="*/ 427 h 853"/>
                  <a:gd name="T22" fmla="*/ 2 w 4"/>
                  <a:gd name="T23" fmla="*/ 533 h 853"/>
                  <a:gd name="T24" fmla="*/ 3 w 4"/>
                  <a:gd name="T25" fmla="*/ 640 h 853"/>
                  <a:gd name="T26" fmla="*/ 2 w 4"/>
                  <a:gd name="T27" fmla="*/ 853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53">
                    <a:moveTo>
                      <a:pt x="2" y="853"/>
                    </a:moveTo>
                    <a:cubicBezTo>
                      <a:pt x="0" y="782"/>
                      <a:pt x="0" y="711"/>
                      <a:pt x="0" y="640"/>
                    </a:cubicBezTo>
                    <a:cubicBezTo>
                      <a:pt x="0" y="604"/>
                      <a:pt x="1" y="569"/>
                      <a:pt x="1" y="533"/>
                    </a:cubicBezTo>
                    <a:cubicBezTo>
                      <a:pt x="1" y="498"/>
                      <a:pt x="1" y="462"/>
                      <a:pt x="1" y="427"/>
                    </a:cubicBezTo>
                    <a:cubicBezTo>
                      <a:pt x="0" y="356"/>
                      <a:pt x="0" y="284"/>
                      <a:pt x="0" y="213"/>
                    </a:cubicBezTo>
                    <a:cubicBezTo>
                      <a:pt x="0" y="178"/>
                      <a:pt x="0" y="142"/>
                      <a:pt x="0" y="107"/>
                    </a:cubicBezTo>
                    <a:cubicBezTo>
                      <a:pt x="1" y="71"/>
                      <a:pt x="1" y="36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36"/>
                      <a:pt x="3" y="71"/>
                      <a:pt x="3" y="107"/>
                    </a:cubicBezTo>
                    <a:cubicBezTo>
                      <a:pt x="4" y="142"/>
                      <a:pt x="4" y="178"/>
                      <a:pt x="4" y="213"/>
                    </a:cubicBezTo>
                    <a:cubicBezTo>
                      <a:pt x="4" y="284"/>
                      <a:pt x="3" y="356"/>
                      <a:pt x="3" y="427"/>
                    </a:cubicBezTo>
                    <a:cubicBezTo>
                      <a:pt x="3" y="462"/>
                      <a:pt x="2" y="498"/>
                      <a:pt x="2" y="533"/>
                    </a:cubicBezTo>
                    <a:cubicBezTo>
                      <a:pt x="3" y="569"/>
                      <a:pt x="3" y="604"/>
                      <a:pt x="3" y="640"/>
                    </a:cubicBezTo>
                    <a:cubicBezTo>
                      <a:pt x="4" y="711"/>
                      <a:pt x="3" y="782"/>
                      <a:pt x="2" y="853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/>
              </a:p>
            </p:txBody>
          </p:sp>
        </p:grpSp>
        <p:sp>
          <p:nvSpPr>
            <p:cNvPr id="12" name="Freeform 45"/>
            <p:cNvSpPr>
              <a:spLocks noEditPoints="1"/>
            </p:cNvSpPr>
            <p:nvPr/>
          </p:nvSpPr>
          <p:spPr bwMode="auto">
            <a:xfrm rot="16200000" flipV="1">
              <a:off x="5186001" y="5323012"/>
              <a:ext cx="477390" cy="524504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3" name="Freeform 46"/>
            <p:cNvSpPr>
              <a:spLocks noEditPoints="1"/>
            </p:cNvSpPr>
            <p:nvPr/>
          </p:nvSpPr>
          <p:spPr bwMode="auto">
            <a:xfrm rot="16200000" flipV="1">
              <a:off x="5197295" y="5324846"/>
              <a:ext cx="477390" cy="511956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4" name="Freeform 47"/>
            <p:cNvSpPr>
              <a:spLocks noEditPoints="1"/>
            </p:cNvSpPr>
            <p:nvPr/>
          </p:nvSpPr>
          <p:spPr bwMode="auto">
            <a:xfrm rot="16200000" flipV="1">
              <a:off x="11076843" y="5321082"/>
              <a:ext cx="508476" cy="519485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5" name="Freeform 48"/>
            <p:cNvSpPr>
              <a:spLocks noEditPoints="1"/>
            </p:cNvSpPr>
            <p:nvPr/>
          </p:nvSpPr>
          <p:spPr bwMode="auto">
            <a:xfrm rot="16200000" flipV="1">
              <a:off x="11093207" y="5321324"/>
              <a:ext cx="470728" cy="534543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6" name="Freeform 49"/>
            <p:cNvSpPr>
              <a:spLocks noEditPoints="1"/>
            </p:cNvSpPr>
            <p:nvPr/>
          </p:nvSpPr>
          <p:spPr bwMode="auto">
            <a:xfrm rot="16200000" flipV="1">
              <a:off x="11051654" y="771453"/>
              <a:ext cx="468508" cy="519485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7" name="Freeform 50"/>
            <p:cNvSpPr>
              <a:spLocks noEditPoints="1"/>
            </p:cNvSpPr>
            <p:nvPr/>
          </p:nvSpPr>
          <p:spPr bwMode="auto">
            <a:xfrm rot="16200000" flipV="1">
              <a:off x="11044126" y="786511"/>
              <a:ext cx="468508" cy="489370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8" name="Freeform 51"/>
            <p:cNvSpPr>
              <a:spLocks noEditPoints="1"/>
            </p:cNvSpPr>
            <p:nvPr/>
          </p:nvSpPr>
          <p:spPr bwMode="auto">
            <a:xfrm rot="16200000" flipV="1">
              <a:off x="5232723" y="721157"/>
              <a:ext cx="424100" cy="544581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  <p:sp>
          <p:nvSpPr>
            <p:cNvPr id="19" name="Freeform 52"/>
            <p:cNvSpPr>
              <a:spLocks noEditPoints="1"/>
            </p:cNvSpPr>
            <p:nvPr/>
          </p:nvSpPr>
          <p:spPr bwMode="auto">
            <a:xfrm rot="16200000" flipV="1">
              <a:off x="5241796" y="749729"/>
              <a:ext cx="428541" cy="491879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/>
            </a:p>
          </p:txBody>
        </p:sp>
      </p:grp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836613" y="1031195"/>
            <a:ext cx="5943600" cy="4572000"/>
          </a:xfr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92891" y="3555521"/>
            <a:ext cx="3840480" cy="216851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8/4/2021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9575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8/4/2021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47936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624268" y="304800"/>
            <a:ext cx="1729531" cy="56769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304800"/>
            <a:ext cx="8633671" cy="56769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99945-0A15-4715-AB6C-F5E56CF20F70}" type="datetimeFigureOut">
              <a:rPr lang="en-US"/>
              <a:t>8/4/2021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05803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4" y="1752600"/>
            <a:ext cx="10058400" cy="4229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213" y="6019801"/>
            <a:ext cx="762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fld id="{022B156B-59AE-415F-B24B-8756D48BB97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79613" y="6019801"/>
            <a:ext cx="5943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fld id="{4CF99945-0A15-4715-AB6C-F5E56CF20F70}" type="datetimeFigureOut">
              <a:rPr lang="en-US" smtClean="0"/>
              <a:pPr/>
              <a:t>8/4/2021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630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62" r:id="rId10"/>
    <p:sldLayoutId id="2147483656" r:id="rId11"/>
    <p:sldLayoutId id="2147483657" r:id="rId12"/>
    <p:sldLayoutId id="2147483658" r:id="rId13"/>
    <p:sldLayoutId id="2147483659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3464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bmckenzie@enterpriseschools.net" TargetMode="Externa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65611" y="1119352"/>
            <a:ext cx="6858002" cy="2743200"/>
          </a:xfrm>
        </p:spPr>
        <p:txBody>
          <a:bodyPr>
            <a:normAutofit/>
          </a:bodyPr>
          <a:lstStyle/>
          <a:p>
            <a:pPr algn="ctr"/>
            <a:r>
              <a:rPr lang="en-US" sz="4800" dirty="0"/>
              <a:t>        Welcome to </a:t>
            </a:r>
            <a:br>
              <a:rPr lang="en-US" sz="4800" dirty="0"/>
            </a:br>
            <a:r>
              <a:rPr lang="en-US" sz="4800" dirty="0"/>
              <a:t>       Mrs. McKenzie’s                   Kindergarten Class!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244590" y="4364420"/>
            <a:ext cx="6858002" cy="2351689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en-US" u="sng" dirty="0"/>
              <a:t>Contact Information:</a:t>
            </a:r>
          </a:p>
          <a:p>
            <a:pPr algn="ctr"/>
            <a:endParaRPr lang="en-US" u="sng" dirty="0"/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US" dirty="0"/>
              <a:t>Remind 101 App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(334) 347-5383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US" dirty="0"/>
              <a:t>bmckenzie@enterpriseschools.net</a:t>
            </a:r>
          </a:p>
        </p:txBody>
      </p:sp>
    </p:spTree>
    <p:extLst>
      <p:ext uri="{BB962C8B-B14F-4D97-AF65-F5344CB8AC3E}">
        <p14:creationId xmlns:p14="http://schemas.microsoft.com/office/powerpoint/2010/main" val="769675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 Am I?</a:t>
            </a:r>
            <a:endParaRPr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1800" dirty="0"/>
              <a:t> I was born in Montgomery, Alabama. I am a military brat ( My mother was in the Air Force), and I have one brother.</a:t>
            </a:r>
          </a:p>
          <a:p>
            <a:r>
              <a:rPr lang="en-US" sz="1800" dirty="0"/>
              <a:t>I married my college best friend, Leander, and we have 3 beautiful girls. Liana(14), Ashlynn (6), and Alannah Grace (2). We also have a dog, she is a miniature schnauzer, named Sadie.</a:t>
            </a:r>
          </a:p>
          <a:p>
            <a:r>
              <a:rPr lang="en-US" sz="1800" dirty="0"/>
              <a:t>I graduated from Troy University with a degree in Broadcast Journalism, and then earned a Masters degree in Elementary Education through University of Phoenix.</a:t>
            </a:r>
          </a:p>
          <a:p>
            <a:r>
              <a:rPr lang="en-US" sz="1800" dirty="0"/>
              <a:t>I love my family, friends, Troy Trojans football, University of Alabama football (ROLL TIDE!), reading, shopping, playing Monopoly (striving to win!) and swimming.</a:t>
            </a:r>
          </a:p>
        </p:txBody>
      </p:sp>
    </p:spTree>
    <p:extLst>
      <p:ext uri="{BB962C8B-B14F-4D97-AF65-F5344CB8AC3E}">
        <p14:creationId xmlns:p14="http://schemas.microsoft.com/office/powerpoint/2010/main" val="3081074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Class Supply list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2 boxes Crayola Crayons (24ct.)</a:t>
            </a:r>
          </a:p>
          <a:p>
            <a:r>
              <a:rPr lang="en-US" dirty="0"/>
              <a:t>1 pack of glue sticks</a:t>
            </a:r>
          </a:p>
          <a:p>
            <a:r>
              <a:rPr lang="en-US" dirty="0"/>
              <a:t>1 bottle of Elmer’s glue</a:t>
            </a:r>
          </a:p>
          <a:p>
            <a:r>
              <a:rPr lang="en-US" dirty="0"/>
              <a:t>1 pair scissors (</a:t>
            </a:r>
            <a:r>
              <a:rPr lang="en-US" dirty="0" err="1"/>
              <a:t>Fiskar</a:t>
            </a:r>
            <a:r>
              <a:rPr lang="en-US" dirty="0"/>
              <a:t>/Crayola)</a:t>
            </a:r>
          </a:p>
          <a:p>
            <a:r>
              <a:rPr lang="en-US" dirty="0"/>
              <a:t>1 large plastic pencil box</a:t>
            </a:r>
          </a:p>
          <a:p>
            <a:r>
              <a:rPr lang="en-US" dirty="0"/>
              <a:t>1 pkg. of pencils</a:t>
            </a:r>
          </a:p>
          <a:p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9281D1D-FA60-42E4-BFC9-8172B10A213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1 bar eraser</a:t>
            </a:r>
          </a:p>
          <a:p>
            <a:r>
              <a:rPr lang="en-US" dirty="0"/>
              <a:t>2 black dry erase markers</a:t>
            </a:r>
          </a:p>
          <a:p>
            <a:r>
              <a:rPr lang="en-US" dirty="0"/>
              <a:t>2 plastic pocket folders (with prongs)</a:t>
            </a:r>
          </a:p>
          <a:p>
            <a:r>
              <a:rPr lang="en-US" dirty="0"/>
              <a:t>2 plastic pocket folders (no prongs)</a:t>
            </a:r>
          </a:p>
          <a:p>
            <a:r>
              <a:rPr lang="en-US" dirty="0"/>
              <a:t>3 primary journals (K - 2)</a:t>
            </a:r>
          </a:p>
          <a:p>
            <a:r>
              <a:rPr lang="en-US" dirty="0"/>
              <a:t>1 red/blue trifold mat</a:t>
            </a:r>
          </a:p>
        </p:txBody>
      </p:sp>
    </p:spTree>
    <p:extLst>
      <p:ext uri="{BB962C8B-B14F-4D97-AF65-F5344CB8AC3E}">
        <p14:creationId xmlns:p14="http://schemas.microsoft.com/office/powerpoint/2010/main" val="92330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Wish List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Lysol wipes (any brand)</a:t>
            </a:r>
          </a:p>
          <a:p>
            <a:r>
              <a:rPr lang="en-US" dirty="0"/>
              <a:t>Colored Cardstock</a:t>
            </a:r>
          </a:p>
          <a:p>
            <a:r>
              <a:rPr lang="en-US" dirty="0"/>
              <a:t>White Cardstock</a:t>
            </a:r>
          </a:p>
          <a:p>
            <a:r>
              <a:rPr lang="en-US" dirty="0"/>
              <a:t>Mr. Clean Magic Erasers</a:t>
            </a:r>
          </a:p>
          <a:p>
            <a:r>
              <a:rPr lang="en-US" dirty="0"/>
              <a:t>Tissues</a:t>
            </a:r>
          </a:p>
          <a:p>
            <a:r>
              <a:rPr lang="en-US" dirty="0"/>
              <a:t>Paper towels</a:t>
            </a:r>
          </a:p>
          <a:p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5ECE790-2DD5-4ACD-822F-3031AA08A53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Sharpies (Permanent Markers)</a:t>
            </a:r>
          </a:p>
          <a:p>
            <a:r>
              <a:rPr lang="en-US" dirty="0"/>
              <a:t>Sanitizer</a:t>
            </a:r>
          </a:p>
          <a:p>
            <a:r>
              <a:rPr lang="en-US" dirty="0"/>
              <a:t>Amazon gift cards</a:t>
            </a:r>
          </a:p>
          <a:p>
            <a:r>
              <a:rPr lang="en-US" dirty="0"/>
              <a:t>Walmart gift cards</a:t>
            </a:r>
          </a:p>
          <a:p>
            <a:r>
              <a:rPr lang="en-US" dirty="0"/>
              <a:t>Scotch Thermal Laminator sheets (Letter sized)</a:t>
            </a:r>
          </a:p>
        </p:txBody>
      </p:sp>
    </p:spTree>
    <p:extLst>
      <p:ext uri="{BB962C8B-B14F-4D97-AF65-F5344CB8AC3E}">
        <p14:creationId xmlns:p14="http://schemas.microsoft.com/office/powerpoint/2010/main" val="2024694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 descr="Three young children in raincoats holding hands and playing outside"/>
          <p:cNvPicPr>
            <a:picLocks noGrp="1" noChangeAspect="1"/>
          </p:cNvPicPr>
          <p:nvPr>
            <p:ph type="pic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6613" y="1031195"/>
            <a:ext cx="2548271" cy="1960208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C110E73-6B63-4CA0-8431-41B9A585CB18}"/>
              </a:ext>
            </a:extLst>
          </p:cNvPr>
          <p:cNvSpPr txBox="1"/>
          <p:nvPr/>
        </p:nvSpPr>
        <p:spPr>
          <a:xfrm>
            <a:off x="1588168" y="112295"/>
            <a:ext cx="73312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Absences: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AEEBD56-AFF6-455C-9656-688C7147EC9C}"/>
              </a:ext>
            </a:extLst>
          </p:cNvPr>
          <p:cNvSpPr txBox="1"/>
          <p:nvPr/>
        </p:nvSpPr>
        <p:spPr>
          <a:xfrm>
            <a:off x="3561347" y="1031195"/>
            <a:ext cx="316029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Arrive after 8:00am or check out before 3:00pm, the absence will be counted as an unexcused tardy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Need doctor’s note or parent note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Maximum of 10 parent notes for the year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Pre-approved absences must go through the office.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7FCA945-C6F7-44F1-80F6-76CEA4813457}"/>
              </a:ext>
            </a:extLst>
          </p:cNvPr>
          <p:cNvSpPr txBox="1"/>
          <p:nvPr/>
        </p:nvSpPr>
        <p:spPr>
          <a:xfrm>
            <a:off x="7363326" y="697070"/>
            <a:ext cx="453991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Any student with seven unexcused absences during the school year may be referred to Early Warning Court.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Students who are not in class by 8:00am will be counted tardy. Checking out early is also considered tardy</a:t>
            </a:r>
          </a:p>
        </p:txBody>
      </p:sp>
    </p:spTree>
    <p:extLst>
      <p:ext uri="{BB962C8B-B14F-4D97-AF65-F5344CB8AC3E}">
        <p14:creationId xmlns:p14="http://schemas.microsoft.com/office/powerpoint/2010/main" val="219715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C110E73-6B63-4CA0-8431-41B9A585CB18}"/>
              </a:ext>
            </a:extLst>
          </p:cNvPr>
          <p:cNvSpPr txBox="1"/>
          <p:nvPr/>
        </p:nvSpPr>
        <p:spPr>
          <a:xfrm>
            <a:off x="1588168" y="112295"/>
            <a:ext cx="73312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Medication Procedures: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7FCA945-C6F7-44F1-80F6-76CEA4813457}"/>
              </a:ext>
            </a:extLst>
          </p:cNvPr>
          <p:cNvSpPr txBox="1"/>
          <p:nvPr/>
        </p:nvSpPr>
        <p:spPr>
          <a:xfrm>
            <a:off x="7363326" y="697070"/>
            <a:ext cx="453991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All medications must be approved and handled through the school nurse, Shelly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Medications MUST be delivered to the school nurse by a guardian.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Parent must make an appointment with the nurse by calling the school office. NO walk up medication drop offs.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Please let me know if your child has any allergies </a:t>
            </a:r>
            <a:r>
              <a:rPr lang="en-US" sz="2000" dirty="0">
                <a:sym typeface="Wingdings" panose="05000000000000000000" pitchFamily="2" charset="2"/>
              </a:rPr>
              <a:t></a:t>
            </a:r>
            <a:endParaRPr lang="en-US" sz="2000" dirty="0"/>
          </a:p>
        </p:txBody>
      </p:sp>
      <p:pic>
        <p:nvPicPr>
          <p:cNvPr id="7" name="Picture Placeholder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631A7B54-B26F-43FD-A0E4-7ADEB35039C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90" b="13590"/>
          <a:stretch>
            <a:fillRect/>
          </a:stretch>
        </p:blipFill>
        <p:spPr>
          <a:xfrm>
            <a:off x="997033" y="1031195"/>
            <a:ext cx="5750057" cy="4423121"/>
          </a:xfrm>
        </p:spPr>
      </p:pic>
    </p:spTree>
    <p:extLst>
      <p:ext uri="{BB962C8B-B14F-4D97-AF65-F5344CB8AC3E}">
        <p14:creationId xmlns:p14="http://schemas.microsoft.com/office/powerpoint/2010/main" val="2905332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Lunch/Snack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F1C8B9B-A7CA-4ADE-ACA9-CC17390721AC}"/>
              </a:ext>
            </a:extLst>
          </p:cNvPr>
          <p:cNvSpPr txBox="1"/>
          <p:nvPr/>
        </p:nvSpPr>
        <p:spPr>
          <a:xfrm>
            <a:off x="1235242" y="1900210"/>
            <a:ext cx="393553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u="sng" dirty="0"/>
              <a:t>Breakfast Prices</a:t>
            </a:r>
            <a:r>
              <a:rPr lang="en-US" sz="2000" dirty="0"/>
              <a:t>:</a:t>
            </a:r>
          </a:p>
          <a:p>
            <a:r>
              <a:rPr lang="en-US" sz="2000" dirty="0"/>
              <a:t>K-12 Students: $1.25</a:t>
            </a:r>
          </a:p>
          <a:p>
            <a:r>
              <a:rPr lang="en-US" sz="2000" dirty="0"/>
              <a:t>Reduced Student: $0.30</a:t>
            </a:r>
          </a:p>
          <a:p>
            <a:r>
              <a:rPr lang="en-US" sz="2000" dirty="0"/>
              <a:t>Visitor: $2.50</a:t>
            </a:r>
          </a:p>
          <a:p>
            <a:endParaRPr lang="en-US" sz="2000" dirty="0"/>
          </a:p>
          <a:p>
            <a:r>
              <a:rPr lang="en-US" sz="2000" u="sng" dirty="0"/>
              <a:t>Lunch Prices</a:t>
            </a:r>
            <a:r>
              <a:rPr lang="en-US" sz="2000" dirty="0"/>
              <a:t>:</a:t>
            </a:r>
          </a:p>
          <a:p>
            <a:r>
              <a:rPr lang="en-US" sz="2000" dirty="0"/>
              <a:t>K-6 Students: $2.00</a:t>
            </a:r>
          </a:p>
          <a:p>
            <a:r>
              <a:rPr lang="en-US" sz="2000" dirty="0"/>
              <a:t>Reduced Student: $0.40</a:t>
            </a:r>
          </a:p>
          <a:p>
            <a:r>
              <a:rPr lang="en-US" sz="2000" dirty="0"/>
              <a:t>Visitor: $3.50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22BC690-31C9-422D-B93A-298F5CE28F60}"/>
              </a:ext>
            </a:extLst>
          </p:cNvPr>
          <p:cNvSpPr txBox="1"/>
          <p:nvPr/>
        </p:nvSpPr>
        <p:spPr>
          <a:xfrm>
            <a:off x="7010400" y="1900210"/>
            <a:ext cx="381802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Please pack one snack and one drink for snack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Please try to refrain from packing snacks that the children cannot open themselves without minimal help.(ex: fruit cups, jello cups)</a:t>
            </a:r>
          </a:p>
        </p:txBody>
      </p:sp>
    </p:spTree>
    <p:extLst>
      <p:ext uri="{BB962C8B-B14F-4D97-AF65-F5344CB8AC3E}">
        <p14:creationId xmlns:p14="http://schemas.microsoft.com/office/powerpoint/2010/main" val="2161633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876C2DC-0A5B-42CE-B0E5-9758C4683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1219200"/>
          </a:xfrm>
        </p:spPr>
        <p:txBody>
          <a:bodyPr anchor="b">
            <a:normAutofit/>
          </a:bodyPr>
          <a:lstStyle/>
          <a:p>
            <a:r>
              <a:rPr lang="en-US" dirty="0"/>
              <a:t>Transportation</a:t>
            </a:r>
            <a:endParaRPr lang="en-US"/>
          </a:p>
        </p:txBody>
      </p:sp>
      <p:pic>
        <p:nvPicPr>
          <p:cNvPr id="10" name="Picture 9" descr="A drawing of a person&#10;&#10;Description automatically generated">
            <a:extLst>
              <a:ext uri="{FF2B5EF4-FFF2-40B4-BE49-F238E27FC236}">
                <a16:creationId xmlns:a16="http://schemas.microsoft.com/office/drawing/2014/main" id="{43FC0BCF-8CC8-4612-A831-05DFE2608E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212" y="2537876"/>
            <a:ext cx="4954588" cy="2763450"/>
          </a:xfrm>
          <a:prstGeom prst="rect">
            <a:avLst/>
          </a:prstGeom>
          <a:noFill/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745DCAD-ED02-46E3-AE6F-1FD6401E86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4951414" cy="418795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000" dirty="0"/>
              <a:t>Please make sure that I have information on your child’s way to and from school. (I will send home a sheet for that) and please send me an email as well. </a:t>
            </a:r>
          </a:p>
          <a:p>
            <a:pPr lvl="1">
              <a:lnSpc>
                <a:spcPct val="90000"/>
              </a:lnSpc>
            </a:pPr>
            <a:r>
              <a:rPr lang="en-US" sz="1900" dirty="0">
                <a:hlinkClick r:id="rId3"/>
              </a:rPr>
              <a:t>bmckenzie@enterpriseschools.net</a:t>
            </a:r>
            <a:endParaRPr lang="en-US" sz="1900" dirty="0"/>
          </a:p>
          <a:p>
            <a:pPr lvl="1">
              <a:lnSpc>
                <a:spcPct val="90000"/>
              </a:lnSpc>
            </a:pPr>
            <a:endParaRPr lang="en-US" dirty="0"/>
          </a:p>
          <a:p>
            <a:pPr lvl="1">
              <a:lnSpc>
                <a:spcPct val="90000"/>
              </a:lnSpc>
            </a:pPr>
            <a:r>
              <a:rPr lang="en-US" dirty="0"/>
              <a:t>Any additional transportation changes must be made with a note signed by the office</a:t>
            </a:r>
          </a:p>
        </p:txBody>
      </p:sp>
    </p:spTree>
    <p:extLst>
      <p:ext uri="{BB962C8B-B14F-4D97-AF65-F5344CB8AC3E}">
        <p14:creationId xmlns:p14="http://schemas.microsoft.com/office/powerpoint/2010/main" val="4230784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FE1B6F-F947-45DB-9E69-B2774C98E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1219200"/>
          </a:xfrm>
        </p:spPr>
        <p:txBody>
          <a:bodyPr anchor="b">
            <a:normAutofit/>
          </a:bodyPr>
          <a:lstStyle/>
          <a:p>
            <a:r>
              <a:rPr lang="en-US" dirty="0"/>
              <a:t>Communication: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D63F6C-1F11-4361-BE8B-22C65344C4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65212" y="1825625"/>
            <a:ext cx="4954588" cy="4187952"/>
          </a:xfrm>
        </p:spPr>
        <p:txBody>
          <a:bodyPr>
            <a:normAutofit fontScale="92500" lnSpcReduction="10000"/>
          </a:bodyPr>
          <a:lstStyle/>
          <a:p>
            <a:r>
              <a:rPr lang="en-US" sz="2000" u="sng" dirty="0"/>
              <a:t>Remind 101</a:t>
            </a:r>
            <a:r>
              <a:rPr lang="en-US" sz="2000" dirty="0"/>
              <a:t>: Please sign up with the code for announcements, messages,&amp; changes</a:t>
            </a:r>
          </a:p>
          <a:p>
            <a:pPr lvl="1"/>
            <a:r>
              <a:rPr lang="en-US" dirty="0"/>
              <a:t>Class code: </a:t>
            </a:r>
            <a:r>
              <a:rPr lang="en-US" b="1" dirty="0"/>
              <a:t>4c9cg7b</a:t>
            </a:r>
          </a:p>
          <a:p>
            <a:pPr lvl="1"/>
            <a:r>
              <a:rPr lang="en-US" dirty="0"/>
              <a:t>I will communicate regularly with you regarding behavior; both positive/negative as well as with anything I feel you should know</a:t>
            </a:r>
          </a:p>
          <a:p>
            <a:pPr lvl="1"/>
            <a:r>
              <a:rPr lang="en-US" dirty="0"/>
              <a:t>Please make sure the photo permission form is filled out and turned in to me.</a:t>
            </a:r>
          </a:p>
          <a:p>
            <a:pPr lvl="1"/>
            <a:r>
              <a:rPr lang="en-US" dirty="0"/>
              <a:t>Email me! </a:t>
            </a:r>
            <a:r>
              <a:rPr lang="en-US" dirty="0">
                <a:sym typeface="Wingdings" panose="05000000000000000000" pitchFamily="2" charset="2"/>
              </a:rPr>
              <a:t></a:t>
            </a:r>
            <a:endParaRPr lang="en-US" dirty="0"/>
          </a:p>
          <a:p>
            <a:pPr lvl="1"/>
            <a:endParaRPr lang="en-US" dirty="0"/>
          </a:p>
        </p:txBody>
      </p:sp>
      <p:pic>
        <p:nvPicPr>
          <p:cNvPr id="6" name="Picture 5" descr="A drawing of a cartoon character&#10;&#10;Description automatically generated">
            <a:extLst>
              <a:ext uri="{FF2B5EF4-FFF2-40B4-BE49-F238E27FC236}">
                <a16:creationId xmlns:a16="http://schemas.microsoft.com/office/drawing/2014/main" id="{7D0D5FC4-4C0D-4CE8-AEC8-2E6B16E4DC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734907"/>
            <a:ext cx="4951414" cy="23693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44934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1FC1DF-0843-4A93-A0A0-54818E047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5066" y="-455616"/>
            <a:ext cx="10058402" cy="1219200"/>
          </a:xfrm>
        </p:spPr>
        <p:txBody>
          <a:bodyPr/>
          <a:lstStyle/>
          <a:p>
            <a:pPr algn="ctr"/>
            <a:r>
              <a:rPr lang="en-US" u="sng" dirty="0"/>
              <a:t>Conduct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A0DD299-99B2-4821-AE40-5BAFE24A6C17}"/>
              </a:ext>
            </a:extLst>
          </p:cNvPr>
          <p:cNvSpPr txBox="1"/>
          <p:nvPr/>
        </p:nvSpPr>
        <p:spPr>
          <a:xfrm>
            <a:off x="807720" y="893127"/>
            <a:ext cx="528828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This is an “example” of what our class conduct chart looks like. ( Red and pink are switched </a:t>
            </a:r>
            <a:r>
              <a:rPr lang="en-US" dirty="0">
                <a:sym typeface="Wingdings" panose="05000000000000000000" pitchFamily="2" charset="2"/>
              </a:rPr>
              <a:t> 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r>
              <a:rPr lang="en-US" dirty="0"/>
              <a:t>Every morning, students will begin on </a:t>
            </a:r>
            <a:r>
              <a:rPr lang="en-US" dirty="0">
                <a:solidFill>
                  <a:srgbClr val="00B050"/>
                </a:solidFill>
              </a:rPr>
              <a:t>Green</a:t>
            </a:r>
            <a:r>
              <a:rPr lang="en-US" dirty="0"/>
              <a:t> and depending on behaviors/choices, both good and bad they will independently move their clips up or down the chart. At the end of the day, inside of their conduct folders, you will see a color circled to indicate how their day went.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At the end of the week, those who have had a good week ( All </a:t>
            </a:r>
            <a:r>
              <a:rPr lang="en-US" dirty="0">
                <a:solidFill>
                  <a:srgbClr val="E45E97"/>
                </a:solidFill>
              </a:rPr>
              <a:t>Pink</a:t>
            </a:r>
            <a:r>
              <a:rPr lang="en-US" dirty="0"/>
              <a:t>, or </a:t>
            </a:r>
            <a:r>
              <a:rPr lang="en-US" dirty="0">
                <a:solidFill>
                  <a:srgbClr val="E45E97"/>
                </a:solidFill>
              </a:rPr>
              <a:t>Pink</a:t>
            </a:r>
            <a:r>
              <a:rPr lang="en-US" dirty="0"/>
              <a:t> and </a:t>
            </a:r>
            <a:r>
              <a:rPr lang="en-US" dirty="0">
                <a:solidFill>
                  <a:srgbClr val="0070C0"/>
                </a:solidFill>
              </a:rPr>
              <a:t>Blue</a:t>
            </a:r>
            <a:r>
              <a:rPr lang="en-US" dirty="0"/>
              <a:t>) will be awarded a trip to the treasure chest for a prize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Students on </a:t>
            </a:r>
            <a:r>
              <a:rPr lang="en-US" dirty="0">
                <a:solidFill>
                  <a:srgbClr val="FF0000"/>
                </a:solidFill>
              </a:rPr>
              <a:t>Red</a:t>
            </a:r>
            <a:r>
              <a:rPr lang="en-US" dirty="0"/>
              <a:t>, will have a red circle and note as to what they did to receive that color</a:t>
            </a:r>
          </a:p>
        </p:txBody>
      </p:sp>
      <p:pic>
        <p:nvPicPr>
          <p:cNvPr id="11" name="Picture 10" descr="A close up of a sign&#10;&#10;Description automatically generated">
            <a:extLst>
              <a:ext uri="{FF2B5EF4-FFF2-40B4-BE49-F238E27FC236}">
                <a16:creationId xmlns:a16="http://schemas.microsoft.com/office/drawing/2014/main" id="{A5CFC24C-0218-41E6-8683-71F567C975B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9005" y="763583"/>
            <a:ext cx="3531870" cy="5632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788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3DBB6A-C437-4280-9621-204FBDA2AC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1219200"/>
          </a:xfrm>
        </p:spPr>
        <p:txBody>
          <a:bodyPr anchor="b">
            <a:normAutofit/>
          </a:bodyPr>
          <a:lstStyle/>
          <a:p>
            <a:r>
              <a:rPr lang="en-US" dirty="0"/>
              <a:t>Visitors and Volunteers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937049-9C88-4BD1-977D-D34FD7457F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9848" y="1524000"/>
            <a:ext cx="4956048" cy="981075"/>
          </a:xfrm>
        </p:spPr>
        <p:txBody>
          <a:bodyPr anchor="b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b="0" dirty="0"/>
              <a:t>Visitors and volunteers are not allowed ton school camps until further notice due to Covid-19.</a:t>
            </a:r>
          </a:p>
        </p:txBody>
      </p:sp>
      <p:pic>
        <p:nvPicPr>
          <p:cNvPr id="6" name="Picture 5" descr="A close up of a sign&#10;&#10;Description automatically generated">
            <a:extLst>
              <a:ext uri="{FF2B5EF4-FFF2-40B4-BE49-F238E27FC236}">
                <a16:creationId xmlns:a16="http://schemas.microsoft.com/office/drawing/2014/main" id="{066CD7B6-3361-4A44-8AED-EE310F7474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5354" y="2505075"/>
            <a:ext cx="3465036" cy="3476625"/>
          </a:xfrm>
          <a:prstGeom prst="rect">
            <a:avLst/>
          </a:prstGeom>
          <a:noFill/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2D7B6B-BCF5-497E-9A7E-742F6BAC5B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4956048" cy="3476625"/>
          </a:xfrm>
        </p:spPr>
        <p:txBody>
          <a:bodyPr>
            <a:normAutofit/>
          </a:bodyPr>
          <a:lstStyle/>
          <a:p>
            <a:r>
              <a:rPr lang="en-US" sz="2000" dirty="0"/>
              <a:t>If a conference needs to be held, you can schedule one by appointment</a:t>
            </a:r>
          </a:p>
        </p:txBody>
      </p:sp>
    </p:spTree>
    <p:extLst>
      <p:ext uri="{BB962C8B-B14F-4D97-AF65-F5344CB8AC3E}">
        <p14:creationId xmlns:p14="http://schemas.microsoft.com/office/powerpoint/2010/main" val="3040605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Class Schedule</a:t>
            </a:r>
          </a:p>
        </p:txBody>
      </p:sp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8500668C-29CA-454D-9024-5120417FB2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8354794"/>
              </p:ext>
            </p:extLst>
          </p:nvPr>
        </p:nvGraphicFramePr>
        <p:xfrm>
          <a:off x="2438400" y="621432"/>
          <a:ext cx="7646504" cy="63093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924482">
                  <a:extLst>
                    <a:ext uri="{9D8B030D-6E8A-4147-A177-3AD203B41FA5}">
                      <a16:colId xmlns:a16="http://schemas.microsoft.com/office/drawing/2014/main" val="3911174964"/>
                    </a:ext>
                  </a:extLst>
                </a:gridCol>
                <a:gridCol w="3722022">
                  <a:extLst>
                    <a:ext uri="{9D8B030D-6E8A-4147-A177-3AD203B41FA5}">
                      <a16:colId xmlns:a16="http://schemas.microsoft.com/office/drawing/2014/main" val="3815430031"/>
                    </a:ext>
                  </a:extLst>
                </a:gridCol>
              </a:tblGrid>
              <a:tr h="622732">
                <a:tc>
                  <a:txBody>
                    <a:bodyPr/>
                    <a:lstStyle/>
                    <a:p>
                      <a:r>
                        <a:rPr lang="en-US" dirty="0"/>
                        <a:t>7:45a-8:00a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Greet Students/Homeroom Duties/Morning Work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7483517"/>
                  </a:ext>
                </a:extLst>
              </a:tr>
              <a:tr h="622732">
                <a:tc>
                  <a:txBody>
                    <a:bodyPr/>
                    <a:lstStyle/>
                    <a:p>
                      <a:r>
                        <a:rPr lang="en-US" dirty="0"/>
                        <a:t>7:45-8:10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Homeroom Duties/ Morning Work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0964007"/>
                  </a:ext>
                </a:extLst>
              </a:tr>
              <a:tr h="355847">
                <a:tc>
                  <a:txBody>
                    <a:bodyPr/>
                    <a:lstStyle/>
                    <a:p>
                      <a:r>
                        <a:rPr lang="en-US" dirty="0"/>
                        <a:t>8:10a-8:20a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Heggerty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8776009"/>
                  </a:ext>
                </a:extLst>
              </a:tr>
              <a:tr h="622732">
                <a:tc>
                  <a:txBody>
                    <a:bodyPr/>
                    <a:lstStyle/>
                    <a:p>
                      <a:r>
                        <a:rPr lang="en-US" dirty="0"/>
                        <a:t>8:20a-10:10a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Reading (Tier I) Whole/Small Group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6118858"/>
                  </a:ext>
                </a:extLst>
              </a:tr>
              <a:tr h="355847">
                <a:tc>
                  <a:txBody>
                    <a:bodyPr/>
                    <a:lstStyle/>
                    <a:p>
                      <a:r>
                        <a:rPr lang="en-US" dirty="0"/>
                        <a:t>10:10a-10:25a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Recess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3398213"/>
                  </a:ext>
                </a:extLst>
              </a:tr>
              <a:tr h="355847">
                <a:tc>
                  <a:txBody>
                    <a:bodyPr/>
                    <a:lstStyle/>
                    <a:p>
                      <a:r>
                        <a:rPr lang="en-US" dirty="0"/>
                        <a:t>Reading (Tier II)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Nap/ Restroom Break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2157395"/>
                  </a:ext>
                </a:extLst>
              </a:tr>
              <a:tr h="355847">
                <a:tc>
                  <a:txBody>
                    <a:bodyPr/>
                    <a:lstStyle/>
                    <a:p>
                      <a:r>
                        <a:rPr lang="en-US" dirty="0"/>
                        <a:t>10:50a-11:20a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Lunch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7452695"/>
                  </a:ext>
                </a:extLst>
              </a:tr>
              <a:tr h="355847">
                <a:tc>
                  <a:txBody>
                    <a:bodyPr/>
                    <a:lstStyle/>
                    <a:p>
                      <a:r>
                        <a:rPr lang="en-US" dirty="0"/>
                        <a:t>11:35a-11:50a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Nap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6544545"/>
                  </a:ext>
                </a:extLst>
              </a:tr>
              <a:tr h="355847">
                <a:tc>
                  <a:txBody>
                    <a:bodyPr/>
                    <a:lstStyle/>
                    <a:p>
                      <a:r>
                        <a:rPr lang="en-US" dirty="0"/>
                        <a:t>11:50a-12:20p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Science/Social Studies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2447448"/>
                  </a:ext>
                </a:extLst>
              </a:tr>
              <a:tr h="355847">
                <a:tc>
                  <a:txBody>
                    <a:bodyPr/>
                    <a:lstStyle/>
                    <a:p>
                      <a:r>
                        <a:rPr lang="en-US" dirty="0"/>
                        <a:t>12:20P-1:05P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2975259"/>
                  </a:ext>
                </a:extLst>
              </a:tr>
              <a:tr h="355847">
                <a:tc>
                  <a:txBody>
                    <a:bodyPr/>
                    <a:lstStyle/>
                    <a:p>
                      <a:r>
                        <a:rPr lang="en-US" dirty="0"/>
                        <a:t>1:05p-1:20p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Snack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067857"/>
                  </a:ext>
                </a:extLst>
              </a:tr>
              <a:tr h="355847">
                <a:tc>
                  <a:txBody>
                    <a:bodyPr/>
                    <a:lstStyle/>
                    <a:p>
                      <a:r>
                        <a:rPr lang="en-US" dirty="0"/>
                        <a:t>1:20p-1:20p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Math (Tier I) Whole/ Small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753946"/>
                  </a:ext>
                </a:extLst>
              </a:tr>
              <a:tr h="355847">
                <a:tc>
                  <a:txBody>
                    <a:bodyPr/>
                    <a:lstStyle/>
                    <a:p>
                      <a:r>
                        <a:rPr lang="en-US" dirty="0"/>
                        <a:t>2:20p-2:50p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Math (Tier II)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8745478"/>
                  </a:ext>
                </a:extLst>
              </a:tr>
              <a:tr h="355847">
                <a:tc>
                  <a:txBody>
                    <a:bodyPr/>
                    <a:lstStyle/>
                    <a:p>
                      <a:r>
                        <a:rPr lang="en-US" dirty="0"/>
                        <a:t>2:50p-2:55p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Prepare for Dismissal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0748647"/>
                  </a:ext>
                </a:extLst>
              </a:tr>
              <a:tr h="355847">
                <a:tc>
                  <a:txBody>
                    <a:bodyPr/>
                    <a:lstStyle/>
                    <a:p>
                      <a:r>
                        <a:rPr lang="en-US" dirty="0"/>
                        <a:t>3:00p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Dismissal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5082075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F25A983E-796E-40B8-AB96-9B79262D4BED}"/>
              </a:ext>
            </a:extLst>
          </p:cNvPr>
          <p:cNvSpPr txBox="1"/>
          <p:nvPr/>
        </p:nvSpPr>
        <p:spPr>
          <a:xfrm>
            <a:off x="2581593" y="98212"/>
            <a:ext cx="7025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Mrs. McKenzie’s Class Schedule</a:t>
            </a:r>
          </a:p>
        </p:txBody>
      </p:sp>
    </p:spTree>
    <p:extLst>
      <p:ext uri="{BB962C8B-B14F-4D97-AF65-F5344CB8AC3E}">
        <p14:creationId xmlns:p14="http://schemas.microsoft.com/office/powerpoint/2010/main" val="3242303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11732" y="1330347"/>
            <a:ext cx="3840480" cy="2103120"/>
          </a:xfrm>
        </p:spPr>
        <p:txBody>
          <a:bodyPr anchor="b">
            <a:normAutofit/>
          </a:bodyPr>
          <a:lstStyle/>
          <a:p>
            <a:r>
              <a:rPr lang="en-US" dirty="0"/>
              <a:t>Homework Folders</a:t>
            </a:r>
          </a:p>
        </p:txBody>
      </p:sp>
      <p:pic>
        <p:nvPicPr>
          <p:cNvPr id="5" name="Picture 4" descr="A picture containing stationary, box&#10;&#10;Description automatically generated">
            <a:extLst>
              <a:ext uri="{FF2B5EF4-FFF2-40B4-BE49-F238E27FC236}">
                <a16:creationId xmlns:a16="http://schemas.microsoft.com/office/drawing/2014/main" id="{0643D4C5-EB4E-45F7-A46C-C05F68345C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613" y="1369028"/>
            <a:ext cx="6172201" cy="4119944"/>
          </a:xfrm>
          <a:prstGeom prst="rect">
            <a:avLst/>
          </a:prstGeom>
          <a:noFill/>
        </p:spPr>
      </p:pic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7511732" y="3555523"/>
            <a:ext cx="3840480" cy="2388077"/>
          </a:xfrm>
        </p:spPr>
        <p:txBody>
          <a:bodyPr>
            <a:normAutofit fontScale="77500" lnSpcReduction="20000"/>
          </a:bodyPr>
          <a:lstStyle/>
          <a:p>
            <a:r>
              <a:rPr lang="en-US" sz="2400" dirty="0"/>
              <a:t>Homework folders will be sent out on Wednesdays and tuned back in the following Monday for a special surprise. </a:t>
            </a:r>
          </a:p>
          <a:p>
            <a:r>
              <a:rPr lang="en-US" sz="2400" dirty="0"/>
              <a:t>*Please sign your initials after each day after working with your child. (3 days)</a:t>
            </a:r>
          </a:p>
        </p:txBody>
      </p:sp>
    </p:spTree>
    <p:extLst>
      <p:ext uri="{BB962C8B-B14F-4D97-AF65-F5344CB8AC3E}">
        <p14:creationId xmlns:p14="http://schemas.microsoft.com/office/powerpoint/2010/main" val="1805748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Questions???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0A97055-3566-4449-BB5E-0F83EE764231}"/>
              </a:ext>
            </a:extLst>
          </p:cNvPr>
          <p:cNvSpPr txBox="1"/>
          <p:nvPr/>
        </p:nvSpPr>
        <p:spPr>
          <a:xfrm>
            <a:off x="2727960" y="1737360"/>
            <a:ext cx="70713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If you have any questions, please feel free to contact me via email or Remind 101, and I’ll answer them to the best of my ability.</a:t>
            </a:r>
          </a:p>
        </p:txBody>
      </p:sp>
    </p:spTree>
    <p:extLst>
      <p:ext uri="{BB962C8B-B14F-4D97-AF65-F5344CB8AC3E}">
        <p14:creationId xmlns:p14="http://schemas.microsoft.com/office/powerpoint/2010/main" val="3427522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Nature Illustration 16x9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3431377.potx" id="{56A48130-F36A-41C3-8C0C-0EF853C6708B}" vid="{0432F83B-7085-406B-BFE7-677E72A6CADA}"/>
    </a:ext>
  </a:extLst>
</a:theme>
</file>

<file path=ppt/theme/theme2.xml><?xml version="1.0" encoding="utf-8"?>
<a:theme xmlns:a="http://schemas.openxmlformats.org/drawingml/2006/main" name="Office Them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7099</TotalTime>
  <Words>927</Words>
  <Application>Microsoft Office PowerPoint</Application>
  <PresentationFormat>Widescreen</PresentationFormat>
  <Paragraphs>123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Segoe Print</vt:lpstr>
      <vt:lpstr>Wingdings</vt:lpstr>
      <vt:lpstr>Nature Illustration 16x9</vt:lpstr>
      <vt:lpstr>        Welcome to         Mrs. McKenzie’s                   Kindergarten Class!</vt:lpstr>
      <vt:lpstr>Who Am I?</vt:lpstr>
      <vt:lpstr>Class Supply list</vt:lpstr>
      <vt:lpstr>Wish List</vt:lpstr>
      <vt:lpstr>PowerPoint Presentation</vt:lpstr>
      <vt:lpstr>PowerPoint Presentation</vt:lpstr>
      <vt:lpstr>Lunch/Snack</vt:lpstr>
      <vt:lpstr>Transportation</vt:lpstr>
      <vt:lpstr>Communication:</vt:lpstr>
      <vt:lpstr>Conduct</vt:lpstr>
      <vt:lpstr>Visitors and Volunteers</vt:lpstr>
      <vt:lpstr>Class Schedule</vt:lpstr>
      <vt:lpstr>Homework Folders</vt:lpstr>
      <vt:lpstr>Questions???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        Mrs. McKenzie’s                   Kindergarten Class!</dc:title>
  <dc:creator>Brittany McKenzie</dc:creator>
  <cp:lastModifiedBy>Brittany McKenzie</cp:lastModifiedBy>
  <cp:revision>11</cp:revision>
  <dcterms:created xsi:type="dcterms:W3CDTF">2020-07-24T05:07:27Z</dcterms:created>
  <dcterms:modified xsi:type="dcterms:W3CDTF">2021-08-04T18:16:12Z</dcterms:modified>
</cp:coreProperties>
</file>