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80" r:id="rId3"/>
    <p:sldId id="281" r:id="rId4"/>
    <p:sldId id="257" r:id="rId5"/>
    <p:sldId id="258" r:id="rId6"/>
    <p:sldId id="296" r:id="rId7"/>
    <p:sldId id="297" r:id="rId8"/>
    <p:sldId id="282" r:id="rId9"/>
    <p:sldId id="286" r:id="rId10"/>
    <p:sldId id="299" r:id="rId11"/>
    <p:sldId id="287" r:id="rId12"/>
    <p:sldId id="261" r:id="rId13"/>
    <p:sldId id="300" r:id="rId14"/>
    <p:sldId id="262" r:id="rId15"/>
    <p:sldId id="263" r:id="rId16"/>
    <p:sldId id="288" r:id="rId17"/>
    <p:sldId id="264" r:id="rId18"/>
    <p:sldId id="265" r:id="rId19"/>
    <p:sldId id="267" r:id="rId20"/>
    <p:sldId id="259" r:id="rId21"/>
    <p:sldId id="268" r:id="rId22"/>
    <p:sldId id="269" r:id="rId23"/>
    <p:sldId id="270" r:id="rId24"/>
    <p:sldId id="303" r:id="rId25"/>
    <p:sldId id="309" r:id="rId26"/>
    <p:sldId id="271" r:id="rId27"/>
    <p:sldId id="294" r:id="rId28"/>
    <p:sldId id="293" r:id="rId29"/>
    <p:sldId id="292" r:id="rId30"/>
    <p:sldId id="291" r:id="rId31"/>
    <p:sldId id="304" r:id="rId32"/>
    <p:sldId id="305" r:id="rId33"/>
    <p:sldId id="272" r:id="rId34"/>
    <p:sldId id="277" r:id="rId35"/>
    <p:sldId id="273" r:id="rId36"/>
    <p:sldId id="274" r:id="rId37"/>
    <p:sldId id="301" r:id="rId38"/>
    <p:sldId id="279" r:id="rId39"/>
    <p:sldId id="302" r:id="rId40"/>
    <p:sldId id="275" r:id="rId41"/>
    <p:sldId id="307" r:id="rId42"/>
    <p:sldId id="308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198AF7-0A61-4E6B-87D1-008BF5A7E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23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4BDEA3-4C38-47C4-AF37-1857B8037EF4}" type="slidenum">
              <a:rPr lang="en-US" altLang="en-US" smtClean="0"/>
              <a:pPr eaLnBrk="1" hangingPunct="1"/>
              <a:t>1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Some of the East / West interstate expressways.</a:t>
            </a:r>
          </a:p>
        </p:txBody>
      </p:sp>
    </p:spTree>
    <p:extLst>
      <p:ext uri="{BB962C8B-B14F-4D97-AF65-F5344CB8AC3E}">
        <p14:creationId xmlns:p14="http://schemas.microsoft.com/office/powerpoint/2010/main" val="4262116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A62479-D3ED-44FB-A1D8-BECB98B659F0}" type="slidenum">
              <a:rPr lang="en-US" altLang="en-US" smtClean="0"/>
              <a:pPr eaLnBrk="1" hangingPunct="1"/>
              <a:t>4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What are some of the advantages of Expressways?</a:t>
            </a:r>
          </a:p>
        </p:txBody>
      </p:sp>
    </p:spTree>
    <p:extLst>
      <p:ext uri="{BB962C8B-B14F-4D97-AF65-F5344CB8AC3E}">
        <p14:creationId xmlns:p14="http://schemas.microsoft.com/office/powerpoint/2010/main" val="365615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7CBCE0-AC8A-4B4B-9329-A28DEEA342CF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Here are a couple of examples of different interchanges.  Trumpet is another one and All directional is another.</a:t>
            </a:r>
          </a:p>
        </p:txBody>
      </p:sp>
    </p:spTree>
    <p:extLst>
      <p:ext uri="{BB962C8B-B14F-4D97-AF65-F5344CB8AC3E}">
        <p14:creationId xmlns:p14="http://schemas.microsoft.com/office/powerpoint/2010/main" val="180526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63B570-A982-4489-85D3-631D864EE6BD}" type="slidenum">
              <a:rPr lang="en-US" altLang="en-US" smtClean="0"/>
              <a:pPr eaLnBrk="1" hangingPunct="1"/>
              <a:t>12</a:t>
            </a:fld>
            <a:endParaRPr lang="en-US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Collisions can be more serious due to higher speeds.  It is important to build experience gradually and prepare yourself &amp; car.</a:t>
            </a:r>
          </a:p>
        </p:txBody>
      </p:sp>
    </p:spTree>
    <p:extLst>
      <p:ext uri="{BB962C8B-B14F-4D97-AF65-F5344CB8AC3E}">
        <p14:creationId xmlns:p14="http://schemas.microsoft.com/office/powerpoint/2010/main" val="93276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13259D0-74F6-4697-8606-E1ABE76E10C0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The entrance ramp gives you time to evaluate conditions and determine the best speed to enter.</a:t>
            </a:r>
          </a:p>
          <a:p>
            <a:pPr eaLnBrk="1" hangingPunct="1"/>
            <a:r>
              <a:rPr lang="en-US" altLang="en-US" smtClean="0"/>
              <a:t>The acceleration lane lets you search for a gap in traffic and adjust to the correct speed</a:t>
            </a:r>
          </a:p>
        </p:txBody>
      </p:sp>
    </p:spTree>
    <p:extLst>
      <p:ext uri="{BB962C8B-B14F-4D97-AF65-F5344CB8AC3E}">
        <p14:creationId xmlns:p14="http://schemas.microsoft.com/office/powerpoint/2010/main" val="237220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6DA310-336B-4623-8E27-E32B33B1C8B9}" type="slidenum">
              <a:rPr lang="en-US" altLang="en-US" smtClean="0"/>
              <a:pPr eaLnBrk="1" hangingPunct="1"/>
              <a:t>19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Signs gives compass direction, names of cities, states</a:t>
            </a:r>
          </a:p>
        </p:txBody>
      </p:sp>
    </p:spTree>
    <p:extLst>
      <p:ext uri="{BB962C8B-B14F-4D97-AF65-F5344CB8AC3E}">
        <p14:creationId xmlns:p14="http://schemas.microsoft.com/office/powerpoint/2010/main" val="84291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F66E31D-701C-47AD-89A0-9EF7036FB8BE}" type="slidenum">
              <a:rPr lang="en-US" altLang="en-US" smtClean="0"/>
              <a:pPr eaLnBrk="1" hangingPunct="1"/>
              <a:t>21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Exit 78 means at mile maker number 78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12147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CC329F-4E93-4885-A7E5-60BAD0529F63}" type="slidenum">
              <a:rPr lang="en-US" altLang="en-US" smtClean="0"/>
              <a:pPr eaLnBrk="1" hangingPunct="1"/>
              <a:t>22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They tell you your direction&lt; interstate number and number of miles from zero.</a:t>
            </a:r>
          </a:p>
        </p:txBody>
      </p:sp>
    </p:spTree>
    <p:extLst>
      <p:ext uri="{BB962C8B-B14F-4D97-AF65-F5344CB8AC3E}">
        <p14:creationId xmlns:p14="http://schemas.microsoft.com/office/powerpoint/2010/main" val="1020149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52859C6-8C54-408C-91AC-042DBF87E7BF}" type="slidenum">
              <a:rPr lang="en-US" altLang="en-US" smtClean="0"/>
              <a:pPr eaLnBrk="1" hangingPunct="1"/>
              <a:t>40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Dallas High 5 </a:t>
            </a:r>
          </a:p>
        </p:txBody>
      </p:sp>
    </p:spTree>
    <p:extLst>
      <p:ext uri="{BB962C8B-B14F-4D97-AF65-F5344CB8AC3E}">
        <p14:creationId xmlns:p14="http://schemas.microsoft.com/office/powerpoint/2010/main" val="234283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3AED2-0C82-467A-8930-EFD293D1E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0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8C2B-D56F-4B81-A3FD-0B43FECD2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5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D132F-F5CD-4EEE-9FFE-99CB60E9F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11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EAFE-E414-4325-9627-8B0BD9AEA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2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0DD9B-A50C-4655-AB00-1F1D754DD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32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5F3B0A-5AF7-4166-BB3C-B58472217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36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CB48B-0E50-40A7-91BC-B093D9020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5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634EA-DDF8-4645-B243-C01BCE750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1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F9DE-16E1-4282-AB1A-9D28401B3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9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C4B02-1ED6-4B29-98B9-206DAD818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009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0BF24-47C3-4ACF-8CDA-0EBE296F12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18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66D50E-9624-4FBF-A116-D16DE1F20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1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B4A7AA5-937F-43B3-8E7F-E33A48E54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gntv.com/2018/05/02/whats-the-right-way-to-merge-miscues-often-create-tension-in-traffic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524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600" dirty="0" smtClean="0">
                <a:solidFill>
                  <a:srgbClr val="FF0000"/>
                </a:solidFill>
              </a:rPr>
              <a:t>1)</a:t>
            </a:r>
            <a:r>
              <a:rPr lang="en-US" altLang="en-US" sz="3600" dirty="0" smtClean="0"/>
              <a:t> </a:t>
            </a:r>
            <a:r>
              <a:rPr lang="en-US" altLang="en-US" sz="3600" dirty="0" smtClean="0"/>
              <a:t>Chapter 11: Expressway</a:t>
            </a:r>
            <a:r>
              <a:rPr lang="en-US" altLang="en-US" sz="4000" dirty="0" smtClean="0"/>
              <a:t> </a:t>
            </a:r>
            <a:r>
              <a:rPr lang="en-US" altLang="en-US" sz="4000" dirty="0" smtClean="0"/>
              <a:t>Driving</a:t>
            </a:r>
            <a:br>
              <a:rPr lang="en-US" altLang="en-US" sz="4000" dirty="0" smtClean="0"/>
            </a:br>
            <a:endParaRPr lang="en-US" alt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447800"/>
            <a:ext cx="9144000" cy="54102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7" descr="EastWestInterstate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52400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Characteristics of Expressway Driving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33375" y="778438"/>
            <a:ext cx="8229600" cy="1736162"/>
          </a:xfrm>
        </p:spPr>
        <p:txBody>
          <a:bodyPr/>
          <a:lstStyle/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dirty="0" smtClean="0"/>
              <a:t>An expressway is a limited access or controlled-access highway.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2400" dirty="0" smtClean="0"/>
              <a:t>Vehicles can enter and leave expressways only @ interchanges.</a:t>
            </a:r>
          </a:p>
        </p:txBody>
      </p:sp>
      <p:pic>
        <p:nvPicPr>
          <p:cNvPr id="30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438400"/>
            <a:ext cx="42195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80021"/>
            <a:ext cx="3200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Advantages</a:t>
            </a:r>
            <a:r>
              <a:rPr lang="en-US" altLang="en-US" sz="2800" dirty="0" smtClean="0"/>
              <a:t> of Expressway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Designed for low risk higher speed travel.</a:t>
            </a:r>
          </a:p>
          <a:p>
            <a:pPr eaLnBrk="1" hangingPunct="1"/>
            <a:r>
              <a:rPr lang="en-US" altLang="en-US" sz="2800" smtClean="0"/>
              <a:t>Despite high speeds and heavy traffic, you are safer on expressways than any other highways.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20220"/>
            <a:ext cx="5638800" cy="40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600" dirty="0" smtClean="0">
                <a:solidFill>
                  <a:srgbClr val="FF0000"/>
                </a:solidFill>
              </a:rPr>
              <a:t>2) </a:t>
            </a:r>
            <a:r>
              <a:rPr lang="en-US" altLang="en-US" sz="3600" dirty="0" smtClean="0"/>
              <a:t>Advantages of Expressway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  <a:solidFill>
            <a:schemeClr val="accent1"/>
          </a:solidFill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400" dirty="0" smtClean="0"/>
              <a:t>1) </a:t>
            </a:r>
            <a:r>
              <a:rPr lang="en-US" altLang="en-US" sz="2400" dirty="0" smtClean="0"/>
              <a:t>No </a:t>
            </a:r>
            <a:r>
              <a:rPr lang="en-US" altLang="en-US" sz="2400" dirty="0" smtClean="0"/>
              <a:t>cross Traffic.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2) Median </a:t>
            </a:r>
            <a:r>
              <a:rPr lang="en-US" altLang="en-US" sz="2400" dirty="0" smtClean="0"/>
              <a:t>or Barrier separate traffic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3) Pedestrians</a:t>
            </a:r>
            <a:r>
              <a:rPr lang="en-US" altLang="en-US" sz="2400" dirty="0" smtClean="0"/>
              <a:t>, non-motorized vehicles and slow moving vehicles are not permitted.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marL="0" indent="0" eaLnBrk="1" hangingPunct="1">
              <a:buNone/>
            </a:pPr>
            <a:r>
              <a:rPr lang="en-US" altLang="en-US" sz="2400" dirty="0" smtClean="0"/>
              <a:t>4) Wide </a:t>
            </a:r>
            <a:r>
              <a:rPr lang="en-US" altLang="en-US" sz="2400" dirty="0" smtClean="0"/>
              <a:t>Shoulders &amp; extra wide underpasses for good escape paths.</a:t>
            </a:r>
          </a:p>
          <a:p>
            <a:pPr marL="0" indent="0" eaLnBrk="1" hangingPunct="1">
              <a:buNone/>
            </a:pPr>
            <a:r>
              <a:rPr lang="en-US" altLang="en-US" sz="2400" dirty="0" smtClean="0"/>
              <a:t>5) Expressway </a:t>
            </a:r>
            <a:r>
              <a:rPr lang="en-US" altLang="en-US" sz="2400" dirty="0" smtClean="0"/>
              <a:t>signs to help drivers anticipate conditions well ahead.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4038600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4114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600" dirty="0" smtClean="0"/>
              <a:t>Interchanges</a:t>
            </a:r>
            <a:endParaRPr lang="en-US" altLang="en-US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4876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2400" dirty="0" smtClean="0"/>
              <a:t>Interchanges are places where drivers can cross over or under as well to enter or exit an expressway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Cloverleaf                      				Diamond</a:t>
            </a:r>
          </a:p>
          <a:p>
            <a:pPr lvl="8"/>
            <a:r>
              <a:rPr lang="en-US" altLang="en-US" sz="1800" b="1" dirty="0"/>
              <a:t> </a:t>
            </a:r>
            <a:r>
              <a:rPr lang="en-US" altLang="en-US" sz="1800" b="1" dirty="0" smtClean="0"/>
              <a:t>                         </a:t>
            </a:r>
            <a:r>
              <a:rPr lang="en-US" altLang="en-US" sz="1800" b="1" dirty="0" err="1" smtClean="0"/>
              <a:t>Rt</a:t>
            </a:r>
            <a:r>
              <a:rPr lang="en-US" altLang="en-US" sz="1800" b="1" dirty="0" smtClean="0"/>
              <a:t> 59 over 88 Before</a:t>
            </a:r>
          </a:p>
        </p:txBody>
      </p:sp>
      <p:pic>
        <p:nvPicPr>
          <p:cNvPr id="4100" name="Picture 4" descr="Cloverleaf interchang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419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Diamond interchang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/>
          <a:lstStyle/>
          <a:p>
            <a:r>
              <a:rPr lang="en-US" sz="3600" dirty="0" smtClean="0"/>
              <a:t>I-88 Interchange Construction at RT. 59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457200" y="990600"/>
            <a:ext cx="784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 </a:t>
            </a:r>
            <a:r>
              <a:rPr lang="en-US" sz="2400" b="1" dirty="0"/>
              <a:t>Improvements to the Interstate 88 </a:t>
            </a:r>
            <a:r>
              <a:rPr lang="en-US" sz="2400" b="1" dirty="0" smtClean="0"/>
              <a:t>Interchange.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An </a:t>
            </a:r>
            <a:r>
              <a:rPr lang="en-US" sz="2400" dirty="0"/>
              <a:t>innovative diverging diamond configuration will be implemented on the Route 59 bridge over Interstate 88 that will enhance traffic flow on and off I-88. 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1028" name="Picture 4" descr="http://bloximages.chicago2.vip.townnews.com/journalstar.com/content/tncms/assets/v3/editorial/e/62/e625ca73-b180-5e6b-9bd3-6fbb380b857d/51df393d33043.preview-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59055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05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I-88 Interchange Construction at RT. 59</a:t>
            </a:r>
          </a:p>
        </p:txBody>
      </p:sp>
      <p:pic>
        <p:nvPicPr>
          <p:cNvPr id="5" name="1_Diverging_Diamond_Visualizati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034456"/>
            <a:ext cx="8305800" cy="5606022"/>
          </a:xfrm>
        </p:spPr>
      </p:pic>
    </p:spTree>
    <p:extLst>
      <p:ext uri="{BB962C8B-B14F-4D97-AF65-F5344CB8AC3E}">
        <p14:creationId xmlns:p14="http://schemas.microsoft.com/office/powerpoint/2010/main" val="284061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0276"/>
            <a:ext cx="7772400" cy="784123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Interchanges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143000"/>
            <a:ext cx="8763000" cy="2895600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en-US" altLang="en-US" dirty="0" smtClean="0"/>
              <a:t> </a:t>
            </a:r>
            <a:r>
              <a:rPr lang="en-US" altLang="en-US" sz="2400" dirty="0" smtClean="0"/>
              <a:t>Trumpet Interchange</a:t>
            </a:r>
          </a:p>
          <a:p>
            <a:pPr algn="l" eaLnBrk="1" hangingPunct="1">
              <a:buFontTx/>
              <a:buChar char="•"/>
            </a:pPr>
            <a:endParaRPr lang="en-US" altLang="en-US" sz="2400" dirty="0" smtClean="0"/>
          </a:p>
          <a:p>
            <a:pPr algn="l" eaLnBrk="1" hangingPunct="1">
              <a:buFontTx/>
              <a:buChar char="•"/>
            </a:pPr>
            <a:endParaRPr lang="en-US" altLang="en-US" sz="2400" dirty="0" smtClean="0"/>
          </a:p>
          <a:p>
            <a:pPr algn="l" eaLnBrk="1" hangingPunct="1">
              <a:buFontTx/>
              <a:buChar char="•"/>
            </a:pPr>
            <a:endParaRPr lang="en-US" altLang="en-US" sz="2400" dirty="0" smtClean="0"/>
          </a:p>
          <a:p>
            <a:pPr algn="l" eaLnBrk="1" hangingPunct="1">
              <a:buFontTx/>
              <a:buChar char="•"/>
            </a:pPr>
            <a:endParaRPr lang="en-US" altLang="en-US" sz="2400" dirty="0" smtClean="0"/>
          </a:p>
          <a:p>
            <a:pPr algn="l" eaLnBrk="1" hangingPunct="1">
              <a:buFontTx/>
              <a:buChar char="•"/>
            </a:pPr>
            <a:r>
              <a:rPr lang="en-US" altLang="en-US" sz="2400" dirty="0" smtClean="0"/>
              <a:t>All direction Interchange</a:t>
            </a:r>
          </a:p>
        </p:txBody>
      </p:sp>
      <p:pic>
        <p:nvPicPr>
          <p:cNvPr id="7172" name="Picture 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14400"/>
            <a:ext cx="4572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81400"/>
            <a:ext cx="46291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Safe Driving Strategies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Collisions on expressways are often more serious.</a:t>
            </a:r>
          </a:p>
          <a:p>
            <a:pPr eaLnBrk="1" hangingPunct="1"/>
            <a:r>
              <a:rPr lang="en-US" altLang="en-US" sz="2400" dirty="0" smtClean="0"/>
              <a:t>Why?</a:t>
            </a:r>
          </a:p>
          <a:p>
            <a:pPr eaLnBrk="1" hangingPunct="1"/>
            <a:r>
              <a:rPr lang="en-US" altLang="en-US" sz="2400" dirty="0" smtClean="0"/>
              <a:t>Higher speeds</a:t>
            </a:r>
          </a:p>
          <a:p>
            <a:pPr eaLnBrk="1" hangingPunct="1"/>
            <a:endParaRPr lang="en-US" altLang="en-US" sz="2400" dirty="0" smtClean="0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00200"/>
            <a:ext cx="45720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30480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6142" y="464885"/>
            <a:ext cx="144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Watch here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3_Two_People_Violently_Ejected_From_Vehicle_After_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0718" y="834218"/>
            <a:ext cx="8045450" cy="5139546"/>
          </a:xfrm>
        </p:spPr>
      </p:pic>
      <p:cxnSp>
        <p:nvCxnSpPr>
          <p:cNvPr id="3" name="Straight Arrow Connector 2"/>
          <p:cNvCxnSpPr/>
          <p:nvPr/>
        </p:nvCxnSpPr>
        <p:spPr>
          <a:xfrm>
            <a:off x="547254" y="990600"/>
            <a:ext cx="2272146" cy="2438400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2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0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Safe Driving Strategies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When on an expressway you should drive @ about the same speed as other vehicles.</a:t>
            </a:r>
          </a:p>
          <a:p>
            <a:pPr eaLnBrk="1" hangingPunct="1"/>
            <a:r>
              <a:rPr lang="en-US" altLang="en-US" sz="2400" dirty="0" smtClean="0"/>
              <a:t>Not faster</a:t>
            </a:r>
          </a:p>
          <a:p>
            <a:pPr eaLnBrk="1" hangingPunct="1"/>
            <a:r>
              <a:rPr lang="en-US" altLang="en-US" sz="2400" dirty="0" smtClean="0"/>
              <a:t>Not slower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 smtClean="0"/>
          </a:p>
          <a:p>
            <a:pPr marL="0" indent="0" eaLnBrk="1" hangingPunct="1">
              <a:buNone/>
            </a:pPr>
            <a:r>
              <a:rPr lang="en-US" altLang="en-US" sz="2400" dirty="0" smtClean="0">
                <a:solidFill>
                  <a:srgbClr val="FF0000"/>
                </a:solidFill>
              </a:rPr>
              <a:t>7) </a:t>
            </a:r>
            <a:r>
              <a:rPr lang="en-US" altLang="en-US" sz="2400" dirty="0" smtClean="0"/>
              <a:t>IPDE Process can be more difficult because of </a:t>
            </a:r>
            <a:r>
              <a:rPr lang="en-US" altLang="en-US" sz="2400" b="1" dirty="0" smtClean="0"/>
              <a:t>HIGHER SPEEDS, MULTIPLE LANES, AND MORE TRAFFIC</a:t>
            </a:r>
          </a:p>
          <a:p>
            <a:pPr eaLnBrk="1" hangingPunct="1"/>
            <a:endParaRPr lang="en-US" altLang="en-US" sz="2400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975" y="1676400"/>
            <a:ext cx="40100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4343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096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200" smtClean="0"/>
              <a:t>Safe Driving Strategies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81000" y="609600"/>
            <a:ext cx="8001000" cy="32766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2400" dirty="0" smtClean="0"/>
              <a:t>Prepare Yourself and your car</a:t>
            </a:r>
          </a:p>
          <a:p>
            <a:pPr eaLnBrk="1" hangingPunct="1"/>
            <a:r>
              <a:rPr lang="en-US" altLang="en-US" sz="2400" dirty="0" smtClean="0"/>
              <a:t>Know the name, route number and exit and entrance numbers for your trip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Keep your car in good condition, plan for stops for food, fuel and rest stops</a:t>
            </a:r>
          </a:p>
          <a:p>
            <a:pPr eaLnBrk="1" hangingPunct="1"/>
            <a:endParaRPr lang="en-US" altLang="en-US" sz="2400" dirty="0" smtClean="0"/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35814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381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TSA_Drivers_Ed_VIDEO_06_Expressway_driv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76200"/>
            <a:ext cx="8019952" cy="6472692"/>
          </a:xfrm>
        </p:spPr>
      </p:pic>
    </p:spTree>
    <p:extLst>
      <p:ext uri="{BB962C8B-B14F-4D97-AF65-F5344CB8AC3E}">
        <p14:creationId xmlns:p14="http://schemas.microsoft.com/office/powerpoint/2010/main" val="105630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FF0000"/>
                </a:solidFill>
              </a:rPr>
              <a:t>3/4/5/6) </a:t>
            </a:r>
            <a:r>
              <a:rPr lang="en-US" altLang="en-US" sz="4000" dirty="0" smtClean="0"/>
              <a:t>Entering the Expressway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1268" name="Picture 4" descr="entrance ra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229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Entrance ramp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8229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638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2800" b="1" dirty="0" smtClean="0"/>
              <a:t>Never back up </a:t>
            </a:r>
            <a:r>
              <a:rPr lang="en-US" altLang="en-US" sz="2800" dirty="0" smtClean="0"/>
              <a:t>on an expressway or the entrance ramp!!</a:t>
            </a:r>
          </a:p>
          <a:p>
            <a:pPr eaLnBrk="1" hangingPunct="1"/>
            <a:r>
              <a:rPr lang="en-US" altLang="en-US" sz="2800" dirty="0" smtClean="0"/>
              <a:t>Some entrance ramps have traffic lights to help space traffic.  How can this help?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  <a:p>
            <a:pPr marL="0" indent="0" eaLnBrk="1" hangingPunct="1">
              <a:buNone/>
            </a:pPr>
            <a:endParaRPr lang="en-US" altLang="en-US" sz="2800" dirty="0" smtClean="0"/>
          </a:p>
        </p:txBody>
      </p:sp>
      <p:pic>
        <p:nvPicPr>
          <p:cNvPr id="13318" name="Picture 6" descr="Traffic light changin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435" y="13716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19050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51" y="3420835"/>
            <a:ext cx="4876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/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447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Some times you have an entrance on to the left lane of the expressway.  Why can this be difficult?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743200"/>
            <a:ext cx="6389688" cy="320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04800" y="228600"/>
            <a:ext cx="8610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000" dirty="0"/>
              <a:t>Entering </a:t>
            </a:r>
            <a:r>
              <a:rPr lang="en-US" sz="3200" dirty="0"/>
              <a:t>the</a:t>
            </a:r>
            <a:r>
              <a:rPr lang="en-US" sz="4000" dirty="0"/>
              <a:t> Expressway</a:t>
            </a:r>
            <a:endParaRPr lang="en-US" sz="4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2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200" b="1" dirty="0" smtClean="0"/>
              <a:t>Lane Choice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1"/>
            <a:ext cx="8763000" cy="2590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2400" dirty="0" smtClean="0"/>
              <a:t>It is generally safer to drive in the right lane and pass on the left</a:t>
            </a:r>
          </a:p>
          <a:p>
            <a:pPr eaLnBrk="1" hangingPunct="1"/>
            <a:r>
              <a:rPr lang="en-US" altLang="en-US" sz="2400" dirty="0" smtClean="0"/>
              <a:t>Left lane is the fastest &amp; most stressful</a:t>
            </a:r>
          </a:p>
          <a:p>
            <a:pPr eaLnBrk="1" hangingPunct="1"/>
            <a:r>
              <a:rPr lang="en-US" altLang="en-US" sz="2400" dirty="0" smtClean="0"/>
              <a:t>Right lane may have lots of entrances &amp; exits.</a:t>
            </a:r>
          </a:p>
          <a:p>
            <a:pPr eaLnBrk="1" hangingPunct="1"/>
            <a:r>
              <a:rPr lang="en-US" altLang="en-US" sz="2400" dirty="0" smtClean="0"/>
              <a:t>Middle lane is probably best for expressway driving.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81153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dirty="0" smtClean="0"/>
              <a:t>Signs &amp; Roadway Markings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sz="2800" dirty="0" smtClean="0"/>
              <a:t>Pay attention to where you are going!!</a:t>
            </a:r>
          </a:p>
          <a:p>
            <a:pPr eaLnBrk="1" hangingPunct="1"/>
            <a:r>
              <a:rPr lang="en-US" altLang="en-US" sz="2800" dirty="0" smtClean="0"/>
              <a:t>Know your speed limits </a:t>
            </a:r>
          </a:p>
          <a:p>
            <a:pPr eaLnBrk="1" hangingPunct="1"/>
            <a:r>
              <a:rPr lang="en-US" altLang="en-US" sz="2800" dirty="0" smtClean="0"/>
              <a:t>Know your exits!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15364" name="Picture 4" descr="H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1752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speed limits &amp; m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62000"/>
            <a:ext cx="13049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speed limit day &amp; n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762000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smtClean="0"/>
              <a:t>Overhead Signs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7412" name="Picture 4" descr="294 &amp; 2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763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9144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smtClean="0"/>
              <a:t>Overhead Signs</a:t>
            </a:r>
          </a:p>
        </p:txBody>
      </p:sp>
      <p:pic>
        <p:nvPicPr>
          <p:cNvPr id="18435" name="Picture 4" descr="Expressway 2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90" y="1066800"/>
            <a:ext cx="8305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9459" name="Picture 4" descr="Kennedy express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dirty="0" smtClean="0"/>
              <a:t>Mile Markers</a:t>
            </a:r>
          </a:p>
        </p:txBody>
      </p:sp>
      <p:pic>
        <p:nvPicPr>
          <p:cNvPr id="21508" name="Picture 4" descr="Mile ma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1" y="914400"/>
            <a:ext cx="3657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Exit numb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85800"/>
            <a:ext cx="4572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429000"/>
            <a:ext cx="3286125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90" y="3429000"/>
            <a:ext cx="4419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dirty="0" smtClean="0"/>
              <a:t>Exit Ramps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pic>
        <p:nvPicPr>
          <p:cNvPr id="23556" name="Picture 4" descr="entrance ra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23" y="641555"/>
            <a:ext cx="7696200" cy="570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 descr="Deceleration l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7874000" cy="288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Never Exit Like This!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4_How_you_are_suppose_to_exit_the_highwa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604" y="838200"/>
            <a:ext cx="8844517" cy="5486400"/>
          </a:xfrm>
        </p:spPr>
      </p:pic>
    </p:spTree>
    <p:extLst>
      <p:ext uri="{BB962C8B-B14F-4D97-AF65-F5344CB8AC3E}">
        <p14:creationId xmlns:p14="http://schemas.microsoft.com/office/powerpoint/2010/main" val="369152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http://wgntv.com/2018/05/02/whats-the-right-way-to-merge-miscues-often-create-tension-in-traffic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4000" smtClean="0"/>
              <a:t>Lane changing</a:t>
            </a:r>
            <a:br>
              <a:rPr lang="en-US" altLang="en-US" sz="4000" smtClean="0"/>
            </a:br>
            <a:endParaRPr lang="en-US" altLang="en-US" sz="40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7239000" cy="5334000"/>
          </a:xfrm>
        </p:spPr>
        <p:txBody>
          <a:bodyPr/>
          <a:lstStyle/>
          <a:p>
            <a:pPr eaLnBrk="1" hangingPunct="1"/>
            <a:r>
              <a:rPr lang="en-US" altLang="en-US" smtClean="0"/>
              <a:t>Check your blind spots.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Watch for lane changes in front of you.</a:t>
            </a:r>
          </a:p>
        </p:txBody>
      </p:sp>
      <p:pic>
        <p:nvPicPr>
          <p:cNvPr id="24580" name="Picture 4" descr="Changing la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3733800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Changing lanes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788" y="1600200"/>
            <a:ext cx="4495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speeding_ticket_250x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572000"/>
            <a:ext cx="46243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Special Expressway Problems</a:t>
            </a:r>
            <a:endParaRPr lang="en-US" altLang="en-US" sz="3600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Driving for long periods of time can affect drivers.</a:t>
            </a:r>
          </a:p>
          <a:p>
            <a:pPr eaLnBrk="1" hangingPunct="1"/>
            <a:r>
              <a:rPr lang="en-US" altLang="en-US" sz="2400" dirty="0" smtClean="0"/>
              <a:t>Be alert for problems that can affect you and others on the road.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62200"/>
            <a:ext cx="47053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33528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Special Expressway Problems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362200"/>
          </a:xfrm>
        </p:spPr>
        <p:txBody>
          <a:bodyPr/>
          <a:lstStyle/>
          <a:p>
            <a:pPr eaLnBrk="1" hangingPunct="1"/>
            <a:r>
              <a:rPr lang="en-US" altLang="en-US" sz="3000" b="1" dirty="0" smtClean="0"/>
              <a:t>Highway Hypnosis</a:t>
            </a:r>
          </a:p>
          <a:p>
            <a:pPr eaLnBrk="1" hangingPunct="1"/>
            <a:r>
              <a:rPr lang="en-US" altLang="en-US" sz="2400" dirty="0" smtClean="0"/>
              <a:t>Staying alert can be a problem when you travel long distances on expressways.</a:t>
            </a:r>
          </a:p>
          <a:p>
            <a:pPr eaLnBrk="1" hangingPunct="1"/>
            <a:r>
              <a:rPr lang="en-US" altLang="en-US" sz="2400" dirty="0" smtClean="0"/>
              <a:t>You can be lulled into an inattentive, drowsy state known as </a:t>
            </a:r>
            <a:r>
              <a:rPr lang="en-US" altLang="en-US" sz="2400" b="1" i="1" dirty="0" smtClean="0"/>
              <a:t>highway hypnosis</a:t>
            </a:r>
            <a:r>
              <a:rPr lang="en-US" altLang="en-US" sz="2400" dirty="0" smtClean="0"/>
              <a:t>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2571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048000"/>
            <a:ext cx="19621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05175"/>
            <a:ext cx="3581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71500" y="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chemeClr val="tx1"/>
                </a:solidFill>
              </a:rPr>
              <a:t>Highway Hypnosis</a:t>
            </a:r>
            <a:endParaRPr lang="en-US" altLang="en-US" sz="4000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If you start to notice you’re becoming drowsy or less focused:</a:t>
            </a:r>
          </a:p>
          <a:p>
            <a:pPr eaLnBrk="1" hangingPunct="1"/>
            <a:r>
              <a:rPr lang="en-US" altLang="en-US" sz="2400" dirty="0" smtClean="0"/>
              <a:t>Sit up straighter </a:t>
            </a:r>
          </a:p>
          <a:p>
            <a:pPr eaLnBrk="1" hangingPunct="1"/>
            <a:r>
              <a:rPr lang="en-US" altLang="en-US" sz="2400" dirty="0" smtClean="0"/>
              <a:t>Open a window</a:t>
            </a:r>
          </a:p>
          <a:p>
            <a:pPr eaLnBrk="1" hangingPunct="1"/>
            <a:r>
              <a:rPr lang="en-US" altLang="en-US" sz="2400" dirty="0" smtClean="0"/>
              <a:t>Stop at the next exit and stretch</a:t>
            </a:r>
          </a:p>
          <a:p>
            <a:pPr eaLnBrk="1" hangingPunct="1"/>
            <a:r>
              <a:rPr lang="en-US" altLang="en-US" sz="2400" dirty="0" smtClean="0"/>
              <a:t>Stop at a rest stop (</a:t>
            </a:r>
            <a:r>
              <a:rPr lang="en-US" altLang="en-US" sz="2400" b="1" dirty="0" smtClean="0"/>
              <a:t>safe spot</a:t>
            </a:r>
            <a:r>
              <a:rPr lang="en-US" altLang="en-US" sz="2400" dirty="0" smtClean="0"/>
              <a:t>) take a nap.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2" y="3581400"/>
            <a:ext cx="3810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581400"/>
            <a:ext cx="461010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0"/>
            <a:ext cx="2705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3200" b="1" dirty="0" smtClean="0">
                <a:solidFill>
                  <a:schemeClr val="tx1"/>
                </a:solidFill>
              </a:rPr>
              <a:t>Fall asleep collisions</a:t>
            </a:r>
            <a:endParaRPr lang="en-US" altLang="en-US" sz="3600" dirty="0" smtClean="0"/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More than 100,000 collisions a year in the USA are caused by sleepiness</a:t>
            </a:r>
            <a:r>
              <a:rPr lang="en-US" altLang="en-US" dirty="0" smtClean="0"/>
              <a:t>.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2381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05000"/>
            <a:ext cx="26765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752600"/>
            <a:ext cx="2667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6096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Fatal_head_on_collision_of_trucks_on_the_highwa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21771"/>
            <a:ext cx="8722724" cy="4906963"/>
          </a:xfrm>
        </p:spPr>
      </p:pic>
    </p:spTree>
    <p:extLst>
      <p:ext uri="{BB962C8B-B14F-4D97-AF65-F5344CB8AC3E}">
        <p14:creationId xmlns:p14="http://schemas.microsoft.com/office/powerpoint/2010/main" val="6567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rong-Way_Crash_Caught_on_Tap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0886"/>
            <a:ext cx="8858178" cy="4983163"/>
          </a:xfrm>
        </p:spPr>
      </p:pic>
    </p:spTree>
    <p:extLst>
      <p:ext uri="{BB962C8B-B14F-4D97-AF65-F5344CB8AC3E}">
        <p14:creationId xmlns:p14="http://schemas.microsoft.com/office/powerpoint/2010/main" val="112593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dirty="0" smtClean="0"/>
              <a:t>Unusual Expressways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pic>
        <p:nvPicPr>
          <p:cNvPr id="28676" name="Picture 4" descr="Expressway under 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8077200" cy="523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5257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Glenwood Canyon Colorado</a:t>
            </a:r>
          </a:p>
        </p:txBody>
      </p:sp>
      <p:pic>
        <p:nvPicPr>
          <p:cNvPr id="33795" name="Picture 4" descr="Glenwood cany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pic>
        <p:nvPicPr>
          <p:cNvPr id="29699" name="Picture 4" descr="Hawaii H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60325"/>
            <a:ext cx="6934200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 descr="H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362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200" smtClean="0"/>
              <a:t>Open Road Tolling</a:t>
            </a:r>
          </a:p>
        </p:txBody>
      </p:sp>
      <p:pic>
        <p:nvPicPr>
          <p:cNvPr id="30724" name="Picture 6" descr="Open road tol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762000"/>
            <a:ext cx="83058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_How_Electronic_Tolling_Work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0"/>
            <a:ext cx="7924800" cy="5869994"/>
          </a:xfrm>
        </p:spPr>
      </p:pic>
    </p:spTree>
    <p:extLst>
      <p:ext uri="{BB962C8B-B14F-4D97-AF65-F5344CB8AC3E}">
        <p14:creationId xmlns:p14="http://schemas.microsoft.com/office/powerpoint/2010/main" val="166309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1747" name="Picture 4" descr="Openroad tolling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his_is_how_the_I_pass_works_in_Illinoi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0"/>
            <a:ext cx="7969143" cy="5977382"/>
          </a:xfrm>
        </p:spPr>
      </p:pic>
    </p:spTree>
    <p:extLst>
      <p:ext uri="{BB962C8B-B14F-4D97-AF65-F5344CB8AC3E}">
        <p14:creationId xmlns:p14="http://schemas.microsoft.com/office/powerpoint/2010/main" val="7217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2772" name="Picture 4" descr="Dallas high five expressw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19050"/>
            <a:ext cx="94488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81"/>
            <a:ext cx="8229600" cy="7159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Epic Fail Just Because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Lamborghini_Crashes_in_Chicago_Suburb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364" y="1353138"/>
            <a:ext cx="8484635" cy="4773026"/>
          </a:xfrm>
        </p:spPr>
      </p:pic>
    </p:spTree>
    <p:extLst>
      <p:ext uri="{BB962C8B-B14F-4D97-AF65-F5344CB8AC3E}">
        <p14:creationId xmlns:p14="http://schemas.microsoft.com/office/powerpoint/2010/main" val="96034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It Q’s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smtClean="0"/>
              <a:t>FINISH NOTES PAGE AND ANSWER THESE REVIEW IT Q’S</a:t>
            </a:r>
          </a:p>
          <a:p>
            <a:r>
              <a:rPr lang="en-US" sz="4000" dirty="0" smtClean="0"/>
              <a:t>11.1   </a:t>
            </a:r>
            <a:r>
              <a:rPr lang="en-US" sz="4000" dirty="0" smtClean="0"/>
              <a:t>#2</a:t>
            </a:r>
          </a:p>
          <a:p>
            <a:r>
              <a:rPr lang="en-US" sz="4000" dirty="0" smtClean="0"/>
              <a:t>11.2   #3</a:t>
            </a:r>
          </a:p>
          <a:p>
            <a:r>
              <a:rPr lang="en-US" sz="4000" dirty="0" smtClean="0"/>
              <a:t>11.3   #3</a:t>
            </a:r>
          </a:p>
          <a:p>
            <a:r>
              <a:rPr lang="en-US" sz="4000" dirty="0" smtClean="0"/>
              <a:t>11.4   #3</a:t>
            </a:r>
          </a:p>
          <a:p>
            <a:r>
              <a:rPr lang="en-US" sz="4000" dirty="0" smtClean="0"/>
              <a:t>11.5   #1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205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4506</TotalTime>
  <Words>705</Words>
  <Application>Microsoft Office PowerPoint</Application>
  <PresentationFormat>On-screen Show (4:3)</PresentationFormat>
  <Paragraphs>149</Paragraphs>
  <Slides>42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Wingdings</vt:lpstr>
      <vt:lpstr>Default Design</vt:lpstr>
      <vt:lpstr>1) Chapter 11: Expressway Driving </vt:lpstr>
      <vt:lpstr>Characteristics of Expressway Driving</vt:lpstr>
      <vt:lpstr>Advantages of Expressway</vt:lpstr>
      <vt:lpstr>2) Advantages of Expressway</vt:lpstr>
      <vt:lpstr>Interchanges</vt:lpstr>
      <vt:lpstr>I-88 Interchange Construction at RT. 59</vt:lpstr>
      <vt:lpstr>I-88 Interchange Construction at RT. 59</vt:lpstr>
      <vt:lpstr>Interchanges</vt:lpstr>
      <vt:lpstr>Safe Driving Strategies</vt:lpstr>
      <vt:lpstr>PowerPoint Presentation</vt:lpstr>
      <vt:lpstr>Safe Driving Strategies</vt:lpstr>
      <vt:lpstr>Safe Driving Strategies</vt:lpstr>
      <vt:lpstr>PowerPoint Presentation</vt:lpstr>
      <vt:lpstr>3/4/5/6) Entering the Expressway</vt:lpstr>
      <vt:lpstr>PowerPoint Presentation</vt:lpstr>
      <vt:lpstr> </vt:lpstr>
      <vt:lpstr>Lane Choice</vt:lpstr>
      <vt:lpstr>Signs &amp; Roadway Markings</vt:lpstr>
      <vt:lpstr>Overhead Signs</vt:lpstr>
      <vt:lpstr>Overhead Signs</vt:lpstr>
      <vt:lpstr>PowerPoint Presentation</vt:lpstr>
      <vt:lpstr>Mile Markers</vt:lpstr>
      <vt:lpstr>Exit Ramps</vt:lpstr>
      <vt:lpstr>Never Exit Like This!</vt:lpstr>
      <vt:lpstr>http://wgntv.com/2018/05/02/whats-the-right-way-to-merge-miscues-often-create-tension-in-traffic/ </vt:lpstr>
      <vt:lpstr>Lane changing </vt:lpstr>
      <vt:lpstr>Special Expressway Problems</vt:lpstr>
      <vt:lpstr>Special Expressway Problems</vt:lpstr>
      <vt:lpstr>Highway Hypnosis</vt:lpstr>
      <vt:lpstr>Fall asleep collisions</vt:lpstr>
      <vt:lpstr>PowerPoint Presentation</vt:lpstr>
      <vt:lpstr>PowerPoint Presentation</vt:lpstr>
      <vt:lpstr>Unusual Expressways</vt:lpstr>
      <vt:lpstr>PowerPoint Presentation</vt:lpstr>
      <vt:lpstr>PowerPoint Presentation</vt:lpstr>
      <vt:lpstr>Open Road Tolling</vt:lpstr>
      <vt:lpstr>PowerPoint Presentation</vt:lpstr>
      <vt:lpstr>PowerPoint Presentation</vt:lpstr>
      <vt:lpstr>PowerPoint Presentation</vt:lpstr>
      <vt:lpstr>PowerPoint Presentation</vt:lpstr>
      <vt:lpstr>Epic Fail Just Because</vt:lpstr>
      <vt:lpstr>Review It Q’s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Expressway Driving</dc:title>
  <dc:creator>Richard K. Wilken</dc:creator>
  <cp:lastModifiedBy>Jamie Philips</cp:lastModifiedBy>
  <cp:revision>60</cp:revision>
  <dcterms:created xsi:type="dcterms:W3CDTF">2008-03-01T03:10:54Z</dcterms:created>
  <dcterms:modified xsi:type="dcterms:W3CDTF">2019-04-12T17:41:35Z</dcterms:modified>
</cp:coreProperties>
</file>