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6" r:id="rId2"/>
    <p:sldId id="345" r:id="rId3"/>
    <p:sldId id="307" r:id="rId4"/>
    <p:sldId id="257" r:id="rId5"/>
    <p:sldId id="311" r:id="rId6"/>
    <p:sldId id="318" r:id="rId7"/>
    <p:sldId id="346" r:id="rId8"/>
    <p:sldId id="360" r:id="rId9"/>
    <p:sldId id="362" r:id="rId10"/>
    <p:sldId id="320" r:id="rId11"/>
    <p:sldId id="348" r:id="rId12"/>
    <p:sldId id="349" r:id="rId13"/>
    <p:sldId id="319" r:id="rId14"/>
    <p:sldId id="350" r:id="rId15"/>
    <p:sldId id="315" r:id="rId16"/>
    <p:sldId id="351" r:id="rId17"/>
    <p:sldId id="361" r:id="rId18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2000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38" autoAdjust="0"/>
    <p:restoredTop sz="94662" autoAdjust="0"/>
  </p:normalViewPr>
  <p:slideViewPr>
    <p:cSldViewPr>
      <p:cViewPr varScale="1">
        <p:scale>
          <a:sx n="86" d="100"/>
          <a:sy n="86" d="100"/>
        </p:scale>
        <p:origin x="1134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626"/>
    </p:cViewPr>
    <p:sldLst>
      <p:sld r:id="rId1" collapse="1"/>
      <p:sld r:id="rId2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88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4.xml"/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037212" cy="456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193" tIns="46096" rIns="92193" bIns="46096" numCol="1" anchor="t" anchorCtr="0" compatLnSpc="1">
            <a:prstTxWarp prst="textNoShape">
              <a:avLst/>
            </a:prstTxWarp>
          </a:bodyPr>
          <a:lstStyle>
            <a:lvl1pPr defTabSz="921623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3189" y="1"/>
            <a:ext cx="3037212" cy="456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193" tIns="46096" rIns="92193" bIns="46096" numCol="1" anchor="t" anchorCtr="0" compatLnSpc="1">
            <a:prstTxWarp prst="textNoShape">
              <a:avLst/>
            </a:prstTxWarp>
          </a:bodyPr>
          <a:lstStyle>
            <a:lvl1pPr algn="r" defTabSz="921623">
              <a:defRPr sz="1200"/>
            </a:lvl1pPr>
          </a:lstStyle>
          <a:p>
            <a:pPr>
              <a:defRPr/>
            </a:pPr>
            <a:fld id="{6EFF4602-0CD7-44AC-AB82-4FC82670F868}" type="datetimeFigureOut">
              <a:rPr lang="en-US"/>
              <a:pPr>
                <a:defRPr/>
              </a:pPr>
              <a:t>4/2/2018</a:t>
            </a:fld>
            <a:endParaRPr lang="en-US"/>
          </a:p>
        </p:txBody>
      </p:sp>
      <p:sp>
        <p:nvSpPr>
          <p:cNvPr id="553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2448"/>
            <a:ext cx="3037212" cy="456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193" tIns="46096" rIns="92193" bIns="46096" numCol="1" anchor="b" anchorCtr="0" compatLnSpc="1">
            <a:prstTxWarp prst="textNoShape">
              <a:avLst/>
            </a:prstTxWarp>
          </a:bodyPr>
          <a:lstStyle>
            <a:lvl1pPr defTabSz="921623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53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3189" y="8822448"/>
            <a:ext cx="3037212" cy="456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193" tIns="46096" rIns="92193" bIns="46096" numCol="1" anchor="b" anchorCtr="0" compatLnSpc="1">
            <a:prstTxWarp prst="textNoShape">
              <a:avLst/>
            </a:prstTxWarp>
          </a:bodyPr>
          <a:lstStyle>
            <a:lvl1pPr algn="r" defTabSz="921623">
              <a:defRPr sz="1200"/>
            </a:lvl1pPr>
          </a:lstStyle>
          <a:p>
            <a:pPr>
              <a:defRPr/>
            </a:pPr>
            <a:fld id="{54497296-5250-4015-B3E0-760BFD3DB3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3454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037212" cy="456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193" tIns="46096" rIns="92193" bIns="46096" numCol="1" anchor="t" anchorCtr="0" compatLnSpc="1">
            <a:prstTxWarp prst="textNoShape">
              <a:avLst/>
            </a:prstTxWarp>
          </a:bodyPr>
          <a:lstStyle>
            <a:lvl1pPr defTabSz="921623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3189" y="1"/>
            <a:ext cx="3037212" cy="456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193" tIns="46096" rIns="92193" bIns="46096" numCol="1" anchor="t" anchorCtr="0" compatLnSpc="1">
            <a:prstTxWarp prst="textNoShape">
              <a:avLst/>
            </a:prstTxWarp>
          </a:bodyPr>
          <a:lstStyle>
            <a:lvl1pPr algn="r" defTabSz="921623">
              <a:defRPr sz="1200"/>
            </a:lvl1pPr>
          </a:lstStyle>
          <a:p>
            <a:pPr>
              <a:defRPr/>
            </a:pPr>
            <a:fld id="{5B8A80FE-6A9B-4D16-9ABD-3CBE02982979}" type="datetimeFigureOut">
              <a:rPr lang="en-US"/>
              <a:pPr>
                <a:defRPr/>
              </a:pPr>
              <a:t>4/2/2018</a:t>
            </a:fld>
            <a:endParaRPr lang="en-US"/>
          </a:p>
        </p:txBody>
      </p:sp>
      <p:sp>
        <p:nvSpPr>
          <p:cNvPr id="399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3163" y="684213"/>
            <a:ext cx="4664075" cy="34988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4407" y="4412011"/>
            <a:ext cx="5141588" cy="4182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193" tIns="46096" rIns="92193" bIns="4609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542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2448"/>
            <a:ext cx="3037212" cy="456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193" tIns="46096" rIns="92193" bIns="46096" numCol="1" anchor="b" anchorCtr="0" compatLnSpc="1">
            <a:prstTxWarp prst="textNoShape">
              <a:avLst/>
            </a:prstTxWarp>
          </a:bodyPr>
          <a:lstStyle>
            <a:lvl1pPr defTabSz="921623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42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3189" y="8822448"/>
            <a:ext cx="3037212" cy="456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193" tIns="46096" rIns="92193" bIns="46096" numCol="1" anchor="b" anchorCtr="0" compatLnSpc="1">
            <a:prstTxWarp prst="textNoShape">
              <a:avLst/>
            </a:prstTxWarp>
          </a:bodyPr>
          <a:lstStyle>
            <a:lvl1pPr algn="r" defTabSz="921623">
              <a:defRPr sz="1200"/>
            </a:lvl1pPr>
          </a:lstStyle>
          <a:p>
            <a:pPr>
              <a:defRPr/>
            </a:pPr>
            <a:fld id="{BB6C37D6-7C68-4C33-83D5-1CF3AEC1AA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44037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3163" y="684213"/>
            <a:ext cx="4664075" cy="3498850"/>
          </a:xfrm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3163" y="684213"/>
            <a:ext cx="4664075" cy="3498850"/>
          </a:xfrm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BDC0CE-75EC-4322-9E44-BE160849D1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6529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CA02B7-6317-4532-80BC-D6A73280B9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186626-C2BA-4075-A9E4-F944546BE3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1145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97790F-15A0-4DA4-9863-D2A06A10AF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0180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5634A2-837C-458A-8CE4-A7788CB9B9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481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9123A7-D57A-4C72-821B-162AE67CEF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184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284812-DFDA-40FE-9719-6CAD443BAC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440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F41CD0-85CA-4A45-A701-92390164D5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049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85F512-1467-4597-A5C0-CE3C731238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926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139968-A984-4271-8D3B-5F9A0BB04F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0239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C4013B-E8ED-478D-8890-6F66E1DB87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039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/>
            </a:lvl1pPr>
          </a:lstStyle>
          <a:p>
            <a:pPr>
              <a:defRPr/>
            </a:pPr>
            <a:fld id="{3243C0C2-3496-4D21-A2BA-33327769EA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/imgres?imgurl=http://static.howstuffworks.com/gif/car-buying-test-drive.jpg&amp;imgrefurl=http://auto.howstuffworks.com/car-buying.htm/printable&amp;h=265&amp;w=400&amp;sz=24&amp;hl=en&amp;start=3&amp;um=1&amp;tbnid=KkaJAfqUal0yjM:&amp;tbnh=82&amp;tbnw=124&amp;prev=/images?q%3DHands%2Bon%2Bsteering%2Bwheel%26um%3D1%26hl%3Den%26rls%3Dcom.microsoft:en-us:IE-SearchBox%26rlz%3D1I7ADBR" TargetMode="External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wmv"/><Relationship Id="rId1" Type="http://schemas.microsoft.com/office/2007/relationships/media" Target="../media/media2.wmv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m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wmv"/><Relationship Id="rId1" Type="http://schemas.microsoft.com/office/2007/relationships/media" Target="../media/media3.wmv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wmv"/><Relationship Id="rId1" Type="http://schemas.microsoft.com/office/2007/relationships/media" Target="../media/media4.wmv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wmv"/><Relationship Id="rId1" Type="http://schemas.microsoft.com/office/2007/relationships/media" Target="../media/media5.wmv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52400" y="381000"/>
            <a:ext cx="8839200" cy="1524000"/>
          </a:xfrm>
          <a:solidFill>
            <a:schemeClr val="accent1"/>
          </a:solidFill>
        </p:spPr>
        <p:txBody>
          <a:bodyPr/>
          <a:lstStyle/>
          <a:p>
            <a:pPr eaLnBrk="1" hangingPunct="1"/>
            <a:r>
              <a:rPr lang="en-US" altLang="en-US" sz="3600" smtClean="0"/>
              <a:t>CH. 6 Performing Basic Vehicle Maneuvers</a:t>
            </a:r>
            <a:br>
              <a:rPr lang="en-US" altLang="en-US" sz="3600" smtClean="0"/>
            </a:br>
            <a:endParaRPr lang="en-US" altLang="en-US" sz="3600" b="1" smtClean="0">
              <a:solidFill>
                <a:srgbClr val="FF0000"/>
              </a:solidFill>
            </a:endParaRPr>
          </a:p>
        </p:txBody>
      </p:sp>
      <p:pic>
        <p:nvPicPr>
          <p:cNvPr id="2051" name="Picture 204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524000"/>
            <a:ext cx="45720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2400"/>
            <a:ext cx="8229600" cy="4525963"/>
          </a:xfrm>
        </p:spPr>
        <p:txBody>
          <a:bodyPr/>
          <a:lstStyle/>
          <a:p>
            <a:pPr marL="514350" indent="-514350">
              <a:buFontTx/>
              <a:buAutoNum type="arabicPeriod"/>
            </a:pPr>
            <a:r>
              <a:rPr lang="en-US" altLang="en-US" sz="2400" dirty="0" smtClean="0"/>
              <a:t>What is the difference between oversteering and understeering? (p.110)</a:t>
            </a:r>
          </a:p>
          <a:p>
            <a:pPr marL="514350" indent="-514350"/>
            <a:r>
              <a:rPr lang="en-US" altLang="en-US" sz="2400" dirty="0" smtClean="0">
                <a:solidFill>
                  <a:srgbClr val="FF0000"/>
                </a:solidFill>
              </a:rPr>
              <a:t>Oversteer= Turn steering wheel too much.</a:t>
            </a:r>
          </a:p>
          <a:p>
            <a:pPr marL="514350" indent="-514350"/>
            <a:r>
              <a:rPr lang="en-US" altLang="en-US" sz="2400" dirty="0" smtClean="0">
                <a:solidFill>
                  <a:srgbClr val="FF0000"/>
                </a:solidFill>
              </a:rPr>
              <a:t>Understeer= Don’t turn the steering wheel enough.</a:t>
            </a:r>
          </a:p>
          <a:p>
            <a:pPr marL="0" indent="0">
              <a:buNone/>
            </a:pPr>
            <a:endParaRPr lang="en-US" altLang="en-US" dirty="0" smtClean="0"/>
          </a:p>
        </p:txBody>
      </p:sp>
      <p:pic>
        <p:nvPicPr>
          <p:cNvPr id="4099" name="Picture 2" descr="http://www.letslearn2drive.com/images/myright%20hand%20ready%20to%20pull%20with%20arrows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981200"/>
            <a:ext cx="5276850" cy="371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457200"/>
          </a:xfrm>
        </p:spPr>
        <p:txBody>
          <a:bodyPr/>
          <a:lstStyle/>
          <a:p>
            <a:r>
              <a:rPr lang="en-US" altLang="en-US" sz="3200" smtClean="0"/>
              <a:t>Signaling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2590800"/>
          </a:xfrm>
        </p:spPr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en-US" sz="2400" dirty="0" smtClean="0">
                <a:solidFill>
                  <a:srgbClr val="FF0000"/>
                </a:solidFill>
              </a:rPr>
              <a:t>2</a:t>
            </a:r>
            <a:r>
              <a:rPr lang="en-US" sz="2400" dirty="0" smtClean="0"/>
              <a:t>.  Develop the habit of signaling every time you plan to </a:t>
            </a:r>
            <a:r>
              <a:rPr lang="en-US" sz="2400" b="1" i="1" dirty="0" smtClean="0"/>
              <a:t>turn, change lanes, slow or stop as well as pull over or pull out of a spot</a:t>
            </a:r>
            <a:r>
              <a:rPr lang="en-US" sz="2400" dirty="0" smtClean="0"/>
              <a:t>. .</a:t>
            </a:r>
            <a:endParaRPr lang="en-US" sz="2400" dirty="0"/>
          </a:p>
          <a:p>
            <a:pPr eaLnBrk="1" hangingPunct="1">
              <a:defRPr/>
            </a:pPr>
            <a:r>
              <a:rPr lang="en-US" sz="2400" b="1" i="1" dirty="0" smtClean="0">
                <a:solidFill>
                  <a:srgbClr val="FF0000"/>
                </a:solidFill>
              </a:rPr>
              <a:t>At least </a:t>
            </a:r>
            <a:r>
              <a:rPr lang="en-US" sz="3000" b="1" i="1" u="sng" dirty="0" smtClean="0">
                <a:solidFill>
                  <a:srgbClr val="FF0000"/>
                </a:solidFill>
              </a:rPr>
              <a:t>100 feet </a:t>
            </a:r>
            <a:r>
              <a:rPr lang="en-US" sz="2400" b="1" i="1" dirty="0" smtClean="0">
                <a:solidFill>
                  <a:srgbClr val="FF0000"/>
                </a:solidFill>
              </a:rPr>
              <a:t>before turning in a residential area </a:t>
            </a:r>
          </a:p>
          <a:p>
            <a:pPr eaLnBrk="1" hangingPunct="1">
              <a:defRPr/>
            </a:pPr>
            <a:r>
              <a:rPr lang="en-US" sz="2400" b="1" i="1" dirty="0" smtClean="0">
                <a:solidFill>
                  <a:srgbClr val="FF0000"/>
                </a:solidFill>
              </a:rPr>
              <a:t>And at least </a:t>
            </a:r>
            <a:r>
              <a:rPr lang="en-US" sz="3000" b="1" i="1" u="sng" dirty="0" smtClean="0">
                <a:solidFill>
                  <a:srgbClr val="FF0000"/>
                </a:solidFill>
              </a:rPr>
              <a:t>200 feet </a:t>
            </a:r>
            <a:r>
              <a:rPr lang="en-US" sz="2400" b="1" i="1" dirty="0" smtClean="0">
                <a:solidFill>
                  <a:srgbClr val="FF0000"/>
                </a:solidFill>
              </a:rPr>
              <a:t>in the country or traveling fast.</a:t>
            </a:r>
          </a:p>
        </p:txBody>
      </p:sp>
      <p:pic>
        <p:nvPicPr>
          <p:cNvPr id="512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986" y="3429000"/>
            <a:ext cx="3886200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3429000"/>
            <a:ext cx="335280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63562"/>
          </a:xfrm>
          <a:solidFill>
            <a:schemeClr val="accent1"/>
          </a:solidFill>
        </p:spPr>
        <p:txBody>
          <a:bodyPr/>
          <a:lstStyle/>
          <a:p>
            <a:pPr eaLnBrk="1" hangingPunct="1"/>
            <a:r>
              <a:rPr lang="en-US" altLang="en-US" sz="3200" b="1" smtClean="0"/>
              <a:t>Steering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762000"/>
            <a:ext cx="8229600" cy="2209800"/>
          </a:xfrm>
          <a:solidFill>
            <a:schemeClr val="accent1"/>
          </a:solidFill>
        </p:spPr>
        <p:txBody>
          <a:bodyPr/>
          <a:lstStyle/>
          <a:p>
            <a:pPr eaLnBrk="1" hangingPunct="1"/>
            <a:r>
              <a:rPr lang="en-US" altLang="en-US" sz="2800" dirty="0" smtClean="0">
                <a:solidFill>
                  <a:srgbClr val="FF0000"/>
                </a:solidFill>
              </a:rPr>
              <a:t>3</a:t>
            </a:r>
            <a:r>
              <a:rPr lang="en-US" altLang="en-US" sz="2800" dirty="0" smtClean="0"/>
              <a:t>. What are the two types of steering that are explained on page 113?</a:t>
            </a:r>
          </a:p>
          <a:p>
            <a:pPr eaLnBrk="1" hangingPunct="1"/>
            <a:r>
              <a:rPr lang="en-US" altLang="en-US" sz="2800" b="1" dirty="0" smtClean="0">
                <a:solidFill>
                  <a:srgbClr val="FF0000"/>
                </a:solidFill>
              </a:rPr>
              <a:t>Hand over hand steering</a:t>
            </a:r>
          </a:p>
          <a:p>
            <a:pPr eaLnBrk="1" hangingPunct="1"/>
            <a:r>
              <a:rPr lang="en-US" altLang="en-US" sz="2800" b="1" dirty="0" smtClean="0">
                <a:solidFill>
                  <a:srgbClr val="FF0000"/>
                </a:solidFill>
              </a:rPr>
              <a:t>Push and Pull steering</a:t>
            </a:r>
          </a:p>
        </p:txBody>
      </p:sp>
      <p:pic>
        <p:nvPicPr>
          <p:cNvPr id="6148" name="Picture 5" descr="car-buying-test-drive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3298825"/>
            <a:ext cx="2074863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298825"/>
            <a:ext cx="2601913" cy="246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3733800"/>
            <a:ext cx="2971800" cy="222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2475" y="1447800"/>
            <a:ext cx="30480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09600"/>
          </a:xfrm>
        </p:spPr>
        <p:txBody>
          <a:bodyPr/>
          <a:lstStyle/>
          <a:p>
            <a:r>
              <a:rPr lang="en-US" altLang="en-US" sz="3600" b="1" dirty="0" smtClean="0">
                <a:solidFill>
                  <a:srgbClr val="FF0000"/>
                </a:solidFill>
              </a:rPr>
              <a:t>3) </a:t>
            </a:r>
            <a:r>
              <a:rPr lang="en-US" altLang="en-US" sz="3600" b="1" dirty="0" smtClean="0">
                <a:solidFill>
                  <a:schemeClr val="bg1"/>
                </a:solidFill>
              </a:rPr>
              <a:t>Steering- Hand over Hand</a:t>
            </a:r>
            <a:br>
              <a:rPr lang="en-US" altLang="en-US" sz="3600" b="1" dirty="0" smtClean="0">
                <a:solidFill>
                  <a:schemeClr val="bg1"/>
                </a:solidFill>
              </a:rPr>
            </a:br>
            <a:r>
              <a:rPr lang="en-US" altLang="en-US" sz="3600" b="1" dirty="0" smtClean="0">
                <a:solidFill>
                  <a:schemeClr val="bg1"/>
                </a:solidFill>
              </a:rPr>
              <a:t>(</a:t>
            </a:r>
            <a:r>
              <a:rPr lang="en-US" altLang="en-US" sz="3600" b="1" dirty="0" smtClean="0">
                <a:solidFill>
                  <a:schemeClr val="bg1"/>
                </a:solidFill>
              </a:rPr>
              <a:t>Hands at 10/2, 9/3, 8/4)</a:t>
            </a:r>
            <a:endParaRPr lang="en-US" altLang="en-US" sz="3600" dirty="0" smtClean="0">
              <a:solidFill>
                <a:schemeClr val="bg1"/>
              </a:solidFill>
            </a:endParaRPr>
          </a:p>
        </p:txBody>
      </p:sp>
      <p:pic>
        <p:nvPicPr>
          <p:cNvPr id="4" name="Hand_over_hand_righ.m4v.wm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371600"/>
            <a:ext cx="9144000" cy="43434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8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09600"/>
          </a:xfrm>
        </p:spPr>
        <p:txBody>
          <a:bodyPr/>
          <a:lstStyle/>
          <a:p>
            <a:r>
              <a:rPr lang="en-US" altLang="en-US" sz="3600" b="1" dirty="0" smtClean="0">
                <a:solidFill>
                  <a:srgbClr val="FF0000"/>
                </a:solidFill>
              </a:rPr>
              <a:t>3) </a:t>
            </a:r>
            <a:r>
              <a:rPr lang="en-US" altLang="en-US" sz="3600" b="1" dirty="0" smtClean="0">
                <a:solidFill>
                  <a:schemeClr val="bg1"/>
                </a:solidFill>
              </a:rPr>
              <a:t>Steering- Push-Pull</a:t>
            </a:r>
            <a:endParaRPr lang="en-US" altLang="en-US" sz="3600" dirty="0" smtClean="0">
              <a:solidFill>
                <a:schemeClr val="bg1"/>
              </a:solidFill>
            </a:endParaRPr>
          </a:p>
        </p:txBody>
      </p:sp>
      <p:pic>
        <p:nvPicPr>
          <p:cNvPr id="3" name="Pull_Push_Steering_Technique.wm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4800" y="838200"/>
            <a:ext cx="8610600" cy="41148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4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5897563"/>
          </a:xfrm>
        </p:spPr>
        <p:txBody>
          <a:bodyPr/>
          <a:lstStyle/>
          <a:p>
            <a:r>
              <a:rPr lang="en-US" altLang="en-US" sz="2800" dirty="0" smtClean="0">
                <a:solidFill>
                  <a:srgbClr val="FF0000"/>
                </a:solidFill>
              </a:rPr>
              <a:t>4</a:t>
            </a:r>
            <a:r>
              <a:rPr lang="en-US" altLang="en-US" sz="2800" dirty="0" smtClean="0"/>
              <a:t>. What is a turnabout? (p.116)</a:t>
            </a:r>
          </a:p>
          <a:p>
            <a:r>
              <a:rPr lang="en-US" altLang="en-US" sz="2400" b="1" dirty="0" smtClean="0">
                <a:solidFill>
                  <a:srgbClr val="FF0000"/>
                </a:solidFill>
              </a:rPr>
              <a:t>A maneuver for turning your vehicle around.</a:t>
            </a:r>
          </a:p>
          <a:p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1676400"/>
          </a:xfrm>
        </p:spPr>
        <p:txBody>
          <a:bodyPr/>
          <a:lstStyle/>
          <a:p>
            <a:r>
              <a:rPr lang="en-US" altLang="en-US" dirty="0" smtClean="0">
                <a:solidFill>
                  <a:srgbClr val="FF0000"/>
                </a:solidFill>
              </a:rPr>
              <a:t>5</a:t>
            </a:r>
            <a:r>
              <a:rPr lang="en-US" altLang="en-US" dirty="0" smtClean="0"/>
              <a:t>. name the five types of turnabouts explained on pages 116-118…</a:t>
            </a:r>
          </a:p>
          <a:p>
            <a:r>
              <a:rPr lang="en-US" altLang="en-US" dirty="0" smtClean="0"/>
              <a:t>Midblock U-turn</a:t>
            </a:r>
          </a:p>
          <a:p>
            <a:endParaRPr lang="en-US" altLang="en-US" dirty="0" smtClean="0"/>
          </a:p>
        </p:txBody>
      </p:sp>
      <p:pic>
        <p:nvPicPr>
          <p:cNvPr id="5" name="Picture 4" descr="uturn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" y="2057400"/>
            <a:ext cx="9144000" cy="429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Can you legally make a U-turn in these situations?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57" y="1867352"/>
            <a:ext cx="3674533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1905000"/>
            <a:ext cx="5410200" cy="3467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848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wo-Point_Turnabout.wm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4800" y="914400"/>
            <a:ext cx="8213725" cy="5063940"/>
          </a:xfrm>
        </p:spPr>
      </p:pic>
      <p:sp>
        <p:nvSpPr>
          <p:cNvPr id="2" name="TextBox 1"/>
          <p:cNvSpPr txBox="1"/>
          <p:nvPr/>
        </p:nvSpPr>
        <p:spPr>
          <a:xfrm>
            <a:off x="1600200" y="186583"/>
            <a:ext cx="58993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Back into Driveway right side</a:t>
            </a:r>
            <a:endParaRPr lang="en-U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5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bdelcid\AppData\Local\Microsoft\Windows\Temporary Internet Files\Content.Outlook\G7KQ342B\photo 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71600" y="-304800"/>
            <a:ext cx="11811000" cy="749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bdelcid\AppData\Local\Microsoft\Windows\Temporary Internet Files\Content.Outlook\G7KQ342B\photo 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0" y="-635000"/>
            <a:ext cx="10591800" cy="812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ow_to_perform_a_2-point_turn.wm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75" y="3175"/>
            <a:ext cx="9128125" cy="4949825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7" descr="2b5_10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0"/>
            <a:ext cx="8991600" cy="685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ow_to_perform_a_3-point_turn.wm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1113"/>
            <a:ext cx="9144000" cy="4865687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77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r>
              <a:rPr lang="en-US" altLang="en-US" sz="2800" dirty="0" smtClean="0">
                <a:solidFill>
                  <a:srgbClr val="FF0000"/>
                </a:solidFill>
              </a:rPr>
              <a:t>6</a:t>
            </a:r>
            <a:r>
              <a:rPr lang="en-US" altLang="en-US" sz="2800" dirty="0" smtClean="0"/>
              <a:t>. List six factors that should help you decide which turnabout to use (p.118)</a:t>
            </a:r>
          </a:p>
          <a:p>
            <a:r>
              <a:rPr lang="en-US" altLang="en-US" sz="2400" b="1" i="1" dirty="0" smtClean="0">
                <a:solidFill>
                  <a:srgbClr val="FF0000"/>
                </a:solidFill>
              </a:rPr>
              <a:t>Legality of the turnabout</a:t>
            </a:r>
          </a:p>
          <a:p>
            <a:r>
              <a:rPr lang="en-US" altLang="en-US" sz="2400" b="1" i="1" dirty="0" smtClean="0">
                <a:solidFill>
                  <a:srgbClr val="FF0000"/>
                </a:solidFill>
              </a:rPr>
              <a:t>Amount of traffic</a:t>
            </a:r>
          </a:p>
          <a:p>
            <a:r>
              <a:rPr lang="en-US" altLang="en-US" sz="2400" b="1" i="1" dirty="0" smtClean="0">
                <a:solidFill>
                  <a:srgbClr val="FF0000"/>
                </a:solidFill>
              </a:rPr>
              <a:t>Types of driveways available</a:t>
            </a:r>
          </a:p>
          <a:p>
            <a:r>
              <a:rPr lang="en-US" altLang="en-US" sz="2400" b="1" i="1" dirty="0" smtClean="0">
                <a:solidFill>
                  <a:srgbClr val="FF0000"/>
                </a:solidFill>
              </a:rPr>
              <a:t>Need to enter traffic lanes forward or backward</a:t>
            </a:r>
          </a:p>
          <a:p>
            <a:r>
              <a:rPr lang="en-US" altLang="en-US" sz="2400" b="1" i="1" dirty="0" smtClean="0">
                <a:solidFill>
                  <a:srgbClr val="FF0000"/>
                </a:solidFill>
              </a:rPr>
              <a:t>Ample space to enter traffic</a:t>
            </a:r>
          </a:p>
          <a:p>
            <a:r>
              <a:rPr lang="en-US" altLang="en-US" sz="2400" b="1" i="1" dirty="0" smtClean="0">
                <a:solidFill>
                  <a:srgbClr val="FF0000"/>
                </a:solidFill>
              </a:rPr>
              <a:t>Number of traffic lanes to cross.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Classwork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 6.1  #3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sz="2800" dirty="0" smtClean="0">
                <a:solidFill>
                  <a:srgbClr val="FF0000"/>
                </a:solidFill>
              </a:rPr>
              <a:t>And draw a picture of a proper lane change!</a:t>
            </a:r>
          </a:p>
          <a:p>
            <a:r>
              <a:rPr lang="en-US" dirty="0" smtClean="0"/>
              <a:t>CH 6.2  #3&amp;4</a:t>
            </a:r>
          </a:p>
          <a:p>
            <a:r>
              <a:rPr lang="en-US" dirty="0" smtClean="0"/>
              <a:t>CH 6.3  #3 </a:t>
            </a:r>
            <a:r>
              <a:rPr lang="en-US" dirty="0">
                <a:solidFill>
                  <a:srgbClr val="FF0000"/>
                </a:solidFill>
              </a:rPr>
              <a:t>(Draw a picture for all 4 parks</a:t>
            </a:r>
            <a:r>
              <a:rPr lang="en-US" dirty="0" smtClean="0">
                <a:solidFill>
                  <a:srgbClr val="FF0000"/>
                </a:solidFill>
              </a:rPr>
              <a:t>! Show which way your wheels should face)</a:t>
            </a: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  <a:p>
            <a:r>
              <a:rPr lang="en-US" dirty="0"/>
              <a:t>Draw</a:t>
            </a:r>
            <a:r>
              <a:rPr lang="en-US" dirty="0">
                <a:solidFill>
                  <a:srgbClr val="FF0000"/>
                </a:solidFill>
              </a:rPr>
              <a:t> a 3pt turn, 2pt turn, 2pt/back in turn and a U-Turn.</a:t>
            </a:r>
          </a:p>
          <a:p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4210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6767</TotalTime>
  <Words>228</Words>
  <Application>Microsoft Office PowerPoint</Application>
  <PresentationFormat>On-screen Show (4:3)</PresentationFormat>
  <Paragraphs>34</Paragraphs>
  <Slides>17</Slides>
  <Notes>2</Notes>
  <HiddenSlides>0</HiddenSlides>
  <MMClips>5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Default Design</vt:lpstr>
      <vt:lpstr>CH. 6 Performing Basic Vehicle Maneuvers </vt:lpstr>
      <vt:lpstr>PowerPoint Presentation</vt:lpstr>
      <vt:lpstr>Signaling</vt:lpstr>
      <vt:lpstr>Steering</vt:lpstr>
      <vt:lpstr>3) Steering- Hand over Hand (Hands at 10/2, 9/3, 8/4)</vt:lpstr>
      <vt:lpstr>3) Steering- Push-Pull</vt:lpstr>
      <vt:lpstr>PowerPoint Presentation</vt:lpstr>
      <vt:lpstr>PowerPoint Presentation</vt:lpstr>
      <vt:lpstr>Can you legally make a U-turn in these situations?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Classwork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Performing Basic Vehicle Maneuvers</dc:title>
  <dc:creator>Richard K. Wilken</dc:creator>
  <cp:lastModifiedBy>Jamie Philips</cp:lastModifiedBy>
  <cp:revision>122</cp:revision>
  <cp:lastPrinted>2016-11-16T19:31:25Z</cp:lastPrinted>
  <dcterms:created xsi:type="dcterms:W3CDTF">2008-06-03T02:18:58Z</dcterms:created>
  <dcterms:modified xsi:type="dcterms:W3CDTF">2018-04-02T12:42:15Z</dcterms:modified>
</cp:coreProperties>
</file>