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8" r:id="rId1"/>
  </p:sldMasterIdLst>
  <p:notesMasterIdLst>
    <p:notesMasterId r:id="rId18"/>
  </p:notesMasterIdLst>
  <p:sldIdLst>
    <p:sldId id="259" r:id="rId2"/>
    <p:sldId id="260" r:id="rId3"/>
    <p:sldId id="261" r:id="rId4"/>
    <p:sldId id="262" r:id="rId5"/>
    <p:sldId id="263" r:id="rId6"/>
    <p:sldId id="270" r:id="rId7"/>
    <p:sldId id="280" r:id="rId8"/>
    <p:sldId id="282" r:id="rId9"/>
    <p:sldId id="264" r:id="rId10"/>
    <p:sldId id="276" r:id="rId11"/>
    <p:sldId id="266" r:id="rId12"/>
    <p:sldId id="267" r:id="rId13"/>
    <p:sldId id="273" r:id="rId14"/>
    <p:sldId id="274" r:id="rId15"/>
    <p:sldId id="278" r:id="rId16"/>
    <p:sldId id="275" r:id="rId17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330113B-C0C7-4029-AED9-988E70B98BF9}">
  <a:tblStyle styleId="{F330113B-C0C7-4029-AED9-988E70B98BF9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127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Three Year Trend Data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5.2305774278215235E-2"/>
          <c:y val="2.0890748031496063E-2"/>
          <c:w val="0.91436089238845142"/>
          <c:h val="0.7049224901574803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School Performance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General</c:formatCode>
                <c:ptCount val="3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35.200000000000003</c:v>
                </c:pt>
                <c:pt idx="1">
                  <c:v>44.8</c:v>
                </c:pt>
                <c:pt idx="2">
                  <c:v>37.6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5BD-49B3-BC0D-7DA661FA3C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140352416"/>
        <c:axId val="1154179040"/>
      </c:barChart>
      <c:catAx>
        <c:axId val="1140352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54179040"/>
        <c:crosses val="autoZero"/>
        <c:auto val="1"/>
        <c:lblAlgn val="ctr"/>
        <c:lblOffset val="100"/>
        <c:noMultiLvlLbl val="0"/>
      </c:catAx>
      <c:valAx>
        <c:axId val="1154179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40352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0.7735</cdr:x>
      <cdr:y>0.12996</cdr:y>
    </cdr:from>
    <cdr:to>
      <cdr:x>0.86085</cdr:x>
      <cdr:y>0.20569</cdr:y>
    </cdr:to>
    <cdr:sp macro="" textlink="">
      <cdr:nvSpPr>
        <cdr:cNvPr id="3" name="TextBox 5">
          <a:extLst xmlns:a="http://schemas.openxmlformats.org/drawingml/2006/main">
            <a:ext uri="{FF2B5EF4-FFF2-40B4-BE49-F238E27FC236}">
              <a16:creationId xmlns:a16="http://schemas.microsoft.com/office/drawing/2014/main" id="{01E7E9BE-405F-4847-A6DE-05530B4ECFFC}"/>
            </a:ext>
          </a:extLst>
        </cdr:cNvPr>
        <cdr:cNvSpPr txBox="1"/>
      </cdr:nvSpPr>
      <cdr:spPr>
        <a:xfrm xmlns:a="http://schemas.openxmlformats.org/drawingml/2006/main">
          <a:off x="4715241" y="528146"/>
          <a:ext cx="532518" cy="30777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 marR="0" lvl="0" algn="l" rtl="0">
            <a:lnSpc>
              <a:spcPct val="100000"/>
            </a:lnSpc>
            <a:spcBef>
              <a:spcPts val="0"/>
            </a:spcBef>
            <a:spcAft>
              <a:spcPts val="0"/>
            </a:spcAft>
          </a:defPPr>
          <a:lvl1pPr marR="0" lvl="0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1pPr>
          <a:lvl2pPr marR="0" lvl="1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2pPr>
          <a:lvl3pPr marR="0" lvl="2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3pPr>
          <a:lvl4pPr marR="0" lvl="3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4pPr>
          <a:lvl5pPr marR="0" lvl="4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5pPr>
          <a:lvl6pPr marR="0" lvl="5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6pPr>
          <a:lvl7pPr marR="0" lvl="6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7pPr>
          <a:lvl8pPr marR="0" lvl="7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8pPr>
          <a:lvl9pPr marR="0" lvl="8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9pPr>
        </a:lstStyle>
        <a:p xmlns:a="http://schemas.openxmlformats.org/drawingml/2006/main">
          <a:r>
            <a:rPr lang="en-US" dirty="0"/>
            <a:t>37.6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1" y="0"/>
            <a:ext cx="3037839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93162" rIns="93162" bIns="93162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970937" y="0"/>
            <a:ext cx="3037839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93162" rIns="93162" bIns="93162" anchor="t" anchorCtr="0"/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701041" y="4415790"/>
            <a:ext cx="5608319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93162" rIns="93162" bIns="93162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1" y="8829967"/>
            <a:ext cx="3037839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93162" rIns="93162" bIns="93162" anchor="b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970937" y="8829967"/>
            <a:ext cx="3037839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b" anchorCtr="0">
            <a:noAutofit/>
          </a:bodyPr>
          <a:lstStyle/>
          <a:p>
            <a:pPr algn="r">
              <a:buClr>
                <a:schemeClr val="dk1"/>
              </a:buClr>
              <a:buSzPts val="300"/>
            </a:pPr>
            <a:fld id="{00000000-1234-1234-1234-123412341234}" type="slidenum">
              <a:rPr lang="en-US" sz="120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Clr>
                  <a:schemeClr val="dk1"/>
                </a:buClr>
                <a:buSzPts val="300"/>
              </a:pPr>
              <a:t>‹#›</a:t>
            </a:fld>
            <a:endParaRPr lang="en-US"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g40106cb428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6" name="Google Shape;56;g40106cb428_0_22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57" name="Google Shape;57;g40106cb428_0_22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b" anchorCtr="0">
            <a:noAutofit/>
          </a:bodyPr>
          <a:lstStyle/>
          <a:p>
            <a:pPr algn="r"/>
            <a:fld id="{00000000-1234-1234-1234-123412341234}" type="slidenum">
              <a:rPr lang="en-US" sz="1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algn="r"/>
              <a:t>1</a:t>
            </a:fld>
            <a:endParaRPr sz="12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40106cb428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40106cb428_0_28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93162" rIns="93162" bIns="93162" anchor="ctr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64" name="Google Shape;64;g40106cb428_0_28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spcFirstLastPara="1" wrap="square" lIns="93162" tIns="46568" rIns="93162" bIns="46568" anchor="b" anchorCtr="0">
            <a:noAutofit/>
          </a:bodyPr>
          <a:lstStyle/>
          <a:p>
            <a:pPr>
              <a:buClr>
                <a:srgbClr val="000000"/>
              </a:buClr>
            </a:pPr>
            <a:fld id="{00000000-1234-1234-1234-123412341234}" type="slidenum">
              <a:rPr lang="en-US"/>
              <a:pPr>
                <a:buClr>
                  <a:srgbClr val="000000"/>
                </a:buClr>
              </a:pPr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40106cb428_0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40106cb428_0_34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93162" rIns="93162" bIns="93162" anchor="ctr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71" name="Google Shape;71;g40106cb428_0_34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spcFirstLastPara="1" wrap="square" lIns="93162" tIns="46568" rIns="93162" bIns="46568" anchor="b" anchorCtr="0">
            <a:noAutofit/>
          </a:bodyPr>
          <a:lstStyle/>
          <a:p>
            <a:pPr>
              <a:buClr>
                <a:srgbClr val="000000"/>
              </a:buClr>
            </a:pPr>
            <a:fld id="{00000000-1234-1234-1234-123412341234}" type="slidenum">
              <a:rPr lang="en-US"/>
              <a:pPr>
                <a:buClr>
                  <a:srgbClr val="000000"/>
                </a:buClr>
              </a:pPr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40106cb428_0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40106cb428_0_41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93162" rIns="93162" bIns="93162" anchor="ctr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79" name="Google Shape;79;g40106cb428_0_41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spcFirstLastPara="1" wrap="square" lIns="93162" tIns="46568" rIns="93162" bIns="46568" anchor="b" anchorCtr="0">
            <a:noAutofit/>
          </a:bodyPr>
          <a:lstStyle/>
          <a:p>
            <a:pPr>
              <a:buClr>
                <a:srgbClr val="000000"/>
              </a:buClr>
            </a:pPr>
            <a:fld id="{00000000-1234-1234-1234-123412341234}" type="slidenum">
              <a:rPr lang="en-US"/>
              <a:pPr>
                <a:buClr>
                  <a:srgbClr val="000000"/>
                </a:buClr>
              </a:pPr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40106cb428_0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40106cb428_0_48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93162" rIns="93162" bIns="93162" anchor="ctr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87" name="Google Shape;87;g40106cb428_0_48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spcFirstLastPara="1" wrap="square" lIns="93162" tIns="46568" rIns="93162" bIns="46568" anchor="b" anchorCtr="0">
            <a:noAutofit/>
          </a:bodyPr>
          <a:lstStyle/>
          <a:p>
            <a:pPr>
              <a:buClr>
                <a:srgbClr val="000000"/>
              </a:buClr>
            </a:pPr>
            <a:fld id="{00000000-1234-1234-1234-123412341234}" type="slidenum">
              <a:rPr lang="en-US"/>
              <a:pPr>
                <a:buClr>
                  <a:srgbClr val="000000"/>
                </a:buClr>
              </a:pPr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40106cb428_0_1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40106cb428_0_111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93162" rIns="93162" bIns="93162" anchor="ctr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157" name="Google Shape;157;g40106cb428_0_111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spcFirstLastPara="1" wrap="square" lIns="93162" tIns="46568" rIns="93162" bIns="46568" anchor="b" anchorCtr="0">
            <a:noAutofit/>
          </a:bodyPr>
          <a:lstStyle/>
          <a:p>
            <a:pPr>
              <a:buClr>
                <a:srgbClr val="000000"/>
              </a:buClr>
            </a:pPr>
            <a:fld id="{00000000-1234-1234-1234-123412341234}" type="slidenum">
              <a:rPr lang="en-US"/>
              <a:pPr>
                <a:buClr>
                  <a:srgbClr val="000000"/>
                </a:buClr>
              </a:pPr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algn="r">
              <a:buClr>
                <a:schemeClr val="dk1"/>
              </a:buClr>
              <a:buSzPts val="300"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Clr>
                  <a:schemeClr val="dk1"/>
                </a:buClr>
                <a:buSzPts val="300"/>
              </a:pPr>
              <a:t>7</a:t>
            </a:fld>
            <a:endParaRPr lang="en-US"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152827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algn="r">
              <a:buClr>
                <a:schemeClr val="dk1"/>
              </a:buClr>
              <a:buSzPts val="300"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Clr>
                  <a:schemeClr val="dk1"/>
                </a:buClr>
                <a:buSzPts val="300"/>
              </a:pPr>
              <a:t>8</a:t>
            </a:fld>
            <a:endParaRPr lang="en-US"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552724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40106cb428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40106cb428_0_55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93162" rIns="93162" bIns="93162" anchor="ctr" anchorCtr="0">
            <a:noAutofit/>
          </a:bodyPr>
          <a:lstStyle/>
          <a:p>
            <a:pPr marL="0" indent="0"/>
            <a:r>
              <a:rPr lang="en-US" sz="1800"/>
              <a:t>Suggested Talking Points:</a:t>
            </a:r>
            <a:endParaRPr sz="1800"/>
          </a:p>
          <a:p>
            <a:pPr marL="465887" indent="-349415">
              <a:spcBef>
                <a:spcPts val="1019"/>
              </a:spcBef>
              <a:buClr>
                <a:srgbClr val="000000"/>
              </a:buClr>
              <a:buSzPts val="1800"/>
              <a:buChar char="●"/>
            </a:pPr>
            <a:r>
              <a:rPr lang="en-US" sz="1800">
                <a:solidFill>
                  <a:srgbClr val="000000"/>
                </a:solidFill>
              </a:rPr>
              <a:t>We are focused on ensuring every student in our school is growing. </a:t>
            </a:r>
            <a:endParaRPr sz="1800">
              <a:solidFill>
                <a:srgbClr val="000000"/>
              </a:solidFill>
            </a:endParaRPr>
          </a:p>
          <a:p>
            <a:pPr marL="465887" indent="-349415">
              <a:buClr>
                <a:srgbClr val="000000"/>
              </a:buClr>
              <a:buSzPts val="1800"/>
              <a:buChar char="●"/>
            </a:pPr>
            <a:r>
              <a:rPr lang="en-US" sz="1800">
                <a:solidFill>
                  <a:srgbClr val="000000"/>
                </a:solidFill>
              </a:rPr>
              <a:t>To help us to do this, we review and analyze data to better understand what our students need from us and where we can focus our efforts. </a:t>
            </a:r>
            <a:endParaRPr sz="1800">
              <a:solidFill>
                <a:srgbClr val="000000"/>
              </a:solidFill>
            </a:endParaRPr>
          </a:p>
          <a:p>
            <a:pPr marL="465887" indent="-349415">
              <a:buClr>
                <a:srgbClr val="000000"/>
              </a:buClr>
              <a:buSzPts val="1800"/>
              <a:buChar char="●"/>
            </a:pPr>
            <a:r>
              <a:rPr lang="en-US" sz="1800">
                <a:solidFill>
                  <a:srgbClr val="000000"/>
                </a:solidFill>
              </a:rPr>
              <a:t>Let’s start by reviewing some of our school’s most recent data. </a:t>
            </a:r>
            <a:endParaRPr/>
          </a:p>
        </p:txBody>
      </p:sp>
      <p:sp>
        <p:nvSpPr>
          <p:cNvPr id="95" name="Google Shape;95;g40106cb428_0_55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spcFirstLastPara="1" wrap="square" lIns="93162" tIns="46568" rIns="93162" bIns="46568" anchor="b" anchorCtr="0">
            <a:noAutofit/>
          </a:bodyPr>
          <a:lstStyle/>
          <a:p>
            <a:pPr>
              <a:buClr>
                <a:srgbClr val="000000"/>
              </a:buClr>
            </a:pPr>
            <a:fld id="{00000000-1234-1234-1234-123412341234}" type="slidenum">
              <a:rPr lang="en-US"/>
              <a:pPr>
                <a:buClr>
                  <a:srgbClr val="000000"/>
                </a:buClr>
              </a:pPr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40106cb428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40106cb428_0_61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93162" rIns="93162" bIns="93162" anchor="ctr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102" name="Google Shape;102;g40106cb428_0_61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spcFirstLastPara="1" wrap="square" lIns="93162" tIns="46568" rIns="93162" bIns="46568" anchor="b" anchorCtr="0">
            <a:noAutofit/>
          </a:bodyPr>
          <a:lstStyle/>
          <a:p>
            <a:pPr>
              <a:buClr>
                <a:srgbClr val="000000"/>
              </a:buClr>
            </a:pPr>
            <a:fld id="{00000000-1234-1234-1234-123412341234}" type="slidenum">
              <a:rPr lang="en-US"/>
              <a:pPr>
                <a:buClr>
                  <a:srgbClr val="000000"/>
                </a:buClr>
              </a:pPr>
              <a:t>10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230462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40106cb428_0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40106cb428_0_69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93162" rIns="93162" bIns="93162" anchor="ctr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111" name="Google Shape;111;g40106cb428_0_69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spcFirstLastPara="1" wrap="square" lIns="93162" tIns="46568" rIns="93162" bIns="46568" anchor="b" anchorCtr="0">
            <a:noAutofit/>
          </a:bodyPr>
          <a:lstStyle/>
          <a:p>
            <a:pPr>
              <a:buClr>
                <a:srgbClr val="000000"/>
              </a:buClr>
            </a:pPr>
            <a:fld id="{00000000-1234-1234-1234-123412341234}" type="slidenum">
              <a:rPr lang="en-US"/>
              <a:pPr>
                <a:buClr>
                  <a:srgbClr val="000000"/>
                </a:buClr>
              </a:pPr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40106cb428_0_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40106cb428_0_83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93162" rIns="93162" bIns="93162" anchor="ctr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126" name="Google Shape;126;g40106cb428_0_83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spcFirstLastPara="1" wrap="square" lIns="93162" tIns="46568" rIns="93162" bIns="46568" anchor="b" anchorCtr="0">
            <a:noAutofit/>
          </a:bodyPr>
          <a:lstStyle/>
          <a:p>
            <a:pPr>
              <a:buClr>
                <a:srgbClr val="000000"/>
              </a:buClr>
            </a:pPr>
            <a:fld id="{00000000-1234-1234-1234-123412341234}" type="slidenum">
              <a:rPr lang="en-US"/>
              <a:pPr>
                <a:buClr>
                  <a:srgbClr val="000000"/>
                </a:buClr>
              </a:pPr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40106cb428_0_1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40106cb428_0_136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93162" rIns="93162" bIns="93162" anchor="ctr" anchorCtr="0">
            <a:noAutofit/>
          </a:bodyPr>
          <a:lstStyle/>
          <a:p>
            <a:pPr marL="0" indent="0"/>
            <a:endParaRPr dirty="0"/>
          </a:p>
        </p:txBody>
      </p:sp>
      <p:sp>
        <p:nvSpPr>
          <p:cNvPr id="185" name="Google Shape;185;g40106cb428_0_136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spcFirstLastPara="1" wrap="square" lIns="93162" tIns="46568" rIns="93162" bIns="46568" anchor="b" anchorCtr="0">
            <a:noAutofit/>
          </a:bodyPr>
          <a:lstStyle/>
          <a:p>
            <a:pPr>
              <a:buClr>
                <a:srgbClr val="000000"/>
              </a:buClr>
            </a:pPr>
            <a:fld id="{00000000-1234-1234-1234-123412341234}" type="slidenum">
              <a:rPr lang="en-US"/>
              <a:pPr>
                <a:buClr>
                  <a:srgbClr val="000000"/>
                </a:buClr>
              </a:pPr>
              <a:t>13</a:t>
            </a:fld>
            <a:endParaRPr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40106cb428_0_1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40106cb428_0_142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93162" rIns="93162" bIns="93162" anchor="ctr" anchorCtr="0">
            <a:noAutofit/>
          </a:bodyPr>
          <a:lstStyle/>
          <a:p>
            <a:pPr marL="0" indent="0"/>
            <a:endParaRPr dirty="0"/>
          </a:p>
        </p:txBody>
      </p:sp>
      <p:sp>
        <p:nvSpPr>
          <p:cNvPr id="192" name="Google Shape;192;g40106cb428_0_142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spcFirstLastPara="1" wrap="square" lIns="93162" tIns="46568" rIns="93162" bIns="46568" anchor="b" anchorCtr="0">
            <a:noAutofit/>
          </a:bodyPr>
          <a:lstStyle/>
          <a:p>
            <a:pPr>
              <a:buClr>
                <a:srgbClr val="000000"/>
              </a:buClr>
            </a:pPr>
            <a:fld id="{00000000-1234-1234-1234-123412341234}" type="slidenum">
              <a:rPr lang="en-US"/>
              <a:pPr>
                <a:buClr>
                  <a:srgbClr val="000000"/>
                </a:buClr>
              </a:pPr>
              <a:t>14</a:t>
            </a:fld>
            <a:endParaRPr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algn="r">
              <a:buClr>
                <a:schemeClr val="dk1"/>
              </a:buClr>
              <a:buSzPts val="300"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Clr>
                  <a:schemeClr val="dk1"/>
                </a:buClr>
                <a:buSzPts val="300"/>
              </a:pPr>
              <a:t>15</a:t>
            </a:fld>
            <a:endParaRPr lang="en-US"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3340047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40106cb428_0_1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" name="Google Shape;201;g40106cb428_0_151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93162" rIns="93162" bIns="93162" anchor="ctr" anchorCtr="0">
            <a:noAutofit/>
          </a:bodyPr>
          <a:lstStyle/>
          <a:p>
            <a:pPr marL="0" indent="0"/>
            <a:endParaRPr dirty="0"/>
          </a:p>
        </p:txBody>
      </p:sp>
      <p:sp>
        <p:nvSpPr>
          <p:cNvPr id="202" name="Google Shape;202;g40106cb428_0_151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spcFirstLastPara="1" wrap="square" lIns="93162" tIns="46568" rIns="93162" bIns="46568" anchor="b" anchorCtr="0">
            <a:noAutofit/>
          </a:bodyPr>
          <a:lstStyle/>
          <a:p>
            <a:pPr>
              <a:buClr>
                <a:srgbClr val="000000"/>
              </a:buClr>
            </a:pPr>
            <a:fld id="{00000000-1234-1234-1234-123412341234}" type="slidenum">
              <a:rPr lang="en-US"/>
              <a:pPr>
                <a:buClr>
                  <a:srgbClr val="000000"/>
                </a:buClr>
              </a:pPr>
              <a:t>16</a:t>
            </a:fld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9445EB-71FA-4E66-A531-B66C5E6302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7B957AE-7F70-4FA8-A916-B67ACDEE00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9696FE-AC91-4594-920E-31CC3D8115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F92E5-2314-4342-A67B-B538DCB1D410}" type="datetimeFigureOut">
              <a:rPr lang="en-US" smtClean="0"/>
              <a:t>10/10/2019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494033-5EDE-4158-934F-9E95EB76C5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865F59-A597-43E8-88C5-6EF3C0FFB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512E0-AA12-40BD-B8D2-E83DE2ABAE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125569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3645A5-0C5C-4D9D-9B3B-56A66FA085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F6649F-1276-41BC-85CC-79D60D6112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0DBF00-A13E-4666-B930-0AFF0BD940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F92E5-2314-4342-A67B-B538DCB1D410}" type="datetimeFigureOut">
              <a:rPr lang="en-US" smtClean="0"/>
              <a:t>10/10/2019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A40733-CBE0-44AF-8C0D-9ACB1722E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F7C6D7-CB20-41E3-8AA2-34F884B67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61273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8AB6FA-5144-471C-B3C8-19DC5CE47B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FC8A81-6A1E-4156-86AD-4328C84EBE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8885C6-EC12-49A8-A079-20ECC9B189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F92E5-2314-4342-A67B-B538DCB1D410}" type="datetimeFigureOut">
              <a:rPr lang="en-US" smtClean="0"/>
              <a:t>10/10/2019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2721FB-B92E-4B2E-8A4A-8A6AA06D3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71F181-F1E5-49E0-B6C1-3A93B66AB0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512E0-AA12-40BD-B8D2-E83DE2ABAE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958776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C632B5-E694-4360-B3E8-3F02DFBC7C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B3193F-EA40-4ADE-9340-109B02A747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25CBA1-CA85-47A0-AB70-BAD790AD31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7F9D1D-A2B0-4C9F-93F8-A521B0D2A6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F92E5-2314-4342-A67B-B538DCB1D410}" type="datetimeFigureOut">
              <a:rPr lang="en-US" smtClean="0"/>
              <a:t>10/10/2019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97B59B-E0A6-4C3B-A2A5-A9DBE15D6B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5DC1BE-E63C-407F-A875-DE35A72FE0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512E0-AA12-40BD-B8D2-E83DE2ABAE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952400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212C22-02F8-42AD-936E-DC85E90E80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87DF12-793D-4282-815A-84737ED45C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759CE9-D560-4DB4-AA63-26A5265795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F2D38F1-94C7-4863-A735-35716C079D0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5A423BD-C5F0-4546-816B-7D1B956600B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53FD784-3E06-42EC-99C2-C04D918ECE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F92E5-2314-4342-A67B-B538DCB1D410}" type="datetimeFigureOut">
              <a:rPr lang="en-US" smtClean="0"/>
              <a:t>10/10/2019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27DFEE4-8114-47BF-A3A3-A93E003EB5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A9E9D02-943B-4C06-BBA7-6EA9D0DE69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512E0-AA12-40BD-B8D2-E83DE2ABAE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3277239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D629A4-0A19-4EB5-B7F2-EEA43AAA2D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4B65B1A-7FCE-473B-97C0-97AD8B4FD9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F92E5-2314-4342-A67B-B538DCB1D410}" type="datetimeFigureOut">
              <a:rPr lang="en-US" smtClean="0"/>
              <a:t>10/10/2019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10FF20A-0A39-4805-BAF2-C82445148D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812593-9EFA-49C0-97CE-8FD5235D37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512E0-AA12-40BD-B8D2-E83DE2ABAE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7692082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FE7F925-7498-44AD-9AEB-2280226E6F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F92E5-2314-4342-A67B-B538DCB1D410}" type="datetimeFigureOut">
              <a:rPr lang="en-US" smtClean="0"/>
              <a:t>10/10/2019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E27B651-4F65-47DF-A791-839A07E882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DE0549-1B21-4B22-830E-BDF04809E0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512E0-AA12-40BD-B8D2-E83DE2ABAE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8375382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9CEC27-6984-45C9-96BE-4470836F14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4B3CC6-C96D-4D90-8286-58D977C52F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4553A8-FA30-4CE6-B0E4-8770418FCF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A987F5-6C84-45D1-98D7-C12CEB43A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F92E5-2314-4342-A67B-B538DCB1D410}" type="datetimeFigureOut">
              <a:rPr lang="en-US" smtClean="0"/>
              <a:t>10/10/2019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879B31-3C5C-46BE-8027-9F8A0F890D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A32304-A3E8-4B7C-B19D-59165AE5D4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512E0-AA12-40BD-B8D2-E83DE2ABAE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84390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37FABA-4AF0-415E-AA18-FA2C4A9BA2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479A7CB-99C7-4E21-9A35-BBEC38D3CD3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798B60-9244-4E52-ADB3-048DFE5425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CD4973-9EE2-4F93-9185-33CD6BAFC8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F92E5-2314-4342-A67B-B538DCB1D410}" type="datetimeFigureOut">
              <a:rPr lang="en-US" smtClean="0"/>
              <a:t>10/10/2019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06F328-CD31-4A91-860E-65B57ED86A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D2B9F5-B686-47B3-93DB-BC82394649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512E0-AA12-40BD-B8D2-E83DE2ABAE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5708153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3864CD-9342-49F5-9B36-943D407DFB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2B1DFD-479A-449C-905F-6145D7174F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97E88C-B94A-4719-B01B-EDEFB2AFBB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F92E5-2314-4342-A67B-B538DCB1D410}" type="datetimeFigureOut">
              <a:rPr lang="en-US" smtClean="0"/>
              <a:t>10/10/2019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7F5975-FB19-4EF1-9FA4-291EF4BFFC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7A536E-D76F-4BDC-B77A-CA0E53C9BB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512E0-AA12-40BD-B8D2-E83DE2ABAE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746878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A6ADBD9-D3B7-409B-8AC8-5AC43A6E76E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0DBC3F-5FE3-42C1-919F-FA72370AEB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081135-1B60-4ADD-B218-09C487F3BD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F92E5-2314-4342-A67B-B538DCB1D410}" type="datetimeFigureOut">
              <a:rPr lang="en-US" smtClean="0"/>
              <a:t>10/10/2019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6F53C8-0F19-46B7-9E64-DA60EDDAF4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A957BA-F37F-4F7C-9676-779B0686FD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512E0-AA12-40BD-B8D2-E83DE2ABAE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4106412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1_Title and Content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6"/>
          <p:cNvSpPr txBox="1">
            <a:spLocks noGrp="1"/>
          </p:cNvSpPr>
          <p:nvPr>
            <p:ph type="body" idx="1"/>
          </p:nvPr>
        </p:nvSpPr>
        <p:spPr>
          <a:xfrm>
            <a:off x="152400" y="1524000"/>
            <a:ext cx="8839200" cy="472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429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175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84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" name="Google Shape;24;p6"/>
          <p:cNvSpPr txBox="1">
            <a:spLocks noGrp="1"/>
          </p:cNvSpPr>
          <p:nvPr>
            <p:ph type="sldNum" idx="12"/>
          </p:nvPr>
        </p:nvSpPr>
        <p:spPr>
          <a:xfrm>
            <a:off x="6800850" y="6400800"/>
            <a:ext cx="2229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8A8A"/>
              </a:buClr>
              <a:buFont typeface="Calibri"/>
              <a:buNone/>
              <a:defRPr sz="900" b="0" i="0" u="none" strike="noStrike" cap="none">
                <a:solidFill>
                  <a:srgbClr val="8A8A8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8A8A"/>
              </a:buClr>
              <a:buFont typeface="Calibri"/>
              <a:buNone/>
              <a:defRPr sz="900" b="0" i="0" u="none" strike="noStrike" cap="none">
                <a:solidFill>
                  <a:srgbClr val="8A8A8A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8A8A"/>
              </a:buClr>
              <a:buFont typeface="Calibri"/>
              <a:buNone/>
              <a:defRPr sz="900" b="0" i="0" u="none" strike="noStrike" cap="none">
                <a:solidFill>
                  <a:srgbClr val="8A8A8A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8A8A"/>
              </a:buClr>
              <a:buFont typeface="Calibri"/>
              <a:buNone/>
              <a:defRPr sz="900" b="0" i="0" u="none" strike="noStrike" cap="none">
                <a:solidFill>
                  <a:srgbClr val="8A8A8A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8A8A"/>
              </a:buClr>
              <a:buFont typeface="Calibri"/>
              <a:buNone/>
              <a:defRPr sz="900" b="0" i="0" u="none" strike="noStrike" cap="none">
                <a:solidFill>
                  <a:srgbClr val="8A8A8A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8A8A"/>
              </a:buClr>
              <a:buFont typeface="Calibri"/>
              <a:buNone/>
              <a:defRPr sz="900" b="0" i="0" u="none" strike="noStrike" cap="none">
                <a:solidFill>
                  <a:srgbClr val="8A8A8A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8A8A"/>
              </a:buClr>
              <a:buFont typeface="Calibri"/>
              <a:buNone/>
              <a:defRPr sz="900" b="0" i="0" u="none" strike="noStrike" cap="none">
                <a:solidFill>
                  <a:srgbClr val="8A8A8A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8A8A"/>
              </a:buClr>
              <a:buFont typeface="Calibri"/>
              <a:buNone/>
              <a:defRPr sz="900" b="0" i="0" u="none" strike="noStrike" cap="none">
                <a:solidFill>
                  <a:srgbClr val="8A8A8A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8A8A"/>
              </a:buClr>
              <a:buFont typeface="Calibri"/>
              <a:buNone/>
              <a:defRPr sz="900" b="0" i="0" u="none" strike="noStrike" cap="none">
                <a:solidFill>
                  <a:srgbClr val="8A8A8A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380352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 Title">
  <p:cSld name="Cover Title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5"/>
          <p:cNvSpPr txBox="1">
            <a:spLocks noGrp="1"/>
          </p:cNvSpPr>
          <p:nvPr>
            <p:ph type="title"/>
          </p:nvPr>
        </p:nvSpPr>
        <p:spPr>
          <a:xfrm>
            <a:off x="827575" y="2265800"/>
            <a:ext cx="7530300" cy="232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5"/>
          <p:cNvSpPr txBox="1">
            <a:spLocks noGrp="1"/>
          </p:cNvSpPr>
          <p:nvPr>
            <p:ph type="sldNum" idx="12"/>
          </p:nvPr>
        </p:nvSpPr>
        <p:spPr>
          <a:xfrm>
            <a:off x="8556784" y="6333134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buNone/>
              <a:defRPr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rtl="0">
              <a:buNone/>
              <a:defRPr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rtl="0">
              <a:buNone/>
              <a:defRPr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rtl="0">
              <a:buNone/>
              <a:defRPr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rtl="0">
              <a:buNone/>
              <a:defRPr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rtl="0">
              <a:buNone/>
              <a:defRPr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rtl="0">
              <a:buNone/>
              <a:defRPr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rtl="0">
              <a:buNone/>
              <a:defRPr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814153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Only">
  <p:cSld name="Section Title Only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>
            <a:spLocks noGrp="1"/>
          </p:cNvSpPr>
          <p:nvPr>
            <p:ph type="title"/>
          </p:nvPr>
        </p:nvSpPr>
        <p:spPr>
          <a:xfrm>
            <a:off x="0" y="2133600"/>
            <a:ext cx="9144000" cy="2210100"/>
          </a:xfrm>
          <a:prstGeom prst="rect">
            <a:avLst/>
          </a:prstGeom>
          <a:solidFill>
            <a:schemeClr val="lt1">
              <a:alpha val="498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Calibri"/>
              <a:buNone/>
              <a:defRPr sz="2800" b="0" i="0" u="none" strike="noStrike" cap="none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8" name="Google Shape;28;p7"/>
          <p:cNvSpPr txBox="1">
            <a:spLocks noGrp="1"/>
          </p:cNvSpPr>
          <p:nvPr>
            <p:ph type="sldNum" idx="12"/>
          </p:nvPr>
        </p:nvSpPr>
        <p:spPr>
          <a:xfrm>
            <a:off x="8556784" y="6333134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buNone/>
              <a:defRPr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rtl="0">
              <a:buNone/>
              <a:defRPr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rtl="0">
              <a:buNone/>
              <a:defRPr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rtl="0">
              <a:buNone/>
              <a:defRPr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rtl="0">
              <a:buNone/>
              <a:defRPr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rtl="0">
              <a:buNone/>
              <a:defRPr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rtl="0">
              <a:buNone/>
              <a:defRPr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rtl="0">
              <a:buNone/>
              <a:defRPr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109930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B6CB452-F5C8-400A-8FF9-75E9D437DF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E20E9A-DBB1-4FCD-AEDA-FB79C7B782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265D6C-304F-4D48-A6FB-C9DD4B9447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AF92E5-2314-4342-A67B-B538DCB1D410}" type="datetimeFigureOut">
              <a:rPr lang="en-US" smtClean="0"/>
              <a:t>10/10/2019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57F8CC-DDFD-4949-852C-DB1F6F4138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414A0E-5C87-4129-8EF2-7F4F57BE2F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4512E0-AA12-40BD-B8D2-E83DE2ABAE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8878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mailto:Mark.steward@cpsb.org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4" Type="http://schemas.openxmlformats.org/officeDocument/2006/relationships/hyperlink" Target="https://www.cpsb.org/Domain/140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Rectangle 110">
            <a:extLst>
              <a:ext uri="{FF2B5EF4-FFF2-40B4-BE49-F238E27FC236}">
                <a16:creationId xmlns:a16="http://schemas.microsoft.com/office/drawing/2014/main" id="{C0B27210-D0CA-4654-B3E3-9ABB4F178E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Google Shape;59;p11"/>
          <p:cNvSpPr txBox="1">
            <a:spLocks noGrp="1"/>
          </p:cNvSpPr>
          <p:nvPr>
            <p:ph type="title"/>
          </p:nvPr>
        </p:nvSpPr>
        <p:spPr>
          <a:xfrm>
            <a:off x="5059971" y="1783959"/>
            <a:ext cx="3483937" cy="2889114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rmAutofit fontScale="90000"/>
          </a:bodyPr>
          <a:lstStyle/>
          <a:p>
            <a:pPr marL="0" lvl="0" indent="0" algn="l" defTabSz="914400">
              <a:spcBef>
                <a:spcPct val="0"/>
              </a:spcBef>
              <a:spcAft>
                <a:spcPts val="0"/>
              </a:spcAft>
            </a:pPr>
            <a:r>
              <a:rPr lang="en-US" sz="40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Combre-Fondel</a:t>
            </a:r>
            <a:endParaRPr lang="en-US" sz="4000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marL="0" lvl="0" indent="0" algn="l" defTabSz="914400">
              <a:spcBef>
                <a:spcPct val="0"/>
              </a:spcBef>
              <a:spcAft>
                <a:spcPts val="0"/>
              </a:spcAft>
            </a:pPr>
            <a:r>
              <a:rPr lang="en-US" sz="40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REDESIGN FAMILY MEETING</a:t>
            </a:r>
          </a:p>
          <a:p>
            <a:pPr marL="0" lvl="0" indent="0" algn="l" defTabSz="914400">
              <a:spcBef>
                <a:spcPct val="0"/>
              </a:spcBef>
              <a:spcAft>
                <a:spcPts val="0"/>
              </a:spcAft>
            </a:pPr>
            <a:r>
              <a:rPr lang="en-US" sz="40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September 12, 2019</a:t>
            </a:r>
          </a:p>
        </p:txBody>
      </p:sp>
      <p:sp>
        <p:nvSpPr>
          <p:cNvPr id="113" name="Freeform: Shape 112">
            <a:extLst>
              <a:ext uri="{FF2B5EF4-FFF2-40B4-BE49-F238E27FC236}">
                <a16:creationId xmlns:a16="http://schemas.microsoft.com/office/drawing/2014/main" id="{1DB7C82F-AB7E-4F0C-B829-FA1B9C4151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4629586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5" name="Freeform: Shape 114">
            <a:extLst>
              <a:ext uri="{FF2B5EF4-FFF2-40B4-BE49-F238E27FC236}">
                <a16:creationId xmlns:a16="http://schemas.microsoft.com/office/drawing/2014/main" id="{70B66945-4967-4040-926D-DCA44313CD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518115" cy="6858000"/>
          </a:xfrm>
          <a:custGeom>
            <a:avLst/>
            <a:gdLst>
              <a:gd name="connsiteX0" fmla="*/ 0 w 6024154"/>
              <a:gd name="connsiteY0" fmla="*/ 0 h 6858000"/>
              <a:gd name="connsiteX1" fmla="*/ 5953780 w 6024154"/>
              <a:gd name="connsiteY1" fmla="*/ 0 h 6858000"/>
              <a:gd name="connsiteX2" fmla="*/ 5989880 w 6024154"/>
              <a:gd name="connsiteY2" fmla="*/ 284091 h 6858000"/>
              <a:gd name="connsiteX3" fmla="*/ 6024154 w 6024154"/>
              <a:gd name="connsiteY3" fmla="*/ 962844 h 6858000"/>
              <a:gd name="connsiteX4" fmla="*/ 2549934 w 6024154"/>
              <a:gd name="connsiteY4" fmla="*/ 6800152 h 6858000"/>
              <a:gd name="connsiteX5" fmla="*/ 2436987 w 6024154"/>
              <a:gd name="connsiteY5" fmla="*/ 6858000 h 6858000"/>
              <a:gd name="connsiteX6" fmla="*/ 0 w 602415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6" name="Graphic 75" descr="Family">
            <a:extLst>
              <a:ext uri="{FF2B5EF4-FFF2-40B4-BE49-F238E27FC236}">
                <a16:creationId xmlns:a16="http://schemas.microsoft.com/office/drawing/2014/main" id="{B7C78353-F81E-48BA-A8E6-9A4BEA8BC8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14536" y="1226973"/>
            <a:ext cx="3035882" cy="3035882"/>
          </a:xfrm>
          <a:prstGeom prst="rect">
            <a:avLst/>
          </a:prstGeom>
        </p:spPr>
      </p:pic>
      <p:sp>
        <p:nvSpPr>
          <p:cNvPr id="4" name="Google Shape;91;p15"/>
          <p:cNvSpPr txBox="1">
            <a:spLocks noGrp="1"/>
          </p:cNvSpPr>
          <p:nvPr>
            <p:ph type="sldNum" idx="12"/>
          </p:nvPr>
        </p:nvSpPr>
        <p:spPr>
          <a:xfrm>
            <a:off x="8252460" y="603504"/>
            <a:ext cx="411480" cy="548640"/>
          </a:xfrm>
          <a:prstGeom prst="ellipse">
            <a:avLst/>
          </a:prstGeom>
          <a:solidFill>
            <a:srgbClr val="7F7F7F"/>
          </a:solidFill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lvl="0" indent="0" algn="ctr">
              <a:spcBef>
                <a:spcPts val="0"/>
              </a:spcBef>
              <a:spcAft>
                <a:spcPts val="600"/>
              </a:spcAft>
              <a:buClr>
                <a:srgbClr val="8A8A8A"/>
              </a:buClr>
              <a:buFont typeface="Calibri"/>
              <a:buNone/>
            </a:pPr>
            <a:r>
              <a:rPr lang="en-US" sz="130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4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559AE206-7EBA-4D33-8BC9-9D8158553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6" name="Google Shape;66;p12"/>
          <p:cNvSpPr txBox="1">
            <a:spLocks noGrp="1"/>
          </p:cNvSpPr>
          <p:nvPr>
            <p:ph type="title"/>
          </p:nvPr>
        </p:nvSpPr>
        <p:spPr>
          <a:xfrm>
            <a:off x="628650" y="4555055"/>
            <a:ext cx="5174047" cy="1723125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0" lvl="0" indent="0" algn="r" defTabSz="914400">
              <a:spcBef>
                <a:spcPct val="0"/>
              </a:spcBef>
              <a:spcAft>
                <a:spcPts val="0"/>
              </a:spcAft>
            </a:pPr>
            <a:r>
              <a:rPr lang="en-US" sz="5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WELCOME &amp; OVERVIEW</a:t>
            </a:r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6437D937-A7F1-4011-92B4-328E5BE1B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1425" y="1322610"/>
            <a:ext cx="1682850" cy="1682847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B672F332-AF08-46C6-94F0-77684310D7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546253" y="2707205"/>
            <a:ext cx="721796" cy="72179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34244EF8-D73A-40E1-BE73-D46E6B4B04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44374" y="2603243"/>
            <a:ext cx="220271" cy="220271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AB84D7E8-4ECB-42D7-ADBF-01689B0F24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29087" y="0"/>
            <a:ext cx="4814914" cy="3429000"/>
          </a:xfrm>
          <a:custGeom>
            <a:avLst/>
            <a:gdLst>
              <a:gd name="connsiteX0" fmla="*/ 0 w 5699887"/>
              <a:gd name="connsiteY0" fmla="*/ 0 h 4059244"/>
              <a:gd name="connsiteX1" fmla="*/ 5699887 w 5699887"/>
              <a:gd name="connsiteY1" fmla="*/ 0 h 4059244"/>
              <a:gd name="connsiteX2" fmla="*/ 5699887 w 5699887"/>
              <a:gd name="connsiteY2" fmla="*/ 3944096 h 4059244"/>
              <a:gd name="connsiteX3" fmla="*/ 5525775 w 5699887"/>
              <a:gd name="connsiteY3" fmla="*/ 3980429 h 4059244"/>
              <a:gd name="connsiteX4" fmla="*/ 4663256 w 5699887"/>
              <a:gd name="connsiteY4" fmla="*/ 4059244 h 4059244"/>
              <a:gd name="connsiteX5" fmla="*/ 8566 w 5699887"/>
              <a:gd name="connsiteY5" fmla="*/ 67422 h 4059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699887" h="4059244">
                <a:moveTo>
                  <a:pt x="0" y="0"/>
                </a:moveTo>
                <a:lnTo>
                  <a:pt x="5699887" y="0"/>
                </a:lnTo>
                <a:lnTo>
                  <a:pt x="5699887" y="3944096"/>
                </a:lnTo>
                <a:lnTo>
                  <a:pt x="5525775" y="3980429"/>
                </a:lnTo>
                <a:cubicBezTo>
                  <a:pt x="5246154" y="4032190"/>
                  <a:pt x="4957865" y="4059244"/>
                  <a:pt x="4663256" y="4059244"/>
                </a:cubicBezTo>
                <a:cubicBezTo>
                  <a:pt x="2306390" y="4059244"/>
                  <a:pt x="353936" y="2327747"/>
                  <a:pt x="8566" y="67422"/>
                </a:cubicBez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9E8E38ED-369A-44C2-B635-0BED0E48A6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979834" y="4776880"/>
            <a:ext cx="0" cy="1303020"/>
          </a:xfrm>
          <a:prstGeom prst="line">
            <a:avLst/>
          </a:prstGeom>
          <a:ln w="19050" cap="sq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Google Shape;91;p15"/>
          <p:cNvSpPr txBox="1">
            <a:spLocks noGrp="1"/>
          </p:cNvSpPr>
          <p:nvPr>
            <p:ph type="sldNum" idx="12"/>
          </p:nvPr>
        </p:nvSpPr>
        <p:spPr>
          <a:xfrm>
            <a:off x="8311896" y="6455093"/>
            <a:ext cx="274320" cy="273844"/>
          </a:xfrm>
          <a:prstGeom prst="ellipse">
            <a:avLst/>
          </a:prstGeom>
          <a:solidFill>
            <a:srgbClr val="7F7F7F"/>
          </a:solidFill>
        </p:spPr>
        <p:txBody>
          <a:bodyPr spcFirstLastPara="1" vert="horz" lIns="91440" tIns="45720" rIns="91440" bIns="45720" rtlCol="0" anchor="ctr" anchorCtr="0">
            <a:normAutofit lnSpcReduction="10000"/>
          </a:bodyPr>
          <a:lstStyle/>
          <a:p>
            <a:pPr lvl="0" indent="0" algn="ctr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8A8A8A"/>
              </a:buClr>
              <a:buFont typeface="Calibri"/>
              <a:buNone/>
            </a:pPr>
            <a:r>
              <a:rPr lang="en-US" sz="20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5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0" name="Rectangle 79">
            <a:extLst>
              <a:ext uri="{FF2B5EF4-FFF2-40B4-BE49-F238E27FC236}">
                <a16:creationId xmlns:a16="http://schemas.microsoft.com/office/drawing/2014/main" id="{15911E3A-C35B-4EF7-A355-B84E9A14A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9144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82" name="Group 81">
            <a:extLst>
              <a:ext uri="{FF2B5EF4-FFF2-40B4-BE49-F238E27FC236}">
                <a16:creationId xmlns:a16="http://schemas.microsoft.com/office/drawing/2014/main" id="{E21ADB3D-AD65-44B4-847D-5E90E90A5D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13134" y="0"/>
            <a:ext cx="9438087" cy="6853238"/>
            <a:chOff x="-417513" y="0"/>
            <a:chExt cx="12584114" cy="6853238"/>
          </a:xfrm>
        </p:grpSpPr>
        <p:sp>
          <p:nvSpPr>
            <p:cNvPr id="83" name="Freeform 5">
              <a:extLst>
                <a:ext uri="{FF2B5EF4-FFF2-40B4-BE49-F238E27FC236}">
                  <a16:creationId xmlns:a16="http://schemas.microsoft.com/office/drawing/2014/main" id="{CF580C70-814C-4845-B645-919BFFBD16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6">
              <a:extLst>
                <a:ext uri="{FF2B5EF4-FFF2-40B4-BE49-F238E27FC236}">
                  <a16:creationId xmlns:a16="http://schemas.microsoft.com/office/drawing/2014/main" id="{34D7BF57-4CAA-45B2-9EF0-0AA1FCF70B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7">
              <a:extLst>
                <a:ext uri="{FF2B5EF4-FFF2-40B4-BE49-F238E27FC236}">
                  <a16:creationId xmlns:a16="http://schemas.microsoft.com/office/drawing/2014/main" id="{7886F306-C03A-40C6-8FD5-DCE3D4595D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8">
              <a:extLst>
                <a:ext uri="{FF2B5EF4-FFF2-40B4-BE49-F238E27FC236}">
                  <a16:creationId xmlns:a16="http://schemas.microsoft.com/office/drawing/2014/main" id="{2FDC9A36-C7C3-47D7-A64E-ED25C47EC7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9">
              <a:extLst>
                <a:ext uri="{FF2B5EF4-FFF2-40B4-BE49-F238E27FC236}">
                  <a16:creationId xmlns:a16="http://schemas.microsoft.com/office/drawing/2014/main" id="{BB19BC37-158A-43DC-9A9E-E45CC71954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0">
              <a:extLst>
                <a:ext uri="{FF2B5EF4-FFF2-40B4-BE49-F238E27FC236}">
                  <a16:creationId xmlns:a16="http://schemas.microsoft.com/office/drawing/2014/main" id="{077654CC-108F-48D5-B5E9-437F164F52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1">
              <a:extLst>
                <a:ext uri="{FF2B5EF4-FFF2-40B4-BE49-F238E27FC236}">
                  <a16:creationId xmlns:a16="http://schemas.microsoft.com/office/drawing/2014/main" id="{A3CF3A63-1C1E-4E85-A78A-FDC16431E3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2">
              <a:extLst>
                <a:ext uri="{FF2B5EF4-FFF2-40B4-BE49-F238E27FC236}">
                  <a16:creationId xmlns:a16="http://schemas.microsoft.com/office/drawing/2014/main" id="{8740FC9A-72DD-4D9B-BA25-1CCED13524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3">
              <a:extLst>
                <a:ext uri="{FF2B5EF4-FFF2-40B4-BE49-F238E27FC236}">
                  <a16:creationId xmlns:a16="http://schemas.microsoft.com/office/drawing/2014/main" id="{7FBF5743-F2AE-4D0D-BCD1-01F7686D01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4">
              <a:extLst>
                <a:ext uri="{FF2B5EF4-FFF2-40B4-BE49-F238E27FC236}">
                  <a16:creationId xmlns:a16="http://schemas.microsoft.com/office/drawing/2014/main" id="{CED32316-D4F7-4795-BBE0-DEBB60E27C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5">
              <a:extLst>
                <a:ext uri="{FF2B5EF4-FFF2-40B4-BE49-F238E27FC236}">
                  <a16:creationId xmlns:a16="http://schemas.microsoft.com/office/drawing/2014/main" id="{583B23C9-B9B7-4E93-9538-CBE316F83F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6">
              <a:extLst>
                <a:ext uri="{FF2B5EF4-FFF2-40B4-BE49-F238E27FC236}">
                  <a16:creationId xmlns:a16="http://schemas.microsoft.com/office/drawing/2014/main" id="{5B144260-9F2C-4ADB-A37C-1CFB4B428B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7">
              <a:extLst>
                <a:ext uri="{FF2B5EF4-FFF2-40B4-BE49-F238E27FC236}">
                  <a16:creationId xmlns:a16="http://schemas.microsoft.com/office/drawing/2014/main" id="{53FF918D-79D3-4F55-A68C-0DD5880DAB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18">
              <a:extLst>
                <a:ext uri="{FF2B5EF4-FFF2-40B4-BE49-F238E27FC236}">
                  <a16:creationId xmlns:a16="http://schemas.microsoft.com/office/drawing/2014/main" id="{B9FC1440-933F-44FE-8D77-4827DD0F99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19">
              <a:extLst>
                <a:ext uri="{FF2B5EF4-FFF2-40B4-BE49-F238E27FC236}">
                  <a16:creationId xmlns:a16="http://schemas.microsoft.com/office/drawing/2014/main" id="{0F67F308-A67C-4D2E-B081-59BB31D8EC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0">
              <a:extLst>
                <a:ext uri="{FF2B5EF4-FFF2-40B4-BE49-F238E27FC236}">
                  <a16:creationId xmlns:a16="http://schemas.microsoft.com/office/drawing/2014/main" id="{80112F01-90EB-4AEC-A39C-5C6875FFB9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1">
              <a:extLst>
                <a:ext uri="{FF2B5EF4-FFF2-40B4-BE49-F238E27FC236}">
                  <a16:creationId xmlns:a16="http://schemas.microsoft.com/office/drawing/2014/main" id="{893F6B05-90EB-4C75-A0F0-C7247553BD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22">
              <a:extLst>
                <a:ext uri="{FF2B5EF4-FFF2-40B4-BE49-F238E27FC236}">
                  <a16:creationId xmlns:a16="http://schemas.microsoft.com/office/drawing/2014/main" id="{227B563B-E0C0-4D81-966D-B5E2DBAAE8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23">
              <a:extLst>
                <a:ext uri="{FF2B5EF4-FFF2-40B4-BE49-F238E27FC236}">
                  <a16:creationId xmlns:a16="http://schemas.microsoft.com/office/drawing/2014/main" id="{130DF93D-D1FF-477A-BDCE-C8B01C3B47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2" name="Freeform 24">
              <a:extLst>
                <a:ext uri="{FF2B5EF4-FFF2-40B4-BE49-F238E27FC236}">
                  <a16:creationId xmlns:a16="http://schemas.microsoft.com/office/drawing/2014/main" id="{44ED67A1-C6FE-4AC8-8473-11DAC03DCD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3" name="Freeform 25">
              <a:extLst>
                <a:ext uri="{FF2B5EF4-FFF2-40B4-BE49-F238E27FC236}">
                  <a16:creationId xmlns:a16="http://schemas.microsoft.com/office/drawing/2014/main" id="{213A54F3-15FA-4C8F-8ABF-CE77E72196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5F8A7F7F-DD1A-4F41-98AC-B9CE2A620C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00108" y="1699589"/>
            <a:ext cx="2755857" cy="3470421"/>
            <a:chOff x="697883" y="1816768"/>
            <a:chExt cx="3674476" cy="3470421"/>
          </a:xfrm>
        </p:grpSpPr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CEF47228-EB7C-4EBA-BE01-DA6CB24102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7" name="Isosceles Triangle 22">
              <a:extLst>
                <a:ext uri="{FF2B5EF4-FFF2-40B4-BE49-F238E27FC236}">
                  <a16:creationId xmlns:a16="http://schemas.microsoft.com/office/drawing/2014/main" id="{3D2FD25A-EFFD-4F5C-9258-981F5907DE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8" name="Rectangle 107">
              <a:extLst>
                <a:ext uri="{FF2B5EF4-FFF2-40B4-BE49-F238E27FC236}">
                  <a16:creationId xmlns:a16="http://schemas.microsoft.com/office/drawing/2014/main" id="{DCF573BC-A06F-4036-A3A8-9D07DDE622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74" name="Google Shape;74;p13"/>
          <p:cNvSpPr txBox="1">
            <a:spLocks noGrp="1"/>
          </p:cNvSpPr>
          <p:nvPr>
            <p:ph type="title" idx="4294967295"/>
          </p:nvPr>
        </p:nvSpPr>
        <p:spPr>
          <a:xfrm>
            <a:off x="678657" y="2415322"/>
            <a:ext cx="2588798" cy="2399869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0" lvl="0" indent="0" algn="ctr" defTabSz="914400">
              <a:spcAft>
                <a:spcPts val="0"/>
              </a:spcAft>
            </a:pPr>
            <a:r>
              <a:rPr lang="en-US" sz="3500" kern="120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rPr>
              <a:t>Welcome Combre-Fondel Families!</a:t>
            </a:r>
          </a:p>
        </p:txBody>
      </p:sp>
      <p:sp>
        <p:nvSpPr>
          <p:cNvPr id="75" name="Google Shape;75;p13"/>
          <p:cNvSpPr txBox="1">
            <a:spLocks noGrp="1"/>
          </p:cNvSpPr>
          <p:nvPr>
            <p:ph type="sldNum" idx="12"/>
          </p:nvPr>
        </p:nvSpPr>
        <p:spPr>
          <a:xfrm>
            <a:off x="7852410" y="320040"/>
            <a:ext cx="685800" cy="320040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lvl="0" indent="0">
              <a:spcBef>
                <a:spcPts val="0"/>
              </a:spcBef>
              <a:spcAft>
                <a:spcPts val="600"/>
              </a:spcAft>
              <a:buClr>
                <a:srgbClr val="8A8A8A"/>
              </a:buClr>
              <a:buFont typeface="Calibri"/>
              <a:buNone/>
            </a:pPr>
            <a:fld id="{00000000-1234-1234-1234-123412341234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pPr lvl="0" indent="0">
                <a:spcBef>
                  <a:spcPts val="0"/>
                </a:spcBef>
                <a:spcAft>
                  <a:spcPts val="600"/>
                </a:spcAft>
                <a:buClr>
                  <a:srgbClr val="8A8A8A"/>
                </a:buClr>
                <a:buFont typeface="Calibri"/>
                <a:buNone/>
              </a:pPr>
              <a:t>3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3" name="Google Shape;73;p13"/>
          <p:cNvSpPr txBox="1">
            <a:spLocks noGrp="1"/>
          </p:cNvSpPr>
          <p:nvPr>
            <p:ph type="body" idx="1"/>
          </p:nvPr>
        </p:nvSpPr>
        <p:spPr>
          <a:xfrm>
            <a:off x="3840480" y="804672"/>
            <a:ext cx="4711446" cy="5248656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171450" lvl="0" indent="-228600" defTabSz="914400">
              <a:spcBef>
                <a:spcPts val="75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Here at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Combre-Fondel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our students are just as capable as any students across the US. </a:t>
            </a:r>
          </a:p>
          <a:p>
            <a:pPr marL="171450" lvl="0" indent="-228600" defTabSz="914400">
              <a:spcBef>
                <a:spcPts val="75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Every day, we are committed to ensuring that our students have the opportunity to grow and thrive so they can reach their potential. </a:t>
            </a:r>
          </a:p>
          <a:p>
            <a:pPr marL="171450" lvl="0" indent="-228600" defTabSz="914400">
              <a:spcBef>
                <a:spcPts val="75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 do this, we need a plan in place to ensure every teacher is prepared to provide every student what they need to be successful. </a:t>
            </a:r>
            <a:b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24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8" name="Rectangle 87">
            <a:extLst>
              <a:ext uri="{FF2B5EF4-FFF2-40B4-BE49-F238E27FC236}">
                <a16:creationId xmlns:a16="http://schemas.microsoft.com/office/drawing/2014/main" id="{15911E3A-C35B-4EF7-A355-B84E9A14A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9144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90" name="Group 89">
            <a:extLst>
              <a:ext uri="{FF2B5EF4-FFF2-40B4-BE49-F238E27FC236}">
                <a16:creationId xmlns:a16="http://schemas.microsoft.com/office/drawing/2014/main" id="{E21ADB3D-AD65-44B4-847D-5E90E90A5D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13134" y="0"/>
            <a:ext cx="9438087" cy="6853238"/>
            <a:chOff x="-417513" y="0"/>
            <a:chExt cx="12584114" cy="6853238"/>
          </a:xfrm>
        </p:grpSpPr>
        <p:sp>
          <p:nvSpPr>
            <p:cNvPr id="91" name="Freeform 5">
              <a:extLst>
                <a:ext uri="{FF2B5EF4-FFF2-40B4-BE49-F238E27FC236}">
                  <a16:creationId xmlns:a16="http://schemas.microsoft.com/office/drawing/2014/main" id="{CF580C70-814C-4845-B645-919BFFBD16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6">
              <a:extLst>
                <a:ext uri="{FF2B5EF4-FFF2-40B4-BE49-F238E27FC236}">
                  <a16:creationId xmlns:a16="http://schemas.microsoft.com/office/drawing/2014/main" id="{34D7BF57-4CAA-45B2-9EF0-0AA1FCF70B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7">
              <a:extLst>
                <a:ext uri="{FF2B5EF4-FFF2-40B4-BE49-F238E27FC236}">
                  <a16:creationId xmlns:a16="http://schemas.microsoft.com/office/drawing/2014/main" id="{7886F306-C03A-40C6-8FD5-DCE3D4595D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8">
              <a:extLst>
                <a:ext uri="{FF2B5EF4-FFF2-40B4-BE49-F238E27FC236}">
                  <a16:creationId xmlns:a16="http://schemas.microsoft.com/office/drawing/2014/main" id="{2FDC9A36-C7C3-47D7-A64E-ED25C47EC7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9">
              <a:extLst>
                <a:ext uri="{FF2B5EF4-FFF2-40B4-BE49-F238E27FC236}">
                  <a16:creationId xmlns:a16="http://schemas.microsoft.com/office/drawing/2014/main" id="{BB19BC37-158A-43DC-9A9E-E45CC71954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10">
              <a:extLst>
                <a:ext uri="{FF2B5EF4-FFF2-40B4-BE49-F238E27FC236}">
                  <a16:creationId xmlns:a16="http://schemas.microsoft.com/office/drawing/2014/main" id="{077654CC-108F-48D5-B5E9-437F164F52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11">
              <a:extLst>
                <a:ext uri="{FF2B5EF4-FFF2-40B4-BE49-F238E27FC236}">
                  <a16:creationId xmlns:a16="http://schemas.microsoft.com/office/drawing/2014/main" id="{A3CF3A63-1C1E-4E85-A78A-FDC16431E3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12">
              <a:extLst>
                <a:ext uri="{FF2B5EF4-FFF2-40B4-BE49-F238E27FC236}">
                  <a16:creationId xmlns:a16="http://schemas.microsoft.com/office/drawing/2014/main" id="{8740FC9A-72DD-4D9B-BA25-1CCED13524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13">
              <a:extLst>
                <a:ext uri="{FF2B5EF4-FFF2-40B4-BE49-F238E27FC236}">
                  <a16:creationId xmlns:a16="http://schemas.microsoft.com/office/drawing/2014/main" id="{7FBF5743-F2AE-4D0D-BCD1-01F7686D01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14">
              <a:extLst>
                <a:ext uri="{FF2B5EF4-FFF2-40B4-BE49-F238E27FC236}">
                  <a16:creationId xmlns:a16="http://schemas.microsoft.com/office/drawing/2014/main" id="{CED32316-D4F7-4795-BBE0-DEBB60E27C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15">
              <a:extLst>
                <a:ext uri="{FF2B5EF4-FFF2-40B4-BE49-F238E27FC236}">
                  <a16:creationId xmlns:a16="http://schemas.microsoft.com/office/drawing/2014/main" id="{583B23C9-B9B7-4E93-9538-CBE316F83F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2" name="Freeform 16">
              <a:extLst>
                <a:ext uri="{FF2B5EF4-FFF2-40B4-BE49-F238E27FC236}">
                  <a16:creationId xmlns:a16="http://schemas.microsoft.com/office/drawing/2014/main" id="{5B144260-9F2C-4ADB-A37C-1CFB4B428B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3" name="Freeform 17">
              <a:extLst>
                <a:ext uri="{FF2B5EF4-FFF2-40B4-BE49-F238E27FC236}">
                  <a16:creationId xmlns:a16="http://schemas.microsoft.com/office/drawing/2014/main" id="{53FF918D-79D3-4F55-A68C-0DD5880DAB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4" name="Freeform 18">
              <a:extLst>
                <a:ext uri="{FF2B5EF4-FFF2-40B4-BE49-F238E27FC236}">
                  <a16:creationId xmlns:a16="http://schemas.microsoft.com/office/drawing/2014/main" id="{B9FC1440-933F-44FE-8D77-4827DD0F99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5" name="Freeform 19">
              <a:extLst>
                <a:ext uri="{FF2B5EF4-FFF2-40B4-BE49-F238E27FC236}">
                  <a16:creationId xmlns:a16="http://schemas.microsoft.com/office/drawing/2014/main" id="{0F67F308-A67C-4D2E-B081-59BB31D8EC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6" name="Freeform 20">
              <a:extLst>
                <a:ext uri="{FF2B5EF4-FFF2-40B4-BE49-F238E27FC236}">
                  <a16:creationId xmlns:a16="http://schemas.microsoft.com/office/drawing/2014/main" id="{80112F01-90EB-4AEC-A39C-5C6875FFB9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7" name="Freeform 21">
              <a:extLst>
                <a:ext uri="{FF2B5EF4-FFF2-40B4-BE49-F238E27FC236}">
                  <a16:creationId xmlns:a16="http://schemas.microsoft.com/office/drawing/2014/main" id="{893F6B05-90EB-4C75-A0F0-C7247553BD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8" name="Freeform 22">
              <a:extLst>
                <a:ext uri="{FF2B5EF4-FFF2-40B4-BE49-F238E27FC236}">
                  <a16:creationId xmlns:a16="http://schemas.microsoft.com/office/drawing/2014/main" id="{227B563B-E0C0-4D81-966D-B5E2DBAAE8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9" name="Freeform 23">
              <a:extLst>
                <a:ext uri="{FF2B5EF4-FFF2-40B4-BE49-F238E27FC236}">
                  <a16:creationId xmlns:a16="http://schemas.microsoft.com/office/drawing/2014/main" id="{130DF93D-D1FF-477A-BDCE-C8B01C3B47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0" name="Freeform 24">
              <a:extLst>
                <a:ext uri="{FF2B5EF4-FFF2-40B4-BE49-F238E27FC236}">
                  <a16:creationId xmlns:a16="http://schemas.microsoft.com/office/drawing/2014/main" id="{44ED67A1-C6FE-4AC8-8473-11DAC03DCD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1" name="Freeform 25">
              <a:extLst>
                <a:ext uri="{FF2B5EF4-FFF2-40B4-BE49-F238E27FC236}">
                  <a16:creationId xmlns:a16="http://schemas.microsoft.com/office/drawing/2014/main" id="{213A54F3-15FA-4C8F-8ABF-CE77E72196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5F8A7F7F-DD1A-4F41-98AC-B9CE2A620C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00108" y="1699589"/>
            <a:ext cx="2755857" cy="3470421"/>
            <a:chOff x="697883" y="1816768"/>
            <a:chExt cx="3674476" cy="3470421"/>
          </a:xfrm>
        </p:grpSpPr>
        <p:sp>
          <p:nvSpPr>
            <p:cNvPr id="114" name="Rectangle 113">
              <a:extLst>
                <a:ext uri="{FF2B5EF4-FFF2-40B4-BE49-F238E27FC236}">
                  <a16:creationId xmlns:a16="http://schemas.microsoft.com/office/drawing/2014/main" id="{CEF47228-EB7C-4EBA-BE01-DA6CB24102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5" name="Isosceles Triangle 22">
              <a:extLst>
                <a:ext uri="{FF2B5EF4-FFF2-40B4-BE49-F238E27FC236}">
                  <a16:creationId xmlns:a16="http://schemas.microsoft.com/office/drawing/2014/main" id="{3D2FD25A-EFFD-4F5C-9258-981F5907DE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6" name="Rectangle 115">
              <a:extLst>
                <a:ext uri="{FF2B5EF4-FFF2-40B4-BE49-F238E27FC236}">
                  <a16:creationId xmlns:a16="http://schemas.microsoft.com/office/drawing/2014/main" id="{DCF573BC-A06F-4036-A3A8-9D07DDE622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81" name="Google Shape;81;p14"/>
          <p:cNvSpPr txBox="1">
            <a:spLocks noGrp="1"/>
          </p:cNvSpPr>
          <p:nvPr>
            <p:ph type="title" idx="4294967295"/>
          </p:nvPr>
        </p:nvSpPr>
        <p:spPr>
          <a:xfrm>
            <a:off x="678657" y="2415322"/>
            <a:ext cx="2588798" cy="2399869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0" lvl="0" indent="0" algn="ctr" defTabSz="914400">
              <a:spcAft>
                <a:spcPts val="0"/>
              </a:spcAft>
            </a:pPr>
            <a:r>
              <a:rPr lang="en-US" sz="3200" kern="120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rPr>
              <a:t>Creating a Redesign Plan for Improvement</a:t>
            </a:r>
          </a:p>
        </p:txBody>
      </p:sp>
      <p:sp>
        <p:nvSpPr>
          <p:cNvPr id="83" name="Google Shape;83;p14"/>
          <p:cNvSpPr txBox="1">
            <a:spLocks noGrp="1"/>
          </p:cNvSpPr>
          <p:nvPr>
            <p:ph type="sldNum" idx="12"/>
          </p:nvPr>
        </p:nvSpPr>
        <p:spPr>
          <a:xfrm>
            <a:off x="7852410" y="320040"/>
            <a:ext cx="685800" cy="320040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lvl="0" indent="0">
              <a:spcBef>
                <a:spcPts val="0"/>
              </a:spcBef>
              <a:spcAft>
                <a:spcPts val="600"/>
              </a:spcAft>
              <a:buClr>
                <a:srgbClr val="8A8A8A"/>
              </a:buClr>
              <a:buFont typeface="Calibri"/>
              <a:buNone/>
            </a:pPr>
            <a:fld id="{00000000-1234-1234-1234-123412341234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pPr lvl="0" indent="0">
                <a:spcBef>
                  <a:spcPts val="0"/>
                </a:spcBef>
                <a:spcAft>
                  <a:spcPts val="600"/>
                </a:spcAft>
                <a:buClr>
                  <a:srgbClr val="8A8A8A"/>
                </a:buClr>
                <a:buFont typeface="Calibri"/>
                <a:buNone/>
              </a:pPr>
              <a:t>4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2" name="Google Shape;82;p14"/>
          <p:cNvSpPr txBox="1">
            <a:spLocks noGrp="1"/>
          </p:cNvSpPr>
          <p:nvPr>
            <p:ph type="body" idx="1"/>
          </p:nvPr>
        </p:nvSpPr>
        <p:spPr>
          <a:xfrm>
            <a:off x="3840480" y="804672"/>
            <a:ext cx="4711446" cy="5248656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0" lvl="0" indent="0" defTabSz="914400">
              <a:spcBef>
                <a:spcPts val="75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Therefore, as required by state and federal laws and regulations, we submitted a redesign plan to the Louisiana Department of Education in the winter of 2018 to support our school’s improvement. </a:t>
            </a:r>
          </a:p>
          <a:p>
            <a:pPr marL="0" lvl="0" indent="0" defTabSz="914400">
              <a:spcBef>
                <a:spcPts val="75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 received approval of this plan from the Department in spring of 2018. </a:t>
            </a:r>
          </a:p>
          <a:p>
            <a:pPr marL="0" lvl="0" indent="-228600" defTabSz="914400"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key components of our plan that will lead to school improvement include: </a:t>
            </a:r>
          </a:p>
          <a:p>
            <a:pPr marL="457200" lvl="0" indent="-228600" defTabSz="914400">
              <a:spcBef>
                <a:spcPts val="1000"/>
              </a:spcBef>
              <a:spcAft>
                <a:spcPts val="0"/>
              </a:spcAft>
              <a:buSzPts val="1800"/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 improved, standards-aligned curriculum for students that meets the criteria to be the highest rated curriculum in the state:</a:t>
            </a:r>
          </a:p>
          <a:p>
            <a:pPr marL="457200" lvl="0" indent="-228600" defTabSz="914400">
              <a:spcBef>
                <a:spcPts val="1000"/>
              </a:spcBef>
              <a:spcAft>
                <a:spcPts val="0"/>
              </a:spcAft>
              <a:buSzPts val="1800"/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training for our teachers on the use of this curriculum;</a:t>
            </a:r>
          </a:p>
          <a:p>
            <a:pPr indent="-228600" defTabSz="9144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implementation of the Teacher Advancement Program (TAP) to support our teachers in their efforts to improve their instruction and  professional practice;</a:t>
            </a:r>
          </a:p>
          <a:p>
            <a:pPr marL="457200" lvl="0" indent="-228600" defTabSz="914400">
              <a:spcBef>
                <a:spcPts val="0"/>
              </a:spcBef>
              <a:spcAft>
                <a:spcPts val="0"/>
              </a:spcAft>
              <a:buSzPts val="1800"/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subject area common planning periods;</a:t>
            </a:r>
          </a:p>
          <a:p>
            <a:pPr marL="457200" lvl="0" indent="-228600" defTabSz="914400">
              <a:spcBef>
                <a:spcPts val="0"/>
              </a:spcBef>
              <a:spcAft>
                <a:spcPts val="0"/>
              </a:spcAft>
              <a:buSzPts val="1800"/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job embedded professional development; and</a:t>
            </a:r>
          </a:p>
          <a:p>
            <a:pPr marL="457200" lvl="0" indent="-228600" defTabSz="914400">
              <a:spcBef>
                <a:spcPts val="0"/>
              </a:spcBef>
              <a:spcAft>
                <a:spcPts val="0"/>
              </a:spcAft>
              <a:buSzPts val="1800"/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caring environment for ALL students.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6" name="Rectangle 95">
            <a:extLst>
              <a:ext uri="{FF2B5EF4-FFF2-40B4-BE49-F238E27FC236}">
                <a16:creationId xmlns:a16="http://schemas.microsoft.com/office/drawing/2014/main" id="{15911E3A-C35B-4EF7-A355-B84E9A14A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9144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98" name="Group 97">
            <a:extLst>
              <a:ext uri="{FF2B5EF4-FFF2-40B4-BE49-F238E27FC236}">
                <a16:creationId xmlns:a16="http://schemas.microsoft.com/office/drawing/2014/main" id="{E21ADB3D-AD65-44B4-847D-5E90E90A5D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13134" y="0"/>
            <a:ext cx="9438087" cy="6853238"/>
            <a:chOff x="-417513" y="0"/>
            <a:chExt cx="12584114" cy="6853238"/>
          </a:xfrm>
        </p:grpSpPr>
        <p:sp>
          <p:nvSpPr>
            <p:cNvPr id="99" name="Freeform 5">
              <a:extLst>
                <a:ext uri="{FF2B5EF4-FFF2-40B4-BE49-F238E27FC236}">
                  <a16:creationId xmlns:a16="http://schemas.microsoft.com/office/drawing/2014/main" id="{CF580C70-814C-4845-B645-919BFFBD16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6">
              <a:extLst>
                <a:ext uri="{FF2B5EF4-FFF2-40B4-BE49-F238E27FC236}">
                  <a16:creationId xmlns:a16="http://schemas.microsoft.com/office/drawing/2014/main" id="{34D7BF57-4CAA-45B2-9EF0-0AA1FCF70B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7">
              <a:extLst>
                <a:ext uri="{FF2B5EF4-FFF2-40B4-BE49-F238E27FC236}">
                  <a16:creationId xmlns:a16="http://schemas.microsoft.com/office/drawing/2014/main" id="{7886F306-C03A-40C6-8FD5-DCE3D4595D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2" name="Freeform 8">
              <a:extLst>
                <a:ext uri="{FF2B5EF4-FFF2-40B4-BE49-F238E27FC236}">
                  <a16:creationId xmlns:a16="http://schemas.microsoft.com/office/drawing/2014/main" id="{2FDC9A36-C7C3-47D7-A64E-ED25C47EC7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3" name="Freeform 9">
              <a:extLst>
                <a:ext uri="{FF2B5EF4-FFF2-40B4-BE49-F238E27FC236}">
                  <a16:creationId xmlns:a16="http://schemas.microsoft.com/office/drawing/2014/main" id="{BB19BC37-158A-43DC-9A9E-E45CC71954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4" name="Freeform 10">
              <a:extLst>
                <a:ext uri="{FF2B5EF4-FFF2-40B4-BE49-F238E27FC236}">
                  <a16:creationId xmlns:a16="http://schemas.microsoft.com/office/drawing/2014/main" id="{077654CC-108F-48D5-B5E9-437F164F52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5" name="Freeform 11">
              <a:extLst>
                <a:ext uri="{FF2B5EF4-FFF2-40B4-BE49-F238E27FC236}">
                  <a16:creationId xmlns:a16="http://schemas.microsoft.com/office/drawing/2014/main" id="{A3CF3A63-1C1E-4E85-A78A-FDC16431E3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6" name="Freeform 12">
              <a:extLst>
                <a:ext uri="{FF2B5EF4-FFF2-40B4-BE49-F238E27FC236}">
                  <a16:creationId xmlns:a16="http://schemas.microsoft.com/office/drawing/2014/main" id="{8740FC9A-72DD-4D9B-BA25-1CCED13524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7" name="Freeform 13">
              <a:extLst>
                <a:ext uri="{FF2B5EF4-FFF2-40B4-BE49-F238E27FC236}">
                  <a16:creationId xmlns:a16="http://schemas.microsoft.com/office/drawing/2014/main" id="{7FBF5743-F2AE-4D0D-BCD1-01F7686D01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8" name="Freeform 14">
              <a:extLst>
                <a:ext uri="{FF2B5EF4-FFF2-40B4-BE49-F238E27FC236}">
                  <a16:creationId xmlns:a16="http://schemas.microsoft.com/office/drawing/2014/main" id="{CED32316-D4F7-4795-BBE0-DEBB60E27C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9" name="Freeform 15">
              <a:extLst>
                <a:ext uri="{FF2B5EF4-FFF2-40B4-BE49-F238E27FC236}">
                  <a16:creationId xmlns:a16="http://schemas.microsoft.com/office/drawing/2014/main" id="{583B23C9-B9B7-4E93-9538-CBE316F83F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0" name="Freeform 16">
              <a:extLst>
                <a:ext uri="{FF2B5EF4-FFF2-40B4-BE49-F238E27FC236}">
                  <a16:creationId xmlns:a16="http://schemas.microsoft.com/office/drawing/2014/main" id="{5B144260-9F2C-4ADB-A37C-1CFB4B428B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1" name="Freeform 17">
              <a:extLst>
                <a:ext uri="{FF2B5EF4-FFF2-40B4-BE49-F238E27FC236}">
                  <a16:creationId xmlns:a16="http://schemas.microsoft.com/office/drawing/2014/main" id="{53FF918D-79D3-4F55-A68C-0DD5880DAB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2" name="Freeform 18">
              <a:extLst>
                <a:ext uri="{FF2B5EF4-FFF2-40B4-BE49-F238E27FC236}">
                  <a16:creationId xmlns:a16="http://schemas.microsoft.com/office/drawing/2014/main" id="{B9FC1440-933F-44FE-8D77-4827DD0F99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3" name="Freeform 19">
              <a:extLst>
                <a:ext uri="{FF2B5EF4-FFF2-40B4-BE49-F238E27FC236}">
                  <a16:creationId xmlns:a16="http://schemas.microsoft.com/office/drawing/2014/main" id="{0F67F308-A67C-4D2E-B081-59BB31D8EC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4" name="Freeform 20">
              <a:extLst>
                <a:ext uri="{FF2B5EF4-FFF2-40B4-BE49-F238E27FC236}">
                  <a16:creationId xmlns:a16="http://schemas.microsoft.com/office/drawing/2014/main" id="{80112F01-90EB-4AEC-A39C-5C6875FFB9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5" name="Freeform 21">
              <a:extLst>
                <a:ext uri="{FF2B5EF4-FFF2-40B4-BE49-F238E27FC236}">
                  <a16:creationId xmlns:a16="http://schemas.microsoft.com/office/drawing/2014/main" id="{893F6B05-90EB-4C75-A0F0-C7247553BD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6" name="Freeform 22">
              <a:extLst>
                <a:ext uri="{FF2B5EF4-FFF2-40B4-BE49-F238E27FC236}">
                  <a16:creationId xmlns:a16="http://schemas.microsoft.com/office/drawing/2014/main" id="{227B563B-E0C0-4D81-966D-B5E2DBAAE8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7" name="Freeform 23">
              <a:extLst>
                <a:ext uri="{FF2B5EF4-FFF2-40B4-BE49-F238E27FC236}">
                  <a16:creationId xmlns:a16="http://schemas.microsoft.com/office/drawing/2014/main" id="{130DF93D-D1FF-477A-BDCE-C8B01C3B47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8" name="Freeform 24">
              <a:extLst>
                <a:ext uri="{FF2B5EF4-FFF2-40B4-BE49-F238E27FC236}">
                  <a16:creationId xmlns:a16="http://schemas.microsoft.com/office/drawing/2014/main" id="{44ED67A1-C6FE-4AC8-8473-11DAC03DCD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9" name="Freeform 25">
              <a:extLst>
                <a:ext uri="{FF2B5EF4-FFF2-40B4-BE49-F238E27FC236}">
                  <a16:creationId xmlns:a16="http://schemas.microsoft.com/office/drawing/2014/main" id="{213A54F3-15FA-4C8F-8ABF-CE77E72196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5F8A7F7F-DD1A-4F41-98AC-B9CE2A620C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00108" y="1699589"/>
            <a:ext cx="2755857" cy="3470421"/>
            <a:chOff x="697883" y="1816768"/>
            <a:chExt cx="3674476" cy="3470421"/>
          </a:xfrm>
        </p:grpSpPr>
        <p:sp>
          <p:nvSpPr>
            <p:cNvPr id="122" name="Rectangle 121">
              <a:extLst>
                <a:ext uri="{FF2B5EF4-FFF2-40B4-BE49-F238E27FC236}">
                  <a16:creationId xmlns:a16="http://schemas.microsoft.com/office/drawing/2014/main" id="{CEF47228-EB7C-4EBA-BE01-DA6CB24102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3" name="Isosceles Triangle 22">
              <a:extLst>
                <a:ext uri="{FF2B5EF4-FFF2-40B4-BE49-F238E27FC236}">
                  <a16:creationId xmlns:a16="http://schemas.microsoft.com/office/drawing/2014/main" id="{3D2FD25A-EFFD-4F5C-9258-981F5907DE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4" name="Rectangle 123">
              <a:extLst>
                <a:ext uri="{FF2B5EF4-FFF2-40B4-BE49-F238E27FC236}">
                  <a16:creationId xmlns:a16="http://schemas.microsoft.com/office/drawing/2014/main" id="{DCF573BC-A06F-4036-A3A8-9D07DDE622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89" name="Google Shape;89;p15"/>
          <p:cNvSpPr txBox="1">
            <a:spLocks noGrp="1"/>
          </p:cNvSpPr>
          <p:nvPr>
            <p:ph type="title" idx="4294967295"/>
          </p:nvPr>
        </p:nvSpPr>
        <p:spPr>
          <a:xfrm>
            <a:off x="678657" y="2415322"/>
            <a:ext cx="2588798" cy="2399869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0" lvl="0" indent="0" algn="ctr" defTabSz="914400">
              <a:spcAft>
                <a:spcPts val="0"/>
              </a:spcAft>
            </a:pPr>
            <a:r>
              <a:rPr lang="en-US" sz="3000" kern="120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rPr>
              <a:t>Commitment to Combre-FondelFamilies</a:t>
            </a:r>
          </a:p>
        </p:txBody>
      </p:sp>
      <p:sp>
        <p:nvSpPr>
          <p:cNvPr id="91" name="Google Shape;91;p15"/>
          <p:cNvSpPr txBox="1">
            <a:spLocks noGrp="1"/>
          </p:cNvSpPr>
          <p:nvPr>
            <p:ph type="sldNum" idx="12"/>
          </p:nvPr>
        </p:nvSpPr>
        <p:spPr>
          <a:xfrm>
            <a:off x="7852410" y="320040"/>
            <a:ext cx="685800" cy="320040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lvl="0" indent="0">
              <a:spcBef>
                <a:spcPts val="0"/>
              </a:spcBef>
              <a:spcAft>
                <a:spcPts val="600"/>
              </a:spcAft>
              <a:buClr>
                <a:srgbClr val="8A8A8A"/>
              </a:buClr>
              <a:buFont typeface="Calibri"/>
              <a:buNone/>
            </a:pPr>
            <a:fld id="{00000000-1234-1234-1234-123412341234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pPr lvl="0" indent="0">
                <a:spcBef>
                  <a:spcPts val="0"/>
                </a:spcBef>
                <a:spcAft>
                  <a:spcPts val="600"/>
                </a:spcAft>
                <a:buClr>
                  <a:srgbClr val="8A8A8A"/>
                </a:buClr>
                <a:buFont typeface="Calibri"/>
                <a:buNone/>
              </a:pPr>
              <a:t>5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0" name="Google Shape;90;p15"/>
          <p:cNvSpPr txBox="1">
            <a:spLocks noGrp="1"/>
          </p:cNvSpPr>
          <p:nvPr>
            <p:ph type="body" idx="1"/>
          </p:nvPr>
        </p:nvSpPr>
        <p:spPr>
          <a:xfrm>
            <a:off x="3840480" y="804672"/>
            <a:ext cx="4711446" cy="5248656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0" lvl="0" indent="-228600" defTabSz="914400">
              <a:spcBef>
                <a:spcPts val="75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Our goal is to keep you informed, today and throughout the year, on the implementation of our redesign plan.</a:t>
            </a:r>
          </a:p>
          <a:p>
            <a:pPr marL="0" lvl="0" indent="-228600" defTabSz="914400"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Today, we’ll provide information on: </a:t>
            </a:r>
          </a:p>
          <a:p>
            <a:pPr marL="457200" lvl="0" indent="-228600" defTabSz="914400">
              <a:spcBef>
                <a:spcPts val="1000"/>
              </a:spcBef>
              <a:spcAft>
                <a:spcPts val="0"/>
              </a:spcAft>
              <a:buSzPts val="1800"/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our school and student performance data that caused the department to identify our school as being in need of improvement; </a:t>
            </a:r>
          </a:p>
          <a:p>
            <a:pPr marL="457200" lvl="0" indent="-228600" defTabSz="914400">
              <a:spcBef>
                <a:spcPts val="750"/>
              </a:spcBef>
              <a:spcAft>
                <a:spcPts val="0"/>
              </a:spcAft>
              <a:buSzPts val="1800"/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overview of our redesign plan; </a:t>
            </a:r>
          </a:p>
          <a:p>
            <a:pPr marL="457200" lvl="0" indent="-228600" defTabSz="914400">
              <a:spcBef>
                <a:spcPts val="1000"/>
              </a:spcBef>
              <a:spcAft>
                <a:spcPts val="0"/>
              </a:spcAft>
              <a:buSzPts val="1800"/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timelines for implementation of our plan and attainment of performance goals; and </a:t>
            </a:r>
          </a:p>
          <a:p>
            <a:pPr marL="457200" lvl="0" indent="-228600" defTabSz="914400">
              <a:spcBef>
                <a:spcPts val="1000"/>
              </a:spcBef>
              <a:spcAft>
                <a:spcPts val="1000"/>
              </a:spcAft>
              <a:buSzPts val="1800"/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implications of our plan for students, families, and educators.</a:t>
            </a:r>
            <a:br>
              <a:rPr lang="en-US" sz="17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7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0" name="Rectangle 99">
            <a:extLst>
              <a:ext uri="{FF2B5EF4-FFF2-40B4-BE49-F238E27FC236}">
                <a16:creationId xmlns:a16="http://schemas.microsoft.com/office/drawing/2014/main" id="{A495F8E3-5243-4F02-AC53-F05721B353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45280F9F-2129-4B35-86B4-8A4267DFA3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47255" y="-59376"/>
            <a:ext cx="9386886" cy="6923798"/>
            <a:chOff x="-329674" y="-51881"/>
            <a:chExt cx="12515851" cy="6923798"/>
          </a:xfrm>
        </p:grpSpPr>
        <p:sp>
          <p:nvSpPr>
            <p:cNvPr id="103" name="Freeform 5">
              <a:extLst>
                <a:ext uri="{FF2B5EF4-FFF2-40B4-BE49-F238E27FC236}">
                  <a16:creationId xmlns:a16="http://schemas.microsoft.com/office/drawing/2014/main" id="{079E950F-26FD-49A5-8CFB-664703BE51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4" name="Freeform 6">
              <a:extLst>
                <a:ext uri="{FF2B5EF4-FFF2-40B4-BE49-F238E27FC236}">
                  <a16:creationId xmlns:a16="http://schemas.microsoft.com/office/drawing/2014/main" id="{A957C5C2-2E01-464B-97B4-1981AF0523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5" name="Freeform 7">
              <a:extLst>
                <a:ext uri="{FF2B5EF4-FFF2-40B4-BE49-F238E27FC236}">
                  <a16:creationId xmlns:a16="http://schemas.microsoft.com/office/drawing/2014/main" id="{53B7BE02-9D75-4EBB-879B-D7B75937FC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6" name="Freeform 8">
              <a:extLst>
                <a:ext uri="{FF2B5EF4-FFF2-40B4-BE49-F238E27FC236}">
                  <a16:creationId xmlns:a16="http://schemas.microsoft.com/office/drawing/2014/main" id="{0D9536D6-02B7-4110-BF2B-17B08DDFE7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7" name="Freeform 9">
              <a:extLst>
                <a:ext uri="{FF2B5EF4-FFF2-40B4-BE49-F238E27FC236}">
                  <a16:creationId xmlns:a16="http://schemas.microsoft.com/office/drawing/2014/main" id="{ADA6B83F-32F5-4D8C-AA2F-53A4FA1252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8" name="Freeform 10">
              <a:extLst>
                <a:ext uri="{FF2B5EF4-FFF2-40B4-BE49-F238E27FC236}">
                  <a16:creationId xmlns:a16="http://schemas.microsoft.com/office/drawing/2014/main" id="{AE2FF24D-C357-4073-8093-410279D42F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9" name="Freeform 11">
              <a:extLst>
                <a:ext uri="{FF2B5EF4-FFF2-40B4-BE49-F238E27FC236}">
                  <a16:creationId xmlns:a16="http://schemas.microsoft.com/office/drawing/2014/main" id="{7A7D5D9E-853D-4831-B45D-ED773133B8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0" name="Freeform 12">
              <a:extLst>
                <a:ext uri="{FF2B5EF4-FFF2-40B4-BE49-F238E27FC236}">
                  <a16:creationId xmlns:a16="http://schemas.microsoft.com/office/drawing/2014/main" id="{5D185781-4FC4-4AF1-B231-942FDE9634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1" name="Freeform 13">
              <a:extLst>
                <a:ext uri="{FF2B5EF4-FFF2-40B4-BE49-F238E27FC236}">
                  <a16:creationId xmlns:a16="http://schemas.microsoft.com/office/drawing/2014/main" id="{CC270413-B0D3-4A07-BD1B-E9254A9892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2" name="Freeform 14">
              <a:extLst>
                <a:ext uri="{FF2B5EF4-FFF2-40B4-BE49-F238E27FC236}">
                  <a16:creationId xmlns:a16="http://schemas.microsoft.com/office/drawing/2014/main" id="{2C47358D-4669-406F-AC20-6D169951BE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3" name="Freeform 15">
              <a:extLst>
                <a:ext uri="{FF2B5EF4-FFF2-40B4-BE49-F238E27FC236}">
                  <a16:creationId xmlns:a16="http://schemas.microsoft.com/office/drawing/2014/main" id="{328C9057-3C8A-45CB-A084-4AD4535CDC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4" name="Freeform 16">
              <a:extLst>
                <a:ext uri="{FF2B5EF4-FFF2-40B4-BE49-F238E27FC236}">
                  <a16:creationId xmlns:a16="http://schemas.microsoft.com/office/drawing/2014/main" id="{D204A0F9-30D5-4D9E-9019-95DEDCFFE8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5" name="Freeform 17">
              <a:extLst>
                <a:ext uri="{FF2B5EF4-FFF2-40B4-BE49-F238E27FC236}">
                  <a16:creationId xmlns:a16="http://schemas.microsoft.com/office/drawing/2014/main" id="{F9CC2C27-C82D-467C-836F-F166E7059B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6" name="Freeform 18">
              <a:extLst>
                <a:ext uri="{FF2B5EF4-FFF2-40B4-BE49-F238E27FC236}">
                  <a16:creationId xmlns:a16="http://schemas.microsoft.com/office/drawing/2014/main" id="{F680CD9A-5DEE-446A-A951-936A1B2D12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7" name="Freeform 19">
              <a:extLst>
                <a:ext uri="{FF2B5EF4-FFF2-40B4-BE49-F238E27FC236}">
                  <a16:creationId xmlns:a16="http://schemas.microsoft.com/office/drawing/2014/main" id="{90F745C0-6118-47A3-85AB-A412FE581C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8" name="Freeform 20">
              <a:extLst>
                <a:ext uri="{FF2B5EF4-FFF2-40B4-BE49-F238E27FC236}">
                  <a16:creationId xmlns:a16="http://schemas.microsoft.com/office/drawing/2014/main" id="{3CEC5B1E-7348-4ACE-B1DD-E53926EB76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9" name="Freeform 21">
              <a:extLst>
                <a:ext uri="{FF2B5EF4-FFF2-40B4-BE49-F238E27FC236}">
                  <a16:creationId xmlns:a16="http://schemas.microsoft.com/office/drawing/2014/main" id="{F96B7951-47C0-4555-9A22-86491610F4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0" name="Freeform 22">
              <a:extLst>
                <a:ext uri="{FF2B5EF4-FFF2-40B4-BE49-F238E27FC236}">
                  <a16:creationId xmlns:a16="http://schemas.microsoft.com/office/drawing/2014/main" id="{ACD5C04A-A4EA-432A-A9B5-F84F41D745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1" name="Freeform 23">
              <a:extLst>
                <a:ext uri="{FF2B5EF4-FFF2-40B4-BE49-F238E27FC236}">
                  <a16:creationId xmlns:a16="http://schemas.microsoft.com/office/drawing/2014/main" id="{B33C957B-D207-438D-9823-4FF59328F3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EF79D782-A9ED-4AEE-B67D-DDD6F1CB52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251969" y="1186483"/>
            <a:ext cx="6636259" cy="4477933"/>
            <a:chOff x="1669293" y="1186483"/>
            <a:chExt cx="8848345" cy="4477933"/>
          </a:xfrm>
        </p:grpSpPr>
        <p:sp>
          <p:nvSpPr>
            <p:cNvPr id="124" name="Rectangle 123">
              <a:extLst>
                <a:ext uri="{FF2B5EF4-FFF2-40B4-BE49-F238E27FC236}">
                  <a16:creationId xmlns:a16="http://schemas.microsoft.com/office/drawing/2014/main" id="{E6C9F140-6D17-42C4-96E2-F124090D40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5" name="Isosceles Triangle 124">
              <a:extLst>
                <a:ext uri="{FF2B5EF4-FFF2-40B4-BE49-F238E27FC236}">
                  <a16:creationId xmlns:a16="http://schemas.microsoft.com/office/drawing/2014/main" id="{EE0A3AEC-72D0-4759-A596-564927A0CF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6" name="Rectangle 125">
              <a:extLst>
                <a:ext uri="{FF2B5EF4-FFF2-40B4-BE49-F238E27FC236}">
                  <a16:creationId xmlns:a16="http://schemas.microsoft.com/office/drawing/2014/main" id="{1A027B02-EC1B-499B-B4F5-7221EC8D84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59" name="Google Shape;159;p22"/>
          <p:cNvSpPr txBox="1">
            <a:spLocks noGrp="1"/>
          </p:cNvSpPr>
          <p:nvPr>
            <p:ph type="title"/>
          </p:nvPr>
        </p:nvSpPr>
        <p:spPr>
          <a:xfrm>
            <a:off x="1316736" y="2075688"/>
            <a:ext cx="6508242" cy="1746504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rmAutofit/>
          </a:bodyPr>
          <a:lstStyle/>
          <a:p>
            <a:pPr defTabSz="914400">
              <a:spcBef>
                <a:spcPct val="0"/>
              </a:spcBef>
            </a:pPr>
            <a:r>
              <a:rPr lang="en-US" sz="47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Our Redesign Plan</a:t>
            </a:r>
            <a:br>
              <a:rPr lang="en-US" sz="47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endParaRPr lang="en-US" sz="2200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Google Shape;91;p15"/>
          <p:cNvSpPr txBox="1">
            <a:spLocks noGrp="1"/>
          </p:cNvSpPr>
          <p:nvPr>
            <p:ph type="sldNum" idx="12"/>
          </p:nvPr>
        </p:nvSpPr>
        <p:spPr>
          <a:xfrm>
            <a:off x="7852410" y="320040"/>
            <a:ext cx="685800" cy="320040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lvl="0" indent="0">
              <a:spcBef>
                <a:spcPts val="0"/>
              </a:spcBef>
              <a:spcAft>
                <a:spcPts val="600"/>
              </a:spcAft>
              <a:buClr>
                <a:srgbClr val="8A8A8A"/>
              </a:buClr>
              <a:buFont typeface="Calibri"/>
              <a:buNone/>
            </a:pPr>
            <a:r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15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AFA67CD3-AB4E-4A7A-BEB8-53C445D8C4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60045"/>
            <a:ext cx="4694659" cy="573405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7CF545F-9C2E-4446-97CD-AD92990C2B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299"/>
          <a:stretch/>
        </p:blipFill>
        <p:spPr>
          <a:xfrm>
            <a:off x="-1" y="857250"/>
            <a:ext cx="9144001" cy="57340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465E8E3-A742-4B30-8064-D9310F0F62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0578" y="1257300"/>
            <a:ext cx="3988849" cy="1381125"/>
          </a:xfrm>
        </p:spPr>
        <p:txBody>
          <a:bodyPr>
            <a:normAutofit/>
          </a:bodyPr>
          <a:lstStyle/>
          <a:p>
            <a:r>
              <a:rPr lang="en-US" sz="31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2018-2019 School Redesign Goals and Priorities</a:t>
            </a:r>
            <a:endParaRPr lang="en-US" sz="3100" dirty="0">
              <a:solidFill>
                <a:srgbClr val="000000"/>
              </a:solidFill>
            </a:endParaRPr>
          </a:p>
        </p:txBody>
      </p:sp>
      <p:sp>
        <p:nvSpPr>
          <p:cNvPr id="15" name="Freeform 62">
            <a:extLst>
              <a:ext uri="{FF2B5EF4-FFF2-40B4-BE49-F238E27FC236}">
                <a16:creationId xmlns:a16="http://schemas.microsoft.com/office/drawing/2014/main" id="{339C8D78-A644-462F-B674-F440635E53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9525" y="1468363"/>
            <a:ext cx="4180922" cy="4515805"/>
          </a:xfrm>
          <a:custGeom>
            <a:avLst/>
            <a:gdLst>
              <a:gd name="connsiteX0" fmla="*/ 2299956 w 5000438"/>
              <a:gd name="connsiteY0" fmla="*/ 0 h 5400962"/>
              <a:gd name="connsiteX1" fmla="*/ 5000438 w 5000438"/>
              <a:gd name="connsiteY1" fmla="*/ 2700481 h 5400962"/>
              <a:gd name="connsiteX2" fmla="*/ 2299956 w 5000438"/>
              <a:gd name="connsiteY2" fmla="*/ 5400962 h 5400962"/>
              <a:gd name="connsiteX3" fmla="*/ 60675 w 5000438"/>
              <a:gd name="connsiteY3" fmla="*/ 4210346 h 5400962"/>
              <a:gd name="connsiteX4" fmla="*/ 0 w 5000438"/>
              <a:gd name="connsiteY4" fmla="*/ 4110472 h 5400962"/>
              <a:gd name="connsiteX5" fmla="*/ 0 w 5000438"/>
              <a:gd name="connsiteY5" fmla="*/ 1290491 h 5400962"/>
              <a:gd name="connsiteX6" fmla="*/ 60675 w 5000438"/>
              <a:gd name="connsiteY6" fmla="*/ 1190617 h 5400962"/>
              <a:gd name="connsiteX7" fmla="*/ 2299956 w 5000438"/>
              <a:gd name="connsiteY7" fmla="*/ 0 h 5400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00438" h="5400962">
                <a:moveTo>
                  <a:pt x="2299956" y="0"/>
                </a:moveTo>
                <a:cubicBezTo>
                  <a:pt x="3791390" y="0"/>
                  <a:pt x="5000438" y="1209047"/>
                  <a:pt x="5000438" y="2700481"/>
                </a:cubicBezTo>
                <a:cubicBezTo>
                  <a:pt x="5000438" y="4191915"/>
                  <a:pt x="3791390" y="5400962"/>
                  <a:pt x="2299956" y="5400962"/>
                </a:cubicBezTo>
                <a:cubicBezTo>
                  <a:pt x="1367810" y="5400962"/>
                  <a:pt x="545971" y="4928678"/>
                  <a:pt x="60675" y="4210346"/>
                </a:cubicBezTo>
                <a:lnTo>
                  <a:pt x="0" y="4110472"/>
                </a:lnTo>
                <a:lnTo>
                  <a:pt x="0" y="1290491"/>
                </a:lnTo>
                <a:lnTo>
                  <a:pt x="60675" y="1190617"/>
                </a:lnTo>
                <a:cubicBezTo>
                  <a:pt x="545971" y="472284"/>
                  <a:pt x="1367810" y="0"/>
                  <a:pt x="2299956" y="0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85000"/>
                  </a:schemeClr>
                </a:gs>
                <a:gs pos="100000">
                  <a:schemeClr val="bg2">
                    <a:lumMod val="8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8" name="Graphic 7" descr="Classroom">
            <a:extLst>
              <a:ext uri="{FF2B5EF4-FFF2-40B4-BE49-F238E27FC236}">
                <a16:creationId xmlns:a16="http://schemas.microsoft.com/office/drawing/2014/main" id="{FB52547F-4A69-4018-AA56-8EB2C5158E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39490" y="2079067"/>
            <a:ext cx="3026740" cy="302674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B80BFE-C849-4429-981C-81BC87B73B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0579" y="2947260"/>
            <a:ext cx="4003614" cy="2927188"/>
          </a:xfrm>
        </p:spPr>
        <p:txBody>
          <a:bodyPr anchor="ctr">
            <a:normAutofit/>
          </a:bodyPr>
          <a:lstStyle/>
          <a:p>
            <a:pPr marL="400050" lvl="0" indent="-285750">
              <a:spcBef>
                <a:spcPts val="1000"/>
              </a:spcBef>
              <a:buSzPts val="1800"/>
            </a:pPr>
            <a:r>
              <a:rPr lang="en-US" sz="200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Our school’s letter grade will rise to a “C” or higher by the end of our three-year plan.</a:t>
            </a:r>
          </a:p>
          <a:p>
            <a:pPr marL="444500" lvl="0" indent="-330200">
              <a:spcBef>
                <a:spcPts val="1000"/>
              </a:spcBef>
              <a:buSzPts val="1800"/>
              <a:buFont typeface="Arial"/>
              <a:buChar char="•"/>
            </a:pPr>
            <a:r>
              <a:rPr lang="en-US" sz="2000" dirty="0">
                <a:solidFill>
                  <a:srgbClr val="000000"/>
                </a:solidFill>
              </a:rPr>
              <a:t>Students in grades 3-8 achieving Mastery on LEAP Assessments will increase by at least 3%.</a:t>
            </a:r>
          </a:p>
          <a:p>
            <a:endParaRPr lang="en-US" sz="1400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C5D0D6-9D76-45A8-92A2-EEAE1D5734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267450" y="6372752"/>
            <a:ext cx="428046" cy="235550"/>
          </a:xfrm>
        </p:spPr>
        <p:txBody>
          <a:bodyPr>
            <a:normAutofit/>
          </a:bodyPr>
          <a:lstStyle/>
          <a:p>
            <a:pPr marL="0" lvl="0" indent="0">
              <a:spcBef>
                <a:spcPts val="0"/>
              </a:spcBef>
              <a:spcAft>
                <a:spcPts val="600"/>
              </a:spcAft>
              <a:buNone/>
            </a:pPr>
            <a:fld id="{00000000-1234-1234-1234-123412341234}" type="slidenum">
              <a:rPr lang="en-US" sz="825">
                <a:solidFill>
                  <a:srgbClr val="898989"/>
                </a:solidFill>
              </a:rPr>
              <a:pPr marL="0" lvl="0" indent="0">
                <a:spcBef>
                  <a:spcPts val="0"/>
                </a:spcBef>
                <a:spcAft>
                  <a:spcPts val="600"/>
                </a:spcAft>
                <a:buNone/>
              </a:pPr>
              <a:t>7</a:t>
            </a:fld>
            <a:endParaRPr lang="en-US" sz="825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67135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AFA67CD3-AB4E-4A7A-BEB8-53C445D8C4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60045"/>
            <a:ext cx="4694659" cy="573405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7CF545F-9C2E-4446-97CD-AD92990C2B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299"/>
          <a:stretch/>
        </p:blipFill>
        <p:spPr>
          <a:xfrm>
            <a:off x="-1" y="857250"/>
            <a:ext cx="9144001" cy="57340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465E8E3-A742-4B30-8064-D9310F0F62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0578" y="1257300"/>
            <a:ext cx="3988849" cy="1381125"/>
          </a:xfrm>
        </p:spPr>
        <p:txBody>
          <a:bodyPr>
            <a:normAutofit/>
          </a:bodyPr>
          <a:lstStyle/>
          <a:p>
            <a:r>
              <a:rPr lang="en-US" sz="31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2018-2019 School Redesign Goals and Priorities</a:t>
            </a:r>
            <a:endParaRPr lang="en-US" sz="3100" dirty="0">
              <a:solidFill>
                <a:srgbClr val="000000"/>
              </a:solidFill>
            </a:endParaRPr>
          </a:p>
        </p:txBody>
      </p:sp>
      <p:sp>
        <p:nvSpPr>
          <p:cNvPr id="15" name="Freeform 62">
            <a:extLst>
              <a:ext uri="{FF2B5EF4-FFF2-40B4-BE49-F238E27FC236}">
                <a16:creationId xmlns:a16="http://schemas.microsoft.com/office/drawing/2014/main" id="{339C8D78-A644-462F-B674-F440635E53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9525" y="1468363"/>
            <a:ext cx="4180922" cy="4515805"/>
          </a:xfrm>
          <a:custGeom>
            <a:avLst/>
            <a:gdLst>
              <a:gd name="connsiteX0" fmla="*/ 2299956 w 5000438"/>
              <a:gd name="connsiteY0" fmla="*/ 0 h 5400962"/>
              <a:gd name="connsiteX1" fmla="*/ 5000438 w 5000438"/>
              <a:gd name="connsiteY1" fmla="*/ 2700481 h 5400962"/>
              <a:gd name="connsiteX2" fmla="*/ 2299956 w 5000438"/>
              <a:gd name="connsiteY2" fmla="*/ 5400962 h 5400962"/>
              <a:gd name="connsiteX3" fmla="*/ 60675 w 5000438"/>
              <a:gd name="connsiteY3" fmla="*/ 4210346 h 5400962"/>
              <a:gd name="connsiteX4" fmla="*/ 0 w 5000438"/>
              <a:gd name="connsiteY4" fmla="*/ 4110472 h 5400962"/>
              <a:gd name="connsiteX5" fmla="*/ 0 w 5000438"/>
              <a:gd name="connsiteY5" fmla="*/ 1290491 h 5400962"/>
              <a:gd name="connsiteX6" fmla="*/ 60675 w 5000438"/>
              <a:gd name="connsiteY6" fmla="*/ 1190617 h 5400962"/>
              <a:gd name="connsiteX7" fmla="*/ 2299956 w 5000438"/>
              <a:gd name="connsiteY7" fmla="*/ 0 h 5400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00438" h="5400962">
                <a:moveTo>
                  <a:pt x="2299956" y="0"/>
                </a:moveTo>
                <a:cubicBezTo>
                  <a:pt x="3791390" y="0"/>
                  <a:pt x="5000438" y="1209047"/>
                  <a:pt x="5000438" y="2700481"/>
                </a:cubicBezTo>
                <a:cubicBezTo>
                  <a:pt x="5000438" y="4191915"/>
                  <a:pt x="3791390" y="5400962"/>
                  <a:pt x="2299956" y="5400962"/>
                </a:cubicBezTo>
                <a:cubicBezTo>
                  <a:pt x="1367810" y="5400962"/>
                  <a:pt x="545971" y="4928678"/>
                  <a:pt x="60675" y="4210346"/>
                </a:cubicBezTo>
                <a:lnTo>
                  <a:pt x="0" y="4110472"/>
                </a:lnTo>
                <a:lnTo>
                  <a:pt x="0" y="1290491"/>
                </a:lnTo>
                <a:lnTo>
                  <a:pt x="60675" y="1190617"/>
                </a:lnTo>
                <a:cubicBezTo>
                  <a:pt x="545971" y="472284"/>
                  <a:pt x="1367810" y="0"/>
                  <a:pt x="2299956" y="0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85000"/>
                  </a:schemeClr>
                </a:gs>
                <a:gs pos="100000">
                  <a:schemeClr val="bg2">
                    <a:lumMod val="8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8" name="Graphic 7" descr="Classroom">
            <a:extLst>
              <a:ext uri="{FF2B5EF4-FFF2-40B4-BE49-F238E27FC236}">
                <a16:creationId xmlns:a16="http://schemas.microsoft.com/office/drawing/2014/main" id="{FB52547F-4A69-4018-AA56-8EB2C5158E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39490" y="2079067"/>
            <a:ext cx="3026740" cy="302674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B80BFE-C849-4429-981C-81BC87B73B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0579" y="2947260"/>
            <a:ext cx="4003614" cy="2927188"/>
          </a:xfrm>
        </p:spPr>
        <p:txBody>
          <a:bodyPr anchor="ctr">
            <a:normAutofit fontScale="92500" lnSpcReduction="10000"/>
          </a:bodyPr>
          <a:lstStyle/>
          <a:p>
            <a:pPr marL="444500" lvl="0" indent="-330200">
              <a:spcBef>
                <a:spcPts val="1000"/>
              </a:spcBef>
              <a:buSzPts val="1800"/>
              <a:buFont typeface="Arial"/>
              <a:buChar char="•"/>
            </a:pPr>
            <a:endParaRPr lang="en-US" sz="1600" dirty="0"/>
          </a:p>
          <a:p>
            <a:pPr marL="444500" indent="-330200">
              <a:spcBef>
                <a:spcPts val="1000"/>
              </a:spcBef>
              <a:buSzPts val="1800"/>
              <a:buFont typeface="Arial"/>
              <a:buChar char="•"/>
            </a:pPr>
            <a:r>
              <a:rPr lang="en-US" sz="200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At least 90% of our teachers will be certified in the subject in which they teach each year.</a:t>
            </a:r>
          </a:p>
          <a:p>
            <a:pPr marL="444500" lvl="0" indent="-330200">
              <a:spcBef>
                <a:spcPts val="1000"/>
              </a:spcBef>
              <a:buSzPts val="1800"/>
              <a:buFont typeface="Arial"/>
              <a:buChar char="•"/>
            </a:pPr>
            <a:r>
              <a:rPr lang="en-US" sz="2200" dirty="0"/>
              <a:t>The average daily attendance rate each year for teachers will be 90%. </a:t>
            </a:r>
          </a:p>
          <a:p>
            <a:pPr marL="444500" lvl="0" indent="-330200">
              <a:spcBef>
                <a:spcPts val="1000"/>
              </a:spcBef>
              <a:buSzPts val="1800"/>
              <a:buFont typeface="Arial"/>
              <a:buChar char="•"/>
            </a:pPr>
            <a:r>
              <a:rPr lang="en-US" sz="2200" dirty="0"/>
              <a:t>The average daily attendance rate each year for students will be 93%. </a:t>
            </a:r>
          </a:p>
          <a:p>
            <a:endParaRPr lang="en-US" sz="1500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C5D0D6-9D76-45A8-92A2-EEAE1D5734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267450" y="6372752"/>
            <a:ext cx="428046" cy="235550"/>
          </a:xfrm>
        </p:spPr>
        <p:txBody>
          <a:bodyPr>
            <a:normAutofit/>
          </a:bodyPr>
          <a:lstStyle/>
          <a:p>
            <a:pPr marL="0" lvl="0" indent="0">
              <a:spcBef>
                <a:spcPts val="0"/>
              </a:spcBef>
              <a:spcAft>
                <a:spcPts val="600"/>
              </a:spcAft>
              <a:buNone/>
            </a:pPr>
            <a:fld id="{00000000-1234-1234-1234-123412341234}" type="slidenum">
              <a:rPr lang="en-US" sz="825">
                <a:solidFill>
                  <a:srgbClr val="898989"/>
                </a:solidFill>
              </a:rPr>
              <a:pPr marL="0" lvl="0" indent="0">
                <a:spcBef>
                  <a:spcPts val="0"/>
                </a:spcBef>
                <a:spcAft>
                  <a:spcPts val="600"/>
                </a:spcAft>
                <a:buNone/>
              </a:pPr>
              <a:t>8</a:t>
            </a:fld>
            <a:endParaRPr lang="en-US" sz="825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07415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2" name="Rectangle 101">
            <a:extLst>
              <a:ext uri="{FF2B5EF4-FFF2-40B4-BE49-F238E27FC236}">
                <a16:creationId xmlns:a16="http://schemas.microsoft.com/office/drawing/2014/main" id="{A495F8E3-5243-4F02-AC53-F05721B353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45280F9F-2129-4B35-86B4-8A4267DFA3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47255" y="-59376"/>
            <a:ext cx="9386886" cy="6923798"/>
            <a:chOff x="-329674" y="-51881"/>
            <a:chExt cx="12515851" cy="6923798"/>
          </a:xfrm>
        </p:grpSpPr>
        <p:sp>
          <p:nvSpPr>
            <p:cNvPr id="105" name="Freeform 5">
              <a:extLst>
                <a:ext uri="{FF2B5EF4-FFF2-40B4-BE49-F238E27FC236}">
                  <a16:creationId xmlns:a16="http://schemas.microsoft.com/office/drawing/2014/main" id="{079E950F-26FD-49A5-8CFB-664703BE51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6" name="Freeform 6">
              <a:extLst>
                <a:ext uri="{FF2B5EF4-FFF2-40B4-BE49-F238E27FC236}">
                  <a16:creationId xmlns:a16="http://schemas.microsoft.com/office/drawing/2014/main" id="{A957C5C2-2E01-464B-97B4-1981AF0523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7" name="Freeform 7">
              <a:extLst>
                <a:ext uri="{FF2B5EF4-FFF2-40B4-BE49-F238E27FC236}">
                  <a16:creationId xmlns:a16="http://schemas.microsoft.com/office/drawing/2014/main" id="{53B7BE02-9D75-4EBB-879B-D7B75937FC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8" name="Freeform 8">
              <a:extLst>
                <a:ext uri="{FF2B5EF4-FFF2-40B4-BE49-F238E27FC236}">
                  <a16:creationId xmlns:a16="http://schemas.microsoft.com/office/drawing/2014/main" id="{0D9536D6-02B7-4110-BF2B-17B08DDFE7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9" name="Freeform 9">
              <a:extLst>
                <a:ext uri="{FF2B5EF4-FFF2-40B4-BE49-F238E27FC236}">
                  <a16:creationId xmlns:a16="http://schemas.microsoft.com/office/drawing/2014/main" id="{ADA6B83F-32F5-4D8C-AA2F-53A4FA1252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0" name="Freeform 10">
              <a:extLst>
                <a:ext uri="{FF2B5EF4-FFF2-40B4-BE49-F238E27FC236}">
                  <a16:creationId xmlns:a16="http://schemas.microsoft.com/office/drawing/2014/main" id="{AE2FF24D-C357-4073-8093-410279D42F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1" name="Freeform 11">
              <a:extLst>
                <a:ext uri="{FF2B5EF4-FFF2-40B4-BE49-F238E27FC236}">
                  <a16:creationId xmlns:a16="http://schemas.microsoft.com/office/drawing/2014/main" id="{7A7D5D9E-853D-4831-B45D-ED773133B8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2" name="Freeform 12">
              <a:extLst>
                <a:ext uri="{FF2B5EF4-FFF2-40B4-BE49-F238E27FC236}">
                  <a16:creationId xmlns:a16="http://schemas.microsoft.com/office/drawing/2014/main" id="{5D185781-4FC4-4AF1-B231-942FDE9634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3" name="Freeform 13">
              <a:extLst>
                <a:ext uri="{FF2B5EF4-FFF2-40B4-BE49-F238E27FC236}">
                  <a16:creationId xmlns:a16="http://schemas.microsoft.com/office/drawing/2014/main" id="{CC270413-B0D3-4A07-BD1B-E9254A9892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4" name="Freeform 14">
              <a:extLst>
                <a:ext uri="{FF2B5EF4-FFF2-40B4-BE49-F238E27FC236}">
                  <a16:creationId xmlns:a16="http://schemas.microsoft.com/office/drawing/2014/main" id="{2C47358D-4669-406F-AC20-6D169951BE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5" name="Freeform 15">
              <a:extLst>
                <a:ext uri="{FF2B5EF4-FFF2-40B4-BE49-F238E27FC236}">
                  <a16:creationId xmlns:a16="http://schemas.microsoft.com/office/drawing/2014/main" id="{328C9057-3C8A-45CB-A084-4AD4535CDC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6" name="Freeform 16">
              <a:extLst>
                <a:ext uri="{FF2B5EF4-FFF2-40B4-BE49-F238E27FC236}">
                  <a16:creationId xmlns:a16="http://schemas.microsoft.com/office/drawing/2014/main" id="{D204A0F9-30D5-4D9E-9019-95DEDCFFE8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7" name="Freeform 17">
              <a:extLst>
                <a:ext uri="{FF2B5EF4-FFF2-40B4-BE49-F238E27FC236}">
                  <a16:creationId xmlns:a16="http://schemas.microsoft.com/office/drawing/2014/main" id="{F9CC2C27-C82D-467C-836F-F166E7059B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8" name="Freeform 18">
              <a:extLst>
                <a:ext uri="{FF2B5EF4-FFF2-40B4-BE49-F238E27FC236}">
                  <a16:creationId xmlns:a16="http://schemas.microsoft.com/office/drawing/2014/main" id="{F680CD9A-5DEE-446A-A951-936A1B2D12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9" name="Freeform 19">
              <a:extLst>
                <a:ext uri="{FF2B5EF4-FFF2-40B4-BE49-F238E27FC236}">
                  <a16:creationId xmlns:a16="http://schemas.microsoft.com/office/drawing/2014/main" id="{90F745C0-6118-47A3-85AB-A412FE581C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0" name="Freeform 20">
              <a:extLst>
                <a:ext uri="{FF2B5EF4-FFF2-40B4-BE49-F238E27FC236}">
                  <a16:creationId xmlns:a16="http://schemas.microsoft.com/office/drawing/2014/main" id="{3CEC5B1E-7348-4ACE-B1DD-E53926EB76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1" name="Freeform 21">
              <a:extLst>
                <a:ext uri="{FF2B5EF4-FFF2-40B4-BE49-F238E27FC236}">
                  <a16:creationId xmlns:a16="http://schemas.microsoft.com/office/drawing/2014/main" id="{F96B7951-47C0-4555-9A22-86491610F4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2" name="Freeform 22">
              <a:extLst>
                <a:ext uri="{FF2B5EF4-FFF2-40B4-BE49-F238E27FC236}">
                  <a16:creationId xmlns:a16="http://schemas.microsoft.com/office/drawing/2014/main" id="{ACD5C04A-A4EA-432A-A9B5-F84F41D745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3" name="Freeform 23">
              <a:extLst>
                <a:ext uri="{FF2B5EF4-FFF2-40B4-BE49-F238E27FC236}">
                  <a16:creationId xmlns:a16="http://schemas.microsoft.com/office/drawing/2014/main" id="{B33C957B-D207-438D-9823-4FF59328F3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EF79D782-A9ED-4AEE-B67D-DDD6F1CB52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251969" y="1186483"/>
            <a:ext cx="6636259" cy="4477933"/>
            <a:chOff x="1669293" y="1186483"/>
            <a:chExt cx="8848345" cy="4477933"/>
          </a:xfrm>
        </p:grpSpPr>
        <p:sp>
          <p:nvSpPr>
            <p:cNvPr id="126" name="Rectangle 125">
              <a:extLst>
                <a:ext uri="{FF2B5EF4-FFF2-40B4-BE49-F238E27FC236}">
                  <a16:creationId xmlns:a16="http://schemas.microsoft.com/office/drawing/2014/main" id="{E6C9F140-6D17-42C4-96E2-F124090D40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7" name="Isosceles Triangle 126">
              <a:extLst>
                <a:ext uri="{FF2B5EF4-FFF2-40B4-BE49-F238E27FC236}">
                  <a16:creationId xmlns:a16="http://schemas.microsoft.com/office/drawing/2014/main" id="{EE0A3AEC-72D0-4759-A596-564927A0CF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8" name="Rectangle 127">
              <a:extLst>
                <a:ext uri="{FF2B5EF4-FFF2-40B4-BE49-F238E27FC236}">
                  <a16:creationId xmlns:a16="http://schemas.microsoft.com/office/drawing/2014/main" id="{1A027B02-EC1B-499B-B4F5-7221EC8D84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97" name="Google Shape;97;p16"/>
          <p:cNvSpPr txBox="1">
            <a:spLocks noGrp="1"/>
          </p:cNvSpPr>
          <p:nvPr>
            <p:ph type="title"/>
          </p:nvPr>
        </p:nvSpPr>
        <p:spPr>
          <a:xfrm>
            <a:off x="1316736" y="2075688"/>
            <a:ext cx="6508242" cy="1746504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rmAutofit/>
          </a:bodyPr>
          <a:lstStyle/>
          <a:p>
            <a:pPr marL="0" lvl="0" indent="0" defTabSz="914400">
              <a:spcBef>
                <a:spcPct val="0"/>
              </a:spcBef>
              <a:spcAft>
                <a:spcPts val="0"/>
              </a:spcAft>
            </a:pPr>
            <a:r>
              <a:rPr lang="en-US" sz="47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School Performance Data</a:t>
            </a:r>
          </a:p>
        </p:txBody>
      </p:sp>
      <p:sp>
        <p:nvSpPr>
          <p:cNvPr id="4" name="Google Shape;91;p15"/>
          <p:cNvSpPr txBox="1">
            <a:spLocks noGrp="1"/>
          </p:cNvSpPr>
          <p:nvPr>
            <p:ph type="sldNum" idx="12"/>
          </p:nvPr>
        </p:nvSpPr>
        <p:spPr>
          <a:xfrm>
            <a:off x="7852410" y="320040"/>
            <a:ext cx="685800" cy="320040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lvl="0" indent="0">
              <a:spcBef>
                <a:spcPts val="0"/>
              </a:spcBef>
              <a:spcAft>
                <a:spcPts val="600"/>
              </a:spcAft>
              <a:buClr>
                <a:srgbClr val="8A8A8A"/>
              </a:buClr>
              <a:buFont typeface="Calibri"/>
              <a:buNone/>
            </a:pPr>
            <a:r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7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rgbClr val="8A8A8A"/>
              </a:buClr>
              <a:buFont typeface="Calibri"/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  <p:sp>
        <p:nvSpPr>
          <p:cNvPr id="104" name="Google Shape;104;p17"/>
          <p:cNvSpPr txBox="1">
            <a:spLocks noGrp="1"/>
          </p:cNvSpPr>
          <p:nvPr>
            <p:ph type="title" idx="4294967295"/>
          </p:nvPr>
        </p:nvSpPr>
        <p:spPr>
          <a:xfrm>
            <a:off x="0" y="-19050"/>
            <a:ext cx="9144000" cy="139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School Performance: </a:t>
            </a:r>
            <a:endParaRPr sz="2800" dirty="0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Three Year Trend</a:t>
            </a:r>
            <a:endParaRPr sz="2800" dirty="0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17"/>
          <p:cNvSpPr txBox="1"/>
          <p:nvPr/>
        </p:nvSpPr>
        <p:spPr>
          <a:xfrm>
            <a:off x="185250" y="1548709"/>
            <a:ext cx="8773500" cy="139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How have we performed over time? </a:t>
            </a:r>
            <a:endParaRPr sz="1800" b="1" dirty="0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D08F8D86-B7BA-44C4-AC0F-0EA6D245AD1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36637312"/>
              </p:ext>
            </p:extLst>
          </p:nvPr>
        </p:nvGraphicFramePr>
        <p:xfrm>
          <a:off x="1819350" y="2386909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01E7E9BE-405F-4847-A6DE-05530B4ECFFC}"/>
              </a:ext>
            </a:extLst>
          </p:cNvPr>
          <p:cNvSpPr txBox="1"/>
          <p:nvPr/>
        </p:nvSpPr>
        <p:spPr>
          <a:xfrm>
            <a:off x="2805169" y="2994194"/>
            <a:ext cx="5325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35.2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08E534F-0AC5-4B25-A04C-4F9336E01C83}"/>
              </a:ext>
            </a:extLst>
          </p:cNvPr>
          <p:cNvSpPr txBox="1"/>
          <p:nvPr/>
        </p:nvSpPr>
        <p:spPr>
          <a:xfrm>
            <a:off x="5134541" y="2740740"/>
            <a:ext cx="5325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44.8</a:t>
            </a:r>
          </a:p>
        </p:txBody>
      </p:sp>
    </p:spTree>
    <p:extLst>
      <p:ext uri="{BB962C8B-B14F-4D97-AF65-F5344CB8AC3E}">
        <p14:creationId xmlns:p14="http://schemas.microsoft.com/office/powerpoint/2010/main" val="24976332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8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rgbClr val="8A8A8A"/>
              </a:buClr>
              <a:buFont typeface="Calibri"/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  <p:sp>
        <p:nvSpPr>
          <p:cNvPr id="113" name="Google Shape;113;p18"/>
          <p:cNvSpPr txBox="1">
            <a:spLocks noGrp="1"/>
          </p:cNvSpPr>
          <p:nvPr>
            <p:ph type="title" idx="4294967295"/>
          </p:nvPr>
        </p:nvSpPr>
        <p:spPr>
          <a:xfrm>
            <a:off x="0" y="-19050"/>
            <a:ext cx="9144000" cy="139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School Performance: </a:t>
            </a:r>
            <a:endParaRPr sz="2800" dirty="0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Understanding LEAP Achievement Levels</a:t>
            </a:r>
            <a:endParaRPr sz="2800" dirty="0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18"/>
          <p:cNvSpPr txBox="1"/>
          <p:nvPr/>
        </p:nvSpPr>
        <p:spPr>
          <a:xfrm>
            <a:off x="612175" y="1569025"/>
            <a:ext cx="8076900" cy="100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LEAP 2025 is divided by five levels of achievement. Our goal is for every student to reach at least “</a:t>
            </a:r>
            <a:r>
              <a:rPr lang="en-US" sz="1800" dirty="0" err="1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Mastery”which</a:t>
            </a:r>
            <a:r>
              <a:rPr lang="en-US" sz="1800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 signals readiness for the next grade level.  </a:t>
            </a:r>
            <a:endParaRPr sz="1800" dirty="0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1800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800" dirty="0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1800" dirty="0">
                <a:latin typeface="Calibri"/>
                <a:ea typeface="Calibri"/>
                <a:cs typeface="Calibri"/>
                <a:sym typeface="Calibri"/>
              </a:rPr>
            </a:br>
            <a:endParaRPr sz="180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18"/>
          <p:cNvSpPr/>
          <p:nvPr/>
        </p:nvSpPr>
        <p:spPr>
          <a:xfrm>
            <a:off x="1106863" y="2879625"/>
            <a:ext cx="7087500" cy="22272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38100" cap="flat" cmpd="sng">
            <a:solidFill>
              <a:srgbClr val="88888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18"/>
          <p:cNvSpPr/>
          <p:nvPr/>
        </p:nvSpPr>
        <p:spPr>
          <a:xfrm>
            <a:off x="2150138" y="3200100"/>
            <a:ext cx="216900" cy="224400"/>
          </a:xfrm>
          <a:prstGeom prst="ellipse">
            <a:avLst/>
          </a:prstGeom>
          <a:solidFill>
            <a:srgbClr val="4BACC6">
              <a:alpha val="61890"/>
            </a:srgbClr>
          </a:solidFill>
          <a:ln w="9525" cap="flat" cmpd="sng">
            <a:solidFill>
              <a:srgbClr val="99999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p18"/>
          <p:cNvSpPr/>
          <p:nvPr/>
        </p:nvSpPr>
        <p:spPr>
          <a:xfrm>
            <a:off x="2156088" y="3525163"/>
            <a:ext cx="216900" cy="224400"/>
          </a:xfrm>
          <a:prstGeom prst="ellipse">
            <a:avLst/>
          </a:prstGeom>
          <a:solidFill>
            <a:srgbClr val="00FF00">
              <a:alpha val="41130"/>
            </a:srgbClr>
          </a:solidFill>
          <a:ln w="9525" cap="flat" cmpd="sng">
            <a:solidFill>
              <a:srgbClr val="99999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18"/>
          <p:cNvSpPr/>
          <p:nvPr/>
        </p:nvSpPr>
        <p:spPr>
          <a:xfrm>
            <a:off x="2156088" y="3854400"/>
            <a:ext cx="216900" cy="224400"/>
          </a:xfrm>
          <a:prstGeom prst="ellipse">
            <a:avLst/>
          </a:prstGeom>
          <a:solidFill>
            <a:srgbClr val="FFFF00">
              <a:alpha val="61130"/>
            </a:srgbClr>
          </a:solidFill>
          <a:ln w="9525" cap="flat" cmpd="sng">
            <a:solidFill>
              <a:srgbClr val="99999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p18"/>
          <p:cNvSpPr/>
          <p:nvPr/>
        </p:nvSpPr>
        <p:spPr>
          <a:xfrm>
            <a:off x="2156088" y="4183613"/>
            <a:ext cx="216900" cy="224400"/>
          </a:xfrm>
          <a:prstGeom prst="ellipse">
            <a:avLst/>
          </a:prstGeom>
          <a:solidFill>
            <a:srgbClr val="BF6F02">
              <a:alpha val="49590"/>
            </a:srgbClr>
          </a:solidFill>
          <a:ln w="9525" cap="flat" cmpd="sng">
            <a:solidFill>
              <a:srgbClr val="99999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18"/>
          <p:cNvSpPr/>
          <p:nvPr/>
        </p:nvSpPr>
        <p:spPr>
          <a:xfrm>
            <a:off x="2156088" y="4507500"/>
            <a:ext cx="216900" cy="224400"/>
          </a:xfrm>
          <a:prstGeom prst="ellipse">
            <a:avLst/>
          </a:prstGeom>
          <a:solidFill>
            <a:srgbClr val="FF0000">
              <a:alpha val="38050"/>
            </a:srgbClr>
          </a:solidFill>
          <a:ln w="9525" cap="flat" cmpd="sng">
            <a:solidFill>
              <a:srgbClr val="99999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122" name="Google Shape;122;p18"/>
          <p:cNvGraphicFramePr/>
          <p:nvPr/>
        </p:nvGraphicFramePr>
        <p:xfrm>
          <a:off x="949638" y="3092175"/>
          <a:ext cx="6990750" cy="1706850"/>
        </p:xfrm>
        <a:graphic>
          <a:graphicData uri="http://schemas.openxmlformats.org/drawingml/2006/table">
            <a:tbl>
              <a:tblPr>
                <a:noFill/>
                <a:tableStyleId>{F330113B-C0C7-4029-AED9-988E70B98BF9}</a:tableStyleId>
              </a:tblPr>
              <a:tblGrid>
                <a:gridCol w="2041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418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07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5377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LEVEL  5</a:t>
                      </a:r>
                      <a:endParaRPr sz="1600" b="1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lvl="0" indent="0" algn="ctr" rtl="0"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LEVEL  4</a:t>
                      </a:r>
                      <a:endParaRPr sz="1600" b="1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lvl="0" indent="0" algn="ctr" rtl="0"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LEVEL  3</a:t>
                      </a:r>
                      <a:endParaRPr sz="1600" b="1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lvl="0" indent="0" algn="ctr" rtl="0"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LEVEL  2</a:t>
                      </a:r>
                      <a:endParaRPr sz="1600" b="1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lvl="0" indent="0" algn="ctr" rtl="0">
                        <a:spcBef>
                          <a:spcPts val="600"/>
                        </a:spcBef>
                        <a:spcAft>
                          <a:spcPts val="60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LEVEL  1</a:t>
                      </a:r>
                      <a:endParaRPr sz="16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ADVANCED</a:t>
                      </a:r>
                      <a:endParaRPr sz="16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lvl="0" indent="0" algn="ctr" rtl="0">
                        <a:spcBef>
                          <a:spcPts val="6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MASTERY</a:t>
                      </a:r>
                      <a:endParaRPr sz="16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lvl="0" indent="0" algn="ctr" rtl="0">
                        <a:spcBef>
                          <a:spcPts val="6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BASIC</a:t>
                      </a:r>
                      <a:endParaRPr sz="16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lvl="0" indent="0" algn="ctr" rtl="0">
                        <a:spcBef>
                          <a:spcPts val="6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APPROACHING BASIC</a:t>
                      </a:r>
                      <a:endParaRPr sz="16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lvl="0" indent="0" algn="ctr" rtl="0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6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UNSATISFACTORY</a:t>
                      </a:r>
                      <a:endParaRPr sz="16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Exceeded Expectations</a:t>
                      </a:r>
                      <a:endParaRPr sz="16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lvl="0" indent="0" algn="ctr" rtl="0">
                        <a:spcBef>
                          <a:spcPts val="6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Met Expectations</a:t>
                      </a:r>
                      <a:endParaRPr sz="16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lvl="0" indent="0" algn="ctr" rtl="0">
                        <a:spcBef>
                          <a:spcPts val="6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Approached Expectations</a:t>
                      </a:r>
                      <a:endParaRPr sz="16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lvl="0" indent="0" algn="ctr" rtl="0">
                        <a:spcBef>
                          <a:spcPts val="6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Partially Met Expectations</a:t>
                      </a:r>
                      <a:endParaRPr sz="16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lvl="0" indent="0" algn="ctr" rtl="0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6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Did Not Meet Expectations</a:t>
                      </a:r>
                      <a:endParaRPr sz="16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9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rgbClr val="8A8A8A"/>
              </a:buClr>
              <a:buFont typeface="Calibri"/>
              <a:buNone/>
            </a:pPr>
            <a:fld id="{00000000-1234-1234-1234-123412341234}" type="slidenum">
              <a:rPr lang="en-US"/>
              <a:t>12</a:t>
            </a:fld>
            <a:endParaRPr/>
          </a:p>
        </p:txBody>
      </p:sp>
      <p:sp>
        <p:nvSpPr>
          <p:cNvPr id="128" name="Google Shape;128;p19"/>
          <p:cNvSpPr txBox="1">
            <a:spLocks noGrp="1"/>
          </p:cNvSpPr>
          <p:nvPr>
            <p:ph type="title" idx="4294967295"/>
          </p:nvPr>
        </p:nvSpPr>
        <p:spPr>
          <a:xfrm>
            <a:off x="0" y="-19050"/>
            <a:ext cx="9144000" cy="139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School Performance: </a:t>
            </a:r>
            <a:endParaRPr sz="2800" dirty="0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LEAP Trends Over Time</a:t>
            </a:r>
            <a:endParaRPr sz="2800" dirty="0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29" name="Google Shape;129;p19"/>
          <p:cNvGraphicFramePr/>
          <p:nvPr>
            <p:extLst>
              <p:ext uri="{D42A27DB-BD31-4B8C-83A1-F6EECF244321}">
                <p14:modId xmlns:p14="http://schemas.microsoft.com/office/powerpoint/2010/main" val="451128886"/>
              </p:ext>
            </p:extLst>
          </p:nvPr>
        </p:nvGraphicFramePr>
        <p:xfrm>
          <a:off x="467700" y="2658917"/>
          <a:ext cx="8208600" cy="2885230"/>
        </p:xfrm>
        <a:graphic>
          <a:graphicData uri="http://schemas.openxmlformats.org/drawingml/2006/table">
            <a:tbl>
              <a:tblPr>
                <a:noFill/>
                <a:tableStyleId>{F330113B-C0C7-4029-AED9-988E70B98BF9}</a:tableStyleId>
              </a:tblPr>
              <a:tblGrid>
                <a:gridCol w="2052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521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52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521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08000">
                <a:tc>
                  <a:txBody>
                    <a:bodyPr/>
                    <a:lstStyle/>
                    <a:p>
                      <a:pPr marL="0" lvl="0" indent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Subject - % Mastery and Above</a:t>
                      </a:r>
                      <a:endParaRPr sz="18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121900" marB="121900"/>
                </a:tc>
                <a:tc>
                  <a:txBody>
                    <a:bodyPr/>
                    <a:lstStyle/>
                    <a:p>
                      <a:pPr marL="0" lvl="0" indent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2016-2017</a:t>
                      </a:r>
                      <a:endParaRPr sz="18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121900" marB="121900"/>
                </a:tc>
                <a:tc>
                  <a:txBody>
                    <a:bodyPr/>
                    <a:lstStyle/>
                    <a:p>
                      <a:pPr marL="0" lvl="0" indent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2017-2018</a:t>
                      </a:r>
                      <a:endParaRPr sz="18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121900" marB="121900"/>
                </a:tc>
                <a:tc>
                  <a:txBody>
                    <a:bodyPr/>
                    <a:lstStyle/>
                    <a:p>
                      <a:pPr marL="0" lvl="0" indent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2018-2019</a:t>
                      </a:r>
                      <a:endParaRPr sz="18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121900" marB="12190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marL="0" lvl="0" indent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ELA</a:t>
                      </a:r>
                      <a:endParaRPr sz="18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121900" marB="121900"/>
                </a:tc>
                <a:tc>
                  <a:txBody>
                    <a:bodyPr/>
                    <a:lstStyle/>
                    <a:p>
                      <a:pPr marL="0" lvl="0" indent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47%</a:t>
                      </a:r>
                      <a:endParaRPr sz="18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121900" marB="121900"/>
                </a:tc>
                <a:tc>
                  <a:txBody>
                    <a:bodyPr/>
                    <a:lstStyle/>
                    <a:p>
                      <a:pPr marL="0" lvl="0" indent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39%</a:t>
                      </a:r>
                      <a:endParaRPr sz="18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121900" marB="121900"/>
                </a:tc>
                <a:tc>
                  <a:txBody>
                    <a:bodyPr/>
                    <a:lstStyle/>
                    <a:p>
                      <a:pPr marL="0" lvl="0" indent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42%</a:t>
                      </a:r>
                      <a:endParaRPr sz="18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121900" marB="12190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8275">
                <a:tc>
                  <a:txBody>
                    <a:bodyPr/>
                    <a:lstStyle/>
                    <a:p>
                      <a:pPr marL="0" lvl="0" indent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Math</a:t>
                      </a:r>
                      <a:endParaRPr sz="18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121900" marB="121900"/>
                </a:tc>
                <a:tc>
                  <a:txBody>
                    <a:bodyPr/>
                    <a:lstStyle/>
                    <a:p>
                      <a:pPr marL="0" lvl="0" indent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24%</a:t>
                      </a:r>
                      <a:endParaRPr sz="18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121900" marB="121900"/>
                </a:tc>
                <a:tc>
                  <a:txBody>
                    <a:bodyPr/>
                    <a:lstStyle/>
                    <a:p>
                      <a:pPr marL="0" lvl="0" indent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24%</a:t>
                      </a:r>
                      <a:endParaRPr sz="18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121900" marB="121900"/>
                </a:tc>
                <a:tc>
                  <a:txBody>
                    <a:bodyPr/>
                    <a:lstStyle/>
                    <a:p>
                      <a:pPr marL="0" lvl="0" indent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35%</a:t>
                      </a:r>
                      <a:endParaRPr sz="18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121900" marB="12190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marL="0" lvl="0" indent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Social Studies</a:t>
                      </a:r>
                      <a:endParaRPr sz="1800">
                        <a:solidFill>
                          <a:schemeClr val="bg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121900" marB="121900"/>
                </a:tc>
                <a:tc>
                  <a:txBody>
                    <a:bodyPr/>
                    <a:lstStyle/>
                    <a:p>
                      <a:pPr marL="0" lvl="0" indent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2%</a:t>
                      </a:r>
                      <a:endParaRPr sz="18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121900" marB="121900"/>
                </a:tc>
                <a:tc>
                  <a:txBody>
                    <a:bodyPr/>
                    <a:lstStyle/>
                    <a:p>
                      <a:pPr marL="0" lvl="0" indent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13%</a:t>
                      </a:r>
                      <a:endParaRPr sz="18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121900" marB="121900"/>
                </a:tc>
                <a:tc>
                  <a:txBody>
                    <a:bodyPr/>
                    <a:lstStyle/>
                    <a:p>
                      <a:pPr marL="0" lvl="0" indent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22%</a:t>
                      </a:r>
                      <a:endParaRPr sz="18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121900" marB="12190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8275">
                <a:tc>
                  <a:txBody>
                    <a:bodyPr/>
                    <a:lstStyle/>
                    <a:p>
                      <a:pPr marL="0" lvl="0" indent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Science</a:t>
                      </a:r>
                      <a:endParaRPr sz="1800">
                        <a:solidFill>
                          <a:schemeClr val="bg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121900" marB="121900"/>
                </a:tc>
                <a:tc>
                  <a:txBody>
                    <a:bodyPr/>
                    <a:lstStyle/>
                    <a:p>
                      <a:pPr marL="0" lvl="0" indent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24%</a:t>
                      </a:r>
                      <a:endParaRPr sz="18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121900" marB="121900"/>
                </a:tc>
                <a:tc>
                  <a:txBody>
                    <a:bodyPr/>
                    <a:lstStyle/>
                    <a:p>
                      <a:pPr marL="0" lvl="0" indent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N/A</a:t>
                      </a:r>
                      <a:endParaRPr sz="18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121900" marB="121900"/>
                </a:tc>
                <a:tc>
                  <a:txBody>
                    <a:bodyPr/>
                    <a:lstStyle/>
                    <a:p>
                      <a:pPr marL="0" lvl="0" indent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21%</a:t>
                      </a:r>
                      <a:endParaRPr sz="18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121900" marB="12190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30" name="Google Shape;130;p19"/>
          <p:cNvSpPr txBox="1"/>
          <p:nvPr/>
        </p:nvSpPr>
        <p:spPr>
          <a:xfrm>
            <a:off x="185238" y="1508333"/>
            <a:ext cx="8773500" cy="15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800" b="1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How have we prepared students to master grade-level content? </a:t>
            </a:r>
            <a:endParaRPr sz="1800" dirty="0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1800" dirty="0">
                <a:latin typeface="Calibri"/>
                <a:ea typeface="Calibri"/>
                <a:cs typeface="Calibri"/>
                <a:sym typeface="Calibri"/>
              </a:rPr>
            </a:br>
            <a:endParaRPr sz="180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19"/>
          <p:cNvSpPr txBox="1"/>
          <p:nvPr/>
        </p:nvSpPr>
        <p:spPr>
          <a:xfrm>
            <a:off x="585750" y="6045836"/>
            <a:ext cx="7972500" cy="52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2" name="Rectangle 191">
            <a:extLst>
              <a:ext uri="{FF2B5EF4-FFF2-40B4-BE49-F238E27FC236}">
                <a16:creationId xmlns:a16="http://schemas.microsoft.com/office/drawing/2014/main" id="{A495F8E3-5243-4F02-AC53-F05721B353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94" name="Group 193">
            <a:extLst>
              <a:ext uri="{FF2B5EF4-FFF2-40B4-BE49-F238E27FC236}">
                <a16:creationId xmlns:a16="http://schemas.microsoft.com/office/drawing/2014/main" id="{45280F9F-2129-4B35-86B4-8A4267DFA3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47255" y="-59376"/>
            <a:ext cx="9386886" cy="6923798"/>
            <a:chOff x="-329674" y="-51881"/>
            <a:chExt cx="12515851" cy="6923798"/>
          </a:xfrm>
        </p:grpSpPr>
        <p:sp>
          <p:nvSpPr>
            <p:cNvPr id="195" name="Freeform 5">
              <a:extLst>
                <a:ext uri="{FF2B5EF4-FFF2-40B4-BE49-F238E27FC236}">
                  <a16:creationId xmlns:a16="http://schemas.microsoft.com/office/drawing/2014/main" id="{079E950F-26FD-49A5-8CFB-664703BE51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6" name="Freeform 6">
              <a:extLst>
                <a:ext uri="{FF2B5EF4-FFF2-40B4-BE49-F238E27FC236}">
                  <a16:creationId xmlns:a16="http://schemas.microsoft.com/office/drawing/2014/main" id="{A957C5C2-2E01-464B-97B4-1981AF0523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7" name="Freeform 7">
              <a:extLst>
                <a:ext uri="{FF2B5EF4-FFF2-40B4-BE49-F238E27FC236}">
                  <a16:creationId xmlns:a16="http://schemas.microsoft.com/office/drawing/2014/main" id="{53B7BE02-9D75-4EBB-879B-D7B75937FC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8" name="Freeform 8">
              <a:extLst>
                <a:ext uri="{FF2B5EF4-FFF2-40B4-BE49-F238E27FC236}">
                  <a16:creationId xmlns:a16="http://schemas.microsoft.com/office/drawing/2014/main" id="{0D9536D6-02B7-4110-BF2B-17B08DDFE7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9" name="Freeform 9">
              <a:extLst>
                <a:ext uri="{FF2B5EF4-FFF2-40B4-BE49-F238E27FC236}">
                  <a16:creationId xmlns:a16="http://schemas.microsoft.com/office/drawing/2014/main" id="{ADA6B83F-32F5-4D8C-AA2F-53A4FA1252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0" name="Freeform 10">
              <a:extLst>
                <a:ext uri="{FF2B5EF4-FFF2-40B4-BE49-F238E27FC236}">
                  <a16:creationId xmlns:a16="http://schemas.microsoft.com/office/drawing/2014/main" id="{AE2FF24D-C357-4073-8093-410279D42F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1" name="Freeform 11">
              <a:extLst>
                <a:ext uri="{FF2B5EF4-FFF2-40B4-BE49-F238E27FC236}">
                  <a16:creationId xmlns:a16="http://schemas.microsoft.com/office/drawing/2014/main" id="{7A7D5D9E-853D-4831-B45D-ED773133B8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2" name="Freeform 12">
              <a:extLst>
                <a:ext uri="{FF2B5EF4-FFF2-40B4-BE49-F238E27FC236}">
                  <a16:creationId xmlns:a16="http://schemas.microsoft.com/office/drawing/2014/main" id="{5D185781-4FC4-4AF1-B231-942FDE9634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3" name="Freeform 13">
              <a:extLst>
                <a:ext uri="{FF2B5EF4-FFF2-40B4-BE49-F238E27FC236}">
                  <a16:creationId xmlns:a16="http://schemas.microsoft.com/office/drawing/2014/main" id="{CC270413-B0D3-4A07-BD1B-E9254A9892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4" name="Freeform 14">
              <a:extLst>
                <a:ext uri="{FF2B5EF4-FFF2-40B4-BE49-F238E27FC236}">
                  <a16:creationId xmlns:a16="http://schemas.microsoft.com/office/drawing/2014/main" id="{2C47358D-4669-406F-AC20-6D169951BE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5" name="Freeform 15">
              <a:extLst>
                <a:ext uri="{FF2B5EF4-FFF2-40B4-BE49-F238E27FC236}">
                  <a16:creationId xmlns:a16="http://schemas.microsoft.com/office/drawing/2014/main" id="{328C9057-3C8A-45CB-A084-4AD4535CDC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6" name="Freeform 16">
              <a:extLst>
                <a:ext uri="{FF2B5EF4-FFF2-40B4-BE49-F238E27FC236}">
                  <a16:creationId xmlns:a16="http://schemas.microsoft.com/office/drawing/2014/main" id="{D204A0F9-30D5-4D9E-9019-95DEDCFFE8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7" name="Freeform 17">
              <a:extLst>
                <a:ext uri="{FF2B5EF4-FFF2-40B4-BE49-F238E27FC236}">
                  <a16:creationId xmlns:a16="http://schemas.microsoft.com/office/drawing/2014/main" id="{F9CC2C27-C82D-467C-836F-F166E7059B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8" name="Freeform 18">
              <a:extLst>
                <a:ext uri="{FF2B5EF4-FFF2-40B4-BE49-F238E27FC236}">
                  <a16:creationId xmlns:a16="http://schemas.microsoft.com/office/drawing/2014/main" id="{F680CD9A-5DEE-446A-A951-936A1B2D12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9" name="Freeform 19">
              <a:extLst>
                <a:ext uri="{FF2B5EF4-FFF2-40B4-BE49-F238E27FC236}">
                  <a16:creationId xmlns:a16="http://schemas.microsoft.com/office/drawing/2014/main" id="{90F745C0-6118-47A3-85AB-A412FE581C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0" name="Freeform 20">
              <a:extLst>
                <a:ext uri="{FF2B5EF4-FFF2-40B4-BE49-F238E27FC236}">
                  <a16:creationId xmlns:a16="http://schemas.microsoft.com/office/drawing/2014/main" id="{3CEC5B1E-7348-4ACE-B1DD-E53926EB76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1" name="Freeform 21">
              <a:extLst>
                <a:ext uri="{FF2B5EF4-FFF2-40B4-BE49-F238E27FC236}">
                  <a16:creationId xmlns:a16="http://schemas.microsoft.com/office/drawing/2014/main" id="{F96B7951-47C0-4555-9A22-86491610F4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2" name="Freeform 22">
              <a:extLst>
                <a:ext uri="{FF2B5EF4-FFF2-40B4-BE49-F238E27FC236}">
                  <a16:creationId xmlns:a16="http://schemas.microsoft.com/office/drawing/2014/main" id="{ACD5C04A-A4EA-432A-A9B5-F84F41D745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3" name="Freeform 23">
              <a:extLst>
                <a:ext uri="{FF2B5EF4-FFF2-40B4-BE49-F238E27FC236}">
                  <a16:creationId xmlns:a16="http://schemas.microsoft.com/office/drawing/2014/main" id="{B33C957B-D207-438D-9823-4FF59328F3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15" name="Group 214">
            <a:extLst>
              <a:ext uri="{FF2B5EF4-FFF2-40B4-BE49-F238E27FC236}">
                <a16:creationId xmlns:a16="http://schemas.microsoft.com/office/drawing/2014/main" id="{EF79D782-A9ED-4AEE-B67D-DDD6F1CB52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251969" y="1186483"/>
            <a:ext cx="6636259" cy="4477933"/>
            <a:chOff x="1669293" y="1186483"/>
            <a:chExt cx="8848345" cy="4477933"/>
          </a:xfrm>
        </p:grpSpPr>
        <p:sp>
          <p:nvSpPr>
            <p:cNvPr id="216" name="Rectangle 215">
              <a:extLst>
                <a:ext uri="{FF2B5EF4-FFF2-40B4-BE49-F238E27FC236}">
                  <a16:creationId xmlns:a16="http://schemas.microsoft.com/office/drawing/2014/main" id="{E6C9F140-6D17-42C4-96E2-F124090D40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7" name="Isosceles Triangle 216">
              <a:extLst>
                <a:ext uri="{FF2B5EF4-FFF2-40B4-BE49-F238E27FC236}">
                  <a16:creationId xmlns:a16="http://schemas.microsoft.com/office/drawing/2014/main" id="{EE0A3AEC-72D0-4759-A596-564927A0CF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8" name="Rectangle 217">
              <a:extLst>
                <a:ext uri="{FF2B5EF4-FFF2-40B4-BE49-F238E27FC236}">
                  <a16:creationId xmlns:a16="http://schemas.microsoft.com/office/drawing/2014/main" id="{1A027B02-EC1B-499B-B4F5-7221EC8D84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87" name="Google Shape;187;p25"/>
          <p:cNvSpPr txBox="1">
            <a:spLocks noGrp="1"/>
          </p:cNvSpPr>
          <p:nvPr>
            <p:ph type="title"/>
          </p:nvPr>
        </p:nvSpPr>
        <p:spPr>
          <a:xfrm>
            <a:off x="1316736" y="2075688"/>
            <a:ext cx="6508242" cy="1746504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rmAutofit/>
          </a:bodyPr>
          <a:lstStyle/>
          <a:p>
            <a:pPr marL="0" lvl="0" indent="0" defTabSz="914400">
              <a:spcBef>
                <a:spcPct val="0"/>
              </a:spcBef>
              <a:spcAft>
                <a:spcPts val="0"/>
              </a:spcAft>
            </a:pPr>
            <a:r>
              <a:rPr lang="en-US" sz="47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Next Steps</a:t>
            </a:r>
          </a:p>
        </p:txBody>
      </p:sp>
      <p:sp>
        <p:nvSpPr>
          <p:cNvPr id="4" name="Google Shape;91;p15"/>
          <p:cNvSpPr txBox="1">
            <a:spLocks noGrp="1"/>
          </p:cNvSpPr>
          <p:nvPr>
            <p:ph type="sldNum" idx="12"/>
          </p:nvPr>
        </p:nvSpPr>
        <p:spPr>
          <a:xfrm>
            <a:off x="7852410" y="320040"/>
            <a:ext cx="685800" cy="320040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lvl="0" indent="0">
              <a:spcBef>
                <a:spcPts val="0"/>
              </a:spcBef>
              <a:spcAft>
                <a:spcPts val="600"/>
              </a:spcAft>
              <a:buClr>
                <a:srgbClr val="8A8A8A"/>
              </a:buClr>
              <a:buFont typeface="Calibri"/>
              <a:buNone/>
            </a:pPr>
            <a:fld id="{00000000-1234-1234-1234-123412341234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pPr lvl="0" indent="0">
                <a:spcBef>
                  <a:spcPts val="0"/>
                </a:spcBef>
                <a:spcAft>
                  <a:spcPts val="600"/>
                </a:spcAft>
                <a:buClr>
                  <a:srgbClr val="8A8A8A"/>
                </a:buClr>
                <a:buFont typeface="Calibri"/>
                <a:buNone/>
              </a:pPr>
              <a:t>13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5" name="Rectangle 74">
            <a:extLst>
              <a:ext uri="{FF2B5EF4-FFF2-40B4-BE49-F238E27FC236}">
                <a16:creationId xmlns:a16="http://schemas.microsoft.com/office/drawing/2014/main" id="{15911E3A-C35B-4EF7-A355-B84E9A14A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9144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77" name="Group 76">
            <a:extLst>
              <a:ext uri="{FF2B5EF4-FFF2-40B4-BE49-F238E27FC236}">
                <a16:creationId xmlns:a16="http://schemas.microsoft.com/office/drawing/2014/main" id="{E21ADB3D-AD65-44B4-847D-5E90E90A5D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13134" y="0"/>
            <a:ext cx="9438087" cy="6853238"/>
            <a:chOff x="-417513" y="0"/>
            <a:chExt cx="12584114" cy="6853238"/>
          </a:xfrm>
        </p:grpSpPr>
        <p:sp>
          <p:nvSpPr>
            <p:cNvPr id="78" name="Freeform 5">
              <a:extLst>
                <a:ext uri="{FF2B5EF4-FFF2-40B4-BE49-F238E27FC236}">
                  <a16:creationId xmlns:a16="http://schemas.microsoft.com/office/drawing/2014/main" id="{CF580C70-814C-4845-B645-919BFFBD16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>
              <a:extLst>
                <a:ext uri="{FF2B5EF4-FFF2-40B4-BE49-F238E27FC236}">
                  <a16:creationId xmlns:a16="http://schemas.microsoft.com/office/drawing/2014/main" id="{34D7BF57-4CAA-45B2-9EF0-0AA1FCF70B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>
              <a:extLst>
                <a:ext uri="{FF2B5EF4-FFF2-40B4-BE49-F238E27FC236}">
                  <a16:creationId xmlns:a16="http://schemas.microsoft.com/office/drawing/2014/main" id="{7886F306-C03A-40C6-8FD5-DCE3D4595D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>
              <a:extLst>
                <a:ext uri="{FF2B5EF4-FFF2-40B4-BE49-F238E27FC236}">
                  <a16:creationId xmlns:a16="http://schemas.microsoft.com/office/drawing/2014/main" id="{2FDC9A36-C7C3-47D7-A64E-ED25C47EC7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>
              <a:extLst>
                <a:ext uri="{FF2B5EF4-FFF2-40B4-BE49-F238E27FC236}">
                  <a16:creationId xmlns:a16="http://schemas.microsoft.com/office/drawing/2014/main" id="{BB19BC37-158A-43DC-9A9E-E45CC71954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>
              <a:extLst>
                <a:ext uri="{FF2B5EF4-FFF2-40B4-BE49-F238E27FC236}">
                  <a16:creationId xmlns:a16="http://schemas.microsoft.com/office/drawing/2014/main" id="{077654CC-108F-48D5-B5E9-437F164F52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>
              <a:extLst>
                <a:ext uri="{FF2B5EF4-FFF2-40B4-BE49-F238E27FC236}">
                  <a16:creationId xmlns:a16="http://schemas.microsoft.com/office/drawing/2014/main" id="{A3CF3A63-1C1E-4E85-A78A-FDC16431E3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>
              <a:extLst>
                <a:ext uri="{FF2B5EF4-FFF2-40B4-BE49-F238E27FC236}">
                  <a16:creationId xmlns:a16="http://schemas.microsoft.com/office/drawing/2014/main" id="{8740FC9A-72DD-4D9B-BA25-1CCED13524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>
              <a:extLst>
                <a:ext uri="{FF2B5EF4-FFF2-40B4-BE49-F238E27FC236}">
                  <a16:creationId xmlns:a16="http://schemas.microsoft.com/office/drawing/2014/main" id="{7FBF5743-F2AE-4D0D-BCD1-01F7686D01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>
              <a:extLst>
                <a:ext uri="{FF2B5EF4-FFF2-40B4-BE49-F238E27FC236}">
                  <a16:creationId xmlns:a16="http://schemas.microsoft.com/office/drawing/2014/main" id="{CED32316-D4F7-4795-BBE0-DEBB60E27C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>
              <a:extLst>
                <a:ext uri="{FF2B5EF4-FFF2-40B4-BE49-F238E27FC236}">
                  <a16:creationId xmlns:a16="http://schemas.microsoft.com/office/drawing/2014/main" id="{583B23C9-B9B7-4E93-9538-CBE316F83F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>
              <a:extLst>
                <a:ext uri="{FF2B5EF4-FFF2-40B4-BE49-F238E27FC236}">
                  <a16:creationId xmlns:a16="http://schemas.microsoft.com/office/drawing/2014/main" id="{5B144260-9F2C-4ADB-A37C-1CFB4B428B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>
              <a:extLst>
                <a:ext uri="{FF2B5EF4-FFF2-40B4-BE49-F238E27FC236}">
                  <a16:creationId xmlns:a16="http://schemas.microsoft.com/office/drawing/2014/main" id="{53FF918D-79D3-4F55-A68C-0DD5880DAB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>
              <a:extLst>
                <a:ext uri="{FF2B5EF4-FFF2-40B4-BE49-F238E27FC236}">
                  <a16:creationId xmlns:a16="http://schemas.microsoft.com/office/drawing/2014/main" id="{B9FC1440-933F-44FE-8D77-4827DD0F99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>
              <a:extLst>
                <a:ext uri="{FF2B5EF4-FFF2-40B4-BE49-F238E27FC236}">
                  <a16:creationId xmlns:a16="http://schemas.microsoft.com/office/drawing/2014/main" id="{0F67F308-A67C-4D2E-B081-59BB31D8EC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>
              <a:extLst>
                <a:ext uri="{FF2B5EF4-FFF2-40B4-BE49-F238E27FC236}">
                  <a16:creationId xmlns:a16="http://schemas.microsoft.com/office/drawing/2014/main" id="{80112F01-90EB-4AEC-A39C-5C6875FFB9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>
              <a:extLst>
                <a:ext uri="{FF2B5EF4-FFF2-40B4-BE49-F238E27FC236}">
                  <a16:creationId xmlns:a16="http://schemas.microsoft.com/office/drawing/2014/main" id="{893F6B05-90EB-4C75-A0F0-C7247553BD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>
              <a:extLst>
                <a:ext uri="{FF2B5EF4-FFF2-40B4-BE49-F238E27FC236}">
                  <a16:creationId xmlns:a16="http://schemas.microsoft.com/office/drawing/2014/main" id="{227B563B-E0C0-4D81-966D-B5E2DBAAE8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>
              <a:extLst>
                <a:ext uri="{FF2B5EF4-FFF2-40B4-BE49-F238E27FC236}">
                  <a16:creationId xmlns:a16="http://schemas.microsoft.com/office/drawing/2014/main" id="{130DF93D-D1FF-477A-BDCE-C8B01C3B47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4">
              <a:extLst>
                <a:ext uri="{FF2B5EF4-FFF2-40B4-BE49-F238E27FC236}">
                  <a16:creationId xmlns:a16="http://schemas.microsoft.com/office/drawing/2014/main" id="{44ED67A1-C6FE-4AC8-8473-11DAC03DCD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5">
              <a:extLst>
                <a:ext uri="{FF2B5EF4-FFF2-40B4-BE49-F238E27FC236}">
                  <a16:creationId xmlns:a16="http://schemas.microsoft.com/office/drawing/2014/main" id="{213A54F3-15FA-4C8F-8ABF-CE77E72196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5F8A7F7F-DD1A-4F41-98AC-B9CE2A620C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00108" y="1699589"/>
            <a:ext cx="2755857" cy="3470421"/>
            <a:chOff x="697883" y="1816768"/>
            <a:chExt cx="3674476" cy="3470421"/>
          </a:xfrm>
        </p:grpSpPr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CEF47228-EB7C-4EBA-BE01-DA6CB24102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2" name="Isosceles Triangle 22">
              <a:extLst>
                <a:ext uri="{FF2B5EF4-FFF2-40B4-BE49-F238E27FC236}">
                  <a16:creationId xmlns:a16="http://schemas.microsoft.com/office/drawing/2014/main" id="{3D2FD25A-EFFD-4F5C-9258-981F5907DE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3" name="Rectangle 102">
              <a:extLst>
                <a:ext uri="{FF2B5EF4-FFF2-40B4-BE49-F238E27FC236}">
                  <a16:creationId xmlns:a16="http://schemas.microsoft.com/office/drawing/2014/main" id="{DCF573BC-A06F-4036-A3A8-9D07DDE622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94" name="Google Shape;194;p26"/>
          <p:cNvSpPr txBox="1">
            <a:spLocks noGrp="1"/>
          </p:cNvSpPr>
          <p:nvPr>
            <p:ph type="title" idx="4294967295"/>
          </p:nvPr>
        </p:nvSpPr>
        <p:spPr>
          <a:xfrm>
            <a:off x="678657" y="2415322"/>
            <a:ext cx="2588798" cy="2399869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0" lvl="0" indent="0" algn="ctr" defTabSz="914400">
              <a:spcAft>
                <a:spcPts val="0"/>
              </a:spcAft>
            </a:pPr>
            <a:r>
              <a:rPr lang="en-US" sz="3200" kern="120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rPr>
              <a:t>Working Together for School Improvement</a:t>
            </a:r>
          </a:p>
        </p:txBody>
      </p:sp>
      <p:sp>
        <p:nvSpPr>
          <p:cNvPr id="198" name="Google Shape;198;p26"/>
          <p:cNvSpPr txBox="1">
            <a:spLocks noGrp="1"/>
          </p:cNvSpPr>
          <p:nvPr>
            <p:ph type="sldNum" idx="12"/>
          </p:nvPr>
        </p:nvSpPr>
        <p:spPr>
          <a:xfrm>
            <a:off x="7852410" y="320040"/>
            <a:ext cx="685800" cy="320040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lvl="0" indent="0">
              <a:spcBef>
                <a:spcPts val="0"/>
              </a:spcBef>
              <a:spcAft>
                <a:spcPts val="600"/>
              </a:spcAft>
              <a:buClr>
                <a:srgbClr val="8A8A8A"/>
              </a:buClr>
              <a:buFont typeface="Calibri"/>
              <a:buNone/>
            </a:pPr>
            <a:fld id="{00000000-1234-1234-1234-123412341234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pPr lvl="0" indent="0">
                <a:spcBef>
                  <a:spcPts val="0"/>
                </a:spcBef>
                <a:spcAft>
                  <a:spcPts val="600"/>
                </a:spcAft>
                <a:buClr>
                  <a:srgbClr val="8A8A8A"/>
                </a:buClr>
                <a:buFont typeface="Calibri"/>
                <a:buNone/>
              </a:pPr>
              <a:t>14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5" name="Google Shape;195;p26"/>
          <p:cNvSpPr txBox="1"/>
          <p:nvPr/>
        </p:nvSpPr>
        <p:spPr>
          <a:xfrm>
            <a:off x="3840480" y="804672"/>
            <a:ext cx="4711446" cy="5248656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0" lvl="0" indent="-2286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700">
                <a:sym typeface="Calibri"/>
              </a:rPr>
              <a:t>We are committed to providing families with meaningful, two-way communication about Combre-Fondel’s plan and your child’s academic progress throughout the year. </a:t>
            </a:r>
          </a:p>
          <a:p>
            <a:pPr marL="0" lvl="0" indent="-2286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700">
                <a:sym typeface="Calibri"/>
              </a:rPr>
              <a:t>Here are ways we can partner to meet our plan’s goals:</a:t>
            </a:r>
          </a:p>
          <a:p>
            <a:pPr marL="457200" lvl="0" indent="-2286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Arial" panose="020B0604020202020204" pitchFamily="34" charset="0"/>
              <a:buChar char="•"/>
            </a:pPr>
            <a:r>
              <a:rPr lang="en-US" sz="1700" b="1">
                <a:sym typeface="Calibri"/>
              </a:rPr>
              <a:t>Communicate with us: </a:t>
            </a:r>
            <a:r>
              <a:rPr lang="en-US" sz="1700">
                <a:sym typeface="Calibri"/>
              </a:rPr>
              <a:t>Contact your child’s teacher or principal with questions about your child’s progress, learning needs, or school events/programs through the Remind app.</a:t>
            </a:r>
          </a:p>
          <a:p>
            <a:pPr marL="457200" lvl="0" indent="-2286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Arial" panose="020B0604020202020204" pitchFamily="34" charset="0"/>
              <a:buChar char="•"/>
            </a:pPr>
            <a:r>
              <a:rPr lang="en-US" sz="1700" b="1">
                <a:sym typeface="Calibri"/>
              </a:rPr>
              <a:t>Support learning at home: </a:t>
            </a:r>
            <a:r>
              <a:rPr lang="en-US" sz="1700">
                <a:sym typeface="Calibri"/>
              </a:rPr>
              <a:t>Have your child read for 30 minutes per day and work on multiplication facts each night.  </a:t>
            </a:r>
          </a:p>
          <a:p>
            <a:pPr marL="457200" lvl="0" indent="-2286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Arial" panose="020B0604020202020204" pitchFamily="34" charset="0"/>
              <a:buChar char="•"/>
            </a:pPr>
            <a:r>
              <a:rPr lang="en-US" sz="1700">
                <a:sym typeface="Calibri"/>
              </a:rPr>
              <a:t>Visit the </a:t>
            </a:r>
            <a:r>
              <a:rPr lang="en-US" sz="1700" b="1">
                <a:sym typeface="Calibri"/>
              </a:rPr>
              <a:t>Parent Self-Serve </a:t>
            </a:r>
            <a:r>
              <a:rPr lang="en-US" sz="1700">
                <a:sym typeface="Calibri"/>
              </a:rPr>
              <a:t>to track your child’s grades and attendance. </a:t>
            </a:r>
          </a:p>
          <a:p>
            <a:pPr marL="114300" lvl="5" indent="-228600">
              <a:lnSpc>
                <a:spcPct val="90000"/>
              </a:lnSpc>
              <a:spcBef>
                <a:spcPts val="1000"/>
              </a:spcBef>
              <a:buSzPts val="1800"/>
              <a:buFont typeface="Arial" panose="020B0604020202020204" pitchFamily="34" charset="0"/>
              <a:buChar char="•"/>
            </a:pPr>
            <a:endParaRPr lang="en-US" sz="1700"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C3E1C3D-633C-4756-B09B-9AD080714C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501" y="640080"/>
            <a:ext cx="8186439" cy="5263134"/>
          </a:xfrm>
          <a:prstGeom prst="rect">
            <a:avLst/>
          </a:prstGeom>
          <a:noFill/>
          <a:ln w="31750" cap="sq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295DAF8-54BC-4834-A4B1-7DD2F7AFE5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1140" y="802767"/>
            <a:ext cx="7938874" cy="493776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5FBBA3A-183E-4683-AC2C-9CC66AB62C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468" y="1122807"/>
            <a:ext cx="7465832" cy="4297680"/>
          </a:xfrm>
          <a:noFill/>
          <a:ln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pPr marL="133350" lvl="0" defTabSz="914400">
              <a:spcBef>
                <a:spcPct val="0"/>
              </a:spcBef>
            </a:pPr>
            <a:r>
              <a:rPr lang="en-US" sz="33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Title IX School</a:t>
            </a:r>
            <a:br>
              <a:rPr lang="en-US" sz="330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br>
              <a:rPr lang="en-US" sz="330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33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Title IX is a comprehensive federal law that prohibits discrimination on the basis of sex in any federally funded education program or activity.</a:t>
            </a:r>
            <a:br>
              <a:rPr lang="en-US" sz="330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br>
              <a:rPr lang="en-US" sz="330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br>
              <a:rPr lang="en-US" sz="330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endParaRPr lang="en-US" sz="330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4E374C9-A9B7-4FF9-A457-D484735FD021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lvl="0" indent="0" defTabSz="457200">
              <a:spcBef>
                <a:spcPts val="0"/>
              </a:spcBef>
              <a:spcAft>
                <a:spcPts val="600"/>
              </a:spcAft>
              <a:buNone/>
            </a:pPr>
            <a:fld id="{00000000-1234-1234-1234-123412341234}" type="slidenum">
              <a:rPr lang="en-US"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pPr lvl="0" indent="0" defTabSz="457200">
                <a:spcBef>
                  <a:spcPts val="0"/>
                </a:spcBef>
                <a:spcAft>
                  <a:spcPts val="600"/>
                </a:spcAft>
                <a:buNone/>
              </a:pPr>
              <a:t>15</a:t>
            </a:fld>
            <a:endParaRPr lang="en-US" sz="1200">
              <a:solidFill>
                <a:schemeClr val="tx1">
                  <a:tint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678740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3" name="Rectangle 82">
            <a:extLst>
              <a:ext uri="{FF2B5EF4-FFF2-40B4-BE49-F238E27FC236}">
                <a16:creationId xmlns:a16="http://schemas.microsoft.com/office/drawing/2014/main" id="{15911E3A-C35B-4EF7-A355-B84E9A14A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9144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85" name="Group 84">
            <a:extLst>
              <a:ext uri="{FF2B5EF4-FFF2-40B4-BE49-F238E27FC236}">
                <a16:creationId xmlns:a16="http://schemas.microsoft.com/office/drawing/2014/main" id="{E21ADB3D-AD65-44B4-847D-5E90E90A5D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13134" y="0"/>
            <a:ext cx="9438087" cy="6853238"/>
            <a:chOff x="-417513" y="0"/>
            <a:chExt cx="12584114" cy="6853238"/>
          </a:xfrm>
        </p:grpSpPr>
        <p:sp>
          <p:nvSpPr>
            <p:cNvPr id="86" name="Freeform 5">
              <a:extLst>
                <a:ext uri="{FF2B5EF4-FFF2-40B4-BE49-F238E27FC236}">
                  <a16:creationId xmlns:a16="http://schemas.microsoft.com/office/drawing/2014/main" id="{CF580C70-814C-4845-B645-919BFFBD16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6">
              <a:extLst>
                <a:ext uri="{FF2B5EF4-FFF2-40B4-BE49-F238E27FC236}">
                  <a16:creationId xmlns:a16="http://schemas.microsoft.com/office/drawing/2014/main" id="{34D7BF57-4CAA-45B2-9EF0-0AA1FCF70B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7">
              <a:extLst>
                <a:ext uri="{FF2B5EF4-FFF2-40B4-BE49-F238E27FC236}">
                  <a16:creationId xmlns:a16="http://schemas.microsoft.com/office/drawing/2014/main" id="{7886F306-C03A-40C6-8FD5-DCE3D4595D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8">
              <a:extLst>
                <a:ext uri="{FF2B5EF4-FFF2-40B4-BE49-F238E27FC236}">
                  <a16:creationId xmlns:a16="http://schemas.microsoft.com/office/drawing/2014/main" id="{2FDC9A36-C7C3-47D7-A64E-ED25C47EC7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9">
              <a:extLst>
                <a:ext uri="{FF2B5EF4-FFF2-40B4-BE49-F238E27FC236}">
                  <a16:creationId xmlns:a16="http://schemas.microsoft.com/office/drawing/2014/main" id="{BB19BC37-158A-43DC-9A9E-E45CC71954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0">
              <a:extLst>
                <a:ext uri="{FF2B5EF4-FFF2-40B4-BE49-F238E27FC236}">
                  <a16:creationId xmlns:a16="http://schemas.microsoft.com/office/drawing/2014/main" id="{077654CC-108F-48D5-B5E9-437F164F52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1">
              <a:extLst>
                <a:ext uri="{FF2B5EF4-FFF2-40B4-BE49-F238E27FC236}">
                  <a16:creationId xmlns:a16="http://schemas.microsoft.com/office/drawing/2014/main" id="{A3CF3A63-1C1E-4E85-A78A-FDC16431E3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2">
              <a:extLst>
                <a:ext uri="{FF2B5EF4-FFF2-40B4-BE49-F238E27FC236}">
                  <a16:creationId xmlns:a16="http://schemas.microsoft.com/office/drawing/2014/main" id="{8740FC9A-72DD-4D9B-BA25-1CCED13524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3">
              <a:extLst>
                <a:ext uri="{FF2B5EF4-FFF2-40B4-BE49-F238E27FC236}">
                  <a16:creationId xmlns:a16="http://schemas.microsoft.com/office/drawing/2014/main" id="{7FBF5743-F2AE-4D0D-BCD1-01F7686D01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4">
              <a:extLst>
                <a:ext uri="{FF2B5EF4-FFF2-40B4-BE49-F238E27FC236}">
                  <a16:creationId xmlns:a16="http://schemas.microsoft.com/office/drawing/2014/main" id="{CED32316-D4F7-4795-BBE0-DEBB60E27C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15">
              <a:extLst>
                <a:ext uri="{FF2B5EF4-FFF2-40B4-BE49-F238E27FC236}">
                  <a16:creationId xmlns:a16="http://schemas.microsoft.com/office/drawing/2014/main" id="{583B23C9-B9B7-4E93-9538-CBE316F83F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16">
              <a:extLst>
                <a:ext uri="{FF2B5EF4-FFF2-40B4-BE49-F238E27FC236}">
                  <a16:creationId xmlns:a16="http://schemas.microsoft.com/office/drawing/2014/main" id="{5B144260-9F2C-4ADB-A37C-1CFB4B428B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17">
              <a:extLst>
                <a:ext uri="{FF2B5EF4-FFF2-40B4-BE49-F238E27FC236}">
                  <a16:creationId xmlns:a16="http://schemas.microsoft.com/office/drawing/2014/main" id="{53FF918D-79D3-4F55-A68C-0DD5880DAB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18">
              <a:extLst>
                <a:ext uri="{FF2B5EF4-FFF2-40B4-BE49-F238E27FC236}">
                  <a16:creationId xmlns:a16="http://schemas.microsoft.com/office/drawing/2014/main" id="{B9FC1440-933F-44FE-8D77-4827DD0F99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19">
              <a:extLst>
                <a:ext uri="{FF2B5EF4-FFF2-40B4-BE49-F238E27FC236}">
                  <a16:creationId xmlns:a16="http://schemas.microsoft.com/office/drawing/2014/main" id="{0F67F308-A67C-4D2E-B081-59BB31D8EC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20">
              <a:extLst>
                <a:ext uri="{FF2B5EF4-FFF2-40B4-BE49-F238E27FC236}">
                  <a16:creationId xmlns:a16="http://schemas.microsoft.com/office/drawing/2014/main" id="{80112F01-90EB-4AEC-A39C-5C6875FFB9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2" name="Freeform 21">
              <a:extLst>
                <a:ext uri="{FF2B5EF4-FFF2-40B4-BE49-F238E27FC236}">
                  <a16:creationId xmlns:a16="http://schemas.microsoft.com/office/drawing/2014/main" id="{893F6B05-90EB-4C75-A0F0-C7247553BD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3" name="Freeform 22">
              <a:extLst>
                <a:ext uri="{FF2B5EF4-FFF2-40B4-BE49-F238E27FC236}">
                  <a16:creationId xmlns:a16="http://schemas.microsoft.com/office/drawing/2014/main" id="{227B563B-E0C0-4D81-966D-B5E2DBAAE8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4" name="Freeform 23">
              <a:extLst>
                <a:ext uri="{FF2B5EF4-FFF2-40B4-BE49-F238E27FC236}">
                  <a16:creationId xmlns:a16="http://schemas.microsoft.com/office/drawing/2014/main" id="{130DF93D-D1FF-477A-BDCE-C8B01C3B47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5" name="Freeform 24">
              <a:extLst>
                <a:ext uri="{FF2B5EF4-FFF2-40B4-BE49-F238E27FC236}">
                  <a16:creationId xmlns:a16="http://schemas.microsoft.com/office/drawing/2014/main" id="{44ED67A1-C6FE-4AC8-8473-11DAC03DCD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6" name="Freeform 25">
              <a:extLst>
                <a:ext uri="{FF2B5EF4-FFF2-40B4-BE49-F238E27FC236}">
                  <a16:creationId xmlns:a16="http://schemas.microsoft.com/office/drawing/2014/main" id="{213A54F3-15FA-4C8F-8ABF-CE77E72196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5F8A7F7F-DD1A-4F41-98AC-B9CE2A620C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00108" y="1699589"/>
            <a:ext cx="2755857" cy="3470421"/>
            <a:chOff x="697883" y="1816768"/>
            <a:chExt cx="3674476" cy="3470421"/>
          </a:xfrm>
        </p:grpSpPr>
        <p:sp>
          <p:nvSpPr>
            <p:cNvPr id="109" name="Rectangle 108">
              <a:extLst>
                <a:ext uri="{FF2B5EF4-FFF2-40B4-BE49-F238E27FC236}">
                  <a16:creationId xmlns:a16="http://schemas.microsoft.com/office/drawing/2014/main" id="{CEF47228-EB7C-4EBA-BE01-DA6CB24102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0" name="Isosceles Triangle 22">
              <a:extLst>
                <a:ext uri="{FF2B5EF4-FFF2-40B4-BE49-F238E27FC236}">
                  <a16:creationId xmlns:a16="http://schemas.microsoft.com/office/drawing/2014/main" id="{3D2FD25A-EFFD-4F5C-9258-981F5907DE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1" name="Rectangle 110">
              <a:extLst>
                <a:ext uri="{FF2B5EF4-FFF2-40B4-BE49-F238E27FC236}">
                  <a16:creationId xmlns:a16="http://schemas.microsoft.com/office/drawing/2014/main" id="{DCF573BC-A06F-4036-A3A8-9D07DDE622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04" name="Google Shape;204;p27"/>
          <p:cNvSpPr txBox="1">
            <a:spLocks noGrp="1"/>
          </p:cNvSpPr>
          <p:nvPr>
            <p:ph type="title" idx="4294967295"/>
          </p:nvPr>
        </p:nvSpPr>
        <p:spPr>
          <a:xfrm>
            <a:off x="678657" y="2415322"/>
            <a:ext cx="2588798" cy="2399869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0" lvl="0" indent="0" algn="ctr" defTabSz="914400">
              <a:spcAft>
                <a:spcPts val="0"/>
              </a:spcAft>
            </a:pPr>
            <a:r>
              <a:rPr lang="en-US" sz="3500" kern="120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rPr>
              <a:t>Thank you</a:t>
            </a:r>
          </a:p>
        </p:txBody>
      </p:sp>
      <p:sp>
        <p:nvSpPr>
          <p:cNvPr id="206" name="Google Shape;206;p27"/>
          <p:cNvSpPr txBox="1">
            <a:spLocks noGrp="1"/>
          </p:cNvSpPr>
          <p:nvPr>
            <p:ph type="sldNum" idx="12"/>
          </p:nvPr>
        </p:nvSpPr>
        <p:spPr>
          <a:xfrm>
            <a:off x="7852410" y="320040"/>
            <a:ext cx="685800" cy="320040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lvl="0" indent="0">
              <a:spcBef>
                <a:spcPts val="0"/>
              </a:spcBef>
              <a:spcAft>
                <a:spcPts val="600"/>
              </a:spcAft>
              <a:buClr>
                <a:srgbClr val="8A8A8A"/>
              </a:buClr>
              <a:buFont typeface="Calibri"/>
              <a:buNone/>
            </a:pPr>
            <a:fld id="{00000000-1234-1234-1234-123412341234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pPr lvl="0" indent="0">
                <a:spcBef>
                  <a:spcPts val="0"/>
                </a:spcBef>
                <a:spcAft>
                  <a:spcPts val="600"/>
                </a:spcAft>
                <a:buClr>
                  <a:srgbClr val="8A8A8A"/>
                </a:buClr>
                <a:buFont typeface="Calibri"/>
                <a:buNone/>
              </a:pPr>
              <a:t>16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5" name="Google Shape;205;p27"/>
          <p:cNvSpPr txBox="1"/>
          <p:nvPr/>
        </p:nvSpPr>
        <p:spPr>
          <a:xfrm>
            <a:off x="3840480" y="804672"/>
            <a:ext cx="4711446" cy="5248656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lvl="0" indent="-228600">
              <a:lnSpc>
                <a:spcPct val="90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endParaRPr lang="en-US" sz="1700">
              <a:sym typeface="Calibri"/>
            </a:endParaRPr>
          </a:p>
          <a:p>
            <a:pPr marL="285750" lvl="0" indent="-228600">
              <a:lnSpc>
                <a:spcPct val="90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1700">
                <a:sym typeface="Calibri"/>
              </a:rPr>
              <a:t>Mark Steward, 337-217-4890 ext. 6754</a:t>
            </a:r>
          </a:p>
          <a:p>
            <a:pPr marL="285750" lvl="0" indent="-228600">
              <a:lnSpc>
                <a:spcPct val="90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1700">
                <a:sym typeface="Calibri"/>
                <a:hlinkClick r:id="rId3"/>
              </a:rPr>
              <a:t>Mark.steward@cpsb.org</a:t>
            </a:r>
            <a:endParaRPr lang="en-US" sz="1700">
              <a:sym typeface="Calibri"/>
            </a:endParaRPr>
          </a:p>
          <a:p>
            <a:pPr marL="285750" lvl="0" indent="-22860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1700">
                <a:sym typeface="Calibri"/>
              </a:rPr>
              <a:t>Combre-Fondel 217-4890</a:t>
            </a:r>
          </a:p>
          <a:p>
            <a:pPr marL="285750" lvl="0" indent="-228600">
              <a:lnSpc>
                <a:spcPct val="90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1700">
                <a:hlinkClick r:id="rId4"/>
              </a:rPr>
              <a:t>https://www.cpsb.org/Domain/140</a:t>
            </a:r>
            <a:endParaRPr lang="en-US" sz="1700"/>
          </a:p>
          <a:p>
            <a:pPr lvl="0" indent="-228600">
              <a:lnSpc>
                <a:spcPct val="90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endParaRPr lang="en-US" sz="1700"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364</TotalTime>
  <Words>784</Words>
  <Application>Microsoft Office PowerPoint</Application>
  <PresentationFormat>On-screen Show (4:3)</PresentationFormat>
  <Paragraphs>140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 Theme</vt:lpstr>
      <vt:lpstr>Combre-Fondel REDESIGN FAMILY MEETING September 12, 2019</vt:lpstr>
      <vt:lpstr>WELCOME &amp; OVERVIEW</vt:lpstr>
      <vt:lpstr>Welcome Combre-Fondel Families!</vt:lpstr>
      <vt:lpstr>Creating a Redesign Plan for Improvement</vt:lpstr>
      <vt:lpstr>Commitment to Combre-FondelFamilies</vt:lpstr>
      <vt:lpstr>Our Redesign Plan </vt:lpstr>
      <vt:lpstr>2018-2019 School Redesign Goals and Priorities</vt:lpstr>
      <vt:lpstr>2018-2019 School Redesign Goals and Priorities</vt:lpstr>
      <vt:lpstr>School Performance Data</vt:lpstr>
      <vt:lpstr>School Performance:  Three Year Trend</vt:lpstr>
      <vt:lpstr>School Performance:  Understanding LEAP Achievement Levels</vt:lpstr>
      <vt:lpstr>School Performance:  LEAP Trends Over Time</vt:lpstr>
      <vt:lpstr>Next Steps</vt:lpstr>
      <vt:lpstr>Working Together for School Improvement</vt:lpstr>
      <vt:lpstr>Title IX School  Title IX is a comprehensive federal law that prohibits discrimination on the basis of sex in any federally funded education program or activity.   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Use this Presentation</dc:title>
  <dc:creator>Steward, Mark</dc:creator>
  <cp:lastModifiedBy>Harless, Erin</cp:lastModifiedBy>
  <cp:revision>18</cp:revision>
  <cp:lastPrinted>2019-09-12T20:50:06Z</cp:lastPrinted>
  <dcterms:created xsi:type="dcterms:W3CDTF">2019-09-12T16:00:34Z</dcterms:created>
  <dcterms:modified xsi:type="dcterms:W3CDTF">2019-10-10T21:32:48Z</dcterms:modified>
</cp:coreProperties>
</file>