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3" r:id="rId3"/>
    <p:sldId id="282" r:id="rId4"/>
    <p:sldId id="284" r:id="rId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787"/>
    <p:restoredTop sz="76549" autoAdjust="0"/>
  </p:normalViewPr>
  <p:slideViewPr>
    <p:cSldViewPr>
      <p:cViewPr>
        <p:scale>
          <a:sx n="76" d="100"/>
          <a:sy n="76" d="100"/>
        </p:scale>
        <p:origin x="564" y="-11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03279365360229"/>
          <c:y val="3.8461538461538464E-2"/>
          <c:w val="0.54307116104868913"/>
          <c:h val="0.92948717948717952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cat>
            <c:strRef>
              <c:f>'Rev Graph'!$B$6:$B$9</c:f>
              <c:strCache>
                <c:ptCount val="4"/>
                <c:pt idx="0">
                  <c:v>LCFF  82%</c:v>
                </c:pt>
                <c:pt idx="1">
                  <c:v>Federal  6%</c:v>
                </c:pt>
                <c:pt idx="2">
                  <c:v>Other State  9%</c:v>
                </c:pt>
                <c:pt idx="3">
                  <c:v>Other Local  4%</c:v>
                </c:pt>
              </c:strCache>
            </c:strRef>
          </c:cat>
          <c:val>
            <c:numRef>
              <c:f>'Rev Graph'!$C$6:$C$9</c:f>
              <c:numCache>
                <c:formatCode>General</c:formatCode>
                <c:ptCount val="4"/>
                <c:pt idx="0">
                  <c:v>29559002</c:v>
                </c:pt>
                <c:pt idx="1">
                  <c:v>2100000</c:v>
                </c:pt>
                <c:pt idx="2">
                  <c:v>3082556</c:v>
                </c:pt>
                <c:pt idx="3">
                  <c:v>1500000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5"/>
            <c:bubble3D val="0"/>
            <c:spPr>
              <a:solidFill>
                <a:schemeClr val="accent5"/>
              </a:solidFill>
            </c:spPr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cat>
            <c:strRef>
              <c:f>'Exp Graph'!$B$6:$B$12</c:f>
              <c:strCache>
                <c:ptCount val="7"/>
                <c:pt idx="0">
                  <c:v>Certificated  41%</c:v>
                </c:pt>
                <c:pt idx="1">
                  <c:v>Classified  20%</c:v>
                </c:pt>
                <c:pt idx="2">
                  <c:v>Benefits  24%</c:v>
                </c:pt>
                <c:pt idx="3">
                  <c:v>Materials  7%</c:v>
                </c:pt>
                <c:pt idx="4">
                  <c:v>Supplies  8%</c:v>
                </c:pt>
                <c:pt idx="5">
                  <c:v>Capital</c:v>
                </c:pt>
                <c:pt idx="6">
                  <c:v>Indirect</c:v>
                </c:pt>
              </c:strCache>
            </c:strRef>
          </c:cat>
          <c:val>
            <c:numRef>
              <c:f>'Exp Graph'!$C$6:$C$12</c:f>
              <c:numCache>
                <c:formatCode>General</c:formatCode>
                <c:ptCount val="7"/>
                <c:pt idx="0">
                  <c:v>13539934</c:v>
                </c:pt>
                <c:pt idx="1">
                  <c:v>6452514</c:v>
                </c:pt>
                <c:pt idx="2">
                  <c:v>7762694</c:v>
                </c:pt>
                <c:pt idx="3">
                  <c:v>2388650</c:v>
                </c:pt>
                <c:pt idx="4">
                  <c:v>2564336</c:v>
                </c:pt>
                <c:pt idx="5">
                  <c:v>157000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kumimoji="1" lang="en-US" altLang="en-US" smtClean="0"/>
          </a:p>
        </p:txBody>
      </p:sp>
      <p:pic>
        <p:nvPicPr>
          <p:cNvPr id="5" name="Picture 3" descr="A:\minispi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kumimoji="1" lang="en-US" altLang="en-US" smtClean="0"/>
          </a:p>
        </p:txBody>
      </p:sp>
      <p:pic>
        <p:nvPicPr>
          <p:cNvPr id="7" name="Picture 5" descr="A:\minispi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863C8-7D53-4B3C-B890-86FA80AE6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17213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B7FB6-C642-440E-A800-6CE6284CC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1663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DB09-451B-4DEE-9B34-6485C34F6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2628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D4AA3-D51B-4AC2-BA2B-A24B33D2D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4205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F95A1-A159-47FE-A645-B898AB998E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44173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27EE6-ED4B-4CCF-8EF6-B044DAD9C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31883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9E3C1-585C-41C7-9EAC-2D9E6313C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6685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01122-D049-4E24-898A-012C369E0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93733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4D399-2522-4C0B-895D-6F52E37F3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47369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EB813-EA11-4F0F-B8E5-A44E27860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0223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A87E0-FA70-4F92-A74C-94C2B91A27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42559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762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3886200"/>
            <a:ext cx="762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7A0D0-986B-4F9F-B560-A6ECCEC92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34440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66800" y="1752600"/>
            <a:ext cx="762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5A8C7-3162-48E8-B40B-750103BD8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917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endParaRPr kumimoji="1" lang="en-US" altLang="en-US" smtClean="0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8" name="Picture 4" descr="A:\minispir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A:\minispir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93CDE9CB-5C15-41AB-BBD3-553A831D6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514600"/>
            <a:ext cx="7620000" cy="2667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3400" b="1" dirty="0" smtClean="0">
                <a:latin typeface="Arial" panose="020B0604020202020204" pitchFamily="34" charset="0"/>
              </a:rPr>
              <a:t>FISCAL YEAR 2015 – 2016 </a:t>
            </a:r>
          </a:p>
          <a:p>
            <a:pPr algn="ctr" eaLnBrk="1" hangingPunct="1">
              <a:buFontTx/>
              <a:buNone/>
            </a:pPr>
            <a:r>
              <a:rPr lang="en-US" altLang="en-US" sz="3400" b="1" dirty="0" smtClean="0">
                <a:latin typeface="Arial" panose="020B0604020202020204" pitchFamily="34" charset="0"/>
              </a:rPr>
              <a:t>Adopted Budget</a:t>
            </a:r>
          </a:p>
          <a:p>
            <a:pPr algn="ctr" eaLnBrk="1" hangingPunct="1">
              <a:buFontTx/>
              <a:buNone/>
            </a:pPr>
            <a:r>
              <a:rPr lang="en-US" altLang="en-US" sz="3400" b="1" dirty="0" smtClean="0">
                <a:latin typeface="Arial" panose="020B0604020202020204" pitchFamily="34" charset="0"/>
              </a:rPr>
              <a:t>Board Adoption Meeting</a:t>
            </a:r>
            <a:endParaRPr lang="en-US" altLang="en-US" sz="3400" b="1" dirty="0" smtClean="0"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800" dirty="0" smtClean="0"/>
              <a:t>	</a:t>
            </a:r>
          </a:p>
        </p:txBody>
      </p:sp>
      <p:pic>
        <p:nvPicPr>
          <p:cNvPr id="3076" name="Picture 5" descr="C:\Users\SKUSD\Desktop\header-desert-scene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7620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1600200" y="44196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1447800" y="4800600"/>
            <a:ext cx="617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1752600" y="4652375"/>
            <a:ext cx="5638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</a:rPr>
              <a:t>June </a:t>
            </a:r>
            <a:r>
              <a:rPr lang="en-US" altLang="en-US" sz="2400" dirty="0" smtClean="0">
                <a:latin typeface="Arial" panose="020B0604020202020204" pitchFamily="34" charset="0"/>
              </a:rPr>
              <a:t>17, </a:t>
            </a:r>
            <a:r>
              <a:rPr lang="en-US" altLang="en-US" sz="2400" dirty="0" smtClean="0">
                <a:latin typeface="Arial" panose="020B0604020202020204" pitchFamily="34" charset="0"/>
              </a:rPr>
              <a:t>2015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Calibri" pitchFamily="34" charset="0"/>
              </a:rPr>
              <a:t>SKUSD REVENUE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716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Calibri" pitchFamily="34" charset="0"/>
              </a:rPr>
              <a:t>82% </a:t>
            </a:r>
            <a:r>
              <a:rPr lang="en-US" altLang="en-US" sz="2400" b="1" dirty="0">
                <a:latin typeface="Calibri" pitchFamily="34" charset="0"/>
              </a:rPr>
              <a:t>of Funds Come from LCFF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350776"/>
              </p:ext>
            </p:extLst>
          </p:nvPr>
        </p:nvGraphicFramePr>
        <p:xfrm>
          <a:off x="1066800" y="1676400"/>
          <a:ext cx="7620000" cy="3873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605324"/>
              </p:ext>
            </p:extLst>
          </p:nvPr>
        </p:nvGraphicFramePr>
        <p:xfrm>
          <a:off x="1143000" y="1600200"/>
          <a:ext cx="6781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SKUSD EXPENSES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981200" y="5680075"/>
            <a:ext cx="556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latin typeface="Calibri" pitchFamily="34" charset="0"/>
              </a:rPr>
              <a:t>85% </a:t>
            </a:r>
            <a:r>
              <a:rPr lang="en-US" altLang="en-US" sz="2400" b="1" dirty="0">
                <a:latin typeface="Calibri" pitchFamily="34" charset="0"/>
              </a:rPr>
              <a:t>of Expense Budget is Compensation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622917"/>
              </p:ext>
            </p:extLst>
          </p:nvPr>
        </p:nvGraphicFramePr>
        <p:xfrm>
          <a:off x="1066800" y="1600199"/>
          <a:ext cx="7543800" cy="407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52567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FY 2012-2019</a:t>
            </a:r>
            <a:endParaRPr lang="en-US" dirty="0">
              <a:latin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914842"/>
              </p:ext>
            </p:extLst>
          </p:nvPr>
        </p:nvGraphicFramePr>
        <p:xfrm>
          <a:off x="1143004" y="1676400"/>
          <a:ext cx="7620001" cy="4648205"/>
        </p:xfrm>
        <a:graphic>
          <a:graphicData uri="http://schemas.openxmlformats.org/drawingml/2006/table">
            <a:tbl>
              <a:tblPr/>
              <a:tblGrid>
                <a:gridCol w="850347"/>
                <a:gridCol w="806174"/>
                <a:gridCol w="596348"/>
                <a:gridCol w="596348"/>
                <a:gridCol w="596348"/>
                <a:gridCol w="596348"/>
                <a:gridCol w="596348"/>
                <a:gridCol w="596348"/>
                <a:gridCol w="596348"/>
                <a:gridCol w="596348"/>
                <a:gridCol w="596348"/>
                <a:gridCol w="596348"/>
              </a:tblGrid>
              <a:tr h="339045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SKUSD Financial Comparison in Millions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967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1st 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2nd Int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MYP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MYP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MYP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67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12/13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13/14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13/14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14/15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14/15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14/15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15/16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16/17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17/18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18/19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Revenue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22.3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23.5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24.7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27.3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29.2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36.2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36.7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38.6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39.9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Cert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10.5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11.4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12.0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12.0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12.7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13.5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13.9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14.2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14.5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Class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6.5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6.7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6.9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7.1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Benefits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6.3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6.7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7.2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7.4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7.8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7.9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8.0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8.1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Supplies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Capital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-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22.3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23.4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27.4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28.1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32.9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33.8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34.4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35.0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6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 +/-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(2.6)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(0.8)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0.1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3.4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4.3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36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34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Fund Balance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4.9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1.6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2.5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5.8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8.7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13.0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17.9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4353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book">
  <a:themeElements>
    <a:clrScheme name="Notebook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book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 (x86)\Microsoft Office\Templates\Presentation Designs\Notebook.pot</Template>
  <TotalTime>4113</TotalTime>
  <Words>321</Words>
  <Application>Microsoft Office PowerPoint</Application>
  <PresentationFormat>On-screen Show (4:3)</PresentationFormat>
  <Paragraphs>163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Notebook</vt:lpstr>
      <vt:lpstr>PowerPoint Presentation</vt:lpstr>
      <vt:lpstr>SKUSD REVENUE</vt:lpstr>
      <vt:lpstr>SKUSD EXPENSES</vt:lpstr>
      <vt:lpstr>FY 2012-2019</vt:lpstr>
    </vt:vector>
  </TitlesOfParts>
  <Company>Southern Kern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SKUSD</dc:creator>
  <cp:lastModifiedBy>Pete</cp:lastModifiedBy>
  <cp:revision>86</cp:revision>
  <cp:lastPrinted>2015-06-18T00:12:38Z</cp:lastPrinted>
  <dcterms:created xsi:type="dcterms:W3CDTF">2012-06-15T17:33:18Z</dcterms:created>
  <dcterms:modified xsi:type="dcterms:W3CDTF">2015-06-18T01:05:34Z</dcterms:modified>
</cp:coreProperties>
</file>