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8a5d2b84c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8a5d2b84c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class size, IEPS, class </a:t>
            </a:r>
            <a:r>
              <a:rPr lang="en-US"/>
              <a:t>articulation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8a5d2b84c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48a5d2b84c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showing</a:t>
            </a:r>
            <a:r>
              <a:rPr lang="en-US"/>
              <a:t> up to school on </a:t>
            </a:r>
            <a:r>
              <a:rPr lang="en-US"/>
              <a:t>time</a:t>
            </a:r>
            <a:r>
              <a:rPr lang="en-US"/>
              <a:t> is a </a:t>
            </a:r>
            <a:r>
              <a:rPr lang="en-US"/>
              <a:t>crucial first</a:t>
            </a:r>
            <a:r>
              <a:rPr lang="en-US"/>
              <a:t> step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8a5d2b84c_1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48a5d2b84c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class size, IEPS, class </a:t>
            </a:r>
            <a:r>
              <a:rPr lang="en-US"/>
              <a:t>articulation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8a5d2b84c_1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48a5d2b84c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/>
              <a:t>peek at a data point to see how families are </a:t>
            </a:r>
            <a:r>
              <a:rPr lang="en-US" sz="1400"/>
              <a:t>participating</a:t>
            </a:r>
            <a:r>
              <a:rPr lang="en-US" sz="1400"/>
              <a:t> in </a:t>
            </a:r>
            <a:r>
              <a:rPr lang="en-US" sz="1400"/>
              <a:t>enrollment</a:t>
            </a:r>
            <a:r>
              <a:rPr lang="en-US" sz="1400"/>
              <a:t> options, by region  </a:t>
            </a:r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8a5d2b84c_1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8a5d2b84c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Incoming K/TK students </a:t>
            </a:r>
            <a:r>
              <a:rPr lang="en-US"/>
              <a:t>participation</a:t>
            </a:r>
            <a:r>
              <a:rPr lang="en-US"/>
              <a:t> in school-</a:t>
            </a:r>
            <a:r>
              <a:rPr lang="en-US"/>
              <a:t>choice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Pose many disruptions to </a:t>
            </a:r>
            <a:r>
              <a:rPr lang="en-US"/>
              <a:t>student</a:t>
            </a:r>
            <a:r>
              <a:rPr lang="en-US"/>
              <a:t> </a:t>
            </a:r>
            <a:r>
              <a:rPr lang="en-US"/>
              <a:t>learning,</a:t>
            </a:r>
            <a:r>
              <a:rPr lang="en-US"/>
              <a:t> </a:t>
            </a:r>
            <a:r>
              <a:rPr lang="en-US"/>
              <a:t>classroom climate and declining enrollment numbers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8a5d2b84c_1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8a5d2b84c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What are schools doing to get in front of this?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engage families as it is meaningful to your community 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draw from social capital </a:t>
            </a:r>
            <a:endParaRPr sz="12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8a4b6d6ed_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8a4b6d6ed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8a4b6d6ed_5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8a4b6d6ed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Outreach: flyers, robos,family </a:t>
            </a:r>
            <a:r>
              <a:rPr lang="en-US"/>
              <a:t>liaison: families with little kids in tow </a:t>
            </a:r>
            <a:r>
              <a:rPr lang="en-US"/>
              <a:t> social media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Bridges: invited families to share about their </a:t>
            </a:r>
            <a:r>
              <a:rPr lang="en-US"/>
              <a:t>experience</a:t>
            </a:r>
            <a:r>
              <a:rPr lang="en-US"/>
              <a:t> 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8a4b6d6ed_5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8a4b6d6ed_5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outreach: promote your school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48a4b6d6ed_5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48a4b6d6ed_5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8a4b6d6ed_5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8a4b6d6ed_5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Community and district partners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2985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685800" y="3581400"/>
            <a:ext cx="7772400" cy="7254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OUSD_socialmediasignature_450x50-3.png" id="14" name="Google Shape;14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9701" y="6477000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1" name="Google Shape;2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6_Title and Content">
  <p:cSld name="6_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8" name="Google Shape;2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4_Title and Content">
  <p:cSld name="4_Title and Conte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3352800"/>
            <a:ext cx="8229600" cy="2773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32" name="Google Shape;32;p5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2971800" y="1752601"/>
            <a:ext cx="5715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r"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36" name="Google Shape;36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Title and Content">
  <p:cSld name="8_Title and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/>
          <p:nvPr/>
        </p:nvSpPr>
        <p:spPr>
          <a:xfrm>
            <a:off x="0" y="1"/>
            <a:ext cx="3505200" cy="64008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3886200" y="495299"/>
            <a:ext cx="48006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304801" y="495299"/>
            <a:ext cx="28194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43" name="Google Shape;43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9_Title and Content">
  <p:cSld name="9_Title and Conte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48" name="Google Shape;48;p7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50" name="Google Shape;5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51" name="Google Shape;5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5_Title and Content">
  <p:cSld name="15_Title and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56" name="Google Shape;56;p8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58" name="Google Shape;5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59" name="Google Shape;5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>
  <p:cSld name="Title and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28903A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28903A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28903A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28903A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28903A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63" name="Google Shape;63;p9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9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66" name="Google Shape;6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Title and Content">
  <p:cSld name="2_Title and Conte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70" name="Google Shape;70;p10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10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74" name="Google Shape;7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_Title and Content">
  <p:cSld name="10_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78" name="Google Shape;78;p11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80" name="Google Shape;8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81" name="Google Shape;8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Title and Content">
  <p:cSld name="3_Title and Conte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2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87" name="Google Shape;87;p12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12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0054A4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0054A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89" name="Google Shape;89;p12"/>
          <p:cNvCxnSpPr/>
          <p:nvPr/>
        </p:nvCxnSpPr>
        <p:spPr>
          <a:xfrm rot="5400000">
            <a:off x="745340" y="4031459"/>
            <a:ext cx="522446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12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92" name="Google Shape;9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_Title and Content">
  <p:cSld name="11_Title and Conte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5" name="Google Shape;95;p13"/>
          <p:cNvSpPr txBox="1"/>
          <p:nvPr>
            <p:ph idx="1" type="body"/>
          </p:nvPr>
        </p:nvSpPr>
        <p:spPr>
          <a:xfrm>
            <a:off x="457200" y="3352800"/>
            <a:ext cx="8229600" cy="2773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96" name="Google Shape;96;p13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7" name="Google Shape;97;p13"/>
          <p:cNvSpPr txBox="1"/>
          <p:nvPr>
            <p:ph idx="2" type="body"/>
          </p:nvPr>
        </p:nvSpPr>
        <p:spPr>
          <a:xfrm>
            <a:off x="2971800" y="1752601"/>
            <a:ext cx="5715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r"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00" name="Google Shape;100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01" name="Google Shape;10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5_Title and Content">
  <p:cSld name="5_Title and Conten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4"/>
          <p:cNvSpPr txBox="1"/>
          <p:nvPr>
            <p:ph idx="1" type="body"/>
          </p:nvPr>
        </p:nvSpPr>
        <p:spPr>
          <a:xfrm>
            <a:off x="457200" y="1905000"/>
            <a:ext cx="4724400" cy="4221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05" name="Google Shape;105;p14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" name="Google Shape;106;p14"/>
          <p:cNvSpPr/>
          <p:nvPr/>
        </p:nvSpPr>
        <p:spPr>
          <a:xfrm>
            <a:off x="5410201" y="2209800"/>
            <a:ext cx="3276599" cy="32765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>
            <p:ph idx="2" type="body"/>
          </p:nvPr>
        </p:nvSpPr>
        <p:spPr>
          <a:xfrm>
            <a:off x="5595508" y="2438400"/>
            <a:ext cx="2895599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1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10" name="Google Shape;11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2_Title and Content">
  <p:cSld name="12_Title and Conten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15"/>
          <p:cNvSpPr txBox="1"/>
          <p:nvPr>
            <p:ph idx="1" type="body"/>
          </p:nvPr>
        </p:nvSpPr>
        <p:spPr>
          <a:xfrm>
            <a:off x="457200" y="1905000"/>
            <a:ext cx="4724400" cy="4221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14" name="Google Shape;114;p15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15"/>
          <p:cNvSpPr/>
          <p:nvPr/>
        </p:nvSpPr>
        <p:spPr>
          <a:xfrm>
            <a:off x="5410201" y="2209800"/>
            <a:ext cx="3276599" cy="32765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 txBox="1"/>
          <p:nvPr>
            <p:ph idx="2" type="body"/>
          </p:nvPr>
        </p:nvSpPr>
        <p:spPr>
          <a:xfrm>
            <a:off x="5595508" y="2438400"/>
            <a:ext cx="2895599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15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19" name="Google Shape;11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3_Title and Content">
  <p:cSld name="13_Title and Conten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>
            <a:off x="0" y="1"/>
            <a:ext cx="3505200" cy="64008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 txBox="1"/>
          <p:nvPr>
            <p:ph idx="1" type="body"/>
          </p:nvPr>
        </p:nvSpPr>
        <p:spPr>
          <a:xfrm>
            <a:off x="3886200" y="495299"/>
            <a:ext cx="48006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16"/>
          <p:cNvSpPr txBox="1"/>
          <p:nvPr>
            <p:ph idx="2" type="body"/>
          </p:nvPr>
        </p:nvSpPr>
        <p:spPr>
          <a:xfrm>
            <a:off x="304801" y="495299"/>
            <a:ext cx="28194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1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27" name="Google Shape;127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28" name="Google Shape;12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4_Title and Content">
  <p:cSld name="14_Title and Conten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2" name="Google Shape;132;p17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1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35" name="Google Shape;13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36" name="Google Shape;1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7_Title and Content">
  <p:cSld name="7_Title and Conten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F78031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0" name="Google Shape;140;p18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hyperlink" Target="https://dashboards.ousd.org/views/SRA1718_7CHOICE_0/Incoming?iframeSizedToWindow=true&amp;:embed=y&amp;:showAppBanner=false&amp;:display_count=no&amp;:showVizHome=no" TargetMode="External"/><Relationship Id="rId6" Type="http://schemas.openxmlformats.org/officeDocument/2006/relationships/hyperlink" Target="https://dashboards.ousd.org/views/SRA1718_7CHOICE_0/Incoming?iframeSizedToWindow=true&amp;:embed=y&amp;:showAppBanner=false&amp;:display_count=no&amp;:showVizHome=no" TargetMode="External"/><Relationship Id="rId7" Type="http://schemas.openxmlformats.org/officeDocument/2006/relationships/hyperlink" Target="https://dashboards.ousd.org/views/SRA1718_7CHOICE_0/Incoming?iframeSizedToWindow=true&amp;:embed=y&amp;:showAppBanner=false&amp;:display_count=no&amp;:showVizHome=no" TargetMode="External"/><Relationship Id="rId8" Type="http://schemas.openxmlformats.org/officeDocument/2006/relationships/hyperlink" Target="https://dashboards.ousd.org/views/SRA1718_7CHOICE_0/Incoming?iframeSizedToWindow=true&amp;:embed=y&amp;:showAppBanner=false&amp;:display_count=no&amp;:showVizHome=no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drive/folders/1VeJuirRozI6U6B2ruiw9cSkJNjSLJcmr" TargetMode="Externa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ctrTitle"/>
          </p:nvPr>
        </p:nvSpPr>
        <p:spPr>
          <a:xfrm>
            <a:off x="0" y="986025"/>
            <a:ext cx="9144000" cy="142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Kindergarten</a:t>
            </a:r>
            <a:r>
              <a:rPr lang="en-US">
                <a:solidFill>
                  <a:schemeClr val="lt1"/>
                </a:solidFill>
              </a:rPr>
              <a:t> Readiness: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 Enrollment Strategies </a:t>
            </a:r>
            <a:endParaRPr b="0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usd_logo_2015_4c.png" id="147" name="Google Shape;14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1950" y="124125"/>
            <a:ext cx="2442000" cy="86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3108525" y="5560125"/>
            <a:ext cx="5943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Maria Sujo, MA</a:t>
            </a:r>
            <a:endParaRPr b="0" i="0" sz="1600" u="none" cap="small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CSM PLC 2</a:t>
            </a:r>
            <a:endParaRPr/>
          </a:p>
          <a:p>
            <a:pPr indent="0" lvl="0" marL="0" marR="0" rtl="0" algn="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b="0" i="0" lang="en-US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/201</a:t>
            </a: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8025" y="2561325"/>
            <a:ext cx="5630776" cy="375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Agenda </a:t>
            </a:r>
            <a:endParaRPr sz="4000"/>
          </a:p>
        </p:txBody>
      </p:sp>
      <p:sp>
        <p:nvSpPr>
          <p:cNvPr id="155" name="Google Shape;155;p21"/>
          <p:cNvSpPr txBox="1"/>
          <p:nvPr>
            <p:ph idx="1" type="body"/>
          </p:nvPr>
        </p:nvSpPr>
        <p:spPr>
          <a:xfrm>
            <a:off x="59200" y="2335600"/>
            <a:ext cx="3931500" cy="37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800"/>
              <a:buChar char="●"/>
            </a:pPr>
            <a:r>
              <a:rPr lang="en-US" sz="2800">
                <a:solidFill>
                  <a:srgbClr val="7F7F7F"/>
                </a:solidFill>
              </a:rPr>
              <a:t>Kindergarten Readiness &amp; enrollment </a:t>
            </a:r>
            <a:endParaRPr sz="2800">
              <a:solidFill>
                <a:srgbClr val="7F7F7F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Char char="●"/>
            </a:pPr>
            <a:r>
              <a:rPr lang="en-US" sz="2800">
                <a:solidFill>
                  <a:srgbClr val="7F7F7F"/>
                </a:solidFill>
              </a:rPr>
              <a:t>K/TK Enrollment Patterns</a:t>
            </a:r>
            <a:endParaRPr sz="2800">
              <a:solidFill>
                <a:srgbClr val="7F7F7F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Char char="●"/>
            </a:pPr>
            <a:r>
              <a:rPr lang="en-US" sz="2800">
                <a:solidFill>
                  <a:srgbClr val="7F7F7F"/>
                </a:solidFill>
              </a:rPr>
              <a:t>Strategies &amp; tools for school enrollment  </a:t>
            </a:r>
            <a:r>
              <a:rPr lang="en-US" sz="3600">
                <a:solidFill>
                  <a:srgbClr val="7F7F7F"/>
                </a:solidFill>
              </a:rPr>
              <a:t> </a:t>
            </a:r>
            <a:endParaRPr sz="3600">
              <a:solidFill>
                <a:srgbClr val="7F7F7F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F7F7F"/>
              </a:solidFill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8625" y="2246925"/>
            <a:ext cx="5181476" cy="3458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4000"/>
              <a:t>School Readiness</a:t>
            </a:r>
            <a:endParaRPr i="1" sz="4000"/>
          </a:p>
        </p:txBody>
      </p:sp>
      <p:sp>
        <p:nvSpPr>
          <p:cNvPr id="162" name="Google Shape;162;p22"/>
          <p:cNvSpPr txBox="1"/>
          <p:nvPr>
            <p:ph idx="1" type="body"/>
          </p:nvPr>
        </p:nvSpPr>
        <p:spPr>
          <a:xfrm>
            <a:off x="457200" y="1559000"/>
            <a:ext cx="8229600" cy="45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i="1" lang="en-US" sz="3000"/>
              <a:t>..entails the combined efforts of </a:t>
            </a:r>
            <a:r>
              <a:rPr b="1" i="1" lang="en-US" sz="3000"/>
              <a:t>families</a:t>
            </a:r>
            <a:r>
              <a:rPr i="1" lang="en-US" sz="3000"/>
              <a:t>, the </a:t>
            </a:r>
            <a:r>
              <a:rPr b="1" i="1" lang="en-US" sz="3000"/>
              <a:t>community </a:t>
            </a:r>
            <a:r>
              <a:rPr i="1" lang="en-US" sz="3000"/>
              <a:t>and </a:t>
            </a:r>
            <a:r>
              <a:rPr b="1" i="1" lang="en-US" sz="3000"/>
              <a:t>schools</a:t>
            </a:r>
            <a:r>
              <a:rPr i="1" lang="en-US" sz="3000"/>
              <a:t> to come together to support student achievement both in school and in the community</a:t>
            </a:r>
            <a:endParaRPr i="1" sz="3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i="1" sz="3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200" y="3604488"/>
            <a:ext cx="4143601" cy="276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Impact of </a:t>
            </a:r>
            <a:r>
              <a:rPr lang="en-US" sz="4000"/>
              <a:t>timely</a:t>
            </a:r>
            <a:r>
              <a:rPr lang="en-US" sz="4000"/>
              <a:t> </a:t>
            </a:r>
            <a:r>
              <a:rPr lang="en-US" sz="4000"/>
              <a:t>enrollment </a:t>
            </a:r>
            <a:endParaRPr sz="4000"/>
          </a:p>
        </p:txBody>
      </p:sp>
      <p:sp>
        <p:nvSpPr>
          <p:cNvPr id="169" name="Google Shape;169;p23"/>
          <p:cNvSpPr txBox="1"/>
          <p:nvPr>
            <p:ph idx="1" type="body"/>
          </p:nvPr>
        </p:nvSpPr>
        <p:spPr>
          <a:xfrm>
            <a:off x="59200" y="1522700"/>
            <a:ext cx="4508100" cy="46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3200"/>
              <a:buChar char="●"/>
            </a:pPr>
            <a:r>
              <a:rPr lang="en-US" sz="3200">
                <a:solidFill>
                  <a:srgbClr val="7F7F7F"/>
                </a:solidFill>
              </a:rPr>
              <a:t>Teachers &amp; staff are prepared to welcome families</a:t>
            </a:r>
            <a:endParaRPr sz="3200">
              <a:solidFill>
                <a:srgbClr val="7F7F7F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Char char="●"/>
            </a:pPr>
            <a:r>
              <a:rPr b="1" lang="en-US" sz="3200">
                <a:solidFill>
                  <a:srgbClr val="7F7F7F"/>
                </a:solidFill>
              </a:rPr>
              <a:t>+</a:t>
            </a:r>
            <a:r>
              <a:rPr lang="en-US" sz="3200">
                <a:solidFill>
                  <a:srgbClr val="7F7F7F"/>
                </a:solidFill>
              </a:rPr>
              <a:t>School Climate</a:t>
            </a:r>
            <a:endParaRPr sz="3200">
              <a:solidFill>
                <a:srgbClr val="7F7F7F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Char char="●"/>
            </a:pPr>
            <a:r>
              <a:rPr lang="en-US" sz="3200">
                <a:solidFill>
                  <a:srgbClr val="7F7F7F"/>
                </a:solidFill>
              </a:rPr>
              <a:t>Smooth transition (everyone!)</a:t>
            </a:r>
            <a:endParaRPr sz="3200">
              <a:solidFill>
                <a:srgbClr val="7F7F7F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Char char="●"/>
            </a:pPr>
            <a:r>
              <a:rPr lang="en-US" sz="3200">
                <a:solidFill>
                  <a:srgbClr val="7F7F7F"/>
                </a:solidFill>
              </a:rPr>
              <a:t>Feeder </a:t>
            </a:r>
            <a:r>
              <a:rPr lang="en-US" sz="3200">
                <a:solidFill>
                  <a:srgbClr val="7F7F7F"/>
                </a:solidFill>
              </a:rPr>
              <a:t>patterns</a:t>
            </a:r>
            <a:r>
              <a:rPr lang="en-US" sz="3200">
                <a:solidFill>
                  <a:srgbClr val="7F7F7F"/>
                </a:solidFill>
              </a:rPr>
              <a:t> with CDC</a:t>
            </a:r>
            <a:endParaRPr sz="3200">
              <a:solidFill>
                <a:srgbClr val="7F7F7F"/>
              </a:solidFill>
            </a:endParaRPr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F7F7F"/>
                </a:solidFill>
              </a:rPr>
              <a:t> </a:t>
            </a:r>
            <a:endParaRPr sz="3600">
              <a:solidFill>
                <a:srgbClr val="7F7F7F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7F7F7F"/>
              </a:solidFill>
            </a:endParaRPr>
          </a:p>
        </p:txBody>
      </p:sp>
      <p:pic>
        <p:nvPicPr>
          <p:cNvPr id="170" name="Google Shape;170;p23"/>
          <p:cNvPicPr preferRelativeResize="0"/>
          <p:nvPr/>
        </p:nvPicPr>
        <p:blipFill rotWithShape="1">
          <a:blip r:embed="rId3">
            <a:alphaModFix/>
          </a:blip>
          <a:srcRect b="8714" l="0" r="0" t="9532"/>
          <a:stretch/>
        </p:blipFill>
        <p:spPr>
          <a:xfrm>
            <a:off x="4970875" y="1655700"/>
            <a:ext cx="3882523" cy="46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457200" y="68450"/>
            <a:ext cx="82296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School Readiness: E</a:t>
            </a:r>
            <a:r>
              <a:rPr lang="en-US" sz="4000"/>
              <a:t>ngaging</a:t>
            </a:r>
            <a:r>
              <a:rPr lang="en-US" sz="4000"/>
              <a:t> families before they start school</a:t>
            </a:r>
            <a:endParaRPr sz="4000"/>
          </a:p>
        </p:txBody>
      </p:sp>
      <p:sp>
        <p:nvSpPr>
          <p:cNvPr id="176" name="Google Shape;176;p2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3000"/>
              <a:t>What are some of the barriers that families face that prevent them from participating in the options process?</a:t>
            </a:r>
            <a:endParaRPr sz="30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 b="10067" l="55557" r="14317" t="16229"/>
          <a:stretch/>
        </p:blipFill>
        <p:spPr>
          <a:xfrm>
            <a:off x="4606600" y="495125"/>
            <a:ext cx="4537402" cy="6244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/>
          <p:cNvPicPr preferRelativeResize="0"/>
          <p:nvPr/>
        </p:nvPicPr>
        <p:blipFill rotWithShape="1">
          <a:blip r:embed="rId4">
            <a:alphaModFix/>
          </a:blip>
          <a:srcRect b="19078" l="21740" r="53076" t="34356"/>
          <a:stretch/>
        </p:blipFill>
        <p:spPr>
          <a:xfrm>
            <a:off x="216750" y="1955950"/>
            <a:ext cx="3748403" cy="38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/>
          <p:nvPr/>
        </p:nvSpPr>
        <p:spPr>
          <a:xfrm>
            <a:off x="102225" y="408800"/>
            <a:ext cx="4424400" cy="13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Strategic Regional 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Analysis</a:t>
            </a: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2017-2018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East Oakland K/TK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Strategies</a:t>
            </a:r>
            <a:r>
              <a:rPr lang="en-US" sz="4000"/>
              <a:t> and Tools  </a:t>
            </a:r>
            <a:endParaRPr sz="4000"/>
          </a:p>
        </p:txBody>
      </p:sp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26"/>
          <p:cNvPicPr preferRelativeResize="0"/>
          <p:nvPr/>
        </p:nvPicPr>
        <p:blipFill rotWithShape="1">
          <a:blip r:embed="rId3">
            <a:alphaModFix/>
          </a:blip>
          <a:srcRect b="13867" l="0" r="0" t="0"/>
          <a:stretch/>
        </p:blipFill>
        <p:spPr>
          <a:xfrm>
            <a:off x="424225" y="1616775"/>
            <a:ext cx="1559289" cy="13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 rotWithShape="1">
          <a:blip r:embed="rId4">
            <a:alphaModFix/>
          </a:blip>
          <a:srcRect b="18267" l="0" r="0" t="0"/>
          <a:stretch/>
        </p:blipFill>
        <p:spPr>
          <a:xfrm>
            <a:off x="299100" y="4483075"/>
            <a:ext cx="1643226" cy="13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 rotWithShape="1">
          <a:blip r:embed="rId5">
            <a:alphaModFix/>
          </a:blip>
          <a:srcRect b="17979" l="0" r="0" t="0"/>
          <a:stretch/>
        </p:blipFill>
        <p:spPr>
          <a:xfrm>
            <a:off x="341063" y="3081913"/>
            <a:ext cx="1559301" cy="127906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/>
          <p:nvPr/>
        </p:nvSpPr>
        <p:spPr>
          <a:xfrm>
            <a:off x="2190750" y="1860050"/>
            <a:ext cx="67182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Engage </a:t>
            </a:r>
            <a:r>
              <a:rPr lang="en-US" sz="2000"/>
              <a:t>families</a:t>
            </a:r>
            <a:r>
              <a:rPr lang="en-US" sz="2000"/>
              <a:t> before they start school (on site CDC, </a:t>
            </a:r>
            <a:r>
              <a:rPr lang="en-US" sz="2000"/>
              <a:t>neighboring preschools)</a:t>
            </a:r>
            <a:r>
              <a:rPr lang="en-US" sz="2000"/>
              <a:t> </a:t>
            </a:r>
            <a:endParaRPr sz="2000"/>
          </a:p>
        </p:txBody>
      </p:sp>
      <p:sp>
        <p:nvSpPr>
          <p:cNvPr id="194" name="Google Shape;194;p26"/>
          <p:cNvSpPr txBox="1"/>
          <p:nvPr/>
        </p:nvSpPr>
        <p:spPr>
          <a:xfrm>
            <a:off x="2190750" y="3158950"/>
            <a:ext cx="60006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P</a:t>
            </a:r>
            <a:r>
              <a:rPr lang="en-US" sz="2000">
                <a:solidFill>
                  <a:schemeClr val="dk1"/>
                </a:solidFill>
              </a:rPr>
              <a:t>artner with our district and community partners to support enrollment and reach families (ELLMA, SA, OPL, Head Start)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95" name="Google Shape;195;p26"/>
          <p:cNvSpPr txBox="1"/>
          <p:nvPr/>
        </p:nvSpPr>
        <p:spPr>
          <a:xfrm>
            <a:off x="2190750" y="4660550"/>
            <a:ext cx="6000600" cy="14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Provide families with resources to participate in timely enrollment and make informed decisions  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K/TK E</a:t>
            </a:r>
            <a:r>
              <a:rPr lang="en-US"/>
              <a:t>nrollment</a:t>
            </a:r>
            <a:r>
              <a:rPr lang="en-US"/>
              <a:t> S</a:t>
            </a:r>
            <a:r>
              <a:rPr lang="en-US"/>
              <a:t>ession</a:t>
            </a:r>
            <a:r>
              <a:rPr lang="en-US"/>
              <a:t> Highlights </a:t>
            </a:r>
            <a:endParaRPr/>
          </a:p>
        </p:txBody>
      </p:sp>
      <p:sp>
        <p:nvSpPr>
          <p:cNvPr id="201" name="Google Shape;201;p27"/>
          <p:cNvSpPr txBox="1"/>
          <p:nvPr>
            <p:ph idx="1" type="body"/>
          </p:nvPr>
        </p:nvSpPr>
        <p:spPr>
          <a:xfrm>
            <a:off x="197000" y="1600200"/>
            <a:ext cx="84897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K/TK Enrollment Session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rtl="0" algn="l">
              <a:spcBef>
                <a:spcPts val="40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Bridges (2)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Garfield</a:t>
            </a:r>
            <a:r>
              <a:rPr lang="en-US"/>
              <a:t>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MLK (Jan)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Hoover (Jan)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REACH (Jan)</a:t>
            </a:r>
            <a:endParaRPr/>
          </a:p>
        </p:txBody>
      </p:sp>
      <p:pic>
        <p:nvPicPr>
          <p:cNvPr id="202" name="Google Shape;202;p27"/>
          <p:cNvPicPr preferRelativeResize="0"/>
          <p:nvPr/>
        </p:nvPicPr>
        <p:blipFill rotWithShape="1">
          <a:blip r:embed="rId3">
            <a:alphaModFix/>
          </a:blip>
          <a:srcRect b="0" l="0" r="13035" t="22732"/>
          <a:stretch/>
        </p:blipFill>
        <p:spPr>
          <a:xfrm>
            <a:off x="2920500" y="1969175"/>
            <a:ext cx="6054075" cy="403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/>
          <p:cNvPicPr preferRelativeResize="0"/>
          <p:nvPr/>
        </p:nvPicPr>
        <p:blipFill rotWithShape="1">
          <a:blip r:embed="rId3">
            <a:alphaModFix/>
          </a:blip>
          <a:srcRect b="5566" l="43429" r="32752" t="22423"/>
          <a:stretch/>
        </p:blipFill>
        <p:spPr>
          <a:xfrm>
            <a:off x="4571000" y="0"/>
            <a:ext cx="40327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 txBox="1"/>
          <p:nvPr/>
        </p:nvSpPr>
        <p:spPr>
          <a:xfrm>
            <a:off x="607150" y="886350"/>
            <a:ext cx="3396300" cy="52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Outreach 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CDC families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Neighborhood PreK’s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Agencies serving young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children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Enrollment</a:t>
            </a: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 Session: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Principal’s Welcome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School highlights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Tour K/TK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Parent speakers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nrollment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support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9"/>
          <p:cNvPicPr preferRelativeResize="0"/>
          <p:nvPr/>
        </p:nvPicPr>
        <p:blipFill rotWithShape="1">
          <a:blip r:embed="rId3">
            <a:alphaModFix/>
          </a:blip>
          <a:srcRect b="11391" l="25174" r="25308" t="18589"/>
          <a:stretch/>
        </p:blipFill>
        <p:spPr>
          <a:xfrm>
            <a:off x="512250" y="459750"/>
            <a:ext cx="7642003" cy="607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Enrollment Info </a:t>
            </a:r>
            <a:endParaRPr/>
          </a:p>
        </p:txBody>
      </p:sp>
      <p:sp>
        <p:nvSpPr>
          <p:cNvPr id="219" name="Google Shape;219;p30"/>
          <p:cNvSpPr txBox="1"/>
          <p:nvPr>
            <p:ph idx="1" type="body"/>
          </p:nvPr>
        </p:nvSpPr>
        <p:spPr>
          <a:xfrm>
            <a:off x="0" y="1739475"/>
            <a:ext cx="5168400" cy="44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06400" lvl="0" marL="457200" rtl="0" algn="l">
              <a:spcBef>
                <a:spcPts val="40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Encourage</a:t>
            </a:r>
            <a:r>
              <a:rPr lang="en-US" sz="2800"/>
              <a:t> online apps: SA can support with this!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Paper apps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b="1" lang="en-US" sz="2800"/>
              <a:t>deadline Feb 8th (extended) </a:t>
            </a:r>
            <a:endParaRPr b="1"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R</a:t>
            </a:r>
            <a:r>
              <a:rPr lang="en-US" sz="2800"/>
              <a:t>esidency documents are flexible </a:t>
            </a:r>
            <a:r>
              <a:rPr lang="en-US" sz="2800"/>
              <a:t>  </a:t>
            </a:r>
            <a:endParaRPr sz="2800"/>
          </a:p>
        </p:txBody>
      </p:sp>
      <p:pic>
        <p:nvPicPr>
          <p:cNvPr id="220" name="Google Shape;220;p30"/>
          <p:cNvPicPr preferRelativeResize="0"/>
          <p:nvPr/>
        </p:nvPicPr>
        <p:blipFill rotWithShape="1">
          <a:blip r:embed="rId3">
            <a:alphaModFix/>
          </a:blip>
          <a:srcRect b="0" l="36338" r="0" t="0"/>
          <a:stretch/>
        </p:blipFill>
        <p:spPr>
          <a:xfrm>
            <a:off x="5008551" y="2018400"/>
            <a:ext cx="3923651" cy="410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K/TK Enrollment Session Tool Kit </a:t>
            </a:r>
            <a:endParaRPr/>
          </a:p>
        </p:txBody>
      </p:sp>
      <p:sp>
        <p:nvSpPr>
          <p:cNvPr id="226" name="Google Shape;226;p31"/>
          <p:cNvSpPr txBox="1"/>
          <p:nvPr>
            <p:ph idx="1" type="body"/>
          </p:nvPr>
        </p:nvSpPr>
        <p:spPr>
          <a:xfrm>
            <a:off x="98550" y="1600200"/>
            <a:ext cx="5693100" cy="471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Flyers</a:t>
            </a:r>
            <a:endParaRPr sz="2400"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P</a:t>
            </a:r>
            <a:r>
              <a:rPr lang="en-US" sz="2400"/>
              <a:t>resentation Slides/Agenda</a:t>
            </a:r>
            <a:endParaRPr sz="2400"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Enrollment Info (SA) slides</a:t>
            </a:r>
            <a:endParaRPr sz="2400"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Support Cluster </a:t>
            </a:r>
            <a:endParaRPr sz="2400"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Resources</a:t>
            </a:r>
            <a:r>
              <a:rPr lang="en-US" sz="2400"/>
              <a:t> for families: A</a:t>
            </a:r>
            <a:r>
              <a:rPr lang="en-US" sz="2400"/>
              <a:t>ttendance</a:t>
            </a:r>
            <a:r>
              <a:rPr lang="en-US" sz="2400"/>
              <a:t> in K/TK &amp; Early literacy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227" name="Google Shape;227;p31"/>
          <p:cNvPicPr preferRelativeResize="0"/>
          <p:nvPr/>
        </p:nvPicPr>
        <p:blipFill rotWithShape="1">
          <a:blip r:embed="rId4">
            <a:alphaModFix/>
          </a:blip>
          <a:srcRect b="0" l="17396" r="0" t="0"/>
          <a:stretch/>
        </p:blipFill>
        <p:spPr>
          <a:xfrm>
            <a:off x="5355725" y="2189375"/>
            <a:ext cx="3788273" cy="30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