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9144000"/>
  <p:notesSz cx="6858000" cy="9144000"/>
  <p:embeddedFontLst>
    <p:embeddedFont>
      <p:font typeface="Nuni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E111E68C-F6C3-4196-B35B-897F8128E4DA}">
  <a:tblStyle styleId="{E111E68C-F6C3-4196-B35B-897F8128E4D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regular.fntdata"/><Relationship Id="rId11" Type="http://schemas.openxmlformats.org/officeDocument/2006/relationships/slide" Target="slides/slide5.xml"/><Relationship Id="rId22" Type="http://schemas.openxmlformats.org/officeDocument/2006/relationships/font" Target="fonts/Nunito-italic.fntdata"/><Relationship Id="rId10" Type="http://schemas.openxmlformats.org/officeDocument/2006/relationships/slide" Target="slides/slide4.xml"/><Relationship Id="rId21" Type="http://schemas.openxmlformats.org/officeDocument/2006/relationships/font" Target="fonts/Nunito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Nuni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info packet from pricipal principal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02c3656fb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402c3656f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01ea2a63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01ea2a6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one wish for families  students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e657fd28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e657fd2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 kids/155 fro 17-18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 days per </a:t>
            </a:r>
            <a:r>
              <a:rPr lang="en-US"/>
              <a:t>month,</a:t>
            </a:r>
            <a:r>
              <a:rPr lang="en-US"/>
              <a:t> a month of the school year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e657fd28a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e657fd28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02b3ee6d2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402b3ee6d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naz and Rocio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Nikita~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Nikita~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2985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685800" y="3581400"/>
            <a:ext cx="7772400" cy="7254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OUSD_socialmediasignature_450x50-3.png" id="14" name="Google Shape;14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9701" y="6477000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9" name="Google Shape;19;p3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21" name="Google Shape;21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6_Title and Content">
  <p:cSld name="6_Title and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idx="1" type="body"/>
          </p:nvPr>
        </p:nvSpPr>
        <p:spPr>
          <a:xfrm>
            <a:off x="457200" y="1419226"/>
            <a:ext cx="8229600" cy="1095374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5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29" name="Google Shape;29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Title and Content">
  <p:cSld name="2_Title and Conte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3657600" y="1600200"/>
            <a:ext cx="5029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33" name="Google Shape;33;p6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457200" y="1600200"/>
            <a:ext cx="2667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37" name="Google Shape;3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7_Title and Content">
  <p:cSld name="7_Title and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idx="1" type="body"/>
          </p:nvPr>
        </p:nvSpPr>
        <p:spPr>
          <a:xfrm>
            <a:off x="457200" y="1419226"/>
            <a:ext cx="8229600" cy="1095374"/>
          </a:xfrm>
          <a:prstGeom prst="rect">
            <a:avLst/>
          </a:prstGeom>
          <a:solidFill>
            <a:srgbClr val="F78031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>
  <p:cSld name="Title and Conte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55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8903A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8903A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28903A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28903A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28903A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45" name="Google Shape;45;p8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48" name="Google Shape;4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_Title and Content">
  <p:cSld name="3_Title and Conte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" type="body"/>
          </p:nvPr>
        </p:nvSpPr>
        <p:spPr>
          <a:xfrm>
            <a:off x="3657600" y="1600200"/>
            <a:ext cx="5029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52" name="Google Shape;52;p9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57200" y="1600200"/>
            <a:ext cx="2667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54A4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0054A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54" name="Google Shape;54;p9"/>
          <p:cNvCxnSpPr/>
          <p:nvPr/>
        </p:nvCxnSpPr>
        <p:spPr>
          <a:xfrm rot="5400000">
            <a:off x="745340" y="4031459"/>
            <a:ext cx="522446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" name="Google Shape;55;p9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57" name="Google Shape;57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4_Title and Content">
  <p:cSld name="4_Title and Conten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457200" y="3352800"/>
            <a:ext cx="8229600" cy="27733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61" name="Google Shape;61;p10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10"/>
          <p:cNvSpPr txBox="1"/>
          <p:nvPr>
            <p:ph idx="2" type="body"/>
          </p:nvPr>
        </p:nvSpPr>
        <p:spPr>
          <a:xfrm>
            <a:off x="2971800" y="1752601"/>
            <a:ext cx="5715000" cy="121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0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65" name="Google Shape;65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5_Title and Content">
  <p:cSld name="5_Title and Conten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457200" y="1905000"/>
            <a:ext cx="4724400" cy="4221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69" name="Google Shape;69;p11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1"/>
          <p:cNvSpPr/>
          <p:nvPr/>
        </p:nvSpPr>
        <p:spPr>
          <a:xfrm>
            <a:off x="5410201" y="2209800"/>
            <a:ext cx="3276599" cy="327659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1"/>
          <p:cNvSpPr txBox="1"/>
          <p:nvPr>
            <p:ph idx="2" type="body"/>
          </p:nvPr>
        </p:nvSpPr>
        <p:spPr>
          <a:xfrm>
            <a:off x="5595508" y="2438400"/>
            <a:ext cx="2895599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4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74" name="Google Shape;7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8_Title and Content">
  <p:cSld name="8_Title and Conte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/>
          <p:nvPr/>
        </p:nvSpPr>
        <p:spPr>
          <a:xfrm>
            <a:off x="0" y="1"/>
            <a:ext cx="3505200" cy="640080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2"/>
          <p:cNvSpPr txBox="1"/>
          <p:nvPr>
            <p:ph idx="1" type="body"/>
          </p:nvPr>
        </p:nvSpPr>
        <p:spPr>
          <a:xfrm>
            <a:off x="3886200" y="495299"/>
            <a:ext cx="4800600" cy="563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2" type="body"/>
          </p:nvPr>
        </p:nvSpPr>
        <p:spPr>
          <a:xfrm>
            <a:off x="304801" y="495299"/>
            <a:ext cx="2819400" cy="563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81" name="Google Shape;8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9_Title and Content">
  <p:cSld name="9_Title and Conte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86" name="Google Shape;86;p13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6553200" y="6530022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88" name="Google Shape;88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5_Title and Content">
  <p:cSld name="15_Title and Conten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94" name="Google Shape;94;p14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530022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96" name="Google Shape;9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97" name="Google Shape;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0_Title and Content">
  <p:cSld name="10_Title and Conten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101" name="Google Shape;101;p15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p15"/>
          <p:cNvSpPr txBox="1"/>
          <p:nvPr>
            <p:ph idx="12" type="sldNum"/>
          </p:nvPr>
        </p:nvSpPr>
        <p:spPr>
          <a:xfrm>
            <a:off x="6553200" y="6530022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03" name="Google Shape;10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3657600" y="1600200"/>
            <a:ext cx="5029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15"/>
          <p:cNvSpPr txBox="1"/>
          <p:nvPr>
            <p:ph idx="2" type="body"/>
          </p:nvPr>
        </p:nvSpPr>
        <p:spPr>
          <a:xfrm>
            <a:off x="457200" y="1600200"/>
            <a:ext cx="2667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1_Title and Content">
  <p:cSld name="11_Title and Conten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457200" y="3352800"/>
            <a:ext cx="8229600" cy="27733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10" name="Google Shape;110;p16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1" name="Google Shape;111;p16"/>
          <p:cNvSpPr txBox="1"/>
          <p:nvPr>
            <p:ph idx="2" type="body"/>
          </p:nvPr>
        </p:nvSpPr>
        <p:spPr>
          <a:xfrm>
            <a:off x="2971800" y="1752601"/>
            <a:ext cx="5715000" cy="121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1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6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14" name="Google Shape;114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15" name="Google Shape;11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2_Title and Content">
  <p:cSld name="12_Title and Conten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17"/>
          <p:cNvSpPr txBox="1"/>
          <p:nvPr>
            <p:ph idx="1" type="body"/>
          </p:nvPr>
        </p:nvSpPr>
        <p:spPr>
          <a:xfrm>
            <a:off x="457200" y="1905000"/>
            <a:ext cx="4724400" cy="4221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19" name="Google Shape;119;p17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7"/>
          <p:cNvSpPr/>
          <p:nvPr/>
        </p:nvSpPr>
        <p:spPr>
          <a:xfrm>
            <a:off x="5410201" y="2209800"/>
            <a:ext cx="3276599" cy="327659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 txBox="1"/>
          <p:nvPr>
            <p:ph idx="2" type="body"/>
          </p:nvPr>
        </p:nvSpPr>
        <p:spPr>
          <a:xfrm>
            <a:off x="5595508" y="2438400"/>
            <a:ext cx="2895599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4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17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24" name="Google Shape;124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25" name="Google Shape;12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3_Title and Content">
  <p:cSld name="13_Title and Conten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0" y="1"/>
            <a:ext cx="3505200" cy="640080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8"/>
          <p:cNvSpPr txBox="1"/>
          <p:nvPr>
            <p:ph idx="1" type="body"/>
          </p:nvPr>
        </p:nvSpPr>
        <p:spPr>
          <a:xfrm>
            <a:off x="3886200" y="495299"/>
            <a:ext cx="4800600" cy="563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18"/>
          <p:cNvSpPr txBox="1"/>
          <p:nvPr>
            <p:ph idx="2" type="body"/>
          </p:nvPr>
        </p:nvSpPr>
        <p:spPr>
          <a:xfrm>
            <a:off x="304801" y="495299"/>
            <a:ext cx="2819400" cy="563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18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32" name="Google Shape;132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33" name="Google Shape;13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4_Title and Content">
  <p:cSld name="14_Title and Conten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457200" y="1419226"/>
            <a:ext cx="8229600" cy="1095374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" name="Google Shape;137;p19"/>
          <p:cNvSpPr txBox="1"/>
          <p:nvPr>
            <p:ph idx="2" type="body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19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9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40" name="Google Shape;140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41" name="Google Shape;14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9.jpg"/><Relationship Id="rId5" Type="http://schemas.openxmlformats.org/officeDocument/2006/relationships/image" Target="../media/image4.jpg"/><Relationship Id="rId6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Relationship Id="rId4" Type="http://schemas.openxmlformats.org/officeDocument/2006/relationships/image" Target="../media/image13.jpg"/><Relationship Id="rId5" Type="http://schemas.openxmlformats.org/officeDocument/2006/relationships/image" Target="../media/image12.jpg"/><Relationship Id="rId6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type="ctrTitle"/>
          </p:nvPr>
        </p:nvSpPr>
        <p:spPr>
          <a:xfrm>
            <a:off x="0" y="1270130"/>
            <a:ext cx="9144000" cy="87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Kindergarten/TK Family Welcome! </a:t>
            </a:r>
            <a:endParaRPr b="0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0"/>
          <p:cNvSpPr txBox="1"/>
          <p:nvPr>
            <p:ph idx="1" type="subTitle"/>
          </p:nvPr>
        </p:nvSpPr>
        <p:spPr>
          <a:xfrm>
            <a:off x="685800" y="376900"/>
            <a:ext cx="77724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b="0" i="0" lang="en-US" sz="4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Garfield Elementary School</a:t>
            </a:r>
            <a:endParaRPr b="0" i="0" sz="4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usd_logo_2015_4c.png" id="148" name="Google Shape;14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522975"/>
            <a:ext cx="38862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/>
        </p:nvSpPr>
        <p:spPr>
          <a:xfrm>
            <a:off x="2667000" y="5647475"/>
            <a:ext cx="64770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Maria Sujo Kindergarten Readiness Manager</a:t>
            </a:r>
            <a:endParaRPr b="0" i="0" sz="16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Friday August 10, 2018 </a:t>
            </a:r>
            <a:endParaRPr b="0" i="0" sz="16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10-11 am </a:t>
            </a:r>
            <a:r>
              <a:rPr b="0" i="0" lang="en-US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600" u="none" cap="small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20"/>
          <p:cNvPicPr preferRelativeResize="0"/>
          <p:nvPr/>
        </p:nvPicPr>
        <p:blipFill rotWithShape="1">
          <a:blip r:embed="rId4">
            <a:alphaModFix/>
          </a:blip>
          <a:srcRect b="18783" l="0" r="0" t="28689"/>
          <a:stretch/>
        </p:blipFill>
        <p:spPr>
          <a:xfrm>
            <a:off x="2383750" y="2514174"/>
            <a:ext cx="4045701" cy="27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1851" y="2295830"/>
            <a:ext cx="2399434" cy="319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325" y="2608780"/>
            <a:ext cx="2079033" cy="272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type="ctrTitle"/>
          </p:nvPr>
        </p:nvSpPr>
        <p:spPr>
          <a:xfrm>
            <a:off x="685800" y="519250"/>
            <a:ext cx="2739000" cy="80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Welcome!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1"/>
          <p:cNvSpPr txBox="1"/>
          <p:nvPr>
            <p:ph idx="1" type="subTitle"/>
          </p:nvPr>
        </p:nvSpPr>
        <p:spPr>
          <a:xfrm>
            <a:off x="166550" y="1827725"/>
            <a:ext cx="42879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Introductions</a:t>
            </a:r>
            <a:endParaRPr b="0" i="0" sz="30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School support offerings </a:t>
            </a:r>
            <a:endParaRPr b="0" i="0" sz="30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Ensuring your child’s success: Atten</a:t>
            </a:r>
            <a:r>
              <a:rPr b="0" i="0" lang="en-US" sz="3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dance</a:t>
            </a:r>
            <a:r>
              <a:rPr b="0" i="0" lang="en-US" sz="3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0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Family school partnership</a:t>
            </a:r>
            <a:endParaRPr b="0" i="0" sz="30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1"/>
          <p:cNvSpPr txBox="1"/>
          <p:nvPr/>
        </p:nvSpPr>
        <p:spPr>
          <a:xfrm>
            <a:off x="4511975" y="1744975"/>
            <a:ext cx="3524100" cy="24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RP_9120.jpg" id="160" name="Google Shape;16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11975" y="1744975"/>
            <a:ext cx="4563149" cy="3045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ctrTitle"/>
          </p:nvPr>
        </p:nvSpPr>
        <p:spPr>
          <a:xfrm>
            <a:off x="685800" y="121900"/>
            <a:ext cx="7772400" cy="72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99999"/>
                </a:solidFill>
              </a:rPr>
              <a:t>Lotus Bloom</a:t>
            </a:r>
            <a:endParaRPr>
              <a:solidFill>
                <a:srgbClr val="999999"/>
              </a:solidFill>
            </a:endParaRPr>
          </a:p>
        </p:txBody>
      </p:sp>
      <p:pic>
        <p:nvPicPr>
          <p:cNvPr id="166" name="Google Shape;16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800" y="691725"/>
            <a:ext cx="3851871" cy="2956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6675" y="691725"/>
            <a:ext cx="3902549" cy="300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800" y="3648100"/>
            <a:ext cx="3886200" cy="2497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16675" y="3648100"/>
            <a:ext cx="3902553" cy="2497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/>
          <p:nvPr>
            <p:ph type="ctrTitle"/>
          </p:nvPr>
        </p:nvSpPr>
        <p:spPr>
          <a:xfrm>
            <a:off x="612150" y="54000"/>
            <a:ext cx="7772400" cy="97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800">
                <a:solidFill>
                  <a:srgbClr val="888888"/>
                </a:solidFill>
              </a:rPr>
              <a:t>Lotus Bloom</a:t>
            </a:r>
            <a:endParaRPr sz="4800">
              <a:solidFill>
                <a:srgbClr val="88888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888888"/>
              </a:solidFill>
            </a:endParaRPr>
          </a:p>
        </p:txBody>
      </p:sp>
      <p:graphicFrame>
        <p:nvGraphicFramePr>
          <p:cNvPr id="175" name="Google Shape;175;p23"/>
          <p:cNvGraphicFramePr/>
          <p:nvPr/>
        </p:nvGraphicFramePr>
        <p:xfrm>
          <a:off x="152400" y="1108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{E111E68C-F6C3-4196-B35B-897F8128E4DA}</a:tableStyleId>
              </a:tblPr>
              <a:tblGrid>
                <a:gridCol w="1468250"/>
                <a:gridCol w="1436725"/>
                <a:gridCol w="1547200"/>
                <a:gridCol w="1499825"/>
                <a:gridCol w="1484050"/>
                <a:gridCol w="1436725"/>
              </a:tblGrid>
              <a:tr h="551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Location</a:t>
                      </a:r>
                      <a:endParaRPr b="1"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Monday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Lunes 	</a:t>
                      </a:r>
                      <a:r>
                        <a:rPr lang="en-US" sz="700">
                          <a:latin typeface="MS Gothic"/>
                          <a:ea typeface="MS Gothic"/>
                          <a:cs typeface="MS Gothic"/>
                          <a:sym typeface="MS Gothic"/>
                        </a:rPr>
                        <a:t>星期一</a:t>
                      </a:r>
                      <a:endParaRPr sz="700">
                        <a:latin typeface="MS Gothic"/>
                        <a:ea typeface="MS Gothic"/>
                        <a:cs typeface="MS Gothic"/>
                        <a:sym typeface="MS Gothic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Tuesday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Martes 	</a:t>
                      </a:r>
                      <a:r>
                        <a:rPr lang="en-US" sz="700">
                          <a:latin typeface="MS Gothic"/>
                          <a:ea typeface="MS Gothic"/>
                          <a:cs typeface="MS Gothic"/>
                          <a:sym typeface="MS Gothic"/>
                        </a:rPr>
                        <a:t>星期二</a:t>
                      </a:r>
                      <a:endParaRPr sz="700">
                        <a:latin typeface="MS Gothic"/>
                        <a:ea typeface="MS Gothic"/>
                        <a:cs typeface="MS Gothic"/>
                        <a:sym typeface="MS Gothic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Wednesday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Miércoles	</a:t>
                      </a:r>
                      <a:r>
                        <a:rPr lang="en-US" sz="700">
                          <a:latin typeface="MS Gothic"/>
                          <a:ea typeface="MS Gothic"/>
                          <a:cs typeface="MS Gothic"/>
                          <a:sym typeface="MS Gothic"/>
                        </a:rPr>
                        <a:t>星期三</a:t>
                      </a:r>
                      <a:endParaRPr sz="700">
                        <a:latin typeface="MS Gothic"/>
                        <a:ea typeface="MS Gothic"/>
                        <a:cs typeface="MS Gothic"/>
                        <a:sym typeface="MS Gothic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Thursday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Jueves 	</a:t>
                      </a:r>
                      <a:r>
                        <a:rPr lang="en-US" sz="700">
                          <a:latin typeface="MS Gothic"/>
                          <a:ea typeface="MS Gothic"/>
                          <a:cs typeface="MS Gothic"/>
                          <a:sym typeface="MS Gothic"/>
                        </a:rPr>
                        <a:t>星期四</a:t>
                      </a:r>
                      <a:endParaRPr sz="700">
                        <a:latin typeface="MS Gothic"/>
                        <a:ea typeface="MS Gothic"/>
                        <a:cs typeface="MS Gothic"/>
                        <a:sym typeface="MS Gothic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Friday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Viernes	</a:t>
                      </a:r>
                      <a:r>
                        <a:rPr lang="en-US" sz="700">
                          <a:latin typeface="MS Gothic"/>
                          <a:ea typeface="MS Gothic"/>
                          <a:cs typeface="MS Gothic"/>
                          <a:sym typeface="MS Gothic"/>
                        </a:rPr>
                        <a:t>星期五</a:t>
                      </a:r>
                      <a:endParaRPr sz="700">
                        <a:latin typeface="MS Gothic"/>
                        <a:ea typeface="MS Gothic"/>
                        <a:cs typeface="MS Gothic"/>
                        <a:sym typeface="MS Gothic"/>
                      </a:endParaRPr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10440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Lotus Bloom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Downtown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555 19</a:t>
                      </a:r>
                      <a:r>
                        <a:rPr baseline="30000" lang="en-US" sz="700"/>
                        <a:t>th</a:t>
                      </a:r>
                      <a:r>
                        <a:rPr lang="en-US" sz="700"/>
                        <a:t> St, Unit 131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Oakland, CA 94612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(510) 735-9222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Multicultural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(0-48 months)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 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9:30am-12:00pm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Developmental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(ages 1-5)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enrolled program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9:30am-11:30am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Multicultural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(0-48 months)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 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9:30am-12:00pm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Developmental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(ages 1-5)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enrolled program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9:30am-11:30am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Multicultural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(0-48 months)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 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9:30am-11:00am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40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Allendale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3670 Penniman Ave,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Room 9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Oakland, CA 94619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(510) 545-6128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 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Allendale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(ages 0-5)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drop-in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8:45am-11:15am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 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Allendale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(ages 0-5)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drop-in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8:45am-11:15am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 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90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San Antonio Family Resource Center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(At Garfield)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1640 22</a:t>
                      </a:r>
                      <a:r>
                        <a:rPr baseline="30000" lang="en-US" sz="700"/>
                        <a:t>nd</a:t>
                      </a:r>
                      <a:r>
                        <a:rPr lang="en-US" sz="700"/>
                        <a:t> Ave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Portable 31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Oakland, CA 94606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(510) 735-9222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School Readiness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(ages 0-5)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drop-in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9:00am-11:30am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Developmental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(ages 1-5)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enrolled program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9:00am-11:00am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School Readiness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(ages 0-5)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drop-in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9:00am-11:30am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 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Garfield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(0-48 months)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 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9:00am-11:00am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C232"/>
                    </a:solidFill>
                  </a:tcPr>
                </a:tc>
              </a:tr>
              <a:tr h="11008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/>
                        <a:t>Room to Bloom</a:t>
                      </a:r>
                      <a:endParaRPr b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8711 MacArthur Blvd, Portable B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Oakland, CA 94605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(510) 878-1778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Multicultural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(0-5 years old)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 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9:30am-12:00pm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AfroPlay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(0-5 years old)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 in</a:t>
                      </a:r>
                      <a:endParaRPr i="1" sz="7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5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9:30am-11:30am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Multicultural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(0-5 years old)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 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9:30am-12:00pm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Developmental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(ages 1-5)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Enrolled program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9:30am-11:30am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Multicultural Playgroup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(0-5 years old)</a:t>
                      </a:r>
                      <a:endParaRPr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700"/>
                        <a:t>drop in</a:t>
                      </a:r>
                      <a:endParaRPr i="1" sz="7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/>
                        <a:t>9:30am-11:00am</a:t>
                      </a:r>
                      <a:endParaRPr sz="700"/>
                    </a:p>
                  </a:txBody>
                  <a:tcPr marT="91425" marB="91425" marR="68575" marL="68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Garfield Excellence Team</a:t>
            </a:r>
            <a:endParaRPr b="0" i="0" sz="30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4"/>
          <p:cNvSpPr txBox="1"/>
          <p:nvPr>
            <p:ph idx="1" type="body"/>
          </p:nvPr>
        </p:nvSpPr>
        <p:spPr>
          <a:xfrm>
            <a:off x="457200" y="1486538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Mrs.</a:t>
            </a:r>
            <a:r>
              <a:rPr lang="en-US"/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Arenas, Principal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Mr. Rodriguez-Ramirez, AP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Nikita Williams, Community School Manager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Naz Johnson &amp; Rocio Cisneros; Family Advocates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Transitional Kindergarten </a:t>
            </a:r>
            <a:r>
              <a:rPr b="1" lang="en-US"/>
              <a:t>T</a:t>
            </a: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eachers: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Ms. Witherspoon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Ms. Plante (combo)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Kindergarten Teachers: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Mrs. Tyler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Ms. Hawkins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Quach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Ms. Stimpson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4"/>
          <p:cNvSpPr txBox="1"/>
          <p:nvPr>
            <p:ph idx="12" type="sldNum"/>
          </p:nvPr>
        </p:nvSpPr>
        <p:spPr>
          <a:xfrm>
            <a:off x="668094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usd_logo_2015_4c.png" id="183" name="Google Shape;18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440" y="274638"/>
            <a:ext cx="1943100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</a:pPr>
            <a:r>
              <a:rPr b="0" i="0" lang="en-US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School Schedule First 3 weeks </a:t>
            </a:r>
            <a:endParaRPr b="0" i="0" sz="36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Aug 13-Aug 31 minum days p/u 1:25 pm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25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 Teacher Meetings: Wednesday, August 15th - Friday, August 24th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1:35-4:05 pm (30 min sessions)</a:t>
            </a:r>
            <a:endParaRPr/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 up at the end of Welcome.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Wednesday, school will end at 1:25pm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Farm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ers 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Market TBD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Determinant</a:t>
            </a:r>
            <a:r>
              <a:rPr lang="en-US"/>
              <a:t> for School S</a:t>
            </a:r>
            <a:r>
              <a:rPr lang="en-US"/>
              <a:t>uccess</a:t>
            </a:r>
            <a:r>
              <a:rPr lang="en-US"/>
              <a:t>: Attendance </a:t>
            </a:r>
            <a:endParaRPr/>
          </a:p>
        </p:txBody>
      </p:sp>
      <p:sp>
        <p:nvSpPr>
          <p:cNvPr id="195" name="Google Shape;195;p26"/>
          <p:cNvSpPr txBox="1"/>
          <p:nvPr>
            <p:ph idx="1" type="body"/>
          </p:nvPr>
        </p:nvSpPr>
        <p:spPr>
          <a:xfrm>
            <a:off x="4785025" y="1856400"/>
            <a:ext cx="42594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2200"/>
              <a:t>2017-2018</a:t>
            </a:r>
            <a:endParaRPr b="1" sz="22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200"/>
              <a:t>OUSD: 14%</a:t>
            </a:r>
            <a:endParaRPr sz="22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200"/>
              <a:t>Garfield: ~10%</a:t>
            </a:r>
            <a:endParaRPr sz="22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2200"/>
              <a:t>Garfield K/TK: ~13% (20 kids)</a:t>
            </a:r>
            <a:endParaRPr b="1" sz="22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Attendance Works, 2014 </a:t>
            </a:r>
            <a:endParaRPr sz="13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http://www.attendanceworks.org/infographic/</a:t>
            </a:r>
            <a:endParaRPr/>
          </a:p>
        </p:txBody>
      </p:sp>
      <p:pic>
        <p:nvPicPr>
          <p:cNvPr descr="AW-InfographicFINAL.jpg" id="196" name="Google Shape;196;p26"/>
          <p:cNvPicPr preferRelativeResize="0"/>
          <p:nvPr/>
        </p:nvPicPr>
        <p:blipFill rotWithShape="1">
          <a:blip r:embed="rId3">
            <a:alphaModFix/>
          </a:blip>
          <a:srcRect b="34740" l="0" r="69136" t="29078"/>
          <a:stretch/>
        </p:blipFill>
        <p:spPr>
          <a:xfrm>
            <a:off x="108625" y="2159675"/>
            <a:ext cx="4676400" cy="354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6"/>
          <p:cNvSpPr txBox="1"/>
          <p:nvPr/>
        </p:nvSpPr>
        <p:spPr>
          <a:xfrm>
            <a:off x="4676400" y="1340075"/>
            <a:ext cx="40104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 Absenteeism: Missing 10% of days (2 days/month)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Long term effects of chronic </a:t>
            </a:r>
            <a:r>
              <a:rPr lang="en-US"/>
              <a:t>absenteeism</a:t>
            </a:r>
            <a:r>
              <a:rPr lang="en-US"/>
              <a:t> </a:t>
            </a:r>
            <a:endParaRPr/>
          </a:p>
        </p:txBody>
      </p:sp>
      <p:sp>
        <p:nvSpPr>
          <p:cNvPr id="203" name="Google Shape;203;p27"/>
          <p:cNvSpPr txBox="1"/>
          <p:nvPr>
            <p:ph idx="1" type="body"/>
          </p:nvPr>
        </p:nvSpPr>
        <p:spPr>
          <a:xfrm>
            <a:off x="64450" y="1600200"/>
            <a:ext cx="3930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40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less </a:t>
            </a:r>
            <a:r>
              <a:rPr lang="en-US"/>
              <a:t>likely</a:t>
            </a:r>
            <a:r>
              <a:rPr lang="en-US"/>
              <a:t> to read at grade level by 3rd grade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More </a:t>
            </a:r>
            <a:r>
              <a:rPr lang="en-US"/>
              <a:t>likely</a:t>
            </a:r>
            <a:r>
              <a:rPr lang="en-US"/>
              <a:t> to </a:t>
            </a:r>
            <a:r>
              <a:rPr lang="en-US"/>
              <a:t>drop-</a:t>
            </a:r>
            <a:r>
              <a:rPr lang="en-US"/>
              <a:t>out of school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B</a:t>
            </a:r>
            <a:r>
              <a:rPr lang="en-US"/>
              <a:t>ehavior</a:t>
            </a:r>
            <a:r>
              <a:rPr lang="en-US"/>
              <a:t> problems 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Lower earning potential in adulthood </a:t>
            </a:r>
            <a:endParaRPr/>
          </a:p>
        </p:txBody>
      </p:sp>
      <p:pic>
        <p:nvPicPr>
          <p:cNvPr id="204" name="Google Shape;204;p27"/>
          <p:cNvPicPr preferRelativeResize="0"/>
          <p:nvPr/>
        </p:nvPicPr>
        <p:blipFill rotWithShape="1">
          <a:blip r:embed="rId3">
            <a:alphaModFix/>
          </a:blip>
          <a:srcRect b="0" l="15121" r="-5456" t="0"/>
          <a:stretch/>
        </p:blipFill>
        <p:spPr>
          <a:xfrm>
            <a:off x="3995100" y="1860050"/>
            <a:ext cx="5388324" cy="4192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 txBox="1"/>
          <p:nvPr>
            <p:ph idx="1" type="body"/>
          </p:nvPr>
        </p:nvSpPr>
        <p:spPr>
          <a:xfrm>
            <a:off x="104225" y="260876"/>
            <a:ext cx="8229600" cy="10953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000"/>
              <a:t>W</a:t>
            </a:r>
            <a:r>
              <a:rPr b="1" i="0" lang="en-US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hat can families do?</a:t>
            </a:r>
            <a:r>
              <a:rPr lang="en-US" sz="3000"/>
              <a:t> </a:t>
            </a:r>
            <a:r>
              <a:rPr lang="en-US" sz="3000"/>
              <a:t>Routines for Success</a:t>
            </a:r>
            <a:endParaRPr b="1" i="0" sz="3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150" y="1443125"/>
            <a:ext cx="6459899" cy="484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</a:pPr>
            <a:r>
              <a:rPr b="0" i="0" lang="en-US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Building a Foundation for Reading </a:t>
            </a:r>
            <a:endParaRPr b="0" i="0" sz="36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9"/>
          <p:cNvSpPr txBox="1"/>
          <p:nvPr>
            <p:ph idx="1" type="body"/>
          </p:nvPr>
        </p:nvSpPr>
        <p:spPr>
          <a:xfrm>
            <a:off x="3657600" y="1600200"/>
            <a:ext cx="5029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9"/>
          <p:cNvSpPr txBox="1"/>
          <p:nvPr>
            <p:ph idx="2" type="body"/>
          </p:nvPr>
        </p:nvSpPr>
        <p:spPr>
          <a:xfrm>
            <a:off x="0" y="1349300"/>
            <a:ext cx="3507000" cy="47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Char char="●"/>
            </a:pPr>
            <a:r>
              <a:rPr b="1" i="0" lang="en-US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rPr>
              <a:t>Have fun sharing books</a:t>
            </a:r>
            <a:endParaRPr b="1" i="0" sz="2800" u="none" cap="none" strike="noStrike">
              <a:solidFill>
                <a:srgbClr val="F7803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F7803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Char char="●"/>
            </a:pPr>
            <a:r>
              <a:rPr b="1" i="0" lang="en-US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rPr>
              <a:t>Draw pictures  and write together</a:t>
            </a:r>
            <a:endParaRPr b="1" i="0" sz="2800" u="none" cap="none" strike="noStrike">
              <a:solidFill>
                <a:srgbClr val="F7803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F7803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Char char="●"/>
            </a:pPr>
            <a:r>
              <a:rPr b="1" i="0" lang="en-US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rPr>
              <a:t>Sing songs  and tell stories</a:t>
            </a:r>
            <a:endParaRPr b="1" i="0" sz="2800" u="none" cap="none" strike="noStrike">
              <a:solidFill>
                <a:srgbClr val="F7803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Char char="●"/>
            </a:pPr>
            <a:r>
              <a:rPr lang="en-US"/>
              <a:t>Look out for family workshops!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F7803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9"/>
          <p:cNvSpPr txBox="1"/>
          <p:nvPr>
            <p:ph idx="12" type="sldNum"/>
          </p:nvPr>
        </p:nvSpPr>
        <p:spPr>
          <a:xfrm>
            <a:off x="668094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usd_logo_2015_4c.png" id="219" name="Google Shape;21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440" y="274638"/>
            <a:ext cx="19431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P_9265.jpg" id="220" name="Google Shape;220;p29"/>
          <p:cNvPicPr preferRelativeResize="0"/>
          <p:nvPr/>
        </p:nvPicPr>
        <p:blipFill rotWithShape="1">
          <a:blip r:embed="rId4">
            <a:alphaModFix/>
          </a:blip>
          <a:srcRect b="0" l="0" r="-25502" t="11715"/>
          <a:stretch/>
        </p:blipFill>
        <p:spPr>
          <a:xfrm>
            <a:off x="3657600" y="1417650"/>
            <a:ext cx="6930826" cy="4897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/>
          <p:nvPr>
            <p:ph idx="1" type="body"/>
          </p:nvPr>
        </p:nvSpPr>
        <p:spPr>
          <a:xfrm>
            <a:off x="457200" y="1419226"/>
            <a:ext cx="8229600" cy="109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 Naz and Rocio, Garfield Family Advocates </a:t>
            </a:r>
            <a:endParaRPr/>
          </a:p>
        </p:txBody>
      </p:sp>
      <p:sp>
        <p:nvSpPr>
          <p:cNvPr id="226" name="Google Shape;226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Garfield’s Family Resource Center  </a:t>
            </a:r>
            <a:endParaRPr/>
          </a:p>
        </p:txBody>
      </p:sp>
      <p:sp>
        <p:nvSpPr>
          <p:cNvPr id="227" name="Google Shape;227;p30"/>
          <p:cNvSpPr txBox="1"/>
          <p:nvPr>
            <p:ph idx="2" type="body"/>
          </p:nvPr>
        </p:nvSpPr>
        <p:spPr>
          <a:xfrm>
            <a:off x="457200" y="2743200"/>
            <a:ext cx="8229600" cy="338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3000"/>
              <a:t>Family</a:t>
            </a:r>
            <a:r>
              <a:rPr b="1" lang="en-US" sz="3000"/>
              <a:t> support services </a:t>
            </a:r>
            <a:endParaRPr b="1" sz="30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3000"/>
              <a:t>Days/hrs. of </a:t>
            </a:r>
            <a:r>
              <a:rPr b="1" lang="en-US" sz="3000"/>
              <a:t>operation</a:t>
            </a:r>
            <a:endParaRPr b="1" sz="30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3000"/>
              <a:t>Location </a:t>
            </a:r>
            <a:r>
              <a:rPr b="1" lang="en-US" sz="3000"/>
              <a:t> </a:t>
            </a:r>
            <a:endParaRPr b="1" sz="3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1"/>
          <p:cNvSpPr txBox="1"/>
          <p:nvPr>
            <p:ph idx="1" type="body"/>
          </p:nvPr>
        </p:nvSpPr>
        <p:spPr>
          <a:xfrm>
            <a:off x="457200" y="1419226"/>
            <a:ext cx="8229600" cy="10953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Carmen Flores Recreation Center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</a:pPr>
            <a:r>
              <a:rPr b="0" i="0" lang="en-US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After school programming info:</a:t>
            </a:r>
            <a:endParaRPr b="0" i="0" sz="36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31"/>
          <p:cNvSpPr txBox="1"/>
          <p:nvPr>
            <p:ph idx="2" type="body"/>
          </p:nvPr>
        </p:nvSpPr>
        <p:spPr>
          <a:xfrm>
            <a:off x="457200" y="2514525"/>
            <a:ext cx="8229600" cy="36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EBAYC afterschool prog</a:t>
            </a:r>
            <a:r>
              <a:rPr b="1"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ram: 2nd-5th grade</a:t>
            </a:r>
            <a:endParaRPr b="1"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Superstar of Literacy by teacher recommendation </a:t>
            </a:r>
            <a:endParaRPr sz="1800"/>
          </a:p>
          <a:p>
            <a:pPr indent="-3429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Oakland Parks and Recreations Services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Carmen Flores Rec Center 535 5631</a:t>
            </a:r>
            <a:endParaRPr b="0" i="0" sz="18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1637 Fruitvale Ave 94601,</a:t>
            </a:r>
            <a:endParaRPr b="0" i="0" sz="18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Contact Juan or Anjelica </a:t>
            </a:r>
            <a:endParaRPr b="0" i="0" sz="18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facebook page:carmen flores</a:t>
            </a:r>
            <a:endParaRPr b="0" i="0" sz="18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1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must be +4 years old </a:t>
            </a:r>
            <a:endParaRPr b="0" i="0" sz="18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 txBox="1"/>
          <p:nvPr>
            <p:ph idx="1" type="body"/>
          </p:nvPr>
        </p:nvSpPr>
        <p:spPr>
          <a:xfrm>
            <a:off x="457200" y="1419226"/>
            <a:ext cx="8229600" cy="1095300"/>
          </a:xfrm>
          <a:prstGeom prst="rect">
            <a:avLst/>
          </a:prstGeom>
          <a:solidFill>
            <a:srgbClr val="F780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Don't forget!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</a:pPr>
            <a:r>
              <a:rPr b="0" i="0" lang="en-US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Finishing </a:t>
            </a:r>
            <a:r>
              <a:rPr lang="en-US"/>
              <a:t>T</a:t>
            </a:r>
            <a:r>
              <a:rPr b="0" i="0" lang="en-US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houghts... </a:t>
            </a:r>
            <a:endParaRPr b="0" i="0" sz="36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2"/>
          <p:cNvSpPr txBox="1"/>
          <p:nvPr>
            <p:ph idx="2" type="body"/>
          </p:nvPr>
        </p:nvSpPr>
        <p:spPr>
          <a:xfrm>
            <a:off x="-149350" y="2376950"/>
            <a:ext cx="4794000" cy="4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7F7F7F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7F7F7F"/>
                </a:solidFill>
              </a:rPr>
              <a:t>Sign-up for </a:t>
            </a:r>
            <a:r>
              <a:rPr b="0" i="0" lang="en-US" sz="2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parent-teacher conference/</a:t>
            </a:r>
            <a:r>
              <a:rPr lang="en-US" sz="2400">
                <a:solidFill>
                  <a:srgbClr val="7F7F7F"/>
                </a:solidFill>
              </a:rPr>
              <a:t>Registration</a:t>
            </a:r>
            <a:r>
              <a:rPr b="0" i="0" lang="en-US" sz="2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4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7F7F7F"/>
                </a:solidFill>
              </a:rPr>
              <a:t>Visit  resource table  </a:t>
            </a:r>
            <a:endParaRPr sz="2400">
              <a:solidFill>
                <a:srgbClr val="7F7F7F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●"/>
            </a:pPr>
            <a:r>
              <a:rPr b="1" lang="en-US" sz="2400">
                <a:solidFill>
                  <a:srgbClr val="7F7F7F"/>
                </a:solidFill>
              </a:rPr>
              <a:t>All IN</a:t>
            </a:r>
            <a:endParaRPr b="0" i="0" sz="24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●"/>
            </a:pPr>
            <a:r>
              <a:rPr b="0" i="0" lang="en-US" sz="2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Talk to your child about the first day of school</a:t>
            </a:r>
            <a:endParaRPr b="0" i="0" sz="24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32"/>
          <p:cNvPicPr preferRelativeResize="0"/>
          <p:nvPr/>
        </p:nvPicPr>
        <p:blipFill rotWithShape="1">
          <a:blip r:embed="rId3">
            <a:alphaModFix/>
          </a:blip>
          <a:srcRect b="18783" l="0" r="0" t="28689"/>
          <a:stretch/>
        </p:blipFill>
        <p:spPr>
          <a:xfrm>
            <a:off x="4572000" y="3069550"/>
            <a:ext cx="4631775" cy="316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