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4324f5209f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4324f5209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3d7cba27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3d7cba27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These goals ensure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 smooth </a:t>
            </a:r>
            <a:r>
              <a:rPr lang="en-US"/>
              <a:t>transition into K/TK class &amp; creates a natural feeder pattern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Early family engagement: sets the stage for </a:t>
            </a:r>
            <a:r>
              <a:rPr b="1" lang="en-US"/>
              <a:t>attendance </a:t>
            </a:r>
            <a:r>
              <a:rPr lang="en-US"/>
              <a:t>and </a:t>
            </a:r>
            <a:r>
              <a:rPr b="1" lang="en-US"/>
              <a:t>academic outcomes  </a:t>
            </a:r>
            <a:r>
              <a:rPr lang="en-US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3d7cba27a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43d7cba27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kinder class visits joint family </a:t>
            </a:r>
            <a:r>
              <a:rPr lang="en-US"/>
              <a:t>engagement</a:t>
            </a:r>
            <a:r>
              <a:rPr lang="en-US"/>
              <a:t> events: </a:t>
            </a:r>
            <a:r>
              <a:rPr lang="en-US"/>
              <a:t>opportunities</a:t>
            </a:r>
            <a:r>
              <a:rPr lang="en-US"/>
              <a:t> for families of preschooler (0-5’s) to </a:t>
            </a:r>
            <a:r>
              <a:rPr lang="en-US"/>
              <a:t>partake</a:t>
            </a:r>
            <a:r>
              <a:rPr lang="en-US"/>
              <a:t> in es </a:t>
            </a:r>
            <a:r>
              <a:rPr lang="en-US"/>
              <a:t>resources (dental, foodbank, family literacy)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43d7cba27a_0_8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43d7cba27a_0_8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43d7cba27a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43d7cba27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Kinder </a:t>
            </a:r>
            <a:r>
              <a:rPr lang="en-US"/>
              <a:t>transition</a:t>
            </a:r>
            <a:r>
              <a:rPr lang="en-US"/>
              <a:t> </a:t>
            </a:r>
            <a:r>
              <a:rPr lang="en-US"/>
              <a:t>practices</a:t>
            </a:r>
            <a:r>
              <a:rPr lang="en-US"/>
              <a:t> are about </a:t>
            </a:r>
            <a:r>
              <a:rPr lang="en-US"/>
              <a:t>engagement</a:t>
            </a:r>
            <a:r>
              <a:rPr lang="en-US"/>
              <a:t> </a:t>
            </a:r>
            <a:r>
              <a:rPr lang="en-US"/>
              <a:t>and</a:t>
            </a:r>
            <a:r>
              <a:rPr lang="en-US"/>
              <a:t> </a:t>
            </a:r>
            <a:r>
              <a:rPr lang="en-US"/>
              <a:t>relationship</a:t>
            </a:r>
            <a:r>
              <a:rPr lang="en-US"/>
              <a:t> building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Process not a program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4324f5209f_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4324f5209f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preks in the </a:t>
            </a:r>
            <a:r>
              <a:rPr lang="en-US"/>
              <a:t>community you</a:t>
            </a:r>
            <a:r>
              <a:rPr lang="en-US"/>
              <a:t> should connect with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inform how you enage your cdc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>
  <p:cSld name="Title and Conten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355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28903A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28903A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28903A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28903A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28903A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14" name="Google Shape;14;p2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" name="Google Shape;15;p2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17" name="Google Shape;17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6538595"/>
            <a:ext cx="4224598" cy="214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2_Title and Content">
  <p:cSld name="2_Title and Conten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20" name="Google Shape;20;p3"/>
          <p:cNvSpPr txBox="1"/>
          <p:nvPr>
            <p:ph idx="1" type="body"/>
          </p:nvPr>
        </p:nvSpPr>
        <p:spPr>
          <a:xfrm>
            <a:off x="3657600" y="1600200"/>
            <a:ext cx="50292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21" name="Google Shape;21;p3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3"/>
          <p:cNvSpPr txBox="1"/>
          <p:nvPr>
            <p:ph idx="2" type="body"/>
          </p:nvPr>
        </p:nvSpPr>
        <p:spPr>
          <a:xfrm>
            <a:off x="457200" y="1600200"/>
            <a:ext cx="26670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78031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7803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3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25" name="Google Shape;25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57200" y="6538595"/>
            <a:ext cx="4224598" cy="214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0_Title and Content">
  <p:cSld name="10_Title and Conten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cxnSp>
        <p:nvCxnSpPr>
          <p:cNvPr id="29" name="Google Shape;29;p4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553200" y="6530022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31" name="Google Shape;31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6514018"/>
            <a:ext cx="4224598" cy="2148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32" name="Google Shape;3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6461125"/>
            <a:ext cx="320675" cy="320675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4"/>
          <p:cNvSpPr txBox="1"/>
          <p:nvPr>
            <p:ph idx="1" type="body"/>
          </p:nvPr>
        </p:nvSpPr>
        <p:spPr>
          <a:xfrm>
            <a:off x="3657600" y="1600200"/>
            <a:ext cx="50292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4"/>
          <p:cNvSpPr txBox="1"/>
          <p:nvPr>
            <p:ph idx="2" type="body"/>
          </p:nvPr>
        </p:nvSpPr>
        <p:spPr>
          <a:xfrm>
            <a:off x="457200" y="1600200"/>
            <a:ext cx="26670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78031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F7803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1_Title and Content">
  <p:cSld name="11_Title and Conten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457200" y="3352800"/>
            <a:ext cx="8229600" cy="27733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38" name="Google Shape;38;p5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5"/>
          <p:cNvSpPr txBox="1"/>
          <p:nvPr>
            <p:ph idx="2" type="body"/>
          </p:nvPr>
        </p:nvSpPr>
        <p:spPr>
          <a:xfrm>
            <a:off x="2971800" y="1752601"/>
            <a:ext cx="5715000" cy="1219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CD0920"/>
              </a:buClr>
              <a:buSzPts val="2800"/>
              <a:buFont typeface="Arial"/>
              <a:buNone/>
              <a:defRPr b="1" i="0" sz="2800" u="none" cap="none" strike="noStrike">
                <a:solidFill>
                  <a:srgbClr val="CD092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5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5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42" name="Google Shape;42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6514018"/>
            <a:ext cx="4224598" cy="2148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43" name="Google Shape;4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6461125"/>
            <a:ext cx="320675" cy="32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2_Title and Content">
  <p:cSld name="12_Title and Conten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46" name="Google Shape;46;p6"/>
          <p:cNvSpPr txBox="1"/>
          <p:nvPr>
            <p:ph idx="1" type="body"/>
          </p:nvPr>
        </p:nvSpPr>
        <p:spPr>
          <a:xfrm>
            <a:off x="457200" y="1905000"/>
            <a:ext cx="4724400" cy="42211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cxnSp>
        <p:nvCxnSpPr>
          <p:cNvPr id="47" name="Google Shape;47;p6"/>
          <p:cNvCxnSpPr/>
          <p:nvPr/>
        </p:nvCxnSpPr>
        <p:spPr>
          <a:xfrm flipH="1" rot="10800000">
            <a:off x="457200" y="1417638"/>
            <a:ext cx="8229600" cy="1588"/>
          </a:xfrm>
          <a:prstGeom prst="straightConnector1">
            <a:avLst/>
          </a:prstGeom>
          <a:noFill/>
          <a:ln cap="flat" cmpd="sng" w="12700">
            <a:solidFill>
              <a:srgbClr val="28903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8" name="Google Shape;48;p6"/>
          <p:cNvSpPr/>
          <p:nvPr/>
        </p:nvSpPr>
        <p:spPr>
          <a:xfrm>
            <a:off x="5410201" y="2209800"/>
            <a:ext cx="3276599" cy="327659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6"/>
          <p:cNvSpPr txBox="1"/>
          <p:nvPr>
            <p:ph idx="2" type="body"/>
          </p:nvPr>
        </p:nvSpPr>
        <p:spPr>
          <a:xfrm>
            <a:off x="5595508" y="2438400"/>
            <a:ext cx="2895599" cy="281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D0920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CD092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6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6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52" name="Google Shape;52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6514018"/>
            <a:ext cx="4224598" cy="2148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53" name="Google Shape;5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6461125"/>
            <a:ext cx="320675" cy="32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3_Title and Content">
  <p:cSld name="13_Title and Conten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/>
          <p:nvPr/>
        </p:nvSpPr>
        <p:spPr>
          <a:xfrm>
            <a:off x="0" y="1"/>
            <a:ext cx="3505200" cy="6400800"/>
          </a:xfrm>
          <a:prstGeom prst="rect">
            <a:avLst/>
          </a:prstGeom>
          <a:solidFill>
            <a:srgbClr val="8DC6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7"/>
          <p:cNvSpPr txBox="1"/>
          <p:nvPr>
            <p:ph idx="1" type="body"/>
          </p:nvPr>
        </p:nvSpPr>
        <p:spPr>
          <a:xfrm>
            <a:off x="3886200" y="495299"/>
            <a:ext cx="4800600" cy="5630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7"/>
          <p:cNvSpPr txBox="1"/>
          <p:nvPr>
            <p:ph idx="2" type="body"/>
          </p:nvPr>
        </p:nvSpPr>
        <p:spPr>
          <a:xfrm>
            <a:off x="304801" y="495299"/>
            <a:ext cx="2819400" cy="56308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7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7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60" name="Google Shape;60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6514018"/>
            <a:ext cx="4224598" cy="2148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61" name="Google Shape;6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6461125"/>
            <a:ext cx="320675" cy="32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4_Title and Content">
  <p:cSld name="14_Title and Conten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/>
          <p:nvPr>
            <p:ph idx="1" type="body"/>
          </p:nvPr>
        </p:nvSpPr>
        <p:spPr>
          <a:xfrm>
            <a:off x="457200" y="1419226"/>
            <a:ext cx="8229600" cy="1095374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marR="0" rt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Calibri"/>
              <a:buNone/>
              <a:defRPr b="0" i="0" sz="3600" u="none" cap="none" strike="noStrik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65" name="Google Shape;65;p8"/>
          <p:cNvSpPr txBox="1"/>
          <p:nvPr>
            <p:ph idx="2" type="body"/>
          </p:nvPr>
        </p:nvSpPr>
        <p:spPr>
          <a:xfrm>
            <a:off x="457200" y="2743200"/>
            <a:ext cx="8229600" cy="3382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6" name="Google Shape;66;p8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rgbClr val="28903A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8"/>
          <p:cNvSpPr txBox="1"/>
          <p:nvPr>
            <p:ph idx="12" type="sldNum"/>
          </p:nvPr>
        </p:nvSpPr>
        <p:spPr>
          <a:xfrm>
            <a:off x="6553200" y="6538595"/>
            <a:ext cx="2133600" cy="182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USD_socialmediasignature_450x50-3-white.png" id="68" name="Google Shape;68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81002" y="6514018"/>
            <a:ext cx="4224598" cy="2148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usd_greenonwhite.png" id="69" name="Google Shape;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6461125"/>
            <a:ext cx="320675" cy="32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ousddata.org/ousd-employees.html" TargetMode="External"/><Relationship Id="rId4" Type="http://schemas.openxmlformats.org/officeDocument/2006/relationships/hyperlink" Target="http://www.ousddata.org/ousd-employees.html" TargetMode="External"/><Relationship Id="rId5" Type="http://schemas.openxmlformats.org/officeDocument/2006/relationships/hyperlink" Target="http://www.ousddata.org/ousd-employees.html" TargetMode="External"/><Relationship Id="rId6" Type="http://schemas.openxmlformats.org/officeDocument/2006/relationships/hyperlink" Target="https://dashboards.ousd.org/views/PreschoolExperience2016-17/IncomingFeederMap?%3Aembed=y&amp;%3AshowShareOptions=true&amp;%3Adisplay_count=no&amp;%3AshowVizHome=no#1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What is </a:t>
            </a:r>
            <a:r>
              <a:rPr b="1" lang="en-US"/>
              <a:t>Kindergarten</a:t>
            </a:r>
            <a:r>
              <a:rPr b="1" lang="en-US"/>
              <a:t> Readiness? </a:t>
            </a:r>
            <a:endParaRPr b="1"/>
          </a:p>
        </p:txBody>
      </p:sp>
      <p:sp>
        <p:nvSpPr>
          <p:cNvPr id="75" name="Google Shape;75;p9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C</a:t>
            </a:r>
            <a:r>
              <a:rPr lang="en-US"/>
              <a:t>hildren having the necessary skills, knowledge and dispositions for learning and early school success. </a:t>
            </a:r>
            <a:endParaRPr/>
          </a:p>
          <a:p>
            <a:pPr indent="0" lvl="0" marL="45720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55600" lvl="0" marL="457200" rtl="0" algn="l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i="1" lang="en-US"/>
              <a:t>It entails the combined efforts of </a:t>
            </a:r>
            <a:r>
              <a:rPr b="1" i="1" lang="en-US"/>
              <a:t>families</a:t>
            </a:r>
            <a:r>
              <a:rPr i="1" lang="en-US"/>
              <a:t>, the </a:t>
            </a:r>
            <a:r>
              <a:rPr b="1" i="1" lang="en-US"/>
              <a:t>community </a:t>
            </a:r>
            <a:r>
              <a:rPr i="1" lang="en-US"/>
              <a:t>and </a:t>
            </a:r>
            <a:r>
              <a:rPr b="1" i="1" lang="en-US"/>
              <a:t>schools</a:t>
            </a:r>
            <a:r>
              <a:rPr i="1" lang="en-US"/>
              <a:t> to come together to support student achievement both in school and in the community.</a:t>
            </a:r>
            <a:br>
              <a:rPr lang="en-US"/>
            </a:br>
            <a:endParaRPr/>
          </a:p>
        </p:txBody>
      </p:sp>
      <p:pic>
        <p:nvPicPr>
          <p:cNvPr id="76" name="Google Shape;76;p9"/>
          <p:cNvPicPr preferRelativeResize="0"/>
          <p:nvPr/>
        </p:nvPicPr>
        <p:blipFill rotWithShape="1">
          <a:blip r:embed="rId3">
            <a:alphaModFix/>
          </a:blip>
          <a:srcRect b="15810" l="0" r="0" t="0"/>
          <a:stretch/>
        </p:blipFill>
        <p:spPr>
          <a:xfrm>
            <a:off x="2356000" y="3736075"/>
            <a:ext cx="4587300" cy="257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Kindergarten</a:t>
            </a:r>
            <a:r>
              <a:rPr lang="en-US"/>
              <a:t> Readiness </a:t>
            </a:r>
            <a:r>
              <a:rPr b="1" lang="en-US"/>
              <a:t>Goals</a:t>
            </a:r>
            <a:r>
              <a:rPr lang="en-US"/>
              <a:t> for our Kids</a:t>
            </a:r>
            <a:endParaRPr/>
          </a:p>
        </p:txBody>
      </p:sp>
      <p:sp>
        <p:nvSpPr>
          <p:cNvPr id="82" name="Google Shape;82;p10"/>
          <p:cNvSpPr txBox="1"/>
          <p:nvPr>
            <p:ph idx="1" type="body"/>
          </p:nvPr>
        </p:nvSpPr>
        <p:spPr>
          <a:xfrm>
            <a:off x="457200" y="1417650"/>
            <a:ext cx="8304000" cy="470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40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Build trustful &amp; welcoming environments for children/families of co-located preschool   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en-US" sz="2400"/>
              <a:t>Support a smooth transition to TK/K</a:t>
            </a:r>
            <a:endParaRPr sz="24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400"/>
              <a:t>Continue supports that have been successful in Pre-K</a:t>
            </a:r>
            <a:br>
              <a:rPr lang="en-US"/>
            </a:b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0"/>
          <p:cNvPicPr preferRelativeResize="0"/>
          <p:nvPr/>
        </p:nvPicPr>
        <p:blipFill rotWithShape="1">
          <a:blip r:embed="rId3">
            <a:alphaModFix/>
          </a:blip>
          <a:srcRect b="16909" l="0" r="0" t="0"/>
          <a:stretch/>
        </p:blipFill>
        <p:spPr>
          <a:xfrm>
            <a:off x="1696650" y="3429000"/>
            <a:ext cx="5313198" cy="2942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Kindergarten</a:t>
            </a:r>
            <a:r>
              <a:rPr lang="en-US"/>
              <a:t> R</a:t>
            </a:r>
            <a:r>
              <a:rPr lang="en-US"/>
              <a:t>eadiness</a:t>
            </a:r>
            <a:r>
              <a:rPr lang="en-US"/>
              <a:t> </a:t>
            </a:r>
            <a:r>
              <a:rPr b="1" lang="en-US"/>
              <a:t>Strategies </a:t>
            </a:r>
            <a:endParaRPr b="1"/>
          </a:p>
        </p:txBody>
      </p:sp>
      <p:sp>
        <p:nvSpPr>
          <p:cNvPr id="89" name="Google Shape;89;p11"/>
          <p:cNvSpPr txBox="1"/>
          <p:nvPr>
            <p:ph idx="1" type="body"/>
          </p:nvPr>
        </p:nvSpPr>
        <p:spPr>
          <a:xfrm>
            <a:off x="457200" y="1417650"/>
            <a:ext cx="8229600" cy="470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I</a:t>
            </a:r>
            <a:r>
              <a:rPr lang="en-US"/>
              <a:t>ncrease child, family and school </a:t>
            </a:r>
            <a:r>
              <a:rPr b="1" lang="en-US"/>
              <a:t>connections</a:t>
            </a:r>
            <a:r>
              <a:rPr lang="en-US"/>
              <a:t> with your co-located preschool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Implementation of Kinder Transition Plans (PreK-K transition forms)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Collaboration with Kinder Transition Teacher Leaders </a:t>
            </a:r>
            <a:endParaRPr/>
          </a:p>
          <a:p>
            <a:pPr indent="0" lvl="0" marL="45720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90" name="Google Shape;90;p11"/>
          <p:cNvPicPr preferRelativeResize="0"/>
          <p:nvPr/>
        </p:nvPicPr>
        <p:blipFill rotWithShape="1">
          <a:blip r:embed="rId3">
            <a:alphaModFix/>
          </a:blip>
          <a:srcRect b="35504" l="0" r="0" t="9380"/>
          <a:stretch/>
        </p:blipFill>
        <p:spPr>
          <a:xfrm>
            <a:off x="143100" y="3239675"/>
            <a:ext cx="4175950" cy="3068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95209" y="3239675"/>
            <a:ext cx="4091592" cy="306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Kinder </a:t>
            </a:r>
            <a:r>
              <a:rPr lang="en-US"/>
              <a:t>Transition</a:t>
            </a:r>
            <a:r>
              <a:rPr lang="en-US"/>
              <a:t> Plans:  </a:t>
            </a:r>
            <a:endParaRPr/>
          </a:p>
        </p:txBody>
      </p:sp>
      <p:sp>
        <p:nvSpPr>
          <p:cNvPr id="97" name="Google Shape;97;p12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lang="en-US" sz="2600"/>
              <a:t>Connections </a:t>
            </a:r>
            <a:r>
              <a:rPr b="1" lang="en-US" sz="2600"/>
              <a:t>between:</a:t>
            </a:r>
            <a:endParaRPr b="1" sz="26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lang="en-US" sz="2400"/>
              <a:t>C</a:t>
            </a:r>
            <a:r>
              <a:rPr b="1" lang="en-US" sz="2400"/>
              <a:t>hild-School:</a:t>
            </a:r>
            <a:r>
              <a:rPr lang="en-US" sz="2400"/>
              <a:t> </a:t>
            </a:r>
            <a:r>
              <a:rPr lang="en-US" sz="2400"/>
              <a:t>class visits, </a:t>
            </a:r>
            <a:r>
              <a:rPr lang="en-US" sz="2400"/>
              <a:t>assemblies</a:t>
            </a:r>
            <a:r>
              <a:rPr lang="en-US" sz="2400"/>
              <a:t>, garden </a:t>
            </a:r>
            <a:r>
              <a:rPr lang="en-US" sz="2400"/>
              <a:t>projects</a:t>
            </a:r>
            <a:r>
              <a:rPr lang="en-US" sz="2400"/>
              <a:t> </a:t>
            </a:r>
            <a:endParaRPr sz="24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lang="en-US" sz="2400"/>
              <a:t>Family-School:</a:t>
            </a:r>
            <a:r>
              <a:rPr lang="en-US" sz="2400"/>
              <a:t> Kinder/TK welcomes, family </a:t>
            </a:r>
            <a:r>
              <a:rPr lang="en-US" sz="2400"/>
              <a:t>engagement</a:t>
            </a:r>
            <a:r>
              <a:rPr lang="en-US" sz="2400"/>
              <a:t>  events </a:t>
            </a:r>
            <a:endParaRPr sz="24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lang="en-US" sz="2400"/>
              <a:t>School-Community</a:t>
            </a:r>
            <a:r>
              <a:rPr lang="en-US" sz="2400"/>
              <a:t>: </a:t>
            </a:r>
            <a:r>
              <a:rPr lang="en-US" sz="2400"/>
              <a:t>health</a:t>
            </a:r>
            <a:r>
              <a:rPr lang="en-US" sz="2400"/>
              <a:t> screeners, shared resources  </a:t>
            </a:r>
            <a:endParaRPr sz="2400"/>
          </a:p>
        </p:txBody>
      </p:sp>
      <p:pic>
        <p:nvPicPr>
          <p:cNvPr id="98" name="Google Shape;9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7225" y="3906675"/>
            <a:ext cx="2420475" cy="238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3600"/>
              <a:buFont typeface="Calibri"/>
              <a:buNone/>
            </a:pPr>
            <a:r>
              <a:rPr lang="en-US"/>
              <a:t>Why Kinder Transition Practices Matter:</a:t>
            </a:r>
            <a:br>
              <a:rPr lang="en-US"/>
            </a:b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3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40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More positive approaches to learning (SE Skills)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Transition activities were most helpful for children who </a:t>
            </a:r>
            <a:r>
              <a:rPr lang="en-US" sz="2800"/>
              <a:t>experience</a:t>
            </a:r>
            <a:r>
              <a:rPr lang="en-US" sz="2800"/>
              <a:t> instability 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Teachers are better prepared to meet children’s needs 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Attendance &amp; academic skills </a:t>
            </a:r>
            <a:endParaRPr sz="2800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b="1" lang="en-US" sz="2800"/>
              <a:t>N</a:t>
            </a:r>
            <a:r>
              <a:rPr b="1" lang="en-US" sz="2800"/>
              <a:t>atural</a:t>
            </a:r>
            <a:r>
              <a:rPr b="1" lang="en-US" sz="2800"/>
              <a:t> feeder </a:t>
            </a:r>
            <a:r>
              <a:rPr b="1" lang="en-US" sz="2800"/>
              <a:t>pattern</a:t>
            </a:r>
            <a:r>
              <a:rPr b="1" lang="en-US" sz="2800"/>
              <a:t> between CDC-ES*</a:t>
            </a:r>
            <a:endParaRPr b="1" sz="280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lang="en-US" sz="1600"/>
              <a:t>National center on Quality teaching and learning (NCQTL), U.S Dept. of Health and Human Service  </a:t>
            </a:r>
            <a:br>
              <a:rPr lang="en-US" sz="1600"/>
            </a:br>
            <a:br>
              <a:rPr lang="en-US" sz="1600"/>
            </a:br>
            <a:br>
              <a:rPr lang="en-US" sz="1600"/>
            </a:br>
            <a:endParaRPr sz="1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Feeder Pattern Data</a:t>
            </a:r>
            <a:endParaRPr/>
          </a:p>
        </p:txBody>
      </p:sp>
      <p:sp>
        <p:nvSpPr>
          <p:cNvPr id="110" name="Google Shape;110;p14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Incoming feeders patterns about PreK-ES 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Where prek’s are going</a:t>
            </a:r>
            <a:endParaRPr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/>
              <a:t>Where your K/K’s come from 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OUSD data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website</a:t>
            </a:r>
            <a:r>
              <a:rPr lang="en-US" u="sng">
                <a:solidFill>
                  <a:schemeClr val="hlink"/>
                </a:solidFill>
                <a:hlinkClick r:id="rId5"/>
              </a:rPr>
              <a:t> 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Dashboards &gt;enrollment &gt;preschool </a:t>
            </a:r>
            <a:r>
              <a:rPr lang="en-US"/>
              <a:t>experience</a:t>
            </a:r>
            <a:r>
              <a:rPr lang="en-US"/>
              <a:t> &gt; </a:t>
            </a:r>
            <a:r>
              <a:rPr lang="en-US" u="sng">
                <a:solidFill>
                  <a:schemeClr val="hlink"/>
                </a:solidFill>
                <a:hlinkClick r:id="rId6"/>
              </a:rPr>
              <a:t>feeder patterns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