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6" r:id="rId9"/>
    <p:sldId id="267" r:id="rId10"/>
    <p:sldId id="269" r:id="rId11"/>
    <p:sldId id="270" r:id="rId12"/>
    <p:sldId id="271" r:id="rId13"/>
    <p:sldId id="272" r:id="rId14"/>
    <p:sldId id="273" r:id="rId15"/>
    <p:sldId id="275" r:id="rId16"/>
    <p:sldId id="276" r:id="rId17"/>
    <p:sldId id="279" r:id="rId18"/>
    <p:sldId id="280" r:id="rId19"/>
    <p:sldId id="274" r:id="rId20"/>
    <p:sldId id="283" r:id="rId21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200" b="1" dirty="0" smtClean="0">
                <a:solidFill>
                  <a:schemeClr val="tx1"/>
                </a:solidFill>
              </a:rPr>
              <a:t>Proposition</a:t>
            </a:r>
            <a:r>
              <a:rPr lang="en-US" sz="2200" b="1" baseline="0" dirty="0" smtClean="0">
                <a:solidFill>
                  <a:schemeClr val="tx1"/>
                </a:solidFill>
              </a:rPr>
              <a:t> 98 Funding Over Time</a:t>
            </a:r>
            <a:br>
              <a:rPr lang="en-US" sz="2200" b="1" baseline="0" dirty="0" smtClean="0">
                <a:solidFill>
                  <a:schemeClr val="tx1"/>
                </a:solidFill>
              </a:rPr>
            </a:br>
            <a:r>
              <a:rPr lang="en-US" sz="2200" b="1" baseline="0" dirty="0" smtClean="0">
                <a:solidFill>
                  <a:schemeClr val="tx1"/>
                </a:solidFill>
              </a:rPr>
              <a:t>2008-09 to 2017-18</a:t>
            </a:r>
            <a:endParaRPr lang="en-US" sz="2200" b="1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2008-09</c:v>
                </c:pt>
                <c:pt idx="1">
                  <c:v>2009-10</c:v>
                </c:pt>
                <c:pt idx="2">
                  <c:v>2010-11</c:v>
                </c:pt>
                <c:pt idx="3">
                  <c:v>2011-12</c:v>
                </c:pt>
                <c:pt idx="4">
                  <c:v>2012-13</c:v>
                </c:pt>
                <c:pt idx="5">
                  <c:v>2013-14</c:v>
                </c:pt>
                <c:pt idx="6">
                  <c:v>2014-15</c:v>
                </c:pt>
                <c:pt idx="7">
                  <c:v>2015-16</c:v>
                </c:pt>
                <c:pt idx="8">
                  <c:v>2016-17</c:v>
                </c:pt>
                <c:pt idx="9">
                  <c:v>2017-18</c:v>
                </c:pt>
              </c:strCache>
            </c:strRef>
          </c:cat>
          <c:val>
            <c:numRef>
              <c:f>Sheet1!$B$2:$B$11</c:f>
              <c:numCache>
                <c:formatCode>"$"#,##0.0</c:formatCode>
                <c:ptCount val="10"/>
                <c:pt idx="0">
                  <c:v>49.2</c:v>
                </c:pt>
                <c:pt idx="1">
                  <c:v>51.7</c:v>
                </c:pt>
                <c:pt idx="2">
                  <c:v>49.6</c:v>
                </c:pt>
                <c:pt idx="3">
                  <c:v>47.3</c:v>
                </c:pt>
                <c:pt idx="4">
                  <c:v>58</c:v>
                </c:pt>
                <c:pt idx="5">
                  <c:v>58.9</c:v>
                </c:pt>
                <c:pt idx="6">
                  <c:v>67.099999999999994</c:v>
                </c:pt>
                <c:pt idx="7">
                  <c:v>68.7</c:v>
                </c:pt>
                <c:pt idx="8">
                  <c:v>71.400000000000006</c:v>
                </c:pt>
                <c:pt idx="9">
                  <c:v>73.5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4B-4499-BBD1-A12AF1EA28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2008-09</c:v>
                </c:pt>
                <c:pt idx="1">
                  <c:v>2009-10</c:v>
                </c:pt>
                <c:pt idx="2">
                  <c:v>2010-11</c:v>
                </c:pt>
                <c:pt idx="3">
                  <c:v>2011-12</c:v>
                </c:pt>
                <c:pt idx="4">
                  <c:v>2012-13</c:v>
                </c:pt>
                <c:pt idx="5">
                  <c:v>2013-14</c:v>
                </c:pt>
                <c:pt idx="6">
                  <c:v>2014-15</c:v>
                </c:pt>
                <c:pt idx="7">
                  <c:v>2015-16</c:v>
                </c:pt>
                <c:pt idx="8">
                  <c:v>2016-17</c:v>
                </c:pt>
                <c:pt idx="9">
                  <c:v>2017-18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1-AF4B-4499-BBD1-A12AF1EA28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2008-09</c:v>
                </c:pt>
                <c:pt idx="1">
                  <c:v>2009-10</c:v>
                </c:pt>
                <c:pt idx="2">
                  <c:v>2010-11</c:v>
                </c:pt>
                <c:pt idx="3">
                  <c:v>2011-12</c:v>
                </c:pt>
                <c:pt idx="4">
                  <c:v>2012-13</c:v>
                </c:pt>
                <c:pt idx="5">
                  <c:v>2013-14</c:v>
                </c:pt>
                <c:pt idx="6">
                  <c:v>2014-15</c:v>
                </c:pt>
                <c:pt idx="7">
                  <c:v>2015-16</c:v>
                </c:pt>
                <c:pt idx="8">
                  <c:v>2016-17</c:v>
                </c:pt>
                <c:pt idx="9">
                  <c:v>2017-18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2-AF4B-4499-BBD1-A12AF1EA28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4"/>
        <c:overlap val="100"/>
        <c:axId val="608810080"/>
        <c:axId val="608808512"/>
      </c:barChart>
      <c:catAx>
        <c:axId val="608810080"/>
        <c:scaling>
          <c:orientation val="minMax"/>
        </c:scaling>
        <c:delete val="0"/>
        <c:axPos val="b"/>
        <c:numFmt formatCode="&quot;$&quot;#,##0.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8808512"/>
        <c:crosses val="autoZero"/>
        <c:auto val="1"/>
        <c:lblAlgn val="ctr"/>
        <c:lblOffset val="100"/>
        <c:noMultiLvlLbl val="0"/>
      </c:catAx>
      <c:valAx>
        <c:axId val="608808512"/>
        <c:scaling>
          <c:orientation val="minMax"/>
          <c:max val="75"/>
          <c:min val="45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 smtClean="0">
                    <a:solidFill>
                      <a:schemeClr val="tx1"/>
                    </a:solidFill>
                    <a:latin typeface="+mn-lt"/>
                  </a:rPr>
                  <a:t>in billions</a:t>
                </a:r>
                <a:endParaRPr lang="en-US" sz="1400" b="1" dirty="0">
                  <a:solidFill>
                    <a:schemeClr val="tx1"/>
                  </a:solidFill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4.3425810934277255E-3"/>
              <c:y val="0.417304891929809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$&quot;#,##0.0_);[Red]\(&quot;$&quot;#,##0.0\)" sourceLinked="0"/>
        <c:majorTickMark val="out"/>
        <c:minorTickMark val="none"/>
        <c:tickLblPos val="nextTo"/>
        <c:spPr>
          <a:noFill/>
          <a:ln>
            <a:solidFill>
              <a:schemeClr val="tx1">
                <a:lumMod val="40000"/>
                <a:lumOff val="6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8810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E98F6-6030-4776-959C-B041F0581FD6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188B-1A0B-4378-B0A6-9B2D1C3CC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7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2329" cy="46369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73" y="1"/>
            <a:ext cx="3012329" cy="46369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24A88455-6C24-4658-99B9-F233D84BE9FE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8588" y="1154113"/>
            <a:ext cx="41529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637" y="4444546"/>
            <a:ext cx="5558801" cy="3637020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379"/>
            <a:ext cx="3012329" cy="46369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73" y="8772379"/>
            <a:ext cx="3012329" cy="46369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D464986B-FE63-4B4D-86A8-B293B1DC31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793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2A8C4-0377-4370-B10B-6F5BA87E2FA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772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E0EA1-EFAB-4C5A-9614-1D68462DB3E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761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EE0EA1-EFAB-4C5A-9614-1D68462DB3E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449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2A8C4-0377-4370-B10B-6F5BA87E2FA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870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2242C2-892C-4590-9A7E-466FFEB2445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914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0800" y="2662238"/>
            <a:ext cx="2946400" cy="7540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8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581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 l="-5000"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300" y="744539"/>
            <a:ext cx="5297488" cy="2852737"/>
          </a:xfrm>
        </p:spPr>
        <p:txBody>
          <a:bodyPr anchor="ctr" anchorCtr="0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13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899" y="1622424"/>
            <a:ext cx="4400551" cy="5235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0" y="1622424"/>
            <a:ext cx="4451350" cy="5235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391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8700" y="101600"/>
            <a:ext cx="5613400" cy="1358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38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805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08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98700" y="88901"/>
            <a:ext cx="5613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" y="1587500"/>
            <a:ext cx="9010650" cy="5270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7100" y="1257300"/>
            <a:ext cx="3086100" cy="3333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2100" y="88901"/>
            <a:ext cx="1168400" cy="1371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chemeClr val="tx1"/>
                </a:solidFill>
              </a:defRPr>
            </a:lvl1pPr>
          </a:lstStyle>
          <a:p>
            <a:fld id="{F0F45508-962A-41F5-B7C4-5C9297D005A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37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1775" indent="-231775" algn="l" defTabSz="685800" rtl="0" eaLnBrk="1" latinLnBrk="0" hangingPunct="1">
        <a:lnSpc>
          <a:spcPct val="100000"/>
        </a:lnSpc>
        <a:spcBef>
          <a:spcPts val="0"/>
        </a:spcBef>
        <a:buSzPct val="90000"/>
        <a:buFontTx/>
        <a:buBlip>
          <a:blip r:embed="rId10"/>
        </a:buBlip>
        <a:defRPr sz="2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68325" indent="-225425" algn="l" defTabSz="685800" rtl="0" eaLnBrk="1" latinLnBrk="0" hangingPunct="1">
        <a:lnSpc>
          <a:spcPct val="100000"/>
        </a:lnSpc>
        <a:spcBef>
          <a:spcPts val="0"/>
        </a:spcBef>
        <a:buSzPct val="100000"/>
        <a:buFontTx/>
        <a:buBlip>
          <a:blip r:embed="rId11"/>
        </a:buBlip>
        <a:defRPr sz="22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685800" rtl="0" eaLnBrk="1" latinLnBrk="0" hangingPunct="1">
        <a:lnSpc>
          <a:spcPct val="100000"/>
        </a:lnSpc>
        <a:spcBef>
          <a:spcPts val="0"/>
        </a:spcBef>
        <a:buSzPct val="90000"/>
        <a:buFontTx/>
        <a:buBlip>
          <a:blip r:embed="rId12"/>
        </a:buBlip>
        <a:defRPr sz="22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31775" algn="l" defTabSz="685800" rtl="0" eaLnBrk="1" latinLnBrk="0" hangingPunct="1">
        <a:lnSpc>
          <a:spcPct val="100000"/>
        </a:lnSpc>
        <a:spcBef>
          <a:spcPts val="0"/>
        </a:spcBef>
        <a:buFontTx/>
        <a:buBlip>
          <a:blip r:embed="rId13"/>
        </a:buBlip>
        <a:defRPr sz="2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597025" indent="-225425" algn="l" defTabSz="685800" rtl="0" eaLnBrk="1" latinLnBrk="0" hangingPunct="1">
        <a:lnSpc>
          <a:spcPct val="100000"/>
        </a:lnSpc>
        <a:spcBef>
          <a:spcPts val="0"/>
        </a:spcBef>
        <a:buSzPct val="90000"/>
        <a:buFontTx/>
        <a:buBlip>
          <a:blip r:embed="rId14"/>
        </a:buBlip>
        <a:defRPr sz="22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54633" y="2484437"/>
            <a:ext cx="3927417" cy="3890963"/>
          </a:xfrm>
        </p:spPr>
        <p:txBody>
          <a:bodyPr>
            <a:normAutofit/>
          </a:bodyPr>
          <a:lstStyle/>
          <a:p>
            <a:pPr lvl="0" defTabSz="914400" fontAlgn="base">
              <a:spcAft>
                <a:spcPct val="0"/>
              </a:spcAft>
              <a:buSzTx/>
              <a:defRPr/>
            </a:pPr>
            <a:endParaRPr lang="en-US" kern="0" dirty="0"/>
          </a:p>
          <a:p>
            <a:pPr lvl="0" defTabSz="914400" fontAlgn="base">
              <a:spcAft>
                <a:spcPct val="0"/>
              </a:spcAft>
              <a:buSzTx/>
              <a:defRPr/>
            </a:pPr>
            <a:r>
              <a:rPr lang="en-US" sz="2400" kern="0" dirty="0" smtClean="0">
                <a:solidFill>
                  <a:schemeClr val="accent3">
                    <a:lumMod val="75000"/>
                  </a:schemeClr>
                </a:solidFill>
              </a:rPr>
              <a:t>Dinuba Unified School District</a:t>
            </a:r>
          </a:p>
          <a:p>
            <a:pPr lvl="0" defTabSz="914400" fontAlgn="base">
              <a:spcAft>
                <a:spcPct val="0"/>
              </a:spcAft>
              <a:buSzTx/>
              <a:defRPr/>
            </a:pPr>
            <a:r>
              <a:rPr lang="en-US" sz="2400" kern="0" dirty="0" smtClean="0">
                <a:solidFill>
                  <a:schemeClr val="accent3">
                    <a:lumMod val="75000"/>
                  </a:schemeClr>
                </a:solidFill>
              </a:rPr>
              <a:t>Budget Standards Committee</a:t>
            </a:r>
          </a:p>
          <a:p>
            <a:pPr lvl="0" defTabSz="914400" fontAlgn="base">
              <a:spcAft>
                <a:spcPct val="0"/>
              </a:spcAft>
              <a:buSzTx/>
              <a:defRPr/>
            </a:pPr>
            <a:r>
              <a:rPr lang="en-US" sz="2400" kern="0" dirty="0" smtClean="0">
                <a:solidFill>
                  <a:schemeClr val="accent3">
                    <a:lumMod val="75000"/>
                  </a:schemeClr>
                </a:solidFill>
              </a:rPr>
              <a:t>February 6, 2017</a:t>
            </a:r>
            <a:endParaRPr lang="en-US" sz="2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22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Themes for the 2017-18 Governor’s Budget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Aft>
                <a:spcPts val="1800"/>
              </a:spcAft>
            </a:pPr>
            <a:r>
              <a:rPr lang="en-US" dirty="0" smtClean="0"/>
              <a:t>Economic conditions continue to define options for the state.  All </a:t>
            </a:r>
            <a:r>
              <a:rPr lang="en-US" dirty="0"/>
              <a:t>year long, the Administration has been warning of slower economic growth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Lower than expected state revenues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Continued forecasts for low growth in Proposition 98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The Governor over-contributed to the state’s Rainy Day </a:t>
            </a:r>
            <a:r>
              <a:rPr lang="en-US" dirty="0" smtClean="0"/>
              <a:t>Fund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School Services is concerned that </a:t>
            </a:r>
            <a:r>
              <a:rPr lang="en-US" dirty="0"/>
              <a:t>the top 1%, who pay half of the personal  income tax and all of the Proposition 30 taxes, may not be doing as well as </a:t>
            </a:r>
            <a:r>
              <a:rPr lang="en-US" dirty="0" smtClean="0"/>
              <a:t>expected</a:t>
            </a:r>
          </a:p>
          <a:p>
            <a:pPr lvl="2">
              <a:spcAft>
                <a:spcPts val="600"/>
              </a:spcAft>
            </a:pPr>
            <a:r>
              <a:rPr lang="en-US" dirty="0"/>
              <a:t>The November elections appear to have provided new stimuli to the economy</a:t>
            </a:r>
          </a:p>
          <a:p>
            <a:pPr marL="685800" lvl="2" indent="0">
              <a:spcAft>
                <a:spcPts val="600"/>
              </a:spcAft>
              <a:buNone/>
            </a:pPr>
            <a:endParaRPr lang="en-US" dirty="0" smtClean="0"/>
          </a:p>
          <a:p>
            <a:pPr>
              <a:spcAft>
                <a:spcPts val="1800"/>
              </a:spcAft>
            </a:pPr>
            <a:r>
              <a:rPr lang="en-US" dirty="0" smtClean="0"/>
              <a:t>Proposition 98 still controls education funding</a:t>
            </a:r>
          </a:p>
          <a:p>
            <a:pPr>
              <a:spcAft>
                <a:spcPts val="1800"/>
              </a:spcAft>
            </a:pPr>
            <a:r>
              <a:rPr lang="en-US" dirty="0"/>
              <a:t>E</a:t>
            </a:r>
            <a:r>
              <a:rPr lang="en-US" dirty="0" smtClean="0"/>
              <a:t>xpect major political and legislative challenges, particularly at the federal level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The Local Control and Accountability Plan (LCAP) continues to evolve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Execution of the Budget will present operational issues in several areas</a:t>
            </a:r>
          </a:p>
          <a:p>
            <a:pPr>
              <a:spcAft>
                <a:spcPts val="1800"/>
              </a:spcAft>
            </a:pPr>
            <a:r>
              <a:rPr lang="en-US" dirty="0" smtClean="0"/>
              <a:t>The road behind has been filled with highs and lows – the road ahead will be equally uncertain</a:t>
            </a:r>
          </a:p>
          <a:p>
            <a:pPr marL="0" indent="0">
              <a:spcAft>
                <a:spcPts val="1800"/>
              </a:spcAft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201149" y="88901"/>
            <a:ext cx="1231901" cy="13715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/>
              <a:t>1</a:t>
            </a:r>
            <a:endParaRPr lang="en-US" sz="2400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37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Proposition 98 Growth, Now and Later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en-US" dirty="0" smtClean="0"/>
              <a:t>Stable or expanding economic conditions increase prosperity for the population – and increase tax revenues for the state</a:t>
            </a:r>
          </a:p>
          <a:p>
            <a:pPr lvl="1">
              <a:spcAft>
                <a:spcPts val="800"/>
              </a:spcAft>
            </a:pPr>
            <a:r>
              <a:rPr lang="en-US" dirty="0" smtClean="0"/>
              <a:t>Taxes drive Proposition 98 obligations to schools</a:t>
            </a:r>
          </a:p>
          <a:p>
            <a:pPr lvl="1">
              <a:spcAft>
                <a:spcPts val="800"/>
              </a:spcAft>
            </a:pPr>
            <a:r>
              <a:rPr lang="en-US" dirty="0" smtClean="0"/>
              <a:t>Revenue projections dictate the rate at which the state moves toward the Local Control Funding Formula (LCFF) full implementation targets</a:t>
            </a:r>
          </a:p>
          <a:p>
            <a:pPr>
              <a:spcAft>
                <a:spcPts val="800"/>
              </a:spcAft>
            </a:pPr>
            <a:r>
              <a:rPr lang="en-US" dirty="0" smtClean="0"/>
              <a:t>Passage of Proposition 55 maintains, but does not increase, education funding above the Proposition 30 level</a:t>
            </a:r>
          </a:p>
          <a:p>
            <a:pPr lvl="1">
              <a:spcAft>
                <a:spcPts val="800"/>
              </a:spcAft>
            </a:pPr>
            <a:r>
              <a:rPr lang="en-US" dirty="0" smtClean="0"/>
              <a:t>Proposition 55 is a replacement for Proposition 30, not an addition to it</a:t>
            </a:r>
          </a:p>
          <a:p>
            <a:pPr>
              <a:spcAft>
                <a:spcPts val="800"/>
              </a:spcAft>
            </a:pPr>
            <a:r>
              <a:rPr lang="en-US" dirty="0" smtClean="0"/>
              <a:t>However, variability in education funding from lowered economic forecast and tax revenues more than offset the benefit of Proposition 55 </a:t>
            </a:r>
          </a:p>
          <a:p>
            <a:pPr>
              <a:spcAft>
                <a:spcPts val="800"/>
              </a:spcAft>
            </a:pPr>
            <a:r>
              <a:rPr lang="en-US" dirty="0" smtClean="0"/>
              <a:t>The state continues to meet the minimum Proposition 98 </a:t>
            </a:r>
            <a:r>
              <a:rPr lang="en-US" dirty="0"/>
              <a:t>guarantee </a:t>
            </a:r>
            <a:r>
              <a:rPr lang="en-US" dirty="0" smtClean="0"/>
              <a:t>– and nothing more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300324" y="94675"/>
            <a:ext cx="1231901" cy="13715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>
                <a:solidFill>
                  <a:prstClr val="black"/>
                </a:solidFill>
              </a:rPr>
              <a:t>3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0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Proposition 98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The Governor’s Budget proposes a revised current-year Proposition 98 guarantee of $71.4 billion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A decrease of $506 </a:t>
            </a:r>
            <a:r>
              <a:rPr lang="en-US" dirty="0"/>
              <a:t>million </a:t>
            </a:r>
            <a:r>
              <a:rPr lang="en-US" dirty="0" smtClean="0"/>
              <a:t>from the enacted Budget due to lower-than-expected General Fund tax revenues, which declined by $5.8 billion over the three-year budget period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The Budget proposes Proposition 98 funding of $73.5 billion in 2017-18, </a:t>
            </a:r>
            <a:r>
              <a:rPr lang="en-US" dirty="0" smtClean="0">
                <a:solidFill>
                  <a:srgbClr val="FF0000"/>
                </a:solidFill>
              </a:rPr>
              <a:t>down </a:t>
            </a:r>
            <a:r>
              <a:rPr lang="en-US" dirty="0" smtClean="0"/>
              <a:t>$953 million from the forecast level accompanying the enacted Budget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Maintenance Factor increases by $264 million for a total of $1.6 billion by the end of 2017-18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51275" y="174337"/>
            <a:ext cx="1331650" cy="13715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/>
              <a:t>4</a:t>
            </a:r>
            <a:endParaRPr lang="en-US" sz="24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Proposition 98</a:t>
            </a:r>
            <a:endParaRPr lang="en-US" dirty="0"/>
          </a:p>
        </p:txBody>
      </p:sp>
      <p:graphicFrame>
        <p:nvGraphicFramePr>
          <p:cNvPr id="21" name="Content Placeholder 20"/>
          <p:cNvGraphicFramePr>
            <a:graphicFrameLocks noGrp="1"/>
          </p:cNvGraphicFramePr>
          <p:nvPr>
            <p:ph idx="1"/>
            <p:extLst/>
          </p:nvPr>
        </p:nvGraphicFramePr>
        <p:xfrm>
          <a:off x="69850" y="1587500"/>
          <a:ext cx="9010650" cy="527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080500" y="52388"/>
            <a:ext cx="1331650" cy="13715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/>
              <a:t>5</a:t>
            </a:r>
            <a:endParaRPr lang="en-US" sz="24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86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Proposition 98 and the Major K-12 Proposals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The Governor’s Budget proposal includes: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 smtClean="0"/>
              <a:t>$744 million for Local Control Funding Formula (LCFF) gap closure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$422.9 million for the K-12 portion of Proposition 39 </a:t>
            </a:r>
            <a:r>
              <a:rPr lang="en-US" dirty="0" smtClean="0"/>
              <a:t>– </a:t>
            </a:r>
            <a:r>
              <a:rPr lang="en-US" dirty="0"/>
              <a:t>Clean Energy Jobs Act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$287 million for discretionary one-time uses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$200 million for the Career Technical Education Incentive Grant (CTEIG) Program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$58.1 million for categorical programs’ cost-of-living adjustment </a:t>
            </a:r>
            <a:br>
              <a:rPr lang="en-US" dirty="0" smtClean="0"/>
            </a:br>
            <a:r>
              <a:rPr lang="en-US" dirty="0" smtClean="0"/>
              <a:t>([COLA] – 1.48%)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$8.5 million for the Mandate Block Grant </a:t>
            </a:r>
            <a:r>
              <a:rPr lang="en-US" dirty="0" smtClean="0"/>
              <a:t>(MBG)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491522" y="102987"/>
            <a:ext cx="1331650" cy="13715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/>
              <a:t>6</a:t>
            </a:r>
            <a:endParaRPr lang="en-US" sz="24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09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Transition from Proposition 30 to Proposition 55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600"/>
              </a:spcAft>
            </a:pPr>
            <a:r>
              <a:rPr lang="en-US" dirty="0" smtClean="0"/>
              <a:t>Proposition 55 extends the temporary personal income tax increase first enacted by Proposition 30</a:t>
            </a:r>
          </a:p>
          <a:p>
            <a:pPr>
              <a:spcAft>
                <a:spcPts val="1600"/>
              </a:spcAft>
            </a:pPr>
            <a:r>
              <a:rPr lang="en-US" dirty="0" smtClean="0"/>
              <a:t>While the higher tax rates for high-income earners will be extended for an additional 12 years (through 2030), the sales tax increase expired at the end of 2016</a:t>
            </a:r>
          </a:p>
          <a:p>
            <a:pPr lvl="1">
              <a:spcAft>
                <a:spcPts val="1600"/>
              </a:spcAft>
            </a:pPr>
            <a:r>
              <a:rPr lang="en-US" dirty="0" smtClean="0"/>
              <a:t>However, the Department of Finance (DOF) forecast of General Fund revenues for the 2016-17 Budget Act assumed expiration of both taxes</a:t>
            </a:r>
          </a:p>
          <a:p>
            <a:pPr lvl="1">
              <a:spcAft>
                <a:spcPts val="1600"/>
              </a:spcAft>
            </a:pPr>
            <a:r>
              <a:rPr lang="en-US" dirty="0" smtClean="0"/>
              <a:t>The passage of Proposition 55, therefore, has resulted in higher projected state revenues commencing in 2018-19</a:t>
            </a:r>
          </a:p>
          <a:p>
            <a:pPr lvl="2">
              <a:spcAft>
                <a:spcPts val="1600"/>
              </a:spcAft>
            </a:pPr>
            <a:r>
              <a:rPr lang="en-US" dirty="0" smtClean="0"/>
              <a:t>Any revenue boost will be realized in the second half of the year, with the full effects experienced in 2019-20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217202" y="205048"/>
            <a:ext cx="1331650" cy="13715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/>
              <a:t>7</a:t>
            </a:r>
            <a:endParaRPr lang="en-US" sz="2400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9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 on District Reserves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The four conditions that could ultimately trigger the cap on district reserves are: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Fully pay outstanding Maintenance Factor of $6.2 billion from 2014-15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Not met: $543 million outstanding at the end of 2017-18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Proposition 98 funding based on Test 1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Not met: Funding based on Test 3 in 2017-18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Fully fund ADA growth/decline and statutory COLA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Met: ADA decline of 0.01% and statutory COLA of 1.48% fully funded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Capital gains tax revenues account for more than 8% of tax revenues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Met: Capital gains revenues account for 8.8% of tax revenues in 2017-18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While the cap on district reserves will not be imposed in the near future, this remains a looming threat to district budgets and should be repealed or significantly amended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18719" y="119613"/>
            <a:ext cx="1296140" cy="13715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/>
              <a:t>8</a:t>
            </a:r>
            <a:endParaRPr lang="en-US" sz="24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2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2017-18 Local Control Funding Formula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The Budget </a:t>
            </a:r>
            <a:r>
              <a:rPr lang="en-US" dirty="0"/>
              <a:t>proposes </a:t>
            </a:r>
            <a:r>
              <a:rPr lang="en-US" dirty="0" smtClean="0"/>
              <a:t>$744 million </a:t>
            </a:r>
            <a:r>
              <a:rPr lang="en-US" dirty="0"/>
              <a:t>for continued implementation of the LCFF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/>
              <a:t>New funding is estimated to close the gap between </a:t>
            </a:r>
            <a:r>
              <a:rPr lang="en-US" dirty="0" smtClean="0"/>
              <a:t>2016-17 </a:t>
            </a:r>
            <a:r>
              <a:rPr lang="en-US" dirty="0"/>
              <a:t>funding levels and LCFF full implementation targets by </a:t>
            </a:r>
            <a:r>
              <a:rPr lang="en-US" dirty="0" smtClean="0"/>
              <a:t>23.67%</a:t>
            </a:r>
            <a:endParaRPr lang="en-US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96% </a:t>
            </a:r>
            <a:r>
              <a:rPr lang="en-US" dirty="0"/>
              <a:t>of the gap closed in the first </a:t>
            </a:r>
            <a:r>
              <a:rPr lang="en-US" dirty="0" smtClean="0"/>
              <a:t>five years, but…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No change from 2016-17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New LCFF allocation only sufficient to pay cost of the COLA increase to the grade span per-ADA rates</a:t>
            </a:r>
            <a:endParaRPr lang="en-US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The </a:t>
            </a:r>
            <a:r>
              <a:rPr lang="en-US" dirty="0"/>
              <a:t>LCFF base grant targets are adjusted for an estimated </a:t>
            </a:r>
            <a:r>
              <a:rPr lang="en-US" dirty="0" smtClean="0"/>
              <a:t>1.48% </a:t>
            </a:r>
            <a:r>
              <a:rPr lang="en-US" dirty="0"/>
              <a:t>COLA in </a:t>
            </a:r>
            <a:r>
              <a:rPr lang="en-US" dirty="0" smtClean="0"/>
              <a:t>2017-18</a:t>
            </a:r>
            <a:endParaRPr lang="en-US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2017-18 </a:t>
            </a:r>
            <a:r>
              <a:rPr lang="en-US" dirty="0"/>
              <a:t>LCFF growth provides an average increase in per-pupil funding of </a:t>
            </a:r>
            <a:r>
              <a:rPr lang="en-US" dirty="0" smtClean="0"/>
              <a:t>$132 per </a:t>
            </a:r>
            <a:r>
              <a:rPr lang="en-US" dirty="0"/>
              <a:t>ADA</a:t>
            </a:r>
          </a:p>
          <a:p>
            <a:pPr lvl="1">
              <a:lnSpc>
                <a:spcPct val="110000"/>
              </a:lnSpc>
              <a:spcAft>
                <a:spcPts val="600"/>
              </a:spcAft>
            </a:pPr>
            <a:r>
              <a:rPr lang="en-US" dirty="0" smtClean="0"/>
              <a:t>Specifics vary district to district</a:t>
            </a:r>
            <a:endParaRPr lang="en-US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276519" y="74787"/>
            <a:ext cx="1313895" cy="13715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/>
              <a:t>9</a:t>
            </a:r>
            <a:endParaRPr lang="en-US" sz="24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0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Apportionment Deferrals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 smtClean="0"/>
              <a:t>The Governor’s State Budget proposes to re-establish apportionment deferrals, shifting $859.1 million in LCFF costs from June 2017 to July 2017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DOF officials indicate that this deferral will be paid along with the July 2017 apportionment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Results from reductions to the Proposition 98 guarantee in 2015-16 and 2016-17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Rather than reduce each month’s apportionment, the entire amount is taken in June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Recall that, in 2015-16, the Governor eliminated the final piece of outstanding deferrals by shifting an $897.2 million deferred payment from July 2016 back to June 2016 as part of his plan to pay down the wall of debt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How bad did it get?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In 2011-12, inter-year deferrals reached a peak of $9.5 billion, or about 20% of the annual payment to schools</a:t>
            </a:r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093200" y="88901"/>
            <a:ext cx="1313895" cy="13715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/>
              <a:t>10</a:t>
            </a:r>
            <a:endParaRPr lang="en-US" sz="2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57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One-Time Discretionary Funds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The Governor’s Budget proposes $287 million in one-time funds for school districts, COEs, and charter schools in 2017-18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This equates to approximately $48 per ADA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Expenditure of these funds is determined by the local governing board and can be used for any one-time purpose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Like prior years, these funds will offset local educational agencies’ (LEAs’) outstanding mandate reimbursement claims on a dollar-for-dollar basis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According to the Legislative Analyst’s Office (LAO), $1.9 billion in claims will remain outstanding at the end of the current year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Because all LEAs receive these one-time discretionary funds, regardless of their outstanding mandate claims, in our view these funds should not be counted as meeting this state constitutional obligation</a:t>
            </a:r>
          </a:p>
          <a:p>
            <a:pPr lvl="1">
              <a:spcAft>
                <a:spcPts val="1200"/>
              </a:spcAft>
            </a:pPr>
            <a:endParaRPr lang="en-US" dirty="0" smtClean="0"/>
          </a:p>
          <a:p>
            <a:pPr>
              <a:spcAft>
                <a:spcPts val="1200"/>
              </a:spcAft>
            </a:pPr>
            <a:endParaRPr lang="en-US" dirty="0"/>
          </a:p>
          <a:p>
            <a:pPr marL="0" indent="0">
              <a:spcAft>
                <a:spcPts val="1200"/>
              </a:spcAft>
              <a:buNone/>
            </a:pP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418966" y="221675"/>
            <a:ext cx="1296140" cy="13715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/>
              <a:t>11</a:t>
            </a:r>
            <a:endParaRPr lang="en-US" sz="2400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12100" y="88902"/>
            <a:ext cx="1168400" cy="1371599"/>
          </a:xfrm>
        </p:spPr>
        <p:txBody>
          <a:bodyPr/>
          <a:lstStyle/>
          <a:p>
            <a:fld id="{F0F45508-962A-41F5-B7C4-5C9297D005A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00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2017-18 LCFF Target Funding Factors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17475" y="1587500"/>
            <a:ext cx="9010650" cy="5270500"/>
          </a:xfrm>
        </p:spPr>
        <p:txBody>
          <a:bodyPr/>
          <a:lstStyle/>
          <a:p>
            <a:r>
              <a:rPr lang="en-US" dirty="0"/>
              <a:t>The K-12 COLA is </a:t>
            </a:r>
            <a:r>
              <a:rPr lang="en-US" dirty="0" smtClean="0"/>
              <a:t>1.48% </a:t>
            </a:r>
            <a:r>
              <a:rPr lang="en-US" dirty="0"/>
              <a:t>for </a:t>
            </a:r>
            <a:r>
              <a:rPr lang="en-US" dirty="0" smtClean="0"/>
              <a:t>2017-18, </a:t>
            </a:r>
            <a:r>
              <a:rPr lang="en-US" dirty="0"/>
              <a:t>and is applied to the LCFF base grants for each grade span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383451" y="52388"/>
            <a:ext cx="1313895" cy="13715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/>
              <a:t>12</a:t>
            </a:r>
            <a:endParaRPr lang="en-US" sz="24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400175" y="2800350"/>
          <a:ext cx="6511924" cy="2990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7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7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79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79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72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Grade Span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2016-17 Base Grant per ADA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1.48% COLA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2017-18 Base Grant per ADA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394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K-3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$7,083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$105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$7,188</a:t>
                      </a:r>
                      <a:endParaRPr lang="en-US" sz="2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394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4-6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$7,189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$106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$7,295</a:t>
                      </a:r>
                      <a:endParaRPr lang="en-US" sz="2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394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7-8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$7,403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$110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$7,513</a:t>
                      </a:r>
                      <a:endParaRPr lang="en-US" sz="2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394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9-12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$8,578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$127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/>
                        <a:t>$8,705</a:t>
                      </a:r>
                      <a:endParaRPr lang="en-US" sz="2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12099" y="66676"/>
            <a:ext cx="1168400" cy="1371599"/>
          </a:xfrm>
        </p:spPr>
        <p:txBody>
          <a:bodyPr/>
          <a:lstStyle/>
          <a:p>
            <a:fld id="{F0F45508-962A-41F5-B7C4-5C9297D005A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15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2017-18 LCFF Target Funding Factors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Two grade span adjustments (GSAs) are applied as percentage increases against the adjusted base grant, also receiving the benefit of a </a:t>
            </a:r>
            <a:r>
              <a:rPr lang="en-US" dirty="0" smtClean="0"/>
              <a:t>1.48% </a:t>
            </a:r>
            <a:r>
              <a:rPr lang="en-US" dirty="0"/>
              <a:t>COLA in </a:t>
            </a:r>
            <a:r>
              <a:rPr lang="en-US" dirty="0" smtClean="0"/>
              <a:t>2017-18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/>
              <a:t>Grade K-3 – 10.4% increase for smaller average class enrollments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Grades 9-12 – 2.6% increase in recognition of the costs of </a:t>
            </a:r>
            <a:r>
              <a:rPr lang="en-US" dirty="0" smtClean="0"/>
              <a:t>Career Technical Education (CTE) </a:t>
            </a:r>
            <a:r>
              <a:rPr lang="en-US" dirty="0"/>
              <a:t>coursework</a:t>
            </a:r>
          </a:p>
          <a:p>
            <a:pPr marL="0" indent="0">
              <a:spcAft>
                <a:spcPts val="600"/>
              </a:spcAft>
              <a:buNone/>
            </a:pP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562835" y="-114299"/>
            <a:ext cx="1406769" cy="13715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/>
              <a:t>13</a:t>
            </a:r>
            <a:endParaRPr lang="en-US" sz="2400" b="1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1095375" y="4029912"/>
          <a:ext cx="69342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7009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Grade Span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2017-18 Base Grant per ADA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GSA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2017-18 Adjusted Base Grant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42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K-3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$7,188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$748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$7,936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42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4-6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$7,295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-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$7,295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42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7-8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$7,513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-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$7,513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42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9-12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$8,705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$226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$8,931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97535" y="88902"/>
            <a:ext cx="1168400" cy="1371599"/>
          </a:xfrm>
        </p:spPr>
        <p:txBody>
          <a:bodyPr/>
          <a:lstStyle/>
          <a:p>
            <a:fld id="{F0F45508-962A-41F5-B7C4-5C9297D005A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99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2017-18 LCFF Target Funding Factors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Supplemental and concentration </a:t>
            </a:r>
            <a:r>
              <a:rPr lang="en-US" dirty="0" smtClean="0"/>
              <a:t>(S/C) grants </a:t>
            </a:r>
            <a:r>
              <a:rPr lang="en-US" dirty="0"/>
              <a:t>are calculated based on the percentage of </a:t>
            </a:r>
            <a:r>
              <a:rPr lang="en-US" dirty="0" smtClean="0"/>
              <a:t>an LEA’s </a:t>
            </a:r>
            <a:r>
              <a:rPr lang="en-US" dirty="0"/>
              <a:t>enrolled students who are English </a:t>
            </a:r>
            <a:r>
              <a:rPr lang="en-US" dirty="0" smtClean="0"/>
              <a:t>learners (EL), </a:t>
            </a:r>
            <a:r>
              <a:rPr lang="en-US" dirty="0"/>
              <a:t>free and reduced-price meal program eligible, or foster youth – the </a:t>
            </a:r>
            <a:r>
              <a:rPr lang="en-US" dirty="0" smtClean="0"/>
              <a:t>unduplicated pupil percentage (UPP)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160152" y="88901"/>
            <a:ext cx="1313895" cy="13715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/>
              <a:t>14</a:t>
            </a:r>
            <a:endParaRPr lang="en-US" sz="24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4636506"/>
              </p:ext>
            </p:extLst>
          </p:nvPr>
        </p:nvGraphicFramePr>
        <p:xfrm>
          <a:off x="931862" y="3250792"/>
          <a:ext cx="7286625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6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2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1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0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42393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Grade Span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2017-18 Adjusted Grants per ADA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20% Supplemental Grant – Total UPP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50% Concentration</a:t>
                      </a:r>
                      <a:r>
                        <a:rPr lang="en-US" sz="2000" b="1" baseline="0" dirty="0" smtClean="0"/>
                        <a:t> Grant – UPP Above 55%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58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K-3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$7,936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$1,587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$3,968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58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4-6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$7,295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$1,459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$3,648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58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7-8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$7,513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$1,503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$3,757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58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9-12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$8,931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$1,786</a:t>
                      </a:r>
                      <a:endParaRPr lang="en-US" sz="20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$4,466</a:t>
                      </a:r>
                      <a:endParaRPr lang="en-US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8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CalPERS Rate Increases</a:t>
            </a:r>
            <a:endParaRPr lang="en-US" dirty="0"/>
          </a:p>
        </p:txBody>
      </p:sp>
      <p:sp>
        <p:nvSpPr>
          <p:cNvPr id="6" name="Content Placeholder 7"/>
          <p:cNvSpPr>
            <a:spLocks noGrp="1"/>
          </p:cNvSpPr>
          <p:nvPr>
            <p:ph idx="1"/>
          </p:nvPr>
        </p:nvSpPr>
        <p:spPr>
          <a:xfrm>
            <a:off x="69850" y="1587501"/>
            <a:ext cx="9010650" cy="216154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“Estimates </a:t>
            </a:r>
            <a:r>
              <a:rPr lang="en-US" dirty="0"/>
              <a:t>of the resulting future contribution rate increases for school employers are as follows: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662477"/>
              </p:ext>
            </p:extLst>
          </p:nvPr>
        </p:nvGraphicFramePr>
        <p:xfrm>
          <a:off x="1013813" y="2668271"/>
          <a:ext cx="6825170" cy="1407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1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67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67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67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67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67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49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Actual</a:t>
                      </a:r>
                      <a:endParaRPr lang="en-US" sz="2000" b="1" dirty="0" smtClean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76740" marR="76740" anchor="ctr"/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Projected</a:t>
                      </a:r>
                      <a:endParaRPr lang="en-US" sz="2000" b="1" dirty="0" smtClean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76740" marR="76740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2000" b="1" kern="1200" baseline="0" dirty="0">
                        <a:solidFill>
                          <a:schemeClr val="bg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2000" b="1" kern="1200" baseline="0" dirty="0">
                        <a:solidFill>
                          <a:schemeClr val="bg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2000" b="1" kern="1200" baseline="0" dirty="0">
                        <a:solidFill>
                          <a:schemeClr val="bg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2000" b="1" kern="1200" baseline="0" dirty="0">
                        <a:solidFill>
                          <a:schemeClr val="bg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958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2016-17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2017-18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2018-19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2019-20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2020-21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2021-22</a:t>
                      </a:r>
                      <a:endParaRPr lang="en-US" sz="20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87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</a:rPr>
                        <a:t>13.888%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</a:rPr>
                        <a:t>15.8%*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</a:rPr>
                        <a:t>17.7%*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</a:rPr>
                        <a:t>19.7%*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</a:rPr>
                        <a:t>21.1%*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b="1" dirty="0" smtClean="0">
                          <a:effectLst/>
                        </a:rPr>
                        <a:t>21.5%*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959">
                <a:tc gridSpan="6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*CalPERS provided these estimates in early</a:t>
                      </a:r>
                      <a:r>
                        <a:rPr lang="en-US" sz="1400" b="1" baseline="0" dirty="0" smtClean="0"/>
                        <a:t> 2016</a:t>
                      </a:r>
                      <a:r>
                        <a:rPr lang="en-US" sz="1400" b="1" dirty="0" smtClean="0"/>
                        <a:t> and has not yet issued revised estimates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000" b="1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tx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335274" y="215902"/>
            <a:ext cx="1305017" cy="13715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>
                <a:solidFill>
                  <a:prstClr val="black"/>
                </a:solidFill>
              </a:rPr>
              <a:t>16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7816" y="4488084"/>
            <a:ext cx="56194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Projection released later in January by CASBO</a:t>
            </a:r>
            <a:endParaRPr lang="en-US" sz="1600" dirty="0"/>
          </a:p>
        </p:txBody>
      </p:sp>
      <p:graphicFrame>
        <p:nvGraphicFramePr>
          <p:cNvPr id="10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3677949"/>
              </p:ext>
            </p:extLst>
          </p:nvPr>
        </p:nvGraphicFramePr>
        <p:xfrm>
          <a:off x="115858" y="4826638"/>
          <a:ext cx="8918633" cy="1257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216">
                  <a:extLst>
                    <a:ext uri="{9D8B030D-6E8A-4147-A177-3AD203B41FA5}">
                      <a16:colId xmlns:a16="http://schemas.microsoft.com/office/drawing/2014/main" val="1638716710"/>
                    </a:ext>
                  </a:extLst>
                </a:gridCol>
                <a:gridCol w="1270750">
                  <a:extLst>
                    <a:ext uri="{9D8B030D-6E8A-4147-A177-3AD203B41FA5}">
                      <a16:colId xmlns:a16="http://schemas.microsoft.com/office/drawing/2014/main" val="523972481"/>
                    </a:ext>
                  </a:extLst>
                </a:gridCol>
                <a:gridCol w="1106690">
                  <a:extLst>
                    <a:ext uri="{9D8B030D-6E8A-4147-A177-3AD203B41FA5}">
                      <a16:colId xmlns:a16="http://schemas.microsoft.com/office/drawing/2014/main" val="3595581731"/>
                    </a:ext>
                  </a:extLst>
                </a:gridCol>
                <a:gridCol w="1105593">
                  <a:extLst>
                    <a:ext uri="{9D8B030D-6E8A-4147-A177-3AD203B41FA5}">
                      <a16:colId xmlns:a16="http://schemas.microsoft.com/office/drawing/2014/main" val="2622104690"/>
                    </a:ext>
                  </a:extLst>
                </a:gridCol>
                <a:gridCol w="1147156">
                  <a:extLst>
                    <a:ext uri="{9D8B030D-6E8A-4147-A177-3AD203B41FA5}">
                      <a16:colId xmlns:a16="http://schemas.microsoft.com/office/drawing/2014/main" val="454075657"/>
                    </a:ext>
                  </a:extLst>
                </a:gridCol>
                <a:gridCol w="1138844">
                  <a:extLst>
                    <a:ext uri="{9D8B030D-6E8A-4147-A177-3AD203B41FA5}">
                      <a16:colId xmlns:a16="http://schemas.microsoft.com/office/drawing/2014/main" val="3392782188"/>
                    </a:ext>
                  </a:extLst>
                </a:gridCol>
                <a:gridCol w="1030778">
                  <a:extLst>
                    <a:ext uri="{9D8B030D-6E8A-4147-A177-3AD203B41FA5}">
                      <a16:colId xmlns:a16="http://schemas.microsoft.com/office/drawing/2014/main" val="810620122"/>
                    </a:ext>
                  </a:extLst>
                </a:gridCol>
                <a:gridCol w="1129606">
                  <a:extLst>
                    <a:ext uri="{9D8B030D-6E8A-4147-A177-3AD203B41FA5}">
                      <a16:colId xmlns:a16="http://schemas.microsoft.com/office/drawing/2014/main" val="2821036408"/>
                    </a:ext>
                  </a:extLst>
                </a:gridCol>
              </a:tblGrid>
              <a:tr h="36789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Actual</a:t>
                      </a:r>
                      <a:endParaRPr lang="en-US" sz="1600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Projected</a:t>
                      </a:r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745381"/>
                  </a:ext>
                </a:extLst>
              </a:tr>
              <a:tr h="52167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2016-17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2017-18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2018-19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2019-20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2020-21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2021-22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2021-22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2021-22</a:t>
                      </a:r>
                      <a:endParaRPr lang="en-US" sz="16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178817"/>
                  </a:ext>
                </a:extLst>
              </a:tr>
              <a:tr h="3678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13.888%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15.8%*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18.7%*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21.6%*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24.9%*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26.4%*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27.4%*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effectLst/>
                        </a:rPr>
                        <a:t>28.2%*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Arial Narrow" panose="020B0606020202030204" pitchFamily="34" charset="0"/>
                        <a:ea typeface="Calibri"/>
                        <a:cs typeface="Times New Roman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75964749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66091" y="46625"/>
            <a:ext cx="1168400" cy="1371599"/>
          </a:xfrm>
        </p:spPr>
        <p:txBody>
          <a:bodyPr/>
          <a:lstStyle/>
          <a:p>
            <a:fld id="{F0F45508-962A-41F5-B7C4-5C9297D005A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53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CalSTRS Rate Increases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" y="1587500"/>
            <a:ext cx="3915716" cy="52705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Employer rates are increasing to </a:t>
            </a:r>
            <a:r>
              <a:rPr lang="en-US" dirty="0" smtClean="0"/>
              <a:t>14.43% </a:t>
            </a:r>
            <a:r>
              <a:rPr lang="en-US" dirty="0"/>
              <a:t>in </a:t>
            </a:r>
            <a:r>
              <a:rPr lang="en-US" dirty="0" smtClean="0"/>
              <a:t>2017-18, </a:t>
            </a:r>
            <a:r>
              <a:rPr lang="en-US" dirty="0"/>
              <a:t>up from </a:t>
            </a:r>
            <a:r>
              <a:rPr lang="en-US" dirty="0" smtClean="0"/>
              <a:t>12.58% </a:t>
            </a:r>
            <a:r>
              <a:rPr lang="en-US" dirty="0"/>
              <a:t>in </a:t>
            </a:r>
            <a:r>
              <a:rPr lang="en-US" dirty="0" smtClean="0"/>
              <a:t>2016-17</a:t>
            </a:r>
            <a:endParaRPr lang="en-US" dirty="0"/>
          </a:p>
          <a:p>
            <a:pPr lvl="1">
              <a:spcAft>
                <a:spcPts val="1200"/>
              </a:spcAft>
            </a:pPr>
            <a:r>
              <a:rPr lang="en-US" dirty="0" smtClean="0"/>
              <a:t>No </a:t>
            </a:r>
            <a:r>
              <a:rPr lang="en-US" dirty="0"/>
              <a:t>specific funds are provided for this cost increase</a:t>
            </a:r>
          </a:p>
          <a:p>
            <a:pPr>
              <a:spcAft>
                <a:spcPts val="1200"/>
              </a:spcAft>
            </a:pPr>
            <a:r>
              <a:rPr lang="en-US" dirty="0"/>
              <a:t>Under current law, once the statutory rates are achieved, CalSTRS will have the authority to marginally increase or decrease the employer contribution rate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985566" y="2306806"/>
          <a:ext cx="4959927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8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5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04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Year</a:t>
                      </a:r>
                      <a:endParaRPr lang="en-US" sz="2000" b="1" kern="1200" baseline="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Employer</a:t>
                      </a:r>
                      <a:endParaRPr lang="en-US" sz="2000" b="1" kern="1200" baseline="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Pre-PEPRA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2000" b="1" kern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Employees</a:t>
                      </a:r>
                      <a:endParaRPr lang="en-US" sz="2000" b="1" kern="1200" baseline="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Post-</a:t>
                      </a:r>
                      <a:br>
                        <a:rPr lang="en-US" sz="2000" b="1" kern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</a:br>
                      <a:r>
                        <a:rPr lang="en-US" sz="2000" b="1" kern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PEPRA </a:t>
                      </a:r>
                    </a:p>
                    <a:p>
                      <a:pPr marL="0" algn="ctr" defTabSz="914400" rtl="0" eaLnBrk="1" latinLnBrk="0" hangingPunct="1"/>
                      <a:r>
                        <a:rPr lang="en-US" sz="2000" b="1" kern="12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Employees</a:t>
                      </a:r>
                      <a:endParaRPr lang="en-US" sz="2000" b="1" kern="1200" baseline="0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baseline="0" dirty="0" smtClean="0"/>
                        <a:t>2016-17</a:t>
                      </a:r>
                      <a:endParaRPr lang="en-US" sz="2000" b="1" kern="1200" baseline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000" b="1" kern="1200" baseline="0" dirty="0" smtClean="0"/>
                        <a:t>12.58%</a:t>
                      </a:r>
                      <a:endParaRPr lang="en-US" sz="2000" b="1" kern="1200" baseline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baseline="0" dirty="0" smtClean="0"/>
                        <a:t>10.25%</a:t>
                      </a:r>
                      <a:endParaRPr lang="en-US" sz="2000" b="1" kern="1200" baseline="0" dirty="0" smtClean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000" b="1" kern="1200" baseline="0" dirty="0" smtClean="0"/>
                        <a:t>9.205%</a:t>
                      </a:r>
                      <a:endParaRPr lang="en-US" sz="2000" b="1" kern="1200" baseline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baseline="0" dirty="0" smtClean="0"/>
                        <a:t>2017-18</a:t>
                      </a:r>
                      <a:endParaRPr lang="en-US" sz="2000" b="1" kern="1200" baseline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000" b="1" kern="1200" baseline="0" dirty="0" smtClean="0"/>
                        <a:t>14.43%</a:t>
                      </a:r>
                      <a:endParaRPr lang="en-US" sz="2000" b="1" kern="1200" baseline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baseline="0" dirty="0" smtClean="0"/>
                        <a:t>10.25%</a:t>
                      </a:r>
                      <a:endParaRPr lang="en-US" sz="2000" b="1" kern="1200" baseline="0" dirty="0" smtClean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000" b="1" kern="1200" baseline="0" dirty="0" smtClean="0"/>
                        <a:t>9.205%</a:t>
                      </a:r>
                      <a:endParaRPr lang="en-US" sz="2000" b="1" kern="1200" baseline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baseline="0" dirty="0" smtClean="0"/>
                        <a:t>2018-19</a:t>
                      </a:r>
                      <a:endParaRPr lang="en-US" sz="2000" b="1" kern="1200" baseline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000" b="1" kern="1200" baseline="0" dirty="0" smtClean="0"/>
                        <a:t>16.28%</a:t>
                      </a:r>
                      <a:endParaRPr lang="en-US" sz="2000" b="1" kern="1200" baseline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baseline="0" dirty="0" smtClean="0"/>
                        <a:t>10.25%</a:t>
                      </a:r>
                      <a:endParaRPr lang="en-US" sz="2000" b="1" kern="1200" baseline="0" dirty="0" smtClean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000" b="1" kern="1200" baseline="0" dirty="0" smtClean="0"/>
                        <a:t>9.205%</a:t>
                      </a:r>
                      <a:endParaRPr lang="en-US" sz="2000" b="1" kern="1200" baseline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baseline="0" dirty="0" smtClean="0"/>
                        <a:t>2019-20</a:t>
                      </a:r>
                      <a:endParaRPr lang="en-US" sz="2000" b="1" kern="1200" baseline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000" b="1" kern="1200" baseline="0" dirty="0" smtClean="0"/>
                        <a:t>18.13%</a:t>
                      </a:r>
                      <a:endParaRPr lang="en-US" sz="2000" b="1" kern="1200" baseline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baseline="0" dirty="0" smtClean="0"/>
                        <a:t>10.25%</a:t>
                      </a:r>
                      <a:endParaRPr lang="en-US" sz="2000" b="1" kern="1200" baseline="0" dirty="0" smtClean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000" b="1" kern="1200" baseline="0" dirty="0" smtClean="0"/>
                        <a:t>9.205%</a:t>
                      </a:r>
                      <a:endParaRPr lang="en-US" sz="2000" b="1" kern="1200" baseline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2000" b="1" kern="1200" baseline="0" dirty="0" smtClean="0"/>
                        <a:t>2020-21</a:t>
                      </a:r>
                      <a:endParaRPr lang="en-US" sz="2000" b="1" kern="1200" baseline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000" b="1" kern="1200" baseline="0" dirty="0" smtClean="0"/>
                        <a:t>19.10%</a:t>
                      </a:r>
                      <a:endParaRPr lang="en-US" sz="2000" b="1" kern="1200" baseline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baseline="0" dirty="0" smtClean="0"/>
                        <a:t>10.25%</a:t>
                      </a:r>
                      <a:endParaRPr lang="en-US" sz="2000" b="1" kern="1200" baseline="0" dirty="0" smtClean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000" b="1" kern="1200" baseline="0" dirty="0" smtClean="0"/>
                        <a:t>9.205%</a:t>
                      </a:r>
                      <a:endParaRPr lang="en-US" sz="2000" b="1" kern="1200" baseline="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marL="76740" marR="7674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77428" y="1875919"/>
            <a:ext cx="22506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prstClr val="black"/>
                </a:solidFill>
              </a:rPr>
              <a:t>CalSTRS Rates</a:t>
            </a:r>
            <a:endParaRPr lang="en-US" sz="2200" b="1" dirty="0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351899" y="1834355"/>
            <a:ext cx="1305017" cy="1371599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r"/>
            <a:r>
              <a:rPr lang="en-US" sz="2400" b="1" dirty="0" smtClean="0">
                <a:solidFill>
                  <a:prstClr val="black"/>
                </a:solidFill>
              </a:rPr>
              <a:t>17</a:t>
            </a:r>
            <a:endParaRPr lang="en-US" sz="2400" b="1" dirty="0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95399" y="0"/>
            <a:ext cx="1168400" cy="1371599"/>
          </a:xfrm>
        </p:spPr>
        <p:txBody>
          <a:bodyPr/>
          <a:lstStyle/>
          <a:p>
            <a:fld id="{F0F45508-962A-41F5-B7C4-5C9297D005A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48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 of Hits to District </a:t>
            </a:r>
            <a:r>
              <a:rPr lang="en-US" dirty="0"/>
              <a:t>B</a:t>
            </a:r>
            <a:r>
              <a:rPr lang="en-US" dirty="0" smtClean="0"/>
              <a:t>udgets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886" y="1862050"/>
            <a:ext cx="8038409" cy="4995949"/>
          </a:xfrm>
        </p:spPr>
        <p:txBody>
          <a:bodyPr/>
          <a:lstStyle/>
          <a:p>
            <a:r>
              <a:rPr lang="en-US" dirty="0" smtClean="0"/>
              <a:t>Minimum Wage</a:t>
            </a:r>
          </a:p>
          <a:p>
            <a:r>
              <a:rPr lang="en-US" dirty="0" smtClean="0"/>
              <a:t>STRS Increases</a:t>
            </a:r>
          </a:p>
          <a:p>
            <a:r>
              <a:rPr lang="en-US" dirty="0" smtClean="0"/>
              <a:t>PERS Increases</a:t>
            </a:r>
          </a:p>
          <a:p>
            <a:r>
              <a:rPr lang="en-US" dirty="0" smtClean="0"/>
              <a:t>Affordable Care Act (ACA)</a:t>
            </a:r>
          </a:p>
          <a:p>
            <a:r>
              <a:rPr lang="en-US" dirty="0" smtClean="0"/>
              <a:t>Expanded leaves for Classified and Certificated Staff</a:t>
            </a:r>
          </a:p>
          <a:p>
            <a:r>
              <a:rPr lang="en-US" dirty="0" smtClean="0"/>
              <a:t>Exponential increases to costs of Special Education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81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8700" y="88901"/>
            <a:ext cx="6388100" cy="1371600"/>
          </a:xfrm>
        </p:spPr>
        <p:txBody>
          <a:bodyPr/>
          <a:lstStyle/>
          <a:p>
            <a:r>
              <a:rPr lang="en-US" dirty="0" smtClean="0"/>
              <a:t>Local Control Accountability Plan (LCAP)</a:t>
            </a:r>
            <a:br>
              <a:rPr lang="en-US" dirty="0" smtClean="0"/>
            </a:br>
            <a:r>
              <a:rPr lang="en-US" dirty="0" smtClean="0"/>
              <a:t>Supplemental &amp; Concentration 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350" y="1590674"/>
            <a:ext cx="9010650" cy="5270500"/>
          </a:xfrm>
        </p:spPr>
        <p:txBody>
          <a:bodyPr/>
          <a:lstStyle/>
          <a:p>
            <a:r>
              <a:rPr lang="en-US" dirty="0" smtClean="0"/>
              <a:t>Two projection options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For several years we have been using the more aggressive DoF projection as they have been alignment with the Governor’s Budget</a:t>
            </a:r>
          </a:p>
          <a:p>
            <a:r>
              <a:rPr lang="en-US" dirty="0" smtClean="0"/>
              <a:t>However, with the recent downward adjustments to funding we have had our calculations revised to reflect the more conservative School Services percentages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540397"/>
              </p:ext>
            </p:extLst>
          </p:nvPr>
        </p:nvGraphicFramePr>
        <p:xfrm>
          <a:off x="357447" y="2159317"/>
          <a:ext cx="8329353" cy="177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326">
                  <a:extLst>
                    <a:ext uri="{9D8B030D-6E8A-4147-A177-3AD203B41FA5}">
                      <a16:colId xmlns:a16="http://schemas.microsoft.com/office/drawing/2014/main" val="2816562598"/>
                    </a:ext>
                  </a:extLst>
                </a:gridCol>
                <a:gridCol w="1372302">
                  <a:extLst>
                    <a:ext uri="{9D8B030D-6E8A-4147-A177-3AD203B41FA5}">
                      <a16:colId xmlns:a16="http://schemas.microsoft.com/office/drawing/2014/main" val="2263366689"/>
                    </a:ext>
                  </a:extLst>
                </a:gridCol>
                <a:gridCol w="1398359">
                  <a:extLst>
                    <a:ext uri="{9D8B030D-6E8A-4147-A177-3AD203B41FA5}">
                      <a16:colId xmlns:a16="http://schemas.microsoft.com/office/drawing/2014/main" val="3739937768"/>
                    </a:ext>
                  </a:extLst>
                </a:gridCol>
                <a:gridCol w="1380987">
                  <a:extLst>
                    <a:ext uri="{9D8B030D-6E8A-4147-A177-3AD203B41FA5}">
                      <a16:colId xmlns:a16="http://schemas.microsoft.com/office/drawing/2014/main" val="1030084043"/>
                    </a:ext>
                  </a:extLst>
                </a:gridCol>
                <a:gridCol w="1424415">
                  <a:extLst>
                    <a:ext uri="{9D8B030D-6E8A-4147-A177-3AD203B41FA5}">
                      <a16:colId xmlns:a16="http://schemas.microsoft.com/office/drawing/2014/main" val="1277644151"/>
                    </a:ext>
                  </a:extLst>
                </a:gridCol>
                <a:gridCol w="1215964">
                  <a:extLst>
                    <a:ext uri="{9D8B030D-6E8A-4147-A177-3AD203B41FA5}">
                      <a16:colId xmlns:a16="http://schemas.microsoft.com/office/drawing/2014/main" val="3926237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2016-2017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2017-2018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2018-2019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2019-2020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2020-2021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23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School Services of California</a:t>
                      </a:r>
                      <a:r>
                        <a:rPr lang="en-US" sz="1600" b="1" baseline="0" dirty="0" smtClean="0"/>
                        <a:t> (SSC)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55.28%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23.67%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34.42%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35.88%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37.32%</a:t>
                      </a:r>
                    </a:p>
                    <a:p>
                      <a:pPr algn="ctr"/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79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Department</a:t>
                      </a:r>
                      <a:r>
                        <a:rPr lang="en-US" sz="1600" b="1" baseline="0" dirty="0" smtClean="0"/>
                        <a:t> of Finance (DoF)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55.28%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23.67%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53.85%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68.94%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100.0%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631999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89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the LCFF Mean for </a:t>
            </a:r>
            <a:br>
              <a:rPr lang="en-US" dirty="0" smtClean="0"/>
            </a:br>
            <a:r>
              <a:rPr lang="en-US" dirty="0" smtClean="0"/>
              <a:t>Dinuba Unified School District?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1470678"/>
              </p:ext>
            </p:extLst>
          </p:nvPr>
        </p:nvGraphicFramePr>
        <p:xfrm>
          <a:off x="421588" y="3043245"/>
          <a:ext cx="8371625" cy="1784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3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4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086">
                <a:tc gridSpan="3"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Dinuba</a:t>
                      </a:r>
                      <a:r>
                        <a:rPr lang="en-US" sz="2200" b="1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 Unified School District</a:t>
                      </a:r>
                      <a:r>
                        <a:rPr lang="en-US" sz="22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– 2017-2018</a:t>
                      </a:r>
                      <a:endParaRPr lang="en-US" sz="2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2DA2BF">
                        <a:alpha val="50196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200" b="1" dirty="0">
                        <a:solidFill>
                          <a:schemeClr val="tx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2DA2B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086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2017-18 LCFF 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 ADA Funding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Projected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2017-18 ADA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Projected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2017-18 LCFF</a:t>
                      </a:r>
                    </a:p>
                    <a:p>
                      <a:pPr algn="ctr"/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 Revenue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480"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$10,128.65</a:t>
                      </a:r>
                      <a:endParaRPr lang="en-US" sz="1800" b="1" i="0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6365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$64,468,877</a:t>
                      </a:r>
                      <a:endParaRPr lang="en-US" sz="1800" b="1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504342"/>
              </p:ext>
            </p:extLst>
          </p:nvPr>
        </p:nvGraphicFramePr>
        <p:xfrm>
          <a:off x="421588" y="5318897"/>
          <a:ext cx="8371626" cy="1144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71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4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9086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Discretionary Funds – ONE TIME</a:t>
                      </a:r>
                      <a:endParaRPr lang="en-US" sz="2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itchFamily="34" charset="0"/>
                        </a:rPr>
                        <a:t>Total</a:t>
                      </a:r>
                      <a:endParaRPr lang="en-US" sz="2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480"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$48 (one-time) X 2016-17 P2 ADA =</a:t>
                      </a:r>
                      <a:endParaRPr lang="en-US" sz="2000" b="1" i="0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0000"/>
                          </a:solidFill>
                          <a:latin typeface="Arial Narrow" pitchFamily="34" charset="0"/>
                        </a:rPr>
                        <a:t>$305,520</a:t>
                      </a:r>
                      <a:endParaRPr lang="en-US" sz="2000" b="1" dirty="0">
                        <a:solidFill>
                          <a:srgbClr val="000000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708987"/>
              </p:ext>
            </p:extLst>
          </p:nvPr>
        </p:nvGraphicFramePr>
        <p:xfrm>
          <a:off x="421588" y="1760699"/>
          <a:ext cx="8371625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785">
                  <a:extLst>
                    <a:ext uri="{9D8B030D-6E8A-4147-A177-3AD203B41FA5}">
                      <a16:colId xmlns:a16="http://schemas.microsoft.com/office/drawing/2014/main" val="1215720034"/>
                    </a:ext>
                  </a:extLst>
                </a:gridCol>
                <a:gridCol w="1500865">
                  <a:extLst>
                    <a:ext uri="{9D8B030D-6E8A-4147-A177-3AD203B41FA5}">
                      <a16:colId xmlns:a16="http://schemas.microsoft.com/office/drawing/2014/main" val="3731743812"/>
                    </a:ext>
                  </a:extLst>
                </a:gridCol>
                <a:gridCol w="1674325">
                  <a:extLst>
                    <a:ext uri="{9D8B030D-6E8A-4147-A177-3AD203B41FA5}">
                      <a16:colId xmlns:a16="http://schemas.microsoft.com/office/drawing/2014/main" val="3191108902"/>
                    </a:ext>
                  </a:extLst>
                </a:gridCol>
                <a:gridCol w="1674325">
                  <a:extLst>
                    <a:ext uri="{9D8B030D-6E8A-4147-A177-3AD203B41FA5}">
                      <a16:colId xmlns:a16="http://schemas.microsoft.com/office/drawing/2014/main" val="132014951"/>
                    </a:ext>
                  </a:extLst>
                </a:gridCol>
                <a:gridCol w="1674325">
                  <a:extLst>
                    <a:ext uri="{9D8B030D-6E8A-4147-A177-3AD203B41FA5}">
                      <a16:colId xmlns:a16="http://schemas.microsoft.com/office/drawing/2014/main" val="383949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2016-2017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2017-2018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2018-2019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2019-2020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512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ADA Projection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6391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6365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6409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6409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25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Unduplicated Count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83.75%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83.11%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82.91%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82.85%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17919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 flipH="1">
            <a:off x="8239991" y="88901"/>
            <a:ext cx="853209" cy="1371599"/>
          </a:xfrm>
        </p:spPr>
        <p:txBody>
          <a:bodyPr/>
          <a:lstStyle/>
          <a:p>
            <a:fld id="{F0F45508-962A-41F5-B7C4-5C9297D005A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71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the LCFF Mean for </a:t>
            </a:r>
            <a:br>
              <a:rPr lang="en-US" dirty="0"/>
            </a:br>
            <a:r>
              <a:rPr lang="en-US" dirty="0"/>
              <a:t>Dinuba Unified School District?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Interim Projection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2017 School Services of California, Inc.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885784"/>
              </p:ext>
            </p:extLst>
          </p:nvPr>
        </p:nvGraphicFramePr>
        <p:xfrm>
          <a:off x="439592" y="1993122"/>
          <a:ext cx="8421774" cy="469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8917">
                  <a:extLst>
                    <a:ext uri="{9D8B030D-6E8A-4147-A177-3AD203B41FA5}">
                      <a16:colId xmlns:a16="http://schemas.microsoft.com/office/drawing/2014/main" val="2248720139"/>
                    </a:ext>
                  </a:extLst>
                </a:gridCol>
                <a:gridCol w="1587731">
                  <a:extLst>
                    <a:ext uri="{9D8B030D-6E8A-4147-A177-3AD203B41FA5}">
                      <a16:colId xmlns:a16="http://schemas.microsoft.com/office/drawing/2014/main" val="3588140978"/>
                    </a:ext>
                  </a:extLst>
                </a:gridCol>
                <a:gridCol w="1629295">
                  <a:extLst>
                    <a:ext uri="{9D8B030D-6E8A-4147-A177-3AD203B41FA5}">
                      <a16:colId xmlns:a16="http://schemas.microsoft.com/office/drawing/2014/main" val="26466025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07297046"/>
                    </a:ext>
                  </a:extLst>
                </a:gridCol>
                <a:gridCol w="1379911">
                  <a:extLst>
                    <a:ext uri="{9D8B030D-6E8A-4147-A177-3AD203B41FA5}">
                      <a16:colId xmlns:a16="http://schemas.microsoft.com/office/drawing/2014/main" val="2856664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2016-2017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2017-2018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2018-2019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2019-2020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2210"/>
                  </a:ext>
                </a:extLst>
              </a:tr>
              <a:tr h="520554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Total LCFF </a:t>
                      </a:r>
                      <a:r>
                        <a:rPr lang="en-US" sz="1800" b="1" dirty="0" smtClean="0"/>
                        <a:t>Phase-In</a:t>
                      </a:r>
                      <a:r>
                        <a:rPr lang="en-US" sz="1800" b="1" baseline="0" dirty="0" smtClean="0"/>
                        <a:t> Entitlement </a:t>
                      </a:r>
                      <a:r>
                        <a:rPr lang="en-US" sz="1800" b="1" dirty="0" smtClean="0"/>
                        <a:t>Funding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$63,710,090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$64,468,877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$66,540,002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$68,301,943</a:t>
                      </a:r>
                      <a:endParaRPr lang="en-US" sz="1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93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Base Funding</a:t>
                      </a:r>
                    </a:p>
                    <a:p>
                      <a:endParaRPr lang="en-US" sz="1050" dirty="0" smtClean="0"/>
                    </a:p>
                    <a:p>
                      <a:r>
                        <a:rPr lang="en-US" sz="1600" dirty="0" smtClean="0"/>
                        <a:t>Change Year over Year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</a:t>
                      </a:r>
                      <a:r>
                        <a:rPr lang="en-US" sz="1800" b="1" dirty="0" smtClean="0"/>
                        <a:t>50,409,155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</a:t>
                      </a:r>
                      <a:r>
                        <a:rPr lang="en-US" sz="1800" b="1" dirty="0" smtClean="0"/>
                        <a:t>51,459,590</a:t>
                      </a:r>
                      <a:endParaRPr lang="en-US" sz="1800" b="1" dirty="0" smtClean="0"/>
                    </a:p>
                    <a:p>
                      <a:pPr algn="ctr"/>
                      <a:endParaRPr lang="en-US" sz="1600" dirty="0" smtClean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$758,787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</a:t>
                      </a:r>
                      <a:r>
                        <a:rPr lang="en-US" sz="1800" b="1" dirty="0" smtClean="0"/>
                        <a:t>52,262,723</a:t>
                      </a:r>
                      <a:endParaRPr lang="en-US" sz="1800" b="1" dirty="0" smtClean="0"/>
                    </a:p>
                    <a:p>
                      <a:pPr algn="ctr"/>
                      <a:endParaRPr lang="en-US" sz="1600" dirty="0" smtClean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$2,071,125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$</a:t>
                      </a:r>
                      <a:r>
                        <a:rPr lang="en-US" sz="1800" b="1" dirty="0" smtClean="0"/>
                        <a:t>53,019,023</a:t>
                      </a:r>
                      <a:endParaRPr lang="en-US" sz="1800" b="1" dirty="0" smtClean="0"/>
                    </a:p>
                    <a:p>
                      <a:pPr algn="ctr"/>
                      <a:endParaRPr lang="en-US" sz="1600" dirty="0" smtClean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$1,761,941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633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/>
                        <a:t>Supplemental &amp;</a:t>
                      </a:r>
                      <a:r>
                        <a:rPr lang="en-US" sz="1800" b="1" baseline="0" dirty="0" smtClean="0"/>
                        <a:t> Concentration Funding</a:t>
                      </a:r>
                    </a:p>
                    <a:p>
                      <a:endParaRPr lang="en-US" sz="1000" baseline="0" dirty="0" smtClean="0"/>
                    </a:p>
                    <a:p>
                      <a:r>
                        <a:rPr lang="en-US" sz="1600" baseline="0" dirty="0" smtClean="0"/>
                        <a:t>Change Year over Year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800" b="1" dirty="0" smtClean="0"/>
                        <a:t>$12,801,181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800" b="1" dirty="0" smtClean="0"/>
                        <a:t>$12,509,590</a:t>
                      </a:r>
                    </a:p>
                    <a:p>
                      <a:pPr algn="ctr"/>
                      <a:endParaRPr lang="en-US" sz="1600" dirty="0" smtClean="0"/>
                    </a:p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-$291,591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800" b="1" dirty="0" smtClean="0"/>
                        <a:t>$13,777,525</a:t>
                      </a:r>
                    </a:p>
                    <a:p>
                      <a:pPr algn="ctr"/>
                      <a:endParaRPr lang="en-US" sz="1600" dirty="0" smtClean="0"/>
                    </a:p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$1,267,935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800" b="1" dirty="0" smtClean="0"/>
                        <a:t>$14,783,166</a:t>
                      </a:r>
                    </a:p>
                    <a:p>
                      <a:pPr algn="ctr"/>
                      <a:endParaRPr lang="en-US" sz="1600" dirty="0" smtClean="0"/>
                    </a:p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en-US" sz="1600" dirty="0" smtClean="0"/>
                        <a:t>$1,005,641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435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sz="1600" dirty="0" smtClean="0"/>
                    </a:p>
                    <a:p>
                      <a:r>
                        <a:rPr lang="en-US" sz="1600" b="1" dirty="0" smtClean="0"/>
                        <a:t>Home-to-School Transportation</a:t>
                      </a:r>
                      <a:r>
                        <a:rPr lang="en-US" sz="1600" b="1" baseline="0" dirty="0" smtClean="0"/>
                        <a:t> &amp; </a:t>
                      </a:r>
                      <a:r>
                        <a:rPr lang="en-US" sz="1600" b="1" dirty="0" smtClean="0"/>
                        <a:t>TIIG Add </a:t>
                      </a:r>
                      <a:r>
                        <a:rPr lang="en-US" sz="1600" b="1" dirty="0" err="1" smtClean="0"/>
                        <a:t>Ons</a:t>
                      </a:r>
                      <a:endParaRPr lang="en-US" sz="1600" b="1" dirty="0" smtClean="0"/>
                    </a:p>
                    <a:p>
                      <a:r>
                        <a:rPr lang="en-US" sz="1400" b="1" dirty="0" smtClean="0"/>
                        <a:t>(Fixed</a:t>
                      </a:r>
                      <a:r>
                        <a:rPr lang="en-US" sz="1400" b="1" baseline="0" dirty="0" smtClean="0"/>
                        <a:t> amounts based on 2009 Apportionments)</a:t>
                      </a:r>
                      <a:endParaRPr 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/>
                    </a:p>
                    <a:p>
                      <a:pPr algn="ctr"/>
                      <a:r>
                        <a:rPr lang="en-US" sz="1800" b="1" dirty="0" smtClean="0"/>
                        <a:t>$499,754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$499,754</a:t>
                      </a:r>
                    </a:p>
                    <a:p>
                      <a:pPr algn="ctr"/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$499,754</a:t>
                      </a:r>
                    </a:p>
                    <a:p>
                      <a:pPr algn="ctr"/>
                      <a:endParaRPr lang="en-US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/>
                        <a:t>$499,754</a:t>
                      </a:r>
                    </a:p>
                    <a:p>
                      <a:pPr algn="ctr"/>
                      <a:endParaRPr lang="en-US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838069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45508-962A-41F5-B7C4-5C9297D005A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519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50021"/>
      </a:accent1>
      <a:accent2>
        <a:srgbClr val="FFC000"/>
      </a:accent2>
      <a:accent3>
        <a:srgbClr val="2F5496"/>
      </a:accent3>
      <a:accent4>
        <a:srgbClr val="ED7D31"/>
      </a:accent4>
      <a:accent5>
        <a:srgbClr val="92D050"/>
      </a:accent5>
      <a:accent6>
        <a:srgbClr val="808000"/>
      </a:accent6>
      <a:hlink>
        <a:srgbClr val="0563C1"/>
      </a:hlink>
      <a:folHlink>
        <a:srgbClr val="954F72"/>
      </a:folHlink>
    </a:clrScheme>
    <a:fontScheme name="SSC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2025</Words>
  <Application>Microsoft Office PowerPoint</Application>
  <PresentationFormat>On-screen Show (4:3)</PresentationFormat>
  <Paragraphs>394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Arial Narrow</vt:lpstr>
      <vt:lpstr>Calibri</vt:lpstr>
      <vt:lpstr>Times New Roman</vt:lpstr>
      <vt:lpstr>Office Theme</vt:lpstr>
      <vt:lpstr>PowerPoint Presentation</vt:lpstr>
      <vt:lpstr>Themes for the 2017-18 Governor’s Budget</vt:lpstr>
      <vt:lpstr>Proposition 98 Growth, Now and Later</vt:lpstr>
      <vt:lpstr>Proposition 98</vt:lpstr>
      <vt:lpstr>Proposition 98</vt:lpstr>
      <vt:lpstr>Proposition 98 and the Major K-12 Proposals</vt:lpstr>
      <vt:lpstr>Transition from Proposition 30 to Proposition 55</vt:lpstr>
      <vt:lpstr>Cap on District Reserves</vt:lpstr>
      <vt:lpstr>2017-18 Local Control Funding Formula</vt:lpstr>
      <vt:lpstr>Apportionment Deferrals</vt:lpstr>
      <vt:lpstr>One-Time Discretionary Funds</vt:lpstr>
      <vt:lpstr>2017-18 LCFF Target Funding Factors</vt:lpstr>
      <vt:lpstr>2017-18 LCFF Target Funding Factors</vt:lpstr>
      <vt:lpstr>2017-18 LCFF Target Funding Factors</vt:lpstr>
      <vt:lpstr>CalPERS Rate Increases</vt:lpstr>
      <vt:lpstr>CalSTRS Rate Increases</vt:lpstr>
      <vt:lpstr>Combination of Hits to District Budgets</vt:lpstr>
      <vt:lpstr>Local Control Accountability Plan (LCAP) Supplemental &amp; Concentration Funding</vt:lpstr>
      <vt:lpstr>What Does the LCFF Mean for  Dinuba Unified School District?</vt:lpstr>
      <vt:lpstr>What Does the LCFF Mean for  Dinuba Unified School District?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Carmen Thompson</dc:creator>
  <cp:lastModifiedBy>Peggy Garispe</cp:lastModifiedBy>
  <cp:revision>36</cp:revision>
  <cp:lastPrinted>2017-02-07T00:29:55Z</cp:lastPrinted>
  <dcterms:created xsi:type="dcterms:W3CDTF">2016-09-29T18:39:42Z</dcterms:created>
  <dcterms:modified xsi:type="dcterms:W3CDTF">2017-02-07T18:48:15Z</dcterms:modified>
</cp:coreProperties>
</file>