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6"/>
  </p:notesMasterIdLst>
  <p:sldIdLst>
    <p:sldId id="256" r:id="rId2"/>
    <p:sldId id="257" r:id="rId3"/>
    <p:sldId id="260" r:id="rId4"/>
    <p:sldId id="399" r:id="rId5"/>
    <p:sldId id="400" r:id="rId6"/>
    <p:sldId id="401" r:id="rId7"/>
    <p:sldId id="402" r:id="rId8"/>
    <p:sldId id="403" r:id="rId9"/>
    <p:sldId id="261" r:id="rId10"/>
    <p:sldId id="637" r:id="rId11"/>
    <p:sldId id="446" r:id="rId12"/>
    <p:sldId id="443" r:id="rId13"/>
    <p:sldId id="447" r:id="rId14"/>
    <p:sldId id="268" r:id="rId15"/>
    <p:sldId id="265" r:id="rId16"/>
    <p:sldId id="295" r:id="rId17"/>
    <p:sldId id="293" r:id="rId18"/>
    <p:sldId id="324" r:id="rId19"/>
    <p:sldId id="262" r:id="rId20"/>
    <p:sldId id="266" r:id="rId21"/>
    <p:sldId id="462" r:id="rId22"/>
    <p:sldId id="410" r:id="rId23"/>
    <p:sldId id="412" r:id="rId24"/>
    <p:sldId id="444" r:id="rId25"/>
    <p:sldId id="442" r:id="rId26"/>
    <p:sldId id="439" r:id="rId27"/>
    <p:sldId id="440" r:id="rId28"/>
    <p:sldId id="441" r:id="rId29"/>
    <p:sldId id="464" r:id="rId30"/>
    <p:sldId id="456" r:id="rId31"/>
    <p:sldId id="451" r:id="rId32"/>
    <p:sldId id="445" r:id="rId33"/>
    <p:sldId id="419" r:id="rId34"/>
    <p:sldId id="420" r:id="rId35"/>
    <p:sldId id="452" r:id="rId36"/>
    <p:sldId id="427" r:id="rId37"/>
    <p:sldId id="453" r:id="rId38"/>
    <p:sldId id="263" r:id="rId39"/>
    <p:sldId id="264" r:id="rId40"/>
    <p:sldId id="423" r:id="rId41"/>
    <p:sldId id="454" r:id="rId42"/>
    <p:sldId id="424" r:id="rId43"/>
    <p:sldId id="425" r:id="rId44"/>
    <p:sldId id="426" r:id="rId45"/>
    <p:sldId id="430" r:id="rId46"/>
    <p:sldId id="431" r:id="rId47"/>
    <p:sldId id="455" r:id="rId48"/>
    <p:sldId id="428" r:id="rId49"/>
    <p:sldId id="466" r:id="rId50"/>
    <p:sldId id="468" r:id="rId51"/>
    <p:sldId id="379" r:id="rId52"/>
    <p:sldId id="380" r:id="rId53"/>
    <p:sldId id="469" r:id="rId54"/>
    <p:sldId id="768" r:id="rId55"/>
    <p:sldId id="767" r:id="rId56"/>
    <p:sldId id="509" r:id="rId57"/>
    <p:sldId id="513" r:id="rId58"/>
    <p:sldId id="514" r:id="rId59"/>
    <p:sldId id="512" r:id="rId60"/>
    <p:sldId id="465" r:id="rId61"/>
    <p:sldId id="467" r:id="rId62"/>
    <p:sldId id="769" r:id="rId63"/>
    <p:sldId id="772" r:id="rId64"/>
    <p:sldId id="810" r:id="rId65"/>
    <p:sldId id="781" r:id="rId66"/>
    <p:sldId id="778" r:id="rId67"/>
    <p:sldId id="779" r:id="rId68"/>
    <p:sldId id="780" r:id="rId69"/>
    <p:sldId id="786" r:id="rId70"/>
    <p:sldId id="782" r:id="rId71"/>
    <p:sldId id="273" r:id="rId72"/>
    <p:sldId id="275" r:id="rId73"/>
    <p:sldId id="787" r:id="rId74"/>
    <p:sldId id="789" r:id="rId75"/>
    <p:sldId id="820" r:id="rId76"/>
    <p:sldId id="821" r:id="rId77"/>
    <p:sldId id="791" r:id="rId78"/>
    <p:sldId id="822" r:id="rId79"/>
    <p:sldId id="823" r:id="rId80"/>
    <p:sldId id="776" r:id="rId81"/>
    <p:sldId id="460" r:id="rId82"/>
    <p:sldId id="269" r:id="rId83"/>
    <p:sldId id="461" r:id="rId84"/>
    <p:sldId id="792" r:id="rId85"/>
    <p:sldId id="794" r:id="rId86"/>
    <p:sldId id="793" r:id="rId87"/>
    <p:sldId id="463" r:id="rId88"/>
    <p:sldId id="809" r:id="rId89"/>
    <p:sldId id="808" r:id="rId90"/>
    <p:sldId id="258" r:id="rId91"/>
    <p:sldId id="797" r:id="rId92"/>
    <p:sldId id="811" r:id="rId93"/>
    <p:sldId id="800" r:id="rId94"/>
    <p:sldId id="819" r:id="rId95"/>
    <p:sldId id="802" r:id="rId96"/>
    <p:sldId id="812" r:id="rId97"/>
    <p:sldId id="267" r:id="rId98"/>
    <p:sldId id="813" r:id="rId99"/>
    <p:sldId id="805" r:id="rId100"/>
    <p:sldId id="814" r:id="rId101"/>
    <p:sldId id="272" r:id="rId102"/>
    <p:sldId id="815" r:id="rId103"/>
    <p:sldId id="806" r:id="rId104"/>
    <p:sldId id="276" r:id="rId105"/>
    <p:sldId id="277" r:id="rId106"/>
    <p:sldId id="278" r:id="rId107"/>
    <p:sldId id="824" r:id="rId108"/>
    <p:sldId id="825" r:id="rId109"/>
    <p:sldId id="816" r:id="rId110"/>
    <p:sldId id="280" r:id="rId111"/>
    <p:sldId id="281" r:id="rId112"/>
    <p:sldId id="826" r:id="rId113"/>
    <p:sldId id="827" r:id="rId114"/>
    <p:sldId id="807" r:id="rId115"/>
    <p:sldId id="817" r:id="rId116"/>
    <p:sldId id="285" r:id="rId117"/>
    <p:sldId id="286" r:id="rId118"/>
    <p:sldId id="828" r:id="rId119"/>
    <p:sldId id="829" r:id="rId120"/>
    <p:sldId id="287" r:id="rId121"/>
    <p:sldId id="818" r:id="rId122"/>
    <p:sldId id="290" r:id="rId123"/>
    <p:sldId id="291" r:id="rId124"/>
    <p:sldId id="282" r:id="rId1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M Schmitz" initials="AMS" lastIdx="4" clrIdx="0"/>
  <p:cmAuthor id="2" name="Collette K Walton" initials="CKW" lastIdx="3" clrIdx="1">
    <p:extLst>
      <p:ext uri="{19B8F6BF-5375-455C-9EA6-DF929625EA0E}">
        <p15:presenceInfo xmlns:p15="http://schemas.microsoft.com/office/powerpoint/2012/main" userId="S-1-5-21-1644491937-1604221776-725345543-152159" providerId="AD"/>
      </p:ext>
    </p:extLst>
  </p:cmAuthor>
  <p:cmAuthor id="3" name="Dawn Hicks"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C76E"/>
    <a:srgbClr val="D37F4F"/>
    <a:srgbClr val="77A55F"/>
    <a:srgbClr val="75726B"/>
    <a:srgbClr val="B87975"/>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7"/>
    <p:restoredTop sz="85366" autoAdjust="0"/>
  </p:normalViewPr>
  <p:slideViewPr>
    <p:cSldViewPr snapToGrid="0" snapToObjects="1">
      <p:cViewPr varScale="1">
        <p:scale>
          <a:sx n="62" d="100"/>
          <a:sy n="62" d="100"/>
        </p:scale>
        <p:origin x="942" y="66"/>
      </p:cViewPr>
      <p:guideLst>
        <p:guide orient="horz" pos="2160"/>
        <p:guide pos="3840"/>
      </p:guideLst>
    </p:cSldViewPr>
  </p:slideViewPr>
  <p:notesTextViewPr>
    <p:cViewPr>
      <p:scale>
        <a:sx n="1" d="1"/>
        <a:sy n="1" d="1"/>
      </p:scale>
      <p:origin x="0" y="0"/>
    </p:cViewPr>
  </p:notesTextViewPr>
  <p:sorterViewPr>
    <p:cViewPr>
      <p:scale>
        <a:sx n="95" d="100"/>
        <a:sy n="95"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3B17CDDC-8611-6340-BDEB-0A52359C47A2}" type="datetimeFigureOut">
              <a:rPr lang="en-US" smtClean="0"/>
              <a:t>2/26/2020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63C23023-4A56-BF49-B77F-032A57B0174C}" type="slidenum">
              <a:rPr lang="en-US" smtClean="0"/>
              <a:t>‹#›</a:t>
            </a:fld>
            <a:endParaRPr lang="en-US"/>
          </a:p>
        </p:txBody>
      </p:sp>
    </p:spTree>
    <p:extLst>
      <p:ext uri="{BB962C8B-B14F-4D97-AF65-F5344CB8AC3E}">
        <p14:creationId xmlns:p14="http://schemas.microsoft.com/office/powerpoint/2010/main" val="215158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C23023-4A56-BF49-B77F-032A57B0174C}" type="slidenum">
              <a:rPr lang="en-US" smtClean="0"/>
              <a:t>2</a:t>
            </a:fld>
            <a:endParaRPr lang="en-US"/>
          </a:p>
        </p:txBody>
      </p:sp>
    </p:spTree>
    <p:extLst>
      <p:ext uri="{BB962C8B-B14F-4D97-AF65-F5344CB8AC3E}">
        <p14:creationId xmlns:p14="http://schemas.microsoft.com/office/powerpoint/2010/main" val="3579139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27d1227af7_0_5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27d1227af7_0_5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255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This leaves 15 minutes for breaks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23023-4A56-BF49-B77F-032A57B0174C}" type="slidenum">
              <a:rPr lang="en-US" smtClean="0"/>
              <a:t>9</a:t>
            </a:fld>
            <a:endParaRPr lang="en-US"/>
          </a:p>
        </p:txBody>
      </p:sp>
    </p:spTree>
    <p:extLst>
      <p:ext uri="{BB962C8B-B14F-4D97-AF65-F5344CB8AC3E}">
        <p14:creationId xmlns:p14="http://schemas.microsoft.com/office/powerpoint/2010/main" val="3302081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years ago when then Secretary Bennett referred to CPS as the worst district in the nation. </a:t>
            </a:r>
          </a:p>
          <a:p>
            <a:endParaRPr lang="en-US" dirty="0"/>
          </a:p>
          <a:p>
            <a:endParaRPr lang="en-US" baseline="0" dirty="0"/>
          </a:p>
          <a:p>
            <a:r>
              <a:rPr lang="en-US" dirty="0"/>
              <a:t>http://</a:t>
            </a:r>
            <a:r>
              <a:rPr lang="en-US" dirty="0" err="1"/>
              <a:t>www.nytimes.com</a:t>
            </a:r>
            <a:r>
              <a:rPr lang="en-US" dirty="0"/>
              <a:t>/1987/11/08/us/schools-in-</a:t>
            </a:r>
            <a:r>
              <a:rPr lang="en-US" dirty="0" err="1"/>
              <a:t>chicago</a:t>
            </a:r>
            <a:r>
              <a:rPr lang="en-US" dirty="0"/>
              <a:t>-are-called-the-worst-by-education-</a:t>
            </a:r>
            <a:r>
              <a:rPr lang="en-US" dirty="0" err="1"/>
              <a:t>chief.html</a:t>
            </a:r>
            <a:endParaRPr lang="en-US" dirty="0"/>
          </a:p>
          <a:p>
            <a:endParaRPr lang="en-US" dirty="0"/>
          </a:p>
        </p:txBody>
      </p:sp>
      <p:sp>
        <p:nvSpPr>
          <p:cNvPr id="4" name="Slide Number Placeholder 3"/>
          <p:cNvSpPr>
            <a:spLocks noGrp="1"/>
          </p:cNvSpPr>
          <p:nvPr>
            <p:ph type="sldNum" sz="quarter" idx="10"/>
          </p:nvPr>
        </p:nvSpPr>
        <p:spPr/>
        <p:txBody>
          <a:bodyPr/>
          <a:lstStyle/>
          <a:p>
            <a:fld id="{E4EFE820-594D-0F43-A92E-9B42BCC52910}" type="slidenum">
              <a:rPr lang="en-US" smtClean="0"/>
              <a:t>10</a:t>
            </a:fld>
            <a:endParaRPr lang="en-US"/>
          </a:p>
        </p:txBody>
      </p:sp>
    </p:spTree>
    <p:extLst>
      <p:ext uri="{BB962C8B-B14F-4D97-AF65-F5344CB8AC3E}">
        <p14:creationId xmlns:p14="http://schemas.microsoft.com/office/powerpoint/2010/main" val="3820047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Shape 517"/>
          <p:cNvSpPr>
            <a:spLocks noGrp="1" noRot="1" noChangeAspect="1"/>
          </p:cNvSpPr>
          <p:nvPr>
            <p:ph type="sldImg" idx="2"/>
          </p:nvPr>
        </p:nvSpPr>
        <p:spPr>
          <a:xfrm>
            <a:off x="431800" y="708025"/>
            <a:ext cx="6302375" cy="35448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18" name="Shape 518"/>
          <p:cNvSpPr txBox="1">
            <a:spLocks noGrp="1"/>
          </p:cNvSpPr>
          <p:nvPr>
            <p:ph type="body" idx="1"/>
          </p:nvPr>
        </p:nvSpPr>
        <p:spPr>
          <a:xfrm>
            <a:off x="955491" y="4489387"/>
            <a:ext cx="5255204" cy="4253103"/>
          </a:xfrm>
          <a:prstGeom prst="rect">
            <a:avLst/>
          </a:prstGeom>
          <a:noFill/>
          <a:ln>
            <a:noFill/>
          </a:ln>
        </p:spPr>
        <p:txBody>
          <a:bodyPr wrap="square" lIns="93375" tIns="46674" rIns="93375" bIns="46674" anchor="t" anchorCtr="0">
            <a:noAutofit/>
          </a:bodyPr>
          <a:lstStyle/>
          <a:p>
            <a:pPr>
              <a:lnSpc>
                <a:spcPct val="117999"/>
              </a:lnSpc>
              <a:buSzPct val="25000"/>
            </a:pPr>
            <a:r>
              <a:rPr lang="en" sz="2200">
                <a:latin typeface="Helvetica Neue"/>
                <a:ea typeface="Helvetica Neue"/>
                <a:cs typeface="Helvetica Neue"/>
                <a:sym typeface="Helvetica Neue"/>
              </a:rPr>
              <a:t>-</a:t>
            </a:r>
            <a:r>
              <a:rPr lang="en">
                <a:latin typeface="Helvetica Neue"/>
                <a:ea typeface="Helvetica Neue"/>
                <a:cs typeface="Helvetica Neue"/>
                <a:sym typeface="Helvetica Neue"/>
              </a:rPr>
              <a:t>The 5Essentials came out of research that began at the University of Chicago in the late 1980s/early 1990s.  Researchers from CCSR studied a variety of schools throughout the city that shared characteristics. However, some of these schools began to show very different outcomes. </a:t>
            </a:r>
          </a:p>
        </p:txBody>
      </p:sp>
      <p:sp>
        <p:nvSpPr>
          <p:cNvPr id="519" name="Shape 519"/>
          <p:cNvSpPr txBox="1">
            <a:spLocks noGrp="1"/>
          </p:cNvSpPr>
          <p:nvPr>
            <p:ph type="sldNum" idx="12"/>
          </p:nvPr>
        </p:nvSpPr>
        <p:spPr>
          <a:xfrm>
            <a:off x="4058669" y="8977804"/>
            <a:ext cx="3105974" cy="471947"/>
          </a:xfrm>
          <a:prstGeom prst="rect">
            <a:avLst/>
          </a:prstGeom>
          <a:noFill/>
          <a:ln>
            <a:noFill/>
          </a:ln>
        </p:spPr>
        <p:txBody>
          <a:bodyPr wrap="square" lIns="93375" tIns="46674" rIns="93375" bIns="46674" anchor="t" anchorCtr="0">
            <a:noAutofit/>
          </a:bodyPr>
          <a:lstStyle/>
          <a:p>
            <a:pPr algn="ctr" defTabSz="949478">
              <a:buSzPct val="25000"/>
              <a:defRPr/>
            </a:pPr>
            <a:fld id="{00000000-1234-1234-1234-123412341234}" type="slidenum">
              <a:rPr lang="en" sz="3800">
                <a:latin typeface="Helvetica Neue Light"/>
                <a:ea typeface="Helvetica Neue Light"/>
                <a:cs typeface="Helvetica Neue Light"/>
                <a:sym typeface="Helvetica Neue Light"/>
              </a:rPr>
              <a:pPr algn="ctr" defTabSz="949478">
                <a:buSzPct val="25000"/>
                <a:defRPr/>
              </a:pPr>
              <a:t>11</a:t>
            </a:fld>
            <a:endParaRPr lang="en" sz="3800">
              <a:latin typeface="Helvetica Neue Light"/>
              <a:ea typeface="Helvetica Neue Light"/>
              <a:cs typeface="Helvetica Neue Light"/>
              <a:sym typeface="Helvetica Neue 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Shape 526"/>
          <p:cNvSpPr>
            <a:spLocks noGrp="1" noRot="1" noChangeAspect="1"/>
          </p:cNvSpPr>
          <p:nvPr>
            <p:ph type="sldImg" idx="2"/>
          </p:nvPr>
        </p:nvSpPr>
        <p:spPr>
          <a:xfrm>
            <a:off x="431800" y="708025"/>
            <a:ext cx="6302375" cy="35448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27" name="Shape 527"/>
          <p:cNvSpPr txBox="1">
            <a:spLocks noGrp="1"/>
          </p:cNvSpPr>
          <p:nvPr>
            <p:ph type="body" idx="1"/>
          </p:nvPr>
        </p:nvSpPr>
        <p:spPr>
          <a:xfrm>
            <a:off x="955491" y="4489387"/>
            <a:ext cx="5255204" cy="4253103"/>
          </a:xfrm>
          <a:prstGeom prst="rect">
            <a:avLst/>
          </a:prstGeom>
          <a:noFill/>
          <a:ln>
            <a:noFill/>
          </a:ln>
        </p:spPr>
        <p:txBody>
          <a:bodyPr wrap="square" lIns="93375" tIns="46674" rIns="93375" bIns="46674" anchor="t" anchorCtr="0">
            <a:noAutofit/>
          </a:bodyPr>
          <a:lstStyle/>
          <a:p>
            <a:pPr>
              <a:lnSpc>
                <a:spcPct val="117999"/>
              </a:lnSpc>
              <a:buSzPct val="25000"/>
            </a:pPr>
            <a:r>
              <a:rPr lang="en">
                <a:latin typeface="Helvetica Neue"/>
                <a:ea typeface="Helvetica Neue"/>
                <a:cs typeface="Helvetica Neue"/>
                <a:sym typeface="Helvetica Neue"/>
              </a:rPr>
              <a:t>Specifically, they noticed two very different trend lines between Alexander and Hancock. </a:t>
            </a:r>
          </a:p>
        </p:txBody>
      </p:sp>
      <p:sp>
        <p:nvSpPr>
          <p:cNvPr id="528" name="Shape 528"/>
          <p:cNvSpPr txBox="1">
            <a:spLocks noGrp="1"/>
          </p:cNvSpPr>
          <p:nvPr>
            <p:ph type="sldNum" idx="12"/>
          </p:nvPr>
        </p:nvSpPr>
        <p:spPr>
          <a:xfrm>
            <a:off x="4058669" y="8977804"/>
            <a:ext cx="3105974" cy="471947"/>
          </a:xfrm>
          <a:prstGeom prst="rect">
            <a:avLst/>
          </a:prstGeom>
          <a:noFill/>
          <a:ln>
            <a:noFill/>
          </a:ln>
        </p:spPr>
        <p:txBody>
          <a:bodyPr wrap="square" lIns="93375" tIns="46674" rIns="93375" bIns="46674" anchor="t" anchorCtr="0">
            <a:noAutofit/>
          </a:bodyPr>
          <a:lstStyle/>
          <a:p>
            <a:pPr algn="ctr" defTabSz="949478">
              <a:buSzPct val="25000"/>
              <a:defRPr/>
            </a:pPr>
            <a:fld id="{00000000-1234-1234-1234-123412341234}" type="slidenum">
              <a:rPr lang="en" sz="3800">
                <a:latin typeface="Helvetica Neue Light"/>
                <a:ea typeface="Helvetica Neue Light"/>
                <a:cs typeface="Helvetica Neue Light"/>
                <a:sym typeface="Helvetica Neue Light"/>
              </a:rPr>
              <a:pPr algn="ctr" defTabSz="949478">
                <a:buSzPct val="25000"/>
                <a:defRPr/>
              </a:pPr>
              <a:t>12</a:t>
            </a:fld>
            <a:endParaRPr lang="en" sz="3800">
              <a:latin typeface="Helvetica Neue Light"/>
              <a:ea typeface="Helvetica Neue Light"/>
              <a:cs typeface="Helvetica Neue Light"/>
              <a:sym typeface="Helvetica Neue L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Shape 533"/>
          <p:cNvSpPr>
            <a:spLocks noGrp="1" noRot="1" noChangeAspect="1"/>
          </p:cNvSpPr>
          <p:nvPr>
            <p:ph type="sldImg" idx="2"/>
          </p:nvPr>
        </p:nvSpPr>
        <p:spPr>
          <a:xfrm>
            <a:off x="431800" y="708025"/>
            <a:ext cx="6302375" cy="35448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34" name="Shape 534"/>
          <p:cNvSpPr txBox="1">
            <a:spLocks noGrp="1"/>
          </p:cNvSpPr>
          <p:nvPr>
            <p:ph type="body" idx="1"/>
          </p:nvPr>
        </p:nvSpPr>
        <p:spPr>
          <a:xfrm>
            <a:off x="955491" y="4489387"/>
            <a:ext cx="5255204" cy="4253103"/>
          </a:xfrm>
          <a:prstGeom prst="rect">
            <a:avLst/>
          </a:prstGeom>
          <a:noFill/>
          <a:ln>
            <a:noFill/>
          </a:ln>
        </p:spPr>
        <p:txBody>
          <a:bodyPr wrap="square" lIns="93375" tIns="46674" rIns="93375" bIns="46674" anchor="t" anchorCtr="0">
            <a:noAutofit/>
          </a:bodyPr>
          <a:lstStyle/>
          <a:p>
            <a:pPr>
              <a:lnSpc>
                <a:spcPct val="117999"/>
              </a:lnSpc>
              <a:buSzPct val="25000"/>
            </a:pPr>
            <a:r>
              <a:rPr lang="en">
                <a:latin typeface="Helvetica Neue"/>
                <a:ea typeface="Helvetica Neue"/>
                <a:cs typeface="Helvetica Neue"/>
                <a:sym typeface="Helvetica Neue"/>
              </a:rPr>
              <a:t>-As the researches noticed differences between schools, they asked themselves the questions: “Why did Hancock improve, while Alexander stagnated?”</a:t>
            </a:r>
          </a:p>
        </p:txBody>
      </p:sp>
      <p:sp>
        <p:nvSpPr>
          <p:cNvPr id="535" name="Shape 535"/>
          <p:cNvSpPr txBox="1">
            <a:spLocks noGrp="1"/>
          </p:cNvSpPr>
          <p:nvPr>
            <p:ph type="sldNum" idx="12"/>
          </p:nvPr>
        </p:nvSpPr>
        <p:spPr>
          <a:xfrm>
            <a:off x="4058669" y="8977804"/>
            <a:ext cx="3105974" cy="471947"/>
          </a:xfrm>
          <a:prstGeom prst="rect">
            <a:avLst/>
          </a:prstGeom>
          <a:noFill/>
          <a:ln>
            <a:noFill/>
          </a:ln>
        </p:spPr>
        <p:txBody>
          <a:bodyPr wrap="square" lIns="93375" tIns="46674" rIns="93375" bIns="46674" anchor="t" anchorCtr="0">
            <a:noAutofit/>
          </a:bodyPr>
          <a:lstStyle/>
          <a:p>
            <a:pPr algn="ctr" defTabSz="949478">
              <a:buSzPct val="25000"/>
              <a:defRPr/>
            </a:pPr>
            <a:fld id="{00000000-1234-1234-1234-123412341234}" type="slidenum">
              <a:rPr lang="en" sz="3800">
                <a:latin typeface="Helvetica Neue Light"/>
                <a:ea typeface="Helvetica Neue Light"/>
                <a:cs typeface="Helvetica Neue Light"/>
                <a:sym typeface="Helvetica Neue Light"/>
              </a:rPr>
              <a:pPr algn="ctr" defTabSz="949478">
                <a:buSzPct val="25000"/>
                <a:defRPr/>
              </a:pPr>
              <a:t>13</a:t>
            </a:fld>
            <a:endParaRPr lang="en" sz="3800">
              <a:latin typeface="Helvetica Neue Light"/>
              <a:ea typeface="Helvetica Neue Light"/>
              <a:cs typeface="Helvetica Neue Light"/>
              <a:sym typeface="Helvetica Neue 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Shape 542"/>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43" name="Shape 543"/>
          <p:cNvSpPr txBox="1">
            <a:spLocks noGrp="1"/>
          </p:cNvSpPr>
          <p:nvPr>
            <p:ph type="body" idx="1"/>
          </p:nvPr>
        </p:nvSpPr>
        <p:spPr>
          <a:xfrm>
            <a:off x="934720" y="4415790"/>
            <a:ext cx="5140960" cy="4183380"/>
          </a:xfrm>
          <a:prstGeom prst="rect">
            <a:avLst/>
          </a:prstGeom>
          <a:noFill/>
          <a:ln>
            <a:noFill/>
          </a:ln>
        </p:spPr>
        <p:txBody>
          <a:bodyPr wrap="square" lIns="91634" tIns="45804" rIns="91634" bIns="45804" anchor="t" anchorCtr="0">
            <a:noAutofit/>
          </a:bodyPr>
          <a:lstStyle/>
          <a:p>
            <a:pPr>
              <a:lnSpc>
                <a:spcPct val="97999"/>
              </a:lnSpc>
              <a:buSzPct val="25000"/>
            </a:pPr>
            <a:r>
              <a:rPr lang="en" dirty="0">
                <a:latin typeface="Helvetica Neue"/>
                <a:ea typeface="Helvetica Neue"/>
                <a:cs typeface="Helvetica Neue"/>
                <a:sym typeface="Helvetica Neue"/>
              </a:rPr>
              <a:t>As the University of Chicago researchers dug into what made certain schools effective at promoting student outcomes, and what held others back, they noticed a similar set of practices and conditions that made schools more likely to improve than others. These 5Essential Supports are: Ambitious Instruction, Supportive Environment, Effective Leaders, Collaborative Teachers, and Involved Families. </a:t>
            </a:r>
          </a:p>
          <a:p>
            <a:pPr>
              <a:lnSpc>
                <a:spcPct val="97999"/>
              </a:lnSpc>
              <a:buSzPct val="25000"/>
            </a:pPr>
            <a:endParaRPr sz="1900" dirty="0">
              <a:latin typeface="Helvetica Neue"/>
              <a:ea typeface="Helvetica Neue"/>
              <a:cs typeface="Helvetica Neue"/>
              <a:sym typeface="Helvetica Neue"/>
            </a:endParaRPr>
          </a:p>
          <a:p>
            <a:pPr>
              <a:lnSpc>
                <a:spcPct val="97999"/>
              </a:lnSpc>
              <a:buSzPct val="25000"/>
            </a:pPr>
            <a:r>
              <a:rPr lang="en" dirty="0">
                <a:latin typeface="Helvetica Neue"/>
                <a:ea typeface="Helvetica Neue"/>
                <a:cs typeface="Helvetica Neue"/>
                <a:sym typeface="Helvetica Neue"/>
              </a:rPr>
              <a:t>Most educators, if asked, would point to categories similar to the 5Essentails, as what is need to foster school improvement. </a:t>
            </a:r>
          </a:p>
        </p:txBody>
      </p:sp>
      <p:sp>
        <p:nvSpPr>
          <p:cNvPr id="544" name="Shape 544"/>
          <p:cNvSpPr txBox="1">
            <a:spLocks noGrp="1"/>
          </p:cNvSpPr>
          <p:nvPr>
            <p:ph type="sldNum" idx="12"/>
          </p:nvPr>
        </p:nvSpPr>
        <p:spPr>
          <a:xfrm>
            <a:off x="3970436" y="8830627"/>
            <a:ext cx="3038453" cy="464210"/>
          </a:xfrm>
          <a:prstGeom prst="rect">
            <a:avLst/>
          </a:prstGeom>
          <a:noFill/>
          <a:ln>
            <a:noFill/>
          </a:ln>
        </p:spPr>
        <p:txBody>
          <a:bodyPr wrap="square" lIns="91634" tIns="45804" rIns="91634" bIns="45804" anchor="t" anchorCtr="0">
            <a:noAutofit/>
          </a:bodyPr>
          <a:lstStyle/>
          <a:p>
            <a:pPr algn="ctr" defTabSz="931774">
              <a:buSzPct val="25000"/>
              <a:defRPr/>
            </a:pPr>
            <a:fld id="{00000000-1234-1234-1234-123412341234}" type="slidenum">
              <a:rPr lang="en" sz="3700" kern="0">
                <a:solidFill>
                  <a:srgbClr val="000000"/>
                </a:solidFill>
                <a:latin typeface="Helvetica Neue Light"/>
                <a:ea typeface="Helvetica Neue Light"/>
                <a:cs typeface="Helvetica Neue Light"/>
                <a:sym typeface="Helvetica Neue Light"/>
              </a:rPr>
              <a:pPr algn="ctr" defTabSz="931774">
                <a:buSzPct val="25000"/>
                <a:defRPr/>
              </a:pPr>
              <a:t>14</a:t>
            </a:fld>
            <a:endParaRPr lang="en" sz="3700" kern="0">
              <a:solidFill>
                <a:srgbClr val="000000"/>
              </a:solidFill>
              <a:latin typeface="Helvetica Neue Light"/>
              <a:ea typeface="Helvetica Neue Light"/>
              <a:cs typeface="Helvetica Neue Light"/>
              <a:sym typeface="Helvetica Neue 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23023-4A56-BF49-B77F-032A57B0174C}" type="slidenum">
              <a:rPr lang="en-US" smtClean="0"/>
              <a:t>15</a:t>
            </a:fld>
            <a:endParaRPr lang="en-US"/>
          </a:p>
        </p:txBody>
      </p:sp>
    </p:spTree>
    <p:extLst>
      <p:ext uri="{BB962C8B-B14F-4D97-AF65-F5344CB8AC3E}">
        <p14:creationId xmlns:p14="http://schemas.microsoft.com/office/powerpoint/2010/main" val="495856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23023-4A56-BF49-B77F-032A57B0174C}" type="slidenum">
              <a:rPr lang="en-US" smtClean="0"/>
              <a:t>16</a:t>
            </a:fld>
            <a:endParaRPr lang="en-US"/>
          </a:p>
        </p:txBody>
      </p:sp>
    </p:spTree>
    <p:extLst>
      <p:ext uri="{BB962C8B-B14F-4D97-AF65-F5344CB8AC3E}">
        <p14:creationId xmlns:p14="http://schemas.microsoft.com/office/powerpoint/2010/main" val="3395662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Shape 559"/>
          <p:cNvSpPr>
            <a:spLocks noGrp="1" noRot="1" noChangeAspect="1"/>
          </p:cNvSpPr>
          <p:nvPr>
            <p:ph type="sldImg" idx="2"/>
          </p:nvPr>
        </p:nvSpPr>
        <p:spPr>
          <a:xfrm>
            <a:off x="406400" y="698500"/>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60" name="Shape 560"/>
          <p:cNvSpPr txBox="1">
            <a:spLocks noGrp="1"/>
          </p:cNvSpPr>
          <p:nvPr>
            <p:ph type="body" idx="1"/>
          </p:nvPr>
        </p:nvSpPr>
        <p:spPr>
          <a:xfrm>
            <a:off x="934720" y="4415790"/>
            <a:ext cx="5140960" cy="4183380"/>
          </a:xfrm>
          <a:prstGeom prst="rect">
            <a:avLst/>
          </a:prstGeom>
          <a:noFill/>
          <a:ln>
            <a:noFill/>
          </a:ln>
        </p:spPr>
        <p:txBody>
          <a:bodyPr wrap="square" lIns="91628" tIns="45802" rIns="91628" bIns="45802" anchor="t" anchorCtr="0">
            <a:noAutofit/>
          </a:bodyPr>
          <a:lstStyle/>
          <a:p>
            <a:pPr>
              <a:lnSpc>
                <a:spcPct val="117999"/>
              </a:lnSpc>
              <a:buSzPct val="25000"/>
            </a:pPr>
            <a:endParaRPr lang="en" sz="2200" dirty="0">
              <a:latin typeface="Helvetica Neue"/>
              <a:ea typeface="Helvetica Neue"/>
              <a:cs typeface="Helvetica Neue"/>
              <a:sym typeface="Helvetica Neue"/>
            </a:endParaRPr>
          </a:p>
          <a:p>
            <a:pPr>
              <a:lnSpc>
                <a:spcPct val="117999"/>
              </a:lnSpc>
              <a:buSzPct val="25000"/>
            </a:pPr>
            <a:endParaRPr lang="en" sz="2200" dirty="0">
              <a:latin typeface="Helvetica Neue"/>
              <a:ea typeface="Helvetica Neue"/>
              <a:cs typeface="Helvetica Neue"/>
              <a:sym typeface="Helvetica Neue"/>
            </a:endParaRPr>
          </a:p>
        </p:txBody>
      </p:sp>
      <p:sp>
        <p:nvSpPr>
          <p:cNvPr id="561" name="Shape 561"/>
          <p:cNvSpPr txBox="1">
            <a:spLocks noGrp="1"/>
          </p:cNvSpPr>
          <p:nvPr>
            <p:ph type="sldNum" idx="12"/>
          </p:nvPr>
        </p:nvSpPr>
        <p:spPr>
          <a:xfrm>
            <a:off x="3970436" y="8830627"/>
            <a:ext cx="3038453" cy="464210"/>
          </a:xfrm>
          <a:prstGeom prst="rect">
            <a:avLst/>
          </a:prstGeom>
          <a:noFill/>
          <a:ln>
            <a:noFill/>
          </a:ln>
        </p:spPr>
        <p:txBody>
          <a:bodyPr wrap="square" lIns="91628" tIns="45802" rIns="91628" bIns="45802" anchor="t" anchorCtr="0">
            <a:noAutofit/>
          </a:bodyPr>
          <a:lstStyle/>
          <a:p>
            <a:pPr algn="ctr">
              <a:buSzPct val="25000"/>
            </a:pPr>
            <a:fld id="{00000000-1234-1234-1234-123412341234}" type="slidenum">
              <a:rPr lang="en" sz="3700">
                <a:latin typeface="Helvetica Neue Light"/>
                <a:ea typeface="Helvetica Neue Light"/>
                <a:cs typeface="Helvetica Neue Light"/>
                <a:sym typeface="Helvetica Neue Light"/>
              </a:rPr>
              <a:pPr algn="ctr">
                <a:buSzPct val="25000"/>
              </a:pPr>
              <a:t>17</a:t>
            </a:fld>
            <a:endParaRPr lang="en" sz="3700">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2007060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23023-4A56-BF49-B77F-032A57B0174C}" type="slidenum">
              <a:rPr lang="en-US" smtClean="0"/>
              <a:t>18</a:t>
            </a:fld>
            <a:endParaRPr lang="en-US"/>
          </a:p>
        </p:txBody>
      </p:sp>
    </p:spTree>
    <p:extLst>
      <p:ext uri="{BB962C8B-B14F-4D97-AF65-F5344CB8AC3E}">
        <p14:creationId xmlns:p14="http://schemas.microsoft.com/office/powerpoint/2010/main" val="1870465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23023-4A56-BF49-B77F-032A57B0174C}" type="slidenum">
              <a:rPr lang="en-US" smtClean="0"/>
              <a:t>19</a:t>
            </a:fld>
            <a:endParaRPr lang="en-US"/>
          </a:p>
        </p:txBody>
      </p:sp>
    </p:spTree>
    <p:extLst>
      <p:ext uri="{BB962C8B-B14F-4D97-AF65-F5344CB8AC3E}">
        <p14:creationId xmlns:p14="http://schemas.microsoft.com/office/powerpoint/2010/main" val="1461662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5e330b4d8e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5e330b4d8e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23023-4A56-BF49-B77F-032A57B0174C}" type="slidenum">
              <a:rPr lang="en-US" smtClean="0"/>
              <a:t>23</a:t>
            </a:fld>
            <a:endParaRPr lang="en-US"/>
          </a:p>
        </p:txBody>
      </p:sp>
    </p:spTree>
    <p:extLst>
      <p:ext uri="{BB962C8B-B14F-4D97-AF65-F5344CB8AC3E}">
        <p14:creationId xmlns:p14="http://schemas.microsoft.com/office/powerpoint/2010/main" val="3562897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C23023-4A56-BF49-B77F-032A57B0174C}" type="slidenum">
              <a:rPr lang="en-US" smtClean="0"/>
              <a:t>24</a:t>
            </a:fld>
            <a:endParaRPr lang="en-US"/>
          </a:p>
        </p:txBody>
      </p:sp>
    </p:spTree>
    <p:extLst>
      <p:ext uri="{BB962C8B-B14F-4D97-AF65-F5344CB8AC3E}">
        <p14:creationId xmlns:p14="http://schemas.microsoft.com/office/powerpoint/2010/main" val="2402456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lvl="1">
              <a:lnSpc>
                <a:spcPct val="120000"/>
              </a:lnSpc>
            </a:pPr>
            <a:r>
              <a:rPr lang="en-US" sz="4400" u="sng" dirty="0"/>
              <a:t>Academic Personalism</a:t>
            </a:r>
            <a:r>
              <a:rPr lang="en-US" sz="4400" dirty="0"/>
              <a:t>: Teachers connect with students in the classroom and support them in achieving academic goals.</a:t>
            </a:r>
          </a:p>
          <a:p>
            <a:pPr marL="465887" lvl="1">
              <a:lnSpc>
                <a:spcPct val="120000"/>
              </a:lnSpc>
            </a:pPr>
            <a:r>
              <a:rPr lang="en-US" sz="4400" u="sng" dirty="0"/>
              <a:t>Peer Support for Academic Work</a:t>
            </a:r>
            <a:r>
              <a:rPr lang="en-US" sz="4400" dirty="0"/>
              <a:t>: Students demonstrate behaviors that lead to academic achievement.</a:t>
            </a:r>
          </a:p>
          <a:p>
            <a:pPr marL="465887" lvl="1">
              <a:lnSpc>
                <a:spcPct val="120000"/>
              </a:lnSpc>
            </a:pPr>
            <a:r>
              <a:rPr lang="en-US" sz="4400" u="sng" dirty="0"/>
              <a:t>Safety</a:t>
            </a:r>
            <a:r>
              <a:rPr lang="en-US" sz="4400" dirty="0"/>
              <a:t>: Students feel safe both in and around the school building, and while they travel to and from home.</a:t>
            </a:r>
          </a:p>
          <a:p>
            <a:pPr marL="465887" lvl="1">
              <a:lnSpc>
                <a:spcPct val="120000"/>
              </a:lnSpc>
            </a:pPr>
            <a:r>
              <a:rPr lang="en-US" sz="4400" u="sng" dirty="0"/>
              <a:t>Student-Teacher Trust</a:t>
            </a:r>
            <a:r>
              <a:rPr lang="en-US" sz="4400" dirty="0"/>
              <a:t>: Students and teachers share a high level of mutual trust and respect.</a:t>
            </a:r>
          </a:p>
          <a:p>
            <a:pPr marL="465887" lvl="1">
              <a:lnSpc>
                <a:spcPct val="120000"/>
              </a:lnSpc>
            </a:pPr>
            <a:r>
              <a:rPr lang="en-US" sz="4400" u="sng" dirty="0"/>
              <a:t>Expectations for Postsecondary Education</a:t>
            </a:r>
            <a:r>
              <a:rPr lang="en-US" sz="4400" dirty="0"/>
              <a:t>: The school expects all students to attend college and promotes college-readiness.</a:t>
            </a:r>
          </a:p>
          <a:p>
            <a:pPr marL="465887" lvl="1">
              <a:lnSpc>
                <a:spcPct val="120000"/>
              </a:lnSpc>
            </a:pPr>
            <a:r>
              <a:rPr lang="en-US" sz="4400" u="sng" dirty="0"/>
              <a:t>School-wide Future Orientation</a:t>
            </a:r>
            <a:r>
              <a:rPr lang="en-US" sz="4400" dirty="0"/>
              <a:t>: The school engages all students in planning for life after graduation.</a:t>
            </a:r>
          </a:p>
          <a:p>
            <a:endParaRPr lang="en-US" dirty="0"/>
          </a:p>
        </p:txBody>
      </p:sp>
      <p:sp>
        <p:nvSpPr>
          <p:cNvPr id="4" name="Slide Number Placeholder 3"/>
          <p:cNvSpPr>
            <a:spLocks noGrp="1"/>
          </p:cNvSpPr>
          <p:nvPr>
            <p:ph type="sldNum" sz="quarter" idx="5"/>
          </p:nvPr>
        </p:nvSpPr>
        <p:spPr/>
        <p:txBody>
          <a:bodyPr/>
          <a:lstStyle/>
          <a:p>
            <a:fld id="{63C23023-4A56-BF49-B77F-032A57B0174C}" type="slidenum">
              <a:rPr lang="en-US" smtClean="0"/>
              <a:t>25</a:t>
            </a:fld>
            <a:endParaRPr lang="en-US"/>
          </a:p>
        </p:txBody>
      </p:sp>
    </p:spTree>
    <p:extLst>
      <p:ext uri="{BB962C8B-B14F-4D97-AF65-F5344CB8AC3E}">
        <p14:creationId xmlns:p14="http://schemas.microsoft.com/office/powerpoint/2010/main" val="2944256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lvl="1"/>
            <a:r>
              <a:rPr lang="en-US" sz="2000" u="sng" dirty="0"/>
              <a:t>Instructional Leadership:</a:t>
            </a:r>
            <a:r>
              <a:rPr lang="en-US" sz="2000" dirty="0"/>
              <a:t> The school leadership team sets high standards for teaching and student learning.</a:t>
            </a:r>
          </a:p>
          <a:p>
            <a:pPr marL="465887" lvl="1"/>
            <a:r>
              <a:rPr lang="en-US" sz="2000" u="sng" dirty="0"/>
              <a:t>Program Coherence:</a:t>
            </a:r>
            <a:r>
              <a:rPr lang="en-US" sz="2000" dirty="0"/>
              <a:t> School programs are coordinated and consistent with its goals for student learning.</a:t>
            </a:r>
          </a:p>
          <a:p>
            <a:pPr marL="465887" lvl="1"/>
            <a:r>
              <a:rPr lang="en-US" sz="2000" u="sng" dirty="0"/>
              <a:t>Teacher Influence:</a:t>
            </a:r>
            <a:r>
              <a:rPr lang="en-US" sz="2000" dirty="0"/>
              <a:t> Teachers have influence in a broad range of decisions regarding school policies and practices.</a:t>
            </a:r>
          </a:p>
          <a:p>
            <a:pPr marL="465887" lvl="1"/>
            <a:r>
              <a:rPr lang="en-US" sz="2000" u="sng" dirty="0"/>
              <a:t>Teacher-Principal Trust:</a:t>
            </a:r>
            <a:r>
              <a:rPr lang="en-US" sz="2000" dirty="0"/>
              <a:t> Teachers and principals share a high level of mutual trust and respect.</a:t>
            </a:r>
          </a:p>
        </p:txBody>
      </p:sp>
      <p:sp>
        <p:nvSpPr>
          <p:cNvPr id="4" name="Slide Number Placeholder 3"/>
          <p:cNvSpPr>
            <a:spLocks noGrp="1"/>
          </p:cNvSpPr>
          <p:nvPr>
            <p:ph type="sldNum" sz="quarter" idx="5"/>
          </p:nvPr>
        </p:nvSpPr>
        <p:spPr/>
        <p:txBody>
          <a:bodyPr/>
          <a:lstStyle/>
          <a:p>
            <a:fld id="{63C23023-4A56-BF49-B77F-032A57B0174C}" type="slidenum">
              <a:rPr lang="en-US" smtClean="0"/>
              <a:t>26</a:t>
            </a:fld>
            <a:endParaRPr lang="en-US"/>
          </a:p>
        </p:txBody>
      </p:sp>
    </p:spTree>
    <p:extLst>
      <p:ext uri="{BB962C8B-B14F-4D97-AF65-F5344CB8AC3E}">
        <p14:creationId xmlns:p14="http://schemas.microsoft.com/office/powerpoint/2010/main" val="579411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lvl="1">
              <a:lnSpc>
                <a:spcPct val="110000"/>
              </a:lnSpc>
            </a:pPr>
            <a:r>
              <a:rPr lang="en-US" sz="1900" u="sng" dirty="0"/>
              <a:t>Collaborative Practices</a:t>
            </a:r>
            <a:r>
              <a:rPr lang="en-US" sz="1900" dirty="0"/>
              <a:t>: Teachers observe each others' practice and work together to review assessment data and develop instructional strategies.</a:t>
            </a:r>
          </a:p>
          <a:p>
            <a:pPr marL="465887" lvl="1">
              <a:lnSpc>
                <a:spcPct val="110000"/>
              </a:lnSpc>
            </a:pPr>
            <a:r>
              <a:rPr lang="en-US" sz="1900" u="sng" dirty="0"/>
              <a:t>Collective Responsibility</a:t>
            </a:r>
            <a:r>
              <a:rPr lang="en-US" sz="1900" dirty="0"/>
              <a:t>: Teachers share a strong sense of responsibility for student development, school improvement, and professional growth.</a:t>
            </a:r>
          </a:p>
          <a:p>
            <a:pPr marL="465887" lvl="1">
              <a:lnSpc>
                <a:spcPct val="110000"/>
              </a:lnSpc>
            </a:pPr>
            <a:r>
              <a:rPr lang="en-US" sz="1900" u="sng" dirty="0"/>
              <a:t>Quality Professional Development</a:t>
            </a:r>
            <a:r>
              <a:rPr lang="en-US" sz="1900" dirty="0"/>
              <a:t>: Professional development is rigorous and focused on student learning.</a:t>
            </a:r>
          </a:p>
          <a:p>
            <a:pPr marL="465887" lvl="1">
              <a:lnSpc>
                <a:spcPct val="110000"/>
              </a:lnSpc>
            </a:pPr>
            <a:r>
              <a:rPr lang="en-US" sz="1900" u="sng" dirty="0"/>
              <a:t>School Commitment</a:t>
            </a:r>
            <a:r>
              <a:rPr lang="en-US" sz="1900" dirty="0"/>
              <a:t>: Teachers are deeply committed to the school.</a:t>
            </a:r>
            <a:endParaRPr lang="en-US" sz="1900" u="sng" dirty="0"/>
          </a:p>
          <a:p>
            <a:pPr marL="465887" lvl="1">
              <a:lnSpc>
                <a:spcPct val="110000"/>
              </a:lnSpc>
            </a:pPr>
            <a:r>
              <a:rPr lang="en-US" sz="1900" u="sng" dirty="0"/>
              <a:t>Teacher-Teacher Trust</a:t>
            </a:r>
            <a:r>
              <a:rPr lang="en-US" sz="1900" dirty="0"/>
              <a:t>: Teachers are supportive and respectful of one another, personally and professionally.</a:t>
            </a:r>
          </a:p>
        </p:txBody>
      </p:sp>
      <p:sp>
        <p:nvSpPr>
          <p:cNvPr id="4" name="Slide Number Placeholder 3"/>
          <p:cNvSpPr>
            <a:spLocks noGrp="1"/>
          </p:cNvSpPr>
          <p:nvPr>
            <p:ph type="sldNum" sz="quarter" idx="5"/>
          </p:nvPr>
        </p:nvSpPr>
        <p:spPr/>
        <p:txBody>
          <a:bodyPr/>
          <a:lstStyle/>
          <a:p>
            <a:fld id="{63C23023-4A56-BF49-B77F-032A57B0174C}" type="slidenum">
              <a:rPr lang="en-US" smtClean="0"/>
              <a:t>27</a:t>
            </a:fld>
            <a:endParaRPr lang="en-US"/>
          </a:p>
        </p:txBody>
      </p:sp>
    </p:spTree>
    <p:extLst>
      <p:ext uri="{BB962C8B-B14F-4D97-AF65-F5344CB8AC3E}">
        <p14:creationId xmlns:p14="http://schemas.microsoft.com/office/powerpoint/2010/main" val="4058698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lvl="1"/>
            <a:r>
              <a:rPr lang="en-US" sz="2000" u="sng" dirty="0"/>
              <a:t>Parent Influence on Decision Making in Schools:</a:t>
            </a:r>
            <a:r>
              <a:rPr lang="en-US" sz="2000" dirty="0"/>
              <a:t> The school has created opportunities for parents to participate in developing academic programs and influencing school curricula.</a:t>
            </a:r>
          </a:p>
          <a:p>
            <a:pPr marL="465887" lvl="1"/>
            <a:r>
              <a:rPr lang="en-US" sz="2000" u="sng" dirty="0"/>
              <a:t>Parent Involvement in School:</a:t>
            </a:r>
            <a:r>
              <a:rPr lang="en-US" sz="2000" dirty="0"/>
              <a:t> Parents are active participants in their child's schooling.</a:t>
            </a:r>
          </a:p>
          <a:p>
            <a:pPr marL="465887" lvl="1"/>
            <a:r>
              <a:rPr lang="en-US" sz="2000" u="sng" dirty="0"/>
              <a:t>Teacher-Parent Trust:</a:t>
            </a:r>
            <a:r>
              <a:rPr lang="en-US" sz="2000" dirty="0"/>
              <a:t> Teachers and parents are partners in improving student learning.</a:t>
            </a:r>
          </a:p>
        </p:txBody>
      </p:sp>
      <p:sp>
        <p:nvSpPr>
          <p:cNvPr id="4" name="Slide Number Placeholder 3"/>
          <p:cNvSpPr>
            <a:spLocks noGrp="1"/>
          </p:cNvSpPr>
          <p:nvPr>
            <p:ph type="sldNum" sz="quarter" idx="5"/>
          </p:nvPr>
        </p:nvSpPr>
        <p:spPr/>
        <p:txBody>
          <a:bodyPr/>
          <a:lstStyle/>
          <a:p>
            <a:fld id="{63C23023-4A56-BF49-B77F-032A57B0174C}" type="slidenum">
              <a:rPr lang="en-US" smtClean="0"/>
              <a:t>28</a:t>
            </a:fld>
            <a:endParaRPr lang="en-US"/>
          </a:p>
        </p:txBody>
      </p:sp>
    </p:spTree>
    <p:extLst>
      <p:ext uri="{BB962C8B-B14F-4D97-AF65-F5344CB8AC3E}">
        <p14:creationId xmlns:p14="http://schemas.microsoft.com/office/powerpoint/2010/main" val="1668881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C23023-4A56-BF49-B77F-032A57B0174C}" type="slidenum">
              <a:rPr lang="en-US" smtClean="0"/>
              <a:t>29</a:t>
            </a:fld>
            <a:endParaRPr lang="en-US"/>
          </a:p>
        </p:txBody>
      </p:sp>
    </p:spTree>
    <p:extLst>
      <p:ext uri="{BB962C8B-B14F-4D97-AF65-F5344CB8AC3E}">
        <p14:creationId xmlns:p14="http://schemas.microsoft.com/office/powerpoint/2010/main" val="2357696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Shape 594"/>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95" name="Shape 595"/>
          <p:cNvSpPr txBox="1">
            <a:spLocks noGrp="1"/>
          </p:cNvSpPr>
          <p:nvPr>
            <p:ph type="body" idx="1"/>
          </p:nvPr>
        </p:nvSpPr>
        <p:spPr>
          <a:xfrm>
            <a:off x="934720" y="4415790"/>
            <a:ext cx="5140960" cy="4183380"/>
          </a:xfrm>
          <a:prstGeom prst="rect">
            <a:avLst/>
          </a:prstGeom>
          <a:noFill/>
          <a:ln>
            <a:noFill/>
          </a:ln>
        </p:spPr>
        <p:txBody>
          <a:bodyPr wrap="square" lIns="91634" tIns="45804" rIns="91634" bIns="45804" anchor="t" anchorCtr="0">
            <a:noAutofit/>
          </a:bodyPr>
          <a:lstStyle/>
          <a:p>
            <a:pPr>
              <a:lnSpc>
                <a:spcPct val="117999"/>
              </a:lnSpc>
              <a:buSzPct val="25000"/>
            </a:pPr>
            <a:r>
              <a:rPr lang="en">
                <a:latin typeface="Helvetica Neue"/>
                <a:ea typeface="Helvetica Neue"/>
                <a:cs typeface="Helvetica Neue"/>
                <a:sym typeface="Helvetica Neue"/>
              </a:rPr>
              <a:t>The 5Essentials is also robust in its depth and breadth. If we peel back another layer, you can see that each Essential is built on a series of related concepts. These concepts are the measures for each Essential. Underneath each measure are the items from the student and teacher surveys that serve as the source of data for the framework.</a:t>
            </a:r>
          </a:p>
          <a:p>
            <a:pPr>
              <a:lnSpc>
                <a:spcPct val="117999"/>
              </a:lnSpc>
              <a:buSzPct val="25000"/>
            </a:pPr>
            <a:endParaRPr sz="2200">
              <a:latin typeface="Helvetica Neue"/>
              <a:ea typeface="Helvetica Neue"/>
              <a:cs typeface="Helvetica Neue"/>
              <a:sym typeface="Helvetica Neue"/>
            </a:endParaRPr>
          </a:p>
          <a:p>
            <a:pPr>
              <a:lnSpc>
                <a:spcPct val="117999"/>
              </a:lnSpc>
              <a:buSzPct val="25000"/>
            </a:pPr>
            <a:r>
              <a:rPr lang="en">
                <a:latin typeface="Helvetica Neue"/>
                <a:ea typeface="Helvetica Neue"/>
                <a:cs typeface="Helvetica Neue"/>
                <a:sym typeface="Helvetica Neue"/>
              </a:rPr>
              <a:t>Here, for example, if you dig into Ambitious Instruction, you will see four measures underneath. You can then dig into each of the measures to see the items that comprise that measure. These items are the questions that teachers or students encounter on the survey. Supportive environment is comprised of student responses, ambitious instruction is comprised of both, involved families, collaborative teachers, and effective leaders are made up of teacher responses</a:t>
            </a:r>
          </a:p>
          <a:p>
            <a:pPr>
              <a:lnSpc>
                <a:spcPct val="117999"/>
              </a:lnSpc>
              <a:buSzPct val="25000"/>
            </a:pPr>
            <a:endParaRPr>
              <a:latin typeface="Helvetica Neue"/>
              <a:ea typeface="Helvetica Neue"/>
              <a:cs typeface="Helvetica Neue"/>
              <a:sym typeface="Helvetica Neue"/>
            </a:endParaRPr>
          </a:p>
          <a:p>
            <a:pPr>
              <a:lnSpc>
                <a:spcPct val="117999"/>
              </a:lnSpc>
              <a:buSzPct val="25000"/>
            </a:pPr>
            <a:r>
              <a:rPr lang="en">
                <a:latin typeface="Helvetica Neue"/>
                <a:ea typeface="Helvetica Neue"/>
                <a:cs typeface="Helvetica Neue"/>
                <a:sym typeface="Helvetica Neue"/>
              </a:rPr>
              <a:t>-Items are developed over the course of 20+ years by:</a:t>
            </a:r>
          </a:p>
          <a:p>
            <a:pPr marL="342841" lvl="1" indent="-265193">
              <a:lnSpc>
                <a:spcPct val="117999"/>
              </a:lnSpc>
              <a:buSzPct val="100000"/>
              <a:buFont typeface="Arial"/>
              <a:buChar char="•"/>
            </a:pPr>
            <a:r>
              <a:rPr lang="en">
                <a:latin typeface="Helvetica Neue"/>
                <a:ea typeface="Helvetica Neue"/>
                <a:cs typeface="Helvetica Neue"/>
                <a:sym typeface="Helvetica Neue"/>
              </a:rPr>
              <a:t>consulting nationally-based research on school improvement</a:t>
            </a:r>
          </a:p>
          <a:p>
            <a:pPr marL="342841" lvl="1" indent="-265193">
              <a:lnSpc>
                <a:spcPct val="117999"/>
              </a:lnSpc>
              <a:buSzPct val="100000"/>
              <a:buFont typeface="Arial"/>
              <a:buChar char="•"/>
            </a:pPr>
            <a:r>
              <a:rPr lang="en">
                <a:latin typeface="Helvetica Neue"/>
                <a:ea typeface="Helvetica Neue"/>
                <a:cs typeface="Helvetica Neue"/>
                <a:sym typeface="Helvetica Neue"/>
              </a:rPr>
              <a:t>conferring with diverse groups of stakeholders</a:t>
            </a:r>
          </a:p>
          <a:p>
            <a:pPr marL="342841" lvl="1" indent="-265193">
              <a:lnSpc>
                <a:spcPct val="117999"/>
              </a:lnSpc>
              <a:buSzPct val="100000"/>
              <a:buFont typeface="Arial"/>
              <a:buChar char="•"/>
            </a:pPr>
            <a:r>
              <a:rPr lang="en">
                <a:latin typeface="Helvetica Neue"/>
                <a:ea typeface="Helvetica Neue"/>
                <a:cs typeface="Helvetica Neue"/>
                <a:sym typeface="Helvetica Neue"/>
              </a:rPr>
              <a:t>testing items to make them clear and understandable</a:t>
            </a:r>
          </a:p>
          <a:p>
            <a:pPr marL="342841" lvl="1" indent="-265193">
              <a:lnSpc>
                <a:spcPct val="117999"/>
              </a:lnSpc>
              <a:buSzPct val="100000"/>
              <a:buFont typeface="Arial"/>
              <a:buChar char="•"/>
            </a:pPr>
            <a:r>
              <a:rPr lang="en">
                <a:latin typeface="Helvetica Neue"/>
                <a:ea typeface="Helvetica Neue"/>
                <a:cs typeface="Helvetica Neue"/>
                <a:sym typeface="Helvetica Neue"/>
              </a:rPr>
              <a:t>review items to keep the questions fresh and relevant</a:t>
            </a:r>
          </a:p>
          <a:p>
            <a:pPr>
              <a:lnSpc>
                <a:spcPct val="117999"/>
              </a:lnSpc>
              <a:buSzPct val="25000"/>
            </a:pPr>
            <a:endParaRPr sz="2200">
              <a:latin typeface="Helvetica Neue"/>
              <a:ea typeface="Helvetica Neue"/>
              <a:cs typeface="Helvetica Neue"/>
              <a:sym typeface="Helvetica Neue"/>
            </a:endParaRPr>
          </a:p>
        </p:txBody>
      </p:sp>
      <p:sp>
        <p:nvSpPr>
          <p:cNvPr id="596" name="Shape 596"/>
          <p:cNvSpPr txBox="1">
            <a:spLocks noGrp="1"/>
          </p:cNvSpPr>
          <p:nvPr>
            <p:ph type="sldNum" idx="12"/>
          </p:nvPr>
        </p:nvSpPr>
        <p:spPr>
          <a:xfrm>
            <a:off x="3970436" y="8830627"/>
            <a:ext cx="3038453" cy="464210"/>
          </a:xfrm>
          <a:prstGeom prst="rect">
            <a:avLst/>
          </a:prstGeom>
          <a:noFill/>
          <a:ln>
            <a:noFill/>
          </a:ln>
        </p:spPr>
        <p:txBody>
          <a:bodyPr wrap="square" lIns="91634" tIns="45804" rIns="91634" bIns="45804" anchor="t" anchorCtr="0">
            <a:noAutofit/>
          </a:bodyPr>
          <a:lstStyle/>
          <a:p>
            <a:pPr algn="ctr" defTabSz="931774">
              <a:buSzPct val="25000"/>
              <a:defRPr/>
            </a:pPr>
            <a:fld id="{00000000-1234-1234-1234-123412341234}" type="slidenum">
              <a:rPr lang="en" sz="3700" kern="0">
                <a:solidFill>
                  <a:srgbClr val="000000"/>
                </a:solidFill>
                <a:latin typeface="Helvetica Neue Light"/>
                <a:ea typeface="Helvetica Neue Light"/>
                <a:cs typeface="Helvetica Neue Light"/>
                <a:sym typeface="Helvetica Neue Light"/>
              </a:rPr>
              <a:pPr algn="ctr" defTabSz="931774">
                <a:buSzPct val="25000"/>
                <a:defRPr/>
              </a:pPr>
              <a:t>32</a:t>
            </a:fld>
            <a:endParaRPr lang="en" sz="3700" kern="0">
              <a:solidFill>
                <a:srgbClr val="000000"/>
              </a:solidFill>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1839342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This is a screenshot from the reporting site.  Here you can see the question stem, and the related questions that follow.</a:t>
            </a:r>
          </a:p>
          <a:p>
            <a:pPr defTabSz="931774">
              <a:defRPr/>
            </a:pPr>
            <a:endParaRPr lang="en-US" dirty="0"/>
          </a:p>
          <a:p>
            <a:pPr defTabSz="931774">
              <a:defRPr/>
            </a:pPr>
            <a:r>
              <a:rPr lang="en-US" dirty="0"/>
              <a:t>The questions displayed are from the </a:t>
            </a:r>
            <a:r>
              <a:rPr lang="en-US" b="1" dirty="0"/>
              <a:t>Academic Personalism </a:t>
            </a:r>
            <a:r>
              <a:rPr lang="en-US" dirty="0"/>
              <a:t>measure which is a part of the </a:t>
            </a:r>
            <a:r>
              <a:rPr lang="en-US" b="1" dirty="0"/>
              <a:t>Supportive Environment </a:t>
            </a:r>
            <a:r>
              <a:rPr lang="en-US" dirty="0"/>
              <a:t>Essential.</a:t>
            </a:r>
          </a:p>
          <a:p>
            <a:endParaRPr lang="en-US" dirty="0"/>
          </a:p>
        </p:txBody>
      </p:sp>
      <p:sp>
        <p:nvSpPr>
          <p:cNvPr id="4" name="Slide Number Placeholder 3"/>
          <p:cNvSpPr>
            <a:spLocks noGrp="1"/>
          </p:cNvSpPr>
          <p:nvPr>
            <p:ph type="sldNum" sz="quarter" idx="5"/>
          </p:nvPr>
        </p:nvSpPr>
        <p:spPr/>
        <p:txBody>
          <a:bodyPr/>
          <a:lstStyle/>
          <a:p>
            <a:fld id="{942D3647-6940-4068-960C-1953C3F1BCB9}" type="slidenum">
              <a:rPr lang="en-US" smtClean="0"/>
              <a:t>33</a:t>
            </a:fld>
            <a:endParaRPr lang="en-US"/>
          </a:p>
        </p:txBody>
      </p:sp>
    </p:spTree>
    <p:extLst>
      <p:ext uri="{BB962C8B-B14F-4D97-AF65-F5344CB8AC3E}">
        <p14:creationId xmlns:p14="http://schemas.microsoft.com/office/powerpoint/2010/main" val="3056501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*Read 1</a:t>
            </a:r>
            <a:r>
              <a:rPr lang="en-US" baseline="30000" dirty="0"/>
              <a:t>st</a:t>
            </a:r>
            <a:r>
              <a:rPr lang="en-US" dirty="0"/>
              <a:t> Bullet</a:t>
            </a:r>
          </a:p>
          <a:p>
            <a:pPr defTabSz="931774">
              <a:defRPr/>
            </a:pPr>
            <a:endParaRPr lang="en-US" dirty="0"/>
          </a:p>
          <a:p>
            <a:pPr defTabSz="931774">
              <a:defRPr/>
            </a:pPr>
            <a:r>
              <a:rPr lang="en-US" dirty="0"/>
              <a:t>In a standard customer satisfaction survey or employee opinion survey, positive categories like agree and strongly agree are grouped together for an overall favorable rating.  </a:t>
            </a:r>
          </a:p>
          <a:p>
            <a:pPr defTabSz="931774">
              <a:defRPr/>
            </a:pPr>
            <a:endParaRPr lang="en-US" baseline="0" dirty="0"/>
          </a:p>
          <a:p>
            <a:pPr defTabSz="931774">
              <a:defRPr/>
            </a:pPr>
            <a:r>
              <a:rPr lang="en-US" baseline="0" dirty="0"/>
              <a:t>A common question we receive about this is – The majority of my staff/students responded positively, but our score is low. Why?</a:t>
            </a:r>
          </a:p>
          <a:p>
            <a:pPr defTabSz="931774">
              <a:defRPr/>
            </a:pPr>
            <a:endParaRPr lang="en-US" baseline="0" dirty="0"/>
          </a:p>
          <a:p>
            <a:pPr defTabSz="931774">
              <a:defRPr/>
            </a:pPr>
            <a:r>
              <a:rPr lang="en-US" baseline="0" dirty="0"/>
              <a:t>*Read 2</a:t>
            </a:r>
            <a:r>
              <a:rPr lang="en-US" baseline="30000" dirty="0"/>
              <a:t>nd</a:t>
            </a:r>
            <a:r>
              <a:rPr lang="en-US" baseline="0" dirty="0"/>
              <a:t> Bullet</a:t>
            </a:r>
          </a:p>
          <a:p>
            <a:pPr defTabSz="931774">
              <a:defRPr/>
            </a:pPr>
            <a:endParaRPr lang="en-US" dirty="0"/>
          </a:p>
          <a:p>
            <a:pPr defTabSz="931774">
              <a:defRPr/>
            </a:pPr>
            <a:r>
              <a:rPr lang="en-US" dirty="0"/>
              <a:t>If you think about a 1-10 scale</a:t>
            </a:r>
            <a:r>
              <a:rPr lang="en-US" baseline="0" dirty="0"/>
              <a:t> and ask students about their experience in the classroom, a student who says it’s a 10 vs one that says it’s a 6 is having a very difference experience, which is why conflating those two response categories is problematic. </a:t>
            </a:r>
            <a:r>
              <a:rPr lang="en-US" dirty="0"/>
              <a:t>This is why each response category has its own benchmark. If your school scored below the benchmark in either of these categories, your score will likely be below average.</a:t>
            </a:r>
          </a:p>
          <a:p>
            <a:pPr defTabSz="931774">
              <a:defRPr/>
            </a:pPr>
            <a:endParaRPr lang="en-US" baseline="0" dirty="0"/>
          </a:p>
          <a:p>
            <a:pPr defTabSz="931774">
              <a:defRPr/>
            </a:pPr>
            <a:endParaRPr lang="en-US" baseline="0" dirty="0"/>
          </a:p>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42D3647-6940-4068-960C-1953C3F1BCB9}" type="slidenum">
              <a:rPr lang="en-US" smtClean="0"/>
              <a:t>34</a:t>
            </a:fld>
            <a:endParaRPr lang="en-US"/>
          </a:p>
        </p:txBody>
      </p:sp>
    </p:spTree>
    <p:extLst>
      <p:ext uri="{BB962C8B-B14F-4D97-AF65-F5344CB8AC3E}">
        <p14:creationId xmlns:p14="http://schemas.microsoft.com/office/powerpoint/2010/main" val="3816837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Once unreliable respondents are identified, your school’s responses are then compared to the </a:t>
            </a:r>
            <a:r>
              <a:rPr lang="en-US" b="1" dirty="0"/>
              <a:t>benchmark </a:t>
            </a:r>
            <a:r>
              <a:rPr lang="en-US" dirty="0"/>
              <a:t>(displayed as a black line)</a:t>
            </a:r>
          </a:p>
          <a:p>
            <a:endParaRPr lang="en-US" dirty="0"/>
          </a:p>
          <a:p>
            <a:pPr marL="465887" indent="-465887">
              <a:buFont typeface="Arial" panose="020B0604020202020204" pitchFamily="34" charset="0"/>
              <a:buChar char="•"/>
            </a:pPr>
            <a:r>
              <a:rPr lang="en-US" dirty="0"/>
              <a:t>The </a:t>
            </a:r>
            <a:r>
              <a:rPr lang="en-US" b="1" dirty="0"/>
              <a:t>benchmark </a:t>
            </a:r>
            <a:r>
              <a:rPr lang="en-US" dirty="0"/>
              <a:t>is the average response from over 650 schools across Chicago Public Schools in </a:t>
            </a:r>
            <a:r>
              <a:rPr lang="en-US" strike="sngStrike" dirty="0">
                <a:solidFill>
                  <a:srgbClr val="FF0000"/>
                </a:solidFill>
              </a:rPr>
              <a:t>2013</a:t>
            </a:r>
            <a:r>
              <a:rPr lang="en-US" dirty="0"/>
              <a:t>, 2011.</a:t>
            </a:r>
          </a:p>
          <a:p>
            <a:pPr marL="931774" lvl="1">
              <a:buFont typeface="Arial" panose="020B0604020202020204" pitchFamily="34" charset="0"/>
              <a:buChar char="•"/>
            </a:pPr>
            <a:r>
              <a:rPr lang="en-US" dirty="0"/>
              <a:t>Socioeconomically &amp; racially diverse group</a:t>
            </a:r>
          </a:p>
          <a:p>
            <a:endParaRPr lang="en-US" dirty="0"/>
          </a:p>
          <a:p>
            <a:r>
              <a:rPr lang="en-US" dirty="0"/>
              <a:t>*Read bullet points</a:t>
            </a:r>
          </a:p>
          <a:p>
            <a:endParaRPr lang="en-US" baseline="0" dirty="0"/>
          </a:p>
          <a:p>
            <a:r>
              <a:rPr lang="en-US" baseline="0" dirty="0"/>
              <a:t>Without the benchmark, you would not know the significance of, for example, 18% of students reporting they feel “very safe” outside and around the school. The benchmark lends context to these percentages.</a:t>
            </a:r>
          </a:p>
          <a:p>
            <a:endParaRPr lang="en-US" baseline="0" dirty="0"/>
          </a:p>
          <a:p>
            <a:endParaRPr lang="en-US" baseline="0" dirty="0"/>
          </a:p>
          <a:p>
            <a:endParaRPr lang="en-US" dirty="0"/>
          </a:p>
        </p:txBody>
      </p:sp>
      <p:sp>
        <p:nvSpPr>
          <p:cNvPr id="4" name="Slide Number Placeholder 3"/>
          <p:cNvSpPr>
            <a:spLocks noGrp="1"/>
          </p:cNvSpPr>
          <p:nvPr>
            <p:ph type="sldNum" sz="quarter" idx="5"/>
          </p:nvPr>
        </p:nvSpPr>
        <p:spPr/>
        <p:txBody>
          <a:bodyPr/>
          <a:lstStyle/>
          <a:p>
            <a:fld id="{942D3647-6940-4068-960C-1953C3F1BCB9}" type="slidenum">
              <a:rPr lang="en-US" smtClean="0"/>
              <a:t>35</a:t>
            </a:fld>
            <a:endParaRPr lang="en-US"/>
          </a:p>
        </p:txBody>
      </p:sp>
    </p:spTree>
    <p:extLst>
      <p:ext uri="{BB962C8B-B14F-4D97-AF65-F5344CB8AC3E}">
        <p14:creationId xmlns:p14="http://schemas.microsoft.com/office/powerpoint/2010/main" val="2135231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Shape 594"/>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95" name="Shape 595"/>
          <p:cNvSpPr txBox="1">
            <a:spLocks noGrp="1"/>
          </p:cNvSpPr>
          <p:nvPr>
            <p:ph type="body" idx="1"/>
          </p:nvPr>
        </p:nvSpPr>
        <p:spPr>
          <a:xfrm>
            <a:off x="934720" y="4415790"/>
            <a:ext cx="5140960" cy="4183380"/>
          </a:xfrm>
          <a:prstGeom prst="rect">
            <a:avLst/>
          </a:prstGeom>
          <a:noFill/>
          <a:ln>
            <a:noFill/>
          </a:ln>
        </p:spPr>
        <p:txBody>
          <a:bodyPr wrap="square" lIns="91634" tIns="45804" rIns="91634" bIns="45804" anchor="t" anchorCtr="0">
            <a:noAutofit/>
          </a:bodyPr>
          <a:lstStyle/>
          <a:p>
            <a:pPr>
              <a:lnSpc>
                <a:spcPct val="117999"/>
              </a:lnSpc>
              <a:buSzPct val="25000"/>
            </a:pPr>
            <a:r>
              <a:rPr lang="en">
                <a:latin typeface="Helvetica Neue"/>
                <a:ea typeface="Helvetica Neue"/>
                <a:cs typeface="Helvetica Neue"/>
                <a:sym typeface="Helvetica Neue"/>
              </a:rPr>
              <a:t>The 5Essentials is also robust in its depth and breadth. If we peel back another layer, you can see that each Essential is built on a series of related concepts. These concepts are the measures for each Essential. Underneath each measure are the items from the student and teacher surveys that serve as the source of data for the framework.</a:t>
            </a:r>
          </a:p>
          <a:p>
            <a:pPr>
              <a:lnSpc>
                <a:spcPct val="117999"/>
              </a:lnSpc>
              <a:buSzPct val="25000"/>
            </a:pPr>
            <a:endParaRPr sz="2200">
              <a:latin typeface="Helvetica Neue"/>
              <a:ea typeface="Helvetica Neue"/>
              <a:cs typeface="Helvetica Neue"/>
              <a:sym typeface="Helvetica Neue"/>
            </a:endParaRPr>
          </a:p>
          <a:p>
            <a:pPr>
              <a:lnSpc>
                <a:spcPct val="117999"/>
              </a:lnSpc>
              <a:buSzPct val="25000"/>
            </a:pPr>
            <a:r>
              <a:rPr lang="en">
                <a:latin typeface="Helvetica Neue"/>
                <a:ea typeface="Helvetica Neue"/>
                <a:cs typeface="Helvetica Neue"/>
                <a:sym typeface="Helvetica Neue"/>
              </a:rPr>
              <a:t>Here, for example, if you dig into Ambitious Instruction, you will see four measures underneath. You can then dig into each of the measures to see the items that comprise that measure. These items are the questions that teachers or students encounter on the survey. Supportive environment is comprised of student responses, ambitious instruction is comprised of both, involved families, collaborative teachers, and effective leaders are made up of teacher responses</a:t>
            </a:r>
          </a:p>
          <a:p>
            <a:pPr>
              <a:lnSpc>
                <a:spcPct val="117999"/>
              </a:lnSpc>
              <a:buSzPct val="25000"/>
            </a:pPr>
            <a:endParaRPr>
              <a:latin typeface="Helvetica Neue"/>
              <a:ea typeface="Helvetica Neue"/>
              <a:cs typeface="Helvetica Neue"/>
              <a:sym typeface="Helvetica Neue"/>
            </a:endParaRPr>
          </a:p>
          <a:p>
            <a:pPr>
              <a:lnSpc>
                <a:spcPct val="117999"/>
              </a:lnSpc>
              <a:buSzPct val="25000"/>
            </a:pPr>
            <a:r>
              <a:rPr lang="en">
                <a:latin typeface="Helvetica Neue"/>
                <a:ea typeface="Helvetica Neue"/>
                <a:cs typeface="Helvetica Neue"/>
                <a:sym typeface="Helvetica Neue"/>
              </a:rPr>
              <a:t>-Items are developed over the course of 20+ years by:</a:t>
            </a:r>
          </a:p>
          <a:p>
            <a:pPr marL="342841" lvl="1" indent="-265193">
              <a:lnSpc>
                <a:spcPct val="117999"/>
              </a:lnSpc>
              <a:buSzPct val="100000"/>
              <a:buFont typeface="Arial"/>
              <a:buChar char="•"/>
            </a:pPr>
            <a:r>
              <a:rPr lang="en">
                <a:latin typeface="Helvetica Neue"/>
                <a:ea typeface="Helvetica Neue"/>
                <a:cs typeface="Helvetica Neue"/>
                <a:sym typeface="Helvetica Neue"/>
              </a:rPr>
              <a:t>consulting nationally-based research on school improvement</a:t>
            </a:r>
          </a:p>
          <a:p>
            <a:pPr marL="342841" lvl="1" indent="-265193">
              <a:lnSpc>
                <a:spcPct val="117999"/>
              </a:lnSpc>
              <a:buSzPct val="100000"/>
              <a:buFont typeface="Arial"/>
              <a:buChar char="•"/>
            </a:pPr>
            <a:r>
              <a:rPr lang="en">
                <a:latin typeface="Helvetica Neue"/>
                <a:ea typeface="Helvetica Neue"/>
                <a:cs typeface="Helvetica Neue"/>
                <a:sym typeface="Helvetica Neue"/>
              </a:rPr>
              <a:t>conferring with diverse groups of stakeholders</a:t>
            </a:r>
          </a:p>
          <a:p>
            <a:pPr marL="342841" lvl="1" indent="-265193">
              <a:lnSpc>
                <a:spcPct val="117999"/>
              </a:lnSpc>
              <a:buSzPct val="100000"/>
              <a:buFont typeface="Arial"/>
              <a:buChar char="•"/>
            </a:pPr>
            <a:r>
              <a:rPr lang="en">
                <a:latin typeface="Helvetica Neue"/>
                <a:ea typeface="Helvetica Neue"/>
                <a:cs typeface="Helvetica Neue"/>
                <a:sym typeface="Helvetica Neue"/>
              </a:rPr>
              <a:t>testing items to make them clear and understandable</a:t>
            </a:r>
          </a:p>
          <a:p>
            <a:pPr marL="342841" lvl="1" indent="-265193">
              <a:lnSpc>
                <a:spcPct val="117999"/>
              </a:lnSpc>
              <a:buSzPct val="100000"/>
              <a:buFont typeface="Arial"/>
              <a:buChar char="•"/>
            </a:pPr>
            <a:r>
              <a:rPr lang="en">
                <a:latin typeface="Helvetica Neue"/>
                <a:ea typeface="Helvetica Neue"/>
                <a:cs typeface="Helvetica Neue"/>
                <a:sym typeface="Helvetica Neue"/>
              </a:rPr>
              <a:t>review items to keep the questions fresh and relevant</a:t>
            </a:r>
          </a:p>
          <a:p>
            <a:pPr>
              <a:lnSpc>
                <a:spcPct val="117999"/>
              </a:lnSpc>
              <a:buSzPct val="25000"/>
            </a:pPr>
            <a:endParaRPr sz="2200">
              <a:latin typeface="Helvetica Neue"/>
              <a:ea typeface="Helvetica Neue"/>
              <a:cs typeface="Helvetica Neue"/>
              <a:sym typeface="Helvetica Neue"/>
            </a:endParaRPr>
          </a:p>
        </p:txBody>
      </p:sp>
      <p:sp>
        <p:nvSpPr>
          <p:cNvPr id="596" name="Shape 596"/>
          <p:cNvSpPr txBox="1">
            <a:spLocks noGrp="1"/>
          </p:cNvSpPr>
          <p:nvPr>
            <p:ph type="sldNum" idx="12"/>
          </p:nvPr>
        </p:nvSpPr>
        <p:spPr>
          <a:xfrm>
            <a:off x="3970436" y="8830627"/>
            <a:ext cx="3038453" cy="464210"/>
          </a:xfrm>
          <a:prstGeom prst="rect">
            <a:avLst/>
          </a:prstGeom>
          <a:noFill/>
          <a:ln>
            <a:noFill/>
          </a:ln>
        </p:spPr>
        <p:txBody>
          <a:bodyPr wrap="square" lIns="91634" tIns="45804" rIns="91634" bIns="45804" anchor="t" anchorCtr="0">
            <a:noAutofit/>
          </a:bodyPr>
          <a:lstStyle/>
          <a:p>
            <a:pPr algn="ctr" defTabSz="931774">
              <a:buSzPct val="25000"/>
              <a:defRPr/>
            </a:pPr>
            <a:fld id="{00000000-1234-1234-1234-123412341234}" type="slidenum">
              <a:rPr lang="en" sz="3700" kern="0">
                <a:solidFill>
                  <a:srgbClr val="000000"/>
                </a:solidFill>
                <a:latin typeface="Helvetica Neue Light"/>
                <a:ea typeface="Helvetica Neue Light"/>
                <a:cs typeface="Helvetica Neue Light"/>
                <a:sym typeface="Helvetica Neue Light"/>
              </a:rPr>
              <a:pPr algn="ctr" defTabSz="931774">
                <a:buSzPct val="25000"/>
                <a:defRPr/>
              </a:pPr>
              <a:t>36</a:t>
            </a:fld>
            <a:endParaRPr lang="en" sz="3700" kern="0">
              <a:solidFill>
                <a:srgbClr val="000000"/>
              </a:solidFill>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30959714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*Read Bullet points</a:t>
            </a:r>
            <a:br>
              <a:rPr lang="en-US" dirty="0"/>
            </a:br>
            <a:endParaRPr lang="en-US" dirty="0"/>
          </a:p>
          <a:p>
            <a:pPr defTabSz="931774">
              <a:defRPr/>
            </a:pPr>
            <a:endParaRPr lang="en-US" dirty="0"/>
          </a:p>
          <a:p>
            <a:pPr defTabSz="931774">
              <a:defRPr/>
            </a:pPr>
            <a:r>
              <a:rPr lang="en-US" dirty="0"/>
              <a:t>Over 25 years of research at</a:t>
            </a:r>
            <a:r>
              <a:rPr lang="en-US" baseline="0" dirty="0"/>
              <a:t> the Consortium shows that measure scores are positively related to test score gains in math and reading, attendance rate changes, and graduation rates.</a:t>
            </a:r>
            <a:endParaRPr lang="en-US" dirty="0"/>
          </a:p>
          <a:p>
            <a:endParaRPr lang="en-US" dirty="0"/>
          </a:p>
        </p:txBody>
      </p:sp>
      <p:sp>
        <p:nvSpPr>
          <p:cNvPr id="4" name="Slide Number Placeholder 3"/>
          <p:cNvSpPr>
            <a:spLocks noGrp="1"/>
          </p:cNvSpPr>
          <p:nvPr>
            <p:ph type="sldNum" sz="quarter" idx="5"/>
          </p:nvPr>
        </p:nvSpPr>
        <p:spPr/>
        <p:txBody>
          <a:bodyPr/>
          <a:lstStyle/>
          <a:p>
            <a:fld id="{942D3647-6940-4068-960C-1953C3F1BCB9}" type="slidenum">
              <a:rPr lang="en-US" smtClean="0"/>
              <a:t>37</a:t>
            </a:fld>
            <a:endParaRPr lang="en-US"/>
          </a:p>
        </p:txBody>
      </p:sp>
    </p:spTree>
    <p:extLst>
      <p:ext uri="{BB962C8B-B14F-4D97-AF65-F5344CB8AC3E}">
        <p14:creationId xmlns:p14="http://schemas.microsoft.com/office/powerpoint/2010/main" val="12475338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1</a:t>
            </a:r>
            <a:r>
              <a:rPr lang="en-US" baseline="30000" dirty="0"/>
              <a:t>st</a:t>
            </a:r>
            <a:r>
              <a:rPr lang="en-US" dirty="0"/>
              <a:t> Bullet</a:t>
            </a:r>
          </a:p>
          <a:p>
            <a:endParaRPr lang="en-US" dirty="0"/>
          </a:p>
          <a:p>
            <a:r>
              <a:rPr lang="en-US" dirty="0"/>
              <a:t>A measure score is a summary indicator describing how teachers or students responded to the specific items that are grouped together within that measure.</a:t>
            </a:r>
            <a:endParaRPr lang="en-US" b="1" dirty="0">
              <a:sym typeface="Helvetica Neue"/>
            </a:endParaRPr>
          </a:p>
          <a:p>
            <a:endParaRPr lang="en-US" dirty="0">
              <a:sym typeface="Helvetica Neue"/>
            </a:endParaRPr>
          </a:p>
          <a:p>
            <a:r>
              <a:rPr lang="en-US" dirty="0">
                <a:sym typeface="Helvetica Neue"/>
              </a:rPr>
              <a:t>This method uses statistical models to combine survey questions together into a raw score for each responding individual. </a:t>
            </a:r>
          </a:p>
          <a:p>
            <a:endParaRPr lang="en-US" dirty="0">
              <a:sym typeface="Helvetica Neue"/>
            </a:endParaRPr>
          </a:p>
          <a:p>
            <a:r>
              <a:rPr lang="en-US" dirty="0">
                <a:sym typeface="Helvetica Neue"/>
              </a:rPr>
              <a:t>*Read Sub-Bullets</a:t>
            </a:r>
          </a:p>
          <a:p>
            <a:endParaRPr lang="en-US" dirty="0">
              <a:sym typeface="Helvetica Neue"/>
            </a:endParaRPr>
          </a:p>
          <a:p>
            <a:r>
              <a:rPr lang="en-US" dirty="0">
                <a:sym typeface="Helvetica Neue"/>
              </a:rPr>
              <a:t>This method has several advantages over simply averaging responses: a) It allows us to ask a relatively small number of questions and still get a valid and reliable indicator, measuring a broad range of experiences; b) It can handle missing data easily; and c) it provides a “standard error” for each individual, which tells us how reliable the person’s responses were.</a:t>
            </a:r>
            <a:endParaRPr lang="en-US" dirty="0"/>
          </a:p>
          <a:p>
            <a:endParaRPr lang="en-US" dirty="0"/>
          </a:p>
        </p:txBody>
      </p:sp>
      <p:sp>
        <p:nvSpPr>
          <p:cNvPr id="4" name="Slide Number Placeholder 3"/>
          <p:cNvSpPr>
            <a:spLocks noGrp="1"/>
          </p:cNvSpPr>
          <p:nvPr>
            <p:ph type="sldNum" sz="quarter" idx="5"/>
          </p:nvPr>
        </p:nvSpPr>
        <p:spPr/>
        <p:txBody>
          <a:bodyPr/>
          <a:lstStyle/>
          <a:p>
            <a:fld id="{942D3647-6940-4068-960C-1953C3F1BCB9}" type="slidenum">
              <a:rPr lang="en-US" smtClean="0"/>
              <a:t>38</a:t>
            </a:fld>
            <a:endParaRPr lang="en-US"/>
          </a:p>
        </p:txBody>
      </p:sp>
    </p:spTree>
    <p:extLst>
      <p:ext uri="{BB962C8B-B14F-4D97-AF65-F5344CB8AC3E}">
        <p14:creationId xmlns:p14="http://schemas.microsoft.com/office/powerpoint/2010/main" val="1866960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br>
              <a:rPr lang="en-US" dirty="0"/>
            </a:br>
            <a:r>
              <a:rPr lang="en-US" dirty="0"/>
              <a:t>We use </a:t>
            </a:r>
            <a:r>
              <a:rPr lang="en-US" dirty="0" err="1"/>
              <a:t>Rasch</a:t>
            </a:r>
            <a:r>
              <a:rPr lang="en-US" dirty="0"/>
              <a:t> analysis to identify people who are responding in an unusual pattern. This may include answering all strongly positive; all strongly negative; or answering erratically or randomly.  For example: </a:t>
            </a:r>
            <a:r>
              <a:rPr lang="en-US" dirty="0">
                <a:sym typeface="Helvetica Neue"/>
              </a:rPr>
              <a:t>It is extremely unlikely that a student reports feeling not safe in his classes but very safe outside and around the school. Since these response patterns are so unusual, it’s likely that they’re due to some kind of error, such as students not paying attention to the questions.</a:t>
            </a:r>
            <a:endParaRPr lang="en-US" dirty="0"/>
          </a:p>
          <a:p>
            <a:pPr defTabSz="931774">
              <a:defRPr/>
            </a:pPr>
            <a:endParaRPr lang="en-US" dirty="0"/>
          </a:p>
          <a:p>
            <a:pPr defTabSz="931774">
              <a:defRPr/>
            </a:pPr>
            <a:r>
              <a:rPr lang="en-US" dirty="0"/>
              <a:t>This response pattern affects the respondent’s standard error (part of each participant’s score). If a respondent’s answer pattern is very different from the average response pattern in your school, the scores of these  respondents are down weighted in calculating the school average.</a:t>
            </a:r>
          </a:p>
          <a:p>
            <a:pPr defTabSz="931774">
              <a:defRPr/>
            </a:pPr>
            <a:endParaRPr lang="en-US" dirty="0"/>
          </a:p>
          <a:p>
            <a:pPr defTabSz="931774">
              <a:defRPr/>
            </a:pPr>
            <a:r>
              <a:rPr lang="en-US" b="1" dirty="0"/>
              <a:t>THIS IS A LOT OF DETAIL THAT COULD</a:t>
            </a:r>
            <a:r>
              <a:rPr lang="en-US" b="1" baseline="0" dirty="0"/>
              <a:t> BE MORE CONFUSING THAN NOT – ONLY EXPOUND IF NECESSARY</a:t>
            </a:r>
            <a:br>
              <a:rPr lang="en-US" b="1" dirty="0"/>
            </a:br>
            <a:r>
              <a:rPr lang="en-US" dirty="0">
                <a:sym typeface="Helvetica Neue"/>
              </a:rPr>
              <a:t>Rasch analysis produces a measure score at the </a:t>
            </a:r>
            <a:r>
              <a:rPr lang="en-US" i="1" dirty="0">
                <a:sym typeface="Helvetica Neue"/>
              </a:rPr>
              <a:t>individual</a:t>
            </a:r>
            <a:r>
              <a:rPr lang="en-US" dirty="0">
                <a:sym typeface="Helvetica Neue"/>
              </a:rPr>
              <a:t> (student) level as well as a standard error at the individual level.  This standard error represents how reliable/unreliable the student’s overall responses are.  It also takes into account missing data—so if a student only has responded to two out of four items, they’ll still get an individual measure score, but they’ll get a large standard error. </a:t>
            </a:r>
            <a:br>
              <a:rPr lang="en-US" dirty="0"/>
            </a:br>
            <a:br>
              <a:rPr lang="en-US" dirty="0"/>
            </a:br>
            <a:r>
              <a:rPr lang="en-US" dirty="0">
                <a:sym typeface="Helvetica Neue"/>
              </a:rPr>
              <a:t>When we create the school-level measure scores, we weight students by the inverse of the standard error.  That is, students with lots of missing data or extremely unusual response patterns are down-weighted. </a:t>
            </a:r>
            <a:endParaRPr lang="en-US" dirty="0"/>
          </a:p>
          <a:p>
            <a:endParaRPr lang="en-US" dirty="0"/>
          </a:p>
        </p:txBody>
      </p:sp>
      <p:sp>
        <p:nvSpPr>
          <p:cNvPr id="4" name="Slide Number Placeholder 3"/>
          <p:cNvSpPr>
            <a:spLocks noGrp="1"/>
          </p:cNvSpPr>
          <p:nvPr>
            <p:ph type="sldNum" sz="quarter" idx="5"/>
          </p:nvPr>
        </p:nvSpPr>
        <p:spPr/>
        <p:txBody>
          <a:bodyPr/>
          <a:lstStyle/>
          <a:p>
            <a:fld id="{942D3647-6940-4068-960C-1953C3F1BCB9}" type="slidenum">
              <a:rPr lang="en-US" smtClean="0"/>
              <a:t>39</a:t>
            </a:fld>
            <a:endParaRPr lang="en-US"/>
          </a:p>
        </p:txBody>
      </p:sp>
    </p:spTree>
    <p:extLst>
      <p:ext uri="{BB962C8B-B14F-4D97-AF65-F5344CB8AC3E}">
        <p14:creationId xmlns:p14="http://schemas.microsoft.com/office/powerpoint/2010/main" val="18139213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Measure scores are based on benchmarks established in [SWAP BASED ON CLIENT: 2013 using data from schools across Illinois OR 2011 using data from schools across Chicago Public Schools]. A Measure score is an indicator of how teachers or students responded to the specific questions making up each Measure. They are scored on a 1-99 scale, which is neither a rank nor a percentile. A score of 50 represents the average; a score above 50 is above average, and a score below 50 is below average (as compared to the established 2011/2013 benchmarks).</a:t>
            </a:r>
          </a:p>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42D3647-6940-4068-960C-1953C3F1BCB9}" type="slidenum">
              <a:rPr lang="en-US" smtClean="0"/>
              <a:t>40</a:t>
            </a:fld>
            <a:endParaRPr lang="en-US"/>
          </a:p>
        </p:txBody>
      </p:sp>
    </p:spTree>
    <p:extLst>
      <p:ext uri="{BB962C8B-B14F-4D97-AF65-F5344CB8AC3E}">
        <p14:creationId xmlns:p14="http://schemas.microsoft.com/office/powerpoint/2010/main" val="12879905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Shape 594"/>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95" name="Shape 595"/>
          <p:cNvSpPr txBox="1">
            <a:spLocks noGrp="1"/>
          </p:cNvSpPr>
          <p:nvPr>
            <p:ph type="body" idx="1"/>
          </p:nvPr>
        </p:nvSpPr>
        <p:spPr>
          <a:xfrm>
            <a:off x="934720" y="4415790"/>
            <a:ext cx="5140960" cy="4183380"/>
          </a:xfrm>
          <a:prstGeom prst="rect">
            <a:avLst/>
          </a:prstGeom>
          <a:noFill/>
          <a:ln>
            <a:noFill/>
          </a:ln>
        </p:spPr>
        <p:txBody>
          <a:bodyPr wrap="square" lIns="91634" tIns="45804" rIns="91634" bIns="45804" anchor="t" anchorCtr="0">
            <a:noAutofit/>
          </a:bodyPr>
          <a:lstStyle/>
          <a:p>
            <a:pPr>
              <a:lnSpc>
                <a:spcPct val="117999"/>
              </a:lnSpc>
              <a:buSzPct val="25000"/>
            </a:pPr>
            <a:r>
              <a:rPr lang="en">
                <a:latin typeface="Helvetica Neue"/>
                <a:ea typeface="Helvetica Neue"/>
                <a:cs typeface="Helvetica Neue"/>
                <a:sym typeface="Helvetica Neue"/>
              </a:rPr>
              <a:t>The 5Essentials is also robust in its depth and breadth. If we peel back another layer, you can see that each Essential is built on a series of related concepts. These concepts are the measures for each Essential. Underneath each measure are the items from the student and teacher surveys that serve as the source of data for the framework.</a:t>
            </a:r>
          </a:p>
          <a:p>
            <a:pPr>
              <a:lnSpc>
                <a:spcPct val="117999"/>
              </a:lnSpc>
              <a:buSzPct val="25000"/>
            </a:pPr>
            <a:endParaRPr sz="2200">
              <a:latin typeface="Helvetica Neue"/>
              <a:ea typeface="Helvetica Neue"/>
              <a:cs typeface="Helvetica Neue"/>
              <a:sym typeface="Helvetica Neue"/>
            </a:endParaRPr>
          </a:p>
          <a:p>
            <a:pPr>
              <a:lnSpc>
                <a:spcPct val="117999"/>
              </a:lnSpc>
              <a:buSzPct val="25000"/>
            </a:pPr>
            <a:r>
              <a:rPr lang="en">
                <a:latin typeface="Helvetica Neue"/>
                <a:ea typeface="Helvetica Neue"/>
                <a:cs typeface="Helvetica Neue"/>
                <a:sym typeface="Helvetica Neue"/>
              </a:rPr>
              <a:t>Here, for example, if you dig into Ambitious Instruction, you will see four measures underneath. You can then dig into each of the measures to see the items that comprise that measure. These items are the questions that teachers or students encounter on the survey. Supportive environment is comprised of student responses, ambitious instruction is comprised of both, involved families, collaborative teachers, and effective leaders are made up of teacher responses</a:t>
            </a:r>
          </a:p>
          <a:p>
            <a:pPr>
              <a:lnSpc>
                <a:spcPct val="117999"/>
              </a:lnSpc>
              <a:buSzPct val="25000"/>
            </a:pPr>
            <a:endParaRPr>
              <a:latin typeface="Helvetica Neue"/>
              <a:ea typeface="Helvetica Neue"/>
              <a:cs typeface="Helvetica Neue"/>
              <a:sym typeface="Helvetica Neue"/>
            </a:endParaRPr>
          </a:p>
          <a:p>
            <a:pPr>
              <a:lnSpc>
                <a:spcPct val="117999"/>
              </a:lnSpc>
              <a:buSzPct val="25000"/>
            </a:pPr>
            <a:r>
              <a:rPr lang="en">
                <a:latin typeface="Helvetica Neue"/>
                <a:ea typeface="Helvetica Neue"/>
                <a:cs typeface="Helvetica Neue"/>
                <a:sym typeface="Helvetica Neue"/>
              </a:rPr>
              <a:t>-Items are developed over the course of 20+ years by:</a:t>
            </a:r>
          </a:p>
          <a:p>
            <a:pPr marL="342841" lvl="1" indent="-265193">
              <a:lnSpc>
                <a:spcPct val="117999"/>
              </a:lnSpc>
              <a:buSzPct val="100000"/>
              <a:buFont typeface="Arial"/>
              <a:buChar char="•"/>
            </a:pPr>
            <a:r>
              <a:rPr lang="en">
                <a:latin typeface="Helvetica Neue"/>
                <a:ea typeface="Helvetica Neue"/>
                <a:cs typeface="Helvetica Neue"/>
                <a:sym typeface="Helvetica Neue"/>
              </a:rPr>
              <a:t>consulting nationally-based research on school improvement</a:t>
            </a:r>
          </a:p>
          <a:p>
            <a:pPr marL="342841" lvl="1" indent="-265193">
              <a:lnSpc>
                <a:spcPct val="117999"/>
              </a:lnSpc>
              <a:buSzPct val="100000"/>
              <a:buFont typeface="Arial"/>
              <a:buChar char="•"/>
            </a:pPr>
            <a:r>
              <a:rPr lang="en">
                <a:latin typeface="Helvetica Neue"/>
                <a:ea typeface="Helvetica Neue"/>
                <a:cs typeface="Helvetica Neue"/>
                <a:sym typeface="Helvetica Neue"/>
              </a:rPr>
              <a:t>conferring with diverse groups of stakeholders</a:t>
            </a:r>
          </a:p>
          <a:p>
            <a:pPr marL="342841" lvl="1" indent="-265193">
              <a:lnSpc>
                <a:spcPct val="117999"/>
              </a:lnSpc>
              <a:buSzPct val="100000"/>
              <a:buFont typeface="Arial"/>
              <a:buChar char="•"/>
            </a:pPr>
            <a:r>
              <a:rPr lang="en">
                <a:latin typeface="Helvetica Neue"/>
                <a:ea typeface="Helvetica Neue"/>
                <a:cs typeface="Helvetica Neue"/>
                <a:sym typeface="Helvetica Neue"/>
              </a:rPr>
              <a:t>testing items to make them clear and understandable</a:t>
            </a:r>
          </a:p>
          <a:p>
            <a:pPr marL="342841" lvl="1" indent="-265193">
              <a:lnSpc>
                <a:spcPct val="117999"/>
              </a:lnSpc>
              <a:buSzPct val="100000"/>
              <a:buFont typeface="Arial"/>
              <a:buChar char="•"/>
            </a:pPr>
            <a:r>
              <a:rPr lang="en">
                <a:latin typeface="Helvetica Neue"/>
                <a:ea typeface="Helvetica Neue"/>
                <a:cs typeface="Helvetica Neue"/>
                <a:sym typeface="Helvetica Neue"/>
              </a:rPr>
              <a:t>review items to keep the questions fresh and relevant</a:t>
            </a:r>
          </a:p>
          <a:p>
            <a:pPr>
              <a:lnSpc>
                <a:spcPct val="117999"/>
              </a:lnSpc>
              <a:buSzPct val="25000"/>
            </a:pPr>
            <a:endParaRPr sz="2200">
              <a:latin typeface="Helvetica Neue"/>
              <a:ea typeface="Helvetica Neue"/>
              <a:cs typeface="Helvetica Neue"/>
              <a:sym typeface="Helvetica Neue"/>
            </a:endParaRPr>
          </a:p>
        </p:txBody>
      </p:sp>
      <p:sp>
        <p:nvSpPr>
          <p:cNvPr id="596" name="Shape 596"/>
          <p:cNvSpPr txBox="1">
            <a:spLocks noGrp="1"/>
          </p:cNvSpPr>
          <p:nvPr>
            <p:ph type="sldNum" idx="12"/>
          </p:nvPr>
        </p:nvSpPr>
        <p:spPr>
          <a:xfrm>
            <a:off x="3970436" y="8830627"/>
            <a:ext cx="3038453" cy="464210"/>
          </a:xfrm>
          <a:prstGeom prst="rect">
            <a:avLst/>
          </a:prstGeom>
          <a:noFill/>
          <a:ln>
            <a:noFill/>
          </a:ln>
        </p:spPr>
        <p:txBody>
          <a:bodyPr wrap="square" lIns="91634" tIns="45804" rIns="91634" bIns="45804" anchor="t" anchorCtr="0">
            <a:noAutofit/>
          </a:bodyPr>
          <a:lstStyle/>
          <a:p>
            <a:pPr algn="ctr" defTabSz="931774">
              <a:buSzPct val="25000"/>
              <a:defRPr/>
            </a:pPr>
            <a:fld id="{00000000-1234-1234-1234-123412341234}" type="slidenum">
              <a:rPr lang="en" sz="3700" kern="0">
                <a:solidFill>
                  <a:srgbClr val="000000"/>
                </a:solidFill>
                <a:latin typeface="Helvetica Neue Light"/>
                <a:ea typeface="Helvetica Neue Light"/>
                <a:cs typeface="Helvetica Neue Light"/>
                <a:sym typeface="Helvetica Neue Light"/>
              </a:rPr>
              <a:pPr algn="ctr" defTabSz="931774">
                <a:buSzPct val="25000"/>
                <a:defRPr/>
              </a:pPr>
              <a:t>41</a:t>
            </a:fld>
            <a:endParaRPr lang="en" sz="3700" kern="0">
              <a:solidFill>
                <a:srgbClr val="000000"/>
              </a:solidFill>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25142692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An Essential</a:t>
            </a:r>
            <a:r>
              <a:rPr lang="en-US" baseline="0" dirty="0"/>
              <a:t> score is the average of all measures that comprise that essential.  Here if you take the average of the 4 measures, you will receive an average of 72 which is the measure score for Ambitious Instruction.</a:t>
            </a:r>
            <a:endParaRPr lang="en-US" dirty="0"/>
          </a:p>
          <a:p>
            <a:endParaRPr lang="en-US" dirty="0"/>
          </a:p>
        </p:txBody>
      </p:sp>
      <p:sp>
        <p:nvSpPr>
          <p:cNvPr id="4" name="Slide Number Placeholder 3"/>
          <p:cNvSpPr>
            <a:spLocks noGrp="1"/>
          </p:cNvSpPr>
          <p:nvPr>
            <p:ph type="sldNum" sz="quarter" idx="5"/>
          </p:nvPr>
        </p:nvSpPr>
        <p:spPr/>
        <p:txBody>
          <a:bodyPr/>
          <a:lstStyle/>
          <a:p>
            <a:fld id="{942D3647-6940-4068-960C-1953C3F1BCB9}" type="slidenum">
              <a:rPr lang="en-US" smtClean="0"/>
              <a:t>42</a:t>
            </a:fld>
            <a:endParaRPr lang="en-US"/>
          </a:p>
        </p:txBody>
      </p:sp>
    </p:spTree>
    <p:extLst>
      <p:ext uri="{BB962C8B-B14F-4D97-AF65-F5344CB8AC3E}">
        <p14:creationId xmlns:p14="http://schemas.microsoft.com/office/powerpoint/2010/main" val="41967516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positive categories,</a:t>
            </a:r>
            <a:r>
              <a:rPr lang="en-US" baseline="0" dirty="0"/>
              <a:t> Very Strong and Strong are each worth 1 point, while neutral range is assigned 0 as a value.  The negative categories, weak and very weak are worth negative 1.</a:t>
            </a:r>
            <a:endParaRPr lang="en-US" dirty="0"/>
          </a:p>
          <a:p>
            <a:endParaRPr lang="en-US" dirty="0"/>
          </a:p>
        </p:txBody>
      </p:sp>
      <p:sp>
        <p:nvSpPr>
          <p:cNvPr id="4" name="Slide Number Placeholder 3"/>
          <p:cNvSpPr>
            <a:spLocks noGrp="1"/>
          </p:cNvSpPr>
          <p:nvPr>
            <p:ph type="sldNum" sz="quarter" idx="5"/>
          </p:nvPr>
        </p:nvSpPr>
        <p:spPr/>
        <p:txBody>
          <a:bodyPr/>
          <a:lstStyle/>
          <a:p>
            <a:fld id="{942D3647-6940-4068-960C-1953C3F1BCB9}" type="slidenum">
              <a:rPr lang="en-US" smtClean="0"/>
              <a:t>43</a:t>
            </a:fld>
            <a:endParaRPr lang="en-US"/>
          </a:p>
        </p:txBody>
      </p:sp>
    </p:spTree>
    <p:extLst>
      <p:ext uri="{BB962C8B-B14F-4D97-AF65-F5344CB8AC3E}">
        <p14:creationId xmlns:p14="http://schemas.microsoft.com/office/powerpoint/2010/main" val="5027994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then add the</a:t>
            </a:r>
            <a:r>
              <a:rPr lang="en-US" baseline="0" dirty="0"/>
              <a:t> value of each essential score to calculate the Overall 5Essentials category for your school – Well Organized, Organized, Moderately Organized, Partially Organized and Not yet Organized…for improvement</a:t>
            </a:r>
          </a:p>
          <a:p>
            <a:endParaRPr lang="en-US" dirty="0"/>
          </a:p>
          <a:p>
            <a:r>
              <a:rPr lang="en-US" dirty="0"/>
              <a:t>Your school’s category score indicates how organized your school is for improvement. Extensive empirical evidence indicates that there is a strong correlation between a school’s score on the 5Essentials survey and their capacity for improving student outcomes. Thus, schools that score strong in 3 or more of the 5Essentials, without a sustained weakness in the other essentials, will be classified as “organized” or “well organized” for improvement.</a:t>
            </a:r>
          </a:p>
        </p:txBody>
      </p:sp>
      <p:sp>
        <p:nvSpPr>
          <p:cNvPr id="4" name="Slide Number Placeholder 3"/>
          <p:cNvSpPr>
            <a:spLocks noGrp="1"/>
          </p:cNvSpPr>
          <p:nvPr>
            <p:ph type="sldNum" sz="quarter" idx="5"/>
          </p:nvPr>
        </p:nvSpPr>
        <p:spPr/>
        <p:txBody>
          <a:bodyPr/>
          <a:lstStyle/>
          <a:p>
            <a:fld id="{942D3647-6940-4068-960C-1953C3F1BCB9}" type="slidenum">
              <a:rPr lang="en-US" smtClean="0"/>
              <a:t>44</a:t>
            </a:fld>
            <a:endParaRPr lang="en-US"/>
          </a:p>
        </p:txBody>
      </p:sp>
    </p:spTree>
    <p:extLst>
      <p:ext uri="{BB962C8B-B14F-4D97-AF65-F5344CB8AC3E}">
        <p14:creationId xmlns:p14="http://schemas.microsoft.com/office/powerpoint/2010/main" val="2976719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C23023-4A56-BF49-B77F-032A57B0174C}" type="slidenum">
              <a:rPr lang="en-US" smtClean="0"/>
              <a:t>45</a:t>
            </a:fld>
            <a:endParaRPr lang="en-US"/>
          </a:p>
        </p:txBody>
      </p:sp>
    </p:spTree>
    <p:extLst>
      <p:ext uri="{BB962C8B-B14F-4D97-AF65-F5344CB8AC3E}">
        <p14:creationId xmlns:p14="http://schemas.microsoft.com/office/powerpoint/2010/main" val="3911861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1" name="Shape 611"/>
          <p:cNvSpPr txBox="1">
            <a:spLocks noGrp="1"/>
          </p:cNvSpPr>
          <p:nvPr>
            <p:ph type="body" idx="1"/>
          </p:nvPr>
        </p:nvSpPr>
        <p:spPr>
          <a:xfrm>
            <a:off x="701040" y="4415790"/>
            <a:ext cx="5608320" cy="4183380"/>
          </a:xfrm>
          <a:prstGeom prst="rect">
            <a:avLst/>
          </a:prstGeom>
        </p:spPr>
        <p:txBody>
          <a:bodyPr wrap="square" lIns="93162" tIns="93162" rIns="93162" bIns="93162" anchor="t" anchorCtr="0">
            <a:noAutofit/>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Shape 610"/>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1" name="Shape 611"/>
          <p:cNvSpPr txBox="1">
            <a:spLocks noGrp="1"/>
          </p:cNvSpPr>
          <p:nvPr>
            <p:ph type="body" idx="1"/>
          </p:nvPr>
        </p:nvSpPr>
        <p:spPr>
          <a:xfrm>
            <a:off x="701040" y="4415790"/>
            <a:ext cx="5608320" cy="4183380"/>
          </a:xfrm>
          <a:prstGeom prst="rect">
            <a:avLst/>
          </a:prstGeom>
        </p:spPr>
        <p:txBody>
          <a:bodyPr wrap="square" lIns="93162" tIns="93162" rIns="93162" bIns="93162" anchor="t" anchorCtr="0">
            <a:noAutofit/>
          </a:bodyPr>
          <a:lstStyle/>
          <a:p>
            <a:endParaRPr/>
          </a:p>
        </p:txBody>
      </p:sp>
    </p:spTree>
    <p:extLst>
      <p:ext uri="{BB962C8B-B14F-4D97-AF65-F5344CB8AC3E}">
        <p14:creationId xmlns:p14="http://schemas.microsoft.com/office/powerpoint/2010/main" val="2129099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290981b41b_2_329:notes"/>
          <p:cNvSpPr>
            <a:spLocks noGrp="1" noRot="1" noChangeAspect="1"/>
          </p:cNvSpPr>
          <p:nvPr>
            <p:ph type="sldImg" idx="2"/>
          </p:nvPr>
        </p:nvSpPr>
        <p:spPr>
          <a:xfrm>
            <a:off x="406400" y="698500"/>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42" name="Google Shape;842;g290981b41b_2_329:notes"/>
          <p:cNvSpPr txBox="1">
            <a:spLocks noGrp="1"/>
          </p:cNvSpPr>
          <p:nvPr>
            <p:ph type="body" idx="1"/>
          </p:nvPr>
        </p:nvSpPr>
        <p:spPr>
          <a:xfrm>
            <a:off x="934720" y="4415790"/>
            <a:ext cx="5141076" cy="4183438"/>
          </a:xfrm>
          <a:prstGeom prst="rect">
            <a:avLst/>
          </a:prstGeom>
          <a:noFill/>
          <a:ln>
            <a:noFill/>
          </a:ln>
        </p:spPr>
        <p:txBody>
          <a:bodyPr spcFirstLastPara="1" wrap="square" lIns="87807" tIns="87807" rIns="87807" bIns="87807" anchor="t" anchorCtr="0">
            <a:noAutofit/>
          </a:bodyPr>
          <a:lstStyle/>
          <a:p>
            <a:pPr>
              <a:lnSpc>
                <a:spcPct val="117999"/>
              </a:lnSpc>
              <a:buClr>
                <a:schemeClr val="dk1"/>
              </a:buClr>
              <a:buSzPts val="2100"/>
            </a:pPr>
            <a:endParaRPr sz="210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4dd1b53809_0_39:notes"/>
          <p:cNvSpPr>
            <a:spLocks noGrp="1" noRot="1" noChangeAspect="1"/>
          </p:cNvSpPr>
          <p:nvPr>
            <p:ph type="sldImg" idx="2"/>
          </p:nvPr>
        </p:nvSpPr>
        <p:spPr>
          <a:xfrm>
            <a:off x="406400" y="698500"/>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9" name="Google Shape;849;g4dd1b53809_0_39:notes"/>
          <p:cNvSpPr txBox="1">
            <a:spLocks noGrp="1"/>
          </p:cNvSpPr>
          <p:nvPr>
            <p:ph type="body" idx="1"/>
          </p:nvPr>
        </p:nvSpPr>
        <p:spPr>
          <a:xfrm>
            <a:off x="701040" y="4415790"/>
            <a:ext cx="5608320" cy="4183380"/>
          </a:xfrm>
          <a:prstGeom prst="rect">
            <a:avLst/>
          </a:prstGeom>
        </p:spPr>
        <p:txBody>
          <a:bodyPr spcFirstLastPara="1" wrap="square" lIns="93156" tIns="93156" rIns="93156" bIns="93156" anchor="t" anchorCtr="0">
            <a:noAutofit/>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can all agree, trying to boil the ocean would be a futile and</a:t>
            </a:r>
            <a:r>
              <a:rPr lang="en-US" baseline="0" dirty="0"/>
              <a:t> frustrating endeavor. The same is true if you, as a district or a school, try to take everything on at once. But when you slow down and enable yourself to go deep, you can often times make more progress and that progress is more likely to last. In other words, go slow to go fast. </a:t>
            </a:r>
            <a:endParaRPr lang="en-US" dirty="0"/>
          </a:p>
        </p:txBody>
      </p:sp>
      <p:sp>
        <p:nvSpPr>
          <p:cNvPr id="4" name="Slide Number Placeholder 3"/>
          <p:cNvSpPr>
            <a:spLocks noGrp="1"/>
          </p:cNvSpPr>
          <p:nvPr>
            <p:ph type="sldNum" sz="quarter" idx="10"/>
          </p:nvPr>
        </p:nvSpPr>
        <p:spPr/>
        <p:txBody>
          <a:bodyPr/>
          <a:lstStyle/>
          <a:p>
            <a:pPr>
              <a:defRPr/>
            </a:pPr>
            <a:fld id="{A93DAAF6-70C4-044B-9931-EB0D9C5D7427}" type="slidenum">
              <a:rPr lang="en-US" smtClean="0"/>
              <a:pPr>
                <a:defRPr/>
              </a:pPr>
              <a:t>56</a:t>
            </a:fld>
            <a:endParaRPr lang="en-US" dirty="0"/>
          </a:p>
        </p:txBody>
      </p:sp>
    </p:spTree>
    <p:extLst>
      <p:ext uri="{BB962C8B-B14F-4D97-AF65-F5344CB8AC3E}">
        <p14:creationId xmlns:p14="http://schemas.microsoft.com/office/powerpoint/2010/main" val="27744582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include others</a:t>
            </a:r>
            <a:r>
              <a:rPr lang="en-US" baseline="0" dirty="0"/>
              <a:t> in the decision making process, especially people with diverse perspectives, you often times create a better solution with better buy-in. However, in doing this, you need to ensure that you create or allow for equity of voice. Norms and protocols are tremendously helpful here.</a:t>
            </a:r>
            <a:endParaRPr lang="en-US" dirty="0"/>
          </a:p>
        </p:txBody>
      </p:sp>
      <p:sp>
        <p:nvSpPr>
          <p:cNvPr id="4" name="Slide Number Placeholder 3"/>
          <p:cNvSpPr>
            <a:spLocks noGrp="1"/>
          </p:cNvSpPr>
          <p:nvPr>
            <p:ph type="sldNum" sz="quarter" idx="10"/>
          </p:nvPr>
        </p:nvSpPr>
        <p:spPr/>
        <p:txBody>
          <a:bodyPr/>
          <a:lstStyle/>
          <a:p>
            <a:pPr>
              <a:defRPr/>
            </a:pPr>
            <a:fld id="{A93DAAF6-70C4-044B-9931-EB0D9C5D7427}" type="slidenum">
              <a:rPr lang="en-US" smtClean="0"/>
              <a:pPr>
                <a:defRPr/>
              </a:pPr>
              <a:t>57</a:t>
            </a:fld>
            <a:endParaRPr lang="en-US" dirty="0"/>
          </a:p>
        </p:txBody>
      </p:sp>
    </p:spTree>
    <p:extLst>
      <p:ext uri="{BB962C8B-B14F-4D97-AF65-F5344CB8AC3E}">
        <p14:creationId xmlns:p14="http://schemas.microsoft.com/office/powerpoint/2010/main" val="31824312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extension to democratizing the process, when you broaden the base of leadership, you</a:t>
            </a:r>
            <a:r>
              <a:rPr lang="en-US" baseline="0" dirty="0"/>
              <a:t> enhance the likelihood of success. Yes, you need to lead, but you do not need to do it alone. Bringing others into the mix can help foster understanding and alignment, while also pushing people beyond buy-in to ownership.</a:t>
            </a:r>
            <a:endParaRPr lang="en-US" dirty="0"/>
          </a:p>
        </p:txBody>
      </p:sp>
      <p:sp>
        <p:nvSpPr>
          <p:cNvPr id="4" name="Slide Number Placeholder 3"/>
          <p:cNvSpPr>
            <a:spLocks noGrp="1"/>
          </p:cNvSpPr>
          <p:nvPr>
            <p:ph type="sldNum" sz="quarter" idx="10"/>
          </p:nvPr>
        </p:nvSpPr>
        <p:spPr/>
        <p:txBody>
          <a:bodyPr/>
          <a:lstStyle/>
          <a:p>
            <a:pPr>
              <a:defRPr/>
            </a:pPr>
            <a:fld id="{A93DAAF6-70C4-044B-9931-EB0D9C5D7427}" type="slidenum">
              <a:rPr lang="en-US" smtClean="0"/>
              <a:pPr>
                <a:defRPr/>
              </a:pPr>
              <a:t>58</a:t>
            </a:fld>
            <a:endParaRPr lang="en-US" dirty="0"/>
          </a:p>
        </p:txBody>
      </p:sp>
    </p:spTree>
    <p:extLst>
      <p:ext uri="{BB962C8B-B14F-4D97-AF65-F5344CB8AC3E}">
        <p14:creationId xmlns:p14="http://schemas.microsoft.com/office/powerpoint/2010/main" val="15885024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probably observed in</a:t>
            </a:r>
            <a:r>
              <a:rPr lang="en-US" baseline="0" dirty="0"/>
              <a:t> Isaac’s story, he made himself vulnerable. He reflected, with an open-mind, on the year and his practice. He did not make excuses, but instead he owned his actions and took responsibility for what could be. He was vulnerable with his staff and courageous in his pursuit of something better.</a:t>
            </a:r>
            <a:endParaRPr lang="en-US" dirty="0"/>
          </a:p>
        </p:txBody>
      </p:sp>
      <p:sp>
        <p:nvSpPr>
          <p:cNvPr id="4" name="Slide Number Placeholder 3"/>
          <p:cNvSpPr>
            <a:spLocks noGrp="1"/>
          </p:cNvSpPr>
          <p:nvPr>
            <p:ph type="sldNum" sz="quarter" idx="10"/>
          </p:nvPr>
        </p:nvSpPr>
        <p:spPr/>
        <p:txBody>
          <a:bodyPr/>
          <a:lstStyle/>
          <a:p>
            <a:pPr>
              <a:defRPr/>
            </a:pPr>
            <a:fld id="{A93DAAF6-70C4-044B-9931-EB0D9C5D7427}" type="slidenum">
              <a:rPr lang="en-US" smtClean="0"/>
              <a:pPr>
                <a:defRPr/>
              </a:pPr>
              <a:t>59</a:t>
            </a:fld>
            <a:endParaRPr lang="en-US" dirty="0"/>
          </a:p>
        </p:txBody>
      </p:sp>
    </p:spTree>
    <p:extLst>
      <p:ext uri="{BB962C8B-B14F-4D97-AF65-F5344CB8AC3E}">
        <p14:creationId xmlns:p14="http://schemas.microsoft.com/office/powerpoint/2010/main" val="34516536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27d1227af7_0_5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27d1227af7_0_5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255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This leaves 15 minutes for breaks</a:t>
            </a:r>
            <a:endParaRPr/>
          </a:p>
        </p:txBody>
      </p:sp>
    </p:spTree>
    <p:extLst>
      <p:ext uri="{BB962C8B-B14F-4D97-AF65-F5344CB8AC3E}">
        <p14:creationId xmlns:p14="http://schemas.microsoft.com/office/powerpoint/2010/main" val="19146916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1"/>
        <p:cNvGrpSpPr/>
        <p:nvPr/>
      </p:nvGrpSpPr>
      <p:grpSpPr>
        <a:xfrm>
          <a:off x="0" y="0"/>
          <a:ext cx="0" cy="0"/>
          <a:chOff x="0" y="0"/>
          <a:chExt cx="0" cy="0"/>
        </a:xfrm>
      </p:grpSpPr>
      <p:sp>
        <p:nvSpPr>
          <p:cNvPr id="2082" name="Google Shape;2082;g5e26f484d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3" name="Google Shape;2083;g5e26f484d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3"/>
        <p:cNvGrpSpPr/>
        <p:nvPr/>
      </p:nvGrpSpPr>
      <p:grpSpPr>
        <a:xfrm>
          <a:off x="0" y="0"/>
          <a:ext cx="0" cy="0"/>
          <a:chOff x="0" y="0"/>
          <a:chExt cx="0" cy="0"/>
        </a:xfrm>
      </p:grpSpPr>
      <p:sp>
        <p:nvSpPr>
          <p:cNvPr id="2104" name="Google Shape;2104;g41c8c9bd54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5" name="Google Shape;2105;g41c8c9bd54_0_1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3"/>
        <p:cNvGrpSpPr/>
        <p:nvPr/>
      </p:nvGrpSpPr>
      <p:grpSpPr>
        <a:xfrm>
          <a:off x="0" y="0"/>
          <a:ext cx="0" cy="0"/>
          <a:chOff x="0" y="0"/>
          <a:chExt cx="0" cy="0"/>
        </a:xfrm>
      </p:grpSpPr>
      <p:sp>
        <p:nvSpPr>
          <p:cNvPr id="2104" name="Google Shape;2104;g41c8c9bd54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5" name="Google Shape;2105;g41c8c9bd54_0_1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2034138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240800faf5_0_324: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240800faf5_0_32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5e330b4d8e_1_47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5e330b4d8e_1_47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
              <a:t>5E Team uses the thinking model promoted by Anthony Bryk. </a:t>
            </a:r>
            <a:endParaRPr/>
          </a:p>
          <a:p>
            <a:pPr marL="0" indent="0">
              <a:buNone/>
            </a:pPr>
            <a:r>
              <a:rPr lang="en"/>
              <a:t>Urge teams to think through the lens of convergence and integration. Rather than listing all potential areas or measures for improvement, how, for example, did teams integrate targeted 5E improvement measures with a specific CIWP strategy?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6107f2af54_0_3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3" name="Google Shape;783;g6107f2af54_0_3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Need to print this article</a:t>
            </a: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6274e3d570_0_0: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6274e3d570_0_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
              <a:t>The circle indicates that this is the section we will focus on today. We will dive into the other two boxes during implementation planning on our next visit.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4"/>
        <p:cNvGrpSpPr/>
        <p:nvPr/>
      </p:nvGrpSpPr>
      <p:grpSpPr>
        <a:xfrm>
          <a:off x="0" y="0"/>
          <a:ext cx="0" cy="0"/>
          <a:chOff x="0" y="0"/>
          <a:chExt cx="0" cy="0"/>
        </a:xfrm>
      </p:grpSpPr>
      <p:sp>
        <p:nvSpPr>
          <p:cNvPr id="2175" name="Google Shape;2175;g64cdece09a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6" name="Google Shape;2176;g64cdece09a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Ask participants to do a close read, and unpack their interpretation of the quote. Share thinking with small groups, then with whole.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g5f9dda89b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1" name="Google Shape;2191;g5f9dda89b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Play the first 12 minutes of the video</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g5f9dda89b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1" name="Google Shape;2191;g5f9dda89b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Play the first 12 minutes of the video</a:t>
            </a:r>
            <a:endParaRPr/>
          </a:p>
        </p:txBody>
      </p:sp>
    </p:spTree>
    <p:extLst>
      <p:ext uri="{BB962C8B-B14F-4D97-AF65-F5344CB8AC3E}">
        <p14:creationId xmlns:p14="http://schemas.microsoft.com/office/powerpoint/2010/main" val="22340854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g5f9dda89b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1" name="Google Shape;2191;g5f9dda89b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Play the first 12 minutes of the video</a:t>
            </a:r>
            <a:endParaRPr/>
          </a:p>
        </p:txBody>
      </p:sp>
    </p:spTree>
    <p:extLst>
      <p:ext uri="{BB962C8B-B14F-4D97-AF65-F5344CB8AC3E}">
        <p14:creationId xmlns:p14="http://schemas.microsoft.com/office/powerpoint/2010/main" val="26037034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g5f9dda89b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1" name="Google Shape;2191;g5f9dda89b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Play the first 12 minutes of the video</a:t>
            </a:r>
            <a:endParaRPr/>
          </a:p>
        </p:txBody>
      </p:sp>
    </p:spTree>
    <p:extLst>
      <p:ext uri="{BB962C8B-B14F-4D97-AF65-F5344CB8AC3E}">
        <p14:creationId xmlns:p14="http://schemas.microsoft.com/office/powerpoint/2010/main" val="23226380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g5f9dda89b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1" name="Google Shape;2191;g5f9dda89b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Play the first 12 minutes of the video</a:t>
            </a:r>
            <a:endParaRPr/>
          </a:p>
        </p:txBody>
      </p:sp>
    </p:spTree>
    <p:extLst>
      <p:ext uri="{BB962C8B-B14F-4D97-AF65-F5344CB8AC3E}">
        <p14:creationId xmlns:p14="http://schemas.microsoft.com/office/powerpoint/2010/main" val="13975779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g5f9dda89b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1" name="Google Shape;2191;g5f9dda89b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Play the first 12 minutes of the video</a:t>
            </a:r>
            <a:endParaRPr/>
          </a:p>
        </p:txBody>
      </p:sp>
    </p:spTree>
    <p:extLst>
      <p:ext uri="{BB962C8B-B14F-4D97-AF65-F5344CB8AC3E}">
        <p14:creationId xmlns:p14="http://schemas.microsoft.com/office/powerpoint/2010/main" val="6817250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g5f9dda89b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1" name="Google Shape;2191;g5f9dda89b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Play the first 12 minutes of the video</a:t>
            </a:r>
            <a:endParaRPr/>
          </a:p>
        </p:txBody>
      </p:sp>
    </p:spTree>
    <p:extLst>
      <p:ext uri="{BB962C8B-B14F-4D97-AF65-F5344CB8AC3E}">
        <p14:creationId xmlns:p14="http://schemas.microsoft.com/office/powerpoint/2010/main" val="15317449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2"/>
        <p:cNvGrpSpPr/>
        <p:nvPr/>
      </p:nvGrpSpPr>
      <p:grpSpPr>
        <a:xfrm>
          <a:off x="0" y="0"/>
          <a:ext cx="0" cy="0"/>
          <a:chOff x="0" y="0"/>
          <a:chExt cx="0" cy="0"/>
        </a:xfrm>
      </p:grpSpPr>
      <p:sp>
        <p:nvSpPr>
          <p:cNvPr id="2133" name="Google Shape;2133;g41c8c9bd54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4" name="Google Shape;2134;g41c8c9bd54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g473b4b63ab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4" name="Google Shape;974;g473b4b63ab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solidFill>
                  <a:srgbClr val="333333"/>
                </a:solidFill>
                <a:highlight>
                  <a:srgbClr val="FFFFFF"/>
                </a:highlight>
                <a:latin typeface="Roboto"/>
                <a:ea typeface="Roboto"/>
                <a:cs typeface="Roboto"/>
                <a:sym typeface="Roboto"/>
              </a:rPr>
              <a:t>Explain that they will tag the Measures directly onto the case study. </a:t>
            </a:r>
            <a:endParaRPr sz="1000">
              <a:solidFill>
                <a:srgbClr val="333333"/>
              </a:solidFill>
              <a:highlight>
                <a:srgbClr val="FFFFFF"/>
              </a:highlight>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000">
              <a:solidFill>
                <a:srgbClr val="333333"/>
              </a:solidFill>
              <a:highlight>
                <a:srgbClr val="FFFFFF"/>
              </a:highlight>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 sz="1000">
                <a:solidFill>
                  <a:srgbClr val="333333"/>
                </a:solidFill>
                <a:highlight>
                  <a:srgbClr val="FFFFFF"/>
                </a:highlight>
                <a:latin typeface="Roboto"/>
                <a:ea typeface="Roboto"/>
                <a:cs typeface="Roboto"/>
                <a:sym typeface="Roboto"/>
              </a:rPr>
              <a:t>Thereafter, they can note the 5E related trends in their participant packets. </a:t>
            </a:r>
            <a:endParaRPr sz="10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g473b4b63ab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4" name="Google Shape;974;g473b4b63ab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solidFill>
                  <a:srgbClr val="333333"/>
                </a:solidFill>
                <a:highlight>
                  <a:srgbClr val="FFFFFF"/>
                </a:highlight>
                <a:latin typeface="Roboto"/>
                <a:ea typeface="Roboto"/>
                <a:cs typeface="Roboto"/>
                <a:sym typeface="Roboto"/>
              </a:rPr>
              <a:t>Explain that they will tag the Measures directly onto the case study. </a:t>
            </a:r>
            <a:endParaRPr sz="1000">
              <a:solidFill>
                <a:srgbClr val="333333"/>
              </a:solidFill>
              <a:highlight>
                <a:srgbClr val="FFFFFF"/>
              </a:highlight>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000">
              <a:solidFill>
                <a:srgbClr val="333333"/>
              </a:solidFill>
              <a:highlight>
                <a:srgbClr val="FFFFFF"/>
              </a:highlight>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 sz="1000">
                <a:solidFill>
                  <a:srgbClr val="333333"/>
                </a:solidFill>
                <a:highlight>
                  <a:srgbClr val="FFFFFF"/>
                </a:highlight>
                <a:latin typeface="Roboto"/>
                <a:ea typeface="Roboto"/>
                <a:cs typeface="Roboto"/>
                <a:sym typeface="Roboto"/>
              </a:rPr>
              <a:t>Thereafter, they can note the 5E related trends in their participant packets. </a:t>
            </a:r>
            <a:endParaRPr sz="1000">
              <a:solidFill>
                <a:srgbClr val="333333"/>
              </a:solidFill>
              <a:highlight>
                <a:srgbClr val="FFFFFF"/>
              </a:highlight>
              <a:latin typeface="Roboto"/>
              <a:ea typeface="Roboto"/>
              <a:cs typeface="Roboto"/>
              <a:sym typeface="Roboto"/>
            </a:endParaRPr>
          </a:p>
        </p:txBody>
      </p:sp>
    </p:spTree>
    <p:extLst>
      <p:ext uri="{BB962C8B-B14F-4D97-AF65-F5344CB8AC3E}">
        <p14:creationId xmlns:p14="http://schemas.microsoft.com/office/powerpoint/2010/main" val="40106691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g473b4b63ab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4" name="Google Shape;974;g473b4b63ab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solidFill>
                  <a:srgbClr val="333333"/>
                </a:solidFill>
                <a:highlight>
                  <a:srgbClr val="FFFFFF"/>
                </a:highlight>
                <a:latin typeface="Roboto"/>
                <a:ea typeface="Roboto"/>
                <a:cs typeface="Roboto"/>
                <a:sym typeface="Roboto"/>
              </a:rPr>
              <a:t>Explain that they will tag the Measures directly onto the case study. </a:t>
            </a:r>
            <a:endParaRPr sz="1000">
              <a:solidFill>
                <a:srgbClr val="333333"/>
              </a:solidFill>
              <a:highlight>
                <a:srgbClr val="FFFFFF"/>
              </a:highlight>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000">
              <a:solidFill>
                <a:srgbClr val="333333"/>
              </a:solidFill>
              <a:highlight>
                <a:srgbClr val="FFFFFF"/>
              </a:highlight>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 sz="1000">
                <a:solidFill>
                  <a:srgbClr val="333333"/>
                </a:solidFill>
                <a:highlight>
                  <a:srgbClr val="FFFFFF"/>
                </a:highlight>
                <a:latin typeface="Roboto"/>
                <a:ea typeface="Roboto"/>
                <a:cs typeface="Roboto"/>
                <a:sym typeface="Roboto"/>
              </a:rPr>
              <a:t>Thereafter, they can note the 5E related trends in their participant packets. </a:t>
            </a:r>
            <a:endParaRPr sz="1000">
              <a:solidFill>
                <a:srgbClr val="333333"/>
              </a:solidFill>
              <a:highlight>
                <a:srgbClr val="FFFFFF"/>
              </a:highlight>
              <a:latin typeface="Roboto"/>
              <a:ea typeface="Roboto"/>
              <a:cs typeface="Roboto"/>
              <a:sym typeface="Roboto"/>
            </a:endParaRPr>
          </a:p>
        </p:txBody>
      </p:sp>
    </p:spTree>
    <p:extLst>
      <p:ext uri="{BB962C8B-B14F-4D97-AF65-F5344CB8AC3E}">
        <p14:creationId xmlns:p14="http://schemas.microsoft.com/office/powerpoint/2010/main" val="42661006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60f7150394_0_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0" name="Google Shape;740;g60f7150394_0_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g5e330b4d8e_1_12: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9" name="Google Shape;759;g5e330b4d8e_1_1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5e330b4d8e_1_47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5e330b4d8e_1_47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
              <a:t>5E Team uses the thinking model promoted by Anthony Bryk. </a:t>
            </a:r>
            <a:endParaRPr/>
          </a:p>
          <a:p>
            <a:pPr marL="0" indent="0">
              <a:buNone/>
            </a:pPr>
            <a:r>
              <a:rPr lang="en"/>
              <a:t>Urge teams to think through the lens of convergence and integration. Rather than listing all potential areas or measures for improvement, how, for example, did teams integrate targeted 5E improvement measures with a specific CIWP strategy?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6274e3d570_0_0: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6274e3d570_0_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
              <a:t>The circle indicates that this is the section we will focus on today. We will dive into the other two boxes during implementation planning on our next visit.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5f9dda89b4_0_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8" name="Google Shape;808;g5f9dda89b4_0_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5e330b4d8e_1_944: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5e330b4d8e_1_94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5fab5b7bc4_1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5fab5b7bc4_1_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5e26f484dd_0_280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6" name="Google Shape;856;g5e26f484dd_0_2804:notes"/>
          <p:cNvSpPr txBox="1">
            <a:spLocks noGrp="1"/>
          </p:cNvSpPr>
          <p:nvPr>
            <p:ph type="body" idx="1"/>
          </p:nvPr>
        </p:nvSpPr>
        <p:spPr>
          <a:xfrm>
            <a:off x="934720" y="4415790"/>
            <a:ext cx="5140960" cy="4183380"/>
          </a:xfrm>
          <a:prstGeom prst="rect">
            <a:avLst/>
          </a:prstGeom>
          <a:noFill/>
          <a:ln>
            <a:noFill/>
          </a:ln>
        </p:spPr>
        <p:txBody>
          <a:bodyPr spcFirstLastPara="1" wrap="square" lIns="91430" tIns="45702" rIns="91430" bIns="45702" anchor="t" anchorCtr="0">
            <a:noAutofit/>
          </a:bodyPr>
          <a:lstStyle/>
          <a:p>
            <a:pPr marL="0" indent="0">
              <a:lnSpc>
                <a:spcPct val="117999"/>
              </a:lnSpc>
              <a:buNone/>
            </a:pPr>
            <a:endParaRPr sz="1200"/>
          </a:p>
        </p:txBody>
      </p:sp>
      <p:sp>
        <p:nvSpPr>
          <p:cNvPr id="857" name="Google Shape;857;g5e26f484dd_0_2804:notes"/>
          <p:cNvSpPr txBox="1">
            <a:spLocks noGrp="1"/>
          </p:cNvSpPr>
          <p:nvPr>
            <p:ph type="sldNum" idx="12"/>
          </p:nvPr>
        </p:nvSpPr>
        <p:spPr>
          <a:xfrm>
            <a:off x="3970339" y="8829675"/>
            <a:ext cx="3038453" cy="465125"/>
          </a:xfrm>
          <a:prstGeom prst="rect">
            <a:avLst/>
          </a:prstGeom>
          <a:noFill/>
          <a:ln>
            <a:noFill/>
          </a:ln>
        </p:spPr>
        <p:txBody>
          <a:bodyPr spcFirstLastPara="1" wrap="square" lIns="91430" tIns="45702" rIns="91430" bIns="45702" anchor="t" anchorCtr="0">
            <a:noAutofit/>
          </a:bodyPr>
          <a:lstStyle/>
          <a:p>
            <a:pPr algn="ctr"/>
            <a:fld id="{00000000-1234-1234-1234-123412341234}" type="slidenum">
              <a:rPr lang="en" sz="3700">
                <a:latin typeface="Helvetica Neue Light"/>
                <a:ea typeface="Helvetica Neue Light"/>
                <a:cs typeface="Helvetica Neue Light"/>
                <a:sym typeface="Helvetica Neue Light"/>
              </a:rPr>
              <a:pPr algn="ctr"/>
              <a:t>103</a:t>
            </a:fld>
            <a:endParaRPr sz="3700">
              <a:latin typeface="Helvetica Neue Light"/>
              <a:ea typeface="Helvetica Neue Light"/>
              <a:cs typeface="Helvetica Neue Light"/>
              <a:sym typeface="Helvetica Neue Light"/>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5e1a069c93_0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3" name="Google Shape;863;g5e1a069c93_0_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g5e1a069c93_0_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0" name="Google Shape;870;g5e1a069c93_0_1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5e26f484dd_0_282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6" name="Google Shape;876;g5e26f484dd_0_2824:notes"/>
          <p:cNvSpPr txBox="1">
            <a:spLocks noGrp="1"/>
          </p:cNvSpPr>
          <p:nvPr>
            <p:ph type="body" idx="1"/>
          </p:nvPr>
        </p:nvSpPr>
        <p:spPr>
          <a:xfrm>
            <a:off x="934720" y="4415790"/>
            <a:ext cx="5140960" cy="4183380"/>
          </a:xfrm>
          <a:prstGeom prst="rect">
            <a:avLst/>
          </a:prstGeom>
          <a:noFill/>
          <a:ln>
            <a:noFill/>
          </a:ln>
        </p:spPr>
        <p:txBody>
          <a:bodyPr spcFirstLastPara="1" wrap="square" lIns="91430" tIns="45702" rIns="91430" bIns="45702" anchor="t" anchorCtr="0">
            <a:noAutofit/>
          </a:bodyPr>
          <a:lstStyle/>
          <a:p>
            <a:pPr marL="0" indent="0">
              <a:lnSpc>
                <a:spcPct val="117999"/>
              </a:lnSpc>
              <a:buNone/>
            </a:pPr>
            <a:endParaRPr sz="1200"/>
          </a:p>
        </p:txBody>
      </p:sp>
      <p:sp>
        <p:nvSpPr>
          <p:cNvPr id="877" name="Google Shape;877;g5e26f484dd_0_2824:notes"/>
          <p:cNvSpPr txBox="1">
            <a:spLocks noGrp="1"/>
          </p:cNvSpPr>
          <p:nvPr>
            <p:ph type="sldNum" idx="12"/>
          </p:nvPr>
        </p:nvSpPr>
        <p:spPr>
          <a:xfrm>
            <a:off x="3970339" y="8829675"/>
            <a:ext cx="3038453" cy="465125"/>
          </a:xfrm>
          <a:prstGeom prst="rect">
            <a:avLst/>
          </a:prstGeom>
          <a:noFill/>
          <a:ln>
            <a:noFill/>
          </a:ln>
        </p:spPr>
        <p:txBody>
          <a:bodyPr spcFirstLastPara="1" wrap="square" lIns="91430" tIns="45702" rIns="91430" bIns="45702" anchor="t" anchorCtr="0">
            <a:noAutofit/>
          </a:bodyPr>
          <a:lstStyle/>
          <a:p>
            <a:pPr algn="ctr"/>
            <a:fld id="{00000000-1234-1234-1234-123412341234}" type="slidenum">
              <a:rPr lang="en" sz="3700">
                <a:latin typeface="Helvetica Neue Light"/>
                <a:ea typeface="Helvetica Neue Light"/>
                <a:cs typeface="Helvetica Neue Light"/>
                <a:sym typeface="Helvetica Neue Light"/>
              </a:rPr>
              <a:pPr algn="ctr"/>
              <a:t>106</a:t>
            </a:fld>
            <a:endParaRPr sz="3700">
              <a:latin typeface="Helvetica Neue Light"/>
              <a:ea typeface="Helvetica Neue Light"/>
              <a:cs typeface="Helvetica Neue Light"/>
              <a:sym typeface="Helvetica Neue Light"/>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5e26f484dd_0_282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6" name="Google Shape;876;g5e26f484dd_0_2824:notes"/>
          <p:cNvSpPr txBox="1">
            <a:spLocks noGrp="1"/>
          </p:cNvSpPr>
          <p:nvPr>
            <p:ph type="body" idx="1"/>
          </p:nvPr>
        </p:nvSpPr>
        <p:spPr>
          <a:xfrm>
            <a:off x="934720" y="4415790"/>
            <a:ext cx="5140960" cy="4183380"/>
          </a:xfrm>
          <a:prstGeom prst="rect">
            <a:avLst/>
          </a:prstGeom>
          <a:noFill/>
          <a:ln>
            <a:noFill/>
          </a:ln>
        </p:spPr>
        <p:txBody>
          <a:bodyPr spcFirstLastPara="1" wrap="square" lIns="91430" tIns="45702" rIns="91430" bIns="45702" anchor="t" anchorCtr="0">
            <a:noAutofit/>
          </a:bodyPr>
          <a:lstStyle/>
          <a:p>
            <a:pPr marL="0" indent="0">
              <a:lnSpc>
                <a:spcPct val="117999"/>
              </a:lnSpc>
              <a:buNone/>
            </a:pPr>
            <a:endParaRPr sz="1200"/>
          </a:p>
        </p:txBody>
      </p:sp>
      <p:sp>
        <p:nvSpPr>
          <p:cNvPr id="877" name="Google Shape;877;g5e26f484dd_0_2824:notes"/>
          <p:cNvSpPr txBox="1">
            <a:spLocks noGrp="1"/>
          </p:cNvSpPr>
          <p:nvPr>
            <p:ph type="sldNum" idx="12"/>
          </p:nvPr>
        </p:nvSpPr>
        <p:spPr>
          <a:xfrm>
            <a:off x="3970339" y="8829675"/>
            <a:ext cx="3038453" cy="465125"/>
          </a:xfrm>
          <a:prstGeom prst="rect">
            <a:avLst/>
          </a:prstGeom>
          <a:noFill/>
          <a:ln>
            <a:noFill/>
          </a:ln>
        </p:spPr>
        <p:txBody>
          <a:bodyPr spcFirstLastPara="1" wrap="square" lIns="91430" tIns="45702" rIns="91430" bIns="45702" anchor="t" anchorCtr="0">
            <a:noAutofit/>
          </a:bodyPr>
          <a:lstStyle/>
          <a:p>
            <a:pPr algn="ctr"/>
            <a:fld id="{00000000-1234-1234-1234-123412341234}" type="slidenum">
              <a:rPr lang="en" sz="3700">
                <a:latin typeface="Helvetica Neue Light"/>
                <a:ea typeface="Helvetica Neue Light"/>
                <a:cs typeface="Helvetica Neue Light"/>
                <a:sym typeface="Helvetica Neue Light"/>
              </a:rPr>
              <a:pPr algn="ctr"/>
              <a:t>107</a:t>
            </a:fld>
            <a:endParaRPr sz="3700">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22560801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5e26f484dd_0_282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6" name="Google Shape;876;g5e26f484dd_0_2824:notes"/>
          <p:cNvSpPr txBox="1">
            <a:spLocks noGrp="1"/>
          </p:cNvSpPr>
          <p:nvPr>
            <p:ph type="body" idx="1"/>
          </p:nvPr>
        </p:nvSpPr>
        <p:spPr>
          <a:xfrm>
            <a:off x="934720" y="4415790"/>
            <a:ext cx="5140960" cy="4183380"/>
          </a:xfrm>
          <a:prstGeom prst="rect">
            <a:avLst/>
          </a:prstGeom>
          <a:noFill/>
          <a:ln>
            <a:noFill/>
          </a:ln>
        </p:spPr>
        <p:txBody>
          <a:bodyPr spcFirstLastPara="1" wrap="square" lIns="91430" tIns="45702" rIns="91430" bIns="45702" anchor="t" anchorCtr="0">
            <a:noAutofit/>
          </a:bodyPr>
          <a:lstStyle/>
          <a:p>
            <a:pPr marL="0" indent="0">
              <a:lnSpc>
                <a:spcPct val="117999"/>
              </a:lnSpc>
              <a:buNone/>
            </a:pPr>
            <a:endParaRPr sz="1200"/>
          </a:p>
        </p:txBody>
      </p:sp>
      <p:sp>
        <p:nvSpPr>
          <p:cNvPr id="877" name="Google Shape;877;g5e26f484dd_0_2824:notes"/>
          <p:cNvSpPr txBox="1">
            <a:spLocks noGrp="1"/>
          </p:cNvSpPr>
          <p:nvPr>
            <p:ph type="sldNum" idx="12"/>
          </p:nvPr>
        </p:nvSpPr>
        <p:spPr>
          <a:xfrm>
            <a:off x="3970339" y="8829675"/>
            <a:ext cx="3038453" cy="465125"/>
          </a:xfrm>
          <a:prstGeom prst="rect">
            <a:avLst/>
          </a:prstGeom>
          <a:noFill/>
          <a:ln>
            <a:noFill/>
          </a:ln>
        </p:spPr>
        <p:txBody>
          <a:bodyPr spcFirstLastPara="1" wrap="square" lIns="91430" tIns="45702" rIns="91430" bIns="45702" anchor="t" anchorCtr="0">
            <a:noAutofit/>
          </a:bodyPr>
          <a:lstStyle/>
          <a:p>
            <a:pPr algn="ctr"/>
            <a:fld id="{00000000-1234-1234-1234-123412341234}" type="slidenum">
              <a:rPr lang="en" sz="3700">
                <a:latin typeface="Helvetica Neue Light"/>
                <a:ea typeface="Helvetica Neue Light"/>
                <a:cs typeface="Helvetica Neue Light"/>
                <a:sym typeface="Helvetica Neue Light"/>
              </a:rPr>
              <a:pPr algn="ctr"/>
              <a:t>108</a:t>
            </a:fld>
            <a:endParaRPr sz="3700">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100502648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5e26f484dd_0_2844: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9" name="Google Shape;889;g5e26f484dd_0_284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g5fab5b7bc4_1_1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95" name="Google Shape;895;g5fab5b7bc4_1_14:notes"/>
          <p:cNvSpPr txBox="1">
            <a:spLocks noGrp="1"/>
          </p:cNvSpPr>
          <p:nvPr>
            <p:ph type="body" idx="1"/>
          </p:nvPr>
        </p:nvSpPr>
        <p:spPr>
          <a:xfrm>
            <a:off x="934720" y="4415790"/>
            <a:ext cx="5140960" cy="4183380"/>
          </a:xfrm>
          <a:prstGeom prst="rect">
            <a:avLst/>
          </a:prstGeom>
          <a:noFill/>
          <a:ln>
            <a:noFill/>
          </a:ln>
        </p:spPr>
        <p:txBody>
          <a:bodyPr spcFirstLastPara="1" wrap="square" lIns="91430" tIns="45702" rIns="91430" bIns="45702" anchor="t" anchorCtr="0">
            <a:noAutofit/>
          </a:bodyPr>
          <a:lstStyle/>
          <a:p>
            <a:pPr marL="0" indent="0">
              <a:buSzPts val="1100"/>
              <a:buNone/>
            </a:pPr>
            <a:r>
              <a:rPr lang="en">
                <a:solidFill>
                  <a:schemeClr val="dk1"/>
                </a:solidFill>
              </a:rPr>
              <a:t>**Imperative to stress that participants are doing this hypothetically to learn the process so they can support schools. The schools themselves know their reality better than anyone. Our job is to support them through the process ensuring they do this honestly and reflectively. Must not get too wed to the hypothetical visions you created here when learning the process. </a:t>
            </a:r>
            <a:endParaRPr>
              <a:solidFill>
                <a:schemeClr val="dk1"/>
              </a:solidFill>
            </a:endParaRPr>
          </a:p>
          <a:p>
            <a:pPr marL="0" indent="0">
              <a:buSzPts val="1100"/>
              <a:buNone/>
            </a:pPr>
            <a:endParaRPr>
              <a:solidFill>
                <a:schemeClr val="dk1"/>
              </a:solidFill>
            </a:endParaRPr>
          </a:p>
          <a:p>
            <a:pPr marL="0" indent="0">
              <a:buClr>
                <a:schemeClr val="dk1"/>
              </a:buClr>
              <a:buSzPts val="1100"/>
              <a:buNone/>
            </a:pPr>
            <a:r>
              <a:rPr lang="en">
                <a:solidFill>
                  <a:schemeClr val="dk1"/>
                </a:solidFill>
              </a:rPr>
              <a:t>What if you were to turn this Measure for Growth into a strength? What if your school were to become an exemplar of success for this indicator? What would it look like? What would teachers, students, leaders, parents, and adult staff be doing and saying? </a:t>
            </a:r>
            <a:endParaRPr>
              <a:solidFill>
                <a:schemeClr val="dk1"/>
              </a:solidFill>
            </a:endParaRPr>
          </a:p>
          <a:p>
            <a:pPr marL="0" indent="0">
              <a:lnSpc>
                <a:spcPct val="117999"/>
              </a:lnSpc>
              <a:buNone/>
            </a:pPr>
            <a:endParaRPr sz="1200"/>
          </a:p>
        </p:txBody>
      </p:sp>
      <p:sp>
        <p:nvSpPr>
          <p:cNvPr id="896" name="Google Shape;896;g5fab5b7bc4_1_14:notes"/>
          <p:cNvSpPr txBox="1">
            <a:spLocks noGrp="1"/>
          </p:cNvSpPr>
          <p:nvPr>
            <p:ph type="sldNum" idx="12"/>
          </p:nvPr>
        </p:nvSpPr>
        <p:spPr>
          <a:xfrm>
            <a:off x="3970339" y="8829675"/>
            <a:ext cx="3038453" cy="465125"/>
          </a:xfrm>
          <a:prstGeom prst="rect">
            <a:avLst/>
          </a:prstGeom>
          <a:noFill/>
          <a:ln>
            <a:noFill/>
          </a:ln>
        </p:spPr>
        <p:txBody>
          <a:bodyPr spcFirstLastPara="1" wrap="square" lIns="91430" tIns="45702" rIns="91430" bIns="45702" anchor="t" anchorCtr="0">
            <a:noAutofit/>
          </a:bodyPr>
          <a:lstStyle/>
          <a:p>
            <a:pPr algn="ctr"/>
            <a:fld id="{00000000-1234-1234-1234-123412341234}" type="slidenum">
              <a:rPr lang="en" sz="3700">
                <a:latin typeface="Helvetica Neue Light"/>
                <a:ea typeface="Helvetica Neue Light"/>
                <a:cs typeface="Helvetica Neue Light"/>
                <a:sym typeface="Helvetica Neue Light"/>
              </a:rPr>
              <a:pPr algn="ctr"/>
              <a:t>111</a:t>
            </a:fld>
            <a:endParaRPr sz="3700">
              <a:latin typeface="Helvetica Neue Light"/>
              <a:ea typeface="Helvetica Neue Light"/>
              <a:cs typeface="Helvetica Neue Light"/>
              <a:sym typeface="Helvetica Neue Light"/>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g5fab5b7bc4_1_1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95" name="Google Shape;895;g5fab5b7bc4_1_14:notes"/>
          <p:cNvSpPr txBox="1">
            <a:spLocks noGrp="1"/>
          </p:cNvSpPr>
          <p:nvPr>
            <p:ph type="body" idx="1"/>
          </p:nvPr>
        </p:nvSpPr>
        <p:spPr>
          <a:xfrm>
            <a:off x="934720" y="4415790"/>
            <a:ext cx="5140960" cy="4183380"/>
          </a:xfrm>
          <a:prstGeom prst="rect">
            <a:avLst/>
          </a:prstGeom>
          <a:noFill/>
          <a:ln>
            <a:noFill/>
          </a:ln>
        </p:spPr>
        <p:txBody>
          <a:bodyPr spcFirstLastPara="1" wrap="square" lIns="91430" tIns="45702" rIns="91430" bIns="45702" anchor="t" anchorCtr="0">
            <a:noAutofit/>
          </a:bodyPr>
          <a:lstStyle/>
          <a:p>
            <a:pPr marL="0" indent="0">
              <a:buSzPts val="1100"/>
              <a:buNone/>
            </a:pPr>
            <a:r>
              <a:rPr lang="en">
                <a:solidFill>
                  <a:schemeClr val="dk1"/>
                </a:solidFill>
              </a:rPr>
              <a:t>**Imperative to stress that participants are doing this hypothetically to learn the process so they can support schools. The schools themselves know their reality better than anyone. Our job is to support them through the process ensuring they do this honestly and reflectively. Must not get too wed to the hypothetical visions you created here when learning the process. </a:t>
            </a:r>
            <a:endParaRPr>
              <a:solidFill>
                <a:schemeClr val="dk1"/>
              </a:solidFill>
            </a:endParaRPr>
          </a:p>
          <a:p>
            <a:pPr marL="0" indent="0">
              <a:buSzPts val="1100"/>
              <a:buNone/>
            </a:pPr>
            <a:endParaRPr>
              <a:solidFill>
                <a:schemeClr val="dk1"/>
              </a:solidFill>
            </a:endParaRPr>
          </a:p>
          <a:p>
            <a:pPr marL="0" indent="0">
              <a:buClr>
                <a:schemeClr val="dk1"/>
              </a:buClr>
              <a:buSzPts val="1100"/>
              <a:buNone/>
            </a:pPr>
            <a:r>
              <a:rPr lang="en">
                <a:solidFill>
                  <a:schemeClr val="dk1"/>
                </a:solidFill>
              </a:rPr>
              <a:t>What if you were to turn this Measure for Growth into a strength? What if your school were to become an exemplar of success for this indicator? What would it look like? What would teachers, students, leaders, parents, and adult staff be doing and saying? </a:t>
            </a:r>
            <a:endParaRPr>
              <a:solidFill>
                <a:schemeClr val="dk1"/>
              </a:solidFill>
            </a:endParaRPr>
          </a:p>
          <a:p>
            <a:pPr marL="0" indent="0">
              <a:lnSpc>
                <a:spcPct val="117999"/>
              </a:lnSpc>
              <a:buNone/>
            </a:pPr>
            <a:endParaRPr sz="1200"/>
          </a:p>
        </p:txBody>
      </p:sp>
      <p:sp>
        <p:nvSpPr>
          <p:cNvPr id="896" name="Google Shape;896;g5fab5b7bc4_1_14:notes"/>
          <p:cNvSpPr txBox="1">
            <a:spLocks noGrp="1"/>
          </p:cNvSpPr>
          <p:nvPr>
            <p:ph type="sldNum" idx="12"/>
          </p:nvPr>
        </p:nvSpPr>
        <p:spPr>
          <a:xfrm>
            <a:off x="3970339" y="8829675"/>
            <a:ext cx="3038453" cy="465125"/>
          </a:xfrm>
          <a:prstGeom prst="rect">
            <a:avLst/>
          </a:prstGeom>
          <a:noFill/>
          <a:ln>
            <a:noFill/>
          </a:ln>
        </p:spPr>
        <p:txBody>
          <a:bodyPr spcFirstLastPara="1" wrap="square" lIns="91430" tIns="45702" rIns="91430" bIns="45702" anchor="t" anchorCtr="0">
            <a:noAutofit/>
          </a:bodyPr>
          <a:lstStyle/>
          <a:p>
            <a:pPr algn="ctr"/>
            <a:fld id="{00000000-1234-1234-1234-123412341234}" type="slidenum">
              <a:rPr lang="en" sz="3700">
                <a:latin typeface="Helvetica Neue Light"/>
                <a:ea typeface="Helvetica Neue Light"/>
                <a:cs typeface="Helvetica Neue Light"/>
                <a:sym typeface="Helvetica Neue Light"/>
              </a:rPr>
              <a:pPr algn="ctr"/>
              <a:t>112</a:t>
            </a:fld>
            <a:endParaRPr sz="3700">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139353014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g5fab5b7bc4_1_1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95" name="Google Shape;895;g5fab5b7bc4_1_14:notes"/>
          <p:cNvSpPr txBox="1">
            <a:spLocks noGrp="1"/>
          </p:cNvSpPr>
          <p:nvPr>
            <p:ph type="body" idx="1"/>
          </p:nvPr>
        </p:nvSpPr>
        <p:spPr>
          <a:xfrm>
            <a:off x="934720" y="4415790"/>
            <a:ext cx="5140960" cy="4183380"/>
          </a:xfrm>
          <a:prstGeom prst="rect">
            <a:avLst/>
          </a:prstGeom>
          <a:noFill/>
          <a:ln>
            <a:noFill/>
          </a:ln>
        </p:spPr>
        <p:txBody>
          <a:bodyPr spcFirstLastPara="1" wrap="square" lIns="91430" tIns="45702" rIns="91430" bIns="45702" anchor="t" anchorCtr="0">
            <a:noAutofit/>
          </a:bodyPr>
          <a:lstStyle/>
          <a:p>
            <a:pPr marL="0" indent="0">
              <a:buSzPts val="1100"/>
              <a:buNone/>
            </a:pPr>
            <a:r>
              <a:rPr lang="en">
                <a:solidFill>
                  <a:schemeClr val="dk1"/>
                </a:solidFill>
              </a:rPr>
              <a:t>**Imperative to stress that participants are doing this hypothetically to learn the process so they can support schools. The schools themselves know their reality better than anyone. Our job is to support them through the process ensuring they do this honestly and reflectively. Must not get too wed to the hypothetical visions you created here when learning the process. </a:t>
            </a:r>
            <a:endParaRPr>
              <a:solidFill>
                <a:schemeClr val="dk1"/>
              </a:solidFill>
            </a:endParaRPr>
          </a:p>
          <a:p>
            <a:pPr marL="0" indent="0">
              <a:buSzPts val="1100"/>
              <a:buNone/>
            </a:pPr>
            <a:endParaRPr>
              <a:solidFill>
                <a:schemeClr val="dk1"/>
              </a:solidFill>
            </a:endParaRPr>
          </a:p>
          <a:p>
            <a:pPr marL="0" indent="0">
              <a:buClr>
                <a:schemeClr val="dk1"/>
              </a:buClr>
              <a:buSzPts val="1100"/>
              <a:buNone/>
            </a:pPr>
            <a:r>
              <a:rPr lang="en">
                <a:solidFill>
                  <a:schemeClr val="dk1"/>
                </a:solidFill>
              </a:rPr>
              <a:t>What if you were to turn this Measure for Growth into a strength? What if your school were to become an exemplar of success for this indicator? What would it look like? What would teachers, students, leaders, parents, and adult staff be doing and saying? </a:t>
            </a:r>
            <a:endParaRPr>
              <a:solidFill>
                <a:schemeClr val="dk1"/>
              </a:solidFill>
            </a:endParaRPr>
          </a:p>
          <a:p>
            <a:pPr marL="0" indent="0">
              <a:lnSpc>
                <a:spcPct val="117999"/>
              </a:lnSpc>
              <a:buNone/>
            </a:pPr>
            <a:endParaRPr sz="1200"/>
          </a:p>
        </p:txBody>
      </p:sp>
      <p:sp>
        <p:nvSpPr>
          <p:cNvPr id="896" name="Google Shape;896;g5fab5b7bc4_1_14:notes"/>
          <p:cNvSpPr txBox="1">
            <a:spLocks noGrp="1"/>
          </p:cNvSpPr>
          <p:nvPr>
            <p:ph type="sldNum" idx="12"/>
          </p:nvPr>
        </p:nvSpPr>
        <p:spPr>
          <a:xfrm>
            <a:off x="3970339" y="8829675"/>
            <a:ext cx="3038453" cy="465125"/>
          </a:xfrm>
          <a:prstGeom prst="rect">
            <a:avLst/>
          </a:prstGeom>
          <a:noFill/>
          <a:ln>
            <a:noFill/>
          </a:ln>
        </p:spPr>
        <p:txBody>
          <a:bodyPr spcFirstLastPara="1" wrap="square" lIns="91430" tIns="45702" rIns="91430" bIns="45702" anchor="t" anchorCtr="0">
            <a:noAutofit/>
          </a:bodyPr>
          <a:lstStyle/>
          <a:p>
            <a:pPr algn="ctr"/>
            <a:fld id="{00000000-1234-1234-1234-123412341234}" type="slidenum">
              <a:rPr lang="en" sz="3700">
                <a:latin typeface="Helvetica Neue Light"/>
                <a:ea typeface="Helvetica Neue Light"/>
                <a:cs typeface="Helvetica Neue Light"/>
                <a:sym typeface="Helvetica Neue Light"/>
              </a:rPr>
              <a:pPr algn="ctr"/>
              <a:t>113</a:t>
            </a:fld>
            <a:endParaRPr sz="3700">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40455046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5e26f484dd_0_3325: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5e26f484dd_0_332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g629d0721ba_3_1: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0" name="Google Shape;920;g629d0721ba_3_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
              <a:t>The circle indicates that this is the section we will focus on today. We will dive into the other two boxes during implementation planning on our next visit.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g6107f2af54_0_5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4" name="Google Shape;934;g6107f2af54_0_5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g6107f2af54_0_5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4" name="Google Shape;934;g6107f2af54_0_5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1298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g6107f2af54_0_5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4" name="Google Shape;934;g6107f2af54_0_5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5644191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6107f2af54_0_6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6107f2af54_0_6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629d0721ba_3_15: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629d0721ba_3_1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
              <a:t>The circle indicates that this is the section we will focus on today. We will dive into the other two boxes during implementation planning on our next visit.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6107f2af54_0_8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6107f2af54_0_8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1" name="Picture Placeholder 70"/>
          <p:cNvSpPr>
            <a:spLocks noGrp="1"/>
          </p:cNvSpPr>
          <p:nvPr>
            <p:ph type="pic" sz="quarter" idx="10" hasCustomPrompt="1"/>
          </p:nvPr>
        </p:nvSpPr>
        <p:spPr>
          <a:xfrm>
            <a:off x="0" y="0"/>
            <a:ext cx="12192000" cy="5507038"/>
          </a:xfrm>
        </p:spPr>
        <p:txBody>
          <a:bodyPr anchor="ctr"/>
          <a:lstStyle>
            <a:lvl1pPr marL="0" indent="0" algn="ctr">
              <a:buNone/>
              <a:defRPr/>
            </a:lvl1pPr>
          </a:lstStyle>
          <a:p>
            <a:r>
              <a:rPr lang="en-US"/>
              <a:t>Click to insert image</a:t>
            </a:r>
          </a:p>
        </p:txBody>
      </p:sp>
      <p:sp>
        <p:nvSpPr>
          <p:cNvPr id="2" name="Title 1"/>
          <p:cNvSpPr>
            <a:spLocks noGrp="1"/>
          </p:cNvSpPr>
          <p:nvPr>
            <p:ph type="ctrTitle"/>
          </p:nvPr>
        </p:nvSpPr>
        <p:spPr>
          <a:xfrm>
            <a:off x="198474" y="3615069"/>
            <a:ext cx="11795052" cy="1582993"/>
          </a:xfrm>
        </p:spPr>
        <p:txBody>
          <a:bodyPr anchor="ctr">
            <a:normAutofit/>
          </a:bodyPr>
          <a:lstStyle>
            <a:lvl1pPr algn="ctr">
              <a:defRPr sz="4400"/>
            </a:lvl1pPr>
          </a:lstStyle>
          <a:p>
            <a:r>
              <a:rPr lang="en-US" dirty="0"/>
              <a:t>Click to edit</a:t>
            </a:r>
          </a:p>
        </p:txBody>
      </p:sp>
      <p:sp>
        <p:nvSpPr>
          <p:cNvPr id="7" name="Rectangle 6"/>
          <p:cNvSpPr/>
          <p:nvPr userDrawn="1"/>
        </p:nvSpPr>
        <p:spPr>
          <a:xfrm>
            <a:off x="0" y="5507665"/>
            <a:ext cx="12192000" cy="13503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p:cNvGrpSpPr/>
          <p:nvPr userDrawn="1"/>
        </p:nvGrpSpPr>
        <p:grpSpPr>
          <a:xfrm>
            <a:off x="9230381" y="5996762"/>
            <a:ext cx="2650308" cy="372140"/>
            <a:chOff x="-186660" y="4429919"/>
            <a:chExt cx="3211394" cy="450924"/>
          </a:xfrm>
        </p:grpSpPr>
        <p:sp>
          <p:nvSpPr>
            <p:cNvPr id="8" name="Freeform 7"/>
            <p:cNvSpPr>
              <a:spLocks noChangeArrowheads="1"/>
            </p:cNvSpPr>
            <p:nvPr userDrawn="1"/>
          </p:nvSpPr>
          <p:spPr bwMode="auto">
            <a:xfrm>
              <a:off x="-186660" y="4433987"/>
              <a:ext cx="219698" cy="255637"/>
            </a:xfrm>
            <a:custGeom>
              <a:avLst/>
              <a:gdLst>
                <a:gd name="T0" fmla="*/ 0 w 1429"/>
                <a:gd name="T1" fmla="*/ 0 h 1663"/>
                <a:gd name="T2" fmla="*/ 361 w 1429"/>
                <a:gd name="T3" fmla="*/ 0 h 1663"/>
                <a:gd name="T4" fmla="*/ 361 w 1429"/>
                <a:gd name="T5" fmla="*/ 926 h 1663"/>
                <a:gd name="T6" fmla="*/ 714 w 1429"/>
                <a:gd name="T7" fmla="*/ 1329 h 1663"/>
                <a:gd name="T8" fmla="*/ 1067 w 1429"/>
                <a:gd name="T9" fmla="*/ 937 h 1663"/>
                <a:gd name="T10" fmla="*/ 1067 w 1429"/>
                <a:gd name="T11" fmla="*/ 0 h 1663"/>
                <a:gd name="T12" fmla="*/ 1428 w 1429"/>
                <a:gd name="T13" fmla="*/ 0 h 1663"/>
                <a:gd name="T14" fmla="*/ 1428 w 1429"/>
                <a:gd name="T15" fmla="*/ 923 h 1663"/>
                <a:gd name="T16" fmla="*/ 711 w 1429"/>
                <a:gd name="T17" fmla="*/ 1662 h 1663"/>
                <a:gd name="T18" fmla="*/ 0 w 1429"/>
                <a:gd name="T19" fmla="*/ 937 h 1663"/>
                <a:gd name="T20" fmla="*/ 0 w 1429"/>
                <a:gd name="T21" fmla="*/ 0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9" h="1663">
                  <a:moveTo>
                    <a:pt x="0" y="0"/>
                  </a:moveTo>
                  <a:lnTo>
                    <a:pt x="361" y="0"/>
                  </a:lnTo>
                  <a:lnTo>
                    <a:pt x="361" y="926"/>
                  </a:lnTo>
                  <a:cubicBezTo>
                    <a:pt x="361" y="1194"/>
                    <a:pt x="494" y="1329"/>
                    <a:pt x="714" y="1329"/>
                  </a:cubicBezTo>
                  <a:cubicBezTo>
                    <a:pt x="934" y="1329"/>
                    <a:pt x="1067" y="1197"/>
                    <a:pt x="1067" y="937"/>
                  </a:cubicBezTo>
                  <a:lnTo>
                    <a:pt x="1067" y="0"/>
                  </a:lnTo>
                  <a:lnTo>
                    <a:pt x="1428" y="0"/>
                  </a:lnTo>
                  <a:lnTo>
                    <a:pt x="1428" y="923"/>
                  </a:lnTo>
                  <a:cubicBezTo>
                    <a:pt x="1428" y="1420"/>
                    <a:pt x="1148" y="1662"/>
                    <a:pt x="711" y="1662"/>
                  </a:cubicBezTo>
                  <a:cubicBezTo>
                    <a:pt x="274" y="1662"/>
                    <a:pt x="0" y="1417"/>
                    <a:pt x="0" y="937"/>
                  </a:cubicBezTo>
                  <a:lnTo>
                    <a:pt x="0"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8"/>
            <p:cNvSpPr>
              <a:spLocks noChangeArrowheads="1"/>
            </p:cNvSpPr>
            <p:nvPr userDrawn="1"/>
          </p:nvSpPr>
          <p:spPr bwMode="auto">
            <a:xfrm>
              <a:off x="72367" y="4429919"/>
              <a:ext cx="233260" cy="260383"/>
            </a:xfrm>
            <a:custGeom>
              <a:avLst/>
              <a:gdLst>
                <a:gd name="T0" fmla="*/ 0 w 1516"/>
                <a:gd name="T1" fmla="*/ 847 h 1694"/>
                <a:gd name="T2" fmla="*/ 855 w 1516"/>
                <a:gd name="T3" fmla="*/ 0 h 1694"/>
                <a:gd name="T4" fmla="*/ 1501 w 1516"/>
                <a:gd name="T5" fmla="*/ 254 h 1694"/>
                <a:gd name="T6" fmla="*/ 1272 w 1516"/>
                <a:gd name="T7" fmla="*/ 519 h 1694"/>
                <a:gd name="T8" fmla="*/ 855 w 1516"/>
                <a:gd name="T9" fmla="*/ 336 h 1694"/>
                <a:gd name="T10" fmla="*/ 380 w 1516"/>
                <a:gd name="T11" fmla="*/ 847 h 1694"/>
                <a:gd name="T12" fmla="*/ 855 w 1516"/>
                <a:gd name="T13" fmla="*/ 1360 h 1694"/>
                <a:gd name="T14" fmla="*/ 1286 w 1516"/>
                <a:gd name="T15" fmla="*/ 1168 h 1694"/>
                <a:gd name="T16" fmla="*/ 1515 w 1516"/>
                <a:gd name="T17" fmla="*/ 1400 h 1694"/>
                <a:gd name="T18" fmla="*/ 840 w 1516"/>
                <a:gd name="T19" fmla="*/ 1693 h 1694"/>
                <a:gd name="T20" fmla="*/ 0 w 1516"/>
                <a:gd name="T21" fmla="*/ 852 h 1694"/>
                <a:gd name="T22" fmla="*/ 0 w 1516"/>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6" h="1694">
                  <a:moveTo>
                    <a:pt x="0" y="847"/>
                  </a:moveTo>
                  <a:cubicBezTo>
                    <a:pt x="0" y="381"/>
                    <a:pt x="349" y="0"/>
                    <a:pt x="855" y="0"/>
                  </a:cubicBezTo>
                  <a:cubicBezTo>
                    <a:pt x="1162" y="0"/>
                    <a:pt x="1348" y="102"/>
                    <a:pt x="1501" y="254"/>
                  </a:cubicBezTo>
                  <a:lnTo>
                    <a:pt x="1272" y="519"/>
                  </a:lnTo>
                  <a:cubicBezTo>
                    <a:pt x="1145" y="403"/>
                    <a:pt x="1018" y="336"/>
                    <a:pt x="855" y="336"/>
                  </a:cubicBezTo>
                  <a:cubicBezTo>
                    <a:pt x="578" y="336"/>
                    <a:pt x="380" y="564"/>
                    <a:pt x="380" y="847"/>
                  </a:cubicBezTo>
                  <a:cubicBezTo>
                    <a:pt x="380" y="1126"/>
                    <a:pt x="575" y="1360"/>
                    <a:pt x="855" y="1360"/>
                  </a:cubicBezTo>
                  <a:cubicBezTo>
                    <a:pt x="1041" y="1360"/>
                    <a:pt x="1157" y="1284"/>
                    <a:pt x="1286" y="1168"/>
                  </a:cubicBezTo>
                  <a:lnTo>
                    <a:pt x="1515" y="1400"/>
                  </a:lnTo>
                  <a:cubicBezTo>
                    <a:pt x="1343" y="1580"/>
                    <a:pt x="1157" y="1693"/>
                    <a:pt x="840" y="1693"/>
                  </a:cubicBezTo>
                  <a:cubicBezTo>
                    <a:pt x="358"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9"/>
            <p:cNvSpPr>
              <a:spLocks noChangeArrowheads="1"/>
            </p:cNvSpPr>
            <p:nvPr userDrawn="1"/>
          </p:nvSpPr>
          <p:spPr bwMode="auto">
            <a:xfrm>
              <a:off x="340887" y="4433987"/>
              <a:ext cx="212918" cy="251568"/>
            </a:xfrm>
            <a:custGeom>
              <a:avLst/>
              <a:gdLst>
                <a:gd name="T0" fmla="*/ 1024 w 1386"/>
                <a:gd name="T1" fmla="*/ 0 h 1638"/>
                <a:gd name="T2" fmla="*/ 1024 w 1386"/>
                <a:gd name="T3" fmla="*/ 649 h 1638"/>
                <a:gd name="T4" fmla="*/ 361 w 1386"/>
                <a:gd name="T5" fmla="*/ 649 h 1638"/>
                <a:gd name="T6" fmla="*/ 361 w 1386"/>
                <a:gd name="T7" fmla="*/ 0 h 1638"/>
                <a:gd name="T8" fmla="*/ 0 w 1386"/>
                <a:gd name="T9" fmla="*/ 0 h 1638"/>
                <a:gd name="T10" fmla="*/ 0 w 1386"/>
                <a:gd name="T11" fmla="*/ 1637 h 1638"/>
                <a:gd name="T12" fmla="*/ 361 w 1386"/>
                <a:gd name="T13" fmla="*/ 1637 h 1638"/>
                <a:gd name="T14" fmla="*/ 361 w 1386"/>
                <a:gd name="T15" fmla="*/ 979 h 1638"/>
                <a:gd name="T16" fmla="*/ 1024 w 1386"/>
                <a:gd name="T17" fmla="*/ 979 h 1638"/>
                <a:gd name="T18" fmla="*/ 1024 w 1386"/>
                <a:gd name="T19" fmla="*/ 1637 h 1638"/>
                <a:gd name="T20" fmla="*/ 1385 w 1386"/>
                <a:gd name="T21" fmla="*/ 1637 h 1638"/>
                <a:gd name="T22" fmla="*/ 1385 w 1386"/>
                <a:gd name="T23" fmla="*/ 0 h 1638"/>
                <a:gd name="T24" fmla="*/ 1024 w 1386"/>
                <a:gd name="T25" fmla="*/ 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6" h="1638">
                  <a:moveTo>
                    <a:pt x="1024" y="0"/>
                  </a:moveTo>
                  <a:lnTo>
                    <a:pt x="1024" y="649"/>
                  </a:lnTo>
                  <a:lnTo>
                    <a:pt x="361" y="649"/>
                  </a:lnTo>
                  <a:lnTo>
                    <a:pt x="361" y="0"/>
                  </a:lnTo>
                  <a:lnTo>
                    <a:pt x="0" y="0"/>
                  </a:lnTo>
                  <a:lnTo>
                    <a:pt x="0" y="1637"/>
                  </a:lnTo>
                  <a:lnTo>
                    <a:pt x="361" y="1637"/>
                  </a:lnTo>
                  <a:lnTo>
                    <a:pt x="361" y="979"/>
                  </a:lnTo>
                  <a:lnTo>
                    <a:pt x="1024" y="979"/>
                  </a:lnTo>
                  <a:lnTo>
                    <a:pt x="1024" y="1637"/>
                  </a:lnTo>
                  <a:lnTo>
                    <a:pt x="1385" y="1637"/>
                  </a:lnTo>
                  <a:lnTo>
                    <a:pt x="1385" y="0"/>
                  </a:lnTo>
                  <a:lnTo>
                    <a:pt x="1024"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10"/>
            <p:cNvSpPr>
              <a:spLocks noChangeArrowheads="1"/>
            </p:cNvSpPr>
            <p:nvPr userDrawn="1"/>
          </p:nvSpPr>
          <p:spPr bwMode="auto">
            <a:xfrm>
              <a:off x="612120" y="4433987"/>
              <a:ext cx="55603" cy="251568"/>
            </a:xfrm>
            <a:custGeom>
              <a:avLst/>
              <a:gdLst>
                <a:gd name="T0" fmla="*/ 181 w 363"/>
                <a:gd name="T1" fmla="*/ 1637 h 1638"/>
                <a:gd name="T2" fmla="*/ 0 w 363"/>
                <a:gd name="T3" fmla="*/ 1637 h 1638"/>
                <a:gd name="T4" fmla="*/ 0 w 363"/>
                <a:gd name="T5" fmla="*/ 0 h 1638"/>
                <a:gd name="T6" fmla="*/ 362 w 363"/>
                <a:gd name="T7" fmla="*/ 0 h 1638"/>
                <a:gd name="T8" fmla="*/ 362 w 363"/>
                <a:gd name="T9" fmla="*/ 1637 h 1638"/>
                <a:gd name="T10" fmla="*/ 181 w 363"/>
                <a:gd name="T11" fmla="*/ 1637 h 1638"/>
              </a:gdLst>
              <a:ahLst/>
              <a:cxnLst>
                <a:cxn ang="0">
                  <a:pos x="T0" y="T1"/>
                </a:cxn>
                <a:cxn ang="0">
                  <a:pos x="T2" y="T3"/>
                </a:cxn>
                <a:cxn ang="0">
                  <a:pos x="T4" y="T5"/>
                </a:cxn>
                <a:cxn ang="0">
                  <a:pos x="T6" y="T7"/>
                </a:cxn>
                <a:cxn ang="0">
                  <a:pos x="T8" y="T9"/>
                </a:cxn>
                <a:cxn ang="0">
                  <a:pos x="T10" y="T11"/>
                </a:cxn>
              </a:cxnLst>
              <a:rect l="0" t="0" r="r" b="b"/>
              <a:pathLst>
                <a:path w="363" h="1638">
                  <a:moveTo>
                    <a:pt x="181" y="1637"/>
                  </a:moveTo>
                  <a:lnTo>
                    <a:pt x="0" y="1637"/>
                  </a:lnTo>
                  <a:lnTo>
                    <a:pt x="0" y="0"/>
                  </a:lnTo>
                  <a:lnTo>
                    <a:pt x="362" y="0"/>
                  </a:lnTo>
                  <a:lnTo>
                    <a:pt x="362" y="1637"/>
                  </a:lnTo>
                  <a:lnTo>
                    <a:pt x="181" y="163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11"/>
            <p:cNvSpPr>
              <a:spLocks noChangeArrowheads="1"/>
            </p:cNvSpPr>
            <p:nvPr userDrawn="1"/>
          </p:nvSpPr>
          <p:spPr bwMode="auto">
            <a:xfrm>
              <a:off x="712476" y="4429919"/>
              <a:ext cx="233260" cy="260383"/>
            </a:xfrm>
            <a:custGeom>
              <a:avLst/>
              <a:gdLst>
                <a:gd name="T0" fmla="*/ 0 w 1517"/>
                <a:gd name="T1" fmla="*/ 847 h 1694"/>
                <a:gd name="T2" fmla="*/ 855 w 1517"/>
                <a:gd name="T3" fmla="*/ 0 h 1694"/>
                <a:gd name="T4" fmla="*/ 1502 w 1517"/>
                <a:gd name="T5" fmla="*/ 254 h 1694"/>
                <a:gd name="T6" fmla="*/ 1273 w 1517"/>
                <a:gd name="T7" fmla="*/ 519 h 1694"/>
                <a:gd name="T8" fmla="*/ 855 w 1517"/>
                <a:gd name="T9" fmla="*/ 336 h 1694"/>
                <a:gd name="T10" fmla="*/ 381 w 1517"/>
                <a:gd name="T11" fmla="*/ 847 h 1694"/>
                <a:gd name="T12" fmla="*/ 855 w 1517"/>
                <a:gd name="T13" fmla="*/ 1360 h 1694"/>
                <a:gd name="T14" fmla="*/ 1287 w 1517"/>
                <a:gd name="T15" fmla="*/ 1168 h 1694"/>
                <a:gd name="T16" fmla="*/ 1516 w 1517"/>
                <a:gd name="T17" fmla="*/ 1400 h 1694"/>
                <a:gd name="T18" fmla="*/ 844 w 1517"/>
                <a:gd name="T19" fmla="*/ 1693 h 1694"/>
                <a:gd name="T20" fmla="*/ 0 w 1517"/>
                <a:gd name="T21" fmla="*/ 852 h 1694"/>
                <a:gd name="T22" fmla="*/ 0 w 1517"/>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7" h="1694">
                  <a:moveTo>
                    <a:pt x="0" y="847"/>
                  </a:moveTo>
                  <a:cubicBezTo>
                    <a:pt x="0" y="381"/>
                    <a:pt x="350" y="0"/>
                    <a:pt x="855" y="0"/>
                  </a:cubicBezTo>
                  <a:cubicBezTo>
                    <a:pt x="1163" y="0"/>
                    <a:pt x="1349" y="102"/>
                    <a:pt x="1502" y="254"/>
                  </a:cubicBezTo>
                  <a:lnTo>
                    <a:pt x="1273" y="519"/>
                  </a:lnTo>
                  <a:cubicBezTo>
                    <a:pt x="1146" y="403"/>
                    <a:pt x="1019" y="336"/>
                    <a:pt x="855" y="336"/>
                  </a:cubicBezTo>
                  <a:cubicBezTo>
                    <a:pt x="579" y="336"/>
                    <a:pt x="381" y="564"/>
                    <a:pt x="381" y="847"/>
                  </a:cubicBezTo>
                  <a:cubicBezTo>
                    <a:pt x="381" y="1126"/>
                    <a:pt x="576" y="1360"/>
                    <a:pt x="855" y="1360"/>
                  </a:cubicBezTo>
                  <a:cubicBezTo>
                    <a:pt x="1042" y="1360"/>
                    <a:pt x="1157" y="1284"/>
                    <a:pt x="1287" y="1168"/>
                  </a:cubicBezTo>
                  <a:lnTo>
                    <a:pt x="1516" y="1400"/>
                  </a:lnTo>
                  <a:cubicBezTo>
                    <a:pt x="1346" y="1580"/>
                    <a:pt x="1160" y="1693"/>
                    <a:pt x="844" y="1693"/>
                  </a:cubicBezTo>
                  <a:cubicBezTo>
                    <a:pt x="359"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12"/>
            <p:cNvSpPr>
              <a:spLocks noChangeArrowheads="1"/>
            </p:cNvSpPr>
            <p:nvPr userDrawn="1"/>
          </p:nvSpPr>
          <p:spPr bwMode="auto">
            <a:xfrm>
              <a:off x="960654" y="4432631"/>
              <a:ext cx="266486" cy="253602"/>
            </a:xfrm>
            <a:custGeom>
              <a:avLst/>
              <a:gdLst>
                <a:gd name="T0" fmla="*/ 864 w 1734"/>
                <a:gd name="T1" fmla="*/ 432 h 1649"/>
                <a:gd name="T2" fmla="*/ 1081 w 1734"/>
                <a:gd name="T3" fmla="*/ 962 h 1649"/>
                <a:gd name="T4" fmla="*/ 647 w 1734"/>
                <a:gd name="T5" fmla="*/ 962 h 1649"/>
                <a:gd name="T6" fmla="*/ 864 w 1734"/>
                <a:gd name="T7" fmla="*/ 432 h 1649"/>
                <a:gd name="T8" fmla="*/ 703 w 1734"/>
                <a:gd name="T9" fmla="*/ 0 h 1649"/>
                <a:gd name="T10" fmla="*/ 0 w 1734"/>
                <a:gd name="T11" fmla="*/ 1648 h 1649"/>
                <a:gd name="T12" fmla="*/ 367 w 1734"/>
                <a:gd name="T13" fmla="*/ 1648 h 1649"/>
                <a:gd name="T14" fmla="*/ 517 w 1734"/>
                <a:gd name="T15" fmla="*/ 1281 h 1649"/>
                <a:gd name="T16" fmla="*/ 1208 w 1734"/>
                <a:gd name="T17" fmla="*/ 1281 h 1649"/>
                <a:gd name="T18" fmla="*/ 1358 w 1734"/>
                <a:gd name="T19" fmla="*/ 1648 h 1649"/>
                <a:gd name="T20" fmla="*/ 1733 w 1734"/>
                <a:gd name="T21" fmla="*/ 1648 h 1649"/>
                <a:gd name="T22" fmla="*/ 1031 w 1734"/>
                <a:gd name="T23" fmla="*/ 0 h 1649"/>
                <a:gd name="T24" fmla="*/ 703 w 1734"/>
                <a:gd name="T25" fmla="*/ 0 h 1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4" h="1649">
                  <a:moveTo>
                    <a:pt x="864" y="432"/>
                  </a:moveTo>
                  <a:lnTo>
                    <a:pt x="1081" y="962"/>
                  </a:lnTo>
                  <a:lnTo>
                    <a:pt x="647" y="962"/>
                  </a:lnTo>
                  <a:lnTo>
                    <a:pt x="864" y="432"/>
                  </a:lnTo>
                  <a:close/>
                  <a:moveTo>
                    <a:pt x="703" y="0"/>
                  </a:moveTo>
                  <a:lnTo>
                    <a:pt x="0" y="1648"/>
                  </a:lnTo>
                  <a:lnTo>
                    <a:pt x="367" y="1648"/>
                  </a:lnTo>
                  <a:lnTo>
                    <a:pt x="517" y="1281"/>
                  </a:lnTo>
                  <a:lnTo>
                    <a:pt x="1208" y="1281"/>
                  </a:lnTo>
                  <a:lnTo>
                    <a:pt x="1358" y="1648"/>
                  </a:lnTo>
                  <a:lnTo>
                    <a:pt x="1733" y="1648"/>
                  </a:lnTo>
                  <a:lnTo>
                    <a:pt x="1031" y="0"/>
                  </a:lnTo>
                  <a:lnTo>
                    <a:pt x="703" y="0"/>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13"/>
            <p:cNvSpPr>
              <a:spLocks noChangeArrowheads="1"/>
            </p:cNvSpPr>
            <p:nvPr userDrawn="1"/>
          </p:nvSpPr>
          <p:spPr bwMode="auto">
            <a:xfrm>
              <a:off x="1232565" y="4429919"/>
              <a:ext cx="240041" cy="260383"/>
            </a:xfrm>
            <a:custGeom>
              <a:avLst/>
              <a:gdLst>
                <a:gd name="T0" fmla="*/ 0 w 1561"/>
                <a:gd name="T1" fmla="*/ 847 h 1694"/>
                <a:gd name="T2" fmla="*/ 858 w 1561"/>
                <a:gd name="T3" fmla="*/ 0 h 1694"/>
                <a:gd name="T4" fmla="*/ 1500 w 1561"/>
                <a:gd name="T5" fmla="*/ 226 h 1694"/>
                <a:gd name="T6" fmla="*/ 1274 w 1561"/>
                <a:gd name="T7" fmla="*/ 499 h 1694"/>
                <a:gd name="T8" fmla="*/ 847 w 1561"/>
                <a:gd name="T9" fmla="*/ 333 h 1694"/>
                <a:gd name="T10" fmla="*/ 375 w 1561"/>
                <a:gd name="T11" fmla="*/ 844 h 1694"/>
                <a:gd name="T12" fmla="*/ 375 w 1561"/>
                <a:gd name="T13" fmla="*/ 847 h 1694"/>
                <a:gd name="T14" fmla="*/ 872 w 1561"/>
                <a:gd name="T15" fmla="*/ 1366 h 1694"/>
                <a:gd name="T16" fmla="*/ 1211 w 1561"/>
                <a:gd name="T17" fmla="*/ 1267 h 1694"/>
                <a:gd name="T18" fmla="*/ 1211 w 1561"/>
                <a:gd name="T19" fmla="*/ 1033 h 1694"/>
                <a:gd name="T20" fmla="*/ 849 w 1561"/>
                <a:gd name="T21" fmla="*/ 1033 h 1694"/>
                <a:gd name="T22" fmla="*/ 849 w 1561"/>
                <a:gd name="T23" fmla="*/ 722 h 1694"/>
                <a:gd name="T24" fmla="*/ 1560 w 1561"/>
                <a:gd name="T25" fmla="*/ 722 h 1694"/>
                <a:gd name="T26" fmla="*/ 1560 w 1561"/>
                <a:gd name="T27" fmla="*/ 1434 h 1694"/>
                <a:gd name="T28" fmla="*/ 861 w 1561"/>
                <a:gd name="T29" fmla="*/ 1693 h 1694"/>
                <a:gd name="T30" fmla="*/ 0 w 1561"/>
                <a:gd name="T31" fmla="*/ 852 h 1694"/>
                <a:gd name="T32" fmla="*/ 0 w 1561"/>
                <a:gd name="T3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1" h="1694">
                  <a:moveTo>
                    <a:pt x="0" y="847"/>
                  </a:moveTo>
                  <a:cubicBezTo>
                    <a:pt x="0" y="381"/>
                    <a:pt x="364" y="0"/>
                    <a:pt x="858" y="0"/>
                  </a:cubicBezTo>
                  <a:cubicBezTo>
                    <a:pt x="1151" y="0"/>
                    <a:pt x="1328" y="79"/>
                    <a:pt x="1500" y="226"/>
                  </a:cubicBezTo>
                  <a:lnTo>
                    <a:pt x="1274" y="499"/>
                  </a:lnTo>
                  <a:cubicBezTo>
                    <a:pt x="1148" y="395"/>
                    <a:pt x="1036" y="333"/>
                    <a:pt x="847" y="333"/>
                  </a:cubicBezTo>
                  <a:cubicBezTo>
                    <a:pt x="584" y="333"/>
                    <a:pt x="375" y="564"/>
                    <a:pt x="375" y="844"/>
                  </a:cubicBezTo>
                  <a:lnTo>
                    <a:pt x="375" y="847"/>
                  </a:lnTo>
                  <a:cubicBezTo>
                    <a:pt x="375" y="1146"/>
                    <a:pt x="581" y="1366"/>
                    <a:pt x="872" y="1366"/>
                  </a:cubicBezTo>
                  <a:cubicBezTo>
                    <a:pt x="1002" y="1366"/>
                    <a:pt x="1120" y="1332"/>
                    <a:pt x="1211" y="1267"/>
                  </a:cubicBezTo>
                  <a:lnTo>
                    <a:pt x="1211" y="1033"/>
                  </a:lnTo>
                  <a:lnTo>
                    <a:pt x="849" y="1033"/>
                  </a:lnTo>
                  <a:lnTo>
                    <a:pt x="849" y="722"/>
                  </a:lnTo>
                  <a:lnTo>
                    <a:pt x="1560" y="722"/>
                  </a:lnTo>
                  <a:lnTo>
                    <a:pt x="1560" y="1434"/>
                  </a:lnTo>
                  <a:cubicBezTo>
                    <a:pt x="1390" y="1577"/>
                    <a:pt x="1160" y="1693"/>
                    <a:pt x="861" y="1693"/>
                  </a:cubicBezTo>
                  <a:cubicBezTo>
                    <a:pt x="353" y="1693"/>
                    <a:pt x="0" y="1335"/>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14"/>
            <p:cNvSpPr>
              <a:spLocks noChangeArrowheads="1"/>
            </p:cNvSpPr>
            <p:nvPr userDrawn="1"/>
          </p:nvSpPr>
          <p:spPr bwMode="auto">
            <a:xfrm>
              <a:off x="1509900" y="4429919"/>
              <a:ext cx="267842" cy="260383"/>
            </a:xfrm>
            <a:custGeom>
              <a:avLst/>
              <a:gdLst>
                <a:gd name="T0" fmla="*/ 1363 w 1742"/>
                <a:gd name="T1" fmla="*/ 847 h 1694"/>
                <a:gd name="T2" fmla="*/ 867 w 1742"/>
                <a:gd name="T3" fmla="*/ 333 h 1694"/>
                <a:gd name="T4" fmla="*/ 376 w 1742"/>
                <a:gd name="T5" fmla="*/ 844 h 1694"/>
                <a:gd name="T6" fmla="*/ 376 w 1742"/>
                <a:gd name="T7" fmla="*/ 847 h 1694"/>
                <a:gd name="T8" fmla="*/ 872 w 1742"/>
                <a:gd name="T9" fmla="*/ 1360 h 1694"/>
                <a:gd name="T10" fmla="*/ 1363 w 1742"/>
                <a:gd name="T11" fmla="*/ 852 h 1694"/>
                <a:gd name="T12" fmla="*/ 1363 w 1742"/>
                <a:gd name="T13" fmla="*/ 847 h 1694"/>
                <a:gd name="T14" fmla="*/ 0 w 1742"/>
                <a:gd name="T15" fmla="*/ 847 h 1694"/>
                <a:gd name="T16" fmla="*/ 872 w 1742"/>
                <a:gd name="T17" fmla="*/ 0 h 1694"/>
                <a:gd name="T18" fmla="*/ 1741 w 1742"/>
                <a:gd name="T19" fmla="*/ 841 h 1694"/>
                <a:gd name="T20" fmla="*/ 1741 w 1742"/>
                <a:gd name="T21" fmla="*/ 847 h 1694"/>
                <a:gd name="T22" fmla="*/ 869 w 1742"/>
                <a:gd name="T23" fmla="*/ 1693 h 1694"/>
                <a:gd name="T24" fmla="*/ 0 w 1742"/>
                <a:gd name="T25" fmla="*/ 852 h 1694"/>
                <a:gd name="T26" fmla="*/ 0 w 1742"/>
                <a:gd name="T27"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2" h="1694">
                  <a:moveTo>
                    <a:pt x="1363" y="847"/>
                  </a:moveTo>
                  <a:cubicBezTo>
                    <a:pt x="1363" y="567"/>
                    <a:pt x="1158" y="333"/>
                    <a:pt x="867" y="333"/>
                  </a:cubicBezTo>
                  <a:cubicBezTo>
                    <a:pt x="577" y="333"/>
                    <a:pt x="376" y="562"/>
                    <a:pt x="376" y="844"/>
                  </a:cubicBezTo>
                  <a:lnTo>
                    <a:pt x="376" y="847"/>
                  </a:lnTo>
                  <a:cubicBezTo>
                    <a:pt x="376" y="1126"/>
                    <a:pt x="582" y="1360"/>
                    <a:pt x="872" y="1360"/>
                  </a:cubicBezTo>
                  <a:cubicBezTo>
                    <a:pt x="1163" y="1360"/>
                    <a:pt x="1363" y="1132"/>
                    <a:pt x="1363" y="852"/>
                  </a:cubicBezTo>
                  <a:lnTo>
                    <a:pt x="1363" y="847"/>
                  </a:lnTo>
                  <a:close/>
                  <a:moveTo>
                    <a:pt x="0" y="847"/>
                  </a:moveTo>
                  <a:cubicBezTo>
                    <a:pt x="0" y="381"/>
                    <a:pt x="367" y="0"/>
                    <a:pt x="872" y="0"/>
                  </a:cubicBezTo>
                  <a:cubicBezTo>
                    <a:pt x="1377" y="0"/>
                    <a:pt x="1741" y="375"/>
                    <a:pt x="1741" y="841"/>
                  </a:cubicBezTo>
                  <a:lnTo>
                    <a:pt x="1741" y="847"/>
                  </a:lnTo>
                  <a:cubicBezTo>
                    <a:pt x="1741" y="1312"/>
                    <a:pt x="1375" y="1693"/>
                    <a:pt x="869" y="1693"/>
                  </a:cubicBezTo>
                  <a:cubicBezTo>
                    <a:pt x="364" y="1693"/>
                    <a:pt x="0" y="1318"/>
                    <a:pt x="0" y="852"/>
                  </a:cubicBezTo>
                  <a:lnTo>
                    <a:pt x="0" y="847"/>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15"/>
            <p:cNvSpPr>
              <a:spLocks noChangeArrowheads="1"/>
            </p:cNvSpPr>
            <p:nvPr userDrawn="1"/>
          </p:nvSpPr>
          <p:spPr bwMode="auto">
            <a:xfrm>
              <a:off x="1822496" y="4433987"/>
              <a:ext cx="55603" cy="251568"/>
            </a:xfrm>
            <a:custGeom>
              <a:avLst/>
              <a:gdLst>
                <a:gd name="T0" fmla="*/ 181 w 362"/>
                <a:gd name="T1" fmla="*/ 1637 h 1638"/>
                <a:gd name="T2" fmla="*/ 0 w 362"/>
                <a:gd name="T3" fmla="*/ 1637 h 1638"/>
                <a:gd name="T4" fmla="*/ 0 w 362"/>
                <a:gd name="T5" fmla="*/ 0 h 1638"/>
                <a:gd name="T6" fmla="*/ 361 w 362"/>
                <a:gd name="T7" fmla="*/ 0 h 1638"/>
                <a:gd name="T8" fmla="*/ 361 w 362"/>
                <a:gd name="T9" fmla="*/ 1637 h 1638"/>
                <a:gd name="T10" fmla="*/ 181 w 362"/>
                <a:gd name="T11" fmla="*/ 1637 h 1638"/>
              </a:gdLst>
              <a:ahLst/>
              <a:cxnLst>
                <a:cxn ang="0">
                  <a:pos x="T0" y="T1"/>
                </a:cxn>
                <a:cxn ang="0">
                  <a:pos x="T2" y="T3"/>
                </a:cxn>
                <a:cxn ang="0">
                  <a:pos x="T4" y="T5"/>
                </a:cxn>
                <a:cxn ang="0">
                  <a:pos x="T6" y="T7"/>
                </a:cxn>
                <a:cxn ang="0">
                  <a:pos x="T8" y="T9"/>
                </a:cxn>
                <a:cxn ang="0">
                  <a:pos x="T10" y="T11"/>
                </a:cxn>
              </a:cxnLst>
              <a:rect l="0" t="0" r="r" b="b"/>
              <a:pathLst>
                <a:path w="362" h="1638">
                  <a:moveTo>
                    <a:pt x="181" y="1637"/>
                  </a:moveTo>
                  <a:lnTo>
                    <a:pt x="0" y="1637"/>
                  </a:lnTo>
                  <a:lnTo>
                    <a:pt x="0" y="0"/>
                  </a:lnTo>
                  <a:lnTo>
                    <a:pt x="361" y="0"/>
                  </a:lnTo>
                  <a:lnTo>
                    <a:pt x="361" y="1637"/>
                  </a:lnTo>
                  <a:lnTo>
                    <a:pt x="181" y="1637"/>
                  </a:lnTo>
                </a:path>
              </a:pathLst>
            </a:custGeom>
            <a:solidFill>
              <a:schemeClr val="bg1"/>
            </a:solidFill>
            <a:ln>
              <a:noFill/>
            </a:ln>
            <a:effectLst/>
          </p:spPr>
          <p:txBody>
            <a:bodyPr wrap="none" anchor="ctr"/>
            <a:lstStyle/>
            <a:p>
              <a:endParaRPr lang="en-US"/>
            </a:p>
          </p:txBody>
        </p:sp>
        <p:sp>
          <p:nvSpPr>
            <p:cNvPr id="17" name="Freeform 16"/>
            <p:cNvSpPr>
              <a:spLocks noChangeArrowheads="1"/>
            </p:cNvSpPr>
            <p:nvPr userDrawn="1"/>
          </p:nvSpPr>
          <p:spPr bwMode="auto">
            <a:xfrm>
              <a:off x="1930310" y="4489590"/>
              <a:ext cx="294287" cy="196644"/>
            </a:xfrm>
            <a:custGeom>
              <a:avLst/>
              <a:gdLst>
                <a:gd name="T0" fmla="*/ 0 w 1914"/>
                <a:gd name="T1" fmla="*/ 23 h 1277"/>
                <a:gd name="T2" fmla="*/ 355 w 1914"/>
                <a:gd name="T3" fmla="*/ 23 h 1277"/>
                <a:gd name="T4" fmla="*/ 355 w 1914"/>
                <a:gd name="T5" fmla="*/ 201 h 1277"/>
                <a:gd name="T6" fmla="*/ 725 w 1914"/>
                <a:gd name="T7" fmla="*/ 0 h 1277"/>
                <a:gd name="T8" fmla="*/ 1078 w 1914"/>
                <a:gd name="T9" fmla="*/ 198 h 1277"/>
                <a:gd name="T10" fmla="*/ 1490 w 1914"/>
                <a:gd name="T11" fmla="*/ 0 h 1277"/>
                <a:gd name="T12" fmla="*/ 1913 w 1914"/>
                <a:gd name="T13" fmla="*/ 460 h 1277"/>
                <a:gd name="T14" fmla="*/ 1913 w 1914"/>
                <a:gd name="T15" fmla="*/ 1276 h 1277"/>
                <a:gd name="T16" fmla="*/ 1558 w 1914"/>
                <a:gd name="T17" fmla="*/ 1276 h 1277"/>
                <a:gd name="T18" fmla="*/ 1558 w 1914"/>
                <a:gd name="T19" fmla="*/ 576 h 1277"/>
                <a:gd name="T20" fmla="*/ 1349 w 1914"/>
                <a:gd name="T21" fmla="*/ 322 h 1277"/>
                <a:gd name="T22" fmla="*/ 1134 w 1914"/>
                <a:gd name="T23" fmla="*/ 576 h 1277"/>
                <a:gd name="T24" fmla="*/ 1134 w 1914"/>
                <a:gd name="T25" fmla="*/ 1276 h 1277"/>
                <a:gd name="T26" fmla="*/ 779 w 1914"/>
                <a:gd name="T27" fmla="*/ 1276 h 1277"/>
                <a:gd name="T28" fmla="*/ 779 w 1914"/>
                <a:gd name="T29" fmla="*/ 576 h 1277"/>
                <a:gd name="T30" fmla="*/ 570 w 1914"/>
                <a:gd name="T31" fmla="*/ 322 h 1277"/>
                <a:gd name="T32" fmla="*/ 355 w 1914"/>
                <a:gd name="T33" fmla="*/ 576 h 1277"/>
                <a:gd name="T34" fmla="*/ 355 w 1914"/>
                <a:gd name="T35" fmla="*/ 1276 h 1277"/>
                <a:gd name="T36" fmla="*/ 0 w 1914"/>
                <a:gd name="T37" fmla="*/ 1276 h 1277"/>
                <a:gd name="T38" fmla="*/ 0 w 1914"/>
                <a:gd name="T39" fmla="*/ 23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4" h="1277">
                  <a:moveTo>
                    <a:pt x="0" y="23"/>
                  </a:moveTo>
                  <a:lnTo>
                    <a:pt x="355" y="23"/>
                  </a:lnTo>
                  <a:lnTo>
                    <a:pt x="355" y="201"/>
                  </a:lnTo>
                  <a:cubicBezTo>
                    <a:pt x="437" y="96"/>
                    <a:pt x="544" y="0"/>
                    <a:pt x="725" y="0"/>
                  </a:cubicBezTo>
                  <a:cubicBezTo>
                    <a:pt x="889" y="0"/>
                    <a:pt x="1013" y="74"/>
                    <a:pt x="1078" y="198"/>
                  </a:cubicBezTo>
                  <a:cubicBezTo>
                    <a:pt x="1188" y="68"/>
                    <a:pt x="1318" y="0"/>
                    <a:pt x="1490" y="0"/>
                  </a:cubicBezTo>
                  <a:cubicBezTo>
                    <a:pt x="1755" y="0"/>
                    <a:pt x="1913" y="158"/>
                    <a:pt x="1913" y="460"/>
                  </a:cubicBezTo>
                  <a:lnTo>
                    <a:pt x="1913" y="1276"/>
                  </a:lnTo>
                  <a:lnTo>
                    <a:pt x="1558" y="1276"/>
                  </a:lnTo>
                  <a:lnTo>
                    <a:pt x="1558" y="576"/>
                  </a:lnTo>
                  <a:cubicBezTo>
                    <a:pt x="1558" y="407"/>
                    <a:pt x="1482" y="322"/>
                    <a:pt x="1349" y="322"/>
                  </a:cubicBezTo>
                  <a:cubicBezTo>
                    <a:pt x="1217" y="322"/>
                    <a:pt x="1134" y="410"/>
                    <a:pt x="1134" y="576"/>
                  </a:cubicBezTo>
                  <a:lnTo>
                    <a:pt x="1134" y="1276"/>
                  </a:lnTo>
                  <a:lnTo>
                    <a:pt x="779" y="1276"/>
                  </a:lnTo>
                  <a:lnTo>
                    <a:pt x="779" y="576"/>
                  </a:lnTo>
                  <a:cubicBezTo>
                    <a:pt x="779" y="407"/>
                    <a:pt x="702" y="322"/>
                    <a:pt x="570" y="322"/>
                  </a:cubicBezTo>
                  <a:cubicBezTo>
                    <a:pt x="437" y="322"/>
                    <a:pt x="355" y="410"/>
                    <a:pt x="355" y="576"/>
                  </a:cubicBezTo>
                  <a:lnTo>
                    <a:pt x="355" y="1276"/>
                  </a:lnTo>
                  <a:lnTo>
                    <a:pt x="0" y="1276"/>
                  </a:lnTo>
                  <a:lnTo>
                    <a:pt x="0" y="23"/>
                  </a:lnTo>
                </a:path>
              </a:pathLst>
            </a:custGeom>
            <a:solidFill>
              <a:schemeClr val="bg1"/>
            </a:solidFill>
            <a:ln>
              <a:noFill/>
            </a:ln>
            <a:effectLst/>
          </p:spPr>
          <p:txBody>
            <a:bodyPr wrap="none" anchor="ctr"/>
            <a:lstStyle/>
            <a:p>
              <a:endParaRPr lang="en-US"/>
            </a:p>
          </p:txBody>
        </p:sp>
        <p:sp>
          <p:nvSpPr>
            <p:cNvPr id="18" name="Freeform 17"/>
            <p:cNvSpPr>
              <a:spLocks noChangeArrowheads="1"/>
            </p:cNvSpPr>
            <p:nvPr userDrawn="1"/>
          </p:nvSpPr>
          <p:spPr bwMode="auto">
            <a:xfrm>
              <a:off x="2269351" y="4489590"/>
              <a:ext cx="202068" cy="254959"/>
            </a:xfrm>
            <a:custGeom>
              <a:avLst/>
              <a:gdLst>
                <a:gd name="T0" fmla="*/ 962 w 1316"/>
                <a:gd name="T1" fmla="*/ 647 h 1658"/>
                <a:gd name="T2" fmla="*/ 655 w 1316"/>
                <a:gd name="T3" fmla="*/ 300 h 1658"/>
                <a:gd name="T4" fmla="*/ 350 w 1316"/>
                <a:gd name="T5" fmla="*/ 647 h 1658"/>
                <a:gd name="T6" fmla="*/ 350 w 1316"/>
                <a:gd name="T7" fmla="*/ 652 h 1658"/>
                <a:gd name="T8" fmla="*/ 655 w 1316"/>
                <a:gd name="T9" fmla="*/ 999 h 1658"/>
                <a:gd name="T10" fmla="*/ 962 w 1316"/>
                <a:gd name="T11" fmla="*/ 652 h 1658"/>
                <a:gd name="T12" fmla="*/ 962 w 1316"/>
                <a:gd name="T13" fmla="*/ 647 h 1658"/>
                <a:gd name="T14" fmla="*/ 0 w 1316"/>
                <a:gd name="T15" fmla="*/ 23 h 1658"/>
                <a:gd name="T16" fmla="*/ 355 w 1316"/>
                <a:gd name="T17" fmla="*/ 23 h 1658"/>
                <a:gd name="T18" fmla="*/ 355 w 1316"/>
                <a:gd name="T19" fmla="*/ 204 h 1658"/>
                <a:gd name="T20" fmla="*/ 745 w 1316"/>
                <a:gd name="T21" fmla="*/ 0 h 1658"/>
                <a:gd name="T22" fmla="*/ 1315 w 1316"/>
                <a:gd name="T23" fmla="*/ 649 h 1658"/>
                <a:gd name="T24" fmla="*/ 1315 w 1316"/>
                <a:gd name="T25" fmla="*/ 655 h 1658"/>
                <a:gd name="T26" fmla="*/ 745 w 1316"/>
                <a:gd name="T27" fmla="*/ 1304 h 1658"/>
                <a:gd name="T28" fmla="*/ 355 w 1316"/>
                <a:gd name="T29" fmla="*/ 1118 h 1658"/>
                <a:gd name="T30" fmla="*/ 355 w 1316"/>
                <a:gd name="T31" fmla="*/ 1657 h 1658"/>
                <a:gd name="T32" fmla="*/ 0 w 1316"/>
                <a:gd name="T33" fmla="*/ 1657 h 1658"/>
                <a:gd name="T34" fmla="*/ 0 w 1316"/>
                <a:gd name="T35" fmla="*/ 23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6" h="1658">
                  <a:moveTo>
                    <a:pt x="962" y="647"/>
                  </a:moveTo>
                  <a:cubicBezTo>
                    <a:pt x="962" y="438"/>
                    <a:pt x="822" y="300"/>
                    <a:pt x="655" y="300"/>
                  </a:cubicBezTo>
                  <a:cubicBezTo>
                    <a:pt x="489" y="300"/>
                    <a:pt x="350" y="438"/>
                    <a:pt x="350" y="647"/>
                  </a:cubicBezTo>
                  <a:lnTo>
                    <a:pt x="350" y="652"/>
                  </a:lnTo>
                  <a:cubicBezTo>
                    <a:pt x="350" y="861"/>
                    <a:pt x="489" y="999"/>
                    <a:pt x="655" y="999"/>
                  </a:cubicBezTo>
                  <a:cubicBezTo>
                    <a:pt x="822" y="999"/>
                    <a:pt x="962" y="861"/>
                    <a:pt x="962" y="652"/>
                  </a:cubicBezTo>
                  <a:lnTo>
                    <a:pt x="962" y="647"/>
                  </a:lnTo>
                  <a:close/>
                  <a:moveTo>
                    <a:pt x="0" y="23"/>
                  </a:moveTo>
                  <a:lnTo>
                    <a:pt x="355" y="23"/>
                  </a:lnTo>
                  <a:lnTo>
                    <a:pt x="355" y="204"/>
                  </a:lnTo>
                  <a:cubicBezTo>
                    <a:pt x="443" y="88"/>
                    <a:pt x="561" y="0"/>
                    <a:pt x="745" y="0"/>
                  </a:cubicBezTo>
                  <a:cubicBezTo>
                    <a:pt x="1038" y="0"/>
                    <a:pt x="1315" y="229"/>
                    <a:pt x="1315" y="649"/>
                  </a:cubicBezTo>
                  <a:lnTo>
                    <a:pt x="1315" y="655"/>
                  </a:lnTo>
                  <a:cubicBezTo>
                    <a:pt x="1315" y="1073"/>
                    <a:pt x="1041" y="1304"/>
                    <a:pt x="745" y="1304"/>
                  </a:cubicBezTo>
                  <a:cubicBezTo>
                    <a:pt x="556" y="1304"/>
                    <a:pt x="437" y="1217"/>
                    <a:pt x="355" y="1118"/>
                  </a:cubicBezTo>
                  <a:lnTo>
                    <a:pt x="355" y="1657"/>
                  </a:lnTo>
                  <a:lnTo>
                    <a:pt x="0" y="1657"/>
                  </a:lnTo>
                  <a:lnTo>
                    <a:pt x="0" y="23"/>
                  </a:lnTo>
                  <a:close/>
                </a:path>
              </a:pathLst>
            </a:custGeom>
            <a:solidFill>
              <a:schemeClr val="bg1"/>
            </a:solidFill>
            <a:ln>
              <a:noFill/>
            </a:ln>
            <a:effectLst/>
          </p:spPr>
          <p:txBody>
            <a:bodyPr wrap="none" anchor="ctr"/>
            <a:lstStyle/>
            <a:p>
              <a:endParaRPr lang="en-US"/>
            </a:p>
          </p:txBody>
        </p:sp>
        <p:sp>
          <p:nvSpPr>
            <p:cNvPr id="19" name="Freeform 18"/>
            <p:cNvSpPr>
              <a:spLocks noChangeArrowheads="1"/>
            </p:cNvSpPr>
            <p:nvPr userDrawn="1"/>
          </p:nvSpPr>
          <p:spPr bwMode="auto">
            <a:xfrm>
              <a:off x="2493796" y="4490946"/>
              <a:ext cx="177657" cy="198678"/>
            </a:xfrm>
            <a:custGeom>
              <a:avLst/>
              <a:gdLst>
                <a:gd name="T0" fmla="*/ 815 w 1155"/>
                <a:gd name="T1" fmla="*/ 765 h 1293"/>
                <a:gd name="T2" fmla="*/ 589 w 1155"/>
                <a:gd name="T3" fmla="*/ 717 h 1293"/>
                <a:gd name="T4" fmla="*/ 344 w 1155"/>
                <a:gd name="T5" fmla="*/ 889 h 1293"/>
                <a:gd name="T6" fmla="*/ 344 w 1155"/>
                <a:gd name="T7" fmla="*/ 894 h 1293"/>
                <a:gd name="T8" fmla="*/ 539 w 1155"/>
                <a:gd name="T9" fmla="*/ 1047 h 1293"/>
                <a:gd name="T10" fmla="*/ 815 w 1155"/>
                <a:gd name="T11" fmla="*/ 827 h 1293"/>
                <a:gd name="T12" fmla="*/ 815 w 1155"/>
                <a:gd name="T13" fmla="*/ 765 h 1293"/>
                <a:gd name="T14" fmla="*/ 0 w 1155"/>
                <a:gd name="T15" fmla="*/ 903 h 1293"/>
                <a:gd name="T16" fmla="*/ 505 w 1155"/>
                <a:gd name="T17" fmla="*/ 502 h 1293"/>
                <a:gd name="T18" fmla="*/ 812 w 1155"/>
                <a:gd name="T19" fmla="*/ 553 h 1293"/>
                <a:gd name="T20" fmla="*/ 812 w 1155"/>
                <a:gd name="T21" fmla="*/ 533 h 1293"/>
                <a:gd name="T22" fmla="*/ 544 w 1155"/>
                <a:gd name="T23" fmla="*/ 305 h 1293"/>
                <a:gd name="T24" fmla="*/ 197 w 1155"/>
                <a:gd name="T25" fmla="*/ 372 h 1293"/>
                <a:gd name="T26" fmla="*/ 110 w 1155"/>
                <a:gd name="T27" fmla="*/ 101 h 1293"/>
                <a:gd name="T28" fmla="*/ 595 w 1155"/>
                <a:gd name="T29" fmla="*/ 0 h 1293"/>
                <a:gd name="T30" fmla="*/ 1018 w 1155"/>
                <a:gd name="T31" fmla="*/ 141 h 1293"/>
                <a:gd name="T32" fmla="*/ 1154 w 1155"/>
                <a:gd name="T33" fmla="*/ 542 h 1293"/>
                <a:gd name="T34" fmla="*/ 1154 w 1155"/>
                <a:gd name="T35" fmla="*/ 1267 h 1293"/>
                <a:gd name="T36" fmla="*/ 810 w 1155"/>
                <a:gd name="T37" fmla="*/ 1267 h 1293"/>
                <a:gd name="T38" fmla="*/ 810 w 1155"/>
                <a:gd name="T39" fmla="*/ 1131 h 1293"/>
                <a:gd name="T40" fmla="*/ 431 w 1155"/>
                <a:gd name="T41" fmla="*/ 1290 h 1293"/>
                <a:gd name="T42" fmla="*/ 0 w 1155"/>
                <a:gd name="T43" fmla="*/ 909 h 1293"/>
                <a:gd name="T44" fmla="*/ 0 w 1155"/>
                <a:gd name="T45" fmla="*/ 903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5" h="1293">
                  <a:moveTo>
                    <a:pt x="815" y="765"/>
                  </a:moveTo>
                  <a:cubicBezTo>
                    <a:pt x="753" y="736"/>
                    <a:pt x="674" y="717"/>
                    <a:pt x="589" y="717"/>
                  </a:cubicBezTo>
                  <a:cubicBezTo>
                    <a:pt x="437" y="717"/>
                    <a:pt x="344" y="779"/>
                    <a:pt x="344" y="889"/>
                  </a:cubicBezTo>
                  <a:lnTo>
                    <a:pt x="344" y="894"/>
                  </a:lnTo>
                  <a:cubicBezTo>
                    <a:pt x="344" y="990"/>
                    <a:pt x="423" y="1047"/>
                    <a:pt x="539" y="1047"/>
                  </a:cubicBezTo>
                  <a:cubicBezTo>
                    <a:pt x="705" y="1044"/>
                    <a:pt x="815" y="954"/>
                    <a:pt x="815" y="827"/>
                  </a:cubicBezTo>
                  <a:lnTo>
                    <a:pt x="815" y="765"/>
                  </a:lnTo>
                  <a:close/>
                  <a:moveTo>
                    <a:pt x="0" y="903"/>
                  </a:moveTo>
                  <a:cubicBezTo>
                    <a:pt x="0" y="629"/>
                    <a:pt x="208" y="502"/>
                    <a:pt x="505" y="502"/>
                  </a:cubicBezTo>
                  <a:cubicBezTo>
                    <a:pt x="632" y="502"/>
                    <a:pt x="722" y="522"/>
                    <a:pt x="812" y="553"/>
                  </a:cubicBezTo>
                  <a:lnTo>
                    <a:pt x="812" y="533"/>
                  </a:lnTo>
                  <a:cubicBezTo>
                    <a:pt x="812" y="386"/>
                    <a:pt x="722" y="305"/>
                    <a:pt x="544" y="305"/>
                  </a:cubicBezTo>
                  <a:cubicBezTo>
                    <a:pt x="409" y="305"/>
                    <a:pt x="313" y="330"/>
                    <a:pt x="197" y="372"/>
                  </a:cubicBezTo>
                  <a:lnTo>
                    <a:pt x="110" y="101"/>
                  </a:lnTo>
                  <a:cubicBezTo>
                    <a:pt x="248" y="39"/>
                    <a:pt x="383" y="0"/>
                    <a:pt x="595" y="0"/>
                  </a:cubicBezTo>
                  <a:cubicBezTo>
                    <a:pt x="790" y="0"/>
                    <a:pt x="931" y="51"/>
                    <a:pt x="1018" y="141"/>
                  </a:cubicBezTo>
                  <a:cubicBezTo>
                    <a:pt x="1112" y="234"/>
                    <a:pt x="1154" y="372"/>
                    <a:pt x="1154" y="542"/>
                  </a:cubicBezTo>
                  <a:lnTo>
                    <a:pt x="1154" y="1267"/>
                  </a:lnTo>
                  <a:lnTo>
                    <a:pt x="810" y="1267"/>
                  </a:lnTo>
                  <a:lnTo>
                    <a:pt x="810" y="1131"/>
                  </a:lnTo>
                  <a:cubicBezTo>
                    <a:pt x="722" y="1227"/>
                    <a:pt x="604" y="1290"/>
                    <a:pt x="431" y="1290"/>
                  </a:cubicBezTo>
                  <a:cubicBezTo>
                    <a:pt x="194" y="1292"/>
                    <a:pt x="0" y="1154"/>
                    <a:pt x="0" y="909"/>
                  </a:cubicBezTo>
                  <a:lnTo>
                    <a:pt x="0" y="903"/>
                  </a:lnTo>
                  <a:close/>
                </a:path>
              </a:pathLst>
            </a:custGeom>
            <a:solidFill>
              <a:schemeClr val="bg1"/>
            </a:solidFill>
            <a:ln>
              <a:noFill/>
            </a:ln>
            <a:effectLst/>
          </p:spPr>
          <p:txBody>
            <a:bodyPr wrap="none" anchor="ctr"/>
            <a:lstStyle/>
            <a:p>
              <a:endParaRPr lang="en-US"/>
            </a:p>
          </p:txBody>
        </p:sp>
        <p:sp>
          <p:nvSpPr>
            <p:cNvPr id="20" name="Freeform 19"/>
            <p:cNvSpPr>
              <a:spLocks noChangeArrowheads="1"/>
            </p:cNvSpPr>
            <p:nvPr userDrawn="1"/>
          </p:nvSpPr>
          <p:spPr bwMode="auto">
            <a:xfrm>
              <a:off x="2704002" y="4489590"/>
              <a:ext cx="179014" cy="201390"/>
            </a:xfrm>
            <a:custGeom>
              <a:avLst/>
              <a:gdLst>
                <a:gd name="T0" fmla="*/ 0 w 1166"/>
                <a:gd name="T1" fmla="*/ 652 h 1311"/>
                <a:gd name="T2" fmla="*/ 657 w 1166"/>
                <a:gd name="T3" fmla="*/ 0 h 1311"/>
                <a:gd name="T4" fmla="*/ 1157 w 1166"/>
                <a:gd name="T5" fmla="*/ 212 h 1311"/>
                <a:gd name="T6" fmla="*/ 939 w 1166"/>
                <a:gd name="T7" fmla="*/ 446 h 1311"/>
                <a:gd name="T8" fmla="*/ 654 w 1166"/>
                <a:gd name="T9" fmla="*/ 308 h 1311"/>
                <a:gd name="T10" fmla="*/ 349 w 1166"/>
                <a:gd name="T11" fmla="*/ 649 h 1311"/>
                <a:gd name="T12" fmla="*/ 349 w 1166"/>
                <a:gd name="T13" fmla="*/ 655 h 1311"/>
                <a:gd name="T14" fmla="*/ 668 w 1166"/>
                <a:gd name="T15" fmla="*/ 1002 h 1311"/>
                <a:gd name="T16" fmla="*/ 956 w 1166"/>
                <a:gd name="T17" fmla="*/ 870 h 1311"/>
                <a:gd name="T18" fmla="*/ 1165 w 1166"/>
                <a:gd name="T19" fmla="*/ 1081 h 1311"/>
                <a:gd name="T20" fmla="*/ 651 w 1166"/>
                <a:gd name="T21" fmla="*/ 1310 h 1311"/>
                <a:gd name="T22" fmla="*/ 0 w 1166"/>
                <a:gd name="T23" fmla="*/ 658 h 1311"/>
                <a:gd name="T24" fmla="*/ 0 w 1166"/>
                <a:gd name="T25" fmla="*/ 652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6" h="1311">
                  <a:moveTo>
                    <a:pt x="0" y="652"/>
                  </a:moveTo>
                  <a:cubicBezTo>
                    <a:pt x="0" y="294"/>
                    <a:pt x="273" y="0"/>
                    <a:pt x="657" y="0"/>
                  </a:cubicBezTo>
                  <a:cubicBezTo>
                    <a:pt x="894" y="0"/>
                    <a:pt x="1041" y="79"/>
                    <a:pt x="1157" y="212"/>
                  </a:cubicBezTo>
                  <a:lnTo>
                    <a:pt x="939" y="446"/>
                  </a:lnTo>
                  <a:cubicBezTo>
                    <a:pt x="860" y="362"/>
                    <a:pt x="781" y="308"/>
                    <a:pt x="654" y="308"/>
                  </a:cubicBezTo>
                  <a:cubicBezTo>
                    <a:pt x="476" y="308"/>
                    <a:pt x="349" y="466"/>
                    <a:pt x="349" y="649"/>
                  </a:cubicBezTo>
                  <a:lnTo>
                    <a:pt x="349" y="655"/>
                  </a:lnTo>
                  <a:cubicBezTo>
                    <a:pt x="349" y="847"/>
                    <a:pt x="474" y="1002"/>
                    <a:pt x="668" y="1002"/>
                  </a:cubicBezTo>
                  <a:cubicBezTo>
                    <a:pt x="787" y="1002"/>
                    <a:pt x="869" y="951"/>
                    <a:pt x="956" y="870"/>
                  </a:cubicBezTo>
                  <a:lnTo>
                    <a:pt x="1165" y="1081"/>
                  </a:lnTo>
                  <a:cubicBezTo>
                    <a:pt x="1044" y="1214"/>
                    <a:pt x="903" y="1310"/>
                    <a:pt x="651" y="1310"/>
                  </a:cubicBezTo>
                  <a:cubicBezTo>
                    <a:pt x="273" y="1304"/>
                    <a:pt x="0" y="1013"/>
                    <a:pt x="0" y="658"/>
                  </a:cubicBezTo>
                  <a:lnTo>
                    <a:pt x="0" y="652"/>
                  </a:lnTo>
                </a:path>
              </a:pathLst>
            </a:custGeom>
            <a:solidFill>
              <a:schemeClr val="bg1"/>
            </a:solidFill>
            <a:ln>
              <a:noFill/>
            </a:ln>
            <a:effectLst/>
          </p:spPr>
          <p:txBody>
            <a:bodyPr wrap="none" anchor="ctr"/>
            <a:lstStyle/>
            <a:p>
              <a:endParaRPr lang="en-US"/>
            </a:p>
          </p:txBody>
        </p:sp>
        <p:sp>
          <p:nvSpPr>
            <p:cNvPr id="21" name="Freeform 20"/>
            <p:cNvSpPr>
              <a:spLocks noChangeArrowheads="1"/>
            </p:cNvSpPr>
            <p:nvPr userDrawn="1"/>
          </p:nvSpPr>
          <p:spPr bwMode="auto">
            <a:xfrm>
              <a:off x="2902001" y="4443481"/>
              <a:ext cx="122733" cy="246143"/>
            </a:xfrm>
            <a:custGeom>
              <a:avLst/>
              <a:gdLst>
                <a:gd name="T0" fmla="*/ 150 w 800"/>
                <a:gd name="T1" fmla="*/ 627 h 1599"/>
                <a:gd name="T2" fmla="*/ 0 w 800"/>
                <a:gd name="T3" fmla="*/ 627 h 1599"/>
                <a:gd name="T4" fmla="*/ 0 w 800"/>
                <a:gd name="T5" fmla="*/ 322 h 1599"/>
                <a:gd name="T6" fmla="*/ 150 w 800"/>
                <a:gd name="T7" fmla="*/ 322 h 1599"/>
                <a:gd name="T8" fmla="*/ 150 w 800"/>
                <a:gd name="T9" fmla="*/ 0 h 1599"/>
                <a:gd name="T10" fmla="*/ 505 w 800"/>
                <a:gd name="T11" fmla="*/ 0 h 1599"/>
                <a:gd name="T12" fmla="*/ 505 w 800"/>
                <a:gd name="T13" fmla="*/ 322 h 1599"/>
                <a:gd name="T14" fmla="*/ 799 w 800"/>
                <a:gd name="T15" fmla="*/ 322 h 1599"/>
                <a:gd name="T16" fmla="*/ 799 w 800"/>
                <a:gd name="T17" fmla="*/ 627 h 1599"/>
                <a:gd name="T18" fmla="*/ 505 w 800"/>
                <a:gd name="T19" fmla="*/ 627 h 1599"/>
                <a:gd name="T20" fmla="*/ 505 w 800"/>
                <a:gd name="T21" fmla="*/ 1163 h 1599"/>
                <a:gd name="T22" fmla="*/ 621 w 800"/>
                <a:gd name="T23" fmla="*/ 1284 h 1599"/>
                <a:gd name="T24" fmla="*/ 796 w 800"/>
                <a:gd name="T25" fmla="*/ 1239 h 1599"/>
                <a:gd name="T26" fmla="*/ 796 w 800"/>
                <a:gd name="T27" fmla="*/ 1524 h 1599"/>
                <a:gd name="T28" fmla="*/ 517 w 800"/>
                <a:gd name="T29" fmla="*/ 1598 h 1599"/>
                <a:gd name="T30" fmla="*/ 150 w 800"/>
                <a:gd name="T31" fmla="*/ 1219 h 1599"/>
                <a:gd name="T32" fmla="*/ 150 w 800"/>
                <a:gd name="T33" fmla="*/ 627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1599">
                  <a:moveTo>
                    <a:pt x="150" y="627"/>
                  </a:moveTo>
                  <a:lnTo>
                    <a:pt x="0" y="627"/>
                  </a:lnTo>
                  <a:lnTo>
                    <a:pt x="0" y="322"/>
                  </a:lnTo>
                  <a:lnTo>
                    <a:pt x="150" y="322"/>
                  </a:lnTo>
                  <a:lnTo>
                    <a:pt x="150" y="0"/>
                  </a:lnTo>
                  <a:lnTo>
                    <a:pt x="505" y="0"/>
                  </a:lnTo>
                  <a:lnTo>
                    <a:pt x="505" y="322"/>
                  </a:lnTo>
                  <a:lnTo>
                    <a:pt x="799" y="322"/>
                  </a:lnTo>
                  <a:lnTo>
                    <a:pt x="799" y="627"/>
                  </a:lnTo>
                  <a:lnTo>
                    <a:pt x="505" y="627"/>
                  </a:lnTo>
                  <a:lnTo>
                    <a:pt x="505" y="1163"/>
                  </a:lnTo>
                  <a:cubicBezTo>
                    <a:pt x="505" y="1245"/>
                    <a:pt x="539" y="1284"/>
                    <a:pt x="621" y="1284"/>
                  </a:cubicBezTo>
                  <a:cubicBezTo>
                    <a:pt x="686" y="1284"/>
                    <a:pt x="745" y="1267"/>
                    <a:pt x="796" y="1239"/>
                  </a:cubicBezTo>
                  <a:lnTo>
                    <a:pt x="796" y="1524"/>
                  </a:lnTo>
                  <a:cubicBezTo>
                    <a:pt x="720" y="1569"/>
                    <a:pt x="635" y="1598"/>
                    <a:pt x="517" y="1598"/>
                  </a:cubicBezTo>
                  <a:cubicBezTo>
                    <a:pt x="297" y="1598"/>
                    <a:pt x="150" y="1510"/>
                    <a:pt x="150" y="1219"/>
                  </a:cubicBezTo>
                  <a:lnTo>
                    <a:pt x="150" y="627"/>
                  </a:lnTo>
                </a:path>
              </a:pathLst>
            </a:custGeom>
            <a:solidFill>
              <a:schemeClr val="bg1"/>
            </a:solidFill>
            <a:ln>
              <a:noFill/>
            </a:ln>
            <a:effectLst/>
          </p:spPr>
          <p:txBody>
            <a:bodyPr wrap="none" anchor="ctr"/>
            <a:lstStyle/>
            <a:p>
              <a:endParaRPr lang="en-US"/>
            </a:p>
          </p:txBody>
        </p:sp>
        <p:sp>
          <p:nvSpPr>
            <p:cNvPr id="22" name="Freeform 21"/>
            <p:cNvSpPr>
              <a:spLocks noChangeArrowheads="1"/>
            </p:cNvSpPr>
            <p:nvPr userDrawn="1"/>
          </p:nvSpPr>
          <p:spPr bwMode="auto">
            <a:xfrm>
              <a:off x="-183269" y="4799473"/>
              <a:ext cx="56959" cy="68486"/>
            </a:xfrm>
            <a:custGeom>
              <a:avLst/>
              <a:gdLst>
                <a:gd name="T0" fmla="*/ 136 w 371"/>
                <a:gd name="T1" fmla="*/ 91 h 447"/>
                <a:gd name="T2" fmla="*/ 0 w 371"/>
                <a:gd name="T3" fmla="*/ 91 h 447"/>
                <a:gd name="T4" fmla="*/ 0 w 371"/>
                <a:gd name="T5" fmla="*/ 0 h 447"/>
                <a:gd name="T6" fmla="*/ 370 w 371"/>
                <a:gd name="T7" fmla="*/ 0 h 447"/>
                <a:gd name="T8" fmla="*/ 370 w 371"/>
                <a:gd name="T9" fmla="*/ 91 h 447"/>
                <a:gd name="T10" fmla="*/ 235 w 371"/>
                <a:gd name="T11" fmla="*/ 91 h 447"/>
                <a:gd name="T12" fmla="*/ 235 w 371"/>
                <a:gd name="T13" fmla="*/ 446 h 447"/>
                <a:gd name="T14" fmla="*/ 136 w 371"/>
                <a:gd name="T15" fmla="*/ 446 h 447"/>
                <a:gd name="T16" fmla="*/ 136 w 371"/>
                <a:gd name="T17" fmla="*/ 9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447">
                  <a:moveTo>
                    <a:pt x="136" y="91"/>
                  </a:moveTo>
                  <a:lnTo>
                    <a:pt x="0" y="91"/>
                  </a:lnTo>
                  <a:lnTo>
                    <a:pt x="0" y="0"/>
                  </a:lnTo>
                  <a:lnTo>
                    <a:pt x="370" y="0"/>
                  </a:lnTo>
                  <a:lnTo>
                    <a:pt x="370" y="91"/>
                  </a:lnTo>
                  <a:lnTo>
                    <a:pt x="235" y="91"/>
                  </a:lnTo>
                  <a:lnTo>
                    <a:pt x="235" y="446"/>
                  </a:lnTo>
                  <a:lnTo>
                    <a:pt x="136" y="446"/>
                  </a:lnTo>
                  <a:lnTo>
                    <a:pt x="136" y="91"/>
                  </a:lnTo>
                </a:path>
              </a:pathLst>
            </a:custGeom>
            <a:solidFill>
              <a:schemeClr val="bg2"/>
            </a:solidFill>
            <a:ln>
              <a:noFill/>
            </a:ln>
            <a:effectLst/>
          </p:spPr>
          <p:txBody>
            <a:bodyPr wrap="none" anchor="ctr"/>
            <a:lstStyle/>
            <a:p>
              <a:endParaRPr lang="en-US"/>
            </a:p>
          </p:txBody>
        </p:sp>
        <p:sp>
          <p:nvSpPr>
            <p:cNvPr id="23" name="Freeform 22"/>
            <p:cNvSpPr>
              <a:spLocks noChangeArrowheads="1"/>
            </p:cNvSpPr>
            <p:nvPr userDrawn="1"/>
          </p:nvSpPr>
          <p:spPr bwMode="auto">
            <a:xfrm>
              <a:off x="-115461" y="4799473"/>
              <a:ext cx="58315" cy="68486"/>
            </a:xfrm>
            <a:custGeom>
              <a:avLst/>
              <a:gdLst>
                <a:gd name="T0" fmla="*/ 0 w 379"/>
                <a:gd name="T1" fmla="*/ 0 h 447"/>
                <a:gd name="T2" fmla="*/ 98 w 379"/>
                <a:gd name="T3" fmla="*/ 0 h 447"/>
                <a:gd name="T4" fmla="*/ 98 w 379"/>
                <a:gd name="T5" fmla="*/ 178 h 447"/>
                <a:gd name="T6" fmla="*/ 279 w 379"/>
                <a:gd name="T7" fmla="*/ 178 h 447"/>
                <a:gd name="T8" fmla="*/ 279 w 379"/>
                <a:gd name="T9" fmla="*/ 0 h 447"/>
                <a:gd name="T10" fmla="*/ 378 w 379"/>
                <a:gd name="T11" fmla="*/ 0 h 447"/>
                <a:gd name="T12" fmla="*/ 378 w 379"/>
                <a:gd name="T13" fmla="*/ 446 h 447"/>
                <a:gd name="T14" fmla="*/ 279 w 379"/>
                <a:gd name="T15" fmla="*/ 446 h 447"/>
                <a:gd name="T16" fmla="*/ 279 w 379"/>
                <a:gd name="T17" fmla="*/ 268 h 447"/>
                <a:gd name="T18" fmla="*/ 98 w 379"/>
                <a:gd name="T19" fmla="*/ 268 h 447"/>
                <a:gd name="T20" fmla="*/ 98 w 379"/>
                <a:gd name="T21" fmla="*/ 446 h 447"/>
                <a:gd name="T22" fmla="*/ 0 w 379"/>
                <a:gd name="T23" fmla="*/ 446 h 447"/>
                <a:gd name="T24" fmla="*/ 0 w 379"/>
                <a:gd name="T25"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9" h="447">
                  <a:moveTo>
                    <a:pt x="0" y="0"/>
                  </a:moveTo>
                  <a:lnTo>
                    <a:pt x="98" y="0"/>
                  </a:lnTo>
                  <a:lnTo>
                    <a:pt x="98" y="178"/>
                  </a:lnTo>
                  <a:lnTo>
                    <a:pt x="279" y="178"/>
                  </a:lnTo>
                  <a:lnTo>
                    <a:pt x="279" y="0"/>
                  </a:lnTo>
                  <a:lnTo>
                    <a:pt x="378" y="0"/>
                  </a:lnTo>
                  <a:lnTo>
                    <a:pt x="378" y="446"/>
                  </a:lnTo>
                  <a:lnTo>
                    <a:pt x="279" y="446"/>
                  </a:lnTo>
                  <a:lnTo>
                    <a:pt x="279" y="268"/>
                  </a:lnTo>
                  <a:lnTo>
                    <a:pt x="98" y="268"/>
                  </a:lnTo>
                  <a:lnTo>
                    <a:pt x="98" y="446"/>
                  </a:lnTo>
                  <a:lnTo>
                    <a:pt x="0" y="446"/>
                  </a:lnTo>
                  <a:lnTo>
                    <a:pt x="0" y="0"/>
                  </a:lnTo>
                </a:path>
              </a:pathLst>
            </a:custGeom>
            <a:solidFill>
              <a:schemeClr val="bg2"/>
            </a:solidFill>
            <a:ln>
              <a:noFill/>
            </a:ln>
            <a:effectLst/>
          </p:spPr>
          <p:txBody>
            <a:bodyPr wrap="none" anchor="ctr"/>
            <a:lstStyle/>
            <a:p>
              <a:endParaRPr lang="en-US"/>
            </a:p>
          </p:txBody>
        </p:sp>
        <p:sp>
          <p:nvSpPr>
            <p:cNvPr id="24" name="Freeform 23"/>
            <p:cNvSpPr>
              <a:spLocks noChangeArrowheads="1"/>
            </p:cNvSpPr>
            <p:nvPr userDrawn="1"/>
          </p:nvSpPr>
          <p:spPr bwMode="auto">
            <a:xfrm>
              <a:off x="-40194" y="4799473"/>
              <a:ext cx="52212" cy="68486"/>
            </a:xfrm>
            <a:custGeom>
              <a:avLst/>
              <a:gdLst>
                <a:gd name="T0" fmla="*/ 333 w 339"/>
                <a:gd name="T1" fmla="*/ 0 h 447"/>
                <a:gd name="T2" fmla="*/ 333 w 339"/>
                <a:gd name="T3" fmla="*/ 88 h 447"/>
                <a:gd name="T4" fmla="*/ 93 w 339"/>
                <a:gd name="T5" fmla="*/ 88 h 447"/>
                <a:gd name="T6" fmla="*/ 93 w 339"/>
                <a:gd name="T7" fmla="*/ 178 h 447"/>
                <a:gd name="T8" fmla="*/ 305 w 339"/>
                <a:gd name="T9" fmla="*/ 178 h 447"/>
                <a:gd name="T10" fmla="*/ 305 w 339"/>
                <a:gd name="T11" fmla="*/ 266 h 447"/>
                <a:gd name="T12" fmla="*/ 96 w 339"/>
                <a:gd name="T13" fmla="*/ 266 h 447"/>
                <a:gd name="T14" fmla="*/ 96 w 339"/>
                <a:gd name="T15" fmla="*/ 359 h 447"/>
                <a:gd name="T16" fmla="*/ 338 w 339"/>
                <a:gd name="T17" fmla="*/ 359 h 447"/>
                <a:gd name="T18" fmla="*/ 338 w 339"/>
                <a:gd name="T19" fmla="*/ 446 h 447"/>
                <a:gd name="T20" fmla="*/ 0 w 339"/>
                <a:gd name="T21" fmla="*/ 446 h 447"/>
                <a:gd name="T22" fmla="*/ 0 w 339"/>
                <a:gd name="T23" fmla="*/ 0 h 447"/>
                <a:gd name="T24" fmla="*/ 333 w 339"/>
                <a:gd name="T25"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9" h="447">
                  <a:moveTo>
                    <a:pt x="333" y="0"/>
                  </a:moveTo>
                  <a:lnTo>
                    <a:pt x="333" y="88"/>
                  </a:lnTo>
                  <a:lnTo>
                    <a:pt x="93" y="88"/>
                  </a:lnTo>
                  <a:lnTo>
                    <a:pt x="93" y="178"/>
                  </a:lnTo>
                  <a:lnTo>
                    <a:pt x="305" y="178"/>
                  </a:lnTo>
                  <a:lnTo>
                    <a:pt x="305" y="266"/>
                  </a:lnTo>
                  <a:lnTo>
                    <a:pt x="96" y="266"/>
                  </a:lnTo>
                  <a:lnTo>
                    <a:pt x="96" y="359"/>
                  </a:lnTo>
                  <a:lnTo>
                    <a:pt x="338" y="359"/>
                  </a:lnTo>
                  <a:lnTo>
                    <a:pt x="338" y="446"/>
                  </a:lnTo>
                  <a:lnTo>
                    <a:pt x="0" y="446"/>
                  </a:lnTo>
                  <a:lnTo>
                    <a:pt x="0" y="0"/>
                  </a:lnTo>
                  <a:lnTo>
                    <a:pt x="333" y="0"/>
                  </a:lnTo>
                </a:path>
              </a:pathLst>
            </a:custGeom>
            <a:solidFill>
              <a:schemeClr val="bg2"/>
            </a:solidFill>
            <a:ln>
              <a:noFill/>
            </a:ln>
            <a:effectLst/>
          </p:spPr>
          <p:txBody>
            <a:bodyPr wrap="none" anchor="ctr"/>
            <a:lstStyle/>
            <a:p>
              <a:endParaRPr lang="en-US"/>
            </a:p>
          </p:txBody>
        </p:sp>
        <p:sp>
          <p:nvSpPr>
            <p:cNvPr id="25" name="Freeform 24"/>
            <p:cNvSpPr>
              <a:spLocks noChangeArrowheads="1"/>
            </p:cNvSpPr>
            <p:nvPr userDrawn="1"/>
          </p:nvSpPr>
          <p:spPr bwMode="auto">
            <a:xfrm>
              <a:off x="53381" y="4799473"/>
              <a:ext cx="59671" cy="69843"/>
            </a:xfrm>
            <a:custGeom>
              <a:avLst/>
              <a:gdLst>
                <a:gd name="T0" fmla="*/ 0 w 390"/>
                <a:gd name="T1" fmla="*/ 254 h 453"/>
                <a:gd name="T2" fmla="*/ 0 w 390"/>
                <a:gd name="T3" fmla="*/ 0 h 453"/>
                <a:gd name="T4" fmla="*/ 98 w 390"/>
                <a:gd name="T5" fmla="*/ 0 h 453"/>
                <a:gd name="T6" fmla="*/ 98 w 390"/>
                <a:gd name="T7" fmla="*/ 251 h 453"/>
                <a:gd name="T8" fmla="*/ 194 w 390"/>
                <a:gd name="T9" fmla="*/ 362 h 453"/>
                <a:gd name="T10" fmla="*/ 290 w 390"/>
                <a:gd name="T11" fmla="*/ 254 h 453"/>
                <a:gd name="T12" fmla="*/ 290 w 390"/>
                <a:gd name="T13" fmla="*/ 0 h 453"/>
                <a:gd name="T14" fmla="*/ 389 w 390"/>
                <a:gd name="T15" fmla="*/ 0 h 453"/>
                <a:gd name="T16" fmla="*/ 389 w 390"/>
                <a:gd name="T17" fmla="*/ 251 h 453"/>
                <a:gd name="T18" fmla="*/ 194 w 390"/>
                <a:gd name="T19" fmla="*/ 452 h 453"/>
                <a:gd name="T20" fmla="*/ 0 w 390"/>
                <a:gd name="T21" fmla="*/ 254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0" h="453">
                  <a:moveTo>
                    <a:pt x="0" y="254"/>
                  </a:moveTo>
                  <a:lnTo>
                    <a:pt x="0" y="0"/>
                  </a:lnTo>
                  <a:lnTo>
                    <a:pt x="98" y="0"/>
                  </a:lnTo>
                  <a:lnTo>
                    <a:pt x="98" y="251"/>
                  </a:lnTo>
                  <a:cubicBezTo>
                    <a:pt x="98" y="325"/>
                    <a:pt x="135" y="362"/>
                    <a:pt x="194" y="362"/>
                  </a:cubicBezTo>
                  <a:cubicBezTo>
                    <a:pt x="254" y="362"/>
                    <a:pt x="290" y="325"/>
                    <a:pt x="290" y="254"/>
                  </a:cubicBezTo>
                  <a:lnTo>
                    <a:pt x="290" y="0"/>
                  </a:lnTo>
                  <a:lnTo>
                    <a:pt x="389" y="0"/>
                  </a:lnTo>
                  <a:lnTo>
                    <a:pt x="389" y="251"/>
                  </a:lnTo>
                  <a:cubicBezTo>
                    <a:pt x="389" y="387"/>
                    <a:pt x="312" y="452"/>
                    <a:pt x="194" y="452"/>
                  </a:cubicBezTo>
                  <a:cubicBezTo>
                    <a:pt x="75" y="452"/>
                    <a:pt x="0" y="384"/>
                    <a:pt x="0" y="254"/>
                  </a:cubicBezTo>
                </a:path>
              </a:pathLst>
            </a:custGeom>
            <a:solidFill>
              <a:schemeClr val="bg2"/>
            </a:solidFill>
            <a:ln>
              <a:noFill/>
            </a:ln>
            <a:effectLst/>
          </p:spPr>
          <p:txBody>
            <a:bodyPr wrap="none" anchor="ctr"/>
            <a:lstStyle/>
            <a:p>
              <a:endParaRPr lang="en-US"/>
            </a:p>
          </p:txBody>
        </p:sp>
        <p:sp>
          <p:nvSpPr>
            <p:cNvPr id="26" name="Freeform 25"/>
            <p:cNvSpPr>
              <a:spLocks noChangeArrowheads="1"/>
            </p:cNvSpPr>
            <p:nvPr userDrawn="1"/>
          </p:nvSpPr>
          <p:spPr bwMode="auto">
            <a:xfrm>
              <a:off x="127970" y="4799473"/>
              <a:ext cx="61027" cy="68486"/>
            </a:xfrm>
            <a:custGeom>
              <a:avLst/>
              <a:gdLst>
                <a:gd name="T0" fmla="*/ 0 w 396"/>
                <a:gd name="T1" fmla="*/ 0 h 447"/>
                <a:gd name="T2" fmla="*/ 90 w 396"/>
                <a:gd name="T3" fmla="*/ 0 h 447"/>
                <a:gd name="T4" fmla="*/ 299 w 396"/>
                <a:gd name="T5" fmla="*/ 274 h 447"/>
                <a:gd name="T6" fmla="*/ 299 w 396"/>
                <a:gd name="T7" fmla="*/ 0 h 447"/>
                <a:gd name="T8" fmla="*/ 395 w 396"/>
                <a:gd name="T9" fmla="*/ 0 h 447"/>
                <a:gd name="T10" fmla="*/ 395 w 396"/>
                <a:gd name="T11" fmla="*/ 446 h 447"/>
                <a:gd name="T12" fmla="*/ 310 w 396"/>
                <a:gd name="T13" fmla="*/ 446 h 447"/>
                <a:gd name="T14" fmla="*/ 93 w 396"/>
                <a:gd name="T15" fmla="*/ 164 h 447"/>
                <a:gd name="T16" fmla="*/ 93 w 396"/>
                <a:gd name="T17" fmla="*/ 446 h 447"/>
                <a:gd name="T18" fmla="*/ 0 w 396"/>
                <a:gd name="T19" fmla="*/ 446 h 447"/>
                <a:gd name="T20" fmla="*/ 0 w 396"/>
                <a:gd name="T21"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 h="447">
                  <a:moveTo>
                    <a:pt x="0" y="0"/>
                  </a:moveTo>
                  <a:lnTo>
                    <a:pt x="90" y="0"/>
                  </a:lnTo>
                  <a:lnTo>
                    <a:pt x="299" y="274"/>
                  </a:lnTo>
                  <a:lnTo>
                    <a:pt x="299" y="0"/>
                  </a:lnTo>
                  <a:lnTo>
                    <a:pt x="395" y="0"/>
                  </a:lnTo>
                  <a:lnTo>
                    <a:pt x="395" y="446"/>
                  </a:lnTo>
                  <a:lnTo>
                    <a:pt x="310" y="446"/>
                  </a:lnTo>
                  <a:lnTo>
                    <a:pt x="93" y="164"/>
                  </a:lnTo>
                  <a:lnTo>
                    <a:pt x="93" y="446"/>
                  </a:lnTo>
                  <a:lnTo>
                    <a:pt x="0" y="446"/>
                  </a:lnTo>
                  <a:lnTo>
                    <a:pt x="0" y="0"/>
                  </a:lnTo>
                </a:path>
              </a:pathLst>
            </a:custGeom>
            <a:solidFill>
              <a:schemeClr val="bg2"/>
            </a:solidFill>
            <a:ln>
              <a:noFill/>
            </a:ln>
            <a:effectLst/>
          </p:spPr>
          <p:txBody>
            <a:bodyPr wrap="none" anchor="ctr"/>
            <a:lstStyle/>
            <a:p>
              <a:endParaRPr lang="en-US"/>
            </a:p>
          </p:txBody>
        </p:sp>
        <p:sp>
          <p:nvSpPr>
            <p:cNvPr id="27" name="Freeform 26"/>
            <p:cNvSpPr>
              <a:spLocks noChangeArrowheads="1"/>
            </p:cNvSpPr>
            <p:nvPr userDrawn="1"/>
          </p:nvSpPr>
          <p:spPr bwMode="auto">
            <a:xfrm>
              <a:off x="205949" y="4799473"/>
              <a:ext cx="14918" cy="68486"/>
            </a:xfrm>
            <a:custGeom>
              <a:avLst/>
              <a:gdLst>
                <a:gd name="T0" fmla="*/ 0 w 99"/>
                <a:gd name="T1" fmla="*/ 0 h 447"/>
                <a:gd name="T2" fmla="*/ 98 w 99"/>
                <a:gd name="T3" fmla="*/ 0 h 447"/>
                <a:gd name="T4" fmla="*/ 98 w 99"/>
                <a:gd name="T5" fmla="*/ 446 h 447"/>
                <a:gd name="T6" fmla="*/ 0 w 99"/>
                <a:gd name="T7" fmla="*/ 446 h 447"/>
                <a:gd name="T8" fmla="*/ 0 w 99"/>
                <a:gd name="T9" fmla="*/ 0 h 447"/>
              </a:gdLst>
              <a:ahLst/>
              <a:cxnLst>
                <a:cxn ang="0">
                  <a:pos x="T0" y="T1"/>
                </a:cxn>
                <a:cxn ang="0">
                  <a:pos x="T2" y="T3"/>
                </a:cxn>
                <a:cxn ang="0">
                  <a:pos x="T4" y="T5"/>
                </a:cxn>
                <a:cxn ang="0">
                  <a:pos x="T6" y="T7"/>
                </a:cxn>
                <a:cxn ang="0">
                  <a:pos x="T8" y="T9"/>
                </a:cxn>
              </a:cxnLst>
              <a:rect l="0" t="0" r="r" b="b"/>
              <a:pathLst>
                <a:path w="99" h="447">
                  <a:moveTo>
                    <a:pt x="0" y="0"/>
                  </a:moveTo>
                  <a:lnTo>
                    <a:pt x="98" y="0"/>
                  </a:lnTo>
                  <a:lnTo>
                    <a:pt x="98" y="446"/>
                  </a:lnTo>
                  <a:lnTo>
                    <a:pt x="0" y="446"/>
                  </a:lnTo>
                  <a:lnTo>
                    <a:pt x="0" y="0"/>
                  </a:lnTo>
                </a:path>
              </a:pathLst>
            </a:custGeom>
            <a:solidFill>
              <a:schemeClr val="bg2"/>
            </a:solidFill>
            <a:ln>
              <a:noFill/>
            </a:ln>
            <a:effectLst/>
          </p:spPr>
          <p:txBody>
            <a:bodyPr wrap="none" anchor="ctr"/>
            <a:lstStyle/>
            <a:p>
              <a:endParaRPr lang="en-US"/>
            </a:p>
          </p:txBody>
        </p:sp>
        <p:sp>
          <p:nvSpPr>
            <p:cNvPr id="28" name="Freeform 27"/>
            <p:cNvSpPr>
              <a:spLocks noChangeArrowheads="1"/>
            </p:cNvSpPr>
            <p:nvPr userDrawn="1"/>
          </p:nvSpPr>
          <p:spPr bwMode="auto">
            <a:xfrm>
              <a:off x="232394" y="4799473"/>
              <a:ext cx="68486" cy="69164"/>
            </a:xfrm>
            <a:custGeom>
              <a:avLst/>
              <a:gdLst>
                <a:gd name="T0" fmla="*/ 0 w 444"/>
                <a:gd name="T1" fmla="*/ 0 h 450"/>
                <a:gd name="T2" fmla="*/ 107 w 444"/>
                <a:gd name="T3" fmla="*/ 0 h 450"/>
                <a:gd name="T4" fmla="*/ 223 w 444"/>
                <a:gd name="T5" fmla="*/ 314 h 450"/>
                <a:gd name="T6" fmla="*/ 339 w 444"/>
                <a:gd name="T7" fmla="*/ 0 h 450"/>
                <a:gd name="T8" fmla="*/ 443 w 444"/>
                <a:gd name="T9" fmla="*/ 0 h 450"/>
                <a:gd name="T10" fmla="*/ 262 w 444"/>
                <a:gd name="T11" fmla="*/ 449 h 450"/>
                <a:gd name="T12" fmla="*/ 175 w 444"/>
                <a:gd name="T13" fmla="*/ 449 h 450"/>
                <a:gd name="T14" fmla="*/ 0 w 444"/>
                <a:gd name="T15" fmla="*/ 0 h 4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4" h="450">
                  <a:moveTo>
                    <a:pt x="0" y="0"/>
                  </a:moveTo>
                  <a:lnTo>
                    <a:pt x="107" y="0"/>
                  </a:lnTo>
                  <a:lnTo>
                    <a:pt x="223" y="314"/>
                  </a:lnTo>
                  <a:lnTo>
                    <a:pt x="339" y="0"/>
                  </a:lnTo>
                  <a:lnTo>
                    <a:pt x="443" y="0"/>
                  </a:lnTo>
                  <a:lnTo>
                    <a:pt x="262" y="449"/>
                  </a:lnTo>
                  <a:lnTo>
                    <a:pt x="175" y="449"/>
                  </a:lnTo>
                  <a:lnTo>
                    <a:pt x="0" y="0"/>
                  </a:lnTo>
                </a:path>
              </a:pathLst>
            </a:custGeom>
            <a:solidFill>
              <a:schemeClr val="bg2"/>
            </a:solidFill>
            <a:ln>
              <a:noFill/>
            </a:ln>
            <a:effectLst/>
          </p:spPr>
          <p:txBody>
            <a:bodyPr wrap="none" anchor="ctr"/>
            <a:lstStyle/>
            <a:p>
              <a:endParaRPr lang="en-US"/>
            </a:p>
          </p:txBody>
        </p:sp>
        <p:sp>
          <p:nvSpPr>
            <p:cNvPr id="29" name="Freeform 28"/>
            <p:cNvSpPr>
              <a:spLocks noChangeArrowheads="1"/>
            </p:cNvSpPr>
            <p:nvPr userDrawn="1"/>
          </p:nvSpPr>
          <p:spPr bwMode="auto">
            <a:xfrm>
              <a:off x="311730" y="4799473"/>
              <a:ext cx="52212" cy="68486"/>
            </a:xfrm>
            <a:custGeom>
              <a:avLst/>
              <a:gdLst>
                <a:gd name="T0" fmla="*/ 0 w 340"/>
                <a:gd name="T1" fmla="*/ 0 h 447"/>
                <a:gd name="T2" fmla="*/ 336 w 340"/>
                <a:gd name="T3" fmla="*/ 0 h 447"/>
                <a:gd name="T4" fmla="*/ 336 w 340"/>
                <a:gd name="T5" fmla="*/ 88 h 447"/>
                <a:gd name="T6" fmla="*/ 96 w 340"/>
                <a:gd name="T7" fmla="*/ 88 h 447"/>
                <a:gd name="T8" fmla="*/ 96 w 340"/>
                <a:gd name="T9" fmla="*/ 178 h 447"/>
                <a:gd name="T10" fmla="*/ 305 w 340"/>
                <a:gd name="T11" fmla="*/ 178 h 447"/>
                <a:gd name="T12" fmla="*/ 305 w 340"/>
                <a:gd name="T13" fmla="*/ 266 h 447"/>
                <a:gd name="T14" fmla="*/ 96 w 340"/>
                <a:gd name="T15" fmla="*/ 266 h 447"/>
                <a:gd name="T16" fmla="*/ 96 w 340"/>
                <a:gd name="T17" fmla="*/ 359 h 447"/>
                <a:gd name="T18" fmla="*/ 339 w 340"/>
                <a:gd name="T19" fmla="*/ 359 h 447"/>
                <a:gd name="T20" fmla="*/ 339 w 340"/>
                <a:gd name="T21" fmla="*/ 446 h 447"/>
                <a:gd name="T22" fmla="*/ 0 w 340"/>
                <a:gd name="T23" fmla="*/ 446 h 447"/>
                <a:gd name="T24" fmla="*/ 0 w 340"/>
                <a:gd name="T25"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447">
                  <a:moveTo>
                    <a:pt x="0" y="0"/>
                  </a:moveTo>
                  <a:lnTo>
                    <a:pt x="336" y="0"/>
                  </a:lnTo>
                  <a:lnTo>
                    <a:pt x="336" y="88"/>
                  </a:lnTo>
                  <a:lnTo>
                    <a:pt x="96" y="88"/>
                  </a:lnTo>
                  <a:lnTo>
                    <a:pt x="96" y="178"/>
                  </a:lnTo>
                  <a:lnTo>
                    <a:pt x="305" y="178"/>
                  </a:lnTo>
                  <a:lnTo>
                    <a:pt x="305" y="266"/>
                  </a:lnTo>
                  <a:lnTo>
                    <a:pt x="96" y="266"/>
                  </a:lnTo>
                  <a:lnTo>
                    <a:pt x="96" y="359"/>
                  </a:lnTo>
                  <a:lnTo>
                    <a:pt x="339" y="359"/>
                  </a:lnTo>
                  <a:lnTo>
                    <a:pt x="339" y="446"/>
                  </a:lnTo>
                  <a:lnTo>
                    <a:pt x="0" y="446"/>
                  </a:lnTo>
                  <a:lnTo>
                    <a:pt x="0" y="0"/>
                  </a:lnTo>
                </a:path>
              </a:pathLst>
            </a:custGeom>
            <a:solidFill>
              <a:schemeClr val="bg2"/>
            </a:solidFill>
            <a:ln>
              <a:noFill/>
            </a:ln>
            <a:effectLst/>
          </p:spPr>
          <p:txBody>
            <a:bodyPr wrap="none" anchor="ctr"/>
            <a:lstStyle/>
            <a:p>
              <a:endParaRPr lang="en-US"/>
            </a:p>
          </p:txBody>
        </p:sp>
        <p:sp>
          <p:nvSpPr>
            <p:cNvPr id="30" name="Freeform 29"/>
            <p:cNvSpPr>
              <a:spLocks noChangeArrowheads="1"/>
            </p:cNvSpPr>
            <p:nvPr userDrawn="1"/>
          </p:nvSpPr>
          <p:spPr bwMode="auto">
            <a:xfrm>
              <a:off x="377504" y="4799473"/>
              <a:ext cx="59671" cy="68486"/>
            </a:xfrm>
            <a:custGeom>
              <a:avLst/>
              <a:gdLst>
                <a:gd name="T0" fmla="*/ 0 w 388"/>
                <a:gd name="T1" fmla="*/ 0 h 444"/>
                <a:gd name="T2" fmla="*/ 204 w 388"/>
                <a:gd name="T3" fmla="*/ 0 h 444"/>
                <a:gd name="T4" fmla="*/ 333 w 388"/>
                <a:gd name="T5" fmla="*/ 45 h 444"/>
                <a:gd name="T6" fmla="*/ 373 w 388"/>
                <a:gd name="T7" fmla="*/ 147 h 444"/>
                <a:gd name="T8" fmla="*/ 373 w 388"/>
                <a:gd name="T9" fmla="*/ 147 h 444"/>
                <a:gd name="T10" fmla="*/ 277 w 388"/>
                <a:gd name="T11" fmla="*/ 285 h 444"/>
                <a:gd name="T12" fmla="*/ 387 w 388"/>
                <a:gd name="T13" fmla="*/ 443 h 444"/>
                <a:gd name="T14" fmla="*/ 271 w 388"/>
                <a:gd name="T15" fmla="*/ 443 h 444"/>
                <a:gd name="T16" fmla="*/ 175 w 388"/>
                <a:gd name="T17" fmla="*/ 299 h 444"/>
                <a:gd name="T18" fmla="*/ 99 w 388"/>
                <a:gd name="T19" fmla="*/ 299 h 444"/>
                <a:gd name="T20" fmla="*/ 99 w 388"/>
                <a:gd name="T21" fmla="*/ 443 h 444"/>
                <a:gd name="T22" fmla="*/ 0 w 388"/>
                <a:gd name="T23" fmla="*/ 443 h 444"/>
                <a:gd name="T24" fmla="*/ 0 w 388"/>
                <a:gd name="T25" fmla="*/ 0 h 444"/>
                <a:gd name="T26" fmla="*/ 198 w 388"/>
                <a:gd name="T27" fmla="*/ 215 h 444"/>
                <a:gd name="T28" fmla="*/ 274 w 388"/>
                <a:gd name="T29" fmla="*/ 153 h 444"/>
                <a:gd name="T30" fmla="*/ 274 w 388"/>
                <a:gd name="T31" fmla="*/ 153 h 444"/>
                <a:gd name="T32" fmla="*/ 198 w 388"/>
                <a:gd name="T33" fmla="*/ 88 h 444"/>
                <a:gd name="T34" fmla="*/ 99 w 388"/>
                <a:gd name="T35" fmla="*/ 88 h 444"/>
                <a:gd name="T36" fmla="*/ 99 w 388"/>
                <a:gd name="T37" fmla="*/ 215 h 444"/>
                <a:gd name="T38" fmla="*/ 198 w 388"/>
                <a:gd name="T39" fmla="*/ 215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8" h="444">
                  <a:moveTo>
                    <a:pt x="0" y="0"/>
                  </a:moveTo>
                  <a:lnTo>
                    <a:pt x="204" y="0"/>
                  </a:lnTo>
                  <a:cubicBezTo>
                    <a:pt x="260" y="0"/>
                    <a:pt x="305" y="17"/>
                    <a:pt x="333" y="45"/>
                  </a:cubicBezTo>
                  <a:cubicBezTo>
                    <a:pt x="359" y="71"/>
                    <a:pt x="373" y="105"/>
                    <a:pt x="373" y="147"/>
                  </a:cubicBezTo>
                  <a:lnTo>
                    <a:pt x="373" y="147"/>
                  </a:lnTo>
                  <a:cubicBezTo>
                    <a:pt x="373" y="220"/>
                    <a:pt x="333" y="266"/>
                    <a:pt x="277" y="285"/>
                  </a:cubicBezTo>
                  <a:lnTo>
                    <a:pt x="387" y="443"/>
                  </a:lnTo>
                  <a:lnTo>
                    <a:pt x="271" y="443"/>
                  </a:lnTo>
                  <a:lnTo>
                    <a:pt x="175" y="299"/>
                  </a:lnTo>
                  <a:lnTo>
                    <a:pt x="99" y="299"/>
                  </a:lnTo>
                  <a:lnTo>
                    <a:pt x="99" y="443"/>
                  </a:lnTo>
                  <a:lnTo>
                    <a:pt x="0" y="443"/>
                  </a:lnTo>
                  <a:lnTo>
                    <a:pt x="0" y="0"/>
                  </a:lnTo>
                  <a:close/>
                  <a:moveTo>
                    <a:pt x="198" y="215"/>
                  </a:moveTo>
                  <a:cubicBezTo>
                    <a:pt x="246" y="215"/>
                    <a:pt x="274" y="189"/>
                    <a:pt x="274" y="153"/>
                  </a:cubicBezTo>
                  <a:lnTo>
                    <a:pt x="274" y="153"/>
                  </a:lnTo>
                  <a:cubicBezTo>
                    <a:pt x="274" y="110"/>
                    <a:pt x="246" y="88"/>
                    <a:pt x="198" y="88"/>
                  </a:cubicBezTo>
                  <a:lnTo>
                    <a:pt x="99" y="88"/>
                  </a:lnTo>
                  <a:lnTo>
                    <a:pt x="99" y="215"/>
                  </a:lnTo>
                  <a:lnTo>
                    <a:pt x="198" y="215"/>
                  </a:lnTo>
                  <a:close/>
                </a:path>
              </a:pathLst>
            </a:custGeom>
            <a:solidFill>
              <a:schemeClr val="bg2"/>
            </a:solidFill>
            <a:ln>
              <a:noFill/>
            </a:ln>
            <a:effectLst/>
          </p:spPr>
          <p:txBody>
            <a:bodyPr wrap="none" anchor="ctr"/>
            <a:lstStyle/>
            <a:p>
              <a:endParaRPr lang="en-US"/>
            </a:p>
          </p:txBody>
        </p:sp>
        <p:sp>
          <p:nvSpPr>
            <p:cNvPr id="31" name="Freeform 30"/>
            <p:cNvSpPr>
              <a:spLocks noChangeArrowheads="1"/>
            </p:cNvSpPr>
            <p:nvPr userDrawn="1"/>
          </p:nvSpPr>
          <p:spPr bwMode="auto">
            <a:xfrm>
              <a:off x="443278" y="4798795"/>
              <a:ext cx="54924" cy="70520"/>
            </a:xfrm>
            <a:custGeom>
              <a:avLst/>
              <a:gdLst>
                <a:gd name="T0" fmla="*/ 0 w 357"/>
                <a:gd name="T1" fmla="*/ 386 h 458"/>
                <a:gd name="T2" fmla="*/ 60 w 357"/>
                <a:gd name="T3" fmla="*/ 316 h 458"/>
                <a:gd name="T4" fmla="*/ 192 w 357"/>
                <a:gd name="T5" fmla="*/ 369 h 458"/>
                <a:gd name="T6" fmla="*/ 257 w 357"/>
                <a:gd name="T7" fmla="*/ 327 h 458"/>
                <a:gd name="T8" fmla="*/ 257 w 357"/>
                <a:gd name="T9" fmla="*/ 327 h 458"/>
                <a:gd name="T10" fmla="*/ 167 w 357"/>
                <a:gd name="T11" fmla="*/ 271 h 458"/>
                <a:gd name="T12" fmla="*/ 20 w 357"/>
                <a:gd name="T13" fmla="*/ 135 h 458"/>
                <a:gd name="T14" fmla="*/ 20 w 357"/>
                <a:gd name="T15" fmla="*/ 135 h 458"/>
                <a:gd name="T16" fmla="*/ 175 w 357"/>
                <a:gd name="T17" fmla="*/ 0 h 458"/>
                <a:gd name="T18" fmla="*/ 342 w 357"/>
                <a:gd name="T19" fmla="*/ 56 h 458"/>
                <a:gd name="T20" fmla="*/ 291 w 357"/>
                <a:gd name="T21" fmla="*/ 129 h 458"/>
                <a:gd name="T22" fmla="*/ 175 w 357"/>
                <a:gd name="T23" fmla="*/ 84 h 458"/>
                <a:gd name="T24" fmla="*/ 119 w 357"/>
                <a:gd name="T25" fmla="*/ 124 h 458"/>
                <a:gd name="T26" fmla="*/ 119 w 357"/>
                <a:gd name="T27" fmla="*/ 124 h 458"/>
                <a:gd name="T28" fmla="*/ 215 w 357"/>
                <a:gd name="T29" fmla="*/ 183 h 458"/>
                <a:gd name="T30" fmla="*/ 356 w 357"/>
                <a:gd name="T31" fmla="*/ 316 h 458"/>
                <a:gd name="T32" fmla="*/ 356 w 357"/>
                <a:gd name="T33" fmla="*/ 316 h 458"/>
                <a:gd name="T34" fmla="*/ 192 w 357"/>
                <a:gd name="T35" fmla="*/ 454 h 458"/>
                <a:gd name="T36" fmla="*/ 0 w 357"/>
                <a:gd name="T37" fmla="*/ 386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7" h="458">
                  <a:moveTo>
                    <a:pt x="0" y="386"/>
                  </a:moveTo>
                  <a:lnTo>
                    <a:pt x="60" y="316"/>
                  </a:lnTo>
                  <a:cubicBezTo>
                    <a:pt x="99" y="350"/>
                    <a:pt x="141" y="369"/>
                    <a:pt x="192" y="369"/>
                  </a:cubicBezTo>
                  <a:cubicBezTo>
                    <a:pt x="232" y="369"/>
                    <a:pt x="257" y="352"/>
                    <a:pt x="257" y="327"/>
                  </a:cubicBezTo>
                  <a:lnTo>
                    <a:pt x="257" y="327"/>
                  </a:lnTo>
                  <a:cubicBezTo>
                    <a:pt x="257" y="302"/>
                    <a:pt x="243" y="290"/>
                    <a:pt x="167" y="271"/>
                  </a:cubicBezTo>
                  <a:cubicBezTo>
                    <a:pt x="77" y="248"/>
                    <a:pt x="20" y="223"/>
                    <a:pt x="20" y="135"/>
                  </a:cubicBezTo>
                  <a:lnTo>
                    <a:pt x="20" y="135"/>
                  </a:lnTo>
                  <a:cubicBezTo>
                    <a:pt x="20" y="53"/>
                    <a:pt x="85" y="0"/>
                    <a:pt x="175" y="0"/>
                  </a:cubicBezTo>
                  <a:cubicBezTo>
                    <a:pt x="240" y="0"/>
                    <a:pt x="297" y="19"/>
                    <a:pt x="342" y="56"/>
                  </a:cubicBezTo>
                  <a:lnTo>
                    <a:pt x="291" y="129"/>
                  </a:lnTo>
                  <a:cubicBezTo>
                    <a:pt x="252" y="101"/>
                    <a:pt x="211" y="84"/>
                    <a:pt x="175" y="84"/>
                  </a:cubicBezTo>
                  <a:cubicBezTo>
                    <a:pt x="138" y="84"/>
                    <a:pt x="119" y="101"/>
                    <a:pt x="119" y="124"/>
                  </a:cubicBezTo>
                  <a:lnTo>
                    <a:pt x="119" y="124"/>
                  </a:lnTo>
                  <a:cubicBezTo>
                    <a:pt x="119" y="152"/>
                    <a:pt x="139" y="163"/>
                    <a:pt x="215" y="183"/>
                  </a:cubicBezTo>
                  <a:cubicBezTo>
                    <a:pt x="305" y="206"/>
                    <a:pt x="356" y="240"/>
                    <a:pt x="356" y="316"/>
                  </a:cubicBezTo>
                  <a:lnTo>
                    <a:pt x="356" y="316"/>
                  </a:lnTo>
                  <a:cubicBezTo>
                    <a:pt x="356" y="403"/>
                    <a:pt x="288" y="454"/>
                    <a:pt x="192" y="454"/>
                  </a:cubicBezTo>
                  <a:cubicBezTo>
                    <a:pt x="122" y="457"/>
                    <a:pt x="54" y="434"/>
                    <a:pt x="0" y="386"/>
                  </a:cubicBezTo>
                </a:path>
              </a:pathLst>
            </a:custGeom>
            <a:solidFill>
              <a:schemeClr val="bg2"/>
            </a:solidFill>
            <a:ln>
              <a:noFill/>
            </a:ln>
            <a:effectLst/>
          </p:spPr>
          <p:txBody>
            <a:bodyPr wrap="none" anchor="ctr"/>
            <a:lstStyle/>
            <a:p>
              <a:endParaRPr lang="en-US"/>
            </a:p>
          </p:txBody>
        </p:sp>
        <p:sp>
          <p:nvSpPr>
            <p:cNvPr id="32" name="Freeform 31"/>
            <p:cNvSpPr>
              <a:spLocks noChangeArrowheads="1"/>
            </p:cNvSpPr>
            <p:nvPr userDrawn="1"/>
          </p:nvSpPr>
          <p:spPr bwMode="auto">
            <a:xfrm>
              <a:off x="511764" y="4799473"/>
              <a:ext cx="15596" cy="68486"/>
            </a:xfrm>
            <a:custGeom>
              <a:avLst/>
              <a:gdLst>
                <a:gd name="T0" fmla="*/ 0 w 100"/>
                <a:gd name="T1" fmla="*/ 0 h 447"/>
                <a:gd name="T2" fmla="*/ 99 w 100"/>
                <a:gd name="T3" fmla="*/ 0 h 447"/>
                <a:gd name="T4" fmla="*/ 99 w 100"/>
                <a:gd name="T5" fmla="*/ 446 h 447"/>
                <a:gd name="T6" fmla="*/ 0 w 100"/>
                <a:gd name="T7" fmla="*/ 446 h 447"/>
                <a:gd name="T8" fmla="*/ 0 w 100"/>
                <a:gd name="T9" fmla="*/ 0 h 447"/>
              </a:gdLst>
              <a:ahLst/>
              <a:cxnLst>
                <a:cxn ang="0">
                  <a:pos x="T0" y="T1"/>
                </a:cxn>
                <a:cxn ang="0">
                  <a:pos x="T2" y="T3"/>
                </a:cxn>
                <a:cxn ang="0">
                  <a:pos x="T4" y="T5"/>
                </a:cxn>
                <a:cxn ang="0">
                  <a:pos x="T6" y="T7"/>
                </a:cxn>
                <a:cxn ang="0">
                  <a:pos x="T8" y="T9"/>
                </a:cxn>
              </a:cxnLst>
              <a:rect l="0" t="0" r="r" b="b"/>
              <a:pathLst>
                <a:path w="100" h="447">
                  <a:moveTo>
                    <a:pt x="0" y="0"/>
                  </a:moveTo>
                  <a:lnTo>
                    <a:pt x="99" y="0"/>
                  </a:lnTo>
                  <a:lnTo>
                    <a:pt x="99" y="446"/>
                  </a:lnTo>
                  <a:lnTo>
                    <a:pt x="0" y="446"/>
                  </a:lnTo>
                  <a:lnTo>
                    <a:pt x="0" y="0"/>
                  </a:lnTo>
                </a:path>
              </a:pathLst>
            </a:custGeom>
            <a:solidFill>
              <a:schemeClr val="bg2"/>
            </a:solidFill>
            <a:ln>
              <a:noFill/>
            </a:ln>
            <a:effectLst/>
          </p:spPr>
          <p:txBody>
            <a:bodyPr wrap="none" anchor="ctr"/>
            <a:lstStyle/>
            <a:p>
              <a:endParaRPr lang="en-US"/>
            </a:p>
          </p:txBody>
        </p:sp>
        <p:sp>
          <p:nvSpPr>
            <p:cNvPr id="33" name="Freeform 32"/>
            <p:cNvSpPr>
              <a:spLocks noChangeArrowheads="1"/>
            </p:cNvSpPr>
            <p:nvPr userDrawn="1"/>
          </p:nvSpPr>
          <p:spPr bwMode="auto">
            <a:xfrm>
              <a:off x="538887" y="4799473"/>
              <a:ext cx="56959" cy="68486"/>
            </a:xfrm>
            <a:custGeom>
              <a:avLst/>
              <a:gdLst>
                <a:gd name="T0" fmla="*/ 136 w 371"/>
                <a:gd name="T1" fmla="*/ 91 h 447"/>
                <a:gd name="T2" fmla="*/ 0 w 371"/>
                <a:gd name="T3" fmla="*/ 91 h 447"/>
                <a:gd name="T4" fmla="*/ 0 w 371"/>
                <a:gd name="T5" fmla="*/ 0 h 447"/>
                <a:gd name="T6" fmla="*/ 370 w 371"/>
                <a:gd name="T7" fmla="*/ 0 h 447"/>
                <a:gd name="T8" fmla="*/ 370 w 371"/>
                <a:gd name="T9" fmla="*/ 91 h 447"/>
                <a:gd name="T10" fmla="*/ 234 w 371"/>
                <a:gd name="T11" fmla="*/ 91 h 447"/>
                <a:gd name="T12" fmla="*/ 234 w 371"/>
                <a:gd name="T13" fmla="*/ 446 h 447"/>
                <a:gd name="T14" fmla="*/ 136 w 371"/>
                <a:gd name="T15" fmla="*/ 446 h 447"/>
                <a:gd name="T16" fmla="*/ 136 w 371"/>
                <a:gd name="T17" fmla="*/ 9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447">
                  <a:moveTo>
                    <a:pt x="136" y="91"/>
                  </a:moveTo>
                  <a:lnTo>
                    <a:pt x="0" y="91"/>
                  </a:lnTo>
                  <a:lnTo>
                    <a:pt x="0" y="0"/>
                  </a:lnTo>
                  <a:lnTo>
                    <a:pt x="370" y="0"/>
                  </a:lnTo>
                  <a:lnTo>
                    <a:pt x="370" y="91"/>
                  </a:lnTo>
                  <a:lnTo>
                    <a:pt x="234" y="91"/>
                  </a:lnTo>
                  <a:lnTo>
                    <a:pt x="234" y="446"/>
                  </a:lnTo>
                  <a:lnTo>
                    <a:pt x="136" y="446"/>
                  </a:lnTo>
                  <a:lnTo>
                    <a:pt x="136" y="91"/>
                  </a:lnTo>
                </a:path>
              </a:pathLst>
            </a:custGeom>
            <a:solidFill>
              <a:schemeClr val="bg2"/>
            </a:solidFill>
            <a:ln>
              <a:noFill/>
            </a:ln>
            <a:effectLst/>
          </p:spPr>
          <p:txBody>
            <a:bodyPr wrap="none" anchor="ctr"/>
            <a:lstStyle/>
            <a:p>
              <a:endParaRPr lang="en-US"/>
            </a:p>
          </p:txBody>
        </p:sp>
        <p:sp>
          <p:nvSpPr>
            <p:cNvPr id="34" name="Freeform 33"/>
            <p:cNvSpPr>
              <a:spLocks noChangeArrowheads="1"/>
            </p:cNvSpPr>
            <p:nvPr userDrawn="1"/>
          </p:nvSpPr>
          <p:spPr bwMode="auto">
            <a:xfrm>
              <a:off x="599915" y="4798795"/>
              <a:ext cx="67808" cy="68486"/>
            </a:xfrm>
            <a:custGeom>
              <a:avLst/>
              <a:gdLst>
                <a:gd name="T0" fmla="*/ 172 w 441"/>
                <a:gd name="T1" fmla="*/ 271 h 447"/>
                <a:gd name="T2" fmla="*/ 0 w 441"/>
                <a:gd name="T3" fmla="*/ 0 h 447"/>
                <a:gd name="T4" fmla="*/ 116 w 441"/>
                <a:gd name="T5" fmla="*/ 0 h 447"/>
                <a:gd name="T6" fmla="*/ 223 w 441"/>
                <a:gd name="T7" fmla="*/ 178 h 447"/>
                <a:gd name="T8" fmla="*/ 330 w 441"/>
                <a:gd name="T9" fmla="*/ 0 h 447"/>
                <a:gd name="T10" fmla="*/ 440 w 441"/>
                <a:gd name="T11" fmla="*/ 0 h 447"/>
                <a:gd name="T12" fmla="*/ 268 w 441"/>
                <a:gd name="T13" fmla="*/ 269 h 447"/>
                <a:gd name="T14" fmla="*/ 268 w 441"/>
                <a:gd name="T15" fmla="*/ 446 h 447"/>
                <a:gd name="T16" fmla="*/ 169 w 441"/>
                <a:gd name="T17" fmla="*/ 446 h 447"/>
                <a:gd name="T18" fmla="*/ 169 w 441"/>
                <a:gd name="T19" fmla="*/ 271 h 447"/>
                <a:gd name="T20" fmla="*/ 172 w 441"/>
                <a:gd name="T21" fmla="*/ 27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1" h="447">
                  <a:moveTo>
                    <a:pt x="172" y="271"/>
                  </a:moveTo>
                  <a:lnTo>
                    <a:pt x="0" y="0"/>
                  </a:lnTo>
                  <a:lnTo>
                    <a:pt x="116" y="0"/>
                  </a:lnTo>
                  <a:lnTo>
                    <a:pt x="223" y="178"/>
                  </a:lnTo>
                  <a:lnTo>
                    <a:pt x="330" y="0"/>
                  </a:lnTo>
                  <a:lnTo>
                    <a:pt x="440" y="0"/>
                  </a:lnTo>
                  <a:lnTo>
                    <a:pt x="268" y="269"/>
                  </a:lnTo>
                  <a:lnTo>
                    <a:pt x="268" y="446"/>
                  </a:lnTo>
                  <a:lnTo>
                    <a:pt x="169" y="446"/>
                  </a:lnTo>
                  <a:lnTo>
                    <a:pt x="169" y="271"/>
                  </a:lnTo>
                  <a:lnTo>
                    <a:pt x="172" y="271"/>
                  </a:lnTo>
                </a:path>
              </a:pathLst>
            </a:custGeom>
            <a:solidFill>
              <a:schemeClr val="bg2"/>
            </a:solidFill>
            <a:ln>
              <a:noFill/>
            </a:ln>
            <a:effectLst/>
          </p:spPr>
          <p:txBody>
            <a:bodyPr wrap="none" anchor="ctr"/>
            <a:lstStyle/>
            <a:p>
              <a:endParaRPr lang="en-US"/>
            </a:p>
          </p:txBody>
        </p:sp>
        <p:sp>
          <p:nvSpPr>
            <p:cNvPr id="35" name="Freeform 34"/>
            <p:cNvSpPr>
              <a:spLocks noChangeArrowheads="1"/>
            </p:cNvSpPr>
            <p:nvPr userDrawn="1"/>
          </p:nvSpPr>
          <p:spPr bwMode="auto">
            <a:xfrm>
              <a:off x="704339" y="4798117"/>
              <a:ext cx="73233" cy="71199"/>
            </a:xfrm>
            <a:custGeom>
              <a:avLst/>
              <a:gdLst>
                <a:gd name="T0" fmla="*/ 0 w 475"/>
                <a:gd name="T1" fmla="*/ 231 h 461"/>
                <a:gd name="T2" fmla="*/ 0 w 475"/>
                <a:gd name="T3" fmla="*/ 231 h 461"/>
                <a:gd name="T4" fmla="*/ 237 w 475"/>
                <a:gd name="T5" fmla="*/ 0 h 461"/>
                <a:gd name="T6" fmla="*/ 474 w 475"/>
                <a:gd name="T7" fmla="*/ 228 h 461"/>
                <a:gd name="T8" fmla="*/ 474 w 475"/>
                <a:gd name="T9" fmla="*/ 228 h 461"/>
                <a:gd name="T10" fmla="*/ 237 w 475"/>
                <a:gd name="T11" fmla="*/ 460 h 461"/>
                <a:gd name="T12" fmla="*/ 0 w 475"/>
                <a:gd name="T13" fmla="*/ 231 h 461"/>
                <a:gd name="T14" fmla="*/ 372 w 475"/>
                <a:gd name="T15" fmla="*/ 231 h 461"/>
                <a:gd name="T16" fmla="*/ 372 w 475"/>
                <a:gd name="T17" fmla="*/ 231 h 461"/>
                <a:gd name="T18" fmla="*/ 237 w 475"/>
                <a:gd name="T19" fmla="*/ 90 h 461"/>
                <a:gd name="T20" fmla="*/ 104 w 475"/>
                <a:gd name="T21" fmla="*/ 228 h 461"/>
                <a:gd name="T22" fmla="*/ 104 w 475"/>
                <a:gd name="T23" fmla="*/ 228 h 461"/>
                <a:gd name="T24" fmla="*/ 239 w 475"/>
                <a:gd name="T25" fmla="*/ 370 h 461"/>
                <a:gd name="T26" fmla="*/ 372 w 475"/>
                <a:gd name="T27" fmla="*/ 23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5" h="461">
                  <a:moveTo>
                    <a:pt x="0" y="231"/>
                  </a:moveTo>
                  <a:lnTo>
                    <a:pt x="0" y="231"/>
                  </a:lnTo>
                  <a:cubicBezTo>
                    <a:pt x="0" y="104"/>
                    <a:pt x="98" y="0"/>
                    <a:pt x="237" y="0"/>
                  </a:cubicBezTo>
                  <a:cubicBezTo>
                    <a:pt x="375" y="0"/>
                    <a:pt x="474" y="101"/>
                    <a:pt x="474" y="228"/>
                  </a:cubicBezTo>
                  <a:lnTo>
                    <a:pt x="474" y="228"/>
                  </a:lnTo>
                  <a:cubicBezTo>
                    <a:pt x="474" y="355"/>
                    <a:pt x="375" y="460"/>
                    <a:pt x="237" y="460"/>
                  </a:cubicBezTo>
                  <a:cubicBezTo>
                    <a:pt x="98" y="460"/>
                    <a:pt x="0" y="358"/>
                    <a:pt x="0" y="231"/>
                  </a:cubicBezTo>
                  <a:close/>
                  <a:moveTo>
                    <a:pt x="372" y="231"/>
                  </a:moveTo>
                  <a:lnTo>
                    <a:pt x="372" y="231"/>
                  </a:lnTo>
                  <a:cubicBezTo>
                    <a:pt x="372" y="152"/>
                    <a:pt x="316" y="90"/>
                    <a:pt x="237" y="90"/>
                  </a:cubicBezTo>
                  <a:cubicBezTo>
                    <a:pt x="158" y="90"/>
                    <a:pt x="104" y="152"/>
                    <a:pt x="104" y="228"/>
                  </a:cubicBezTo>
                  <a:lnTo>
                    <a:pt x="104" y="228"/>
                  </a:lnTo>
                  <a:cubicBezTo>
                    <a:pt x="104" y="305"/>
                    <a:pt x="159" y="370"/>
                    <a:pt x="239" y="370"/>
                  </a:cubicBezTo>
                  <a:cubicBezTo>
                    <a:pt x="318" y="370"/>
                    <a:pt x="372" y="307"/>
                    <a:pt x="372" y="231"/>
                  </a:cubicBezTo>
                  <a:close/>
                </a:path>
              </a:pathLst>
            </a:custGeom>
            <a:solidFill>
              <a:schemeClr val="bg2"/>
            </a:solidFill>
            <a:ln>
              <a:noFill/>
            </a:ln>
            <a:effectLst/>
          </p:spPr>
          <p:txBody>
            <a:bodyPr wrap="none" anchor="ctr"/>
            <a:lstStyle/>
            <a:p>
              <a:endParaRPr lang="en-US"/>
            </a:p>
          </p:txBody>
        </p:sp>
        <p:sp>
          <p:nvSpPr>
            <p:cNvPr id="36" name="Freeform 35"/>
            <p:cNvSpPr>
              <a:spLocks noChangeArrowheads="1"/>
            </p:cNvSpPr>
            <p:nvPr userDrawn="1"/>
          </p:nvSpPr>
          <p:spPr bwMode="auto">
            <a:xfrm>
              <a:off x="789777" y="4799473"/>
              <a:ext cx="52890" cy="69164"/>
            </a:xfrm>
            <a:custGeom>
              <a:avLst/>
              <a:gdLst>
                <a:gd name="T0" fmla="*/ 3 w 343"/>
                <a:gd name="T1" fmla="*/ 0 h 450"/>
                <a:gd name="T2" fmla="*/ 342 w 343"/>
                <a:gd name="T3" fmla="*/ 0 h 450"/>
                <a:gd name="T4" fmla="*/ 342 w 343"/>
                <a:gd name="T5" fmla="*/ 91 h 450"/>
                <a:gd name="T6" fmla="*/ 99 w 343"/>
                <a:gd name="T7" fmla="*/ 91 h 450"/>
                <a:gd name="T8" fmla="*/ 99 w 343"/>
                <a:gd name="T9" fmla="*/ 187 h 450"/>
                <a:gd name="T10" fmla="*/ 311 w 343"/>
                <a:gd name="T11" fmla="*/ 187 h 450"/>
                <a:gd name="T12" fmla="*/ 311 w 343"/>
                <a:gd name="T13" fmla="*/ 277 h 450"/>
                <a:gd name="T14" fmla="*/ 99 w 343"/>
                <a:gd name="T15" fmla="*/ 277 h 450"/>
                <a:gd name="T16" fmla="*/ 99 w 343"/>
                <a:gd name="T17" fmla="*/ 449 h 450"/>
                <a:gd name="T18" fmla="*/ 0 w 343"/>
                <a:gd name="T19" fmla="*/ 449 h 450"/>
                <a:gd name="T20" fmla="*/ 0 w 343"/>
                <a:gd name="T21" fmla="*/ 0 h 450"/>
                <a:gd name="T22" fmla="*/ 3 w 343"/>
                <a:gd name="T23"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3" h="450">
                  <a:moveTo>
                    <a:pt x="3" y="0"/>
                  </a:moveTo>
                  <a:lnTo>
                    <a:pt x="342" y="0"/>
                  </a:lnTo>
                  <a:lnTo>
                    <a:pt x="342" y="91"/>
                  </a:lnTo>
                  <a:lnTo>
                    <a:pt x="99" y="91"/>
                  </a:lnTo>
                  <a:lnTo>
                    <a:pt x="99" y="187"/>
                  </a:lnTo>
                  <a:lnTo>
                    <a:pt x="311" y="187"/>
                  </a:lnTo>
                  <a:lnTo>
                    <a:pt x="311" y="277"/>
                  </a:lnTo>
                  <a:lnTo>
                    <a:pt x="99" y="277"/>
                  </a:lnTo>
                  <a:lnTo>
                    <a:pt x="99" y="449"/>
                  </a:lnTo>
                  <a:lnTo>
                    <a:pt x="0" y="449"/>
                  </a:lnTo>
                  <a:lnTo>
                    <a:pt x="0" y="0"/>
                  </a:lnTo>
                  <a:lnTo>
                    <a:pt x="3" y="0"/>
                  </a:lnTo>
                </a:path>
              </a:pathLst>
            </a:custGeom>
            <a:solidFill>
              <a:schemeClr val="bg2"/>
            </a:solidFill>
            <a:ln>
              <a:noFill/>
            </a:ln>
            <a:effectLst/>
          </p:spPr>
          <p:txBody>
            <a:bodyPr wrap="none" anchor="ctr"/>
            <a:lstStyle/>
            <a:p>
              <a:endParaRPr lang="en-US"/>
            </a:p>
          </p:txBody>
        </p:sp>
        <p:sp>
          <p:nvSpPr>
            <p:cNvPr id="37" name="Freeform 36"/>
            <p:cNvSpPr>
              <a:spLocks noChangeArrowheads="1"/>
            </p:cNvSpPr>
            <p:nvPr userDrawn="1"/>
          </p:nvSpPr>
          <p:spPr bwMode="auto">
            <a:xfrm>
              <a:off x="881319" y="4798117"/>
              <a:ext cx="63740" cy="71199"/>
            </a:xfrm>
            <a:custGeom>
              <a:avLst/>
              <a:gdLst>
                <a:gd name="T0" fmla="*/ 0 w 413"/>
                <a:gd name="T1" fmla="*/ 231 h 461"/>
                <a:gd name="T2" fmla="*/ 0 w 413"/>
                <a:gd name="T3" fmla="*/ 231 h 461"/>
                <a:gd name="T4" fmla="*/ 231 w 413"/>
                <a:gd name="T5" fmla="*/ 0 h 461"/>
                <a:gd name="T6" fmla="*/ 406 w 413"/>
                <a:gd name="T7" fmla="*/ 68 h 461"/>
                <a:gd name="T8" fmla="*/ 344 w 413"/>
                <a:gd name="T9" fmla="*/ 141 h 461"/>
                <a:gd name="T10" fmla="*/ 231 w 413"/>
                <a:gd name="T11" fmla="*/ 90 h 461"/>
                <a:gd name="T12" fmla="*/ 102 w 413"/>
                <a:gd name="T13" fmla="*/ 228 h 461"/>
                <a:gd name="T14" fmla="*/ 102 w 413"/>
                <a:gd name="T15" fmla="*/ 228 h 461"/>
                <a:gd name="T16" fmla="*/ 231 w 413"/>
                <a:gd name="T17" fmla="*/ 370 h 461"/>
                <a:gd name="T18" fmla="*/ 350 w 413"/>
                <a:gd name="T19" fmla="*/ 316 h 461"/>
                <a:gd name="T20" fmla="*/ 412 w 413"/>
                <a:gd name="T21" fmla="*/ 378 h 461"/>
                <a:gd name="T22" fmla="*/ 229 w 413"/>
                <a:gd name="T23" fmla="*/ 457 h 461"/>
                <a:gd name="T24" fmla="*/ 0 w 413"/>
                <a:gd name="T25" fmla="*/ 23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3" h="461">
                  <a:moveTo>
                    <a:pt x="0" y="231"/>
                  </a:moveTo>
                  <a:lnTo>
                    <a:pt x="0" y="231"/>
                  </a:lnTo>
                  <a:cubicBezTo>
                    <a:pt x="0" y="104"/>
                    <a:pt x="96" y="0"/>
                    <a:pt x="231" y="0"/>
                  </a:cubicBezTo>
                  <a:cubicBezTo>
                    <a:pt x="316" y="0"/>
                    <a:pt x="367" y="28"/>
                    <a:pt x="406" y="68"/>
                  </a:cubicBezTo>
                  <a:lnTo>
                    <a:pt x="344" y="141"/>
                  </a:lnTo>
                  <a:cubicBezTo>
                    <a:pt x="310" y="110"/>
                    <a:pt x="274" y="90"/>
                    <a:pt x="231" y="90"/>
                  </a:cubicBezTo>
                  <a:cubicBezTo>
                    <a:pt x="155" y="90"/>
                    <a:pt x="102" y="152"/>
                    <a:pt x="102" y="228"/>
                  </a:cubicBezTo>
                  <a:lnTo>
                    <a:pt x="102" y="228"/>
                  </a:lnTo>
                  <a:cubicBezTo>
                    <a:pt x="102" y="305"/>
                    <a:pt x="155" y="370"/>
                    <a:pt x="231" y="370"/>
                  </a:cubicBezTo>
                  <a:cubicBezTo>
                    <a:pt x="282" y="370"/>
                    <a:pt x="313" y="350"/>
                    <a:pt x="350" y="316"/>
                  </a:cubicBezTo>
                  <a:lnTo>
                    <a:pt x="412" y="378"/>
                  </a:lnTo>
                  <a:cubicBezTo>
                    <a:pt x="367" y="426"/>
                    <a:pt x="316" y="457"/>
                    <a:pt x="229" y="457"/>
                  </a:cubicBezTo>
                  <a:cubicBezTo>
                    <a:pt x="96" y="460"/>
                    <a:pt x="0" y="361"/>
                    <a:pt x="0" y="231"/>
                  </a:cubicBezTo>
                </a:path>
              </a:pathLst>
            </a:custGeom>
            <a:solidFill>
              <a:schemeClr val="bg2"/>
            </a:solidFill>
            <a:ln>
              <a:noFill/>
            </a:ln>
            <a:effectLst/>
          </p:spPr>
          <p:txBody>
            <a:bodyPr wrap="none" anchor="ctr"/>
            <a:lstStyle/>
            <a:p>
              <a:endParaRPr lang="en-US"/>
            </a:p>
          </p:txBody>
        </p:sp>
        <p:sp>
          <p:nvSpPr>
            <p:cNvPr id="38" name="Freeform 37"/>
            <p:cNvSpPr>
              <a:spLocks noChangeArrowheads="1"/>
            </p:cNvSpPr>
            <p:nvPr userDrawn="1"/>
          </p:nvSpPr>
          <p:spPr bwMode="auto">
            <a:xfrm>
              <a:off x="955908" y="4799473"/>
              <a:ext cx="58315" cy="68486"/>
            </a:xfrm>
            <a:custGeom>
              <a:avLst/>
              <a:gdLst>
                <a:gd name="T0" fmla="*/ 0 w 379"/>
                <a:gd name="T1" fmla="*/ 0 h 447"/>
                <a:gd name="T2" fmla="*/ 99 w 379"/>
                <a:gd name="T3" fmla="*/ 0 h 447"/>
                <a:gd name="T4" fmla="*/ 99 w 379"/>
                <a:gd name="T5" fmla="*/ 178 h 447"/>
                <a:gd name="T6" fmla="*/ 280 w 379"/>
                <a:gd name="T7" fmla="*/ 178 h 447"/>
                <a:gd name="T8" fmla="*/ 280 w 379"/>
                <a:gd name="T9" fmla="*/ 0 h 447"/>
                <a:gd name="T10" fmla="*/ 378 w 379"/>
                <a:gd name="T11" fmla="*/ 0 h 447"/>
                <a:gd name="T12" fmla="*/ 378 w 379"/>
                <a:gd name="T13" fmla="*/ 446 h 447"/>
                <a:gd name="T14" fmla="*/ 280 w 379"/>
                <a:gd name="T15" fmla="*/ 446 h 447"/>
                <a:gd name="T16" fmla="*/ 280 w 379"/>
                <a:gd name="T17" fmla="*/ 268 h 447"/>
                <a:gd name="T18" fmla="*/ 99 w 379"/>
                <a:gd name="T19" fmla="*/ 268 h 447"/>
                <a:gd name="T20" fmla="*/ 99 w 379"/>
                <a:gd name="T21" fmla="*/ 446 h 447"/>
                <a:gd name="T22" fmla="*/ 0 w 379"/>
                <a:gd name="T23" fmla="*/ 446 h 447"/>
                <a:gd name="T24" fmla="*/ 0 w 379"/>
                <a:gd name="T25"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9" h="447">
                  <a:moveTo>
                    <a:pt x="0" y="0"/>
                  </a:moveTo>
                  <a:lnTo>
                    <a:pt x="99" y="0"/>
                  </a:lnTo>
                  <a:lnTo>
                    <a:pt x="99" y="178"/>
                  </a:lnTo>
                  <a:lnTo>
                    <a:pt x="280" y="178"/>
                  </a:lnTo>
                  <a:lnTo>
                    <a:pt x="280" y="0"/>
                  </a:lnTo>
                  <a:lnTo>
                    <a:pt x="378" y="0"/>
                  </a:lnTo>
                  <a:lnTo>
                    <a:pt x="378" y="446"/>
                  </a:lnTo>
                  <a:lnTo>
                    <a:pt x="280" y="446"/>
                  </a:lnTo>
                  <a:lnTo>
                    <a:pt x="280" y="268"/>
                  </a:lnTo>
                  <a:lnTo>
                    <a:pt x="99" y="268"/>
                  </a:lnTo>
                  <a:lnTo>
                    <a:pt x="99" y="446"/>
                  </a:lnTo>
                  <a:lnTo>
                    <a:pt x="0" y="446"/>
                  </a:lnTo>
                  <a:lnTo>
                    <a:pt x="0" y="0"/>
                  </a:lnTo>
                </a:path>
              </a:pathLst>
            </a:custGeom>
            <a:solidFill>
              <a:schemeClr val="bg2"/>
            </a:solidFill>
            <a:ln>
              <a:noFill/>
            </a:ln>
            <a:effectLst/>
          </p:spPr>
          <p:txBody>
            <a:bodyPr wrap="none" anchor="ctr"/>
            <a:lstStyle/>
            <a:p>
              <a:endParaRPr lang="en-US"/>
            </a:p>
          </p:txBody>
        </p:sp>
        <p:sp>
          <p:nvSpPr>
            <p:cNvPr id="39" name="Freeform 38"/>
            <p:cNvSpPr>
              <a:spLocks noChangeArrowheads="1"/>
            </p:cNvSpPr>
            <p:nvPr userDrawn="1"/>
          </p:nvSpPr>
          <p:spPr bwMode="auto">
            <a:xfrm>
              <a:off x="1031174" y="4799473"/>
              <a:ext cx="15596" cy="68486"/>
            </a:xfrm>
            <a:custGeom>
              <a:avLst/>
              <a:gdLst>
                <a:gd name="T0" fmla="*/ 0 w 100"/>
                <a:gd name="T1" fmla="*/ 0 h 447"/>
                <a:gd name="T2" fmla="*/ 99 w 100"/>
                <a:gd name="T3" fmla="*/ 0 h 447"/>
                <a:gd name="T4" fmla="*/ 99 w 100"/>
                <a:gd name="T5" fmla="*/ 446 h 447"/>
                <a:gd name="T6" fmla="*/ 0 w 100"/>
                <a:gd name="T7" fmla="*/ 446 h 447"/>
                <a:gd name="T8" fmla="*/ 0 w 100"/>
                <a:gd name="T9" fmla="*/ 0 h 447"/>
              </a:gdLst>
              <a:ahLst/>
              <a:cxnLst>
                <a:cxn ang="0">
                  <a:pos x="T0" y="T1"/>
                </a:cxn>
                <a:cxn ang="0">
                  <a:pos x="T2" y="T3"/>
                </a:cxn>
                <a:cxn ang="0">
                  <a:pos x="T4" y="T5"/>
                </a:cxn>
                <a:cxn ang="0">
                  <a:pos x="T6" y="T7"/>
                </a:cxn>
                <a:cxn ang="0">
                  <a:pos x="T8" y="T9"/>
                </a:cxn>
              </a:cxnLst>
              <a:rect l="0" t="0" r="r" b="b"/>
              <a:pathLst>
                <a:path w="100" h="447">
                  <a:moveTo>
                    <a:pt x="0" y="0"/>
                  </a:moveTo>
                  <a:lnTo>
                    <a:pt x="99" y="0"/>
                  </a:lnTo>
                  <a:lnTo>
                    <a:pt x="99" y="446"/>
                  </a:lnTo>
                  <a:lnTo>
                    <a:pt x="0" y="446"/>
                  </a:lnTo>
                  <a:lnTo>
                    <a:pt x="0" y="0"/>
                  </a:lnTo>
                </a:path>
              </a:pathLst>
            </a:custGeom>
            <a:solidFill>
              <a:schemeClr val="bg2"/>
            </a:solidFill>
            <a:ln>
              <a:noFill/>
            </a:ln>
            <a:effectLst/>
          </p:spPr>
          <p:txBody>
            <a:bodyPr wrap="none" anchor="ctr"/>
            <a:lstStyle/>
            <a:p>
              <a:endParaRPr lang="en-US"/>
            </a:p>
          </p:txBody>
        </p:sp>
        <p:sp>
          <p:nvSpPr>
            <p:cNvPr id="40" name="Freeform 39"/>
            <p:cNvSpPr>
              <a:spLocks noChangeArrowheads="1"/>
            </p:cNvSpPr>
            <p:nvPr userDrawn="1"/>
          </p:nvSpPr>
          <p:spPr bwMode="auto">
            <a:xfrm>
              <a:off x="1060332" y="4798117"/>
              <a:ext cx="63740" cy="71199"/>
            </a:xfrm>
            <a:custGeom>
              <a:avLst/>
              <a:gdLst>
                <a:gd name="T0" fmla="*/ 0 w 413"/>
                <a:gd name="T1" fmla="*/ 231 h 461"/>
                <a:gd name="T2" fmla="*/ 0 w 413"/>
                <a:gd name="T3" fmla="*/ 231 h 461"/>
                <a:gd name="T4" fmla="*/ 231 w 413"/>
                <a:gd name="T5" fmla="*/ 0 h 461"/>
                <a:gd name="T6" fmla="*/ 406 w 413"/>
                <a:gd name="T7" fmla="*/ 68 h 461"/>
                <a:gd name="T8" fmla="*/ 344 w 413"/>
                <a:gd name="T9" fmla="*/ 141 h 461"/>
                <a:gd name="T10" fmla="*/ 231 w 413"/>
                <a:gd name="T11" fmla="*/ 90 h 461"/>
                <a:gd name="T12" fmla="*/ 101 w 413"/>
                <a:gd name="T13" fmla="*/ 228 h 461"/>
                <a:gd name="T14" fmla="*/ 101 w 413"/>
                <a:gd name="T15" fmla="*/ 228 h 461"/>
                <a:gd name="T16" fmla="*/ 231 w 413"/>
                <a:gd name="T17" fmla="*/ 370 h 461"/>
                <a:gd name="T18" fmla="*/ 349 w 413"/>
                <a:gd name="T19" fmla="*/ 316 h 461"/>
                <a:gd name="T20" fmla="*/ 412 w 413"/>
                <a:gd name="T21" fmla="*/ 378 h 461"/>
                <a:gd name="T22" fmla="*/ 228 w 413"/>
                <a:gd name="T23" fmla="*/ 457 h 461"/>
                <a:gd name="T24" fmla="*/ 0 w 413"/>
                <a:gd name="T25" fmla="*/ 23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3" h="461">
                  <a:moveTo>
                    <a:pt x="0" y="231"/>
                  </a:moveTo>
                  <a:lnTo>
                    <a:pt x="0" y="231"/>
                  </a:lnTo>
                  <a:cubicBezTo>
                    <a:pt x="0" y="104"/>
                    <a:pt x="95" y="0"/>
                    <a:pt x="231" y="0"/>
                  </a:cubicBezTo>
                  <a:cubicBezTo>
                    <a:pt x="316" y="0"/>
                    <a:pt x="366" y="28"/>
                    <a:pt x="406" y="68"/>
                  </a:cubicBezTo>
                  <a:lnTo>
                    <a:pt x="344" y="141"/>
                  </a:lnTo>
                  <a:cubicBezTo>
                    <a:pt x="310" y="110"/>
                    <a:pt x="273" y="90"/>
                    <a:pt x="231" y="90"/>
                  </a:cubicBezTo>
                  <a:cubicBezTo>
                    <a:pt x="155" y="90"/>
                    <a:pt x="101" y="152"/>
                    <a:pt x="101" y="228"/>
                  </a:cubicBezTo>
                  <a:lnTo>
                    <a:pt x="101" y="228"/>
                  </a:lnTo>
                  <a:cubicBezTo>
                    <a:pt x="101" y="305"/>
                    <a:pt x="155" y="370"/>
                    <a:pt x="231" y="370"/>
                  </a:cubicBezTo>
                  <a:cubicBezTo>
                    <a:pt x="282" y="370"/>
                    <a:pt x="313" y="350"/>
                    <a:pt x="349" y="316"/>
                  </a:cubicBezTo>
                  <a:lnTo>
                    <a:pt x="412" y="378"/>
                  </a:lnTo>
                  <a:cubicBezTo>
                    <a:pt x="366" y="426"/>
                    <a:pt x="316" y="457"/>
                    <a:pt x="228" y="457"/>
                  </a:cubicBezTo>
                  <a:cubicBezTo>
                    <a:pt x="98" y="460"/>
                    <a:pt x="0" y="361"/>
                    <a:pt x="0" y="231"/>
                  </a:cubicBezTo>
                </a:path>
              </a:pathLst>
            </a:custGeom>
            <a:solidFill>
              <a:schemeClr val="bg2"/>
            </a:solidFill>
            <a:ln>
              <a:noFill/>
            </a:ln>
            <a:effectLst/>
          </p:spPr>
          <p:txBody>
            <a:bodyPr wrap="none" anchor="ctr"/>
            <a:lstStyle/>
            <a:p>
              <a:endParaRPr lang="en-US"/>
            </a:p>
          </p:txBody>
        </p:sp>
        <p:sp>
          <p:nvSpPr>
            <p:cNvPr id="41" name="Freeform 40"/>
            <p:cNvSpPr>
              <a:spLocks noChangeArrowheads="1"/>
            </p:cNvSpPr>
            <p:nvPr userDrawn="1"/>
          </p:nvSpPr>
          <p:spPr bwMode="auto">
            <a:xfrm>
              <a:off x="1130853" y="4798795"/>
              <a:ext cx="71877" cy="69164"/>
            </a:xfrm>
            <a:custGeom>
              <a:avLst/>
              <a:gdLst>
                <a:gd name="T0" fmla="*/ 186 w 469"/>
                <a:gd name="T1" fmla="*/ 0 h 450"/>
                <a:gd name="T2" fmla="*/ 276 w 469"/>
                <a:gd name="T3" fmla="*/ 0 h 450"/>
                <a:gd name="T4" fmla="*/ 468 w 469"/>
                <a:gd name="T5" fmla="*/ 449 h 450"/>
                <a:gd name="T6" fmla="*/ 367 w 469"/>
                <a:gd name="T7" fmla="*/ 449 h 450"/>
                <a:gd name="T8" fmla="*/ 327 w 469"/>
                <a:gd name="T9" fmla="*/ 350 h 450"/>
                <a:gd name="T10" fmla="*/ 138 w 469"/>
                <a:gd name="T11" fmla="*/ 350 h 450"/>
                <a:gd name="T12" fmla="*/ 98 w 469"/>
                <a:gd name="T13" fmla="*/ 449 h 450"/>
                <a:gd name="T14" fmla="*/ 0 w 469"/>
                <a:gd name="T15" fmla="*/ 449 h 450"/>
                <a:gd name="T16" fmla="*/ 186 w 469"/>
                <a:gd name="T17" fmla="*/ 0 h 450"/>
                <a:gd name="T18" fmla="*/ 290 w 469"/>
                <a:gd name="T19" fmla="*/ 263 h 450"/>
                <a:gd name="T20" fmla="*/ 231 w 469"/>
                <a:gd name="T21" fmla="*/ 119 h 450"/>
                <a:gd name="T22" fmla="*/ 172 w 469"/>
                <a:gd name="T23" fmla="*/ 263 h 450"/>
                <a:gd name="T24" fmla="*/ 290 w 469"/>
                <a:gd name="T25" fmla="*/ 263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 h="450">
                  <a:moveTo>
                    <a:pt x="186" y="0"/>
                  </a:moveTo>
                  <a:lnTo>
                    <a:pt x="276" y="0"/>
                  </a:lnTo>
                  <a:lnTo>
                    <a:pt x="468" y="449"/>
                  </a:lnTo>
                  <a:lnTo>
                    <a:pt x="367" y="449"/>
                  </a:lnTo>
                  <a:lnTo>
                    <a:pt x="327" y="350"/>
                  </a:lnTo>
                  <a:lnTo>
                    <a:pt x="138" y="350"/>
                  </a:lnTo>
                  <a:lnTo>
                    <a:pt x="98" y="449"/>
                  </a:lnTo>
                  <a:lnTo>
                    <a:pt x="0" y="449"/>
                  </a:lnTo>
                  <a:lnTo>
                    <a:pt x="186" y="0"/>
                  </a:lnTo>
                  <a:close/>
                  <a:moveTo>
                    <a:pt x="290" y="263"/>
                  </a:moveTo>
                  <a:lnTo>
                    <a:pt x="231" y="119"/>
                  </a:lnTo>
                  <a:lnTo>
                    <a:pt x="172" y="263"/>
                  </a:lnTo>
                  <a:lnTo>
                    <a:pt x="290" y="263"/>
                  </a:lnTo>
                  <a:close/>
                </a:path>
              </a:pathLst>
            </a:custGeom>
            <a:solidFill>
              <a:schemeClr val="bg2"/>
            </a:solidFill>
            <a:ln>
              <a:noFill/>
            </a:ln>
            <a:effectLst/>
          </p:spPr>
          <p:txBody>
            <a:bodyPr wrap="none" anchor="ctr"/>
            <a:lstStyle/>
            <a:p>
              <a:endParaRPr lang="en-US"/>
            </a:p>
          </p:txBody>
        </p:sp>
        <p:sp>
          <p:nvSpPr>
            <p:cNvPr id="42" name="Freeform 41"/>
            <p:cNvSpPr>
              <a:spLocks noChangeArrowheads="1"/>
            </p:cNvSpPr>
            <p:nvPr userDrawn="1"/>
          </p:nvSpPr>
          <p:spPr bwMode="auto">
            <a:xfrm>
              <a:off x="1205442" y="4798117"/>
              <a:ext cx="66452" cy="71199"/>
            </a:xfrm>
            <a:custGeom>
              <a:avLst/>
              <a:gdLst>
                <a:gd name="T0" fmla="*/ 0 w 430"/>
                <a:gd name="T1" fmla="*/ 231 h 461"/>
                <a:gd name="T2" fmla="*/ 0 w 430"/>
                <a:gd name="T3" fmla="*/ 231 h 461"/>
                <a:gd name="T4" fmla="*/ 234 w 430"/>
                <a:gd name="T5" fmla="*/ 0 h 461"/>
                <a:gd name="T6" fmla="*/ 409 w 430"/>
                <a:gd name="T7" fmla="*/ 62 h 461"/>
                <a:gd name="T8" fmla="*/ 347 w 430"/>
                <a:gd name="T9" fmla="*/ 135 h 461"/>
                <a:gd name="T10" fmla="*/ 231 w 430"/>
                <a:gd name="T11" fmla="*/ 90 h 461"/>
                <a:gd name="T12" fmla="*/ 104 w 430"/>
                <a:gd name="T13" fmla="*/ 228 h 461"/>
                <a:gd name="T14" fmla="*/ 104 w 430"/>
                <a:gd name="T15" fmla="*/ 228 h 461"/>
                <a:gd name="T16" fmla="*/ 240 w 430"/>
                <a:gd name="T17" fmla="*/ 370 h 461"/>
                <a:gd name="T18" fmla="*/ 333 w 430"/>
                <a:gd name="T19" fmla="*/ 344 h 461"/>
                <a:gd name="T20" fmla="*/ 333 w 430"/>
                <a:gd name="T21" fmla="*/ 279 h 461"/>
                <a:gd name="T22" fmla="*/ 234 w 430"/>
                <a:gd name="T23" fmla="*/ 279 h 461"/>
                <a:gd name="T24" fmla="*/ 234 w 430"/>
                <a:gd name="T25" fmla="*/ 195 h 461"/>
                <a:gd name="T26" fmla="*/ 429 w 430"/>
                <a:gd name="T27" fmla="*/ 195 h 461"/>
                <a:gd name="T28" fmla="*/ 429 w 430"/>
                <a:gd name="T29" fmla="*/ 389 h 461"/>
                <a:gd name="T30" fmla="*/ 240 w 430"/>
                <a:gd name="T31" fmla="*/ 460 h 461"/>
                <a:gd name="T32" fmla="*/ 0 w 430"/>
                <a:gd name="T33" fmla="*/ 23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0" h="461">
                  <a:moveTo>
                    <a:pt x="0" y="231"/>
                  </a:moveTo>
                  <a:lnTo>
                    <a:pt x="0" y="231"/>
                  </a:lnTo>
                  <a:cubicBezTo>
                    <a:pt x="0" y="104"/>
                    <a:pt x="99" y="0"/>
                    <a:pt x="234" y="0"/>
                  </a:cubicBezTo>
                  <a:cubicBezTo>
                    <a:pt x="313" y="0"/>
                    <a:pt x="364" y="22"/>
                    <a:pt x="409" y="62"/>
                  </a:cubicBezTo>
                  <a:lnTo>
                    <a:pt x="347" y="135"/>
                  </a:lnTo>
                  <a:cubicBezTo>
                    <a:pt x="313" y="107"/>
                    <a:pt x="282" y="90"/>
                    <a:pt x="231" y="90"/>
                  </a:cubicBezTo>
                  <a:cubicBezTo>
                    <a:pt x="161" y="90"/>
                    <a:pt x="104" y="152"/>
                    <a:pt x="104" y="228"/>
                  </a:cubicBezTo>
                  <a:lnTo>
                    <a:pt x="104" y="228"/>
                  </a:lnTo>
                  <a:cubicBezTo>
                    <a:pt x="104" y="310"/>
                    <a:pt x="161" y="370"/>
                    <a:pt x="240" y="370"/>
                  </a:cubicBezTo>
                  <a:cubicBezTo>
                    <a:pt x="276" y="370"/>
                    <a:pt x="308" y="361"/>
                    <a:pt x="333" y="344"/>
                  </a:cubicBezTo>
                  <a:lnTo>
                    <a:pt x="333" y="279"/>
                  </a:lnTo>
                  <a:lnTo>
                    <a:pt x="234" y="279"/>
                  </a:lnTo>
                  <a:lnTo>
                    <a:pt x="234" y="195"/>
                  </a:lnTo>
                  <a:lnTo>
                    <a:pt x="429" y="195"/>
                  </a:lnTo>
                  <a:lnTo>
                    <a:pt x="429" y="389"/>
                  </a:lnTo>
                  <a:cubicBezTo>
                    <a:pt x="384" y="429"/>
                    <a:pt x="319" y="460"/>
                    <a:pt x="240" y="460"/>
                  </a:cubicBezTo>
                  <a:cubicBezTo>
                    <a:pt x="96" y="460"/>
                    <a:pt x="0" y="364"/>
                    <a:pt x="0" y="231"/>
                  </a:cubicBezTo>
                </a:path>
              </a:pathLst>
            </a:custGeom>
            <a:solidFill>
              <a:schemeClr val="bg2"/>
            </a:solidFill>
            <a:ln>
              <a:noFill/>
            </a:ln>
            <a:effectLst/>
          </p:spPr>
          <p:txBody>
            <a:bodyPr wrap="none" anchor="ctr"/>
            <a:lstStyle/>
            <a:p>
              <a:endParaRPr lang="en-US"/>
            </a:p>
          </p:txBody>
        </p:sp>
        <p:sp>
          <p:nvSpPr>
            <p:cNvPr id="43" name="Freeform 42"/>
            <p:cNvSpPr>
              <a:spLocks noChangeArrowheads="1"/>
            </p:cNvSpPr>
            <p:nvPr userDrawn="1"/>
          </p:nvSpPr>
          <p:spPr bwMode="auto">
            <a:xfrm>
              <a:off x="1282065" y="4798117"/>
              <a:ext cx="73233" cy="71199"/>
            </a:xfrm>
            <a:custGeom>
              <a:avLst/>
              <a:gdLst>
                <a:gd name="T0" fmla="*/ 0 w 476"/>
                <a:gd name="T1" fmla="*/ 231 h 461"/>
                <a:gd name="T2" fmla="*/ 0 w 476"/>
                <a:gd name="T3" fmla="*/ 231 h 461"/>
                <a:gd name="T4" fmla="*/ 237 w 476"/>
                <a:gd name="T5" fmla="*/ 0 h 461"/>
                <a:gd name="T6" fmla="*/ 475 w 476"/>
                <a:gd name="T7" fmla="*/ 228 h 461"/>
                <a:gd name="T8" fmla="*/ 475 w 476"/>
                <a:gd name="T9" fmla="*/ 228 h 461"/>
                <a:gd name="T10" fmla="*/ 237 w 476"/>
                <a:gd name="T11" fmla="*/ 460 h 461"/>
                <a:gd name="T12" fmla="*/ 0 w 476"/>
                <a:gd name="T13" fmla="*/ 231 h 461"/>
                <a:gd name="T14" fmla="*/ 373 w 476"/>
                <a:gd name="T15" fmla="*/ 231 h 461"/>
                <a:gd name="T16" fmla="*/ 373 w 476"/>
                <a:gd name="T17" fmla="*/ 231 h 461"/>
                <a:gd name="T18" fmla="*/ 237 w 476"/>
                <a:gd name="T19" fmla="*/ 90 h 461"/>
                <a:gd name="T20" fmla="*/ 105 w 476"/>
                <a:gd name="T21" fmla="*/ 228 h 461"/>
                <a:gd name="T22" fmla="*/ 105 w 476"/>
                <a:gd name="T23" fmla="*/ 228 h 461"/>
                <a:gd name="T24" fmla="*/ 240 w 476"/>
                <a:gd name="T25" fmla="*/ 370 h 461"/>
                <a:gd name="T26" fmla="*/ 373 w 476"/>
                <a:gd name="T27" fmla="*/ 23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6" h="461">
                  <a:moveTo>
                    <a:pt x="0" y="231"/>
                  </a:moveTo>
                  <a:lnTo>
                    <a:pt x="0" y="231"/>
                  </a:lnTo>
                  <a:cubicBezTo>
                    <a:pt x="0" y="104"/>
                    <a:pt x="98" y="0"/>
                    <a:pt x="237" y="0"/>
                  </a:cubicBezTo>
                  <a:cubicBezTo>
                    <a:pt x="375" y="0"/>
                    <a:pt x="475" y="101"/>
                    <a:pt x="475" y="228"/>
                  </a:cubicBezTo>
                  <a:lnTo>
                    <a:pt x="475" y="228"/>
                  </a:lnTo>
                  <a:cubicBezTo>
                    <a:pt x="475" y="355"/>
                    <a:pt x="375" y="460"/>
                    <a:pt x="237" y="460"/>
                  </a:cubicBezTo>
                  <a:cubicBezTo>
                    <a:pt x="98" y="460"/>
                    <a:pt x="0" y="358"/>
                    <a:pt x="0" y="231"/>
                  </a:cubicBezTo>
                  <a:close/>
                  <a:moveTo>
                    <a:pt x="373" y="231"/>
                  </a:moveTo>
                  <a:lnTo>
                    <a:pt x="373" y="231"/>
                  </a:lnTo>
                  <a:cubicBezTo>
                    <a:pt x="373" y="152"/>
                    <a:pt x="316" y="90"/>
                    <a:pt x="237" y="90"/>
                  </a:cubicBezTo>
                  <a:cubicBezTo>
                    <a:pt x="157" y="90"/>
                    <a:pt x="105" y="152"/>
                    <a:pt x="105" y="228"/>
                  </a:cubicBezTo>
                  <a:lnTo>
                    <a:pt x="105" y="228"/>
                  </a:lnTo>
                  <a:cubicBezTo>
                    <a:pt x="105" y="305"/>
                    <a:pt x="161" y="370"/>
                    <a:pt x="240" y="370"/>
                  </a:cubicBezTo>
                  <a:cubicBezTo>
                    <a:pt x="319" y="370"/>
                    <a:pt x="373" y="307"/>
                    <a:pt x="373" y="231"/>
                  </a:cubicBezTo>
                  <a:close/>
                </a:path>
              </a:pathLst>
            </a:custGeom>
            <a:solidFill>
              <a:schemeClr val="bg2"/>
            </a:solidFill>
            <a:ln>
              <a:noFill/>
            </a:ln>
            <a:effectLst/>
          </p:spPr>
          <p:txBody>
            <a:bodyPr wrap="none" anchor="ctr"/>
            <a:lstStyle/>
            <a:p>
              <a:endParaRPr lang="en-US"/>
            </a:p>
          </p:txBody>
        </p:sp>
        <p:sp>
          <p:nvSpPr>
            <p:cNvPr id="44" name="Freeform 43"/>
            <p:cNvSpPr>
              <a:spLocks noChangeArrowheads="1"/>
            </p:cNvSpPr>
            <p:nvPr userDrawn="1"/>
          </p:nvSpPr>
          <p:spPr bwMode="auto">
            <a:xfrm>
              <a:off x="1454297" y="4799473"/>
              <a:ext cx="59671" cy="69843"/>
            </a:xfrm>
            <a:custGeom>
              <a:avLst/>
              <a:gdLst>
                <a:gd name="T0" fmla="*/ 0 w 390"/>
                <a:gd name="T1" fmla="*/ 254 h 453"/>
                <a:gd name="T2" fmla="*/ 0 w 390"/>
                <a:gd name="T3" fmla="*/ 0 h 453"/>
                <a:gd name="T4" fmla="*/ 99 w 390"/>
                <a:gd name="T5" fmla="*/ 0 h 453"/>
                <a:gd name="T6" fmla="*/ 99 w 390"/>
                <a:gd name="T7" fmla="*/ 251 h 453"/>
                <a:gd name="T8" fmla="*/ 195 w 390"/>
                <a:gd name="T9" fmla="*/ 362 h 453"/>
                <a:gd name="T10" fmla="*/ 290 w 390"/>
                <a:gd name="T11" fmla="*/ 254 h 453"/>
                <a:gd name="T12" fmla="*/ 290 w 390"/>
                <a:gd name="T13" fmla="*/ 0 h 453"/>
                <a:gd name="T14" fmla="*/ 389 w 390"/>
                <a:gd name="T15" fmla="*/ 0 h 453"/>
                <a:gd name="T16" fmla="*/ 389 w 390"/>
                <a:gd name="T17" fmla="*/ 251 h 453"/>
                <a:gd name="T18" fmla="*/ 195 w 390"/>
                <a:gd name="T19" fmla="*/ 452 h 453"/>
                <a:gd name="T20" fmla="*/ 0 w 390"/>
                <a:gd name="T21" fmla="*/ 254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0" h="453">
                  <a:moveTo>
                    <a:pt x="0" y="254"/>
                  </a:moveTo>
                  <a:lnTo>
                    <a:pt x="0" y="0"/>
                  </a:lnTo>
                  <a:lnTo>
                    <a:pt x="99" y="0"/>
                  </a:lnTo>
                  <a:lnTo>
                    <a:pt x="99" y="251"/>
                  </a:lnTo>
                  <a:cubicBezTo>
                    <a:pt x="99" y="325"/>
                    <a:pt x="135" y="362"/>
                    <a:pt x="195" y="362"/>
                  </a:cubicBezTo>
                  <a:cubicBezTo>
                    <a:pt x="254" y="362"/>
                    <a:pt x="290" y="325"/>
                    <a:pt x="290" y="254"/>
                  </a:cubicBezTo>
                  <a:lnTo>
                    <a:pt x="290" y="0"/>
                  </a:lnTo>
                  <a:lnTo>
                    <a:pt x="389" y="0"/>
                  </a:lnTo>
                  <a:lnTo>
                    <a:pt x="389" y="251"/>
                  </a:lnTo>
                  <a:cubicBezTo>
                    <a:pt x="389" y="387"/>
                    <a:pt x="313" y="452"/>
                    <a:pt x="195" y="452"/>
                  </a:cubicBezTo>
                  <a:cubicBezTo>
                    <a:pt x="73" y="452"/>
                    <a:pt x="0" y="384"/>
                    <a:pt x="0" y="254"/>
                  </a:cubicBezTo>
                </a:path>
              </a:pathLst>
            </a:custGeom>
            <a:solidFill>
              <a:schemeClr val="bg1"/>
            </a:solidFill>
            <a:ln>
              <a:noFill/>
            </a:ln>
            <a:effectLst/>
          </p:spPr>
          <p:txBody>
            <a:bodyPr wrap="none" anchor="ctr"/>
            <a:lstStyle/>
            <a:p>
              <a:endParaRPr lang="en-US"/>
            </a:p>
          </p:txBody>
        </p:sp>
        <p:sp>
          <p:nvSpPr>
            <p:cNvPr id="45" name="Freeform 44"/>
            <p:cNvSpPr>
              <a:spLocks noChangeArrowheads="1"/>
            </p:cNvSpPr>
            <p:nvPr userDrawn="1"/>
          </p:nvSpPr>
          <p:spPr bwMode="auto">
            <a:xfrm>
              <a:off x="1529564" y="4799473"/>
              <a:ext cx="59671" cy="68486"/>
            </a:xfrm>
            <a:custGeom>
              <a:avLst/>
              <a:gdLst>
                <a:gd name="T0" fmla="*/ 0 w 388"/>
                <a:gd name="T1" fmla="*/ 0 h 444"/>
                <a:gd name="T2" fmla="*/ 203 w 388"/>
                <a:gd name="T3" fmla="*/ 0 h 444"/>
                <a:gd name="T4" fmla="*/ 333 w 388"/>
                <a:gd name="T5" fmla="*/ 45 h 444"/>
                <a:gd name="T6" fmla="*/ 373 w 388"/>
                <a:gd name="T7" fmla="*/ 147 h 444"/>
                <a:gd name="T8" fmla="*/ 373 w 388"/>
                <a:gd name="T9" fmla="*/ 147 h 444"/>
                <a:gd name="T10" fmla="*/ 277 w 388"/>
                <a:gd name="T11" fmla="*/ 285 h 444"/>
                <a:gd name="T12" fmla="*/ 387 w 388"/>
                <a:gd name="T13" fmla="*/ 443 h 444"/>
                <a:gd name="T14" fmla="*/ 271 w 388"/>
                <a:gd name="T15" fmla="*/ 443 h 444"/>
                <a:gd name="T16" fmla="*/ 175 w 388"/>
                <a:gd name="T17" fmla="*/ 299 h 444"/>
                <a:gd name="T18" fmla="*/ 99 w 388"/>
                <a:gd name="T19" fmla="*/ 299 h 444"/>
                <a:gd name="T20" fmla="*/ 99 w 388"/>
                <a:gd name="T21" fmla="*/ 443 h 444"/>
                <a:gd name="T22" fmla="*/ 0 w 388"/>
                <a:gd name="T23" fmla="*/ 443 h 444"/>
                <a:gd name="T24" fmla="*/ 0 w 388"/>
                <a:gd name="T25" fmla="*/ 0 h 444"/>
                <a:gd name="T26" fmla="*/ 198 w 388"/>
                <a:gd name="T27" fmla="*/ 215 h 444"/>
                <a:gd name="T28" fmla="*/ 274 w 388"/>
                <a:gd name="T29" fmla="*/ 153 h 444"/>
                <a:gd name="T30" fmla="*/ 274 w 388"/>
                <a:gd name="T31" fmla="*/ 153 h 444"/>
                <a:gd name="T32" fmla="*/ 198 w 388"/>
                <a:gd name="T33" fmla="*/ 88 h 444"/>
                <a:gd name="T34" fmla="*/ 99 w 388"/>
                <a:gd name="T35" fmla="*/ 88 h 444"/>
                <a:gd name="T36" fmla="*/ 99 w 388"/>
                <a:gd name="T37" fmla="*/ 215 h 444"/>
                <a:gd name="T38" fmla="*/ 198 w 388"/>
                <a:gd name="T39" fmla="*/ 215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8" h="444">
                  <a:moveTo>
                    <a:pt x="0" y="0"/>
                  </a:moveTo>
                  <a:lnTo>
                    <a:pt x="203" y="0"/>
                  </a:lnTo>
                  <a:cubicBezTo>
                    <a:pt x="260" y="0"/>
                    <a:pt x="305" y="17"/>
                    <a:pt x="333" y="45"/>
                  </a:cubicBezTo>
                  <a:cubicBezTo>
                    <a:pt x="358" y="71"/>
                    <a:pt x="373" y="105"/>
                    <a:pt x="373" y="147"/>
                  </a:cubicBezTo>
                  <a:lnTo>
                    <a:pt x="373" y="147"/>
                  </a:lnTo>
                  <a:cubicBezTo>
                    <a:pt x="373" y="220"/>
                    <a:pt x="333" y="266"/>
                    <a:pt x="277" y="285"/>
                  </a:cubicBezTo>
                  <a:lnTo>
                    <a:pt x="387" y="443"/>
                  </a:lnTo>
                  <a:lnTo>
                    <a:pt x="271" y="443"/>
                  </a:lnTo>
                  <a:lnTo>
                    <a:pt x="175" y="299"/>
                  </a:lnTo>
                  <a:lnTo>
                    <a:pt x="99" y="299"/>
                  </a:lnTo>
                  <a:lnTo>
                    <a:pt x="99" y="443"/>
                  </a:lnTo>
                  <a:lnTo>
                    <a:pt x="0" y="443"/>
                  </a:lnTo>
                  <a:lnTo>
                    <a:pt x="0" y="0"/>
                  </a:lnTo>
                  <a:close/>
                  <a:moveTo>
                    <a:pt x="198" y="215"/>
                  </a:moveTo>
                  <a:cubicBezTo>
                    <a:pt x="246" y="215"/>
                    <a:pt x="274" y="189"/>
                    <a:pt x="274" y="153"/>
                  </a:cubicBezTo>
                  <a:lnTo>
                    <a:pt x="274" y="153"/>
                  </a:lnTo>
                  <a:cubicBezTo>
                    <a:pt x="274" y="110"/>
                    <a:pt x="246" y="88"/>
                    <a:pt x="198" y="88"/>
                  </a:cubicBezTo>
                  <a:lnTo>
                    <a:pt x="99" y="88"/>
                  </a:lnTo>
                  <a:lnTo>
                    <a:pt x="99" y="215"/>
                  </a:lnTo>
                  <a:lnTo>
                    <a:pt x="198" y="215"/>
                  </a:lnTo>
                  <a:close/>
                </a:path>
              </a:pathLst>
            </a:custGeom>
            <a:solidFill>
              <a:schemeClr val="bg1"/>
            </a:solidFill>
            <a:ln>
              <a:noFill/>
            </a:ln>
            <a:effectLst/>
          </p:spPr>
          <p:txBody>
            <a:bodyPr wrap="none" anchor="ctr"/>
            <a:lstStyle/>
            <a:p>
              <a:endParaRPr lang="en-US"/>
            </a:p>
          </p:txBody>
        </p:sp>
        <p:sp>
          <p:nvSpPr>
            <p:cNvPr id="46" name="Freeform 45"/>
            <p:cNvSpPr>
              <a:spLocks noChangeArrowheads="1"/>
            </p:cNvSpPr>
            <p:nvPr userDrawn="1"/>
          </p:nvSpPr>
          <p:spPr bwMode="auto">
            <a:xfrm>
              <a:off x="1600085" y="4799473"/>
              <a:ext cx="58315" cy="68486"/>
            </a:xfrm>
            <a:custGeom>
              <a:avLst/>
              <a:gdLst>
                <a:gd name="T0" fmla="*/ 206 w 379"/>
                <a:gd name="T1" fmla="*/ 0 h 444"/>
                <a:gd name="T2" fmla="*/ 322 w 379"/>
                <a:gd name="T3" fmla="*/ 40 h 444"/>
                <a:gd name="T4" fmla="*/ 353 w 379"/>
                <a:gd name="T5" fmla="*/ 116 h 444"/>
                <a:gd name="T6" fmla="*/ 294 w 379"/>
                <a:gd name="T7" fmla="*/ 212 h 444"/>
                <a:gd name="T8" fmla="*/ 378 w 379"/>
                <a:gd name="T9" fmla="*/ 322 h 444"/>
                <a:gd name="T10" fmla="*/ 212 w 379"/>
                <a:gd name="T11" fmla="*/ 443 h 444"/>
                <a:gd name="T12" fmla="*/ 0 w 379"/>
                <a:gd name="T13" fmla="*/ 443 h 444"/>
                <a:gd name="T14" fmla="*/ 0 w 379"/>
                <a:gd name="T15" fmla="*/ 0 h 444"/>
                <a:gd name="T16" fmla="*/ 206 w 379"/>
                <a:gd name="T17" fmla="*/ 0 h 444"/>
                <a:gd name="T18" fmla="*/ 186 w 379"/>
                <a:gd name="T19" fmla="*/ 181 h 444"/>
                <a:gd name="T20" fmla="*/ 257 w 379"/>
                <a:gd name="T21" fmla="*/ 133 h 444"/>
                <a:gd name="T22" fmla="*/ 192 w 379"/>
                <a:gd name="T23" fmla="*/ 88 h 444"/>
                <a:gd name="T24" fmla="*/ 96 w 379"/>
                <a:gd name="T25" fmla="*/ 88 h 444"/>
                <a:gd name="T26" fmla="*/ 96 w 379"/>
                <a:gd name="T27" fmla="*/ 181 h 444"/>
                <a:gd name="T28" fmla="*/ 186 w 379"/>
                <a:gd name="T29" fmla="*/ 181 h 444"/>
                <a:gd name="T30" fmla="*/ 212 w 379"/>
                <a:gd name="T31" fmla="*/ 359 h 444"/>
                <a:gd name="T32" fmla="*/ 282 w 379"/>
                <a:gd name="T33" fmla="*/ 311 h 444"/>
                <a:gd name="T34" fmla="*/ 209 w 379"/>
                <a:gd name="T35" fmla="*/ 263 h 444"/>
                <a:gd name="T36" fmla="*/ 96 w 379"/>
                <a:gd name="T37" fmla="*/ 263 h 444"/>
                <a:gd name="T38" fmla="*/ 96 w 379"/>
                <a:gd name="T39" fmla="*/ 362 h 444"/>
                <a:gd name="T40" fmla="*/ 212 w 379"/>
                <a:gd name="T41" fmla="*/ 362 h 444"/>
                <a:gd name="T42" fmla="*/ 212 w 379"/>
                <a:gd name="T43" fmla="*/ 359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9" h="444">
                  <a:moveTo>
                    <a:pt x="206" y="0"/>
                  </a:moveTo>
                  <a:cubicBezTo>
                    <a:pt x="257" y="0"/>
                    <a:pt x="296" y="14"/>
                    <a:pt x="322" y="40"/>
                  </a:cubicBezTo>
                  <a:cubicBezTo>
                    <a:pt x="341" y="60"/>
                    <a:pt x="353" y="85"/>
                    <a:pt x="353" y="116"/>
                  </a:cubicBezTo>
                  <a:cubicBezTo>
                    <a:pt x="353" y="167"/>
                    <a:pt x="327" y="195"/>
                    <a:pt x="294" y="212"/>
                  </a:cubicBezTo>
                  <a:cubicBezTo>
                    <a:pt x="344" y="232"/>
                    <a:pt x="378" y="263"/>
                    <a:pt x="378" y="322"/>
                  </a:cubicBezTo>
                  <a:cubicBezTo>
                    <a:pt x="378" y="404"/>
                    <a:pt x="313" y="443"/>
                    <a:pt x="212" y="443"/>
                  </a:cubicBezTo>
                  <a:lnTo>
                    <a:pt x="0" y="443"/>
                  </a:lnTo>
                  <a:lnTo>
                    <a:pt x="0" y="0"/>
                  </a:lnTo>
                  <a:lnTo>
                    <a:pt x="206" y="0"/>
                  </a:lnTo>
                  <a:close/>
                  <a:moveTo>
                    <a:pt x="186" y="181"/>
                  </a:moveTo>
                  <a:cubicBezTo>
                    <a:pt x="229" y="181"/>
                    <a:pt x="257" y="167"/>
                    <a:pt x="257" y="133"/>
                  </a:cubicBezTo>
                  <a:cubicBezTo>
                    <a:pt x="257" y="105"/>
                    <a:pt x="234" y="88"/>
                    <a:pt x="192" y="88"/>
                  </a:cubicBezTo>
                  <a:lnTo>
                    <a:pt x="96" y="88"/>
                  </a:lnTo>
                  <a:lnTo>
                    <a:pt x="96" y="181"/>
                  </a:lnTo>
                  <a:lnTo>
                    <a:pt x="186" y="181"/>
                  </a:lnTo>
                  <a:close/>
                  <a:moveTo>
                    <a:pt x="212" y="359"/>
                  </a:moveTo>
                  <a:cubicBezTo>
                    <a:pt x="254" y="359"/>
                    <a:pt x="282" y="345"/>
                    <a:pt x="282" y="311"/>
                  </a:cubicBezTo>
                  <a:cubicBezTo>
                    <a:pt x="282" y="280"/>
                    <a:pt x="260" y="263"/>
                    <a:pt x="209" y="263"/>
                  </a:cubicBezTo>
                  <a:lnTo>
                    <a:pt x="96" y="263"/>
                  </a:lnTo>
                  <a:lnTo>
                    <a:pt x="96" y="362"/>
                  </a:lnTo>
                  <a:lnTo>
                    <a:pt x="212" y="362"/>
                  </a:lnTo>
                  <a:lnTo>
                    <a:pt x="212" y="359"/>
                  </a:lnTo>
                  <a:close/>
                </a:path>
              </a:pathLst>
            </a:custGeom>
            <a:solidFill>
              <a:schemeClr val="bg1"/>
            </a:solidFill>
            <a:ln>
              <a:noFill/>
            </a:ln>
            <a:effectLst/>
          </p:spPr>
          <p:txBody>
            <a:bodyPr wrap="none" anchor="ctr"/>
            <a:lstStyle/>
            <a:p>
              <a:endParaRPr lang="en-US"/>
            </a:p>
          </p:txBody>
        </p:sp>
        <p:sp>
          <p:nvSpPr>
            <p:cNvPr id="47" name="Freeform 46"/>
            <p:cNvSpPr>
              <a:spLocks noChangeArrowheads="1"/>
            </p:cNvSpPr>
            <p:nvPr userDrawn="1"/>
          </p:nvSpPr>
          <p:spPr bwMode="auto">
            <a:xfrm>
              <a:off x="1665859" y="4798795"/>
              <a:ext cx="72555" cy="69164"/>
            </a:xfrm>
            <a:custGeom>
              <a:avLst/>
              <a:gdLst>
                <a:gd name="T0" fmla="*/ 186 w 470"/>
                <a:gd name="T1" fmla="*/ 0 h 450"/>
                <a:gd name="T2" fmla="*/ 277 w 470"/>
                <a:gd name="T3" fmla="*/ 0 h 450"/>
                <a:gd name="T4" fmla="*/ 469 w 470"/>
                <a:gd name="T5" fmla="*/ 449 h 450"/>
                <a:gd name="T6" fmla="*/ 367 w 470"/>
                <a:gd name="T7" fmla="*/ 449 h 450"/>
                <a:gd name="T8" fmla="*/ 328 w 470"/>
                <a:gd name="T9" fmla="*/ 350 h 450"/>
                <a:gd name="T10" fmla="*/ 138 w 470"/>
                <a:gd name="T11" fmla="*/ 350 h 450"/>
                <a:gd name="T12" fmla="*/ 99 w 470"/>
                <a:gd name="T13" fmla="*/ 449 h 450"/>
                <a:gd name="T14" fmla="*/ 0 w 470"/>
                <a:gd name="T15" fmla="*/ 449 h 450"/>
                <a:gd name="T16" fmla="*/ 186 w 470"/>
                <a:gd name="T17" fmla="*/ 0 h 450"/>
                <a:gd name="T18" fmla="*/ 291 w 470"/>
                <a:gd name="T19" fmla="*/ 263 h 450"/>
                <a:gd name="T20" fmla="*/ 232 w 470"/>
                <a:gd name="T21" fmla="*/ 119 h 450"/>
                <a:gd name="T22" fmla="*/ 172 w 470"/>
                <a:gd name="T23" fmla="*/ 263 h 450"/>
                <a:gd name="T24" fmla="*/ 291 w 470"/>
                <a:gd name="T25" fmla="*/ 263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450">
                  <a:moveTo>
                    <a:pt x="186" y="0"/>
                  </a:moveTo>
                  <a:lnTo>
                    <a:pt x="277" y="0"/>
                  </a:lnTo>
                  <a:lnTo>
                    <a:pt x="469" y="449"/>
                  </a:lnTo>
                  <a:lnTo>
                    <a:pt x="367" y="449"/>
                  </a:lnTo>
                  <a:lnTo>
                    <a:pt x="328" y="350"/>
                  </a:lnTo>
                  <a:lnTo>
                    <a:pt x="138" y="350"/>
                  </a:lnTo>
                  <a:lnTo>
                    <a:pt x="99" y="449"/>
                  </a:lnTo>
                  <a:lnTo>
                    <a:pt x="0" y="449"/>
                  </a:lnTo>
                  <a:lnTo>
                    <a:pt x="186" y="0"/>
                  </a:lnTo>
                  <a:close/>
                  <a:moveTo>
                    <a:pt x="291" y="263"/>
                  </a:moveTo>
                  <a:lnTo>
                    <a:pt x="232" y="119"/>
                  </a:lnTo>
                  <a:lnTo>
                    <a:pt x="172" y="263"/>
                  </a:lnTo>
                  <a:lnTo>
                    <a:pt x="291" y="263"/>
                  </a:lnTo>
                  <a:close/>
                </a:path>
              </a:pathLst>
            </a:custGeom>
            <a:solidFill>
              <a:schemeClr val="bg1"/>
            </a:solidFill>
            <a:ln>
              <a:noFill/>
            </a:ln>
            <a:effectLst/>
          </p:spPr>
          <p:txBody>
            <a:bodyPr wrap="none" anchor="ctr"/>
            <a:lstStyle/>
            <a:p>
              <a:endParaRPr lang="en-US"/>
            </a:p>
          </p:txBody>
        </p:sp>
        <p:sp>
          <p:nvSpPr>
            <p:cNvPr id="48" name="Freeform 47"/>
            <p:cNvSpPr>
              <a:spLocks noChangeArrowheads="1"/>
            </p:cNvSpPr>
            <p:nvPr userDrawn="1"/>
          </p:nvSpPr>
          <p:spPr bwMode="auto">
            <a:xfrm>
              <a:off x="1747907" y="4799473"/>
              <a:ext cx="61027" cy="68486"/>
            </a:xfrm>
            <a:custGeom>
              <a:avLst/>
              <a:gdLst>
                <a:gd name="T0" fmla="*/ 2 w 398"/>
                <a:gd name="T1" fmla="*/ 0 h 447"/>
                <a:gd name="T2" fmla="*/ 93 w 398"/>
                <a:gd name="T3" fmla="*/ 0 h 447"/>
                <a:gd name="T4" fmla="*/ 301 w 398"/>
                <a:gd name="T5" fmla="*/ 274 h 447"/>
                <a:gd name="T6" fmla="*/ 301 w 398"/>
                <a:gd name="T7" fmla="*/ 0 h 447"/>
                <a:gd name="T8" fmla="*/ 397 w 398"/>
                <a:gd name="T9" fmla="*/ 0 h 447"/>
                <a:gd name="T10" fmla="*/ 397 w 398"/>
                <a:gd name="T11" fmla="*/ 446 h 447"/>
                <a:gd name="T12" fmla="*/ 313 w 398"/>
                <a:gd name="T13" fmla="*/ 446 h 447"/>
                <a:gd name="T14" fmla="*/ 95 w 398"/>
                <a:gd name="T15" fmla="*/ 164 h 447"/>
                <a:gd name="T16" fmla="*/ 95 w 398"/>
                <a:gd name="T17" fmla="*/ 446 h 447"/>
                <a:gd name="T18" fmla="*/ 0 w 398"/>
                <a:gd name="T19" fmla="*/ 446 h 447"/>
                <a:gd name="T20" fmla="*/ 0 w 398"/>
                <a:gd name="T21" fmla="*/ 0 h 447"/>
                <a:gd name="T22" fmla="*/ 2 w 398"/>
                <a:gd name="T23"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8" h="447">
                  <a:moveTo>
                    <a:pt x="2" y="0"/>
                  </a:moveTo>
                  <a:lnTo>
                    <a:pt x="93" y="0"/>
                  </a:lnTo>
                  <a:lnTo>
                    <a:pt x="301" y="274"/>
                  </a:lnTo>
                  <a:lnTo>
                    <a:pt x="301" y="0"/>
                  </a:lnTo>
                  <a:lnTo>
                    <a:pt x="397" y="0"/>
                  </a:lnTo>
                  <a:lnTo>
                    <a:pt x="397" y="446"/>
                  </a:lnTo>
                  <a:lnTo>
                    <a:pt x="313" y="446"/>
                  </a:lnTo>
                  <a:lnTo>
                    <a:pt x="95" y="164"/>
                  </a:lnTo>
                  <a:lnTo>
                    <a:pt x="95" y="446"/>
                  </a:lnTo>
                  <a:lnTo>
                    <a:pt x="0" y="446"/>
                  </a:lnTo>
                  <a:lnTo>
                    <a:pt x="0" y="0"/>
                  </a:lnTo>
                  <a:lnTo>
                    <a:pt x="2" y="0"/>
                  </a:lnTo>
                </a:path>
              </a:pathLst>
            </a:custGeom>
            <a:solidFill>
              <a:schemeClr val="bg1"/>
            </a:solidFill>
            <a:ln>
              <a:noFill/>
            </a:ln>
            <a:effectLst/>
          </p:spPr>
          <p:txBody>
            <a:bodyPr wrap="none" anchor="ctr"/>
            <a:lstStyle/>
            <a:p>
              <a:endParaRPr lang="en-US"/>
            </a:p>
          </p:txBody>
        </p:sp>
        <p:sp>
          <p:nvSpPr>
            <p:cNvPr id="49" name="Freeform 48"/>
            <p:cNvSpPr>
              <a:spLocks noChangeArrowheads="1"/>
            </p:cNvSpPr>
            <p:nvPr userDrawn="1"/>
          </p:nvSpPr>
          <p:spPr bwMode="auto">
            <a:xfrm>
              <a:off x="1855721" y="4799473"/>
              <a:ext cx="52212" cy="68486"/>
            </a:xfrm>
            <a:custGeom>
              <a:avLst/>
              <a:gdLst>
                <a:gd name="T0" fmla="*/ 336 w 340"/>
                <a:gd name="T1" fmla="*/ 0 h 447"/>
                <a:gd name="T2" fmla="*/ 336 w 340"/>
                <a:gd name="T3" fmla="*/ 88 h 447"/>
                <a:gd name="T4" fmla="*/ 96 w 340"/>
                <a:gd name="T5" fmla="*/ 88 h 447"/>
                <a:gd name="T6" fmla="*/ 96 w 340"/>
                <a:gd name="T7" fmla="*/ 178 h 447"/>
                <a:gd name="T8" fmla="*/ 305 w 340"/>
                <a:gd name="T9" fmla="*/ 178 h 447"/>
                <a:gd name="T10" fmla="*/ 305 w 340"/>
                <a:gd name="T11" fmla="*/ 266 h 447"/>
                <a:gd name="T12" fmla="*/ 96 w 340"/>
                <a:gd name="T13" fmla="*/ 266 h 447"/>
                <a:gd name="T14" fmla="*/ 96 w 340"/>
                <a:gd name="T15" fmla="*/ 359 h 447"/>
                <a:gd name="T16" fmla="*/ 339 w 340"/>
                <a:gd name="T17" fmla="*/ 359 h 447"/>
                <a:gd name="T18" fmla="*/ 339 w 340"/>
                <a:gd name="T19" fmla="*/ 446 h 447"/>
                <a:gd name="T20" fmla="*/ 0 w 340"/>
                <a:gd name="T21" fmla="*/ 446 h 447"/>
                <a:gd name="T22" fmla="*/ 0 w 340"/>
                <a:gd name="T23" fmla="*/ 0 h 447"/>
                <a:gd name="T24" fmla="*/ 336 w 340"/>
                <a:gd name="T25"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447">
                  <a:moveTo>
                    <a:pt x="336" y="0"/>
                  </a:moveTo>
                  <a:lnTo>
                    <a:pt x="336" y="88"/>
                  </a:lnTo>
                  <a:lnTo>
                    <a:pt x="96" y="88"/>
                  </a:lnTo>
                  <a:lnTo>
                    <a:pt x="96" y="178"/>
                  </a:lnTo>
                  <a:lnTo>
                    <a:pt x="305" y="178"/>
                  </a:lnTo>
                  <a:lnTo>
                    <a:pt x="305" y="266"/>
                  </a:lnTo>
                  <a:lnTo>
                    <a:pt x="96" y="266"/>
                  </a:lnTo>
                  <a:lnTo>
                    <a:pt x="96" y="359"/>
                  </a:lnTo>
                  <a:lnTo>
                    <a:pt x="339" y="359"/>
                  </a:lnTo>
                  <a:lnTo>
                    <a:pt x="339" y="446"/>
                  </a:lnTo>
                  <a:lnTo>
                    <a:pt x="0" y="446"/>
                  </a:lnTo>
                  <a:lnTo>
                    <a:pt x="0" y="0"/>
                  </a:lnTo>
                  <a:lnTo>
                    <a:pt x="336" y="0"/>
                  </a:lnTo>
                </a:path>
              </a:pathLst>
            </a:custGeom>
            <a:solidFill>
              <a:schemeClr val="bg1"/>
            </a:solidFill>
            <a:ln>
              <a:noFill/>
            </a:ln>
            <a:effectLst/>
          </p:spPr>
          <p:txBody>
            <a:bodyPr wrap="none" anchor="ctr"/>
            <a:lstStyle/>
            <a:p>
              <a:endParaRPr lang="en-US"/>
            </a:p>
          </p:txBody>
        </p:sp>
        <p:sp>
          <p:nvSpPr>
            <p:cNvPr id="50" name="Freeform 49"/>
            <p:cNvSpPr>
              <a:spLocks noChangeArrowheads="1"/>
            </p:cNvSpPr>
            <p:nvPr userDrawn="1"/>
          </p:nvSpPr>
          <p:spPr bwMode="auto">
            <a:xfrm>
              <a:off x="1920817" y="4799473"/>
              <a:ext cx="63740" cy="68486"/>
            </a:xfrm>
            <a:custGeom>
              <a:avLst/>
              <a:gdLst>
                <a:gd name="T0" fmla="*/ 0 w 413"/>
                <a:gd name="T1" fmla="*/ 0 h 447"/>
                <a:gd name="T2" fmla="*/ 174 w 413"/>
                <a:gd name="T3" fmla="*/ 0 h 447"/>
                <a:gd name="T4" fmla="*/ 412 w 413"/>
                <a:gd name="T5" fmla="*/ 223 h 447"/>
                <a:gd name="T6" fmla="*/ 412 w 413"/>
                <a:gd name="T7" fmla="*/ 223 h 447"/>
                <a:gd name="T8" fmla="*/ 174 w 413"/>
                <a:gd name="T9" fmla="*/ 446 h 447"/>
                <a:gd name="T10" fmla="*/ 0 w 413"/>
                <a:gd name="T11" fmla="*/ 446 h 447"/>
                <a:gd name="T12" fmla="*/ 0 w 413"/>
                <a:gd name="T13" fmla="*/ 0 h 447"/>
                <a:gd name="T14" fmla="*/ 172 w 413"/>
                <a:gd name="T15" fmla="*/ 356 h 447"/>
                <a:gd name="T16" fmla="*/ 307 w 413"/>
                <a:gd name="T17" fmla="*/ 223 h 447"/>
                <a:gd name="T18" fmla="*/ 307 w 413"/>
                <a:gd name="T19" fmla="*/ 223 h 447"/>
                <a:gd name="T20" fmla="*/ 172 w 413"/>
                <a:gd name="T21" fmla="*/ 88 h 447"/>
                <a:gd name="T22" fmla="*/ 95 w 413"/>
                <a:gd name="T23" fmla="*/ 88 h 447"/>
                <a:gd name="T24" fmla="*/ 95 w 413"/>
                <a:gd name="T25" fmla="*/ 356 h 447"/>
                <a:gd name="T26" fmla="*/ 172 w 413"/>
                <a:gd name="T27" fmla="*/ 35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3" h="447">
                  <a:moveTo>
                    <a:pt x="0" y="0"/>
                  </a:moveTo>
                  <a:lnTo>
                    <a:pt x="174" y="0"/>
                  </a:lnTo>
                  <a:cubicBezTo>
                    <a:pt x="316" y="0"/>
                    <a:pt x="412" y="96"/>
                    <a:pt x="412" y="223"/>
                  </a:cubicBezTo>
                  <a:lnTo>
                    <a:pt x="412" y="223"/>
                  </a:lnTo>
                  <a:cubicBezTo>
                    <a:pt x="412" y="347"/>
                    <a:pt x="316" y="446"/>
                    <a:pt x="174" y="446"/>
                  </a:cubicBezTo>
                  <a:lnTo>
                    <a:pt x="0" y="446"/>
                  </a:lnTo>
                  <a:lnTo>
                    <a:pt x="0" y="0"/>
                  </a:lnTo>
                  <a:close/>
                  <a:moveTo>
                    <a:pt x="172" y="356"/>
                  </a:moveTo>
                  <a:cubicBezTo>
                    <a:pt x="251" y="356"/>
                    <a:pt x="307" y="302"/>
                    <a:pt x="307" y="223"/>
                  </a:cubicBezTo>
                  <a:lnTo>
                    <a:pt x="307" y="223"/>
                  </a:lnTo>
                  <a:cubicBezTo>
                    <a:pt x="307" y="144"/>
                    <a:pt x="254" y="88"/>
                    <a:pt x="172" y="88"/>
                  </a:cubicBezTo>
                  <a:lnTo>
                    <a:pt x="95" y="88"/>
                  </a:lnTo>
                  <a:lnTo>
                    <a:pt x="95" y="356"/>
                  </a:lnTo>
                  <a:lnTo>
                    <a:pt x="172" y="356"/>
                  </a:lnTo>
                  <a:close/>
                </a:path>
              </a:pathLst>
            </a:custGeom>
            <a:solidFill>
              <a:schemeClr val="bg1"/>
            </a:solidFill>
            <a:ln>
              <a:noFill/>
            </a:ln>
            <a:effectLst/>
          </p:spPr>
          <p:txBody>
            <a:bodyPr wrap="none" anchor="ctr"/>
            <a:lstStyle/>
            <a:p>
              <a:endParaRPr lang="en-US"/>
            </a:p>
          </p:txBody>
        </p:sp>
        <p:sp>
          <p:nvSpPr>
            <p:cNvPr id="51" name="Freeform 50"/>
            <p:cNvSpPr>
              <a:spLocks noChangeArrowheads="1"/>
            </p:cNvSpPr>
            <p:nvPr userDrawn="1"/>
          </p:nvSpPr>
          <p:spPr bwMode="auto">
            <a:xfrm>
              <a:off x="1996762" y="4799473"/>
              <a:ext cx="59671" cy="69843"/>
            </a:xfrm>
            <a:custGeom>
              <a:avLst/>
              <a:gdLst>
                <a:gd name="T0" fmla="*/ 0 w 390"/>
                <a:gd name="T1" fmla="*/ 254 h 453"/>
                <a:gd name="T2" fmla="*/ 0 w 390"/>
                <a:gd name="T3" fmla="*/ 0 h 453"/>
                <a:gd name="T4" fmla="*/ 98 w 390"/>
                <a:gd name="T5" fmla="*/ 0 h 453"/>
                <a:gd name="T6" fmla="*/ 98 w 390"/>
                <a:gd name="T7" fmla="*/ 251 h 453"/>
                <a:gd name="T8" fmla="*/ 194 w 390"/>
                <a:gd name="T9" fmla="*/ 362 h 453"/>
                <a:gd name="T10" fmla="*/ 290 w 390"/>
                <a:gd name="T11" fmla="*/ 254 h 453"/>
                <a:gd name="T12" fmla="*/ 290 w 390"/>
                <a:gd name="T13" fmla="*/ 0 h 453"/>
                <a:gd name="T14" fmla="*/ 389 w 390"/>
                <a:gd name="T15" fmla="*/ 0 h 453"/>
                <a:gd name="T16" fmla="*/ 389 w 390"/>
                <a:gd name="T17" fmla="*/ 251 h 453"/>
                <a:gd name="T18" fmla="*/ 194 w 390"/>
                <a:gd name="T19" fmla="*/ 452 h 453"/>
                <a:gd name="T20" fmla="*/ 0 w 390"/>
                <a:gd name="T21" fmla="*/ 254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0" h="453">
                  <a:moveTo>
                    <a:pt x="0" y="254"/>
                  </a:moveTo>
                  <a:lnTo>
                    <a:pt x="0" y="0"/>
                  </a:lnTo>
                  <a:lnTo>
                    <a:pt x="98" y="0"/>
                  </a:lnTo>
                  <a:lnTo>
                    <a:pt x="98" y="251"/>
                  </a:lnTo>
                  <a:cubicBezTo>
                    <a:pt x="98" y="325"/>
                    <a:pt x="135" y="362"/>
                    <a:pt x="194" y="362"/>
                  </a:cubicBezTo>
                  <a:cubicBezTo>
                    <a:pt x="254" y="362"/>
                    <a:pt x="290" y="325"/>
                    <a:pt x="290" y="254"/>
                  </a:cubicBezTo>
                  <a:lnTo>
                    <a:pt x="290" y="0"/>
                  </a:lnTo>
                  <a:lnTo>
                    <a:pt x="389" y="0"/>
                  </a:lnTo>
                  <a:lnTo>
                    <a:pt x="389" y="251"/>
                  </a:lnTo>
                  <a:cubicBezTo>
                    <a:pt x="389" y="387"/>
                    <a:pt x="313" y="452"/>
                    <a:pt x="194" y="452"/>
                  </a:cubicBezTo>
                  <a:cubicBezTo>
                    <a:pt x="73" y="452"/>
                    <a:pt x="0" y="384"/>
                    <a:pt x="0" y="254"/>
                  </a:cubicBezTo>
                </a:path>
              </a:pathLst>
            </a:custGeom>
            <a:solidFill>
              <a:schemeClr val="bg1"/>
            </a:solidFill>
            <a:ln>
              <a:noFill/>
            </a:ln>
            <a:effectLst/>
          </p:spPr>
          <p:txBody>
            <a:bodyPr wrap="none" anchor="ctr"/>
            <a:lstStyle/>
            <a:p>
              <a:endParaRPr lang="en-US"/>
            </a:p>
          </p:txBody>
        </p:sp>
        <p:sp>
          <p:nvSpPr>
            <p:cNvPr id="52" name="Freeform 51"/>
            <p:cNvSpPr>
              <a:spLocks noChangeArrowheads="1"/>
            </p:cNvSpPr>
            <p:nvPr userDrawn="1"/>
          </p:nvSpPr>
          <p:spPr bwMode="auto">
            <a:xfrm>
              <a:off x="2068639" y="4798117"/>
              <a:ext cx="63740" cy="71199"/>
            </a:xfrm>
            <a:custGeom>
              <a:avLst/>
              <a:gdLst>
                <a:gd name="T0" fmla="*/ 0 w 413"/>
                <a:gd name="T1" fmla="*/ 231 h 461"/>
                <a:gd name="T2" fmla="*/ 0 w 413"/>
                <a:gd name="T3" fmla="*/ 231 h 461"/>
                <a:gd name="T4" fmla="*/ 231 w 413"/>
                <a:gd name="T5" fmla="*/ 0 h 461"/>
                <a:gd name="T6" fmla="*/ 406 w 413"/>
                <a:gd name="T7" fmla="*/ 68 h 461"/>
                <a:gd name="T8" fmla="*/ 344 w 413"/>
                <a:gd name="T9" fmla="*/ 141 h 461"/>
                <a:gd name="T10" fmla="*/ 231 w 413"/>
                <a:gd name="T11" fmla="*/ 90 h 461"/>
                <a:gd name="T12" fmla="*/ 102 w 413"/>
                <a:gd name="T13" fmla="*/ 228 h 461"/>
                <a:gd name="T14" fmla="*/ 102 w 413"/>
                <a:gd name="T15" fmla="*/ 228 h 461"/>
                <a:gd name="T16" fmla="*/ 231 w 413"/>
                <a:gd name="T17" fmla="*/ 370 h 461"/>
                <a:gd name="T18" fmla="*/ 350 w 413"/>
                <a:gd name="T19" fmla="*/ 316 h 461"/>
                <a:gd name="T20" fmla="*/ 412 w 413"/>
                <a:gd name="T21" fmla="*/ 378 h 461"/>
                <a:gd name="T22" fmla="*/ 229 w 413"/>
                <a:gd name="T23" fmla="*/ 457 h 461"/>
                <a:gd name="T24" fmla="*/ 0 w 413"/>
                <a:gd name="T25" fmla="*/ 23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3" h="461">
                  <a:moveTo>
                    <a:pt x="0" y="231"/>
                  </a:moveTo>
                  <a:lnTo>
                    <a:pt x="0" y="231"/>
                  </a:lnTo>
                  <a:cubicBezTo>
                    <a:pt x="0" y="104"/>
                    <a:pt x="96" y="0"/>
                    <a:pt x="231" y="0"/>
                  </a:cubicBezTo>
                  <a:cubicBezTo>
                    <a:pt x="316" y="0"/>
                    <a:pt x="367" y="28"/>
                    <a:pt x="406" y="68"/>
                  </a:cubicBezTo>
                  <a:lnTo>
                    <a:pt x="344" y="141"/>
                  </a:lnTo>
                  <a:cubicBezTo>
                    <a:pt x="310" y="110"/>
                    <a:pt x="274" y="90"/>
                    <a:pt x="231" y="90"/>
                  </a:cubicBezTo>
                  <a:cubicBezTo>
                    <a:pt x="155" y="90"/>
                    <a:pt x="102" y="152"/>
                    <a:pt x="102" y="228"/>
                  </a:cubicBezTo>
                  <a:lnTo>
                    <a:pt x="102" y="228"/>
                  </a:lnTo>
                  <a:cubicBezTo>
                    <a:pt x="102" y="305"/>
                    <a:pt x="155" y="370"/>
                    <a:pt x="231" y="370"/>
                  </a:cubicBezTo>
                  <a:cubicBezTo>
                    <a:pt x="282" y="370"/>
                    <a:pt x="313" y="350"/>
                    <a:pt x="350" y="316"/>
                  </a:cubicBezTo>
                  <a:lnTo>
                    <a:pt x="412" y="378"/>
                  </a:lnTo>
                  <a:cubicBezTo>
                    <a:pt x="367" y="426"/>
                    <a:pt x="316" y="457"/>
                    <a:pt x="229" y="457"/>
                  </a:cubicBezTo>
                  <a:cubicBezTo>
                    <a:pt x="96" y="460"/>
                    <a:pt x="0" y="361"/>
                    <a:pt x="0" y="231"/>
                  </a:cubicBezTo>
                </a:path>
              </a:pathLst>
            </a:custGeom>
            <a:solidFill>
              <a:schemeClr val="bg1"/>
            </a:solidFill>
            <a:ln>
              <a:noFill/>
            </a:ln>
            <a:effectLst/>
          </p:spPr>
          <p:txBody>
            <a:bodyPr wrap="none" anchor="ctr"/>
            <a:lstStyle/>
            <a:p>
              <a:endParaRPr lang="en-US"/>
            </a:p>
          </p:txBody>
        </p:sp>
        <p:sp>
          <p:nvSpPr>
            <p:cNvPr id="53" name="Freeform 52"/>
            <p:cNvSpPr>
              <a:spLocks noChangeArrowheads="1"/>
            </p:cNvSpPr>
            <p:nvPr userDrawn="1"/>
          </p:nvSpPr>
          <p:spPr bwMode="auto">
            <a:xfrm>
              <a:off x="2139160" y="4798795"/>
              <a:ext cx="72555" cy="69164"/>
            </a:xfrm>
            <a:custGeom>
              <a:avLst/>
              <a:gdLst>
                <a:gd name="T0" fmla="*/ 186 w 470"/>
                <a:gd name="T1" fmla="*/ 0 h 450"/>
                <a:gd name="T2" fmla="*/ 277 w 470"/>
                <a:gd name="T3" fmla="*/ 0 h 450"/>
                <a:gd name="T4" fmla="*/ 469 w 470"/>
                <a:gd name="T5" fmla="*/ 449 h 450"/>
                <a:gd name="T6" fmla="*/ 367 w 470"/>
                <a:gd name="T7" fmla="*/ 449 h 450"/>
                <a:gd name="T8" fmla="*/ 328 w 470"/>
                <a:gd name="T9" fmla="*/ 350 h 450"/>
                <a:gd name="T10" fmla="*/ 138 w 470"/>
                <a:gd name="T11" fmla="*/ 350 h 450"/>
                <a:gd name="T12" fmla="*/ 99 w 470"/>
                <a:gd name="T13" fmla="*/ 449 h 450"/>
                <a:gd name="T14" fmla="*/ 0 w 470"/>
                <a:gd name="T15" fmla="*/ 449 h 450"/>
                <a:gd name="T16" fmla="*/ 186 w 470"/>
                <a:gd name="T17" fmla="*/ 0 h 450"/>
                <a:gd name="T18" fmla="*/ 288 w 470"/>
                <a:gd name="T19" fmla="*/ 263 h 450"/>
                <a:gd name="T20" fmla="*/ 229 w 470"/>
                <a:gd name="T21" fmla="*/ 119 h 450"/>
                <a:gd name="T22" fmla="*/ 170 w 470"/>
                <a:gd name="T23" fmla="*/ 263 h 450"/>
                <a:gd name="T24" fmla="*/ 288 w 470"/>
                <a:gd name="T25" fmla="*/ 263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450">
                  <a:moveTo>
                    <a:pt x="186" y="0"/>
                  </a:moveTo>
                  <a:lnTo>
                    <a:pt x="277" y="0"/>
                  </a:lnTo>
                  <a:lnTo>
                    <a:pt x="469" y="449"/>
                  </a:lnTo>
                  <a:lnTo>
                    <a:pt x="367" y="449"/>
                  </a:lnTo>
                  <a:lnTo>
                    <a:pt x="328" y="350"/>
                  </a:lnTo>
                  <a:lnTo>
                    <a:pt x="138" y="350"/>
                  </a:lnTo>
                  <a:lnTo>
                    <a:pt x="99" y="449"/>
                  </a:lnTo>
                  <a:lnTo>
                    <a:pt x="0" y="449"/>
                  </a:lnTo>
                  <a:lnTo>
                    <a:pt x="186" y="0"/>
                  </a:lnTo>
                  <a:close/>
                  <a:moveTo>
                    <a:pt x="288" y="263"/>
                  </a:moveTo>
                  <a:lnTo>
                    <a:pt x="229" y="119"/>
                  </a:lnTo>
                  <a:lnTo>
                    <a:pt x="170" y="263"/>
                  </a:lnTo>
                  <a:lnTo>
                    <a:pt x="288" y="263"/>
                  </a:lnTo>
                  <a:close/>
                </a:path>
              </a:pathLst>
            </a:custGeom>
            <a:solidFill>
              <a:schemeClr val="bg1"/>
            </a:solidFill>
            <a:ln>
              <a:noFill/>
            </a:ln>
            <a:effectLst/>
          </p:spPr>
          <p:txBody>
            <a:bodyPr wrap="none" anchor="ctr"/>
            <a:lstStyle/>
            <a:p>
              <a:endParaRPr lang="en-US"/>
            </a:p>
          </p:txBody>
        </p:sp>
        <p:sp>
          <p:nvSpPr>
            <p:cNvPr id="54" name="Freeform 53"/>
            <p:cNvSpPr>
              <a:spLocks noChangeArrowheads="1"/>
            </p:cNvSpPr>
            <p:nvPr userDrawn="1"/>
          </p:nvSpPr>
          <p:spPr bwMode="auto">
            <a:xfrm>
              <a:off x="2207646" y="4799473"/>
              <a:ext cx="56959" cy="68486"/>
            </a:xfrm>
            <a:custGeom>
              <a:avLst/>
              <a:gdLst>
                <a:gd name="T0" fmla="*/ 136 w 371"/>
                <a:gd name="T1" fmla="*/ 91 h 447"/>
                <a:gd name="T2" fmla="*/ 0 w 371"/>
                <a:gd name="T3" fmla="*/ 91 h 447"/>
                <a:gd name="T4" fmla="*/ 0 w 371"/>
                <a:gd name="T5" fmla="*/ 0 h 447"/>
                <a:gd name="T6" fmla="*/ 370 w 371"/>
                <a:gd name="T7" fmla="*/ 0 h 447"/>
                <a:gd name="T8" fmla="*/ 370 w 371"/>
                <a:gd name="T9" fmla="*/ 91 h 447"/>
                <a:gd name="T10" fmla="*/ 234 w 371"/>
                <a:gd name="T11" fmla="*/ 91 h 447"/>
                <a:gd name="T12" fmla="*/ 234 w 371"/>
                <a:gd name="T13" fmla="*/ 446 h 447"/>
                <a:gd name="T14" fmla="*/ 136 w 371"/>
                <a:gd name="T15" fmla="*/ 446 h 447"/>
                <a:gd name="T16" fmla="*/ 136 w 371"/>
                <a:gd name="T17" fmla="*/ 9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447">
                  <a:moveTo>
                    <a:pt x="136" y="91"/>
                  </a:moveTo>
                  <a:lnTo>
                    <a:pt x="0" y="91"/>
                  </a:lnTo>
                  <a:lnTo>
                    <a:pt x="0" y="0"/>
                  </a:lnTo>
                  <a:lnTo>
                    <a:pt x="370" y="0"/>
                  </a:lnTo>
                  <a:lnTo>
                    <a:pt x="370" y="91"/>
                  </a:lnTo>
                  <a:lnTo>
                    <a:pt x="234" y="91"/>
                  </a:lnTo>
                  <a:lnTo>
                    <a:pt x="234" y="446"/>
                  </a:lnTo>
                  <a:lnTo>
                    <a:pt x="136" y="446"/>
                  </a:lnTo>
                  <a:lnTo>
                    <a:pt x="136" y="91"/>
                  </a:lnTo>
                </a:path>
              </a:pathLst>
            </a:custGeom>
            <a:solidFill>
              <a:schemeClr val="bg1"/>
            </a:solidFill>
            <a:ln>
              <a:noFill/>
            </a:ln>
            <a:effectLst/>
          </p:spPr>
          <p:txBody>
            <a:bodyPr wrap="none" anchor="ctr"/>
            <a:lstStyle/>
            <a:p>
              <a:endParaRPr lang="en-US"/>
            </a:p>
          </p:txBody>
        </p:sp>
        <p:sp>
          <p:nvSpPr>
            <p:cNvPr id="55" name="Freeform 54"/>
            <p:cNvSpPr>
              <a:spLocks noChangeArrowheads="1"/>
            </p:cNvSpPr>
            <p:nvPr userDrawn="1"/>
          </p:nvSpPr>
          <p:spPr bwMode="auto">
            <a:xfrm>
              <a:off x="2276132" y="4799473"/>
              <a:ext cx="15596" cy="68486"/>
            </a:xfrm>
            <a:custGeom>
              <a:avLst/>
              <a:gdLst>
                <a:gd name="T0" fmla="*/ 0 w 100"/>
                <a:gd name="T1" fmla="*/ 0 h 447"/>
                <a:gd name="T2" fmla="*/ 99 w 100"/>
                <a:gd name="T3" fmla="*/ 0 h 447"/>
                <a:gd name="T4" fmla="*/ 99 w 100"/>
                <a:gd name="T5" fmla="*/ 446 h 447"/>
                <a:gd name="T6" fmla="*/ 0 w 100"/>
                <a:gd name="T7" fmla="*/ 446 h 447"/>
                <a:gd name="T8" fmla="*/ 0 w 100"/>
                <a:gd name="T9" fmla="*/ 0 h 447"/>
              </a:gdLst>
              <a:ahLst/>
              <a:cxnLst>
                <a:cxn ang="0">
                  <a:pos x="T0" y="T1"/>
                </a:cxn>
                <a:cxn ang="0">
                  <a:pos x="T2" y="T3"/>
                </a:cxn>
                <a:cxn ang="0">
                  <a:pos x="T4" y="T5"/>
                </a:cxn>
                <a:cxn ang="0">
                  <a:pos x="T6" y="T7"/>
                </a:cxn>
                <a:cxn ang="0">
                  <a:pos x="T8" y="T9"/>
                </a:cxn>
              </a:cxnLst>
              <a:rect l="0" t="0" r="r" b="b"/>
              <a:pathLst>
                <a:path w="100" h="447">
                  <a:moveTo>
                    <a:pt x="0" y="0"/>
                  </a:moveTo>
                  <a:lnTo>
                    <a:pt x="99" y="0"/>
                  </a:lnTo>
                  <a:lnTo>
                    <a:pt x="99" y="446"/>
                  </a:lnTo>
                  <a:lnTo>
                    <a:pt x="0" y="446"/>
                  </a:lnTo>
                  <a:lnTo>
                    <a:pt x="0" y="0"/>
                  </a:lnTo>
                </a:path>
              </a:pathLst>
            </a:custGeom>
            <a:solidFill>
              <a:schemeClr val="bg1"/>
            </a:solidFill>
            <a:ln>
              <a:noFill/>
            </a:ln>
            <a:effectLst/>
          </p:spPr>
          <p:txBody>
            <a:bodyPr wrap="none" anchor="ctr"/>
            <a:lstStyle/>
            <a:p>
              <a:endParaRPr lang="en-US"/>
            </a:p>
          </p:txBody>
        </p:sp>
        <p:sp>
          <p:nvSpPr>
            <p:cNvPr id="56" name="Freeform 55"/>
            <p:cNvSpPr>
              <a:spLocks noChangeArrowheads="1"/>
            </p:cNvSpPr>
            <p:nvPr userDrawn="1"/>
          </p:nvSpPr>
          <p:spPr bwMode="auto">
            <a:xfrm>
              <a:off x="2305290" y="4798117"/>
              <a:ext cx="73233" cy="71199"/>
            </a:xfrm>
            <a:custGeom>
              <a:avLst/>
              <a:gdLst>
                <a:gd name="T0" fmla="*/ 0 w 475"/>
                <a:gd name="T1" fmla="*/ 231 h 461"/>
                <a:gd name="T2" fmla="*/ 0 w 475"/>
                <a:gd name="T3" fmla="*/ 231 h 461"/>
                <a:gd name="T4" fmla="*/ 237 w 475"/>
                <a:gd name="T5" fmla="*/ 0 h 461"/>
                <a:gd name="T6" fmla="*/ 474 w 475"/>
                <a:gd name="T7" fmla="*/ 228 h 461"/>
                <a:gd name="T8" fmla="*/ 474 w 475"/>
                <a:gd name="T9" fmla="*/ 228 h 461"/>
                <a:gd name="T10" fmla="*/ 237 w 475"/>
                <a:gd name="T11" fmla="*/ 460 h 461"/>
                <a:gd name="T12" fmla="*/ 0 w 475"/>
                <a:gd name="T13" fmla="*/ 231 h 461"/>
                <a:gd name="T14" fmla="*/ 372 w 475"/>
                <a:gd name="T15" fmla="*/ 231 h 461"/>
                <a:gd name="T16" fmla="*/ 372 w 475"/>
                <a:gd name="T17" fmla="*/ 231 h 461"/>
                <a:gd name="T18" fmla="*/ 237 w 475"/>
                <a:gd name="T19" fmla="*/ 90 h 461"/>
                <a:gd name="T20" fmla="*/ 104 w 475"/>
                <a:gd name="T21" fmla="*/ 228 h 461"/>
                <a:gd name="T22" fmla="*/ 104 w 475"/>
                <a:gd name="T23" fmla="*/ 228 h 461"/>
                <a:gd name="T24" fmla="*/ 240 w 475"/>
                <a:gd name="T25" fmla="*/ 370 h 461"/>
                <a:gd name="T26" fmla="*/ 372 w 475"/>
                <a:gd name="T27" fmla="*/ 23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5" h="461">
                  <a:moveTo>
                    <a:pt x="0" y="231"/>
                  </a:moveTo>
                  <a:lnTo>
                    <a:pt x="0" y="231"/>
                  </a:lnTo>
                  <a:cubicBezTo>
                    <a:pt x="0" y="104"/>
                    <a:pt x="99" y="0"/>
                    <a:pt x="237" y="0"/>
                  </a:cubicBezTo>
                  <a:cubicBezTo>
                    <a:pt x="375" y="0"/>
                    <a:pt x="474" y="101"/>
                    <a:pt x="474" y="228"/>
                  </a:cubicBezTo>
                  <a:lnTo>
                    <a:pt x="474" y="228"/>
                  </a:lnTo>
                  <a:cubicBezTo>
                    <a:pt x="474" y="355"/>
                    <a:pt x="375" y="460"/>
                    <a:pt x="237" y="460"/>
                  </a:cubicBezTo>
                  <a:cubicBezTo>
                    <a:pt x="99" y="460"/>
                    <a:pt x="0" y="358"/>
                    <a:pt x="0" y="231"/>
                  </a:cubicBezTo>
                  <a:close/>
                  <a:moveTo>
                    <a:pt x="372" y="231"/>
                  </a:moveTo>
                  <a:lnTo>
                    <a:pt x="372" y="231"/>
                  </a:lnTo>
                  <a:cubicBezTo>
                    <a:pt x="372" y="152"/>
                    <a:pt x="316" y="90"/>
                    <a:pt x="237" y="90"/>
                  </a:cubicBezTo>
                  <a:cubicBezTo>
                    <a:pt x="158" y="90"/>
                    <a:pt x="104" y="152"/>
                    <a:pt x="104" y="228"/>
                  </a:cubicBezTo>
                  <a:lnTo>
                    <a:pt x="104" y="228"/>
                  </a:lnTo>
                  <a:cubicBezTo>
                    <a:pt x="104" y="305"/>
                    <a:pt x="161" y="370"/>
                    <a:pt x="240" y="370"/>
                  </a:cubicBezTo>
                  <a:cubicBezTo>
                    <a:pt x="319" y="370"/>
                    <a:pt x="372" y="307"/>
                    <a:pt x="372" y="231"/>
                  </a:cubicBezTo>
                  <a:close/>
                </a:path>
              </a:pathLst>
            </a:custGeom>
            <a:solidFill>
              <a:schemeClr val="bg1"/>
            </a:solidFill>
            <a:ln>
              <a:noFill/>
            </a:ln>
            <a:effectLst/>
          </p:spPr>
          <p:txBody>
            <a:bodyPr wrap="none" anchor="ctr"/>
            <a:lstStyle/>
            <a:p>
              <a:endParaRPr lang="en-US"/>
            </a:p>
          </p:txBody>
        </p:sp>
        <p:sp>
          <p:nvSpPr>
            <p:cNvPr id="57" name="Freeform 56"/>
            <p:cNvSpPr>
              <a:spLocks noChangeArrowheads="1"/>
            </p:cNvSpPr>
            <p:nvPr userDrawn="1"/>
          </p:nvSpPr>
          <p:spPr bwMode="auto">
            <a:xfrm>
              <a:off x="2391406" y="4799473"/>
              <a:ext cx="61027" cy="68486"/>
            </a:xfrm>
            <a:custGeom>
              <a:avLst/>
              <a:gdLst>
                <a:gd name="T0" fmla="*/ 2 w 399"/>
                <a:gd name="T1" fmla="*/ 0 h 447"/>
                <a:gd name="T2" fmla="*/ 93 w 399"/>
                <a:gd name="T3" fmla="*/ 0 h 447"/>
                <a:gd name="T4" fmla="*/ 302 w 399"/>
                <a:gd name="T5" fmla="*/ 274 h 447"/>
                <a:gd name="T6" fmla="*/ 302 w 399"/>
                <a:gd name="T7" fmla="*/ 0 h 447"/>
                <a:gd name="T8" fmla="*/ 398 w 399"/>
                <a:gd name="T9" fmla="*/ 0 h 447"/>
                <a:gd name="T10" fmla="*/ 398 w 399"/>
                <a:gd name="T11" fmla="*/ 446 h 447"/>
                <a:gd name="T12" fmla="*/ 313 w 399"/>
                <a:gd name="T13" fmla="*/ 446 h 447"/>
                <a:gd name="T14" fmla="*/ 96 w 399"/>
                <a:gd name="T15" fmla="*/ 164 h 447"/>
                <a:gd name="T16" fmla="*/ 96 w 399"/>
                <a:gd name="T17" fmla="*/ 446 h 447"/>
                <a:gd name="T18" fmla="*/ 0 w 399"/>
                <a:gd name="T19" fmla="*/ 446 h 447"/>
                <a:gd name="T20" fmla="*/ 0 w 399"/>
                <a:gd name="T21" fmla="*/ 0 h 447"/>
                <a:gd name="T22" fmla="*/ 2 w 399"/>
                <a:gd name="T23"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9" h="447">
                  <a:moveTo>
                    <a:pt x="2" y="0"/>
                  </a:moveTo>
                  <a:lnTo>
                    <a:pt x="93" y="0"/>
                  </a:lnTo>
                  <a:lnTo>
                    <a:pt x="302" y="274"/>
                  </a:lnTo>
                  <a:lnTo>
                    <a:pt x="302" y="0"/>
                  </a:lnTo>
                  <a:lnTo>
                    <a:pt x="398" y="0"/>
                  </a:lnTo>
                  <a:lnTo>
                    <a:pt x="398" y="446"/>
                  </a:lnTo>
                  <a:lnTo>
                    <a:pt x="313" y="446"/>
                  </a:lnTo>
                  <a:lnTo>
                    <a:pt x="96" y="164"/>
                  </a:lnTo>
                  <a:lnTo>
                    <a:pt x="96" y="446"/>
                  </a:lnTo>
                  <a:lnTo>
                    <a:pt x="0" y="446"/>
                  </a:lnTo>
                  <a:lnTo>
                    <a:pt x="0" y="0"/>
                  </a:lnTo>
                  <a:lnTo>
                    <a:pt x="2" y="0"/>
                  </a:lnTo>
                </a:path>
              </a:pathLst>
            </a:custGeom>
            <a:solidFill>
              <a:schemeClr val="bg1"/>
            </a:solidFill>
            <a:ln>
              <a:noFill/>
            </a:ln>
            <a:effectLst/>
          </p:spPr>
          <p:txBody>
            <a:bodyPr wrap="none" anchor="ctr"/>
            <a:lstStyle/>
            <a:p>
              <a:endParaRPr lang="en-US"/>
            </a:p>
          </p:txBody>
        </p:sp>
        <p:sp>
          <p:nvSpPr>
            <p:cNvPr id="58" name="Freeform 57"/>
            <p:cNvSpPr>
              <a:spLocks noChangeArrowheads="1"/>
            </p:cNvSpPr>
            <p:nvPr userDrawn="1"/>
          </p:nvSpPr>
          <p:spPr bwMode="auto">
            <a:xfrm>
              <a:off x="2499221" y="4799473"/>
              <a:ext cx="15596" cy="68486"/>
            </a:xfrm>
            <a:custGeom>
              <a:avLst/>
              <a:gdLst>
                <a:gd name="T0" fmla="*/ 0 w 100"/>
                <a:gd name="T1" fmla="*/ 0 h 447"/>
                <a:gd name="T2" fmla="*/ 99 w 100"/>
                <a:gd name="T3" fmla="*/ 0 h 447"/>
                <a:gd name="T4" fmla="*/ 99 w 100"/>
                <a:gd name="T5" fmla="*/ 446 h 447"/>
                <a:gd name="T6" fmla="*/ 0 w 100"/>
                <a:gd name="T7" fmla="*/ 446 h 447"/>
                <a:gd name="T8" fmla="*/ 0 w 100"/>
                <a:gd name="T9" fmla="*/ 0 h 447"/>
              </a:gdLst>
              <a:ahLst/>
              <a:cxnLst>
                <a:cxn ang="0">
                  <a:pos x="T0" y="T1"/>
                </a:cxn>
                <a:cxn ang="0">
                  <a:pos x="T2" y="T3"/>
                </a:cxn>
                <a:cxn ang="0">
                  <a:pos x="T4" y="T5"/>
                </a:cxn>
                <a:cxn ang="0">
                  <a:pos x="T6" y="T7"/>
                </a:cxn>
                <a:cxn ang="0">
                  <a:pos x="T8" y="T9"/>
                </a:cxn>
              </a:cxnLst>
              <a:rect l="0" t="0" r="r" b="b"/>
              <a:pathLst>
                <a:path w="100" h="447">
                  <a:moveTo>
                    <a:pt x="0" y="0"/>
                  </a:moveTo>
                  <a:lnTo>
                    <a:pt x="99" y="0"/>
                  </a:lnTo>
                  <a:lnTo>
                    <a:pt x="99" y="446"/>
                  </a:lnTo>
                  <a:lnTo>
                    <a:pt x="0" y="446"/>
                  </a:lnTo>
                  <a:lnTo>
                    <a:pt x="0" y="0"/>
                  </a:lnTo>
                </a:path>
              </a:pathLst>
            </a:custGeom>
            <a:solidFill>
              <a:schemeClr val="bg1"/>
            </a:solidFill>
            <a:ln>
              <a:noFill/>
            </a:ln>
            <a:effectLst/>
          </p:spPr>
          <p:txBody>
            <a:bodyPr wrap="none" anchor="ctr"/>
            <a:lstStyle/>
            <a:p>
              <a:endParaRPr lang="en-US"/>
            </a:p>
          </p:txBody>
        </p:sp>
        <p:sp>
          <p:nvSpPr>
            <p:cNvPr id="59" name="Freeform 58"/>
            <p:cNvSpPr>
              <a:spLocks noChangeArrowheads="1"/>
            </p:cNvSpPr>
            <p:nvPr userDrawn="1"/>
          </p:nvSpPr>
          <p:spPr bwMode="auto">
            <a:xfrm>
              <a:off x="2531091" y="4799473"/>
              <a:ext cx="61027" cy="68486"/>
            </a:xfrm>
            <a:custGeom>
              <a:avLst/>
              <a:gdLst>
                <a:gd name="T0" fmla="*/ 3 w 399"/>
                <a:gd name="T1" fmla="*/ 0 h 447"/>
                <a:gd name="T2" fmla="*/ 93 w 399"/>
                <a:gd name="T3" fmla="*/ 0 h 447"/>
                <a:gd name="T4" fmla="*/ 302 w 399"/>
                <a:gd name="T5" fmla="*/ 274 h 447"/>
                <a:gd name="T6" fmla="*/ 302 w 399"/>
                <a:gd name="T7" fmla="*/ 0 h 447"/>
                <a:gd name="T8" fmla="*/ 398 w 399"/>
                <a:gd name="T9" fmla="*/ 0 h 447"/>
                <a:gd name="T10" fmla="*/ 398 w 399"/>
                <a:gd name="T11" fmla="*/ 446 h 447"/>
                <a:gd name="T12" fmla="*/ 314 w 399"/>
                <a:gd name="T13" fmla="*/ 446 h 447"/>
                <a:gd name="T14" fmla="*/ 96 w 399"/>
                <a:gd name="T15" fmla="*/ 164 h 447"/>
                <a:gd name="T16" fmla="*/ 96 w 399"/>
                <a:gd name="T17" fmla="*/ 446 h 447"/>
                <a:gd name="T18" fmla="*/ 0 w 399"/>
                <a:gd name="T19" fmla="*/ 446 h 447"/>
                <a:gd name="T20" fmla="*/ 0 w 399"/>
                <a:gd name="T21" fmla="*/ 0 h 447"/>
                <a:gd name="T22" fmla="*/ 3 w 399"/>
                <a:gd name="T23"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9" h="447">
                  <a:moveTo>
                    <a:pt x="3" y="0"/>
                  </a:moveTo>
                  <a:lnTo>
                    <a:pt x="93" y="0"/>
                  </a:lnTo>
                  <a:lnTo>
                    <a:pt x="302" y="274"/>
                  </a:lnTo>
                  <a:lnTo>
                    <a:pt x="302" y="0"/>
                  </a:lnTo>
                  <a:lnTo>
                    <a:pt x="398" y="0"/>
                  </a:lnTo>
                  <a:lnTo>
                    <a:pt x="398" y="446"/>
                  </a:lnTo>
                  <a:lnTo>
                    <a:pt x="314" y="446"/>
                  </a:lnTo>
                  <a:lnTo>
                    <a:pt x="96" y="164"/>
                  </a:lnTo>
                  <a:lnTo>
                    <a:pt x="96" y="446"/>
                  </a:lnTo>
                  <a:lnTo>
                    <a:pt x="0" y="446"/>
                  </a:lnTo>
                  <a:lnTo>
                    <a:pt x="0" y="0"/>
                  </a:lnTo>
                  <a:lnTo>
                    <a:pt x="3" y="0"/>
                  </a:lnTo>
                </a:path>
              </a:pathLst>
            </a:custGeom>
            <a:solidFill>
              <a:schemeClr val="bg1"/>
            </a:solidFill>
            <a:ln>
              <a:noFill/>
            </a:ln>
            <a:effectLst/>
          </p:spPr>
          <p:txBody>
            <a:bodyPr wrap="none" anchor="ctr"/>
            <a:lstStyle/>
            <a:p>
              <a:endParaRPr lang="en-US"/>
            </a:p>
          </p:txBody>
        </p:sp>
        <p:sp>
          <p:nvSpPr>
            <p:cNvPr id="60" name="Freeform 59"/>
            <p:cNvSpPr>
              <a:spLocks noChangeArrowheads="1"/>
            </p:cNvSpPr>
            <p:nvPr userDrawn="1"/>
          </p:nvSpPr>
          <p:spPr bwMode="auto">
            <a:xfrm>
              <a:off x="2604323" y="4798795"/>
              <a:ext cx="54925" cy="70520"/>
            </a:xfrm>
            <a:custGeom>
              <a:avLst/>
              <a:gdLst>
                <a:gd name="T0" fmla="*/ 0 w 357"/>
                <a:gd name="T1" fmla="*/ 386 h 458"/>
                <a:gd name="T2" fmla="*/ 60 w 357"/>
                <a:gd name="T3" fmla="*/ 316 h 458"/>
                <a:gd name="T4" fmla="*/ 192 w 357"/>
                <a:gd name="T5" fmla="*/ 369 h 458"/>
                <a:gd name="T6" fmla="*/ 257 w 357"/>
                <a:gd name="T7" fmla="*/ 327 h 458"/>
                <a:gd name="T8" fmla="*/ 257 w 357"/>
                <a:gd name="T9" fmla="*/ 327 h 458"/>
                <a:gd name="T10" fmla="*/ 167 w 357"/>
                <a:gd name="T11" fmla="*/ 271 h 458"/>
                <a:gd name="T12" fmla="*/ 20 w 357"/>
                <a:gd name="T13" fmla="*/ 135 h 458"/>
                <a:gd name="T14" fmla="*/ 20 w 357"/>
                <a:gd name="T15" fmla="*/ 135 h 458"/>
                <a:gd name="T16" fmla="*/ 175 w 357"/>
                <a:gd name="T17" fmla="*/ 0 h 458"/>
                <a:gd name="T18" fmla="*/ 342 w 357"/>
                <a:gd name="T19" fmla="*/ 56 h 458"/>
                <a:gd name="T20" fmla="*/ 291 w 357"/>
                <a:gd name="T21" fmla="*/ 129 h 458"/>
                <a:gd name="T22" fmla="*/ 175 w 357"/>
                <a:gd name="T23" fmla="*/ 84 h 458"/>
                <a:gd name="T24" fmla="*/ 119 w 357"/>
                <a:gd name="T25" fmla="*/ 124 h 458"/>
                <a:gd name="T26" fmla="*/ 119 w 357"/>
                <a:gd name="T27" fmla="*/ 124 h 458"/>
                <a:gd name="T28" fmla="*/ 215 w 357"/>
                <a:gd name="T29" fmla="*/ 183 h 458"/>
                <a:gd name="T30" fmla="*/ 356 w 357"/>
                <a:gd name="T31" fmla="*/ 316 h 458"/>
                <a:gd name="T32" fmla="*/ 356 w 357"/>
                <a:gd name="T33" fmla="*/ 316 h 458"/>
                <a:gd name="T34" fmla="*/ 192 w 357"/>
                <a:gd name="T35" fmla="*/ 454 h 458"/>
                <a:gd name="T36" fmla="*/ 0 w 357"/>
                <a:gd name="T37" fmla="*/ 386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7" h="458">
                  <a:moveTo>
                    <a:pt x="0" y="386"/>
                  </a:moveTo>
                  <a:lnTo>
                    <a:pt x="60" y="316"/>
                  </a:lnTo>
                  <a:cubicBezTo>
                    <a:pt x="99" y="350"/>
                    <a:pt x="141" y="369"/>
                    <a:pt x="192" y="369"/>
                  </a:cubicBezTo>
                  <a:cubicBezTo>
                    <a:pt x="232" y="369"/>
                    <a:pt x="257" y="352"/>
                    <a:pt x="257" y="327"/>
                  </a:cubicBezTo>
                  <a:lnTo>
                    <a:pt x="257" y="327"/>
                  </a:lnTo>
                  <a:cubicBezTo>
                    <a:pt x="257" y="302"/>
                    <a:pt x="243" y="290"/>
                    <a:pt x="167" y="271"/>
                  </a:cubicBezTo>
                  <a:cubicBezTo>
                    <a:pt x="76" y="248"/>
                    <a:pt x="20" y="223"/>
                    <a:pt x="20" y="135"/>
                  </a:cubicBezTo>
                  <a:lnTo>
                    <a:pt x="20" y="135"/>
                  </a:lnTo>
                  <a:cubicBezTo>
                    <a:pt x="20" y="53"/>
                    <a:pt x="85" y="0"/>
                    <a:pt x="175" y="0"/>
                  </a:cubicBezTo>
                  <a:cubicBezTo>
                    <a:pt x="240" y="0"/>
                    <a:pt x="297" y="19"/>
                    <a:pt x="342" y="56"/>
                  </a:cubicBezTo>
                  <a:lnTo>
                    <a:pt x="291" y="129"/>
                  </a:lnTo>
                  <a:cubicBezTo>
                    <a:pt x="251" y="101"/>
                    <a:pt x="212" y="84"/>
                    <a:pt x="175" y="84"/>
                  </a:cubicBezTo>
                  <a:cubicBezTo>
                    <a:pt x="139" y="84"/>
                    <a:pt x="119" y="101"/>
                    <a:pt x="119" y="124"/>
                  </a:cubicBezTo>
                  <a:lnTo>
                    <a:pt x="119" y="124"/>
                  </a:lnTo>
                  <a:cubicBezTo>
                    <a:pt x="119" y="152"/>
                    <a:pt x="139" y="163"/>
                    <a:pt x="215" y="183"/>
                  </a:cubicBezTo>
                  <a:cubicBezTo>
                    <a:pt x="305" y="206"/>
                    <a:pt x="356" y="240"/>
                    <a:pt x="356" y="316"/>
                  </a:cubicBezTo>
                  <a:lnTo>
                    <a:pt x="356" y="316"/>
                  </a:lnTo>
                  <a:cubicBezTo>
                    <a:pt x="356" y="403"/>
                    <a:pt x="288" y="454"/>
                    <a:pt x="192" y="454"/>
                  </a:cubicBezTo>
                  <a:cubicBezTo>
                    <a:pt x="122" y="457"/>
                    <a:pt x="54" y="434"/>
                    <a:pt x="0" y="386"/>
                  </a:cubicBezTo>
                </a:path>
              </a:pathLst>
            </a:custGeom>
            <a:solidFill>
              <a:schemeClr val="bg1"/>
            </a:solidFill>
            <a:ln>
              <a:noFill/>
            </a:ln>
            <a:effectLst/>
          </p:spPr>
          <p:txBody>
            <a:bodyPr wrap="none" anchor="ctr"/>
            <a:lstStyle/>
            <a:p>
              <a:endParaRPr lang="en-US"/>
            </a:p>
          </p:txBody>
        </p:sp>
        <p:sp>
          <p:nvSpPr>
            <p:cNvPr id="61" name="Freeform 60"/>
            <p:cNvSpPr>
              <a:spLocks noChangeArrowheads="1"/>
            </p:cNvSpPr>
            <p:nvPr userDrawn="1"/>
          </p:nvSpPr>
          <p:spPr bwMode="auto">
            <a:xfrm>
              <a:off x="2665351" y="4799473"/>
              <a:ext cx="56959" cy="68486"/>
            </a:xfrm>
            <a:custGeom>
              <a:avLst/>
              <a:gdLst>
                <a:gd name="T0" fmla="*/ 136 w 371"/>
                <a:gd name="T1" fmla="*/ 91 h 447"/>
                <a:gd name="T2" fmla="*/ 0 w 371"/>
                <a:gd name="T3" fmla="*/ 91 h 447"/>
                <a:gd name="T4" fmla="*/ 0 w 371"/>
                <a:gd name="T5" fmla="*/ 0 h 447"/>
                <a:gd name="T6" fmla="*/ 370 w 371"/>
                <a:gd name="T7" fmla="*/ 0 h 447"/>
                <a:gd name="T8" fmla="*/ 370 w 371"/>
                <a:gd name="T9" fmla="*/ 91 h 447"/>
                <a:gd name="T10" fmla="*/ 235 w 371"/>
                <a:gd name="T11" fmla="*/ 91 h 447"/>
                <a:gd name="T12" fmla="*/ 235 w 371"/>
                <a:gd name="T13" fmla="*/ 446 h 447"/>
                <a:gd name="T14" fmla="*/ 136 w 371"/>
                <a:gd name="T15" fmla="*/ 446 h 447"/>
                <a:gd name="T16" fmla="*/ 136 w 371"/>
                <a:gd name="T17" fmla="*/ 9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447">
                  <a:moveTo>
                    <a:pt x="136" y="91"/>
                  </a:moveTo>
                  <a:lnTo>
                    <a:pt x="0" y="91"/>
                  </a:lnTo>
                  <a:lnTo>
                    <a:pt x="0" y="0"/>
                  </a:lnTo>
                  <a:lnTo>
                    <a:pt x="370" y="0"/>
                  </a:lnTo>
                  <a:lnTo>
                    <a:pt x="370" y="91"/>
                  </a:lnTo>
                  <a:lnTo>
                    <a:pt x="235" y="91"/>
                  </a:lnTo>
                  <a:lnTo>
                    <a:pt x="235" y="446"/>
                  </a:lnTo>
                  <a:lnTo>
                    <a:pt x="136" y="446"/>
                  </a:lnTo>
                  <a:lnTo>
                    <a:pt x="136" y="91"/>
                  </a:lnTo>
                </a:path>
              </a:pathLst>
            </a:custGeom>
            <a:solidFill>
              <a:schemeClr val="bg1"/>
            </a:solidFill>
            <a:ln>
              <a:noFill/>
            </a:ln>
            <a:effectLst/>
          </p:spPr>
          <p:txBody>
            <a:bodyPr wrap="none" anchor="ctr"/>
            <a:lstStyle/>
            <a:p>
              <a:endParaRPr lang="en-US"/>
            </a:p>
          </p:txBody>
        </p:sp>
        <p:sp>
          <p:nvSpPr>
            <p:cNvPr id="62" name="Freeform 61"/>
            <p:cNvSpPr>
              <a:spLocks noChangeArrowheads="1"/>
            </p:cNvSpPr>
            <p:nvPr userDrawn="1"/>
          </p:nvSpPr>
          <p:spPr bwMode="auto">
            <a:xfrm>
              <a:off x="2734515" y="4799473"/>
              <a:ext cx="15596" cy="68486"/>
            </a:xfrm>
            <a:custGeom>
              <a:avLst/>
              <a:gdLst>
                <a:gd name="T0" fmla="*/ 0 w 100"/>
                <a:gd name="T1" fmla="*/ 0 h 447"/>
                <a:gd name="T2" fmla="*/ 99 w 100"/>
                <a:gd name="T3" fmla="*/ 0 h 447"/>
                <a:gd name="T4" fmla="*/ 99 w 100"/>
                <a:gd name="T5" fmla="*/ 446 h 447"/>
                <a:gd name="T6" fmla="*/ 0 w 100"/>
                <a:gd name="T7" fmla="*/ 446 h 447"/>
                <a:gd name="T8" fmla="*/ 0 w 100"/>
                <a:gd name="T9" fmla="*/ 0 h 447"/>
              </a:gdLst>
              <a:ahLst/>
              <a:cxnLst>
                <a:cxn ang="0">
                  <a:pos x="T0" y="T1"/>
                </a:cxn>
                <a:cxn ang="0">
                  <a:pos x="T2" y="T3"/>
                </a:cxn>
                <a:cxn ang="0">
                  <a:pos x="T4" y="T5"/>
                </a:cxn>
                <a:cxn ang="0">
                  <a:pos x="T6" y="T7"/>
                </a:cxn>
                <a:cxn ang="0">
                  <a:pos x="T8" y="T9"/>
                </a:cxn>
              </a:cxnLst>
              <a:rect l="0" t="0" r="r" b="b"/>
              <a:pathLst>
                <a:path w="100" h="447">
                  <a:moveTo>
                    <a:pt x="0" y="0"/>
                  </a:moveTo>
                  <a:lnTo>
                    <a:pt x="99" y="0"/>
                  </a:lnTo>
                  <a:lnTo>
                    <a:pt x="99" y="446"/>
                  </a:lnTo>
                  <a:lnTo>
                    <a:pt x="0" y="446"/>
                  </a:lnTo>
                  <a:lnTo>
                    <a:pt x="0" y="0"/>
                  </a:lnTo>
                </a:path>
              </a:pathLst>
            </a:custGeom>
            <a:solidFill>
              <a:schemeClr val="bg1"/>
            </a:solidFill>
            <a:ln>
              <a:noFill/>
            </a:ln>
            <a:effectLst/>
          </p:spPr>
          <p:txBody>
            <a:bodyPr wrap="none" anchor="ctr"/>
            <a:lstStyle/>
            <a:p>
              <a:endParaRPr lang="en-US"/>
            </a:p>
          </p:txBody>
        </p:sp>
        <p:sp>
          <p:nvSpPr>
            <p:cNvPr id="63" name="Freeform 62"/>
            <p:cNvSpPr>
              <a:spLocks noChangeArrowheads="1"/>
            </p:cNvSpPr>
            <p:nvPr userDrawn="1"/>
          </p:nvSpPr>
          <p:spPr bwMode="auto">
            <a:xfrm>
              <a:off x="2761638" y="4799473"/>
              <a:ext cx="56959" cy="68486"/>
            </a:xfrm>
            <a:custGeom>
              <a:avLst/>
              <a:gdLst>
                <a:gd name="T0" fmla="*/ 135 w 371"/>
                <a:gd name="T1" fmla="*/ 91 h 447"/>
                <a:gd name="T2" fmla="*/ 0 w 371"/>
                <a:gd name="T3" fmla="*/ 91 h 447"/>
                <a:gd name="T4" fmla="*/ 0 w 371"/>
                <a:gd name="T5" fmla="*/ 0 h 447"/>
                <a:gd name="T6" fmla="*/ 370 w 371"/>
                <a:gd name="T7" fmla="*/ 0 h 447"/>
                <a:gd name="T8" fmla="*/ 370 w 371"/>
                <a:gd name="T9" fmla="*/ 91 h 447"/>
                <a:gd name="T10" fmla="*/ 234 w 371"/>
                <a:gd name="T11" fmla="*/ 91 h 447"/>
                <a:gd name="T12" fmla="*/ 234 w 371"/>
                <a:gd name="T13" fmla="*/ 446 h 447"/>
                <a:gd name="T14" fmla="*/ 135 w 371"/>
                <a:gd name="T15" fmla="*/ 446 h 447"/>
                <a:gd name="T16" fmla="*/ 135 w 371"/>
                <a:gd name="T17" fmla="*/ 9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447">
                  <a:moveTo>
                    <a:pt x="135" y="91"/>
                  </a:moveTo>
                  <a:lnTo>
                    <a:pt x="0" y="91"/>
                  </a:lnTo>
                  <a:lnTo>
                    <a:pt x="0" y="0"/>
                  </a:lnTo>
                  <a:lnTo>
                    <a:pt x="370" y="0"/>
                  </a:lnTo>
                  <a:lnTo>
                    <a:pt x="370" y="91"/>
                  </a:lnTo>
                  <a:lnTo>
                    <a:pt x="234" y="91"/>
                  </a:lnTo>
                  <a:lnTo>
                    <a:pt x="234" y="446"/>
                  </a:lnTo>
                  <a:lnTo>
                    <a:pt x="135" y="446"/>
                  </a:lnTo>
                  <a:lnTo>
                    <a:pt x="135" y="91"/>
                  </a:lnTo>
                </a:path>
              </a:pathLst>
            </a:custGeom>
            <a:solidFill>
              <a:schemeClr val="bg1"/>
            </a:solidFill>
            <a:ln>
              <a:noFill/>
            </a:ln>
            <a:effectLst/>
          </p:spPr>
          <p:txBody>
            <a:bodyPr wrap="none" anchor="ctr"/>
            <a:lstStyle/>
            <a:p>
              <a:endParaRPr lang="en-US"/>
            </a:p>
          </p:txBody>
        </p:sp>
        <p:sp>
          <p:nvSpPr>
            <p:cNvPr id="64" name="Freeform 63"/>
            <p:cNvSpPr>
              <a:spLocks noChangeArrowheads="1"/>
            </p:cNvSpPr>
            <p:nvPr userDrawn="1"/>
          </p:nvSpPr>
          <p:spPr bwMode="auto">
            <a:xfrm>
              <a:off x="2828769" y="4799473"/>
              <a:ext cx="60349" cy="69843"/>
            </a:xfrm>
            <a:custGeom>
              <a:avLst/>
              <a:gdLst>
                <a:gd name="T0" fmla="*/ 0 w 391"/>
                <a:gd name="T1" fmla="*/ 254 h 453"/>
                <a:gd name="T2" fmla="*/ 0 w 391"/>
                <a:gd name="T3" fmla="*/ 0 h 453"/>
                <a:gd name="T4" fmla="*/ 99 w 391"/>
                <a:gd name="T5" fmla="*/ 0 h 453"/>
                <a:gd name="T6" fmla="*/ 99 w 391"/>
                <a:gd name="T7" fmla="*/ 251 h 453"/>
                <a:gd name="T8" fmla="*/ 195 w 391"/>
                <a:gd name="T9" fmla="*/ 362 h 453"/>
                <a:gd name="T10" fmla="*/ 291 w 391"/>
                <a:gd name="T11" fmla="*/ 254 h 453"/>
                <a:gd name="T12" fmla="*/ 291 w 391"/>
                <a:gd name="T13" fmla="*/ 0 h 453"/>
                <a:gd name="T14" fmla="*/ 390 w 391"/>
                <a:gd name="T15" fmla="*/ 0 h 453"/>
                <a:gd name="T16" fmla="*/ 390 w 391"/>
                <a:gd name="T17" fmla="*/ 251 h 453"/>
                <a:gd name="T18" fmla="*/ 195 w 391"/>
                <a:gd name="T19" fmla="*/ 452 h 453"/>
                <a:gd name="T20" fmla="*/ 0 w 391"/>
                <a:gd name="T21" fmla="*/ 254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453">
                  <a:moveTo>
                    <a:pt x="0" y="254"/>
                  </a:moveTo>
                  <a:lnTo>
                    <a:pt x="0" y="0"/>
                  </a:lnTo>
                  <a:lnTo>
                    <a:pt x="99" y="0"/>
                  </a:lnTo>
                  <a:lnTo>
                    <a:pt x="99" y="251"/>
                  </a:lnTo>
                  <a:cubicBezTo>
                    <a:pt x="99" y="325"/>
                    <a:pt x="136" y="362"/>
                    <a:pt x="195" y="362"/>
                  </a:cubicBezTo>
                  <a:cubicBezTo>
                    <a:pt x="254" y="362"/>
                    <a:pt x="291" y="325"/>
                    <a:pt x="291" y="254"/>
                  </a:cubicBezTo>
                  <a:lnTo>
                    <a:pt x="291" y="0"/>
                  </a:lnTo>
                  <a:lnTo>
                    <a:pt x="390" y="0"/>
                  </a:lnTo>
                  <a:lnTo>
                    <a:pt x="390" y="251"/>
                  </a:lnTo>
                  <a:cubicBezTo>
                    <a:pt x="390" y="387"/>
                    <a:pt x="314" y="452"/>
                    <a:pt x="195" y="452"/>
                  </a:cubicBezTo>
                  <a:cubicBezTo>
                    <a:pt x="74" y="452"/>
                    <a:pt x="0" y="384"/>
                    <a:pt x="0" y="254"/>
                  </a:cubicBezTo>
                </a:path>
              </a:pathLst>
            </a:custGeom>
            <a:solidFill>
              <a:schemeClr val="bg1"/>
            </a:solidFill>
            <a:ln>
              <a:noFill/>
            </a:ln>
            <a:effectLst/>
          </p:spPr>
          <p:txBody>
            <a:bodyPr wrap="none" anchor="ctr"/>
            <a:lstStyle/>
            <a:p>
              <a:endParaRPr lang="en-US"/>
            </a:p>
          </p:txBody>
        </p:sp>
        <p:sp>
          <p:nvSpPr>
            <p:cNvPr id="65" name="Freeform 64"/>
            <p:cNvSpPr>
              <a:spLocks noChangeArrowheads="1"/>
            </p:cNvSpPr>
            <p:nvPr userDrawn="1"/>
          </p:nvSpPr>
          <p:spPr bwMode="auto">
            <a:xfrm>
              <a:off x="2899289" y="4799473"/>
              <a:ext cx="56959" cy="68486"/>
            </a:xfrm>
            <a:custGeom>
              <a:avLst/>
              <a:gdLst>
                <a:gd name="T0" fmla="*/ 0 w 371"/>
                <a:gd name="T1" fmla="*/ 91 h 447"/>
                <a:gd name="T2" fmla="*/ 0 w 371"/>
                <a:gd name="T3" fmla="*/ 0 h 447"/>
                <a:gd name="T4" fmla="*/ 370 w 371"/>
                <a:gd name="T5" fmla="*/ 0 h 447"/>
                <a:gd name="T6" fmla="*/ 370 w 371"/>
                <a:gd name="T7" fmla="*/ 91 h 447"/>
                <a:gd name="T8" fmla="*/ 235 w 371"/>
                <a:gd name="T9" fmla="*/ 91 h 447"/>
                <a:gd name="T10" fmla="*/ 235 w 371"/>
                <a:gd name="T11" fmla="*/ 446 h 447"/>
                <a:gd name="T12" fmla="*/ 136 w 371"/>
                <a:gd name="T13" fmla="*/ 446 h 447"/>
                <a:gd name="T14" fmla="*/ 136 w 371"/>
                <a:gd name="T15" fmla="*/ 91 h 447"/>
                <a:gd name="T16" fmla="*/ 0 w 371"/>
                <a:gd name="T17" fmla="*/ 9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447">
                  <a:moveTo>
                    <a:pt x="0" y="91"/>
                  </a:moveTo>
                  <a:lnTo>
                    <a:pt x="0" y="0"/>
                  </a:lnTo>
                  <a:lnTo>
                    <a:pt x="370" y="0"/>
                  </a:lnTo>
                  <a:lnTo>
                    <a:pt x="370" y="91"/>
                  </a:lnTo>
                  <a:lnTo>
                    <a:pt x="235" y="91"/>
                  </a:lnTo>
                  <a:lnTo>
                    <a:pt x="235" y="446"/>
                  </a:lnTo>
                  <a:lnTo>
                    <a:pt x="136" y="446"/>
                  </a:lnTo>
                  <a:lnTo>
                    <a:pt x="136" y="91"/>
                  </a:lnTo>
                  <a:lnTo>
                    <a:pt x="0" y="91"/>
                  </a:lnTo>
                </a:path>
              </a:pathLst>
            </a:custGeom>
            <a:solidFill>
              <a:schemeClr val="bg1"/>
            </a:solidFill>
            <a:ln>
              <a:noFill/>
            </a:ln>
            <a:effectLst/>
          </p:spPr>
          <p:txBody>
            <a:bodyPr wrap="none" anchor="ctr"/>
            <a:lstStyle/>
            <a:p>
              <a:endParaRPr lang="en-US"/>
            </a:p>
          </p:txBody>
        </p:sp>
        <p:sp>
          <p:nvSpPr>
            <p:cNvPr id="66" name="Freeform 65"/>
            <p:cNvSpPr>
              <a:spLocks noChangeArrowheads="1"/>
            </p:cNvSpPr>
            <p:nvPr userDrawn="1"/>
          </p:nvSpPr>
          <p:spPr bwMode="auto">
            <a:xfrm>
              <a:off x="2967775" y="4799473"/>
              <a:ext cx="52212" cy="68486"/>
            </a:xfrm>
            <a:custGeom>
              <a:avLst/>
              <a:gdLst>
                <a:gd name="T0" fmla="*/ 0 w 340"/>
                <a:gd name="T1" fmla="*/ 0 h 447"/>
                <a:gd name="T2" fmla="*/ 336 w 340"/>
                <a:gd name="T3" fmla="*/ 0 h 447"/>
                <a:gd name="T4" fmla="*/ 336 w 340"/>
                <a:gd name="T5" fmla="*/ 88 h 447"/>
                <a:gd name="T6" fmla="*/ 96 w 340"/>
                <a:gd name="T7" fmla="*/ 88 h 447"/>
                <a:gd name="T8" fmla="*/ 96 w 340"/>
                <a:gd name="T9" fmla="*/ 178 h 447"/>
                <a:gd name="T10" fmla="*/ 305 w 340"/>
                <a:gd name="T11" fmla="*/ 178 h 447"/>
                <a:gd name="T12" fmla="*/ 305 w 340"/>
                <a:gd name="T13" fmla="*/ 266 h 447"/>
                <a:gd name="T14" fmla="*/ 96 w 340"/>
                <a:gd name="T15" fmla="*/ 266 h 447"/>
                <a:gd name="T16" fmla="*/ 96 w 340"/>
                <a:gd name="T17" fmla="*/ 359 h 447"/>
                <a:gd name="T18" fmla="*/ 339 w 340"/>
                <a:gd name="T19" fmla="*/ 359 h 447"/>
                <a:gd name="T20" fmla="*/ 339 w 340"/>
                <a:gd name="T21" fmla="*/ 446 h 447"/>
                <a:gd name="T22" fmla="*/ 0 w 340"/>
                <a:gd name="T23" fmla="*/ 446 h 447"/>
                <a:gd name="T24" fmla="*/ 0 w 340"/>
                <a:gd name="T25"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447">
                  <a:moveTo>
                    <a:pt x="0" y="0"/>
                  </a:moveTo>
                  <a:lnTo>
                    <a:pt x="336" y="0"/>
                  </a:lnTo>
                  <a:lnTo>
                    <a:pt x="336" y="88"/>
                  </a:lnTo>
                  <a:lnTo>
                    <a:pt x="96" y="88"/>
                  </a:lnTo>
                  <a:lnTo>
                    <a:pt x="96" y="178"/>
                  </a:lnTo>
                  <a:lnTo>
                    <a:pt x="305" y="178"/>
                  </a:lnTo>
                  <a:lnTo>
                    <a:pt x="305" y="266"/>
                  </a:lnTo>
                  <a:lnTo>
                    <a:pt x="96" y="266"/>
                  </a:lnTo>
                  <a:lnTo>
                    <a:pt x="96" y="359"/>
                  </a:lnTo>
                  <a:lnTo>
                    <a:pt x="339" y="359"/>
                  </a:lnTo>
                  <a:lnTo>
                    <a:pt x="339" y="446"/>
                  </a:lnTo>
                  <a:lnTo>
                    <a:pt x="0" y="446"/>
                  </a:lnTo>
                  <a:lnTo>
                    <a:pt x="0" y="0"/>
                  </a:lnTo>
                </a:path>
              </a:pathLst>
            </a:custGeom>
            <a:solidFill>
              <a:schemeClr val="bg1"/>
            </a:solidFill>
            <a:ln>
              <a:noFill/>
            </a:ln>
            <a:effectLst/>
          </p:spPr>
          <p:txBody>
            <a:bodyPr wrap="none" anchor="ctr"/>
            <a:lstStyle/>
            <a:p>
              <a:endParaRPr lang="en-US"/>
            </a:p>
          </p:txBody>
        </p:sp>
        <p:sp>
          <p:nvSpPr>
            <p:cNvPr id="67" name="Freeform 66"/>
            <p:cNvSpPr>
              <a:spLocks noChangeArrowheads="1"/>
            </p:cNvSpPr>
            <p:nvPr userDrawn="1"/>
          </p:nvSpPr>
          <p:spPr bwMode="auto">
            <a:xfrm>
              <a:off x="1400729" y="4781165"/>
              <a:ext cx="13979" cy="99678"/>
            </a:xfrm>
            <a:custGeom>
              <a:avLst/>
              <a:gdLst>
                <a:gd name="T0" fmla="*/ 14 w 29"/>
                <a:gd name="T1" fmla="*/ 649 h 650"/>
                <a:gd name="T2" fmla="*/ 0 w 29"/>
                <a:gd name="T3" fmla="*/ 649 h 650"/>
                <a:gd name="T4" fmla="*/ 0 w 29"/>
                <a:gd name="T5" fmla="*/ 0 h 650"/>
                <a:gd name="T6" fmla="*/ 28 w 29"/>
                <a:gd name="T7" fmla="*/ 0 h 650"/>
                <a:gd name="T8" fmla="*/ 28 w 29"/>
                <a:gd name="T9" fmla="*/ 649 h 650"/>
                <a:gd name="T10" fmla="*/ 14 w 29"/>
                <a:gd name="T11" fmla="*/ 649 h 650"/>
              </a:gdLst>
              <a:ahLst/>
              <a:cxnLst>
                <a:cxn ang="0">
                  <a:pos x="T0" y="T1"/>
                </a:cxn>
                <a:cxn ang="0">
                  <a:pos x="T2" y="T3"/>
                </a:cxn>
                <a:cxn ang="0">
                  <a:pos x="T4" y="T5"/>
                </a:cxn>
                <a:cxn ang="0">
                  <a:pos x="T6" y="T7"/>
                </a:cxn>
                <a:cxn ang="0">
                  <a:pos x="T8" y="T9"/>
                </a:cxn>
                <a:cxn ang="0">
                  <a:pos x="T10" y="T11"/>
                </a:cxn>
              </a:cxnLst>
              <a:rect l="0" t="0" r="r" b="b"/>
              <a:pathLst>
                <a:path w="29" h="650">
                  <a:moveTo>
                    <a:pt x="14" y="649"/>
                  </a:moveTo>
                  <a:lnTo>
                    <a:pt x="0" y="649"/>
                  </a:lnTo>
                  <a:lnTo>
                    <a:pt x="0" y="0"/>
                  </a:lnTo>
                  <a:lnTo>
                    <a:pt x="28" y="0"/>
                  </a:lnTo>
                  <a:lnTo>
                    <a:pt x="28" y="649"/>
                  </a:lnTo>
                  <a:lnTo>
                    <a:pt x="14" y="649"/>
                  </a:lnTo>
                </a:path>
              </a:pathLst>
            </a:custGeom>
            <a:solidFill>
              <a:schemeClr val="bg2"/>
            </a:solidFill>
            <a:ln>
              <a:noFill/>
            </a:ln>
            <a:effectLst/>
          </p:spPr>
          <p:txBody>
            <a:bodyPr wrap="none" anchor="ctr"/>
            <a:lstStyle/>
            <a:p>
              <a:endParaRPr lang="en-US"/>
            </a:p>
          </p:txBody>
        </p:sp>
      </p:grpSp>
      <p:sp>
        <p:nvSpPr>
          <p:cNvPr id="3" name="Subtitle 2"/>
          <p:cNvSpPr>
            <a:spLocks noGrp="1"/>
          </p:cNvSpPr>
          <p:nvPr>
            <p:ph type="subTitle" idx="1"/>
          </p:nvPr>
        </p:nvSpPr>
        <p:spPr>
          <a:xfrm>
            <a:off x="324214" y="5781731"/>
            <a:ext cx="8204763" cy="738963"/>
          </a:xfrm>
        </p:spPr>
        <p:txBody>
          <a:bodyPr anchor="ctr">
            <a:normAutofit/>
          </a:bodyPr>
          <a:lstStyle>
            <a:lvl1pPr marL="0" indent="0" algn="l">
              <a:buNone/>
              <a:defRPr sz="2400">
                <a:solidFill>
                  <a:schemeClr val="bg1"/>
                </a:solidFill>
                <a:latin typeface="Gotham HTF Book" charset="0"/>
                <a:ea typeface="Gotham HTF Book" charset="0"/>
                <a:cs typeface="Gotham HTF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a:t>
            </a:r>
          </a:p>
        </p:txBody>
      </p:sp>
    </p:spTree>
    <p:extLst>
      <p:ext uri="{BB962C8B-B14F-4D97-AF65-F5344CB8AC3E}">
        <p14:creationId xmlns:p14="http://schemas.microsoft.com/office/powerpoint/2010/main" val="1387463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UChicago Impact ">
    <p:spTree>
      <p:nvGrpSpPr>
        <p:cNvPr id="1" name=""/>
        <p:cNvGrpSpPr/>
        <p:nvPr/>
      </p:nvGrpSpPr>
      <p:grpSpPr>
        <a:xfrm>
          <a:off x="0" y="0"/>
          <a:ext cx="0" cy="0"/>
          <a:chOff x="0" y="0"/>
          <a:chExt cx="0" cy="0"/>
        </a:xfrm>
      </p:grpSpPr>
      <p:sp>
        <p:nvSpPr>
          <p:cNvPr id="22" name="Rectangle 21"/>
          <p:cNvSpPr/>
          <p:nvPr userDrawn="1"/>
        </p:nvSpPr>
        <p:spPr>
          <a:xfrm>
            <a:off x="0" y="0"/>
            <a:ext cx="12192000" cy="13503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C86B2F3C-08EE-2246-AC41-B29D143070D4}" type="slidenum">
              <a:rPr lang="en-US" smtClean="0"/>
              <a:t>‹#›</a:t>
            </a:fld>
            <a:endParaRPr lang="en-US"/>
          </a:p>
        </p:txBody>
      </p:sp>
      <p:grpSp>
        <p:nvGrpSpPr>
          <p:cNvPr id="21" name="Group 20"/>
          <p:cNvGrpSpPr/>
          <p:nvPr userDrawn="1"/>
        </p:nvGrpSpPr>
        <p:grpSpPr>
          <a:xfrm>
            <a:off x="269966" y="6464641"/>
            <a:ext cx="1871720" cy="183378"/>
            <a:chOff x="1270000" y="979488"/>
            <a:chExt cx="7518400" cy="736600"/>
          </a:xfrm>
        </p:grpSpPr>
        <p:sp>
          <p:nvSpPr>
            <p:cNvPr id="7" name="Freeform 6"/>
            <p:cNvSpPr>
              <a:spLocks noChangeArrowheads="1"/>
            </p:cNvSpPr>
            <p:nvPr userDrawn="1"/>
          </p:nvSpPr>
          <p:spPr bwMode="auto">
            <a:xfrm>
              <a:off x="1270000" y="989013"/>
              <a:ext cx="514350" cy="598487"/>
            </a:xfrm>
            <a:custGeom>
              <a:avLst/>
              <a:gdLst>
                <a:gd name="T0" fmla="*/ 0 w 1429"/>
                <a:gd name="T1" fmla="*/ 0 h 1663"/>
                <a:gd name="T2" fmla="*/ 361 w 1429"/>
                <a:gd name="T3" fmla="*/ 0 h 1663"/>
                <a:gd name="T4" fmla="*/ 361 w 1429"/>
                <a:gd name="T5" fmla="*/ 926 h 1663"/>
                <a:gd name="T6" fmla="*/ 714 w 1429"/>
                <a:gd name="T7" fmla="*/ 1329 h 1663"/>
                <a:gd name="T8" fmla="*/ 1067 w 1429"/>
                <a:gd name="T9" fmla="*/ 937 h 1663"/>
                <a:gd name="T10" fmla="*/ 1067 w 1429"/>
                <a:gd name="T11" fmla="*/ 0 h 1663"/>
                <a:gd name="T12" fmla="*/ 1428 w 1429"/>
                <a:gd name="T13" fmla="*/ 0 h 1663"/>
                <a:gd name="T14" fmla="*/ 1428 w 1429"/>
                <a:gd name="T15" fmla="*/ 923 h 1663"/>
                <a:gd name="T16" fmla="*/ 711 w 1429"/>
                <a:gd name="T17" fmla="*/ 1662 h 1663"/>
                <a:gd name="T18" fmla="*/ 0 w 1429"/>
                <a:gd name="T19" fmla="*/ 937 h 1663"/>
                <a:gd name="T20" fmla="*/ 0 w 1429"/>
                <a:gd name="T21" fmla="*/ 0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9" h="1663">
                  <a:moveTo>
                    <a:pt x="0" y="0"/>
                  </a:moveTo>
                  <a:lnTo>
                    <a:pt x="361" y="0"/>
                  </a:lnTo>
                  <a:lnTo>
                    <a:pt x="361" y="926"/>
                  </a:lnTo>
                  <a:cubicBezTo>
                    <a:pt x="361" y="1194"/>
                    <a:pt x="494" y="1329"/>
                    <a:pt x="714" y="1329"/>
                  </a:cubicBezTo>
                  <a:cubicBezTo>
                    <a:pt x="934" y="1329"/>
                    <a:pt x="1067" y="1197"/>
                    <a:pt x="1067" y="937"/>
                  </a:cubicBezTo>
                  <a:lnTo>
                    <a:pt x="1067" y="0"/>
                  </a:lnTo>
                  <a:lnTo>
                    <a:pt x="1428" y="0"/>
                  </a:lnTo>
                  <a:lnTo>
                    <a:pt x="1428" y="923"/>
                  </a:lnTo>
                  <a:cubicBezTo>
                    <a:pt x="1428" y="1420"/>
                    <a:pt x="1148" y="1662"/>
                    <a:pt x="711" y="1662"/>
                  </a:cubicBezTo>
                  <a:cubicBezTo>
                    <a:pt x="274" y="1662"/>
                    <a:pt x="0" y="1417"/>
                    <a:pt x="0" y="937"/>
                  </a:cubicBezTo>
                  <a:lnTo>
                    <a:pt x="0"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 name="Freeform 7"/>
            <p:cNvSpPr>
              <a:spLocks noChangeArrowheads="1"/>
            </p:cNvSpPr>
            <p:nvPr userDrawn="1"/>
          </p:nvSpPr>
          <p:spPr bwMode="auto">
            <a:xfrm>
              <a:off x="1876425" y="979488"/>
              <a:ext cx="546100" cy="609600"/>
            </a:xfrm>
            <a:custGeom>
              <a:avLst/>
              <a:gdLst>
                <a:gd name="T0" fmla="*/ 0 w 1516"/>
                <a:gd name="T1" fmla="*/ 847 h 1694"/>
                <a:gd name="T2" fmla="*/ 855 w 1516"/>
                <a:gd name="T3" fmla="*/ 0 h 1694"/>
                <a:gd name="T4" fmla="*/ 1501 w 1516"/>
                <a:gd name="T5" fmla="*/ 254 h 1694"/>
                <a:gd name="T6" fmla="*/ 1272 w 1516"/>
                <a:gd name="T7" fmla="*/ 519 h 1694"/>
                <a:gd name="T8" fmla="*/ 855 w 1516"/>
                <a:gd name="T9" fmla="*/ 336 h 1694"/>
                <a:gd name="T10" fmla="*/ 380 w 1516"/>
                <a:gd name="T11" fmla="*/ 847 h 1694"/>
                <a:gd name="T12" fmla="*/ 855 w 1516"/>
                <a:gd name="T13" fmla="*/ 1360 h 1694"/>
                <a:gd name="T14" fmla="*/ 1286 w 1516"/>
                <a:gd name="T15" fmla="*/ 1168 h 1694"/>
                <a:gd name="T16" fmla="*/ 1515 w 1516"/>
                <a:gd name="T17" fmla="*/ 1400 h 1694"/>
                <a:gd name="T18" fmla="*/ 840 w 1516"/>
                <a:gd name="T19" fmla="*/ 1693 h 1694"/>
                <a:gd name="T20" fmla="*/ 0 w 1516"/>
                <a:gd name="T21" fmla="*/ 852 h 1694"/>
                <a:gd name="T22" fmla="*/ 0 w 1516"/>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6" h="1694">
                  <a:moveTo>
                    <a:pt x="0" y="847"/>
                  </a:moveTo>
                  <a:cubicBezTo>
                    <a:pt x="0" y="381"/>
                    <a:pt x="349" y="0"/>
                    <a:pt x="855" y="0"/>
                  </a:cubicBezTo>
                  <a:cubicBezTo>
                    <a:pt x="1162" y="0"/>
                    <a:pt x="1348" y="102"/>
                    <a:pt x="1501" y="254"/>
                  </a:cubicBezTo>
                  <a:lnTo>
                    <a:pt x="1272" y="519"/>
                  </a:lnTo>
                  <a:cubicBezTo>
                    <a:pt x="1145" y="403"/>
                    <a:pt x="1018" y="336"/>
                    <a:pt x="855" y="336"/>
                  </a:cubicBezTo>
                  <a:cubicBezTo>
                    <a:pt x="578" y="336"/>
                    <a:pt x="380" y="564"/>
                    <a:pt x="380" y="847"/>
                  </a:cubicBezTo>
                  <a:cubicBezTo>
                    <a:pt x="380" y="1126"/>
                    <a:pt x="575" y="1360"/>
                    <a:pt x="855" y="1360"/>
                  </a:cubicBezTo>
                  <a:cubicBezTo>
                    <a:pt x="1041" y="1360"/>
                    <a:pt x="1157" y="1284"/>
                    <a:pt x="1286" y="1168"/>
                  </a:cubicBezTo>
                  <a:lnTo>
                    <a:pt x="1515" y="1400"/>
                  </a:lnTo>
                  <a:cubicBezTo>
                    <a:pt x="1343" y="1580"/>
                    <a:pt x="1157" y="1693"/>
                    <a:pt x="840" y="1693"/>
                  </a:cubicBezTo>
                  <a:cubicBezTo>
                    <a:pt x="358"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8"/>
            <p:cNvSpPr>
              <a:spLocks noChangeArrowheads="1"/>
            </p:cNvSpPr>
            <p:nvPr userDrawn="1"/>
          </p:nvSpPr>
          <p:spPr bwMode="auto">
            <a:xfrm>
              <a:off x="2505075" y="989013"/>
              <a:ext cx="498475" cy="588962"/>
            </a:xfrm>
            <a:custGeom>
              <a:avLst/>
              <a:gdLst>
                <a:gd name="T0" fmla="*/ 1024 w 1386"/>
                <a:gd name="T1" fmla="*/ 0 h 1638"/>
                <a:gd name="T2" fmla="*/ 1024 w 1386"/>
                <a:gd name="T3" fmla="*/ 649 h 1638"/>
                <a:gd name="T4" fmla="*/ 361 w 1386"/>
                <a:gd name="T5" fmla="*/ 649 h 1638"/>
                <a:gd name="T6" fmla="*/ 361 w 1386"/>
                <a:gd name="T7" fmla="*/ 0 h 1638"/>
                <a:gd name="T8" fmla="*/ 0 w 1386"/>
                <a:gd name="T9" fmla="*/ 0 h 1638"/>
                <a:gd name="T10" fmla="*/ 0 w 1386"/>
                <a:gd name="T11" fmla="*/ 1637 h 1638"/>
                <a:gd name="T12" fmla="*/ 361 w 1386"/>
                <a:gd name="T13" fmla="*/ 1637 h 1638"/>
                <a:gd name="T14" fmla="*/ 361 w 1386"/>
                <a:gd name="T15" fmla="*/ 979 h 1638"/>
                <a:gd name="T16" fmla="*/ 1024 w 1386"/>
                <a:gd name="T17" fmla="*/ 979 h 1638"/>
                <a:gd name="T18" fmla="*/ 1024 w 1386"/>
                <a:gd name="T19" fmla="*/ 1637 h 1638"/>
                <a:gd name="T20" fmla="*/ 1385 w 1386"/>
                <a:gd name="T21" fmla="*/ 1637 h 1638"/>
                <a:gd name="T22" fmla="*/ 1385 w 1386"/>
                <a:gd name="T23" fmla="*/ 0 h 1638"/>
                <a:gd name="T24" fmla="*/ 1024 w 1386"/>
                <a:gd name="T25" fmla="*/ 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6" h="1638">
                  <a:moveTo>
                    <a:pt x="1024" y="0"/>
                  </a:moveTo>
                  <a:lnTo>
                    <a:pt x="1024" y="649"/>
                  </a:lnTo>
                  <a:lnTo>
                    <a:pt x="361" y="649"/>
                  </a:lnTo>
                  <a:lnTo>
                    <a:pt x="361" y="0"/>
                  </a:lnTo>
                  <a:lnTo>
                    <a:pt x="0" y="0"/>
                  </a:lnTo>
                  <a:lnTo>
                    <a:pt x="0" y="1637"/>
                  </a:lnTo>
                  <a:lnTo>
                    <a:pt x="361" y="1637"/>
                  </a:lnTo>
                  <a:lnTo>
                    <a:pt x="361" y="979"/>
                  </a:lnTo>
                  <a:lnTo>
                    <a:pt x="1024" y="979"/>
                  </a:lnTo>
                  <a:lnTo>
                    <a:pt x="1024" y="1637"/>
                  </a:lnTo>
                  <a:lnTo>
                    <a:pt x="1385" y="1637"/>
                  </a:lnTo>
                  <a:lnTo>
                    <a:pt x="1385" y="0"/>
                  </a:lnTo>
                  <a:lnTo>
                    <a:pt x="1024"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9"/>
            <p:cNvSpPr>
              <a:spLocks noChangeArrowheads="1"/>
            </p:cNvSpPr>
            <p:nvPr userDrawn="1"/>
          </p:nvSpPr>
          <p:spPr bwMode="auto">
            <a:xfrm>
              <a:off x="3140075" y="989013"/>
              <a:ext cx="130175" cy="588962"/>
            </a:xfrm>
            <a:custGeom>
              <a:avLst/>
              <a:gdLst>
                <a:gd name="T0" fmla="*/ 181 w 363"/>
                <a:gd name="T1" fmla="*/ 1637 h 1638"/>
                <a:gd name="T2" fmla="*/ 0 w 363"/>
                <a:gd name="T3" fmla="*/ 1637 h 1638"/>
                <a:gd name="T4" fmla="*/ 0 w 363"/>
                <a:gd name="T5" fmla="*/ 0 h 1638"/>
                <a:gd name="T6" fmla="*/ 362 w 363"/>
                <a:gd name="T7" fmla="*/ 0 h 1638"/>
                <a:gd name="T8" fmla="*/ 362 w 363"/>
                <a:gd name="T9" fmla="*/ 1637 h 1638"/>
                <a:gd name="T10" fmla="*/ 181 w 363"/>
                <a:gd name="T11" fmla="*/ 1637 h 1638"/>
              </a:gdLst>
              <a:ahLst/>
              <a:cxnLst>
                <a:cxn ang="0">
                  <a:pos x="T0" y="T1"/>
                </a:cxn>
                <a:cxn ang="0">
                  <a:pos x="T2" y="T3"/>
                </a:cxn>
                <a:cxn ang="0">
                  <a:pos x="T4" y="T5"/>
                </a:cxn>
                <a:cxn ang="0">
                  <a:pos x="T6" y="T7"/>
                </a:cxn>
                <a:cxn ang="0">
                  <a:pos x="T8" y="T9"/>
                </a:cxn>
                <a:cxn ang="0">
                  <a:pos x="T10" y="T11"/>
                </a:cxn>
              </a:cxnLst>
              <a:rect l="0" t="0" r="r" b="b"/>
              <a:pathLst>
                <a:path w="363" h="1638">
                  <a:moveTo>
                    <a:pt x="181" y="1637"/>
                  </a:moveTo>
                  <a:lnTo>
                    <a:pt x="0" y="1637"/>
                  </a:lnTo>
                  <a:lnTo>
                    <a:pt x="0" y="0"/>
                  </a:lnTo>
                  <a:lnTo>
                    <a:pt x="362" y="0"/>
                  </a:lnTo>
                  <a:lnTo>
                    <a:pt x="362" y="1637"/>
                  </a:lnTo>
                  <a:lnTo>
                    <a:pt x="181" y="163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10"/>
            <p:cNvSpPr>
              <a:spLocks noChangeArrowheads="1"/>
            </p:cNvSpPr>
            <p:nvPr userDrawn="1"/>
          </p:nvSpPr>
          <p:spPr bwMode="auto">
            <a:xfrm>
              <a:off x="3375025" y="979488"/>
              <a:ext cx="546100" cy="609600"/>
            </a:xfrm>
            <a:custGeom>
              <a:avLst/>
              <a:gdLst>
                <a:gd name="T0" fmla="*/ 0 w 1517"/>
                <a:gd name="T1" fmla="*/ 847 h 1694"/>
                <a:gd name="T2" fmla="*/ 855 w 1517"/>
                <a:gd name="T3" fmla="*/ 0 h 1694"/>
                <a:gd name="T4" fmla="*/ 1502 w 1517"/>
                <a:gd name="T5" fmla="*/ 254 h 1694"/>
                <a:gd name="T6" fmla="*/ 1273 w 1517"/>
                <a:gd name="T7" fmla="*/ 519 h 1694"/>
                <a:gd name="T8" fmla="*/ 855 w 1517"/>
                <a:gd name="T9" fmla="*/ 336 h 1694"/>
                <a:gd name="T10" fmla="*/ 381 w 1517"/>
                <a:gd name="T11" fmla="*/ 847 h 1694"/>
                <a:gd name="T12" fmla="*/ 855 w 1517"/>
                <a:gd name="T13" fmla="*/ 1360 h 1694"/>
                <a:gd name="T14" fmla="*/ 1287 w 1517"/>
                <a:gd name="T15" fmla="*/ 1168 h 1694"/>
                <a:gd name="T16" fmla="*/ 1516 w 1517"/>
                <a:gd name="T17" fmla="*/ 1400 h 1694"/>
                <a:gd name="T18" fmla="*/ 844 w 1517"/>
                <a:gd name="T19" fmla="*/ 1693 h 1694"/>
                <a:gd name="T20" fmla="*/ 0 w 1517"/>
                <a:gd name="T21" fmla="*/ 852 h 1694"/>
                <a:gd name="T22" fmla="*/ 0 w 1517"/>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7" h="1694">
                  <a:moveTo>
                    <a:pt x="0" y="847"/>
                  </a:moveTo>
                  <a:cubicBezTo>
                    <a:pt x="0" y="381"/>
                    <a:pt x="350" y="0"/>
                    <a:pt x="855" y="0"/>
                  </a:cubicBezTo>
                  <a:cubicBezTo>
                    <a:pt x="1163" y="0"/>
                    <a:pt x="1349" y="102"/>
                    <a:pt x="1502" y="254"/>
                  </a:cubicBezTo>
                  <a:lnTo>
                    <a:pt x="1273" y="519"/>
                  </a:lnTo>
                  <a:cubicBezTo>
                    <a:pt x="1146" y="403"/>
                    <a:pt x="1019" y="336"/>
                    <a:pt x="855" y="336"/>
                  </a:cubicBezTo>
                  <a:cubicBezTo>
                    <a:pt x="579" y="336"/>
                    <a:pt x="381" y="564"/>
                    <a:pt x="381" y="847"/>
                  </a:cubicBezTo>
                  <a:cubicBezTo>
                    <a:pt x="381" y="1126"/>
                    <a:pt x="576" y="1360"/>
                    <a:pt x="855" y="1360"/>
                  </a:cubicBezTo>
                  <a:cubicBezTo>
                    <a:pt x="1042" y="1360"/>
                    <a:pt x="1157" y="1284"/>
                    <a:pt x="1287" y="1168"/>
                  </a:cubicBezTo>
                  <a:lnTo>
                    <a:pt x="1516" y="1400"/>
                  </a:lnTo>
                  <a:cubicBezTo>
                    <a:pt x="1346" y="1580"/>
                    <a:pt x="1160" y="1693"/>
                    <a:pt x="844" y="1693"/>
                  </a:cubicBezTo>
                  <a:cubicBezTo>
                    <a:pt x="359"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11"/>
            <p:cNvSpPr>
              <a:spLocks noChangeArrowheads="1"/>
            </p:cNvSpPr>
            <p:nvPr userDrawn="1"/>
          </p:nvSpPr>
          <p:spPr bwMode="auto">
            <a:xfrm>
              <a:off x="3956050" y="985838"/>
              <a:ext cx="623888" cy="593725"/>
            </a:xfrm>
            <a:custGeom>
              <a:avLst/>
              <a:gdLst>
                <a:gd name="T0" fmla="*/ 864 w 1734"/>
                <a:gd name="T1" fmla="*/ 432 h 1649"/>
                <a:gd name="T2" fmla="*/ 1081 w 1734"/>
                <a:gd name="T3" fmla="*/ 962 h 1649"/>
                <a:gd name="T4" fmla="*/ 647 w 1734"/>
                <a:gd name="T5" fmla="*/ 962 h 1649"/>
                <a:gd name="T6" fmla="*/ 864 w 1734"/>
                <a:gd name="T7" fmla="*/ 432 h 1649"/>
                <a:gd name="T8" fmla="*/ 703 w 1734"/>
                <a:gd name="T9" fmla="*/ 0 h 1649"/>
                <a:gd name="T10" fmla="*/ 0 w 1734"/>
                <a:gd name="T11" fmla="*/ 1648 h 1649"/>
                <a:gd name="T12" fmla="*/ 367 w 1734"/>
                <a:gd name="T13" fmla="*/ 1648 h 1649"/>
                <a:gd name="T14" fmla="*/ 517 w 1734"/>
                <a:gd name="T15" fmla="*/ 1281 h 1649"/>
                <a:gd name="T16" fmla="*/ 1208 w 1734"/>
                <a:gd name="T17" fmla="*/ 1281 h 1649"/>
                <a:gd name="T18" fmla="*/ 1358 w 1734"/>
                <a:gd name="T19" fmla="*/ 1648 h 1649"/>
                <a:gd name="T20" fmla="*/ 1733 w 1734"/>
                <a:gd name="T21" fmla="*/ 1648 h 1649"/>
                <a:gd name="T22" fmla="*/ 1031 w 1734"/>
                <a:gd name="T23" fmla="*/ 0 h 1649"/>
                <a:gd name="T24" fmla="*/ 703 w 1734"/>
                <a:gd name="T25" fmla="*/ 0 h 1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4" h="1649">
                  <a:moveTo>
                    <a:pt x="864" y="432"/>
                  </a:moveTo>
                  <a:lnTo>
                    <a:pt x="1081" y="962"/>
                  </a:lnTo>
                  <a:lnTo>
                    <a:pt x="647" y="962"/>
                  </a:lnTo>
                  <a:lnTo>
                    <a:pt x="864" y="432"/>
                  </a:lnTo>
                  <a:close/>
                  <a:moveTo>
                    <a:pt x="703" y="0"/>
                  </a:moveTo>
                  <a:lnTo>
                    <a:pt x="0" y="1648"/>
                  </a:lnTo>
                  <a:lnTo>
                    <a:pt x="367" y="1648"/>
                  </a:lnTo>
                  <a:lnTo>
                    <a:pt x="517" y="1281"/>
                  </a:lnTo>
                  <a:lnTo>
                    <a:pt x="1208" y="1281"/>
                  </a:lnTo>
                  <a:lnTo>
                    <a:pt x="1358" y="1648"/>
                  </a:lnTo>
                  <a:lnTo>
                    <a:pt x="1733" y="1648"/>
                  </a:lnTo>
                  <a:lnTo>
                    <a:pt x="1031" y="0"/>
                  </a:lnTo>
                  <a:lnTo>
                    <a:pt x="703" y="0"/>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12"/>
            <p:cNvSpPr>
              <a:spLocks noChangeArrowheads="1"/>
            </p:cNvSpPr>
            <p:nvPr userDrawn="1"/>
          </p:nvSpPr>
          <p:spPr bwMode="auto">
            <a:xfrm>
              <a:off x="4592638" y="979488"/>
              <a:ext cx="561975" cy="609600"/>
            </a:xfrm>
            <a:custGeom>
              <a:avLst/>
              <a:gdLst>
                <a:gd name="T0" fmla="*/ 0 w 1561"/>
                <a:gd name="T1" fmla="*/ 847 h 1694"/>
                <a:gd name="T2" fmla="*/ 858 w 1561"/>
                <a:gd name="T3" fmla="*/ 0 h 1694"/>
                <a:gd name="T4" fmla="*/ 1500 w 1561"/>
                <a:gd name="T5" fmla="*/ 226 h 1694"/>
                <a:gd name="T6" fmla="*/ 1274 w 1561"/>
                <a:gd name="T7" fmla="*/ 499 h 1694"/>
                <a:gd name="T8" fmla="*/ 847 w 1561"/>
                <a:gd name="T9" fmla="*/ 333 h 1694"/>
                <a:gd name="T10" fmla="*/ 375 w 1561"/>
                <a:gd name="T11" fmla="*/ 844 h 1694"/>
                <a:gd name="T12" fmla="*/ 375 w 1561"/>
                <a:gd name="T13" fmla="*/ 847 h 1694"/>
                <a:gd name="T14" fmla="*/ 872 w 1561"/>
                <a:gd name="T15" fmla="*/ 1366 h 1694"/>
                <a:gd name="T16" fmla="*/ 1211 w 1561"/>
                <a:gd name="T17" fmla="*/ 1267 h 1694"/>
                <a:gd name="T18" fmla="*/ 1211 w 1561"/>
                <a:gd name="T19" fmla="*/ 1033 h 1694"/>
                <a:gd name="T20" fmla="*/ 849 w 1561"/>
                <a:gd name="T21" fmla="*/ 1033 h 1694"/>
                <a:gd name="T22" fmla="*/ 849 w 1561"/>
                <a:gd name="T23" fmla="*/ 722 h 1694"/>
                <a:gd name="T24" fmla="*/ 1560 w 1561"/>
                <a:gd name="T25" fmla="*/ 722 h 1694"/>
                <a:gd name="T26" fmla="*/ 1560 w 1561"/>
                <a:gd name="T27" fmla="*/ 1434 h 1694"/>
                <a:gd name="T28" fmla="*/ 861 w 1561"/>
                <a:gd name="T29" fmla="*/ 1693 h 1694"/>
                <a:gd name="T30" fmla="*/ 0 w 1561"/>
                <a:gd name="T31" fmla="*/ 852 h 1694"/>
                <a:gd name="T32" fmla="*/ 0 w 1561"/>
                <a:gd name="T3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1" h="1694">
                  <a:moveTo>
                    <a:pt x="0" y="847"/>
                  </a:moveTo>
                  <a:cubicBezTo>
                    <a:pt x="0" y="381"/>
                    <a:pt x="364" y="0"/>
                    <a:pt x="858" y="0"/>
                  </a:cubicBezTo>
                  <a:cubicBezTo>
                    <a:pt x="1151" y="0"/>
                    <a:pt x="1328" y="79"/>
                    <a:pt x="1500" y="226"/>
                  </a:cubicBezTo>
                  <a:lnTo>
                    <a:pt x="1274" y="499"/>
                  </a:lnTo>
                  <a:cubicBezTo>
                    <a:pt x="1148" y="395"/>
                    <a:pt x="1036" y="333"/>
                    <a:pt x="847" y="333"/>
                  </a:cubicBezTo>
                  <a:cubicBezTo>
                    <a:pt x="584" y="333"/>
                    <a:pt x="375" y="564"/>
                    <a:pt x="375" y="844"/>
                  </a:cubicBezTo>
                  <a:lnTo>
                    <a:pt x="375" y="847"/>
                  </a:lnTo>
                  <a:cubicBezTo>
                    <a:pt x="375" y="1146"/>
                    <a:pt x="581" y="1366"/>
                    <a:pt x="872" y="1366"/>
                  </a:cubicBezTo>
                  <a:cubicBezTo>
                    <a:pt x="1002" y="1366"/>
                    <a:pt x="1120" y="1332"/>
                    <a:pt x="1211" y="1267"/>
                  </a:cubicBezTo>
                  <a:lnTo>
                    <a:pt x="1211" y="1033"/>
                  </a:lnTo>
                  <a:lnTo>
                    <a:pt x="849" y="1033"/>
                  </a:lnTo>
                  <a:lnTo>
                    <a:pt x="849" y="722"/>
                  </a:lnTo>
                  <a:lnTo>
                    <a:pt x="1560" y="722"/>
                  </a:lnTo>
                  <a:lnTo>
                    <a:pt x="1560" y="1434"/>
                  </a:lnTo>
                  <a:cubicBezTo>
                    <a:pt x="1390" y="1577"/>
                    <a:pt x="1160" y="1693"/>
                    <a:pt x="861" y="1693"/>
                  </a:cubicBezTo>
                  <a:cubicBezTo>
                    <a:pt x="353" y="1693"/>
                    <a:pt x="0" y="1335"/>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13"/>
            <p:cNvSpPr>
              <a:spLocks noChangeArrowheads="1"/>
            </p:cNvSpPr>
            <p:nvPr userDrawn="1"/>
          </p:nvSpPr>
          <p:spPr bwMode="auto">
            <a:xfrm>
              <a:off x="5241925" y="979488"/>
              <a:ext cx="627063" cy="609600"/>
            </a:xfrm>
            <a:custGeom>
              <a:avLst/>
              <a:gdLst>
                <a:gd name="T0" fmla="*/ 1363 w 1742"/>
                <a:gd name="T1" fmla="*/ 847 h 1694"/>
                <a:gd name="T2" fmla="*/ 867 w 1742"/>
                <a:gd name="T3" fmla="*/ 333 h 1694"/>
                <a:gd name="T4" fmla="*/ 376 w 1742"/>
                <a:gd name="T5" fmla="*/ 844 h 1694"/>
                <a:gd name="T6" fmla="*/ 376 w 1742"/>
                <a:gd name="T7" fmla="*/ 847 h 1694"/>
                <a:gd name="T8" fmla="*/ 872 w 1742"/>
                <a:gd name="T9" fmla="*/ 1360 h 1694"/>
                <a:gd name="T10" fmla="*/ 1363 w 1742"/>
                <a:gd name="T11" fmla="*/ 852 h 1694"/>
                <a:gd name="T12" fmla="*/ 1363 w 1742"/>
                <a:gd name="T13" fmla="*/ 847 h 1694"/>
                <a:gd name="T14" fmla="*/ 0 w 1742"/>
                <a:gd name="T15" fmla="*/ 847 h 1694"/>
                <a:gd name="T16" fmla="*/ 872 w 1742"/>
                <a:gd name="T17" fmla="*/ 0 h 1694"/>
                <a:gd name="T18" fmla="*/ 1741 w 1742"/>
                <a:gd name="T19" fmla="*/ 841 h 1694"/>
                <a:gd name="T20" fmla="*/ 1741 w 1742"/>
                <a:gd name="T21" fmla="*/ 847 h 1694"/>
                <a:gd name="T22" fmla="*/ 869 w 1742"/>
                <a:gd name="T23" fmla="*/ 1693 h 1694"/>
                <a:gd name="T24" fmla="*/ 0 w 1742"/>
                <a:gd name="T25" fmla="*/ 852 h 1694"/>
                <a:gd name="T26" fmla="*/ 0 w 1742"/>
                <a:gd name="T27"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2" h="1694">
                  <a:moveTo>
                    <a:pt x="1363" y="847"/>
                  </a:moveTo>
                  <a:cubicBezTo>
                    <a:pt x="1363" y="567"/>
                    <a:pt x="1158" y="333"/>
                    <a:pt x="867" y="333"/>
                  </a:cubicBezTo>
                  <a:cubicBezTo>
                    <a:pt x="577" y="333"/>
                    <a:pt x="376" y="562"/>
                    <a:pt x="376" y="844"/>
                  </a:cubicBezTo>
                  <a:lnTo>
                    <a:pt x="376" y="847"/>
                  </a:lnTo>
                  <a:cubicBezTo>
                    <a:pt x="376" y="1126"/>
                    <a:pt x="582" y="1360"/>
                    <a:pt x="872" y="1360"/>
                  </a:cubicBezTo>
                  <a:cubicBezTo>
                    <a:pt x="1163" y="1360"/>
                    <a:pt x="1363" y="1132"/>
                    <a:pt x="1363" y="852"/>
                  </a:cubicBezTo>
                  <a:lnTo>
                    <a:pt x="1363" y="847"/>
                  </a:lnTo>
                  <a:close/>
                  <a:moveTo>
                    <a:pt x="0" y="847"/>
                  </a:moveTo>
                  <a:cubicBezTo>
                    <a:pt x="0" y="381"/>
                    <a:pt x="367" y="0"/>
                    <a:pt x="872" y="0"/>
                  </a:cubicBezTo>
                  <a:cubicBezTo>
                    <a:pt x="1377" y="0"/>
                    <a:pt x="1741" y="375"/>
                    <a:pt x="1741" y="841"/>
                  </a:cubicBezTo>
                  <a:lnTo>
                    <a:pt x="1741" y="847"/>
                  </a:lnTo>
                  <a:cubicBezTo>
                    <a:pt x="1741" y="1312"/>
                    <a:pt x="1375" y="1693"/>
                    <a:pt x="869" y="1693"/>
                  </a:cubicBezTo>
                  <a:cubicBezTo>
                    <a:pt x="364" y="1693"/>
                    <a:pt x="0" y="1318"/>
                    <a:pt x="0" y="852"/>
                  </a:cubicBezTo>
                  <a:lnTo>
                    <a:pt x="0" y="847"/>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14"/>
            <p:cNvSpPr>
              <a:spLocks noChangeArrowheads="1"/>
            </p:cNvSpPr>
            <p:nvPr userDrawn="1"/>
          </p:nvSpPr>
          <p:spPr bwMode="auto">
            <a:xfrm>
              <a:off x="5973763" y="989013"/>
              <a:ext cx="130175" cy="588962"/>
            </a:xfrm>
            <a:custGeom>
              <a:avLst/>
              <a:gdLst>
                <a:gd name="T0" fmla="*/ 181 w 362"/>
                <a:gd name="T1" fmla="*/ 1637 h 1638"/>
                <a:gd name="T2" fmla="*/ 0 w 362"/>
                <a:gd name="T3" fmla="*/ 1637 h 1638"/>
                <a:gd name="T4" fmla="*/ 0 w 362"/>
                <a:gd name="T5" fmla="*/ 0 h 1638"/>
                <a:gd name="T6" fmla="*/ 361 w 362"/>
                <a:gd name="T7" fmla="*/ 0 h 1638"/>
                <a:gd name="T8" fmla="*/ 361 w 362"/>
                <a:gd name="T9" fmla="*/ 1637 h 1638"/>
                <a:gd name="T10" fmla="*/ 181 w 362"/>
                <a:gd name="T11" fmla="*/ 1637 h 1638"/>
              </a:gdLst>
              <a:ahLst/>
              <a:cxnLst>
                <a:cxn ang="0">
                  <a:pos x="T0" y="T1"/>
                </a:cxn>
                <a:cxn ang="0">
                  <a:pos x="T2" y="T3"/>
                </a:cxn>
                <a:cxn ang="0">
                  <a:pos x="T4" y="T5"/>
                </a:cxn>
                <a:cxn ang="0">
                  <a:pos x="T6" y="T7"/>
                </a:cxn>
                <a:cxn ang="0">
                  <a:pos x="T8" y="T9"/>
                </a:cxn>
                <a:cxn ang="0">
                  <a:pos x="T10" y="T11"/>
                </a:cxn>
              </a:cxnLst>
              <a:rect l="0" t="0" r="r" b="b"/>
              <a:pathLst>
                <a:path w="362" h="1638">
                  <a:moveTo>
                    <a:pt x="181" y="1637"/>
                  </a:moveTo>
                  <a:lnTo>
                    <a:pt x="0" y="1637"/>
                  </a:lnTo>
                  <a:lnTo>
                    <a:pt x="0" y="0"/>
                  </a:lnTo>
                  <a:lnTo>
                    <a:pt x="361" y="0"/>
                  </a:lnTo>
                  <a:lnTo>
                    <a:pt x="361" y="1637"/>
                  </a:lnTo>
                  <a:lnTo>
                    <a:pt x="181" y="1637"/>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15"/>
            <p:cNvSpPr>
              <a:spLocks noChangeArrowheads="1"/>
            </p:cNvSpPr>
            <p:nvPr userDrawn="1"/>
          </p:nvSpPr>
          <p:spPr bwMode="auto">
            <a:xfrm>
              <a:off x="6226175" y="1119188"/>
              <a:ext cx="688975" cy="460375"/>
            </a:xfrm>
            <a:custGeom>
              <a:avLst/>
              <a:gdLst>
                <a:gd name="T0" fmla="*/ 0 w 1914"/>
                <a:gd name="T1" fmla="*/ 23 h 1277"/>
                <a:gd name="T2" fmla="*/ 355 w 1914"/>
                <a:gd name="T3" fmla="*/ 23 h 1277"/>
                <a:gd name="T4" fmla="*/ 355 w 1914"/>
                <a:gd name="T5" fmla="*/ 201 h 1277"/>
                <a:gd name="T6" fmla="*/ 725 w 1914"/>
                <a:gd name="T7" fmla="*/ 0 h 1277"/>
                <a:gd name="T8" fmla="*/ 1078 w 1914"/>
                <a:gd name="T9" fmla="*/ 198 h 1277"/>
                <a:gd name="T10" fmla="*/ 1490 w 1914"/>
                <a:gd name="T11" fmla="*/ 0 h 1277"/>
                <a:gd name="T12" fmla="*/ 1913 w 1914"/>
                <a:gd name="T13" fmla="*/ 460 h 1277"/>
                <a:gd name="T14" fmla="*/ 1913 w 1914"/>
                <a:gd name="T15" fmla="*/ 1276 h 1277"/>
                <a:gd name="T16" fmla="*/ 1558 w 1914"/>
                <a:gd name="T17" fmla="*/ 1276 h 1277"/>
                <a:gd name="T18" fmla="*/ 1558 w 1914"/>
                <a:gd name="T19" fmla="*/ 576 h 1277"/>
                <a:gd name="T20" fmla="*/ 1349 w 1914"/>
                <a:gd name="T21" fmla="*/ 322 h 1277"/>
                <a:gd name="T22" fmla="*/ 1134 w 1914"/>
                <a:gd name="T23" fmla="*/ 576 h 1277"/>
                <a:gd name="T24" fmla="*/ 1134 w 1914"/>
                <a:gd name="T25" fmla="*/ 1276 h 1277"/>
                <a:gd name="T26" fmla="*/ 779 w 1914"/>
                <a:gd name="T27" fmla="*/ 1276 h 1277"/>
                <a:gd name="T28" fmla="*/ 779 w 1914"/>
                <a:gd name="T29" fmla="*/ 576 h 1277"/>
                <a:gd name="T30" fmla="*/ 570 w 1914"/>
                <a:gd name="T31" fmla="*/ 322 h 1277"/>
                <a:gd name="T32" fmla="*/ 355 w 1914"/>
                <a:gd name="T33" fmla="*/ 576 h 1277"/>
                <a:gd name="T34" fmla="*/ 355 w 1914"/>
                <a:gd name="T35" fmla="*/ 1276 h 1277"/>
                <a:gd name="T36" fmla="*/ 0 w 1914"/>
                <a:gd name="T37" fmla="*/ 1276 h 1277"/>
                <a:gd name="T38" fmla="*/ 0 w 1914"/>
                <a:gd name="T39" fmla="*/ 23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4" h="1277">
                  <a:moveTo>
                    <a:pt x="0" y="23"/>
                  </a:moveTo>
                  <a:lnTo>
                    <a:pt x="355" y="23"/>
                  </a:lnTo>
                  <a:lnTo>
                    <a:pt x="355" y="201"/>
                  </a:lnTo>
                  <a:cubicBezTo>
                    <a:pt x="437" y="96"/>
                    <a:pt x="544" y="0"/>
                    <a:pt x="725" y="0"/>
                  </a:cubicBezTo>
                  <a:cubicBezTo>
                    <a:pt x="889" y="0"/>
                    <a:pt x="1013" y="74"/>
                    <a:pt x="1078" y="198"/>
                  </a:cubicBezTo>
                  <a:cubicBezTo>
                    <a:pt x="1188" y="68"/>
                    <a:pt x="1318" y="0"/>
                    <a:pt x="1490" y="0"/>
                  </a:cubicBezTo>
                  <a:cubicBezTo>
                    <a:pt x="1755" y="0"/>
                    <a:pt x="1913" y="158"/>
                    <a:pt x="1913" y="460"/>
                  </a:cubicBezTo>
                  <a:lnTo>
                    <a:pt x="1913" y="1276"/>
                  </a:lnTo>
                  <a:lnTo>
                    <a:pt x="1558" y="1276"/>
                  </a:lnTo>
                  <a:lnTo>
                    <a:pt x="1558" y="576"/>
                  </a:lnTo>
                  <a:cubicBezTo>
                    <a:pt x="1558" y="407"/>
                    <a:pt x="1482" y="322"/>
                    <a:pt x="1349" y="322"/>
                  </a:cubicBezTo>
                  <a:cubicBezTo>
                    <a:pt x="1217" y="322"/>
                    <a:pt x="1134" y="410"/>
                    <a:pt x="1134" y="576"/>
                  </a:cubicBezTo>
                  <a:lnTo>
                    <a:pt x="1134" y="1276"/>
                  </a:lnTo>
                  <a:lnTo>
                    <a:pt x="779" y="1276"/>
                  </a:lnTo>
                  <a:lnTo>
                    <a:pt x="779" y="576"/>
                  </a:lnTo>
                  <a:cubicBezTo>
                    <a:pt x="779" y="407"/>
                    <a:pt x="702" y="322"/>
                    <a:pt x="570" y="322"/>
                  </a:cubicBezTo>
                  <a:cubicBezTo>
                    <a:pt x="437" y="322"/>
                    <a:pt x="355" y="410"/>
                    <a:pt x="355" y="576"/>
                  </a:cubicBezTo>
                  <a:lnTo>
                    <a:pt x="355" y="1276"/>
                  </a:lnTo>
                  <a:lnTo>
                    <a:pt x="0" y="1276"/>
                  </a:lnTo>
                  <a:lnTo>
                    <a:pt x="0" y="23"/>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16"/>
            <p:cNvSpPr>
              <a:spLocks noChangeArrowheads="1"/>
            </p:cNvSpPr>
            <p:nvPr userDrawn="1"/>
          </p:nvSpPr>
          <p:spPr bwMode="auto">
            <a:xfrm>
              <a:off x="7019925" y="1119188"/>
              <a:ext cx="473075" cy="596900"/>
            </a:xfrm>
            <a:custGeom>
              <a:avLst/>
              <a:gdLst>
                <a:gd name="T0" fmla="*/ 962 w 1316"/>
                <a:gd name="T1" fmla="*/ 647 h 1658"/>
                <a:gd name="T2" fmla="*/ 655 w 1316"/>
                <a:gd name="T3" fmla="*/ 300 h 1658"/>
                <a:gd name="T4" fmla="*/ 350 w 1316"/>
                <a:gd name="T5" fmla="*/ 647 h 1658"/>
                <a:gd name="T6" fmla="*/ 350 w 1316"/>
                <a:gd name="T7" fmla="*/ 652 h 1658"/>
                <a:gd name="T8" fmla="*/ 655 w 1316"/>
                <a:gd name="T9" fmla="*/ 999 h 1658"/>
                <a:gd name="T10" fmla="*/ 962 w 1316"/>
                <a:gd name="T11" fmla="*/ 652 h 1658"/>
                <a:gd name="T12" fmla="*/ 962 w 1316"/>
                <a:gd name="T13" fmla="*/ 647 h 1658"/>
                <a:gd name="T14" fmla="*/ 0 w 1316"/>
                <a:gd name="T15" fmla="*/ 23 h 1658"/>
                <a:gd name="T16" fmla="*/ 355 w 1316"/>
                <a:gd name="T17" fmla="*/ 23 h 1658"/>
                <a:gd name="T18" fmla="*/ 355 w 1316"/>
                <a:gd name="T19" fmla="*/ 204 h 1658"/>
                <a:gd name="T20" fmla="*/ 745 w 1316"/>
                <a:gd name="T21" fmla="*/ 0 h 1658"/>
                <a:gd name="T22" fmla="*/ 1315 w 1316"/>
                <a:gd name="T23" fmla="*/ 649 h 1658"/>
                <a:gd name="T24" fmla="*/ 1315 w 1316"/>
                <a:gd name="T25" fmla="*/ 655 h 1658"/>
                <a:gd name="T26" fmla="*/ 745 w 1316"/>
                <a:gd name="T27" fmla="*/ 1304 h 1658"/>
                <a:gd name="T28" fmla="*/ 355 w 1316"/>
                <a:gd name="T29" fmla="*/ 1118 h 1658"/>
                <a:gd name="T30" fmla="*/ 355 w 1316"/>
                <a:gd name="T31" fmla="*/ 1657 h 1658"/>
                <a:gd name="T32" fmla="*/ 0 w 1316"/>
                <a:gd name="T33" fmla="*/ 1657 h 1658"/>
                <a:gd name="T34" fmla="*/ 0 w 1316"/>
                <a:gd name="T35" fmla="*/ 23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6" h="1658">
                  <a:moveTo>
                    <a:pt x="962" y="647"/>
                  </a:moveTo>
                  <a:cubicBezTo>
                    <a:pt x="962" y="438"/>
                    <a:pt x="822" y="300"/>
                    <a:pt x="655" y="300"/>
                  </a:cubicBezTo>
                  <a:cubicBezTo>
                    <a:pt x="489" y="300"/>
                    <a:pt x="350" y="438"/>
                    <a:pt x="350" y="647"/>
                  </a:cubicBezTo>
                  <a:lnTo>
                    <a:pt x="350" y="652"/>
                  </a:lnTo>
                  <a:cubicBezTo>
                    <a:pt x="350" y="861"/>
                    <a:pt x="489" y="999"/>
                    <a:pt x="655" y="999"/>
                  </a:cubicBezTo>
                  <a:cubicBezTo>
                    <a:pt x="822" y="999"/>
                    <a:pt x="962" y="861"/>
                    <a:pt x="962" y="652"/>
                  </a:cubicBezTo>
                  <a:lnTo>
                    <a:pt x="962" y="647"/>
                  </a:lnTo>
                  <a:close/>
                  <a:moveTo>
                    <a:pt x="0" y="23"/>
                  </a:moveTo>
                  <a:lnTo>
                    <a:pt x="355" y="23"/>
                  </a:lnTo>
                  <a:lnTo>
                    <a:pt x="355" y="204"/>
                  </a:lnTo>
                  <a:cubicBezTo>
                    <a:pt x="443" y="88"/>
                    <a:pt x="561" y="0"/>
                    <a:pt x="745" y="0"/>
                  </a:cubicBezTo>
                  <a:cubicBezTo>
                    <a:pt x="1038" y="0"/>
                    <a:pt x="1315" y="229"/>
                    <a:pt x="1315" y="649"/>
                  </a:cubicBezTo>
                  <a:lnTo>
                    <a:pt x="1315" y="655"/>
                  </a:lnTo>
                  <a:cubicBezTo>
                    <a:pt x="1315" y="1073"/>
                    <a:pt x="1041" y="1304"/>
                    <a:pt x="745" y="1304"/>
                  </a:cubicBezTo>
                  <a:cubicBezTo>
                    <a:pt x="556" y="1304"/>
                    <a:pt x="437" y="1217"/>
                    <a:pt x="355" y="1118"/>
                  </a:cubicBezTo>
                  <a:lnTo>
                    <a:pt x="355" y="1657"/>
                  </a:lnTo>
                  <a:lnTo>
                    <a:pt x="0" y="1657"/>
                  </a:lnTo>
                  <a:lnTo>
                    <a:pt x="0" y="23"/>
                  </a:lnTo>
                  <a:close/>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8" name="Freeform 17"/>
            <p:cNvSpPr>
              <a:spLocks noChangeArrowheads="1"/>
            </p:cNvSpPr>
            <p:nvPr userDrawn="1"/>
          </p:nvSpPr>
          <p:spPr bwMode="auto">
            <a:xfrm>
              <a:off x="7545388" y="1122363"/>
              <a:ext cx="415925" cy="465137"/>
            </a:xfrm>
            <a:custGeom>
              <a:avLst/>
              <a:gdLst>
                <a:gd name="T0" fmla="*/ 815 w 1155"/>
                <a:gd name="T1" fmla="*/ 765 h 1293"/>
                <a:gd name="T2" fmla="*/ 589 w 1155"/>
                <a:gd name="T3" fmla="*/ 717 h 1293"/>
                <a:gd name="T4" fmla="*/ 344 w 1155"/>
                <a:gd name="T5" fmla="*/ 889 h 1293"/>
                <a:gd name="T6" fmla="*/ 344 w 1155"/>
                <a:gd name="T7" fmla="*/ 894 h 1293"/>
                <a:gd name="T8" fmla="*/ 539 w 1155"/>
                <a:gd name="T9" fmla="*/ 1047 h 1293"/>
                <a:gd name="T10" fmla="*/ 815 w 1155"/>
                <a:gd name="T11" fmla="*/ 827 h 1293"/>
                <a:gd name="T12" fmla="*/ 815 w 1155"/>
                <a:gd name="T13" fmla="*/ 765 h 1293"/>
                <a:gd name="T14" fmla="*/ 0 w 1155"/>
                <a:gd name="T15" fmla="*/ 903 h 1293"/>
                <a:gd name="T16" fmla="*/ 505 w 1155"/>
                <a:gd name="T17" fmla="*/ 502 h 1293"/>
                <a:gd name="T18" fmla="*/ 812 w 1155"/>
                <a:gd name="T19" fmla="*/ 553 h 1293"/>
                <a:gd name="T20" fmla="*/ 812 w 1155"/>
                <a:gd name="T21" fmla="*/ 533 h 1293"/>
                <a:gd name="T22" fmla="*/ 544 w 1155"/>
                <a:gd name="T23" fmla="*/ 305 h 1293"/>
                <a:gd name="T24" fmla="*/ 197 w 1155"/>
                <a:gd name="T25" fmla="*/ 372 h 1293"/>
                <a:gd name="T26" fmla="*/ 110 w 1155"/>
                <a:gd name="T27" fmla="*/ 101 h 1293"/>
                <a:gd name="T28" fmla="*/ 595 w 1155"/>
                <a:gd name="T29" fmla="*/ 0 h 1293"/>
                <a:gd name="T30" fmla="*/ 1018 w 1155"/>
                <a:gd name="T31" fmla="*/ 141 h 1293"/>
                <a:gd name="T32" fmla="*/ 1154 w 1155"/>
                <a:gd name="T33" fmla="*/ 542 h 1293"/>
                <a:gd name="T34" fmla="*/ 1154 w 1155"/>
                <a:gd name="T35" fmla="*/ 1267 h 1293"/>
                <a:gd name="T36" fmla="*/ 810 w 1155"/>
                <a:gd name="T37" fmla="*/ 1267 h 1293"/>
                <a:gd name="T38" fmla="*/ 810 w 1155"/>
                <a:gd name="T39" fmla="*/ 1131 h 1293"/>
                <a:gd name="T40" fmla="*/ 431 w 1155"/>
                <a:gd name="T41" fmla="*/ 1290 h 1293"/>
                <a:gd name="T42" fmla="*/ 0 w 1155"/>
                <a:gd name="T43" fmla="*/ 909 h 1293"/>
                <a:gd name="T44" fmla="*/ 0 w 1155"/>
                <a:gd name="T45" fmla="*/ 903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5" h="1293">
                  <a:moveTo>
                    <a:pt x="815" y="765"/>
                  </a:moveTo>
                  <a:cubicBezTo>
                    <a:pt x="753" y="736"/>
                    <a:pt x="674" y="717"/>
                    <a:pt x="589" y="717"/>
                  </a:cubicBezTo>
                  <a:cubicBezTo>
                    <a:pt x="437" y="717"/>
                    <a:pt x="344" y="779"/>
                    <a:pt x="344" y="889"/>
                  </a:cubicBezTo>
                  <a:lnTo>
                    <a:pt x="344" y="894"/>
                  </a:lnTo>
                  <a:cubicBezTo>
                    <a:pt x="344" y="990"/>
                    <a:pt x="423" y="1047"/>
                    <a:pt x="539" y="1047"/>
                  </a:cubicBezTo>
                  <a:cubicBezTo>
                    <a:pt x="705" y="1044"/>
                    <a:pt x="815" y="954"/>
                    <a:pt x="815" y="827"/>
                  </a:cubicBezTo>
                  <a:lnTo>
                    <a:pt x="815" y="765"/>
                  </a:lnTo>
                  <a:close/>
                  <a:moveTo>
                    <a:pt x="0" y="903"/>
                  </a:moveTo>
                  <a:cubicBezTo>
                    <a:pt x="0" y="629"/>
                    <a:pt x="208" y="502"/>
                    <a:pt x="505" y="502"/>
                  </a:cubicBezTo>
                  <a:cubicBezTo>
                    <a:pt x="632" y="502"/>
                    <a:pt x="722" y="522"/>
                    <a:pt x="812" y="553"/>
                  </a:cubicBezTo>
                  <a:lnTo>
                    <a:pt x="812" y="533"/>
                  </a:lnTo>
                  <a:cubicBezTo>
                    <a:pt x="812" y="386"/>
                    <a:pt x="722" y="305"/>
                    <a:pt x="544" y="305"/>
                  </a:cubicBezTo>
                  <a:cubicBezTo>
                    <a:pt x="409" y="305"/>
                    <a:pt x="313" y="330"/>
                    <a:pt x="197" y="372"/>
                  </a:cubicBezTo>
                  <a:lnTo>
                    <a:pt x="110" y="101"/>
                  </a:lnTo>
                  <a:cubicBezTo>
                    <a:pt x="248" y="39"/>
                    <a:pt x="383" y="0"/>
                    <a:pt x="595" y="0"/>
                  </a:cubicBezTo>
                  <a:cubicBezTo>
                    <a:pt x="790" y="0"/>
                    <a:pt x="931" y="51"/>
                    <a:pt x="1018" y="141"/>
                  </a:cubicBezTo>
                  <a:cubicBezTo>
                    <a:pt x="1112" y="234"/>
                    <a:pt x="1154" y="372"/>
                    <a:pt x="1154" y="542"/>
                  </a:cubicBezTo>
                  <a:lnTo>
                    <a:pt x="1154" y="1267"/>
                  </a:lnTo>
                  <a:lnTo>
                    <a:pt x="810" y="1267"/>
                  </a:lnTo>
                  <a:lnTo>
                    <a:pt x="810" y="1131"/>
                  </a:lnTo>
                  <a:cubicBezTo>
                    <a:pt x="722" y="1227"/>
                    <a:pt x="604" y="1290"/>
                    <a:pt x="431" y="1290"/>
                  </a:cubicBezTo>
                  <a:cubicBezTo>
                    <a:pt x="194" y="1292"/>
                    <a:pt x="0" y="1154"/>
                    <a:pt x="0" y="909"/>
                  </a:cubicBezTo>
                  <a:lnTo>
                    <a:pt x="0" y="903"/>
                  </a:lnTo>
                  <a:close/>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 name="Freeform 18"/>
            <p:cNvSpPr>
              <a:spLocks noChangeArrowheads="1"/>
            </p:cNvSpPr>
            <p:nvPr userDrawn="1"/>
          </p:nvSpPr>
          <p:spPr bwMode="auto">
            <a:xfrm>
              <a:off x="8037513" y="1119188"/>
              <a:ext cx="419100" cy="471487"/>
            </a:xfrm>
            <a:custGeom>
              <a:avLst/>
              <a:gdLst>
                <a:gd name="T0" fmla="*/ 0 w 1166"/>
                <a:gd name="T1" fmla="*/ 652 h 1311"/>
                <a:gd name="T2" fmla="*/ 657 w 1166"/>
                <a:gd name="T3" fmla="*/ 0 h 1311"/>
                <a:gd name="T4" fmla="*/ 1157 w 1166"/>
                <a:gd name="T5" fmla="*/ 212 h 1311"/>
                <a:gd name="T6" fmla="*/ 939 w 1166"/>
                <a:gd name="T7" fmla="*/ 446 h 1311"/>
                <a:gd name="T8" fmla="*/ 654 w 1166"/>
                <a:gd name="T9" fmla="*/ 308 h 1311"/>
                <a:gd name="T10" fmla="*/ 349 w 1166"/>
                <a:gd name="T11" fmla="*/ 649 h 1311"/>
                <a:gd name="T12" fmla="*/ 349 w 1166"/>
                <a:gd name="T13" fmla="*/ 655 h 1311"/>
                <a:gd name="T14" fmla="*/ 668 w 1166"/>
                <a:gd name="T15" fmla="*/ 1002 h 1311"/>
                <a:gd name="T16" fmla="*/ 956 w 1166"/>
                <a:gd name="T17" fmla="*/ 870 h 1311"/>
                <a:gd name="T18" fmla="*/ 1165 w 1166"/>
                <a:gd name="T19" fmla="*/ 1081 h 1311"/>
                <a:gd name="T20" fmla="*/ 651 w 1166"/>
                <a:gd name="T21" fmla="*/ 1310 h 1311"/>
                <a:gd name="T22" fmla="*/ 0 w 1166"/>
                <a:gd name="T23" fmla="*/ 658 h 1311"/>
                <a:gd name="T24" fmla="*/ 0 w 1166"/>
                <a:gd name="T25" fmla="*/ 652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6" h="1311">
                  <a:moveTo>
                    <a:pt x="0" y="652"/>
                  </a:moveTo>
                  <a:cubicBezTo>
                    <a:pt x="0" y="294"/>
                    <a:pt x="273" y="0"/>
                    <a:pt x="657" y="0"/>
                  </a:cubicBezTo>
                  <a:cubicBezTo>
                    <a:pt x="894" y="0"/>
                    <a:pt x="1041" y="79"/>
                    <a:pt x="1157" y="212"/>
                  </a:cubicBezTo>
                  <a:lnTo>
                    <a:pt x="939" y="446"/>
                  </a:lnTo>
                  <a:cubicBezTo>
                    <a:pt x="860" y="362"/>
                    <a:pt x="781" y="308"/>
                    <a:pt x="654" y="308"/>
                  </a:cubicBezTo>
                  <a:cubicBezTo>
                    <a:pt x="476" y="308"/>
                    <a:pt x="349" y="466"/>
                    <a:pt x="349" y="649"/>
                  </a:cubicBezTo>
                  <a:lnTo>
                    <a:pt x="349" y="655"/>
                  </a:lnTo>
                  <a:cubicBezTo>
                    <a:pt x="349" y="847"/>
                    <a:pt x="474" y="1002"/>
                    <a:pt x="668" y="1002"/>
                  </a:cubicBezTo>
                  <a:cubicBezTo>
                    <a:pt x="787" y="1002"/>
                    <a:pt x="869" y="951"/>
                    <a:pt x="956" y="870"/>
                  </a:cubicBezTo>
                  <a:lnTo>
                    <a:pt x="1165" y="1081"/>
                  </a:lnTo>
                  <a:cubicBezTo>
                    <a:pt x="1044" y="1214"/>
                    <a:pt x="903" y="1310"/>
                    <a:pt x="651" y="1310"/>
                  </a:cubicBezTo>
                  <a:cubicBezTo>
                    <a:pt x="273" y="1304"/>
                    <a:pt x="0" y="1013"/>
                    <a:pt x="0" y="658"/>
                  </a:cubicBezTo>
                  <a:lnTo>
                    <a:pt x="0" y="652"/>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0" name="Freeform 19"/>
            <p:cNvSpPr>
              <a:spLocks noChangeArrowheads="1"/>
            </p:cNvSpPr>
            <p:nvPr userDrawn="1"/>
          </p:nvSpPr>
          <p:spPr bwMode="auto">
            <a:xfrm>
              <a:off x="8501063" y="1011238"/>
              <a:ext cx="287337" cy="576262"/>
            </a:xfrm>
            <a:custGeom>
              <a:avLst/>
              <a:gdLst>
                <a:gd name="T0" fmla="*/ 150 w 800"/>
                <a:gd name="T1" fmla="*/ 627 h 1599"/>
                <a:gd name="T2" fmla="*/ 0 w 800"/>
                <a:gd name="T3" fmla="*/ 627 h 1599"/>
                <a:gd name="T4" fmla="*/ 0 w 800"/>
                <a:gd name="T5" fmla="*/ 322 h 1599"/>
                <a:gd name="T6" fmla="*/ 150 w 800"/>
                <a:gd name="T7" fmla="*/ 322 h 1599"/>
                <a:gd name="T8" fmla="*/ 150 w 800"/>
                <a:gd name="T9" fmla="*/ 0 h 1599"/>
                <a:gd name="T10" fmla="*/ 505 w 800"/>
                <a:gd name="T11" fmla="*/ 0 h 1599"/>
                <a:gd name="T12" fmla="*/ 505 w 800"/>
                <a:gd name="T13" fmla="*/ 322 h 1599"/>
                <a:gd name="T14" fmla="*/ 799 w 800"/>
                <a:gd name="T15" fmla="*/ 322 h 1599"/>
                <a:gd name="T16" fmla="*/ 799 w 800"/>
                <a:gd name="T17" fmla="*/ 627 h 1599"/>
                <a:gd name="T18" fmla="*/ 505 w 800"/>
                <a:gd name="T19" fmla="*/ 627 h 1599"/>
                <a:gd name="T20" fmla="*/ 505 w 800"/>
                <a:gd name="T21" fmla="*/ 1163 h 1599"/>
                <a:gd name="T22" fmla="*/ 621 w 800"/>
                <a:gd name="T23" fmla="*/ 1284 h 1599"/>
                <a:gd name="T24" fmla="*/ 796 w 800"/>
                <a:gd name="T25" fmla="*/ 1239 h 1599"/>
                <a:gd name="T26" fmla="*/ 796 w 800"/>
                <a:gd name="T27" fmla="*/ 1524 h 1599"/>
                <a:gd name="T28" fmla="*/ 517 w 800"/>
                <a:gd name="T29" fmla="*/ 1598 h 1599"/>
                <a:gd name="T30" fmla="*/ 150 w 800"/>
                <a:gd name="T31" fmla="*/ 1219 h 1599"/>
                <a:gd name="T32" fmla="*/ 150 w 800"/>
                <a:gd name="T33" fmla="*/ 627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1599">
                  <a:moveTo>
                    <a:pt x="150" y="627"/>
                  </a:moveTo>
                  <a:lnTo>
                    <a:pt x="0" y="627"/>
                  </a:lnTo>
                  <a:lnTo>
                    <a:pt x="0" y="322"/>
                  </a:lnTo>
                  <a:lnTo>
                    <a:pt x="150" y="322"/>
                  </a:lnTo>
                  <a:lnTo>
                    <a:pt x="150" y="0"/>
                  </a:lnTo>
                  <a:lnTo>
                    <a:pt x="505" y="0"/>
                  </a:lnTo>
                  <a:lnTo>
                    <a:pt x="505" y="322"/>
                  </a:lnTo>
                  <a:lnTo>
                    <a:pt x="799" y="322"/>
                  </a:lnTo>
                  <a:lnTo>
                    <a:pt x="799" y="627"/>
                  </a:lnTo>
                  <a:lnTo>
                    <a:pt x="505" y="627"/>
                  </a:lnTo>
                  <a:lnTo>
                    <a:pt x="505" y="1163"/>
                  </a:lnTo>
                  <a:cubicBezTo>
                    <a:pt x="505" y="1245"/>
                    <a:pt x="539" y="1284"/>
                    <a:pt x="621" y="1284"/>
                  </a:cubicBezTo>
                  <a:cubicBezTo>
                    <a:pt x="686" y="1284"/>
                    <a:pt x="745" y="1267"/>
                    <a:pt x="796" y="1239"/>
                  </a:cubicBezTo>
                  <a:lnTo>
                    <a:pt x="796" y="1524"/>
                  </a:lnTo>
                  <a:cubicBezTo>
                    <a:pt x="720" y="1569"/>
                    <a:pt x="635" y="1598"/>
                    <a:pt x="517" y="1598"/>
                  </a:cubicBezTo>
                  <a:cubicBezTo>
                    <a:pt x="297" y="1598"/>
                    <a:pt x="150" y="1510"/>
                    <a:pt x="150" y="1219"/>
                  </a:cubicBezTo>
                  <a:lnTo>
                    <a:pt x="150" y="627"/>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719975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002632"/>
            <a:ext cx="10515600" cy="2852737"/>
          </a:xfrm>
        </p:spPr>
        <p:txBody>
          <a:bodyPr anchor="ctr">
            <a:normAutofit/>
          </a:bodyPr>
          <a:lstStyle>
            <a:lvl1pPr algn="l">
              <a:defRPr sz="3600">
                <a:solidFill>
                  <a:schemeClr val="bg1"/>
                </a:solidFill>
              </a:defRPr>
            </a:lvl1pPr>
          </a:lstStyle>
          <a:p>
            <a:r>
              <a:rPr lang="en-US"/>
              <a:t>Click to edit Master title style</a:t>
            </a:r>
          </a:p>
        </p:txBody>
      </p:sp>
      <p:grpSp>
        <p:nvGrpSpPr>
          <p:cNvPr id="68" name="Group 67"/>
          <p:cNvGrpSpPr/>
          <p:nvPr userDrawn="1"/>
        </p:nvGrpSpPr>
        <p:grpSpPr>
          <a:xfrm>
            <a:off x="9038993" y="6209414"/>
            <a:ext cx="2650308" cy="259658"/>
            <a:chOff x="9230381" y="5996762"/>
            <a:chExt cx="2650308" cy="259658"/>
          </a:xfrm>
        </p:grpSpPr>
        <p:sp>
          <p:nvSpPr>
            <p:cNvPr id="8" name="Freeform 7"/>
            <p:cNvSpPr>
              <a:spLocks noChangeArrowheads="1"/>
            </p:cNvSpPr>
            <p:nvPr userDrawn="1"/>
          </p:nvSpPr>
          <p:spPr bwMode="auto">
            <a:xfrm>
              <a:off x="9230381" y="6000119"/>
              <a:ext cx="181313" cy="210973"/>
            </a:xfrm>
            <a:custGeom>
              <a:avLst/>
              <a:gdLst>
                <a:gd name="T0" fmla="*/ 0 w 1429"/>
                <a:gd name="T1" fmla="*/ 0 h 1663"/>
                <a:gd name="T2" fmla="*/ 361 w 1429"/>
                <a:gd name="T3" fmla="*/ 0 h 1663"/>
                <a:gd name="T4" fmla="*/ 361 w 1429"/>
                <a:gd name="T5" fmla="*/ 926 h 1663"/>
                <a:gd name="T6" fmla="*/ 714 w 1429"/>
                <a:gd name="T7" fmla="*/ 1329 h 1663"/>
                <a:gd name="T8" fmla="*/ 1067 w 1429"/>
                <a:gd name="T9" fmla="*/ 937 h 1663"/>
                <a:gd name="T10" fmla="*/ 1067 w 1429"/>
                <a:gd name="T11" fmla="*/ 0 h 1663"/>
                <a:gd name="T12" fmla="*/ 1428 w 1429"/>
                <a:gd name="T13" fmla="*/ 0 h 1663"/>
                <a:gd name="T14" fmla="*/ 1428 w 1429"/>
                <a:gd name="T15" fmla="*/ 923 h 1663"/>
                <a:gd name="T16" fmla="*/ 711 w 1429"/>
                <a:gd name="T17" fmla="*/ 1662 h 1663"/>
                <a:gd name="T18" fmla="*/ 0 w 1429"/>
                <a:gd name="T19" fmla="*/ 937 h 1663"/>
                <a:gd name="T20" fmla="*/ 0 w 1429"/>
                <a:gd name="T21" fmla="*/ 0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9" h="1663">
                  <a:moveTo>
                    <a:pt x="0" y="0"/>
                  </a:moveTo>
                  <a:lnTo>
                    <a:pt x="361" y="0"/>
                  </a:lnTo>
                  <a:lnTo>
                    <a:pt x="361" y="926"/>
                  </a:lnTo>
                  <a:cubicBezTo>
                    <a:pt x="361" y="1194"/>
                    <a:pt x="494" y="1329"/>
                    <a:pt x="714" y="1329"/>
                  </a:cubicBezTo>
                  <a:cubicBezTo>
                    <a:pt x="934" y="1329"/>
                    <a:pt x="1067" y="1197"/>
                    <a:pt x="1067" y="937"/>
                  </a:cubicBezTo>
                  <a:lnTo>
                    <a:pt x="1067" y="0"/>
                  </a:lnTo>
                  <a:lnTo>
                    <a:pt x="1428" y="0"/>
                  </a:lnTo>
                  <a:lnTo>
                    <a:pt x="1428" y="923"/>
                  </a:lnTo>
                  <a:cubicBezTo>
                    <a:pt x="1428" y="1420"/>
                    <a:pt x="1148" y="1662"/>
                    <a:pt x="711" y="1662"/>
                  </a:cubicBezTo>
                  <a:cubicBezTo>
                    <a:pt x="274" y="1662"/>
                    <a:pt x="0" y="1417"/>
                    <a:pt x="0" y="937"/>
                  </a:cubicBezTo>
                  <a:lnTo>
                    <a:pt x="0"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8"/>
            <p:cNvSpPr>
              <a:spLocks noChangeArrowheads="1"/>
            </p:cNvSpPr>
            <p:nvPr userDrawn="1"/>
          </p:nvSpPr>
          <p:spPr bwMode="auto">
            <a:xfrm>
              <a:off x="9444152" y="5996762"/>
              <a:ext cx="192505" cy="214890"/>
            </a:xfrm>
            <a:custGeom>
              <a:avLst/>
              <a:gdLst>
                <a:gd name="T0" fmla="*/ 0 w 1516"/>
                <a:gd name="T1" fmla="*/ 847 h 1694"/>
                <a:gd name="T2" fmla="*/ 855 w 1516"/>
                <a:gd name="T3" fmla="*/ 0 h 1694"/>
                <a:gd name="T4" fmla="*/ 1501 w 1516"/>
                <a:gd name="T5" fmla="*/ 254 h 1694"/>
                <a:gd name="T6" fmla="*/ 1272 w 1516"/>
                <a:gd name="T7" fmla="*/ 519 h 1694"/>
                <a:gd name="T8" fmla="*/ 855 w 1516"/>
                <a:gd name="T9" fmla="*/ 336 h 1694"/>
                <a:gd name="T10" fmla="*/ 380 w 1516"/>
                <a:gd name="T11" fmla="*/ 847 h 1694"/>
                <a:gd name="T12" fmla="*/ 855 w 1516"/>
                <a:gd name="T13" fmla="*/ 1360 h 1694"/>
                <a:gd name="T14" fmla="*/ 1286 w 1516"/>
                <a:gd name="T15" fmla="*/ 1168 h 1694"/>
                <a:gd name="T16" fmla="*/ 1515 w 1516"/>
                <a:gd name="T17" fmla="*/ 1400 h 1694"/>
                <a:gd name="T18" fmla="*/ 840 w 1516"/>
                <a:gd name="T19" fmla="*/ 1693 h 1694"/>
                <a:gd name="T20" fmla="*/ 0 w 1516"/>
                <a:gd name="T21" fmla="*/ 852 h 1694"/>
                <a:gd name="T22" fmla="*/ 0 w 1516"/>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6" h="1694">
                  <a:moveTo>
                    <a:pt x="0" y="847"/>
                  </a:moveTo>
                  <a:cubicBezTo>
                    <a:pt x="0" y="381"/>
                    <a:pt x="349" y="0"/>
                    <a:pt x="855" y="0"/>
                  </a:cubicBezTo>
                  <a:cubicBezTo>
                    <a:pt x="1162" y="0"/>
                    <a:pt x="1348" y="102"/>
                    <a:pt x="1501" y="254"/>
                  </a:cubicBezTo>
                  <a:lnTo>
                    <a:pt x="1272" y="519"/>
                  </a:lnTo>
                  <a:cubicBezTo>
                    <a:pt x="1145" y="403"/>
                    <a:pt x="1018" y="336"/>
                    <a:pt x="855" y="336"/>
                  </a:cubicBezTo>
                  <a:cubicBezTo>
                    <a:pt x="578" y="336"/>
                    <a:pt x="380" y="564"/>
                    <a:pt x="380" y="847"/>
                  </a:cubicBezTo>
                  <a:cubicBezTo>
                    <a:pt x="380" y="1126"/>
                    <a:pt x="575" y="1360"/>
                    <a:pt x="855" y="1360"/>
                  </a:cubicBezTo>
                  <a:cubicBezTo>
                    <a:pt x="1041" y="1360"/>
                    <a:pt x="1157" y="1284"/>
                    <a:pt x="1286" y="1168"/>
                  </a:cubicBezTo>
                  <a:lnTo>
                    <a:pt x="1515" y="1400"/>
                  </a:lnTo>
                  <a:cubicBezTo>
                    <a:pt x="1343" y="1580"/>
                    <a:pt x="1157" y="1693"/>
                    <a:pt x="840" y="1693"/>
                  </a:cubicBezTo>
                  <a:cubicBezTo>
                    <a:pt x="358"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9"/>
            <p:cNvSpPr>
              <a:spLocks noChangeArrowheads="1"/>
            </p:cNvSpPr>
            <p:nvPr userDrawn="1"/>
          </p:nvSpPr>
          <p:spPr bwMode="auto">
            <a:xfrm>
              <a:off x="9665756" y="6000119"/>
              <a:ext cx="175718" cy="207615"/>
            </a:xfrm>
            <a:custGeom>
              <a:avLst/>
              <a:gdLst>
                <a:gd name="T0" fmla="*/ 1024 w 1386"/>
                <a:gd name="T1" fmla="*/ 0 h 1638"/>
                <a:gd name="T2" fmla="*/ 1024 w 1386"/>
                <a:gd name="T3" fmla="*/ 649 h 1638"/>
                <a:gd name="T4" fmla="*/ 361 w 1386"/>
                <a:gd name="T5" fmla="*/ 649 h 1638"/>
                <a:gd name="T6" fmla="*/ 361 w 1386"/>
                <a:gd name="T7" fmla="*/ 0 h 1638"/>
                <a:gd name="T8" fmla="*/ 0 w 1386"/>
                <a:gd name="T9" fmla="*/ 0 h 1638"/>
                <a:gd name="T10" fmla="*/ 0 w 1386"/>
                <a:gd name="T11" fmla="*/ 1637 h 1638"/>
                <a:gd name="T12" fmla="*/ 361 w 1386"/>
                <a:gd name="T13" fmla="*/ 1637 h 1638"/>
                <a:gd name="T14" fmla="*/ 361 w 1386"/>
                <a:gd name="T15" fmla="*/ 979 h 1638"/>
                <a:gd name="T16" fmla="*/ 1024 w 1386"/>
                <a:gd name="T17" fmla="*/ 979 h 1638"/>
                <a:gd name="T18" fmla="*/ 1024 w 1386"/>
                <a:gd name="T19" fmla="*/ 1637 h 1638"/>
                <a:gd name="T20" fmla="*/ 1385 w 1386"/>
                <a:gd name="T21" fmla="*/ 1637 h 1638"/>
                <a:gd name="T22" fmla="*/ 1385 w 1386"/>
                <a:gd name="T23" fmla="*/ 0 h 1638"/>
                <a:gd name="T24" fmla="*/ 1024 w 1386"/>
                <a:gd name="T25" fmla="*/ 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6" h="1638">
                  <a:moveTo>
                    <a:pt x="1024" y="0"/>
                  </a:moveTo>
                  <a:lnTo>
                    <a:pt x="1024" y="649"/>
                  </a:lnTo>
                  <a:lnTo>
                    <a:pt x="361" y="649"/>
                  </a:lnTo>
                  <a:lnTo>
                    <a:pt x="361" y="0"/>
                  </a:lnTo>
                  <a:lnTo>
                    <a:pt x="0" y="0"/>
                  </a:lnTo>
                  <a:lnTo>
                    <a:pt x="0" y="1637"/>
                  </a:lnTo>
                  <a:lnTo>
                    <a:pt x="361" y="1637"/>
                  </a:lnTo>
                  <a:lnTo>
                    <a:pt x="361" y="979"/>
                  </a:lnTo>
                  <a:lnTo>
                    <a:pt x="1024" y="979"/>
                  </a:lnTo>
                  <a:lnTo>
                    <a:pt x="1024" y="1637"/>
                  </a:lnTo>
                  <a:lnTo>
                    <a:pt x="1385" y="1637"/>
                  </a:lnTo>
                  <a:lnTo>
                    <a:pt x="1385" y="0"/>
                  </a:lnTo>
                  <a:lnTo>
                    <a:pt x="1024"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10"/>
            <p:cNvSpPr>
              <a:spLocks noChangeArrowheads="1"/>
            </p:cNvSpPr>
            <p:nvPr userDrawn="1"/>
          </p:nvSpPr>
          <p:spPr bwMode="auto">
            <a:xfrm>
              <a:off x="9889600" y="6000119"/>
              <a:ext cx="45888" cy="207615"/>
            </a:xfrm>
            <a:custGeom>
              <a:avLst/>
              <a:gdLst>
                <a:gd name="T0" fmla="*/ 181 w 363"/>
                <a:gd name="T1" fmla="*/ 1637 h 1638"/>
                <a:gd name="T2" fmla="*/ 0 w 363"/>
                <a:gd name="T3" fmla="*/ 1637 h 1638"/>
                <a:gd name="T4" fmla="*/ 0 w 363"/>
                <a:gd name="T5" fmla="*/ 0 h 1638"/>
                <a:gd name="T6" fmla="*/ 362 w 363"/>
                <a:gd name="T7" fmla="*/ 0 h 1638"/>
                <a:gd name="T8" fmla="*/ 362 w 363"/>
                <a:gd name="T9" fmla="*/ 1637 h 1638"/>
                <a:gd name="T10" fmla="*/ 181 w 363"/>
                <a:gd name="T11" fmla="*/ 1637 h 1638"/>
              </a:gdLst>
              <a:ahLst/>
              <a:cxnLst>
                <a:cxn ang="0">
                  <a:pos x="T0" y="T1"/>
                </a:cxn>
                <a:cxn ang="0">
                  <a:pos x="T2" y="T3"/>
                </a:cxn>
                <a:cxn ang="0">
                  <a:pos x="T4" y="T5"/>
                </a:cxn>
                <a:cxn ang="0">
                  <a:pos x="T6" y="T7"/>
                </a:cxn>
                <a:cxn ang="0">
                  <a:pos x="T8" y="T9"/>
                </a:cxn>
                <a:cxn ang="0">
                  <a:pos x="T10" y="T11"/>
                </a:cxn>
              </a:cxnLst>
              <a:rect l="0" t="0" r="r" b="b"/>
              <a:pathLst>
                <a:path w="363" h="1638">
                  <a:moveTo>
                    <a:pt x="181" y="1637"/>
                  </a:moveTo>
                  <a:lnTo>
                    <a:pt x="0" y="1637"/>
                  </a:lnTo>
                  <a:lnTo>
                    <a:pt x="0" y="0"/>
                  </a:lnTo>
                  <a:lnTo>
                    <a:pt x="362" y="0"/>
                  </a:lnTo>
                  <a:lnTo>
                    <a:pt x="362" y="1637"/>
                  </a:lnTo>
                  <a:lnTo>
                    <a:pt x="181" y="163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11"/>
            <p:cNvSpPr>
              <a:spLocks noChangeArrowheads="1"/>
            </p:cNvSpPr>
            <p:nvPr userDrawn="1"/>
          </p:nvSpPr>
          <p:spPr bwMode="auto">
            <a:xfrm>
              <a:off x="9972422" y="5996762"/>
              <a:ext cx="192505" cy="214890"/>
            </a:xfrm>
            <a:custGeom>
              <a:avLst/>
              <a:gdLst>
                <a:gd name="T0" fmla="*/ 0 w 1517"/>
                <a:gd name="T1" fmla="*/ 847 h 1694"/>
                <a:gd name="T2" fmla="*/ 855 w 1517"/>
                <a:gd name="T3" fmla="*/ 0 h 1694"/>
                <a:gd name="T4" fmla="*/ 1502 w 1517"/>
                <a:gd name="T5" fmla="*/ 254 h 1694"/>
                <a:gd name="T6" fmla="*/ 1273 w 1517"/>
                <a:gd name="T7" fmla="*/ 519 h 1694"/>
                <a:gd name="T8" fmla="*/ 855 w 1517"/>
                <a:gd name="T9" fmla="*/ 336 h 1694"/>
                <a:gd name="T10" fmla="*/ 381 w 1517"/>
                <a:gd name="T11" fmla="*/ 847 h 1694"/>
                <a:gd name="T12" fmla="*/ 855 w 1517"/>
                <a:gd name="T13" fmla="*/ 1360 h 1694"/>
                <a:gd name="T14" fmla="*/ 1287 w 1517"/>
                <a:gd name="T15" fmla="*/ 1168 h 1694"/>
                <a:gd name="T16" fmla="*/ 1516 w 1517"/>
                <a:gd name="T17" fmla="*/ 1400 h 1694"/>
                <a:gd name="T18" fmla="*/ 844 w 1517"/>
                <a:gd name="T19" fmla="*/ 1693 h 1694"/>
                <a:gd name="T20" fmla="*/ 0 w 1517"/>
                <a:gd name="T21" fmla="*/ 852 h 1694"/>
                <a:gd name="T22" fmla="*/ 0 w 1517"/>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7" h="1694">
                  <a:moveTo>
                    <a:pt x="0" y="847"/>
                  </a:moveTo>
                  <a:cubicBezTo>
                    <a:pt x="0" y="381"/>
                    <a:pt x="350" y="0"/>
                    <a:pt x="855" y="0"/>
                  </a:cubicBezTo>
                  <a:cubicBezTo>
                    <a:pt x="1163" y="0"/>
                    <a:pt x="1349" y="102"/>
                    <a:pt x="1502" y="254"/>
                  </a:cubicBezTo>
                  <a:lnTo>
                    <a:pt x="1273" y="519"/>
                  </a:lnTo>
                  <a:cubicBezTo>
                    <a:pt x="1146" y="403"/>
                    <a:pt x="1019" y="336"/>
                    <a:pt x="855" y="336"/>
                  </a:cubicBezTo>
                  <a:cubicBezTo>
                    <a:pt x="579" y="336"/>
                    <a:pt x="381" y="564"/>
                    <a:pt x="381" y="847"/>
                  </a:cubicBezTo>
                  <a:cubicBezTo>
                    <a:pt x="381" y="1126"/>
                    <a:pt x="576" y="1360"/>
                    <a:pt x="855" y="1360"/>
                  </a:cubicBezTo>
                  <a:cubicBezTo>
                    <a:pt x="1042" y="1360"/>
                    <a:pt x="1157" y="1284"/>
                    <a:pt x="1287" y="1168"/>
                  </a:cubicBezTo>
                  <a:lnTo>
                    <a:pt x="1516" y="1400"/>
                  </a:lnTo>
                  <a:cubicBezTo>
                    <a:pt x="1346" y="1580"/>
                    <a:pt x="1160" y="1693"/>
                    <a:pt x="844" y="1693"/>
                  </a:cubicBezTo>
                  <a:cubicBezTo>
                    <a:pt x="359"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12"/>
            <p:cNvSpPr>
              <a:spLocks noChangeArrowheads="1"/>
            </p:cNvSpPr>
            <p:nvPr userDrawn="1"/>
          </p:nvSpPr>
          <p:spPr bwMode="auto">
            <a:xfrm>
              <a:off x="10177239" y="5999000"/>
              <a:ext cx="219926" cy="209293"/>
            </a:xfrm>
            <a:custGeom>
              <a:avLst/>
              <a:gdLst>
                <a:gd name="T0" fmla="*/ 864 w 1734"/>
                <a:gd name="T1" fmla="*/ 432 h 1649"/>
                <a:gd name="T2" fmla="*/ 1081 w 1734"/>
                <a:gd name="T3" fmla="*/ 962 h 1649"/>
                <a:gd name="T4" fmla="*/ 647 w 1734"/>
                <a:gd name="T5" fmla="*/ 962 h 1649"/>
                <a:gd name="T6" fmla="*/ 864 w 1734"/>
                <a:gd name="T7" fmla="*/ 432 h 1649"/>
                <a:gd name="T8" fmla="*/ 703 w 1734"/>
                <a:gd name="T9" fmla="*/ 0 h 1649"/>
                <a:gd name="T10" fmla="*/ 0 w 1734"/>
                <a:gd name="T11" fmla="*/ 1648 h 1649"/>
                <a:gd name="T12" fmla="*/ 367 w 1734"/>
                <a:gd name="T13" fmla="*/ 1648 h 1649"/>
                <a:gd name="T14" fmla="*/ 517 w 1734"/>
                <a:gd name="T15" fmla="*/ 1281 h 1649"/>
                <a:gd name="T16" fmla="*/ 1208 w 1734"/>
                <a:gd name="T17" fmla="*/ 1281 h 1649"/>
                <a:gd name="T18" fmla="*/ 1358 w 1734"/>
                <a:gd name="T19" fmla="*/ 1648 h 1649"/>
                <a:gd name="T20" fmla="*/ 1733 w 1734"/>
                <a:gd name="T21" fmla="*/ 1648 h 1649"/>
                <a:gd name="T22" fmla="*/ 1031 w 1734"/>
                <a:gd name="T23" fmla="*/ 0 h 1649"/>
                <a:gd name="T24" fmla="*/ 703 w 1734"/>
                <a:gd name="T25" fmla="*/ 0 h 1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4" h="1649">
                  <a:moveTo>
                    <a:pt x="864" y="432"/>
                  </a:moveTo>
                  <a:lnTo>
                    <a:pt x="1081" y="962"/>
                  </a:lnTo>
                  <a:lnTo>
                    <a:pt x="647" y="962"/>
                  </a:lnTo>
                  <a:lnTo>
                    <a:pt x="864" y="432"/>
                  </a:lnTo>
                  <a:close/>
                  <a:moveTo>
                    <a:pt x="703" y="0"/>
                  </a:moveTo>
                  <a:lnTo>
                    <a:pt x="0" y="1648"/>
                  </a:lnTo>
                  <a:lnTo>
                    <a:pt x="367" y="1648"/>
                  </a:lnTo>
                  <a:lnTo>
                    <a:pt x="517" y="1281"/>
                  </a:lnTo>
                  <a:lnTo>
                    <a:pt x="1208" y="1281"/>
                  </a:lnTo>
                  <a:lnTo>
                    <a:pt x="1358" y="1648"/>
                  </a:lnTo>
                  <a:lnTo>
                    <a:pt x="1733" y="1648"/>
                  </a:lnTo>
                  <a:lnTo>
                    <a:pt x="1031" y="0"/>
                  </a:lnTo>
                  <a:lnTo>
                    <a:pt x="703" y="0"/>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13"/>
            <p:cNvSpPr>
              <a:spLocks noChangeArrowheads="1"/>
            </p:cNvSpPr>
            <p:nvPr userDrawn="1"/>
          </p:nvSpPr>
          <p:spPr bwMode="auto">
            <a:xfrm>
              <a:off x="10401643" y="5996762"/>
              <a:ext cx="198102" cy="214890"/>
            </a:xfrm>
            <a:custGeom>
              <a:avLst/>
              <a:gdLst>
                <a:gd name="T0" fmla="*/ 0 w 1561"/>
                <a:gd name="T1" fmla="*/ 847 h 1694"/>
                <a:gd name="T2" fmla="*/ 858 w 1561"/>
                <a:gd name="T3" fmla="*/ 0 h 1694"/>
                <a:gd name="T4" fmla="*/ 1500 w 1561"/>
                <a:gd name="T5" fmla="*/ 226 h 1694"/>
                <a:gd name="T6" fmla="*/ 1274 w 1561"/>
                <a:gd name="T7" fmla="*/ 499 h 1694"/>
                <a:gd name="T8" fmla="*/ 847 w 1561"/>
                <a:gd name="T9" fmla="*/ 333 h 1694"/>
                <a:gd name="T10" fmla="*/ 375 w 1561"/>
                <a:gd name="T11" fmla="*/ 844 h 1694"/>
                <a:gd name="T12" fmla="*/ 375 w 1561"/>
                <a:gd name="T13" fmla="*/ 847 h 1694"/>
                <a:gd name="T14" fmla="*/ 872 w 1561"/>
                <a:gd name="T15" fmla="*/ 1366 h 1694"/>
                <a:gd name="T16" fmla="*/ 1211 w 1561"/>
                <a:gd name="T17" fmla="*/ 1267 h 1694"/>
                <a:gd name="T18" fmla="*/ 1211 w 1561"/>
                <a:gd name="T19" fmla="*/ 1033 h 1694"/>
                <a:gd name="T20" fmla="*/ 849 w 1561"/>
                <a:gd name="T21" fmla="*/ 1033 h 1694"/>
                <a:gd name="T22" fmla="*/ 849 w 1561"/>
                <a:gd name="T23" fmla="*/ 722 h 1694"/>
                <a:gd name="T24" fmla="*/ 1560 w 1561"/>
                <a:gd name="T25" fmla="*/ 722 h 1694"/>
                <a:gd name="T26" fmla="*/ 1560 w 1561"/>
                <a:gd name="T27" fmla="*/ 1434 h 1694"/>
                <a:gd name="T28" fmla="*/ 861 w 1561"/>
                <a:gd name="T29" fmla="*/ 1693 h 1694"/>
                <a:gd name="T30" fmla="*/ 0 w 1561"/>
                <a:gd name="T31" fmla="*/ 852 h 1694"/>
                <a:gd name="T32" fmla="*/ 0 w 1561"/>
                <a:gd name="T3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1" h="1694">
                  <a:moveTo>
                    <a:pt x="0" y="847"/>
                  </a:moveTo>
                  <a:cubicBezTo>
                    <a:pt x="0" y="381"/>
                    <a:pt x="364" y="0"/>
                    <a:pt x="858" y="0"/>
                  </a:cubicBezTo>
                  <a:cubicBezTo>
                    <a:pt x="1151" y="0"/>
                    <a:pt x="1328" y="79"/>
                    <a:pt x="1500" y="226"/>
                  </a:cubicBezTo>
                  <a:lnTo>
                    <a:pt x="1274" y="499"/>
                  </a:lnTo>
                  <a:cubicBezTo>
                    <a:pt x="1148" y="395"/>
                    <a:pt x="1036" y="333"/>
                    <a:pt x="847" y="333"/>
                  </a:cubicBezTo>
                  <a:cubicBezTo>
                    <a:pt x="584" y="333"/>
                    <a:pt x="375" y="564"/>
                    <a:pt x="375" y="844"/>
                  </a:cubicBezTo>
                  <a:lnTo>
                    <a:pt x="375" y="847"/>
                  </a:lnTo>
                  <a:cubicBezTo>
                    <a:pt x="375" y="1146"/>
                    <a:pt x="581" y="1366"/>
                    <a:pt x="872" y="1366"/>
                  </a:cubicBezTo>
                  <a:cubicBezTo>
                    <a:pt x="1002" y="1366"/>
                    <a:pt x="1120" y="1332"/>
                    <a:pt x="1211" y="1267"/>
                  </a:cubicBezTo>
                  <a:lnTo>
                    <a:pt x="1211" y="1033"/>
                  </a:lnTo>
                  <a:lnTo>
                    <a:pt x="849" y="1033"/>
                  </a:lnTo>
                  <a:lnTo>
                    <a:pt x="849" y="722"/>
                  </a:lnTo>
                  <a:lnTo>
                    <a:pt x="1560" y="722"/>
                  </a:lnTo>
                  <a:lnTo>
                    <a:pt x="1560" y="1434"/>
                  </a:lnTo>
                  <a:cubicBezTo>
                    <a:pt x="1390" y="1577"/>
                    <a:pt x="1160" y="1693"/>
                    <a:pt x="861" y="1693"/>
                  </a:cubicBezTo>
                  <a:cubicBezTo>
                    <a:pt x="353" y="1693"/>
                    <a:pt x="0" y="1335"/>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14"/>
            <p:cNvSpPr>
              <a:spLocks noChangeArrowheads="1"/>
            </p:cNvSpPr>
            <p:nvPr userDrawn="1"/>
          </p:nvSpPr>
          <p:spPr bwMode="auto">
            <a:xfrm>
              <a:off x="10630523" y="5996762"/>
              <a:ext cx="221045" cy="214890"/>
            </a:xfrm>
            <a:custGeom>
              <a:avLst/>
              <a:gdLst>
                <a:gd name="T0" fmla="*/ 1363 w 1742"/>
                <a:gd name="T1" fmla="*/ 847 h 1694"/>
                <a:gd name="T2" fmla="*/ 867 w 1742"/>
                <a:gd name="T3" fmla="*/ 333 h 1694"/>
                <a:gd name="T4" fmla="*/ 376 w 1742"/>
                <a:gd name="T5" fmla="*/ 844 h 1694"/>
                <a:gd name="T6" fmla="*/ 376 w 1742"/>
                <a:gd name="T7" fmla="*/ 847 h 1694"/>
                <a:gd name="T8" fmla="*/ 872 w 1742"/>
                <a:gd name="T9" fmla="*/ 1360 h 1694"/>
                <a:gd name="T10" fmla="*/ 1363 w 1742"/>
                <a:gd name="T11" fmla="*/ 852 h 1694"/>
                <a:gd name="T12" fmla="*/ 1363 w 1742"/>
                <a:gd name="T13" fmla="*/ 847 h 1694"/>
                <a:gd name="T14" fmla="*/ 0 w 1742"/>
                <a:gd name="T15" fmla="*/ 847 h 1694"/>
                <a:gd name="T16" fmla="*/ 872 w 1742"/>
                <a:gd name="T17" fmla="*/ 0 h 1694"/>
                <a:gd name="T18" fmla="*/ 1741 w 1742"/>
                <a:gd name="T19" fmla="*/ 841 h 1694"/>
                <a:gd name="T20" fmla="*/ 1741 w 1742"/>
                <a:gd name="T21" fmla="*/ 847 h 1694"/>
                <a:gd name="T22" fmla="*/ 869 w 1742"/>
                <a:gd name="T23" fmla="*/ 1693 h 1694"/>
                <a:gd name="T24" fmla="*/ 0 w 1742"/>
                <a:gd name="T25" fmla="*/ 852 h 1694"/>
                <a:gd name="T26" fmla="*/ 0 w 1742"/>
                <a:gd name="T27"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2" h="1694">
                  <a:moveTo>
                    <a:pt x="1363" y="847"/>
                  </a:moveTo>
                  <a:cubicBezTo>
                    <a:pt x="1363" y="567"/>
                    <a:pt x="1158" y="333"/>
                    <a:pt x="867" y="333"/>
                  </a:cubicBezTo>
                  <a:cubicBezTo>
                    <a:pt x="577" y="333"/>
                    <a:pt x="376" y="562"/>
                    <a:pt x="376" y="844"/>
                  </a:cubicBezTo>
                  <a:lnTo>
                    <a:pt x="376" y="847"/>
                  </a:lnTo>
                  <a:cubicBezTo>
                    <a:pt x="376" y="1126"/>
                    <a:pt x="582" y="1360"/>
                    <a:pt x="872" y="1360"/>
                  </a:cubicBezTo>
                  <a:cubicBezTo>
                    <a:pt x="1163" y="1360"/>
                    <a:pt x="1363" y="1132"/>
                    <a:pt x="1363" y="852"/>
                  </a:cubicBezTo>
                  <a:lnTo>
                    <a:pt x="1363" y="847"/>
                  </a:lnTo>
                  <a:close/>
                  <a:moveTo>
                    <a:pt x="0" y="847"/>
                  </a:moveTo>
                  <a:cubicBezTo>
                    <a:pt x="0" y="381"/>
                    <a:pt x="367" y="0"/>
                    <a:pt x="872" y="0"/>
                  </a:cubicBezTo>
                  <a:cubicBezTo>
                    <a:pt x="1377" y="0"/>
                    <a:pt x="1741" y="375"/>
                    <a:pt x="1741" y="841"/>
                  </a:cubicBezTo>
                  <a:lnTo>
                    <a:pt x="1741" y="847"/>
                  </a:lnTo>
                  <a:cubicBezTo>
                    <a:pt x="1741" y="1312"/>
                    <a:pt x="1375" y="1693"/>
                    <a:pt x="869" y="1693"/>
                  </a:cubicBezTo>
                  <a:cubicBezTo>
                    <a:pt x="364" y="1693"/>
                    <a:pt x="0" y="1318"/>
                    <a:pt x="0" y="852"/>
                  </a:cubicBezTo>
                  <a:lnTo>
                    <a:pt x="0" y="847"/>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15"/>
            <p:cNvSpPr>
              <a:spLocks noChangeArrowheads="1"/>
            </p:cNvSpPr>
            <p:nvPr userDrawn="1"/>
          </p:nvSpPr>
          <p:spPr bwMode="auto">
            <a:xfrm>
              <a:off x="10888503" y="6000119"/>
              <a:ext cx="45888" cy="207615"/>
            </a:xfrm>
            <a:custGeom>
              <a:avLst/>
              <a:gdLst>
                <a:gd name="T0" fmla="*/ 181 w 362"/>
                <a:gd name="T1" fmla="*/ 1637 h 1638"/>
                <a:gd name="T2" fmla="*/ 0 w 362"/>
                <a:gd name="T3" fmla="*/ 1637 h 1638"/>
                <a:gd name="T4" fmla="*/ 0 w 362"/>
                <a:gd name="T5" fmla="*/ 0 h 1638"/>
                <a:gd name="T6" fmla="*/ 361 w 362"/>
                <a:gd name="T7" fmla="*/ 0 h 1638"/>
                <a:gd name="T8" fmla="*/ 361 w 362"/>
                <a:gd name="T9" fmla="*/ 1637 h 1638"/>
                <a:gd name="T10" fmla="*/ 181 w 362"/>
                <a:gd name="T11" fmla="*/ 1637 h 1638"/>
              </a:gdLst>
              <a:ahLst/>
              <a:cxnLst>
                <a:cxn ang="0">
                  <a:pos x="T0" y="T1"/>
                </a:cxn>
                <a:cxn ang="0">
                  <a:pos x="T2" y="T3"/>
                </a:cxn>
                <a:cxn ang="0">
                  <a:pos x="T4" y="T5"/>
                </a:cxn>
                <a:cxn ang="0">
                  <a:pos x="T6" y="T7"/>
                </a:cxn>
                <a:cxn ang="0">
                  <a:pos x="T8" y="T9"/>
                </a:cxn>
                <a:cxn ang="0">
                  <a:pos x="T10" y="T11"/>
                </a:cxn>
              </a:cxnLst>
              <a:rect l="0" t="0" r="r" b="b"/>
              <a:pathLst>
                <a:path w="362" h="1638">
                  <a:moveTo>
                    <a:pt x="181" y="1637"/>
                  </a:moveTo>
                  <a:lnTo>
                    <a:pt x="0" y="1637"/>
                  </a:lnTo>
                  <a:lnTo>
                    <a:pt x="0" y="0"/>
                  </a:lnTo>
                  <a:lnTo>
                    <a:pt x="361" y="0"/>
                  </a:lnTo>
                  <a:lnTo>
                    <a:pt x="361" y="1637"/>
                  </a:lnTo>
                  <a:lnTo>
                    <a:pt x="181" y="1637"/>
                  </a:lnTo>
                </a:path>
              </a:pathLst>
            </a:custGeom>
            <a:solidFill>
              <a:schemeClr val="bg1"/>
            </a:solidFill>
            <a:ln>
              <a:noFill/>
            </a:ln>
            <a:effectLst/>
          </p:spPr>
          <p:txBody>
            <a:bodyPr wrap="none" anchor="ctr"/>
            <a:lstStyle/>
            <a:p>
              <a:endParaRPr lang="en-US"/>
            </a:p>
          </p:txBody>
        </p:sp>
        <p:sp>
          <p:nvSpPr>
            <p:cNvPr id="17" name="Freeform 16"/>
            <p:cNvSpPr>
              <a:spLocks noChangeArrowheads="1"/>
            </p:cNvSpPr>
            <p:nvPr userDrawn="1"/>
          </p:nvSpPr>
          <p:spPr bwMode="auto">
            <a:xfrm>
              <a:off x="10977480" y="6046007"/>
              <a:ext cx="242870" cy="162287"/>
            </a:xfrm>
            <a:custGeom>
              <a:avLst/>
              <a:gdLst>
                <a:gd name="T0" fmla="*/ 0 w 1914"/>
                <a:gd name="T1" fmla="*/ 23 h 1277"/>
                <a:gd name="T2" fmla="*/ 355 w 1914"/>
                <a:gd name="T3" fmla="*/ 23 h 1277"/>
                <a:gd name="T4" fmla="*/ 355 w 1914"/>
                <a:gd name="T5" fmla="*/ 201 h 1277"/>
                <a:gd name="T6" fmla="*/ 725 w 1914"/>
                <a:gd name="T7" fmla="*/ 0 h 1277"/>
                <a:gd name="T8" fmla="*/ 1078 w 1914"/>
                <a:gd name="T9" fmla="*/ 198 h 1277"/>
                <a:gd name="T10" fmla="*/ 1490 w 1914"/>
                <a:gd name="T11" fmla="*/ 0 h 1277"/>
                <a:gd name="T12" fmla="*/ 1913 w 1914"/>
                <a:gd name="T13" fmla="*/ 460 h 1277"/>
                <a:gd name="T14" fmla="*/ 1913 w 1914"/>
                <a:gd name="T15" fmla="*/ 1276 h 1277"/>
                <a:gd name="T16" fmla="*/ 1558 w 1914"/>
                <a:gd name="T17" fmla="*/ 1276 h 1277"/>
                <a:gd name="T18" fmla="*/ 1558 w 1914"/>
                <a:gd name="T19" fmla="*/ 576 h 1277"/>
                <a:gd name="T20" fmla="*/ 1349 w 1914"/>
                <a:gd name="T21" fmla="*/ 322 h 1277"/>
                <a:gd name="T22" fmla="*/ 1134 w 1914"/>
                <a:gd name="T23" fmla="*/ 576 h 1277"/>
                <a:gd name="T24" fmla="*/ 1134 w 1914"/>
                <a:gd name="T25" fmla="*/ 1276 h 1277"/>
                <a:gd name="T26" fmla="*/ 779 w 1914"/>
                <a:gd name="T27" fmla="*/ 1276 h 1277"/>
                <a:gd name="T28" fmla="*/ 779 w 1914"/>
                <a:gd name="T29" fmla="*/ 576 h 1277"/>
                <a:gd name="T30" fmla="*/ 570 w 1914"/>
                <a:gd name="T31" fmla="*/ 322 h 1277"/>
                <a:gd name="T32" fmla="*/ 355 w 1914"/>
                <a:gd name="T33" fmla="*/ 576 h 1277"/>
                <a:gd name="T34" fmla="*/ 355 w 1914"/>
                <a:gd name="T35" fmla="*/ 1276 h 1277"/>
                <a:gd name="T36" fmla="*/ 0 w 1914"/>
                <a:gd name="T37" fmla="*/ 1276 h 1277"/>
                <a:gd name="T38" fmla="*/ 0 w 1914"/>
                <a:gd name="T39" fmla="*/ 23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4" h="1277">
                  <a:moveTo>
                    <a:pt x="0" y="23"/>
                  </a:moveTo>
                  <a:lnTo>
                    <a:pt x="355" y="23"/>
                  </a:lnTo>
                  <a:lnTo>
                    <a:pt x="355" y="201"/>
                  </a:lnTo>
                  <a:cubicBezTo>
                    <a:pt x="437" y="96"/>
                    <a:pt x="544" y="0"/>
                    <a:pt x="725" y="0"/>
                  </a:cubicBezTo>
                  <a:cubicBezTo>
                    <a:pt x="889" y="0"/>
                    <a:pt x="1013" y="74"/>
                    <a:pt x="1078" y="198"/>
                  </a:cubicBezTo>
                  <a:cubicBezTo>
                    <a:pt x="1188" y="68"/>
                    <a:pt x="1318" y="0"/>
                    <a:pt x="1490" y="0"/>
                  </a:cubicBezTo>
                  <a:cubicBezTo>
                    <a:pt x="1755" y="0"/>
                    <a:pt x="1913" y="158"/>
                    <a:pt x="1913" y="460"/>
                  </a:cubicBezTo>
                  <a:lnTo>
                    <a:pt x="1913" y="1276"/>
                  </a:lnTo>
                  <a:lnTo>
                    <a:pt x="1558" y="1276"/>
                  </a:lnTo>
                  <a:lnTo>
                    <a:pt x="1558" y="576"/>
                  </a:lnTo>
                  <a:cubicBezTo>
                    <a:pt x="1558" y="407"/>
                    <a:pt x="1482" y="322"/>
                    <a:pt x="1349" y="322"/>
                  </a:cubicBezTo>
                  <a:cubicBezTo>
                    <a:pt x="1217" y="322"/>
                    <a:pt x="1134" y="410"/>
                    <a:pt x="1134" y="576"/>
                  </a:cubicBezTo>
                  <a:lnTo>
                    <a:pt x="1134" y="1276"/>
                  </a:lnTo>
                  <a:lnTo>
                    <a:pt x="779" y="1276"/>
                  </a:lnTo>
                  <a:lnTo>
                    <a:pt x="779" y="576"/>
                  </a:lnTo>
                  <a:cubicBezTo>
                    <a:pt x="779" y="407"/>
                    <a:pt x="702" y="322"/>
                    <a:pt x="570" y="322"/>
                  </a:cubicBezTo>
                  <a:cubicBezTo>
                    <a:pt x="437" y="322"/>
                    <a:pt x="355" y="410"/>
                    <a:pt x="355" y="576"/>
                  </a:cubicBezTo>
                  <a:lnTo>
                    <a:pt x="355" y="1276"/>
                  </a:lnTo>
                  <a:lnTo>
                    <a:pt x="0" y="1276"/>
                  </a:lnTo>
                  <a:lnTo>
                    <a:pt x="0" y="23"/>
                  </a:lnTo>
                </a:path>
              </a:pathLst>
            </a:custGeom>
            <a:solidFill>
              <a:schemeClr val="bg1"/>
            </a:solidFill>
            <a:ln>
              <a:noFill/>
            </a:ln>
            <a:effectLst/>
          </p:spPr>
          <p:txBody>
            <a:bodyPr wrap="none" anchor="ctr"/>
            <a:lstStyle/>
            <a:p>
              <a:endParaRPr lang="en-US"/>
            </a:p>
          </p:txBody>
        </p:sp>
        <p:sp>
          <p:nvSpPr>
            <p:cNvPr id="18" name="Freeform 17"/>
            <p:cNvSpPr>
              <a:spLocks noChangeArrowheads="1"/>
            </p:cNvSpPr>
            <p:nvPr userDrawn="1"/>
          </p:nvSpPr>
          <p:spPr bwMode="auto">
            <a:xfrm>
              <a:off x="11257284" y="6046007"/>
              <a:ext cx="166763" cy="210413"/>
            </a:xfrm>
            <a:custGeom>
              <a:avLst/>
              <a:gdLst>
                <a:gd name="T0" fmla="*/ 962 w 1316"/>
                <a:gd name="T1" fmla="*/ 647 h 1658"/>
                <a:gd name="T2" fmla="*/ 655 w 1316"/>
                <a:gd name="T3" fmla="*/ 300 h 1658"/>
                <a:gd name="T4" fmla="*/ 350 w 1316"/>
                <a:gd name="T5" fmla="*/ 647 h 1658"/>
                <a:gd name="T6" fmla="*/ 350 w 1316"/>
                <a:gd name="T7" fmla="*/ 652 h 1658"/>
                <a:gd name="T8" fmla="*/ 655 w 1316"/>
                <a:gd name="T9" fmla="*/ 999 h 1658"/>
                <a:gd name="T10" fmla="*/ 962 w 1316"/>
                <a:gd name="T11" fmla="*/ 652 h 1658"/>
                <a:gd name="T12" fmla="*/ 962 w 1316"/>
                <a:gd name="T13" fmla="*/ 647 h 1658"/>
                <a:gd name="T14" fmla="*/ 0 w 1316"/>
                <a:gd name="T15" fmla="*/ 23 h 1658"/>
                <a:gd name="T16" fmla="*/ 355 w 1316"/>
                <a:gd name="T17" fmla="*/ 23 h 1658"/>
                <a:gd name="T18" fmla="*/ 355 w 1316"/>
                <a:gd name="T19" fmla="*/ 204 h 1658"/>
                <a:gd name="T20" fmla="*/ 745 w 1316"/>
                <a:gd name="T21" fmla="*/ 0 h 1658"/>
                <a:gd name="T22" fmla="*/ 1315 w 1316"/>
                <a:gd name="T23" fmla="*/ 649 h 1658"/>
                <a:gd name="T24" fmla="*/ 1315 w 1316"/>
                <a:gd name="T25" fmla="*/ 655 h 1658"/>
                <a:gd name="T26" fmla="*/ 745 w 1316"/>
                <a:gd name="T27" fmla="*/ 1304 h 1658"/>
                <a:gd name="T28" fmla="*/ 355 w 1316"/>
                <a:gd name="T29" fmla="*/ 1118 h 1658"/>
                <a:gd name="T30" fmla="*/ 355 w 1316"/>
                <a:gd name="T31" fmla="*/ 1657 h 1658"/>
                <a:gd name="T32" fmla="*/ 0 w 1316"/>
                <a:gd name="T33" fmla="*/ 1657 h 1658"/>
                <a:gd name="T34" fmla="*/ 0 w 1316"/>
                <a:gd name="T35" fmla="*/ 23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6" h="1658">
                  <a:moveTo>
                    <a:pt x="962" y="647"/>
                  </a:moveTo>
                  <a:cubicBezTo>
                    <a:pt x="962" y="438"/>
                    <a:pt x="822" y="300"/>
                    <a:pt x="655" y="300"/>
                  </a:cubicBezTo>
                  <a:cubicBezTo>
                    <a:pt x="489" y="300"/>
                    <a:pt x="350" y="438"/>
                    <a:pt x="350" y="647"/>
                  </a:cubicBezTo>
                  <a:lnTo>
                    <a:pt x="350" y="652"/>
                  </a:lnTo>
                  <a:cubicBezTo>
                    <a:pt x="350" y="861"/>
                    <a:pt x="489" y="999"/>
                    <a:pt x="655" y="999"/>
                  </a:cubicBezTo>
                  <a:cubicBezTo>
                    <a:pt x="822" y="999"/>
                    <a:pt x="962" y="861"/>
                    <a:pt x="962" y="652"/>
                  </a:cubicBezTo>
                  <a:lnTo>
                    <a:pt x="962" y="647"/>
                  </a:lnTo>
                  <a:close/>
                  <a:moveTo>
                    <a:pt x="0" y="23"/>
                  </a:moveTo>
                  <a:lnTo>
                    <a:pt x="355" y="23"/>
                  </a:lnTo>
                  <a:lnTo>
                    <a:pt x="355" y="204"/>
                  </a:lnTo>
                  <a:cubicBezTo>
                    <a:pt x="443" y="88"/>
                    <a:pt x="561" y="0"/>
                    <a:pt x="745" y="0"/>
                  </a:cubicBezTo>
                  <a:cubicBezTo>
                    <a:pt x="1038" y="0"/>
                    <a:pt x="1315" y="229"/>
                    <a:pt x="1315" y="649"/>
                  </a:cubicBezTo>
                  <a:lnTo>
                    <a:pt x="1315" y="655"/>
                  </a:lnTo>
                  <a:cubicBezTo>
                    <a:pt x="1315" y="1073"/>
                    <a:pt x="1041" y="1304"/>
                    <a:pt x="745" y="1304"/>
                  </a:cubicBezTo>
                  <a:cubicBezTo>
                    <a:pt x="556" y="1304"/>
                    <a:pt x="437" y="1217"/>
                    <a:pt x="355" y="1118"/>
                  </a:cubicBezTo>
                  <a:lnTo>
                    <a:pt x="355" y="1657"/>
                  </a:lnTo>
                  <a:lnTo>
                    <a:pt x="0" y="1657"/>
                  </a:lnTo>
                  <a:lnTo>
                    <a:pt x="0" y="23"/>
                  </a:lnTo>
                  <a:close/>
                </a:path>
              </a:pathLst>
            </a:custGeom>
            <a:solidFill>
              <a:schemeClr val="bg1"/>
            </a:solidFill>
            <a:ln>
              <a:noFill/>
            </a:ln>
            <a:effectLst/>
          </p:spPr>
          <p:txBody>
            <a:bodyPr wrap="none" anchor="ctr"/>
            <a:lstStyle/>
            <a:p>
              <a:endParaRPr lang="en-US"/>
            </a:p>
          </p:txBody>
        </p:sp>
        <p:sp>
          <p:nvSpPr>
            <p:cNvPr id="19" name="Freeform 18"/>
            <p:cNvSpPr>
              <a:spLocks noChangeArrowheads="1"/>
            </p:cNvSpPr>
            <p:nvPr userDrawn="1"/>
          </p:nvSpPr>
          <p:spPr bwMode="auto">
            <a:xfrm>
              <a:off x="11442515" y="6047127"/>
              <a:ext cx="146617" cy="163966"/>
            </a:xfrm>
            <a:custGeom>
              <a:avLst/>
              <a:gdLst>
                <a:gd name="T0" fmla="*/ 815 w 1155"/>
                <a:gd name="T1" fmla="*/ 765 h 1293"/>
                <a:gd name="T2" fmla="*/ 589 w 1155"/>
                <a:gd name="T3" fmla="*/ 717 h 1293"/>
                <a:gd name="T4" fmla="*/ 344 w 1155"/>
                <a:gd name="T5" fmla="*/ 889 h 1293"/>
                <a:gd name="T6" fmla="*/ 344 w 1155"/>
                <a:gd name="T7" fmla="*/ 894 h 1293"/>
                <a:gd name="T8" fmla="*/ 539 w 1155"/>
                <a:gd name="T9" fmla="*/ 1047 h 1293"/>
                <a:gd name="T10" fmla="*/ 815 w 1155"/>
                <a:gd name="T11" fmla="*/ 827 h 1293"/>
                <a:gd name="T12" fmla="*/ 815 w 1155"/>
                <a:gd name="T13" fmla="*/ 765 h 1293"/>
                <a:gd name="T14" fmla="*/ 0 w 1155"/>
                <a:gd name="T15" fmla="*/ 903 h 1293"/>
                <a:gd name="T16" fmla="*/ 505 w 1155"/>
                <a:gd name="T17" fmla="*/ 502 h 1293"/>
                <a:gd name="T18" fmla="*/ 812 w 1155"/>
                <a:gd name="T19" fmla="*/ 553 h 1293"/>
                <a:gd name="T20" fmla="*/ 812 w 1155"/>
                <a:gd name="T21" fmla="*/ 533 h 1293"/>
                <a:gd name="T22" fmla="*/ 544 w 1155"/>
                <a:gd name="T23" fmla="*/ 305 h 1293"/>
                <a:gd name="T24" fmla="*/ 197 w 1155"/>
                <a:gd name="T25" fmla="*/ 372 h 1293"/>
                <a:gd name="T26" fmla="*/ 110 w 1155"/>
                <a:gd name="T27" fmla="*/ 101 h 1293"/>
                <a:gd name="T28" fmla="*/ 595 w 1155"/>
                <a:gd name="T29" fmla="*/ 0 h 1293"/>
                <a:gd name="T30" fmla="*/ 1018 w 1155"/>
                <a:gd name="T31" fmla="*/ 141 h 1293"/>
                <a:gd name="T32" fmla="*/ 1154 w 1155"/>
                <a:gd name="T33" fmla="*/ 542 h 1293"/>
                <a:gd name="T34" fmla="*/ 1154 w 1155"/>
                <a:gd name="T35" fmla="*/ 1267 h 1293"/>
                <a:gd name="T36" fmla="*/ 810 w 1155"/>
                <a:gd name="T37" fmla="*/ 1267 h 1293"/>
                <a:gd name="T38" fmla="*/ 810 w 1155"/>
                <a:gd name="T39" fmla="*/ 1131 h 1293"/>
                <a:gd name="T40" fmla="*/ 431 w 1155"/>
                <a:gd name="T41" fmla="*/ 1290 h 1293"/>
                <a:gd name="T42" fmla="*/ 0 w 1155"/>
                <a:gd name="T43" fmla="*/ 909 h 1293"/>
                <a:gd name="T44" fmla="*/ 0 w 1155"/>
                <a:gd name="T45" fmla="*/ 903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5" h="1293">
                  <a:moveTo>
                    <a:pt x="815" y="765"/>
                  </a:moveTo>
                  <a:cubicBezTo>
                    <a:pt x="753" y="736"/>
                    <a:pt x="674" y="717"/>
                    <a:pt x="589" y="717"/>
                  </a:cubicBezTo>
                  <a:cubicBezTo>
                    <a:pt x="437" y="717"/>
                    <a:pt x="344" y="779"/>
                    <a:pt x="344" y="889"/>
                  </a:cubicBezTo>
                  <a:lnTo>
                    <a:pt x="344" y="894"/>
                  </a:lnTo>
                  <a:cubicBezTo>
                    <a:pt x="344" y="990"/>
                    <a:pt x="423" y="1047"/>
                    <a:pt x="539" y="1047"/>
                  </a:cubicBezTo>
                  <a:cubicBezTo>
                    <a:pt x="705" y="1044"/>
                    <a:pt x="815" y="954"/>
                    <a:pt x="815" y="827"/>
                  </a:cubicBezTo>
                  <a:lnTo>
                    <a:pt x="815" y="765"/>
                  </a:lnTo>
                  <a:close/>
                  <a:moveTo>
                    <a:pt x="0" y="903"/>
                  </a:moveTo>
                  <a:cubicBezTo>
                    <a:pt x="0" y="629"/>
                    <a:pt x="208" y="502"/>
                    <a:pt x="505" y="502"/>
                  </a:cubicBezTo>
                  <a:cubicBezTo>
                    <a:pt x="632" y="502"/>
                    <a:pt x="722" y="522"/>
                    <a:pt x="812" y="553"/>
                  </a:cubicBezTo>
                  <a:lnTo>
                    <a:pt x="812" y="533"/>
                  </a:lnTo>
                  <a:cubicBezTo>
                    <a:pt x="812" y="386"/>
                    <a:pt x="722" y="305"/>
                    <a:pt x="544" y="305"/>
                  </a:cubicBezTo>
                  <a:cubicBezTo>
                    <a:pt x="409" y="305"/>
                    <a:pt x="313" y="330"/>
                    <a:pt x="197" y="372"/>
                  </a:cubicBezTo>
                  <a:lnTo>
                    <a:pt x="110" y="101"/>
                  </a:lnTo>
                  <a:cubicBezTo>
                    <a:pt x="248" y="39"/>
                    <a:pt x="383" y="0"/>
                    <a:pt x="595" y="0"/>
                  </a:cubicBezTo>
                  <a:cubicBezTo>
                    <a:pt x="790" y="0"/>
                    <a:pt x="931" y="51"/>
                    <a:pt x="1018" y="141"/>
                  </a:cubicBezTo>
                  <a:cubicBezTo>
                    <a:pt x="1112" y="234"/>
                    <a:pt x="1154" y="372"/>
                    <a:pt x="1154" y="542"/>
                  </a:cubicBezTo>
                  <a:lnTo>
                    <a:pt x="1154" y="1267"/>
                  </a:lnTo>
                  <a:lnTo>
                    <a:pt x="810" y="1267"/>
                  </a:lnTo>
                  <a:lnTo>
                    <a:pt x="810" y="1131"/>
                  </a:lnTo>
                  <a:cubicBezTo>
                    <a:pt x="722" y="1227"/>
                    <a:pt x="604" y="1290"/>
                    <a:pt x="431" y="1290"/>
                  </a:cubicBezTo>
                  <a:cubicBezTo>
                    <a:pt x="194" y="1292"/>
                    <a:pt x="0" y="1154"/>
                    <a:pt x="0" y="909"/>
                  </a:cubicBezTo>
                  <a:lnTo>
                    <a:pt x="0" y="903"/>
                  </a:lnTo>
                  <a:close/>
                </a:path>
              </a:pathLst>
            </a:custGeom>
            <a:solidFill>
              <a:schemeClr val="bg1"/>
            </a:solidFill>
            <a:ln>
              <a:noFill/>
            </a:ln>
            <a:effectLst/>
          </p:spPr>
          <p:txBody>
            <a:bodyPr wrap="none" anchor="ctr"/>
            <a:lstStyle/>
            <a:p>
              <a:endParaRPr lang="en-US"/>
            </a:p>
          </p:txBody>
        </p:sp>
        <p:sp>
          <p:nvSpPr>
            <p:cNvPr id="20" name="Freeform 19"/>
            <p:cNvSpPr>
              <a:spLocks noChangeArrowheads="1"/>
            </p:cNvSpPr>
            <p:nvPr userDrawn="1"/>
          </p:nvSpPr>
          <p:spPr bwMode="auto">
            <a:xfrm>
              <a:off x="11615994" y="6046007"/>
              <a:ext cx="147737" cy="166204"/>
            </a:xfrm>
            <a:custGeom>
              <a:avLst/>
              <a:gdLst>
                <a:gd name="T0" fmla="*/ 0 w 1166"/>
                <a:gd name="T1" fmla="*/ 652 h 1311"/>
                <a:gd name="T2" fmla="*/ 657 w 1166"/>
                <a:gd name="T3" fmla="*/ 0 h 1311"/>
                <a:gd name="T4" fmla="*/ 1157 w 1166"/>
                <a:gd name="T5" fmla="*/ 212 h 1311"/>
                <a:gd name="T6" fmla="*/ 939 w 1166"/>
                <a:gd name="T7" fmla="*/ 446 h 1311"/>
                <a:gd name="T8" fmla="*/ 654 w 1166"/>
                <a:gd name="T9" fmla="*/ 308 h 1311"/>
                <a:gd name="T10" fmla="*/ 349 w 1166"/>
                <a:gd name="T11" fmla="*/ 649 h 1311"/>
                <a:gd name="T12" fmla="*/ 349 w 1166"/>
                <a:gd name="T13" fmla="*/ 655 h 1311"/>
                <a:gd name="T14" fmla="*/ 668 w 1166"/>
                <a:gd name="T15" fmla="*/ 1002 h 1311"/>
                <a:gd name="T16" fmla="*/ 956 w 1166"/>
                <a:gd name="T17" fmla="*/ 870 h 1311"/>
                <a:gd name="T18" fmla="*/ 1165 w 1166"/>
                <a:gd name="T19" fmla="*/ 1081 h 1311"/>
                <a:gd name="T20" fmla="*/ 651 w 1166"/>
                <a:gd name="T21" fmla="*/ 1310 h 1311"/>
                <a:gd name="T22" fmla="*/ 0 w 1166"/>
                <a:gd name="T23" fmla="*/ 658 h 1311"/>
                <a:gd name="T24" fmla="*/ 0 w 1166"/>
                <a:gd name="T25" fmla="*/ 652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6" h="1311">
                  <a:moveTo>
                    <a:pt x="0" y="652"/>
                  </a:moveTo>
                  <a:cubicBezTo>
                    <a:pt x="0" y="294"/>
                    <a:pt x="273" y="0"/>
                    <a:pt x="657" y="0"/>
                  </a:cubicBezTo>
                  <a:cubicBezTo>
                    <a:pt x="894" y="0"/>
                    <a:pt x="1041" y="79"/>
                    <a:pt x="1157" y="212"/>
                  </a:cubicBezTo>
                  <a:lnTo>
                    <a:pt x="939" y="446"/>
                  </a:lnTo>
                  <a:cubicBezTo>
                    <a:pt x="860" y="362"/>
                    <a:pt x="781" y="308"/>
                    <a:pt x="654" y="308"/>
                  </a:cubicBezTo>
                  <a:cubicBezTo>
                    <a:pt x="476" y="308"/>
                    <a:pt x="349" y="466"/>
                    <a:pt x="349" y="649"/>
                  </a:cubicBezTo>
                  <a:lnTo>
                    <a:pt x="349" y="655"/>
                  </a:lnTo>
                  <a:cubicBezTo>
                    <a:pt x="349" y="847"/>
                    <a:pt x="474" y="1002"/>
                    <a:pt x="668" y="1002"/>
                  </a:cubicBezTo>
                  <a:cubicBezTo>
                    <a:pt x="787" y="1002"/>
                    <a:pt x="869" y="951"/>
                    <a:pt x="956" y="870"/>
                  </a:cubicBezTo>
                  <a:lnTo>
                    <a:pt x="1165" y="1081"/>
                  </a:lnTo>
                  <a:cubicBezTo>
                    <a:pt x="1044" y="1214"/>
                    <a:pt x="903" y="1310"/>
                    <a:pt x="651" y="1310"/>
                  </a:cubicBezTo>
                  <a:cubicBezTo>
                    <a:pt x="273" y="1304"/>
                    <a:pt x="0" y="1013"/>
                    <a:pt x="0" y="658"/>
                  </a:cubicBezTo>
                  <a:lnTo>
                    <a:pt x="0" y="652"/>
                  </a:lnTo>
                </a:path>
              </a:pathLst>
            </a:custGeom>
            <a:solidFill>
              <a:schemeClr val="bg1"/>
            </a:solidFill>
            <a:ln>
              <a:noFill/>
            </a:ln>
            <a:effectLst/>
          </p:spPr>
          <p:txBody>
            <a:bodyPr wrap="none" anchor="ctr"/>
            <a:lstStyle/>
            <a:p>
              <a:endParaRPr lang="en-US"/>
            </a:p>
          </p:txBody>
        </p:sp>
        <p:sp>
          <p:nvSpPr>
            <p:cNvPr id="21" name="Freeform 20"/>
            <p:cNvSpPr>
              <a:spLocks noChangeArrowheads="1"/>
            </p:cNvSpPr>
            <p:nvPr userDrawn="1"/>
          </p:nvSpPr>
          <p:spPr bwMode="auto">
            <a:xfrm>
              <a:off x="11779400" y="6007954"/>
              <a:ext cx="101289" cy="203138"/>
            </a:xfrm>
            <a:custGeom>
              <a:avLst/>
              <a:gdLst>
                <a:gd name="T0" fmla="*/ 150 w 800"/>
                <a:gd name="T1" fmla="*/ 627 h 1599"/>
                <a:gd name="T2" fmla="*/ 0 w 800"/>
                <a:gd name="T3" fmla="*/ 627 h 1599"/>
                <a:gd name="T4" fmla="*/ 0 w 800"/>
                <a:gd name="T5" fmla="*/ 322 h 1599"/>
                <a:gd name="T6" fmla="*/ 150 w 800"/>
                <a:gd name="T7" fmla="*/ 322 h 1599"/>
                <a:gd name="T8" fmla="*/ 150 w 800"/>
                <a:gd name="T9" fmla="*/ 0 h 1599"/>
                <a:gd name="T10" fmla="*/ 505 w 800"/>
                <a:gd name="T11" fmla="*/ 0 h 1599"/>
                <a:gd name="T12" fmla="*/ 505 w 800"/>
                <a:gd name="T13" fmla="*/ 322 h 1599"/>
                <a:gd name="T14" fmla="*/ 799 w 800"/>
                <a:gd name="T15" fmla="*/ 322 h 1599"/>
                <a:gd name="T16" fmla="*/ 799 w 800"/>
                <a:gd name="T17" fmla="*/ 627 h 1599"/>
                <a:gd name="T18" fmla="*/ 505 w 800"/>
                <a:gd name="T19" fmla="*/ 627 h 1599"/>
                <a:gd name="T20" fmla="*/ 505 w 800"/>
                <a:gd name="T21" fmla="*/ 1163 h 1599"/>
                <a:gd name="T22" fmla="*/ 621 w 800"/>
                <a:gd name="T23" fmla="*/ 1284 h 1599"/>
                <a:gd name="T24" fmla="*/ 796 w 800"/>
                <a:gd name="T25" fmla="*/ 1239 h 1599"/>
                <a:gd name="T26" fmla="*/ 796 w 800"/>
                <a:gd name="T27" fmla="*/ 1524 h 1599"/>
                <a:gd name="T28" fmla="*/ 517 w 800"/>
                <a:gd name="T29" fmla="*/ 1598 h 1599"/>
                <a:gd name="T30" fmla="*/ 150 w 800"/>
                <a:gd name="T31" fmla="*/ 1219 h 1599"/>
                <a:gd name="T32" fmla="*/ 150 w 800"/>
                <a:gd name="T33" fmla="*/ 627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1599">
                  <a:moveTo>
                    <a:pt x="150" y="627"/>
                  </a:moveTo>
                  <a:lnTo>
                    <a:pt x="0" y="627"/>
                  </a:lnTo>
                  <a:lnTo>
                    <a:pt x="0" y="322"/>
                  </a:lnTo>
                  <a:lnTo>
                    <a:pt x="150" y="322"/>
                  </a:lnTo>
                  <a:lnTo>
                    <a:pt x="150" y="0"/>
                  </a:lnTo>
                  <a:lnTo>
                    <a:pt x="505" y="0"/>
                  </a:lnTo>
                  <a:lnTo>
                    <a:pt x="505" y="322"/>
                  </a:lnTo>
                  <a:lnTo>
                    <a:pt x="799" y="322"/>
                  </a:lnTo>
                  <a:lnTo>
                    <a:pt x="799" y="627"/>
                  </a:lnTo>
                  <a:lnTo>
                    <a:pt x="505" y="627"/>
                  </a:lnTo>
                  <a:lnTo>
                    <a:pt x="505" y="1163"/>
                  </a:lnTo>
                  <a:cubicBezTo>
                    <a:pt x="505" y="1245"/>
                    <a:pt x="539" y="1284"/>
                    <a:pt x="621" y="1284"/>
                  </a:cubicBezTo>
                  <a:cubicBezTo>
                    <a:pt x="686" y="1284"/>
                    <a:pt x="745" y="1267"/>
                    <a:pt x="796" y="1239"/>
                  </a:cubicBezTo>
                  <a:lnTo>
                    <a:pt x="796" y="1524"/>
                  </a:lnTo>
                  <a:cubicBezTo>
                    <a:pt x="720" y="1569"/>
                    <a:pt x="635" y="1598"/>
                    <a:pt x="517" y="1598"/>
                  </a:cubicBezTo>
                  <a:cubicBezTo>
                    <a:pt x="297" y="1598"/>
                    <a:pt x="150" y="1510"/>
                    <a:pt x="150" y="1219"/>
                  </a:cubicBezTo>
                  <a:lnTo>
                    <a:pt x="150" y="627"/>
                  </a:lnTo>
                </a:path>
              </a:pathLst>
            </a:custGeom>
            <a:solidFill>
              <a:schemeClr val="bg1"/>
            </a:solidFill>
            <a:ln>
              <a:noFill/>
            </a:ln>
            <a:effectLst/>
          </p:spPr>
          <p:txBody>
            <a:bodyPr wrap="none" anchor="ctr"/>
            <a:lstStyle/>
            <a:p>
              <a:endParaRPr lang="en-US"/>
            </a:p>
          </p:txBody>
        </p:sp>
      </p:grpSp>
    </p:spTree>
    <p:extLst>
      <p:ext uri="{BB962C8B-B14F-4D97-AF65-F5344CB8AC3E}">
        <p14:creationId xmlns:p14="http://schemas.microsoft.com/office/powerpoint/2010/main" val="344049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5Essentials">
    <p:spTree>
      <p:nvGrpSpPr>
        <p:cNvPr id="1" name=""/>
        <p:cNvGrpSpPr/>
        <p:nvPr/>
      </p:nvGrpSpPr>
      <p:grpSpPr>
        <a:xfrm>
          <a:off x="0" y="0"/>
          <a:ext cx="0" cy="0"/>
          <a:chOff x="0" y="0"/>
          <a:chExt cx="0" cy="0"/>
        </a:xfrm>
      </p:grpSpPr>
      <p:sp>
        <p:nvSpPr>
          <p:cNvPr id="23" name="Rectangle 22"/>
          <p:cNvSpPr/>
          <p:nvPr userDrawn="1"/>
        </p:nvSpPr>
        <p:spPr>
          <a:xfrm>
            <a:off x="0" y="0"/>
            <a:ext cx="9409814" cy="135033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409814" y="0"/>
            <a:ext cx="2782186" cy="135033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69966" y="141310"/>
            <a:ext cx="8874034" cy="1063081"/>
          </a:xfrm>
        </p:spPr>
        <p:txBody>
          <a:bodyPr/>
          <a:lstStyle>
            <a:lvl1pPr>
              <a:defRPr>
                <a:solidFill>
                  <a:schemeClr val="accent5"/>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C86B2F3C-08EE-2246-AC41-B29D143070D4}" type="slidenum">
              <a:rPr lang="en-US" smtClean="0"/>
              <a:t>‹#›</a:t>
            </a:fld>
            <a:endParaRPr lang="en-US"/>
          </a:p>
        </p:txBody>
      </p:sp>
      <p:grpSp>
        <p:nvGrpSpPr>
          <p:cNvPr id="21" name="Group 20"/>
          <p:cNvGrpSpPr/>
          <p:nvPr userDrawn="1"/>
        </p:nvGrpSpPr>
        <p:grpSpPr>
          <a:xfrm>
            <a:off x="269966" y="6464641"/>
            <a:ext cx="1871720" cy="183378"/>
            <a:chOff x="1270000" y="979488"/>
            <a:chExt cx="7518400" cy="736600"/>
          </a:xfrm>
        </p:grpSpPr>
        <p:sp>
          <p:nvSpPr>
            <p:cNvPr id="7" name="Freeform 6"/>
            <p:cNvSpPr>
              <a:spLocks noChangeArrowheads="1"/>
            </p:cNvSpPr>
            <p:nvPr userDrawn="1"/>
          </p:nvSpPr>
          <p:spPr bwMode="auto">
            <a:xfrm>
              <a:off x="1270000" y="989013"/>
              <a:ext cx="514350" cy="598487"/>
            </a:xfrm>
            <a:custGeom>
              <a:avLst/>
              <a:gdLst>
                <a:gd name="T0" fmla="*/ 0 w 1429"/>
                <a:gd name="T1" fmla="*/ 0 h 1663"/>
                <a:gd name="T2" fmla="*/ 361 w 1429"/>
                <a:gd name="T3" fmla="*/ 0 h 1663"/>
                <a:gd name="T4" fmla="*/ 361 w 1429"/>
                <a:gd name="T5" fmla="*/ 926 h 1663"/>
                <a:gd name="T6" fmla="*/ 714 w 1429"/>
                <a:gd name="T7" fmla="*/ 1329 h 1663"/>
                <a:gd name="T8" fmla="*/ 1067 w 1429"/>
                <a:gd name="T9" fmla="*/ 937 h 1663"/>
                <a:gd name="T10" fmla="*/ 1067 w 1429"/>
                <a:gd name="T11" fmla="*/ 0 h 1663"/>
                <a:gd name="T12" fmla="*/ 1428 w 1429"/>
                <a:gd name="T13" fmla="*/ 0 h 1663"/>
                <a:gd name="T14" fmla="*/ 1428 w 1429"/>
                <a:gd name="T15" fmla="*/ 923 h 1663"/>
                <a:gd name="T16" fmla="*/ 711 w 1429"/>
                <a:gd name="T17" fmla="*/ 1662 h 1663"/>
                <a:gd name="T18" fmla="*/ 0 w 1429"/>
                <a:gd name="T19" fmla="*/ 937 h 1663"/>
                <a:gd name="T20" fmla="*/ 0 w 1429"/>
                <a:gd name="T21" fmla="*/ 0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9" h="1663">
                  <a:moveTo>
                    <a:pt x="0" y="0"/>
                  </a:moveTo>
                  <a:lnTo>
                    <a:pt x="361" y="0"/>
                  </a:lnTo>
                  <a:lnTo>
                    <a:pt x="361" y="926"/>
                  </a:lnTo>
                  <a:cubicBezTo>
                    <a:pt x="361" y="1194"/>
                    <a:pt x="494" y="1329"/>
                    <a:pt x="714" y="1329"/>
                  </a:cubicBezTo>
                  <a:cubicBezTo>
                    <a:pt x="934" y="1329"/>
                    <a:pt x="1067" y="1197"/>
                    <a:pt x="1067" y="937"/>
                  </a:cubicBezTo>
                  <a:lnTo>
                    <a:pt x="1067" y="0"/>
                  </a:lnTo>
                  <a:lnTo>
                    <a:pt x="1428" y="0"/>
                  </a:lnTo>
                  <a:lnTo>
                    <a:pt x="1428" y="923"/>
                  </a:lnTo>
                  <a:cubicBezTo>
                    <a:pt x="1428" y="1420"/>
                    <a:pt x="1148" y="1662"/>
                    <a:pt x="711" y="1662"/>
                  </a:cubicBezTo>
                  <a:cubicBezTo>
                    <a:pt x="274" y="1662"/>
                    <a:pt x="0" y="1417"/>
                    <a:pt x="0" y="937"/>
                  </a:cubicBezTo>
                  <a:lnTo>
                    <a:pt x="0"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 name="Freeform 7"/>
            <p:cNvSpPr>
              <a:spLocks noChangeArrowheads="1"/>
            </p:cNvSpPr>
            <p:nvPr userDrawn="1"/>
          </p:nvSpPr>
          <p:spPr bwMode="auto">
            <a:xfrm>
              <a:off x="1876425" y="979488"/>
              <a:ext cx="546100" cy="609600"/>
            </a:xfrm>
            <a:custGeom>
              <a:avLst/>
              <a:gdLst>
                <a:gd name="T0" fmla="*/ 0 w 1516"/>
                <a:gd name="T1" fmla="*/ 847 h 1694"/>
                <a:gd name="T2" fmla="*/ 855 w 1516"/>
                <a:gd name="T3" fmla="*/ 0 h 1694"/>
                <a:gd name="T4" fmla="*/ 1501 w 1516"/>
                <a:gd name="T5" fmla="*/ 254 h 1694"/>
                <a:gd name="T6" fmla="*/ 1272 w 1516"/>
                <a:gd name="T7" fmla="*/ 519 h 1694"/>
                <a:gd name="T8" fmla="*/ 855 w 1516"/>
                <a:gd name="T9" fmla="*/ 336 h 1694"/>
                <a:gd name="T10" fmla="*/ 380 w 1516"/>
                <a:gd name="T11" fmla="*/ 847 h 1694"/>
                <a:gd name="T12" fmla="*/ 855 w 1516"/>
                <a:gd name="T13" fmla="*/ 1360 h 1694"/>
                <a:gd name="T14" fmla="*/ 1286 w 1516"/>
                <a:gd name="T15" fmla="*/ 1168 h 1694"/>
                <a:gd name="T16" fmla="*/ 1515 w 1516"/>
                <a:gd name="T17" fmla="*/ 1400 h 1694"/>
                <a:gd name="T18" fmla="*/ 840 w 1516"/>
                <a:gd name="T19" fmla="*/ 1693 h 1694"/>
                <a:gd name="T20" fmla="*/ 0 w 1516"/>
                <a:gd name="T21" fmla="*/ 852 h 1694"/>
                <a:gd name="T22" fmla="*/ 0 w 1516"/>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6" h="1694">
                  <a:moveTo>
                    <a:pt x="0" y="847"/>
                  </a:moveTo>
                  <a:cubicBezTo>
                    <a:pt x="0" y="381"/>
                    <a:pt x="349" y="0"/>
                    <a:pt x="855" y="0"/>
                  </a:cubicBezTo>
                  <a:cubicBezTo>
                    <a:pt x="1162" y="0"/>
                    <a:pt x="1348" y="102"/>
                    <a:pt x="1501" y="254"/>
                  </a:cubicBezTo>
                  <a:lnTo>
                    <a:pt x="1272" y="519"/>
                  </a:lnTo>
                  <a:cubicBezTo>
                    <a:pt x="1145" y="403"/>
                    <a:pt x="1018" y="336"/>
                    <a:pt x="855" y="336"/>
                  </a:cubicBezTo>
                  <a:cubicBezTo>
                    <a:pt x="578" y="336"/>
                    <a:pt x="380" y="564"/>
                    <a:pt x="380" y="847"/>
                  </a:cubicBezTo>
                  <a:cubicBezTo>
                    <a:pt x="380" y="1126"/>
                    <a:pt x="575" y="1360"/>
                    <a:pt x="855" y="1360"/>
                  </a:cubicBezTo>
                  <a:cubicBezTo>
                    <a:pt x="1041" y="1360"/>
                    <a:pt x="1157" y="1284"/>
                    <a:pt x="1286" y="1168"/>
                  </a:cubicBezTo>
                  <a:lnTo>
                    <a:pt x="1515" y="1400"/>
                  </a:lnTo>
                  <a:cubicBezTo>
                    <a:pt x="1343" y="1580"/>
                    <a:pt x="1157" y="1693"/>
                    <a:pt x="840" y="1693"/>
                  </a:cubicBezTo>
                  <a:cubicBezTo>
                    <a:pt x="358"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8"/>
            <p:cNvSpPr>
              <a:spLocks noChangeArrowheads="1"/>
            </p:cNvSpPr>
            <p:nvPr userDrawn="1"/>
          </p:nvSpPr>
          <p:spPr bwMode="auto">
            <a:xfrm>
              <a:off x="2505075" y="989013"/>
              <a:ext cx="498475" cy="588962"/>
            </a:xfrm>
            <a:custGeom>
              <a:avLst/>
              <a:gdLst>
                <a:gd name="T0" fmla="*/ 1024 w 1386"/>
                <a:gd name="T1" fmla="*/ 0 h 1638"/>
                <a:gd name="T2" fmla="*/ 1024 w 1386"/>
                <a:gd name="T3" fmla="*/ 649 h 1638"/>
                <a:gd name="T4" fmla="*/ 361 w 1386"/>
                <a:gd name="T5" fmla="*/ 649 h 1638"/>
                <a:gd name="T6" fmla="*/ 361 w 1386"/>
                <a:gd name="T7" fmla="*/ 0 h 1638"/>
                <a:gd name="T8" fmla="*/ 0 w 1386"/>
                <a:gd name="T9" fmla="*/ 0 h 1638"/>
                <a:gd name="T10" fmla="*/ 0 w 1386"/>
                <a:gd name="T11" fmla="*/ 1637 h 1638"/>
                <a:gd name="T12" fmla="*/ 361 w 1386"/>
                <a:gd name="T13" fmla="*/ 1637 h 1638"/>
                <a:gd name="T14" fmla="*/ 361 w 1386"/>
                <a:gd name="T15" fmla="*/ 979 h 1638"/>
                <a:gd name="T16" fmla="*/ 1024 w 1386"/>
                <a:gd name="T17" fmla="*/ 979 h 1638"/>
                <a:gd name="T18" fmla="*/ 1024 w 1386"/>
                <a:gd name="T19" fmla="*/ 1637 h 1638"/>
                <a:gd name="T20" fmla="*/ 1385 w 1386"/>
                <a:gd name="T21" fmla="*/ 1637 h 1638"/>
                <a:gd name="T22" fmla="*/ 1385 w 1386"/>
                <a:gd name="T23" fmla="*/ 0 h 1638"/>
                <a:gd name="T24" fmla="*/ 1024 w 1386"/>
                <a:gd name="T25" fmla="*/ 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6" h="1638">
                  <a:moveTo>
                    <a:pt x="1024" y="0"/>
                  </a:moveTo>
                  <a:lnTo>
                    <a:pt x="1024" y="649"/>
                  </a:lnTo>
                  <a:lnTo>
                    <a:pt x="361" y="649"/>
                  </a:lnTo>
                  <a:lnTo>
                    <a:pt x="361" y="0"/>
                  </a:lnTo>
                  <a:lnTo>
                    <a:pt x="0" y="0"/>
                  </a:lnTo>
                  <a:lnTo>
                    <a:pt x="0" y="1637"/>
                  </a:lnTo>
                  <a:lnTo>
                    <a:pt x="361" y="1637"/>
                  </a:lnTo>
                  <a:lnTo>
                    <a:pt x="361" y="979"/>
                  </a:lnTo>
                  <a:lnTo>
                    <a:pt x="1024" y="979"/>
                  </a:lnTo>
                  <a:lnTo>
                    <a:pt x="1024" y="1637"/>
                  </a:lnTo>
                  <a:lnTo>
                    <a:pt x="1385" y="1637"/>
                  </a:lnTo>
                  <a:lnTo>
                    <a:pt x="1385" y="0"/>
                  </a:lnTo>
                  <a:lnTo>
                    <a:pt x="1024"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9"/>
            <p:cNvSpPr>
              <a:spLocks noChangeArrowheads="1"/>
            </p:cNvSpPr>
            <p:nvPr userDrawn="1"/>
          </p:nvSpPr>
          <p:spPr bwMode="auto">
            <a:xfrm>
              <a:off x="3140075" y="989013"/>
              <a:ext cx="130175" cy="588962"/>
            </a:xfrm>
            <a:custGeom>
              <a:avLst/>
              <a:gdLst>
                <a:gd name="T0" fmla="*/ 181 w 363"/>
                <a:gd name="T1" fmla="*/ 1637 h 1638"/>
                <a:gd name="T2" fmla="*/ 0 w 363"/>
                <a:gd name="T3" fmla="*/ 1637 h 1638"/>
                <a:gd name="T4" fmla="*/ 0 w 363"/>
                <a:gd name="T5" fmla="*/ 0 h 1638"/>
                <a:gd name="T6" fmla="*/ 362 w 363"/>
                <a:gd name="T7" fmla="*/ 0 h 1638"/>
                <a:gd name="T8" fmla="*/ 362 w 363"/>
                <a:gd name="T9" fmla="*/ 1637 h 1638"/>
                <a:gd name="T10" fmla="*/ 181 w 363"/>
                <a:gd name="T11" fmla="*/ 1637 h 1638"/>
              </a:gdLst>
              <a:ahLst/>
              <a:cxnLst>
                <a:cxn ang="0">
                  <a:pos x="T0" y="T1"/>
                </a:cxn>
                <a:cxn ang="0">
                  <a:pos x="T2" y="T3"/>
                </a:cxn>
                <a:cxn ang="0">
                  <a:pos x="T4" y="T5"/>
                </a:cxn>
                <a:cxn ang="0">
                  <a:pos x="T6" y="T7"/>
                </a:cxn>
                <a:cxn ang="0">
                  <a:pos x="T8" y="T9"/>
                </a:cxn>
                <a:cxn ang="0">
                  <a:pos x="T10" y="T11"/>
                </a:cxn>
              </a:cxnLst>
              <a:rect l="0" t="0" r="r" b="b"/>
              <a:pathLst>
                <a:path w="363" h="1638">
                  <a:moveTo>
                    <a:pt x="181" y="1637"/>
                  </a:moveTo>
                  <a:lnTo>
                    <a:pt x="0" y="1637"/>
                  </a:lnTo>
                  <a:lnTo>
                    <a:pt x="0" y="0"/>
                  </a:lnTo>
                  <a:lnTo>
                    <a:pt x="362" y="0"/>
                  </a:lnTo>
                  <a:lnTo>
                    <a:pt x="362" y="1637"/>
                  </a:lnTo>
                  <a:lnTo>
                    <a:pt x="181" y="163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10"/>
            <p:cNvSpPr>
              <a:spLocks noChangeArrowheads="1"/>
            </p:cNvSpPr>
            <p:nvPr userDrawn="1"/>
          </p:nvSpPr>
          <p:spPr bwMode="auto">
            <a:xfrm>
              <a:off x="3375025" y="979488"/>
              <a:ext cx="546100" cy="609600"/>
            </a:xfrm>
            <a:custGeom>
              <a:avLst/>
              <a:gdLst>
                <a:gd name="T0" fmla="*/ 0 w 1517"/>
                <a:gd name="T1" fmla="*/ 847 h 1694"/>
                <a:gd name="T2" fmla="*/ 855 w 1517"/>
                <a:gd name="T3" fmla="*/ 0 h 1694"/>
                <a:gd name="T4" fmla="*/ 1502 w 1517"/>
                <a:gd name="T5" fmla="*/ 254 h 1694"/>
                <a:gd name="T6" fmla="*/ 1273 w 1517"/>
                <a:gd name="T7" fmla="*/ 519 h 1694"/>
                <a:gd name="T8" fmla="*/ 855 w 1517"/>
                <a:gd name="T9" fmla="*/ 336 h 1694"/>
                <a:gd name="T10" fmla="*/ 381 w 1517"/>
                <a:gd name="T11" fmla="*/ 847 h 1694"/>
                <a:gd name="T12" fmla="*/ 855 w 1517"/>
                <a:gd name="T13" fmla="*/ 1360 h 1694"/>
                <a:gd name="T14" fmla="*/ 1287 w 1517"/>
                <a:gd name="T15" fmla="*/ 1168 h 1694"/>
                <a:gd name="T16" fmla="*/ 1516 w 1517"/>
                <a:gd name="T17" fmla="*/ 1400 h 1694"/>
                <a:gd name="T18" fmla="*/ 844 w 1517"/>
                <a:gd name="T19" fmla="*/ 1693 h 1694"/>
                <a:gd name="T20" fmla="*/ 0 w 1517"/>
                <a:gd name="T21" fmla="*/ 852 h 1694"/>
                <a:gd name="T22" fmla="*/ 0 w 1517"/>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7" h="1694">
                  <a:moveTo>
                    <a:pt x="0" y="847"/>
                  </a:moveTo>
                  <a:cubicBezTo>
                    <a:pt x="0" y="381"/>
                    <a:pt x="350" y="0"/>
                    <a:pt x="855" y="0"/>
                  </a:cubicBezTo>
                  <a:cubicBezTo>
                    <a:pt x="1163" y="0"/>
                    <a:pt x="1349" y="102"/>
                    <a:pt x="1502" y="254"/>
                  </a:cubicBezTo>
                  <a:lnTo>
                    <a:pt x="1273" y="519"/>
                  </a:lnTo>
                  <a:cubicBezTo>
                    <a:pt x="1146" y="403"/>
                    <a:pt x="1019" y="336"/>
                    <a:pt x="855" y="336"/>
                  </a:cubicBezTo>
                  <a:cubicBezTo>
                    <a:pt x="579" y="336"/>
                    <a:pt x="381" y="564"/>
                    <a:pt x="381" y="847"/>
                  </a:cubicBezTo>
                  <a:cubicBezTo>
                    <a:pt x="381" y="1126"/>
                    <a:pt x="576" y="1360"/>
                    <a:pt x="855" y="1360"/>
                  </a:cubicBezTo>
                  <a:cubicBezTo>
                    <a:pt x="1042" y="1360"/>
                    <a:pt x="1157" y="1284"/>
                    <a:pt x="1287" y="1168"/>
                  </a:cubicBezTo>
                  <a:lnTo>
                    <a:pt x="1516" y="1400"/>
                  </a:lnTo>
                  <a:cubicBezTo>
                    <a:pt x="1346" y="1580"/>
                    <a:pt x="1160" y="1693"/>
                    <a:pt x="844" y="1693"/>
                  </a:cubicBezTo>
                  <a:cubicBezTo>
                    <a:pt x="359"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11"/>
            <p:cNvSpPr>
              <a:spLocks noChangeArrowheads="1"/>
            </p:cNvSpPr>
            <p:nvPr userDrawn="1"/>
          </p:nvSpPr>
          <p:spPr bwMode="auto">
            <a:xfrm>
              <a:off x="3956050" y="985838"/>
              <a:ext cx="623888" cy="593725"/>
            </a:xfrm>
            <a:custGeom>
              <a:avLst/>
              <a:gdLst>
                <a:gd name="T0" fmla="*/ 864 w 1734"/>
                <a:gd name="T1" fmla="*/ 432 h 1649"/>
                <a:gd name="T2" fmla="*/ 1081 w 1734"/>
                <a:gd name="T3" fmla="*/ 962 h 1649"/>
                <a:gd name="T4" fmla="*/ 647 w 1734"/>
                <a:gd name="T5" fmla="*/ 962 h 1649"/>
                <a:gd name="T6" fmla="*/ 864 w 1734"/>
                <a:gd name="T7" fmla="*/ 432 h 1649"/>
                <a:gd name="T8" fmla="*/ 703 w 1734"/>
                <a:gd name="T9" fmla="*/ 0 h 1649"/>
                <a:gd name="T10" fmla="*/ 0 w 1734"/>
                <a:gd name="T11" fmla="*/ 1648 h 1649"/>
                <a:gd name="T12" fmla="*/ 367 w 1734"/>
                <a:gd name="T13" fmla="*/ 1648 h 1649"/>
                <a:gd name="T14" fmla="*/ 517 w 1734"/>
                <a:gd name="T15" fmla="*/ 1281 h 1649"/>
                <a:gd name="T16" fmla="*/ 1208 w 1734"/>
                <a:gd name="T17" fmla="*/ 1281 h 1649"/>
                <a:gd name="T18" fmla="*/ 1358 w 1734"/>
                <a:gd name="T19" fmla="*/ 1648 h 1649"/>
                <a:gd name="T20" fmla="*/ 1733 w 1734"/>
                <a:gd name="T21" fmla="*/ 1648 h 1649"/>
                <a:gd name="T22" fmla="*/ 1031 w 1734"/>
                <a:gd name="T23" fmla="*/ 0 h 1649"/>
                <a:gd name="T24" fmla="*/ 703 w 1734"/>
                <a:gd name="T25" fmla="*/ 0 h 1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4" h="1649">
                  <a:moveTo>
                    <a:pt x="864" y="432"/>
                  </a:moveTo>
                  <a:lnTo>
                    <a:pt x="1081" y="962"/>
                  </a:lnTo>
                  <a:lnTo>
                    <a:pt x="647" y="962"/>
                  </a:lnTo>
                  <a:lnTo>
                    <a:pt x="864" y="432"/>
                  </a:lnTo>
                  <a:close/>
                  <a:moveTo>
                    <a:pt x="703" y="0"/>
                  </a:moveTo>
                  <a:lnTo>
                    <a:pt x="0" y="1648"/>
                  </a:lnTo>
                  <a:lnTo>
                    <a:pt x="367" y="1648"/>
                  </a:lnTo>
                  <a:lnTo>
                    <a:pt x="517" y="1281"/>
                  </a:lnTo>
                  <a:lnTo>
                    <a:pt x="1208" y="1281"/>
                  </a:lnTo>
                  <a:lnTo>
                    <a:pt x="1358" y="1648"/>
                  </a:lnTo>
                  <a:lnTo>
                    <a:pt x="1733" y="1648"/>
                  </a:lnTo>
                  <a:lnTo>
                    <a:pt x="1031" y="0"/>
                  </a:lnTo>
                  <a:lnTo>
                    <a:pt x="703" y="0"/>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12"/>
            <p:cNvSpPr>
              <a:spLocks noChangeArrowheads="1"/>
            </p:cNvSpPr>
            <p:nvPr userDrawn="1"/>
          </p:nvSpPr>
          <p:spPr bwMode="auto">
            <a:xfrm>
              <a:off x="4592638" y="979488"/>
              <a:ext cx="561975" cy="609600"/>
            </a:xfrm>
            <a:custGeom>
              <a:avLst/>
              <a:gdLst>
                <a:gd name="T0" fmla="*/ 0 w 1561"/>
                <a:gd name="T1" fmla="*/ 847 h 1694"/>
                <a:gd name="T2" fmla="*/ 858 w 1561"/>
                <a:gd name="T3" fmla="*/ 0 h 1694"/>
                <a:gd name="T4" fmla="*/ 1500 w 1561"/>
                <a:gd name="T5" fmla="*/ 226 h 1694"/>
                <a:gd name="T6" fmla="*/ 1274 w 1561"/>
                <a:gd name="T7" fmla="*/ 499 h 1694"/>
                <a:gd name="T8" fmla="*/ 847 w 1561"/>
                <a:gd name="T9" fmla="*/ 333 h 1694"/>
                <a:gd name="T10" fmla="*/ 375 w 1561"/>
                <a:gd name="T11" fmla="*/ 844 h 1694"/>
                <a:gd name="T12" fmla="*/ 375 w 1561"/>
                <a:gd name="T13" fmla="*/ 847 h 1694"/>
                <a:gd name="T14" fmla="*/ 872 w 1561"/>
                <a:gd name="T15" fmla="*/ 1366 h 1694"/>
                <a:gd name="T16" fmla="*/ 1211 w 1561"/>
                <a:gd name="T17" fmla="*/ 1267 h 1694"/>
                <a:gd name="T18" fmla="*/ 1211 w 1561"/>
                <a:gd name="T19" fmla="*/ 1033 h 1694"/>
                <a:gd name="T20" fmla="*/ 849 w 1561"/>
                <a:gd name="T21" fmla="*/ 1033 h 1694"/>
                <a:gd name="T22" fmla="*/ 849 w 1561"/>
                <a:gd name="T23" fmla="*/ 722 h 1694"/>
                <a:gd name="T24" fmla="*/ 1560 w 1561"/>
                <a:gd name="T25" fmla="*/ 722 h 1694"/>
                <a:gd name="T26" fmla="*/ 1560 w 1561"/>
                <a:gd name="T27" fmla="*/ 1434 h 1694"/>
                <a:gd name="T28" fmla="*/ 861 w 1561"/>
                <a:gd name="T29" fmla="*/ 1693 h 1694"/>
                <a:gd name="T30" fmla="*/ 0 w 1561"/>
                <a:gd name="T31" fmla="*/ 852 h 1694"/>
                <a:gd name="T32" fmla="*/ 0 w 1561"/>
                <a:gd name="T3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1" h="1694">
                  <a:moveTo>
                    <a:pt x="0" y="847"/>
                  </a:moveTo>
                  <a:cubicBezTo>
                    <a:pt x="0" y="381"/>
                    <a:pt x="364" y="0"/>
                    <a:pt x="858" y="0"/>
                  </a:cubicBezTo>
                  <a:cubicBezTo>
                    <a:pt x="1151" y="0"/>
                    <a:pt x="1328" y="79"/>
                    <a:pt x="1500" y="226"/>
                  </a:cubicBezTo>
                  <a:lnTo>
                    <a:pt x="1274" y="499"/>
                  </a:lnTo>
                  <a:cubicBezTo>
                    <a:pt x="1148" y="395"/>
                    <a:pt x="1036" y="333"/>
                    <a:pt x="847" y="333"/>
                  </a:cubicBezTo>
                  <a:cubicBezTo>
                    <a:pt x="584" y="333"/>
                    <a:pt x="375" y="564"/>
                    <a:pt x="375" y="844"/>
                  </a:cubicBezTo>
                  <a:lnTo>
                    <a:pt x="375" y="847"/>
                  </a:lnTo>
                  <a:cubicBezTo>
                    <a:pt x="375" y="1146"/>
                    <a:pt x="581" y="1366"/>
                    <a:pt x="872" y="1366"/>
                  </a:cubicBezTo>
                  <a:cubicBezTo>
                    <a:pt x="1002" y="1366"/>
                    <a:pt x="1120" y="1332"/>
                    <a:pt x="1211" y="1267"/>
                  </a:cubicBezTo>
                  <a:lnTo>
                    <a:pt x="1211" y="1033"/>
                  </a:lnTo>
                  <a:lnTo>
                    <a:pt x="849" y="1033"/>
                  </a:lnTo>
                  <a:lnTo>
                    <a:pt x="849" y="722"/>
                  </a:lnTo>
                  <a:lnTo>
                    <a:pt x="1560" y="722"/>
                  </a:lnTo>
                  <a:lnTo>
                    <a:pt x="1560" y="1434"/>
                  </a:lnTo>
                  <a:cubicBezTo>
                    <a:pt x="1390" y="1577"/>
                    <a:pt x="1160" y="1693"/>
                    <a:pt x="861" y="1693"/>
                  </a:cubicBezTo>
                  <a:cubicBezTo>
                    <a:pt x="353" y="1693"/>
                    <a:pt x="0" y="1335"/>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13"/>
            <p:cNvSpPr>
              <a:spLocks noChangeArrowheads="1"/>
            </p:cNvSpPr>
            <p:nvPr userDrawn="1"/>
          </p:nvSpPr>
          <p:spPr bwMode="auto">
            <a:xfrm>
              <a:off x="5241925" y="979488"/>
              <a:ext cx="627063" cy="609600"/>
            </a:xfrm>
            <a:custGeom>
              <a:avLst/>
              <a:gdLst>
                <a:gd name="T0" fmla="*/ 1363 w 1742"/>
                <a:gd name="T1" fmla="*/ 847 h 1694"/>
                <a:gd name="T2" fmla="*/ 867 w 1742"/>
                <a:gd name="T3" fmla="*/ 333 h 1694"/>
                <a:gd name="T4" fmla="*/ 376 w 1742"/>
                <a:gd name="T5" fmla="*/ 844 h 1694"/>
                <a:gd name="T6" fmla="*/ 376 w 1742"/>
                <a:gd name="T7" fmla="*/ 847 h 1694"/>
                <a:gd name="T8" fmla="*/ 872 w 1742"/>
                <a:gd name="T9" fmla="*/ 1360 h 1694"/>
                <a:gd name="T10" fmla="*/ 1363 w 1742"/>
                <a:gd name="T11" fmla="*/ 852 h 1694"/>
                <a:gd name="T12" fmla="*/ 1363 w 1742"/>
                <a:gd name="T13" fmla="*/ 847 h 1694"/>
                <a:gd name="T14" fmla="*/ 0 w 1742"/>
                <a:gd name="T15" fmla="*/ 847 h 1694"/>
                <a:gd name="T16" fmla="*/ 872 w 1742"/>
                <a:gd name="T17" fmla="*/ 0 h 1694"/>
                <a:gd name="T18" fmla="*/ 1741 w 1742"/>
                <a:gd name="T19" fmla="*/ 841 h 1694"/>
                <a:gd name="T20" fmla="*/ 1741 w 1742"/>
                <a:gd name="T21" fmla="*/ 847 h 1694"/>
                <a:gd name="T22" fmla="*/ 869 w 1742"/>
                <a:gd name="T23" fmla="*/ 1693 h 1694"/>
                <a:gd name="T24" fmla="*/ 0 w 1742"/>
                <a:gd name="T25" fmla="*/ 852 h 1694"/>
                <a:gd name="T26" fmla="*/ 0 w 1742"/>
                <a:gd name="T27"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2" h="1694">
                  <a:moveTo>
                    <a:pt x="1363" y="847"/>
                  </a:moveTo>
                  <a:cubicBezTo>
                    <a:pt x="1363" y="567"/>
                    <a:pt x="1158" y="333"/>
                    <a:pt x="867" y="333"/>
                  </a:cubicBezTo>
                  <a:cubicBezTo>
                    <a:pt x="577" y="333"/>
                    <a:pt x="376" y="562"/>
                    <a:pt x="376" y="844"/>
                  </a:cubicBezTo>
                  <a:lnTo>
                    <a:pt x="376" y="847"/>
                  </a:lnTo>
                  <a:cubicBezTo>
                    <a:pt x="376" y="1126"/>
                    <a:pt x="582" y="1360"/>
                    <a:pt x="872" y="1360"/>
                  </a:cubicBezTo>
                  <a:cubicBezTo>
                    <a:pt x="1163" y="1360"/>
                    <a:pt x="1363" y="1132"/>
                    <a:pt x="1363" y="852"/>
                  </a:cubicBezTo>
                  <a:lnTo>
                    <a:pt x="1363" y="847"/>
                  </a:lnTo>
                  <a:close/>
                  <a:moveTo>
                    <a:pt x="0" y="847"/>
                  </a:moveTo>
                  <a:cubicBezTo>
                    <a:pt x="0" y="381"/>
                    <a:pt x="367" y="0"/>
                    <a:pt x="872" y="0"/>
                  </a:cubicBezTo>
                  <a:cubicBezTo>
                    <a:pt x="1377" y="0"/>
                    <a:pt x="1741" y="375"/>
                    <a:pt x="1741" y="841"/>
                  </a:cubicBezTo>
                  <a:lnTo>
                    <a:pt x="1741" y="847"/>
                  </a:lnTo>
                  <a:cubicBezTo>
                    <a:pt x="1741" y="1312"/>
                    <a:pt x="1375" y="1693"/>
                    <a:pt x="869" y="1693"/>
                  </a:cubicBezTo>
                  <a:cubicBezTo>
                    <a:pt x="364" y="1693"/>
                    <a:pt x="0" y="1318"/>
                    <a:pt x="0" y="852"/>
                  </a:cubicBezTo>
                  <a:lnTo>
                    <a:pt x="0" y="847"/>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14"/>
            <p:cNvSpPr>
              <a:spLocks noChangeArrowheads="1"/>
            </p:cNvSpPr>
            <p:nvPr userDrawn="1"/>
          </p:nvSpPr>
          <p:spPr bwMode="auto">
            <a:xfrm>
              <a:off x="5973763" y="989013"/>
              <a:ext cx="130175" cy="588962"/>
            </a:xfrm>
            <a:custGeom>
              <a:avLst/>
              <a:gdLst>
                <a:gd name="T0" fmla="*/ 181 w 362"/>
                <a:gd name="T1" fmla="*/ 1637 h 1638"/>
                <a:gd name="T2" fmla="*/ 0 w 362"/>
                <a:gd name="T3" fmla="*/ 1637 h 1638"/>
                <a:gd name="T4" fmla="*/ 0 w 362"/>
                <a:gd name="T5" fmla="*/ 0 h 1638"/>
                <a:gd name="T6" fmla="*/ 361 w 362"/>
                <a:gd name="T7" fmla="*/ 0 h 1638"/>
                <a:gd name="T8" fmla="*/ 361 w 362"/>
                <a:gd name="T9" fmla="*/ 1637 h 1638"/>
                <a:gd name="T10" fmla="*/ 181 w 362"/>
                <a:gd name="T11" fmla="*/ 1637 h 1638"/>
              </a:gdLst>
              <a:ahLst/>
              <a:cxnLst>
                <a:cxn ang="0">
                  <a:pos x="T0" y="T1"/>
                </a:cxn>
                <a:cxn ang="0">
                  <a:pos x="T2" y="T3"/>
                </a:cxn>
                <a:cxn ang="0">
                  <a:pos x="T4" y="T5"/>
                </a:cxn>
                <a:cxn ang="0">
                  <a:pos x="T6" y="T7"/>
                </a:cxn>
                <a:cxn ang="0">
                  <a:pos x="T8" y="T9"/>
                </a:cxn>
                <a:cxn ang="0">
                  <a:pos x="T10" y="T11"/>
                </a:cxn>
              </a:cxnLst>
              <a:rect l="0" t="0" r="r" b="b"/>
              <a:pathLst>
                <a:path w="362" h="1638">
                  <a:moveTo>
                    <a:pt x="181" y="1637"/>
                  </a:moveTo>
                  <a:lnTo>
                    <a:pt x="0" y="1637"/>
                  </a:lnTo>
                  <a:lnTo>
                    <a:pt x="0" y="0"/>
                  </a:lnTo>
                  <a:lnTo>
                    <a:pt x="361" y="0"/>
                  </a:lnTo>
                  <a:lnTo>
                    <a:pt x="361" y="1637"/>
                  </a:lnTo>
                  <a:lnTo>
                    <a:pt x="181" y="1637"/>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15"/>
            <p:cNvSpPr>
              <a:spLocks noChangeArrowheads="1"/>
            </p:cNvSpPr>
            <p:nvPr userDrawn="1"/>
          </p:nvSpPr>
          <p:spPr bwMode="auto">
            <a:xfrm>
              <a:off x="6226175" y="1119188"/>
              <a:ext cx="688975" cy="460375"/>
            </a:xfrm>
            <a:custGeom>
              <a:avLst/>
              <a:gdLst>
                <a:gd name="T0" fmla="*/ 0 w 1914"/>
                <a:gd name="T1" fmla="*/ 23 h 1277"/>
                <a:gd name="T2" fmla="*/ 355 w 1914"/>
                <a:gd name="T3" fmla="*/ 23 h 1277"/>
                <a:gd name="T4" fmla="*/ 355 w 1914"/>
                <a:gd name="T5" fmla="*/ 201 h 1277"/>
                <a:gd name="T6" fmla="*/ 725 w 1914"/>
                <a:gd name="T7" fmla="*/ 0 h 1277"/>
                <a:gd name="T8" fmla="*/ 1078 w 1914"/>
                <a:gd name="T9" fmla="*/ 198 h 1277"/>
                <a:gd name="T10" fmla="*/ 1490 w 1914"/>
                <a:gd name="T11" fmla="*/ 0 h 1277"/>
                <a:gd name="T12" fmla="*/ 1913 w 1914"/>
                <a:gd name="T13" fmla="*/ 460 h 1277"/>
                <a:gd name="T14" fmla="*/ 1913 w 1914"/>
                <a:gd name="T15" fmla="*/ 1276 h 1277"/>
                <a:gd name="T16" fmla="*/ 1558 w 1914"/>
                <a:gd name="T17" fmla="*/ 1276 h 1277"/>
                <a:gd name="T18" fmla="*/ 1558 w 1914"/>
                <a:gd name="T19" fmla="*/ 576 h 1277"/>
                <a:gd name="T20" fmla="*/ 1349 w 1914"/>
                <a:gd name="T21" fmla="*/ 322 h 1277"/>
                <a:gd name="T22" fmla="*/ 1134 w 1914"/>
                <a:gd name="T23" fmla="*/ 576 h 1277"/>
                <a:gd name="T24" fmla="*/ 1134 w 1914"/>
                <a:gd name="T25" fmla="*/ 1276 h 1277"/>
                <a:gd name="T26" fmla="*/ 779 w 1914"/>
                <a:gd name="T27" fmla="*/ 1276 h 1277"/>
                <a:gd name="T28" fmla="*/ 779 w 1914"/>
                <a:gd name="T29" fmla="*/ 576 h 1277"/>
                <a:gd name="T30" fmla="*/ 570 w 1914"/>
                <a:gd name="T31" fmla="*/ 322 h 1277"/>
                <a:gd name="T32" fmla="*/ 355 w 1914"/>
                <a:gd name="T33" fmla="*/ 576 h 1277"/>
                <a:gd name="T34" fmla="*/ 355 w 1914"/>
                <a:gd name="T35" fmla="*/ 1276 h 1277"/>
                <a:gd name="T36" fmla="*/ 0 w 1914"/>
                <a:gd name="T37" fmla="*/ 1276 h 1277"/>
                <a:gd name="T38" fmla="*/ 0 w 1914"/>
                <a:gd name="T39" fmla="*/ 23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4" h="1277">
                  <a:moveTo>
                    <a:pt x="0" y="23"/>
                  </a:moveTo>
                  <a:lnTo>
                    <a:pt x="355" y="23"/>
                  </a:lnTo>
                  <a:lnTo>
                    <a:pt x="355" y="201"/>
                  </a:lnTo>
                  <a:cubicBezTo>
                    <a:pt x="437" y="96"/>
                    <a:pt x="544" y="0"/>
                    <a:pt x="725" y="0"/>
                  </a:cubicBezTo>
                  <a:cubicBezTo>
                    <a:pt x="889" y="0"/>
                    <a:pt x="1013" y="74"/>
                    <a:pt x="1078" y="198"/>
                  </a:cubicBezTo>
                  <a:cubicBezTo>
                    <a:pt x="1188" y="68"/>
                    <a:pt x="1318" y="0"/>
                    <a:pt x="1490" y="0"/>
                  </a:cubicBezTo>
                  <a:cubicBezTo>
                    <a:pt x="1755" y="0"/>
                    <a:pt x="1913" y="158"/>
                    <a:pt x="1913" y="460"/>
                  </a:cubicBezTo>
                  <a:lnTo>
                    <a:pt x="1913" y="1276"/>
                  </a:lnTo>
                  <a:lnTo>
                    <a:pt x="1558" y="1276"/>
                  </a:lnTo>
                  <a:lnTo>
                    <a:pt x="1558" y="576"/>
                  </a:lnTo>
                  <a:cubicBezTo>
                    <a:pt x="1558" y="407"/>
                    <a:pt x="1482" y="322"/>
                    <a:pt x="1349" y="322"/>
                  </a:cubicBezTo>
                  <a:cubicBezTo>
                    <a:pt x="1217" y="322"/>
                    <a:pt x="1134" y="410"/>
                    <a:pt x="1134" y="576"/>
                  </a:cubicBezTo>
                  <a:lnTo>
                    <a:pt x="1134" y="1276"/>
                  </a:lnTo>
                  <a:lnTo>
                    <a:pt x="779" y="1276"/>
                  </a:lnTo>
                  <a:lnTo>
                    <a:pt x="779" y="576"/>
                  </a:lnTo>
                  <a:cubicBezTo>
                    <a:pt x="779" y="407"/>
                    <a:pt x="702" y="322"/>
                    <a:pt x="570" y="322"/>
                  </a:cubicBezTo>
                  <a:cubicBezTo>
                    <a:pt x="437" y="322"/>
                    <a:pt x="355" y="410"/>
                    <a:pt x="355" y="576"/>
                  </a:cubicBezTo>
                  <a:lnTo>
                    <a:pt x="355" y="1276"/>
                  </a:lnTo>
                  <a:lnTo>
                    <a:pt x="0" y="1276"/>
                  </a:lnTo>
                  <a:lnTo>
                    <a:pt x="0" y="23"/>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16"/>
            <p:cNvSpPr>
              <a:spLocks noChangeArrowheads="1"/>
            </p:cNvSpPr>
            <p:nvPr userDrawn="1"/>
          </p:nvSpPr>
          <p:spPr bwMode="auto">
            <a:xfrm>
              <a:off x="7019925" y="1119188"/>
              <a:ext cx="473075" cy="596900"/>
            </a:xfrm>
            <a:custGeom>
              <a:avLst/>
              <a:gdLst>
                <a:gd name="T0" fmla="*/ 962 w 1316"/>
                <a:gd name="T1" fmla="*/ 647 h 1658"/>
                <a:gd name="T2" fmla="*/ 655 w 1316"/>
                <a:gd name="T3" fmla="*/ 300 h 1658"/>
                <a:gd name="T4" fmla="*/ 350 w 1316"/>
                <a:gd name="T5" fmla="*/ 647 h 1658"/>
                <a:gd name="T6" fmla="*/ 350 w 1316"/>
                <a:gd name="T7" fmla="*/ 652 h 1658"/>
                <a:gd name="T8" fmla="*/ 655 w 1316"/>
                <a:gd name="T9" fmla="*/ 999 h 1658"/>
                <a:gd name="T10" fmla="*/ 962 w 1316"/>
                <a:gd name="T11" fmla="*/ 652 h 1658"/>
                <a:gd name="T12" fmla="*/ 962 w 1316"/>
                <a:gd name="T13" fmla="*/ 647 h 1658"/>
                <a:gd name="T14" fmla="*/ 0 w 1316"/>
                <a:gd name="T15" fmla="*/ 23 h 1658"/>
                <a:gd name="T16" fmla="*/ 355 w 1316"/>
                <a:gd name="T17" fmla="*/ 23 h 1658"/>
                <a:gd name="T18" fmla="*/ 355 w 1316"/>
                <a:gd name="T19" fmla="*/ 204 h 1658"/>
                <a:gd name="T20" fmla="*/ 745 w 1316"/>
                <a:gd name="T21" fmla="*/ 0 h 1658"/>
                <a:gd name="T22" fmla="*/ 1315 w 1316"/>
                <a:gd name="T23" fmla="*/ 649 h 1658"/>
                <a:gd name="T24" fmla="*/ 1315 w 1316"/>
                <a:gd name="T25" fmla="*/ 655 h 1658"/>
                <a:gd name="T26" fmla="*/ 745 w 1316"/>
                <a:gd name="T27" fmla="*/ 1304 h 1658"/>
                <a:gd name="T28" fmla="*/ 355 w 1316"/>
                <a:gd name="T29" fmla="*/ 1118 h 1658"/>
                <a:gd name="T30" fmla="*/ 355 w 1316"/>
                <a:gd name="T31" fmla="*/ 1657 h 1658"/>
                <a:gd name="T32" fmla="*/ 0 w 1316"/>
                <a:gd name="T33" fmla="*/ 1657 h 1658"/>
                <a:gd name="T34" fmla="*/ 0 w 1316"/>
                <a:gd name="T35" fmla="*/ 23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6" h="1658">
                  <a:moveTo>
                    <a:pt x="962" y="647"/>
                  </a:moveTo>
                  <a:cubicBezTo>
                    <a:pt x="962" y="438"/>
                    <a:pt x="822" y="300"/>
                    <a:pt x="655" y="300"/>
                  </a:cubicBezTo>
                  <a:cubicBezTo>
                    <a:pt x="489" y="300"/>
                    <a:pt x="350" y="438"/>
                    <a:pt x="350" y="647"/>
                  </a:cubicBezTo>
                  <a:lnTo>
                    <a:pt x="350" y="652"/>
                  </a:lnTo>
                  <a:cubicBezTo>
                    <a:pt x="350" y="861"/>
                    <a:pt x="489" y="999"/>
                    <a:pt x="655" y="999"/>
                  </a:cubicBezTo>
                  <a:cubicBezTo>
                    <a:pt x="822" y="999"/>
                    <a:pt x="962" y="861"/>
                    <a:pt x="962" y="652"/>
                  </a:cubicBezTo>
                  <a:lnTo>
                    <a:pt x="962" y="647"/>
                  </a:lnTo>
                  <a:close/>
                  <a:moveTo>
                    <a:pt x="0" y="23"/>
                  </a:moveTo>
                  <a:lnTo>
                    <a:pt x="355" y="23"/>
                  </a:lnTo>
                  <a:lnTo>
                    <a:pt x="355" y="204"/>
                  </a:lnTo>
                  <a:cubicBezTo>
                    <a:pt x="443" y="88"/>
                    <a:pt x="561" y="0"/>
                    <a:pt x="745" y="0"/>
                  </a:cubicBezTo>
                  <a:cubicBezTo>
                    <a:pt x="1038" y="0"/>
                    <a:pt x="1315" y="229"/>
                    <a:pt x="1315" y="649"/>
                  </a:cubicBezTo>
                  <a:lnTo>
                    <a:pt x="1315" y="655"/>
                  </a:lnTo>
                  <a:cubicBezTo>
                    <a:pt x="1315" y="1073"/>
                    <a:pt x="1041" y="1304"/>
                    <a:pt x="745" y="1304"/>
                  </a:cubicBezTo>
                  <a:cubicBezTo>
                    <a:pt x="556" y="1304"/>
                    <a:pt x="437" y="1217"/>
                    <a:pt x="355" y="1118"/>
                  </a:cubicBezTo>
                  <a:lnTo>
                    <a:pt x="355" y="1657"/>
                  </a:lnTo>
                  <a:lnTo>
                    <a:pt x="0" y="1657"/>
                  </a:lnTo>
                  <a:lnTo>
                    <a:pt x="0" y="23"/>
                  </a:lnTo>
                  <a:close/>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8" name="Freeform 17"/>
            <p:cNvSpPr>
              <a:spLocks noChangeArrowheads="1"/>
            </p:cNvSpPr>
            <p:nvPr userDrawn="1"/>
          </p:nvSpPr>
          <p:spPr bwMode="auto">
            <a:xfrm>
              <a:off x="7545388" y="1122363"/>
              <a:ext cx="415925" cy="465137"/>
            </a:xfrm>
            <a:custGeom>
              <a:avLst/>
              <a:gdLst>
                <a:gd name="T0" fmla="*/ 815 w 1155"/>
                <a:gd name="T1" fmla="*/ 765 h 1293"/>
                <a:gd name="T2" fmla="*/ 589 w 1155"/>
                <a:gd name="T3" fmla="*/ 717 h 1293"/>
                <a:gd name="T4" fmla="*/ 344 w 1155"/>
                <a:gd name="T5" fmla="*/ 889 h 1293"/>
                <a:gd name="T6" fmla="*/ 344 w 1155"/>
                <a:gd name="T7" fmla="*/ 894 h 1293"/>
                <a:gd name="T8" fmla="*/ 539 w 1155"/>
                <a:gd name="T9" fmla="*/ 1047 h 1293"/>
                <a:gd name="T10" fmla="*/ 815 w 1155"/>
                <a:gd name="T11" fmla="*/ 827 h 1293"/>
                <a:gd name="T12" fmla="*/ 815 w 1155"/>
                <a:gd name="T13" fmla="*/ 765 h 1293"/>
                <a:gd name="T14" fmla="*/ 0 w 1155"/>
                <a:gd name="T15" fmla="*/ 903 h 1293"/>
                <a:gd name="T16" fmla="*/ 505 w 1155"/>
                <a:gd name="T17" fmla="*/ 502 h 1293"/>
                <a:gd name="T18" fmla="*/ 812 w 1155"/>
                <a:gd name="T19" fmla="*/ 553 h 1293"/>
                <a:gd name="T20" fmla="*/ 812 w 1155"/>
                <a:gd name="T21" fmla="*/ 533 h 1293"/>
                <a:gd name="T22" fmla="*/ 544 w 1155"/>
                <a:gd name="T23" fmla="*/ 305 h 1293"/>
                <a:gd name="T24" fmla="*/ 197 w 1155"/>
                <a:gd name="T25" fmla="*/ 372 h 1293"/>
                <a:gd name="T26" fmla="*/ 110 w 1155"/>
                <a:gd name="T27" fmla="*/ 101 h 1293"/>
                <a:gd name="T28" fmla="*/ 595 w 1155"/>
                <a:gd name="T29" fmla="*/ 0 h 1293"/>
                <a:gd name="T30" fmla="*/ 1018 w 1155"/>
                <a:gd name="T31" fmla="*/ 141 h 1293"/>
                <a:gd name="T32" fmla="*/ 1154 w 1155"/>
                <a:gd name="T33" fmla="*/ 542 h 1293"/>
                <a:gd name="T34" fmla="*/ 1154 w 1155"/>
                <a:gd name="T35" fmla="*/ 1267 h 1293"/>
                <a:gd name="T36" fmla="*/ 810 w 1155"/>
                <a:gd name="T37" fmla="*/ 1267 h 1293"/>
                <a:gd name="T38" fmla="*/ 810 w 1155"/>
                <a:gd name="T39" fmla="*/ 1131 h 1293"/>
                <a:gd name="T40" fmla="*/ 431 w 1155"/>
                <a:gd name="T41" fmla="*/ 1290 h 1293"/>
                <a:gd name="T42" fmla="*/ 0 w 1155"/>
                <a:gd name="T43" fmla="*/ 909 h 1293"/>
                <a:gd name="T44" fmla="*/ 0 w 1155"/>
                <a:gd name="T45" fmla="*/ 903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5" h="1293">
                  <a:moveTo>
                    <a:pt x="815" y="765"/>
                  </a:moveTo>
                  <a:cubicBezTo>
                    <a:pt x="753" y="736"/>
                    <a:pt x="674" y="717"/>
                    <a:pt x="589" y="717"/>
                  </a:cubicBezTo>
                  <a:cubicBezTo>
                    <a:pt x="437" y="717"/>
                    <a:pt x="344" y="779"/>
                    <a:pt x="344" y="889"/>
                  </a:cubicBezTo>
                  <a:lnTo>
                    <a:pt x="344" y="894"/>
                  </a:lnTo>
                  <a:cubicBezTo>
                    <a:pt x="344" y="990"/>
                    <a:pt x="423" y="1047"/>
                    <a:pt x="539" y="1047"/>
                  </a:cubicBezTo>
                  <a:cubicBezTo>
                    <a:pt x="705" y="1044"/>
                    <a:pt x="815" y="954"/>
                    <a:pt x="815" y="827"/>
                  </a:cubicBezTo>
                  <a:lnTo>
                    <a:pt x="815" y="765"/>
                  </a:lnTo>
                  <a:close/>
                  <a:moveTo>
                    <a:pt x="0" y="903"/>
                  </a:moveTo>
                  <a:cubicBezTo>
                    <a:pt x="0" y="629"/>
                    <a:pt x="208" y="502"/>
                    <a:pt x="505" y="502"/>
                  </a:cubicBezTo>
                  <a:cubicBezTo>
                    <a:pt x="632" y="502"/>
                    <a:pt x="722" y="522"/>
                    <a:pt x="812" y="553"/>
                  </a:cubicBezTo>
                  <a:lnTo>
                    <a:pt x="812" y="533"/>
                  </a:lnTo>
                  <a:cubicBezTo>
                    <a:pt x="812" y="386"/>
                    <a:pt x="722" y="305"/>
                    <a:pt x="544" y="305"/>
                  </a:cubicBezTo>
                  <a:cubicBezTo>
                    <a:pt x="409" y="305"/>
                    <a:pt x="313" y="330"/>
                    <a:pt x="197" y="372"/>
                  </a:cubicBezTo>
                  <a:lnTo>
                    <a:pt x="110" y="101"/>
                  </a:lnTo>
                  <a:cubicBezTo>
                    <a:pt x="248" y="39"/>
                    <a:pt x="383" y="0"/>
                    <a:pt x="595" y="0"/>
                  </a:cubicBezTo>
                  <a:cubicBezTo>
                    <a:pt x="790" y="0"/>
                    <a:pt x="931" y="51"/>
                    <a:pt x="1018" y="141"/>
                  </a:cubicBezTo>
                  <a:cubicBezTo>
                    <a:pt x="1112" y="234"/>
                    <a:pt x="1154" y="372"/>
                    <a:pt x="1154" y="542"/>
                  </a:cubicBezTo>
                  <a:lnTo>
                    <a:pt x="1154" y="1267"/>
                  </a:lnTo>
                  <a:lnTo>
                    <a:pt x="810" y="1267"/>
                  </a:lnTo>
                  <a:lnTo>
                    <a:pt x="810" y="1131"/>
                  </a:lnTo>
                  <a:cubicBezTo>
                    <a:pt x="722" y="1227"/>
                    <a:pt x="604" y="1290"/>
                    <a:pt x="431" y="1290"/>
                  </a:cubicBezTo>
                  <a:cubicBezTo>
                    <a:pt x="194" y="1292"/>
                    <a:pt x="0" y="1154"/>
                    <a:pt x="0" y="909"/>
                  </a:cubicBezTo>
                  <a:lnTo>
                    <a:pt x="0" y="903"/>
                  </a:lnTo>
                  <a:close/>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 name="Freeform 18"/>
            <p:cNvSpPr>
              <a:spLocks noChangeArrowheads="1"/>
            </p:cNvSpPr>
            <p:nvPr userDrawn="1"/>
          </p:nvSpPr>
          <p:spPr bwMode="auto">
            <a:xfrm>
              <a:off x="8037513" y="1119188"/>
              <a:ext cx="419100" cy="471487"/>
            </a:xfrm>
            <a:custGeom>
              <a:avLst/>
              <a:gdLst>
                <a:gd name="T0" fmla="*/ 0 w 1166"/>
                <a:gd name="T1" fmla="*/ 652 h 1311"/>
                <a:gd name="T2" fmla="*/ 657 w 1166"/>
                <a:gd name="T3" fmla="*/ 0 h 1311"/>
                <a:gd name="T4" fmla="*/ 1157 w 1166"/>
                <a:gd name="T5" fmla="*/ 212 h 1311"/>
                <a:gd name="T6" fmla="*/ 939 w 1166"/>
                <a:gd name="T7" fmla="*/ 446 h 1311"/>
                <a:gd name="T8" fmla="*/ 654 w 1166"/>
                <a:gd name="T9" fmla="*/ 308 h 1311"/>
                <a:gd name="T10" fmla="*/ 349 w 1166"/>
                <a:gd name="T11" fmla="*/ 649 h 1311"/>
                <a:gd name="T12" fmla="*/ 349 w 1166"/>
                <a:gd name="T13" fmla="*/ 655 h 1311"/>
                <a:gd name="T14" fmla="*/ 668 w 1166"/>
                <a:gd name="T15" fmla="*/ 1002 h 1311"/>
                <a:gd name="T16" fmla="*/ 956 w 1166"/>
                <a:gd name="T17" fmla="*/ 870 h 1311"/>
                <a:gd name="T18" fmla="*/ 1165 w 1166"/>
                <a:gd name="T19" fmla="*/ 1081 h 1311"/>
                <a:gd name="T20" fmla="*/ 651 w 1166"/>
                <a:gd name="T21" fmla="*/ 1310 h 1311"/>
                <a:gd name="T22" fmla="*/ 0 w 1166"/>
                <a:gd name="T23" fmla="*/ 658 h 1311"/>
                <a:gd name="T24" fmla="*/ 0 w 1166"/>
                <a:gd name="T25" fmla="*/ 652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6" h="1311">
                  <a:moveTo>
                    <a:pt x="0" y="652"/>
                  </a:moveTo>
                  <a:cubicBezTo>
                    <a:pt x="0" y="294"/>
                    <a:pt x="273" y="0"/>
                    <a:pt x="657" y="0"/>
                  </a:cubicBezTo>
                  <a:cubicBezTo>
                    <a:pt x="894" y="0"/>
                    <a:pt x="1041" y="79"/>
                    <a:pt x="1157" y="212"/>
                  </a:cubicBezTo>
                  <a:lnTo>
                    <a:pt x="939" y="446"/>
                  </a:lnTo>
                  <a:cubicBezTo>
                    <a:pt x="860" y="362"/>
                    <a:pt x="781" y="308"/>
                    <a:pt x="654" y="308"/>
                  </a:cubicBezTo>
                  <a:cubicBezTo>
                    <a:pt x="476" y="308"/>
                    <a:pt x="349" y="466"/>
                    <a:pt x="349" y="649"/>
                  </a:cubicBezTo>
                  <a:lnTo>
                    <a:pt x="349" y="655"/>
                  </a:lnTo>
                  <a:cubicBezTo>
                    <a:pt x="349" y="847"/>
                    <a:pt x="474" y="1002"/>
                    <a:pt x="668" y="1002"/>
                  </a:cubicBezTo>
                  <a:cubicBezTo>
                    <a:pt x="787" y="1002"/>
                    <a:pt x="869" y="951"/>
                    <a:pt x="956" y="870"/>
                  </a:cubicBezTo>
                  <a:lnTo>
                    <a:pt x="1165" y="1081"/>
                  </a:lnTo>
                  <a:cubicBezTo>
                    <a:pt x="1044" y="1214"/>
                    <a:pt x="903" y="1310"/>
                    <a:pt x="651" y="1310"/>
                  </a:cubicBezTo>
                  <a:cubicBezTo>
                    <a:pt x="273" y="1304"/>
                    <a:pt x="0" y="1013"/>
                    <a:pt x="0" y="658"/>
                  </a:cubicBezTo>
                  <a:lnTo>
                    <a:pt x="0" y="652"/>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0" name="Freeform 19"/>
            <p:cNvSpPr>
              <a:spLocks noChangeArrowheads="1"/>
            </p:cNvSpPr>
            <p:nvPr userDrawn="1"/>
          </p:nvSpPr>
          <p:spPr bwMode="auto">
            <a:xfrm>
              <a:off x="8501063" y="1011238"/>
              <a:ext cx="287337" cy="576262"/>
            </a:xfrm>
            <a:custGeom>
              <a:avLst/>
              <a:gdLst>
                <a:gd name="T0" fmla="*/ 150 w 800"/>
                <a:gd name="T1" fmla="*/ 627 h 1599"/>
                <a:gd name="T2" fmla="*/ 0 w 800"/>
                <a:gd name="T3" fmla="*/ 627 h 1599"/>
                <a:gd name="T4" fmla="*/ 0 w 800"/>
                <a:gd name="T5" fmla="*/ 322 h 1599"/>
                <a:gd name="T6" fmla="*/ 150 w 800"/>
                <a:gd name="T7" fmla="*/ 322 h 1599"/>
                <a:gd name="T8" fmla="*/ 150 w 800"/>
                <a:gd name="T9" fmla="*/ 0 h 1599"/>
                <a:gd name="T10" fmla="*/ 505 w 800"/>
                <a:gd name="T11" fmla="*/ 0 h 1599"/>
                <a:gd name="T12" fmla="*/ 505 w 800"/>
                <a:gd name="T13" fmla="*/ 322 h 1599"/>
                <a:gd name="T14" fmla="*/ 799 w 800"/>
                <a:gd name="T15" fmla="*/ 322 h 1599"/>
                <a:gd name="T16" fmla="*/ 799 w 800"/>
                <a:gd name="T17" fmla="*/ 627 h 1599"/>
                <a:gd name="T18" fmla="*/ 505 w 800"/>
                <a:gd name="T19" fmla="*/ 627 h 1599"/>
                <a:gd name="T20" fmla="*/ 505 w 800"/>
                <a:gd name="T21" fmla="*/ 1163 h 1599"/>
                <a:gd name="T22" fmla="*/ 621 w 800"/>
                <a:gd name="T23" fmla="*/ 1284 h 1599"/>
                <a:gd name="T24" fmla="*/ 796 w 800"/>
                <a:gd name="T25" fmla="*/ 1239 h 1599"/>
                <a:gd name="T26" fmla="*/ 796 w 800"/>
                <a:gd name="T27" fmla="*/ 1524 h 1599"/>
                <a:gd name="T28" fmla="*/ 517 w 800"/>
                <a:gd name="T29" fmla="*/ 1598 h 1599"/>
                <a:gd name="T30" fmla="*/ 150 w 800"/>
                <a:gd name="T31" fmla="*/ 1219 h 1599"/>
                <a:gd name="T32" fmla="*/ 150 w 800"/>
                <a:gd name="T33" fmla="*/ 627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1599">
                  <a:moveTo>
                    <a:pt x="150" y="627"/>
                  </a:moveTo>
                  <a:lnTo>
                    <a:pt x="0" y="627"/>
                  </a:lnTo>
                  <a:lnTo>
                    <a:pt x="0" y="322"/>
                  </a:lnTo>
                  <a:lnTo>
                    <a:pt x="150" y="322"/>
                  </a:lnTo>
                  <a:lnTo>
                    <a:pt x="150" y="0"/>
                  </a:lnTo>
                  <a:lnTo>
                    <a:pt x="505" y="0"/>
                  </a:lnTo>
                  <a:lnTo>
                    <a:pt x="505" y="322"/>
                  </a:lnTo>
                  <a:lnTo>
                    <a:pt x="799" y="322"/>
                  </a:lnTo>
                  <a:lnTo>
                    <a:pt x="799" y="627"/>
                  </a:lnTo>
                  <a:lnTo>
                    <a:pt x="505" y="627"/>
                  </a:lnTo>
                  <a:lnTo>
                    <a:pt x="505" y="1163"/>
                  </a:lnTo>
                  <a:cubicBezTo>
                    <a:pt x="505" y="1245"/>
                    <a:pt x="539" y="1284"/>
                    <a:pt x="621" y="1284"/>
                  </a:cubicBezTo>
                  <a:cubicBezTo>
                    <a:pt x="686" y="1284"/>
                    <a:pt x="745" y="1267"/>
                    <a:pt x="796" y="1239"/>
                  </a:cubicBezTo>
                  <a:lnTo>
                    <a:pt x="796" y="1524"/>
                  </a:lnTo>
                  <a:cubicBezTo>
                    <a:pt x="720" y="1569"/>
                    <a:pt x="635" y="1598"/>
                    <a:pt x="517" y="1598"/>
                  </a:cubicBezTo>
                  <a:cubicBezTo>
                    <a:pt x="297" y="1598"/>
                    <a:pt x="150" y="1510"/>
                    <a:pt x="150" y="1219"/>
                  </a:cubicBezTo>
                  <a:lnTo>
                    <a:pt x="150" y="627"/>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grpSp>
        <p:nvGrpSpPr>
          <p:cNvPr id="4" name="Group 3"/>
          <p:cNvGrpSpPr/>
          <p:nvPr userDrawn="1"/>
        </p:nvGrpSpPr>
        <p:grpSpPr>
          <a:xfrm>
            <a:off x="9697946" y="429168"/>
            <a:ext cx="2224088" cy="487363"/>
            <a:chOff x="1301750" y="2619375"/>
            <a:chExt cx="2224088" cy="487363"/>
          </a:xfrm>
        </p:grpSpPr>
        <p:sp>
          <p:nvSpPr>
            <p:cNvPr id="25" name="Freeform 61"/>
            <p:cNvSpPr>
              <a:spLocks noChangeArrowheads="1"/>
            </p:cNvSpPr>
            <p:nvPr userDrawn="1"/>
          </p:nvSpPr>
          <p:spPr bwMode="auto">
            <a:xfrm>
              <a:off x="1412875" y="2738438"/>
              <a:ext cx="176213" cy="257175"/>
            </a:xfrm>
            <a:custGeom>
              <a:avLst/>
              <a:gdLst>
                <a:gd name="T0" fmla="*/ 37 w 489"/>
                <a:gd name="T1" fmla="*/ 564 h 715"/>
                <a:gd name="T2" fmla="*/ 248 w 489"/>
                <a:gd name="T3" fmla="*/ 669 h 715"/>
                <a:gd name="T4" fmla="*/ 437 w 489"/>
                <a:gd name="T5" fmla="*/ 491 h 715"/>
                <a:gd name="T6" fmla="*/ 437 w 489"/>
                <a:gd name="T7" fmla="*/ 488 h 715"/>
                <a:gd name="T8" fmla="*/ 245 w 489"/>
                <a:gd name="T9" fmla="*/ 322 h 715"/>
                <a:gd name="T10" fmla="*/ 87 w 489"/>
                <a:gd name="T11" fmla="*/ 367 h 715"/>
                <a:gd name="T12" fmla="*/ 48 w 489"/>
                <a:gd name="T13" fmla="*/ 341 h 715"/>
                <a:gd name="T14" fmla="*/ 68 w 489"/>
                <a:gd name="T15" fmla="*/ 0 h 715"/>
                <a:gd name="T16" fmla="*/ 463 w 489"/>
                <a:gd name="T17" fmla="*/ 0 h 715"/>
                <a:gd name="T18" fmla="*/ 463 w 489"/>
                <a:gd name="T19" fmla="*/ 51 h 715"/>
                <a:gd name="T20" fmla="*/ 110 w 489"/>
                <a:gd name="T21" fmla="*/ 51 h 715"/>
                <a:gd name="T22" fmla="*/ 93 w 489"/>
                <a:gd name="T23" fmla="*/ 313 h 715"/>
                <a:gd name="T24" fmla="*/ 248 w 489"/>
                <a:gd name="T25" fmla="*/ 274 h 715"/>
                <a:gd name="T26" fmla="*/ 488 w 489"/>
                <a:gd name="T27" fmla="*/ 485 h 715"/>
                <a:gd name="T28" fmla="*/ 488 w 489"/>
                <a:gd name="T29" fmla="*/ 488 h 715"/>
                <a:gd name="T30" fmla="*/ 243 w 489"/>
                <a:gd name="T31" fmla="*/ 714 h 715"/>
                <a:gd name="T32" fmla="*/ 0 w 489"/>
                <a:gd name="T33" fmla="*/ 601 h 715"/>
                <a:gd name="T34" fmla="*/ 37 w 489"/>
                <a:gd name="T35" fmla="*/ 564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9" h="715">
                  <a:moveTo>
                    <a:pt x="37" y="564"/>
                  </a:moveTo>
                  <a:cubicBezTo>
                    <a:pt x="99" y="626"/>
                    <a:pt x="172" y="669"/>
                    <a:pt x="248" y="669"/>
                  </a:cubicBezTo>
                  <a:cubicBezTo>
                    <a:pt x="358" y="669"/>
                    <a:pt x="437" y="590"/>
                    <a:pt x="437" y="491"/>
                  </a:cubicBezTo>
                  <a:lnTo>
                    <a:pt x="437" y="488"/>
                  </a:lnTo>
                  <a:cubicBezTo>
                    <a:pt x="437" y="392"/>
                    <a:pt x="358" y="322"/>
                    <a:pt x="245" y="322"/>
                  </a:cubicBezTo>
                  <a:cubicBezTo>
                    <a:pt x="180" y="322"/>
                    <a:pt x="130" y="341"/>
                    <a:pt x="87" y="367"/>
                  </a:cubicBezTo>
                  <a:lnTo>
                    <a:pt x="48" y="341"/>
                  </a:lnTo>
                  <a:lnTo>
                    <a:pt x="68" y="0"/>
                  </a:lnTo>
                  <a:lnTo>
                    <a:pt x="463" y="0"/>
                  </a:lnTo>
                  <a:lnTo>
                    <a:pt x="463" y="51"/>
                  </a:lnTo>
                  <a:lnTo>
                    <a:pt x="110" y="51"/>
                  </a:lnTo>
                  <a:lnTo>
                    <a:pt x="93" y="313"/>
                  </a:lnTo>
                  <a:cubicBezTo>
                    <a:pt x="138" y="291"/>
                    <a:pt x="183" y="274"/>
                    <a:pt x="248" y="274"/>
                  </a:cubicBezTo>
                  <a:cubicBezTo>
                    <a:pt x="384" y="274"/>
                    <a:pt x="488" y="361"/>
                    <a:pt x="488" y="485"/>
                  </a:cubicBezTo>
                  <a:lnTo>
                    <a:pt x="488" y="488"/>
                  </a:lnTo>
                  <a:cubicBezTo>
                    <a:pt x="488" y="621"/>
                    <a:pt x="384" y="714"/>
                    <a:pt x="243" y="714"/>
                  </a:cubicBezTo>
                  <a:cubicBezTo>
                    <a:pt x="149" y="714"/>
                    <a:pt x="62" y="663"/>
                    <a:pt x="0" y="601"/>
                  </a:cubicBezTo>
                  <a:lnTo>
                    <a:pt x="37" y="564"/>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6" name="Freeform 62"/>
            <p:cNvSpPr>
              <a:spLocks noChangeArrowheads="1"/>
            </p:cNvSpPr>
            <p:nvPr userDrawn="1"/>
          </p:nvSpPr>
          <p:spPr bwMode="auto">
            <a:xfrm>
              <a:off x="1662113" y="2738438"/>
              <a:ext cx="182562" cy="252412"/>
            </a:xfrm>
            <a:custGeom>
              <a:avLst/>
              <a:gdLst>
                <a:gd name="T0" fmla="*/ 0 w 506"/>
                <a:gd name="T1" fmla="*/ 0 h 701"/>
                <a:gd name="T2" fmla="*/ 500 w 506"/>
                <a:gd name="T3" fmla="*/ 0 h 701"/>
                <a:gd name="T4" fmla="*/ 500 w 506"/>
                <a:gd name="T5" fmla="*/ 48 h 701"/>
                <a:gd name="T6" fmla="*/ 54 w 506"/>
                <a:gd name="T7" fmla="*/ 48 h 701"/>
                <a:gd name="T8" fmla="*/ 54 w 506"/>
                <a:gd name="T9" fmla="*/ 322 h 701"/>
                <a:gd name="T10" fmla="*/ 455 w 506"/>
                <a:gd name="T11" fmla="*/ 322 h 701"/>
                <a:gd name="T12" fmla="*/ 455 w 506"/>
                <a:gd name="T13" fmla="*/ 370 h 701"/>
                <a:gd name="T14" fmla="*/ 54 w 506"/>
                <a:gd name="T15" fmla="*/ 370 h 701"/>
                <a:gd name="T16" fmla="*/ 54 w 506"/>
                <a:gd name="T17" fmla="*/ 652 h 701"/>
                <a:gd name="T18" fmla="*/ 505 w 506"/>
                <a:gd name="T19" fmla="*/ 652 h 701"/>
                <a:gd name="T20" fmla="*/ 505 w 506"/>
                <a:gd name="T21" fmla="*/ 700 h 701"/>
                <a:gd name="T22" fmla="*/ 0 w 506"/>
                <a:gd name="T23" fmla="*/ 700 h 701"/>
                <a:gd name="T24" fmla="*/ 0 w 506"/>
                <a:gd name="T25" fmla="*/ 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6" h="701">
                  <a:moveTo>
                    <a:pt x="0" y="0"/>
                  </a:moveTo>
                  <a:lnTo>
                    <a:pt x="500" y="0"/>
                  </a:lnTo>
                  <a:lnTo>
                    <a:pt x="500" y="48"/>
                  </a:lnTo>
                  <a:lnTo>
                    <a:pt x="54" y="48"/>
                  </a:lnTo>
                  <a:lnTo>
                    <a:pt x="54" y="322"/>
                  </a:lnTo>
                  <a:lnTo>
                    <a:pt x="455" y="322"/>
                  </a:lnTo>
                  <a:lnTo>
                    <a:pt x="455" y="370"/>
                  </a:lnTo>
                  <a:lnTo>
                    <a:pt x="54" y="370"/>
                  </a:lnTo>
                  <a:lnTo>
                    <a:pt x="54" y="652"/>
                  </a:lnTo>
                  <a:lnTo>
                    <a:pt x="505" y="652"/>
                  </a:lnTo>
                  <a:lnTo>
                    <a:pt x="505" y="700"/>
                  </a:lnTo>
                  <a:lnTo>
                    <a:pt x="0" y="700"/>
                  </a:lnTo>
                  <a:lnTo>
                    <a:pt x="0" y="0"/>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7" name="Freeform 63"/>
            <p:cNvSpPr>
              <a:spLocks noChangeArrowheads="1"/>
            </p:cNvSpPr>
            <p:nvPr userDrawn="1"/>
          </p:nvSpPr>
          <p:spPr bwMode="auto">
            <a:xfrm>
              <a:off x="1898650" y="2801938"/>
              <a:ext cx="139700" cy="193675"/>
            </a:xfrm>
            <a:custGeom>
              <a:avLst/>
              <a:gdLst>
                <a:gd name="T0" fmla="*/ 28 w 387"/>
                <a:gd name="T1" fmla="*/ 418 h 538"/>
                <a:gd name="T2" fmla="*/ 211 w 387"/>
                <a:gd name="T3" fmla="*/ 486 h 538"/>
                <a:gd name="T4" fmla="*/ 335 w 387"/>
                <a:gd name="T5" fmla="*/ 390 h 538"/>
                <a:gd name="T6" fmla="*/ 335 w 387"/>
                <a:gd name="T7" fmla="*/ 387 h 538"/>
                <a:gd name="T8" fmla="*/ 200 w 387"/>
                <a:gd name="T9" fmla="*/ 285 h 538"/>
                <a:gd name="T10" fmla="*/ 25 w 387"/>
                <a:gd name="T11" fmla="*/ 144 h 538"/>
                <a:gd name="T12" fmla="*/ 25 w 387"/>
                <a:gd name="T13" fmla="*/ 142 h 538"/>
                <a:gd name="T14" fmla="*/ 194 w 387"/>
                <a:gd name="T15" fmla="*/ 0 h 538"/>
                <a:gd name="T16" fmla="*/ 375 w 387"/>
                <a:gd name="T17" fmla="*/ 57 h 538"/>
                <a:gd name="T18" fmla="*/ 350 w 387"/>
                <a:gd name="T19" fmla="*/ 99 h 538"/>
                <a:gd name="T20" fmla="*/ 191 w 387"/>
                <a:gd name="T21" fmla="*/ 48 h 538"/>
                <a:gd name="T22" fmla="*/ 76 w 387"/>
                <a:gd name="T23" fmla="*/ 139 h 538"/>
                <a:gd name="T24" fmla="*/ 76 w 387"/>
                <a:gd name="T25" fmla="*/ 142 h 538"/>
                <a:gd name="T26" fmla="*/ 217 w 387"/>
                <a:gd name="T27" fmla="*/ 240 h 538"/>
                <a:gd name="T28" fmla="*/ 386 w 387"/>
                <a:gd name="T29" fmla="*/ 384 h 538"/>
                <a:gd name="T30" fmla="*/ 386 w 387"/>
                <a:gd name="T31" fmla="*/ 387 h 538"/>
                <a:gd name="T32" fmla="*/ 208 w 387"/>
                <a:gd name="T33" fmla="*/ 537 h 538"/>
                <a:gd name="T34" fmla="*/ 0 w 387"/>
                <a:gd name="T35" fmla="*/ 458 h 538"/>
                <a:gd name="T36" fmla="*/ 28 w 387"/>
                <a:gd name="T37" fmla="*/ 41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7" h="538">
                  <a:moveTo>
                    <a:pt x="28" y="418"/>
                  </a:moveTo>
                  <a:cubicBezTo>
                    <a:pt x="84" y="460"/>
                    <a:pt x="146" y="486"/>
                    <a:pt x="211" y="486"/>
                  </a:cubicBezTo>
                  <a:cubicBezTo>
                    <a:pt x="282" y="486"/>
                    <a:pt x="335" y="446"/>
                    <a:pt x="335" y="390"/>
                  </a:cubicBezTo>
                  <a:lnTo>
                    <a:pt x="335" y="387"/>
                  </a:lnTo>
                  <a:cubicBezTo>
                    <a:pt x="335" y="328"/>
                    <a:pt x="271" y="305"/>
                    <a:pt x="200" y="285"/>
                  </a:cubicBezTo>
                  <a:cubicBezTo>
                    <a:pt x="115" y="260"/>
                    <a:pt x="25" y="238"/>
                    <a:pt x="25" y="144"/>
                  </a:cubicBezTo>
                  <a:lnTo>
                    <a:pt x="25" y="142"/>
                  </a:lnTo>
                  <a:cubicBezTo>
                    <a:pt x="25" y="60"/>
                    <a:pt x="96" y="0"/>
                    <a:pt x="194" y="0"/>
                  </a:cubicBezTo>
                  <a:cubicBezTo>
                    <a:pt x="256" y="0"/>
                    <a:pt x="324" y="23"/>
                    <a:pt x="375" y="57"/>
                  </a:cubicBezTo>
                  <a:lnTo>
                    <a:pt x="350" y="99"/>
                  </a:lnTo>
                  <a:cubicBezTo>
                    <a:pt x="302" y="68"/>
                    <a:pt x="245" y="48"/>
                    <a:pt x="191" y="48"/>
                  </a:cubicBezTo>
                  <a:cubicBezTo>
                    <a:pt x="121" y="48"/>
                    <a:pt x="76" y="88"/>
                    <a:pt x="76" y="139"/>
                  </a:cubicBezTo>
                  <a:lnTo>
                    <a:pt x="76" y="142"/>
                  </a:lnTo>
                  <a:cubicBezTo>
                    <a:pt x="76" y="198"/>
                    <a:pt x="146" y="221"/>
                    <a:pt x="217" y="240"/>
                  </a:cubicBezTo>
                  <a:cubicBezTo>
                    <a:pt x="299" y="263"/>
                    <a:pt x="386" y="294"/>
                    <a:pt x="386" y="384"/>
                  </a:cubicBezTo>
                  <a:lnTo>
                    <a:pt x="386" y="387"/>
                  </a:lnTo>
                  <a:cubicBezTo>
                    <a:pt x="386" y="477"/>
                    <a:pt x="307" y="537"/>
                    <a:pt x="208" y="537"/>
                  </a:cubicBezTo>
                  <a:cubicBezTo>
                    <a:pt x="135" y="531"/>
                    <a:pt x="53" y="500"/>
                    <a:pt x="0" y="458"/>
                  </a:cubicBezTo>
                  <a:lnTo>
                    <a:pt x="28" y="418"/>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8" name="Freeform 64"/>
            <p:cNvSpPr>
              <a:spLocks noChangeArrowheads="1"/>
            </p:cNvSpPr>
            <p:nvPr userDrawn="1"/>
          </p:nvSpPr>
          <p:spPr bwMode="auto">
            <a:xfrm>
              <a:off x="2090738" y="2801938"/>
              <a:ext cx="139700" cy="193675"/>
            </a:xfrm>
            <a:custGeom>
              <a:avLst/>
              <a:gdLst>
                <a:gd name="T0" fmla="*/ 28 w 388"/>
                <a:gd name="T1" fmla="*/ 418 h 538"/>
                <a:gd name="T2" fmla="*/ 212 w 388"/>
                <a:gd name="T3" fmla="*/ 486 h 538"/>
                <a:gd name="T4" fmla="*/ 336 w 388"/>
                <a:gd name="T5" fmla="*/ 390 h 538"/>
                <a:gd name="T6" fmla="*/ 336 w 388"/>
                <a:gd name="T7" fmla="*/ 387 h 538"/>
                <a:gd name="T8" fmla="*/ 201 w 388"/>
                <a:gd name="T9" fmla="*/ 285 h 538"/>
                <a:gd name="T10" fmla="*/ 26 w 388"/>
                <a:gd name="T11" fmla="*/ 144 h 538"/>
                <a:gd name="T12" fmla="*/ 26 w 388"/>
                <a:gd name="T13" fmla="*/ 142 h 538"/>
                <a:gd name="T14" fmla="*/ 195 w 388"/>
                <a:gd name="T15" fmla="*/ 0 h 538"/>
                <a:gd name="T16" fmla="*/ 375 w 388"/>
                <a:gd name="T17" fmla="*/ 57 h 538"/>
                <a:gd name="T18" fmla="*/ 350 w 388"/>
                <a:gd name="T19" fmla="*/ 99 h 538"/>
                <a:gd name="T20" fmla="*/ 192 w 388"/>
                <a:gd name="T21" fmla="*/ 48 h 538"/>
                <a:gd name="T22" fmla="*/ 76 w 388"/>
                <a:gd name="T23" fmla="*/ 139 h 538"/>
                <a:gd name="T24" fmla="*/ 76 w 388"/>
                <a:gd name="T25" fmla="*/ 142 h 538"/>
                <a:gd name="T26" fmla="*/ 217 w 388"/>
                <a:gd name="T27" fmla="*/ 240 h 538"/>
                <a:gd name="T28" fmla="*/ 387 w 388"/>
                <a:gd name="T29" fmla="*/ 384 h 538"/>
                <a:gd name="T30" fmla="*/ 387 w 388"/>
                <a:gd name="T31" fmla="*/ 387 h 538"/>
                <a:gd name="T32" fmla="*/ 209 w 388"/>
                <a:gd name="T33" fmla="*/ 537 h 538"/>
                <a:gd name="T34" fmla="*/ 0 w 388"/>
                <a:gd name="T35" fmla="*/ 458 h 538"/>
                <a:gd name="T36" fmla="*/ 28 w 388"/>
                <a:gd name="T37" fmla="*/ 41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8" h="538">
                  <a:moveTo>
                    <a:pt x="28" y="418"/>
                  </a:moveTo>
                  <a:cubicBezTo>
                    <a:pt x="85" y="460"/>
                    <a:pt x="147" y="486"/>
                    <a:pt x="212" y="486"/>
                  </a:cubicBezTo>
                  <a:cubicBezTo>
                    <a:pt x="282" y="486"/>
                    <a:pt x="336" y="446"/>
                    <a:pt x="336" y="390"/>
                  </a:cubicBezTo>
                  <a:lnTo>
                    <a:pt x="336" y="387"/>
                  </a:lnTo>
                  <a:cubicBezTo>
                    <a:pt x="336" y="328"/>
                    <a:pt x="271" y="305"/>
                    <a:pt x="201" y="285"/>
                  </a:cubicBezTo>
                  <a:cubicBezTo>
                    <a:pt x="116" y="260"/>
                    <a:pt x="26" y="238"/>
                    <a:pt x="26" y="144"/>
                  </a:cubicBezTo>
                  <a:lnTo>
                    <a:pt x="26" y="142"/>
                  </a:lnTo>
                  <a:cubicBezTo>
                    <a:pt x="26" y="60"/>
                    <a:pt x="96" y="0"/>
                    <a:pt x="195" y="0"/>
                  </a:cubicBezTo>
                  <a:cubicBezTo>
                    <a:pt x="257" y="0"/>
                    <a:pt x="325" y="23"/>
                    <a:pt x="375" y="57"/>
                  </a:cubicBezTo>
                  <a:lnTo>
                    <a:pt x="350" y="99"/>
                  </a:lnTo>
                  <a:cubicBezTo>
                    <a:pt x="302" y="68"/>
                    <a:pt x="246" y="48"/>
                    <a:pt x="192" y="48"/>
                  </a:cubicBezTo>
                  <a:cubicBezTo>
                    <a:pt x="121" y="48"/>
                    <a:pt x="76" y="88"/>
                    <a:pt x="76" y="139"/>
                  </a:cubicBezTo>
                  <a:lnTo>
                    <a:pt x="76" y="142"/>
                  </a:lnTo>
                  <a:cubicBezTo>
                    <a:pt x="76" y="198"/>
                    <a:pt x="147" y="221"/>
                    <a:pt x="217" y="240"/>
                  </a:cubicBezTo>
                  <a:cubicBezTo>
                    <a:pt x="299" y="263"/>
                    <a:pt x="387" y="294"/>
                    <a:pt x="387" y="384"/>
                  </a:cubicBezTo>
                  <a:lnTo>
                    <a:pt x="387" y="387"/>
                  </a:lnTo>
                  <a:cubicBezTo>
                    <a:pt x="387" y="477"/>
                    <a:pt x="308" y="537"/>
                    <a:pt x="209" y="537"/>
                  </a:cubicBezTo>
                  <a:cubicBezTo>
                    <a:pt x="136" y="531"/>
                    <a:pt x="54" y="500"/>
                    <a:pt x="0" y="458"/>
                  </a:cubicBezTo>
                  <a:lnTo>
                    <a:pt x="28" y="418"/>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9" name="Freeform 65"/>
            <p:cNvSpPr>
              <a:spLocks noChangeArrowheads="1"/>
            </p:cNvSpPr>
            <p:nvPr userDrawn="1"/>
          </p:nvSpPr>
          <p:spPr bwMode="auto">
            <a:xfrm>
              <a:off x="2282825" y="2801938"/>
              <a:ext cx="171450" cy="193675"/>
            </a:xfrm>
            <a:custGeom>
              <a:avLst/>
              <a:gdLst>
                <a:gd name="T0" fmla="*/ 426 w 477"/>
                <a:gd name="T1" fmla="*/ 242 h 537"/>
                <a:gd name="T2" fmla="*/ 242 w 477"/>
                <a:gd name="T3" fmla="*/ 45 h 537"/>
                <a:gd name="T4" fmla="*/ 53 w 477"/>
                <a:gd name="T5" fmla="*/ 242 h 537"/>
                <a:gd name="T6" fmla="*/ 426 w 477"/>
                <a:gd name="T7" fmla="*/ 242 h 537"/>
                <a:gd name="T8" fmla="*/ 242 w 477"/>
                <a:gd name="T9" fmla="*/ 0 h 537"/>
                <a:gd name="T10" fmla="*/ 476 w 477"/>
                <a:gd name="T11" fmla="*/ 268 h 537"/>
                <a:gd name="T12" fmla="*/ 476 w 477"/>
                <a:gd name="T13" fmla="*/ 287 h 537"/>
                <a:gd name="T14" fmla="*/ 53 w 477"/>
                <a:gd name="T15" fmla="*/ 287 h 537"/>
                <a:gd name="T16" fmla="*/ 254 w 477"/>
                <a:gd name="T17" fmla="*/ 488 h 537"/>
                <a:gd name="T18" fmla="*/ 428 w 477"/>
                <a:gd name="T19" fmla="*/ 409 h 537"/>
                <a:gd name="T20" fmla="*/ 462 w 477"/>
                <a:gd name="T21" fmla="*/ 440 h 537"/>
                <a:gd name="T22" fmla="*/ 251 w 477"/>
                <a:gd name="T23" fmla="*/ 536 h 537"/>
                <a:gd name="T24" fmla="*/ 0 w 477"/>
                <a:gd name="T25" fmla="*/ 268 h 537"/>
                <a:gd name="T26" fmla="*/ 242 w 477"/>
                <a:gd name="T27"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537">
                  <a:moveTo>
                    <a:pt x="426" y="242"/>
                  </a:moveTo>
                  <a:cubicBezTo>
                    <a:pt x="420" y="138"/>
                    <a:pt x="361" y="45"/>
                    <a:pt x="242" y="45"/>
                  </a:cubicBezTo>
                  <a:cubicBezTo>
                    <a:pt x="141" y="45"/>
                    <a:pt x="62" y="129"/>
                    <a:pt x="53" y="242"/>
                  </a:cubicBezTo>
                  <a:lnTo>
                    <a:pt x="426" y="242"/>
                  </a:lnTo>
                  <a:close/>
                  <a:moveTo>
                    <a:pt x="242" y="0"/>
                  </a:moveTo>
                  <a:cubicBezTo>
                    <a:pt x="386" y="0"/>
                    <a:pt x="476" y="115"/>
                    <a:pt x="476" y="268"/>
                  </a:cubicBezTo>
                  <a:lnTo>
                    <a:pt x="476" y="287"/>
                  </a:lnTo>
                  <a:lnTo>
                    <a:pt x="53" y="287"/>
                  </a:lnTo>
                  <a:cubicBezTo>
                    <a:pt x="62" y="414"/>
                    <a:pt x="155" y="488"/>
                    <a:pt x="254" y="488"/>
                  </a:cubicBezTo>
                  <a:cubicBezTo>
                    <a:pt x="333" y="488"/>
                    <a:pt x="386" y="454"/>
                    <a:pt x="428" y="409"/>
                  </a:cubicBezTo>
                  <a:lnTo>
                    <a:pt x="462" y="440"/>
                  </a:lnTo>
                  <a:cubicBezTo>
                    <a:pt x="412" y="496"/>
                    <a:pt x="349" y="536"/>
                    <a:pt x="251" y="536"/>
                  </a:cubicBezTo>
                  <a:cubicBezTo>
                    <a:pt x="118" y="536"/>
                    <a:pt x="0" y="429"/>
                    <a:pt x="0" y="268"/>
                  </a:cubicBezTo>
                  <a:cubicBezTo>
                    <a:pt x="0" y="118"/>
                    <a:pt x="104" y="0"/>
                    <a:pt x="242" y="0"/>
                  </a:cubicBezTo>
                  <a:close/>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0" name="Freeform 66"/>
            <p:cNvSpPr>
              <a:spLocks noChangeArrowheads="1"/>
            </p:cNvSpPr>
            <p:nvPr userDrawn="1"/>
          </p:nvSpPr>
          <p:spPr bwMode="auto">
            <a:xfrm>
              <a:off x="2519363" y="2801938"/>
              <a:ext cx="157162" cy="188912"/>
            </a:xfrm>
            <a:custGeom>
              <a:avLst/>
              <a:gdLst>
                <a:gd name="T0" fmla="*/ 0 w 438"/>
                <a:gd name="T1" fmla="*/ 11 h 526"/>
                <a:gd name="T2" fmla="*/ 48 w 438"/>
                <a:gd name="T3" fmla="*/ 11 h 526"/>
                <a:gd name="T4" fmla="*/ 48 w 438"/>
                <a:gd name="T5" fmla="*/ 107 h 526"/>
                <a:gd name="T6" fmla="*/ 231 w 438"/>
                <a:gd name="T7" fmla="*/ 0 h 526"/>
                <a:gd name="T8" fmla="*/ 437 w 438"/>
                <a:gd name="T9" fmla="*/ 211 h 526"/>
                <a:gd name="T10" fmla="*/ 437 w 438"/>
                <a:gd name="T11" fmla="*/ 525 h 526"/>
                <a:gd name="T12" fmla="*/ 389 w 438"/>
                <a:gd name="T13" fmla="*/ 525 h 526"/>
                <a:gd name="T14" fmla="*/ 389 w 438"/>
                <a:gd name="T15" fmla="*/ 220 h 526"/>
                <a:gd name="T16" fmla="*/ 226 w 438"/>
                <a:gd name="T17" fmla="*/ 45 h 526"/>
                <a:gd name="T18" fmla="*/ 48 w 438"/>
                <a:gd name="T19" fmla="*/ 228 h 526"/>
                <a:gd name="T20" fmla="*/ 48 w 438"/>
                <a:gd name="T21" fmla="*/ 525 h 526"/>
                <a:gd name="T22" fmla="*/ 0 w 438"/>
                <a:gd name="T23" fmla="*/ 525 h 526"/>
                <a:gd name="T24" fmla="*/ 0 w 438"/>
                <a:gd name="T25" fmla="*/ 11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 h="526">
                  <a:moveTo>
                    <a:pt x="0" y="11"/>
                  </a:moveTo>
                  <a:lnTo>
                    <a:pt x="48" y="11"/>
                  </a:lnTo>
                  <a:lnTo>
                    <a:pt x="48" y="107"/>
                  </a:lnTo>
                  <a:cubicBezTo>
                    <a:pt x="82" y="48"/>
                    <a:pt x="138" y="0"/>
                    <a:pt x="231" y="0"/>
                  </a:cubicBezTo>
                  <a:cubicBezTo>
                    <a:pt x="361" y="0"/>
                    <a:pt x="437" y="87"/>
                    <a:pt x="437" y="211"/>
                  </a:cubicBezTo>
                  <a:lnTo>
                    <a:pt x="437" y="525"/>
                  </a:lnTo>
                  <a:lnTo>
                    <a:pt x="389" y="525"/>
                  </a:lnTo>
                  <a:lnTo>
                    <a:pt x="389" y="220"/>
                  </a:lnTo>
                  <a:cubicBezTo>
                    <a:pt x="389" y="115"/>
                    <a:pt x="330" y="45"/>
                    <a:pt x="226" y="45"/>
                  </a:cubicBezTo>
                  <a:cubicBezTo>
                    <a:pt x="124" y="45"/>
                    <a:pt x="48" y="121"/>
                    <a:pt x="48" y="228"/>
                  </a:cubicBezTo>
                  <a:lnTo>
                    <a:pt x="48" y="525"/>
                  </a:lnTo>
                  <a:lnTo>
                    <a:pt x="0" y="525"/>
                  </a:lnTo>
                  <a:lnTo>
                    <a:pt x="0" y="11"/>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1" name="Freeform 67"/>
            <p:cNvSpPr>
              <a:spLocks noChangeArrowheads="1"/>
            </p:cNvSpPr>
            <p:nvPr userDrawn="1"/>
          </p:nvSpPr>
          <p:spPr bwMode="auto">
            <a:xfrm>
              <a:off x="2732088" y="2746375"/>
              <a:ext cx="109537" cy="247650"/>
            </a:xfrm>
            <a:custGeom>
              <a:avLst/>
              <a:gdLst>
                <a:gd name="T0" fmla="*/ 73 w 303"/>
                <a:gd name="T1" fmla="*/ 209 h 687"/>
                <a:gd name="T2" fmla="*/ 0 w 303"/>
                <a:gd name="T3" fmla="*/ 209 h 687"/>
                <a:gd name="T4" fmla="*/ 0 w 303"/>
                <a:gd name="T5" fmla="*/ 164 h 687"/>
                <a:gd name="T6" fmla="*/ 73 w 303"/>
                <a:gd name="T7" fmla="*/ 164 h 687"/>
                <a:gd name="T8" fmla="*/ 73 w 303"/>
                <a:gd name="T9" fmla="*/ 0 h 687"/>
                <a:gd name="T10" fmla="*/ 121 w 303"/>
                <a:gd name="T11" fmla="*/ 0 h 687"/>
                <a:gd name="T12" fmla="*/ 121 w 303"/>
                <a:gd name="T13" fmla="*/ 164 h 687"/>
                <a:gd name="T14" fmla="*/ 302 w 303"/>
                <a:gd name="T15" fmla="*/ 164 h 687"/>
                <a:gd name="T16" fmla="*/ 302 w 303"/>
                <a:gd name="T17" fmla="*/ 209 h 687"/>
                <a:gd name="T18" fmla="*/ 121 w 303"/>
                <a:gd name="T19" fmla="*/ 209 h 687"/>
                <a:gd name="T20" fmla="*/ 121 w 303"/>
                <a:gd name="T21" fmla="*/ 539 h 687"/>
                <a:gd name="T22" fmla="*/ 223 w 303"/>
                <a:gd name="T23" fmla="*/ 638 h 687"/>
                <a:gd name="T24" fmla="*/ 299 w 303"/>
                <a:gd name="T25" fmla="*/ 621 h 687"/>
                <a:gd name="T26" fmla="*/ 299 w 303"/>
                <a:gd name="T27" fmla="*/ 666 h 687"/>
                <a:gd name="T28" fmla="*/ 214 w 303"/>
                <a:gd name="T29" fmla="*/ 683 h 687"/>
                <a:gd name="T30" fmla="*/ 73 w 303"/>
                <a:gd name="T31" fmla="*/ 545 h 687"/>
                <a:gd name="T32" fmla="*/ 73 w 303"/>
                <a:gd name="T33" fmla="*/ 20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3" h="687">
                  <a:moveTo>
                    <a:pt x="73" y="209"/>
                  </a:moveTo>
                  <a:lnTo>
                    <a:pt x="0" y="209"/>
                  </a:lnTo>
                  <a:lnTo>
                    <a:pt x="0" y="164"/>
                  </a:lnTo>
                  <a:lnTo>
                    <a:pt x="73" y="164"/>
                  </a:lnTo>
                  <a:lnTo>
                    <a:pt x="73" y="0"/>
                  </a:lnTo>
                  <a:lnTo>
                    <a:pt x="121" y="0"/>
                  </a:lnTo>
                  <a:lnTo>
                    <a:pt x="121" y="164"/>
                  </a:lnTo>
                  <a:lnTo>
                    <a:pt x="302" y="164"/>
                  </a:lnTo>
                  <a:lnTo>
                    <a:pt x="302" y="209"/>
                  </a:lnTo>
                  <a:lnTo>
                    <a:pt x="121" y="209"/>
                  </a:lnTo>
                  <a:lnTo>
                    <a:pt x="121" y="539"/>
                  </a:lnTo>
                  <a:cubicBezTo>
                    <a:pt x="121" y="613"/>
                    <a:pt x="163" y="638"/>
                    <a:pt x="223" y="638"/>
                  </a:cubicBezTo>
                  <a:cubicBezTo>
                    <a:pt x="248" y="638"/>
                    <a:pt x="268" y="632"/>
                    <a:pt x="299" y="621"/>
                  </a:cubicBezTo>
                  <a:lnTo>
                    <a:pt x="299" y="666"/>
                  </a:lnTo>
                  <a:cubicBezTo>
                    <a:pt x="273" y="678"/>
                    <a:pt x="248" y="683"/>
                    <a:pt x="214" y="683"/>
                  </a:cubicBezTo>
                  <a:cubicBezTo>
                    <a:pt x="138" y="686"/>
                    <a:pt x="73" y="641"/>
                    <a:pt x="73" y="545"/>
                  </a:cubicBezTo>
                  <a:lnTo>
                    <a:pt x="73" y="209"/>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2" name="Freeform 68"/>
            <p:cNvSpPr>
              <a:spLocks noChangeArrowheads="1"/>
            </p:cNvSpPr>
            <p:nvPr userDrawn="1"/>
          </p:nvSpPr>
          <p:spPr bwMode="auto">
            <a:xfrm>
              <a:off x="2900363" y="2733675"/>
              <a:ext cx="22225" cy="255588"/>
            </a:xfrm>
            <a:custGeom>
              <a:avLst/>
              <a:gdLst>
                <a:gd name="T0" fmla="*/ 6 w 63"/>
                <a:gd name="T1" fmla="*/ 200 h 712"/>
                <a:gd name="T2" fmla="*/ 54 w 63"/>
                <a:gd name="T3" fmla="*/ 200 h 712"/>
                <a:gd name="T4" fmla="*/ 54 w 63"/>
                <a:gd name="T5" fmla="*/ 711 h 712"/>
                <a:gd name="T6" fmla="*/ 6 w 63"/>
                <a:gd name="T7" fmla="*/ 711 h 712"/>
                <a:gd name="T8" fmla="*/ 6 w 63"/>
                <a:gd name="T9" fmla="*/ 200 h 712"/>
                <a:gd name="T10" fmla="*/ 0 w 63"/>
                <a:gd name="T11" fmla="*/ 0 h 712"/>
                <a:gd name="T12" fmla="*/ 62 w 63"/>
                <a:gd name="T13" fmla="*/ 0 h 712"/>
                <a:gd name="T14" fmla="*/ 62 w 63"/>
                <a:gd name="T15" fmla="*/ 67 h 712"/>
                <a:gd name="T16" fmla="*/ 0 w 63"/>
                <a:gd name="T17" fmla="*/ 67 h 712"/>
                <a:gd name="T18" fmla="*/ 0 w 63"/>
                <a:gd name="T19" fmla="*/ 0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12">
                  <a:moveTo>
                    <a:pt x="6" y="200"/>
                  </a:moveTo>
                  <a:lnTo>
                    <a:pt x="54" y="200"/>
                  </a:lnTo>
                  <a:lnTo>
                    <a:pt x="54" y="711"/>
                  </a:lnTo>
                  <a:lnTo>
                    <a:pt x="6" y="711"/>
                  </a:lnTo>
                  <a:lnTo>
                    <a:pt x="6" y="200"/>
                  </a:lnTo>
                  <a:close/>
                  <a:moveTo>
                    <a:pt x="0" y="0"/>
                  </a:moveTo>
                  <a:lnTo>
                    <a:pt x="62" y="0"/>
                  </a:lnTo>
                  <a:lnTo>
                    <a:pt x="62" y="67"/>
                  </a:lnTo>
                  <a:lnTo>
                    <a:pt x="0" y="67"/>
                  </a:lnTo>
                  <a:lnTo>
                    <a:pt x="0" y="0"/>
                  </a:lnTo>
                  <a:close/>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 name="Freeform 69"/>
            <p:cNvSpPr>
              <a:spLocks noChangeArrowheads="1"/>
            </p:cNvSpPr>
            <p:nvPr userDrawn="1"/>
          </p:nvSpPr>
          <p:spPr bwMode="auto">
            <a:xfrm>
              <a:off x="2984500" y="2803525"/>
              <a:ext cx="157163" cy="192088"/>
            </a:xfrm>
            <a:custGeom>
              <a:avLst/>
              <a:gdLst>
                <a:gd name="T0" fmla="*/ 395 w 438"/>
                <a:gd name="T1" fmla="*/ 268 h 532"/>
                <a:gd name="T2" fmla="*/ 220 w 438"/>
                <a:gd name="T3" fmla="*/ 246 h 532"/>
                <a:gd name="T4" fmla="*/ 50 w 438"/>
                <a:gd name="T5" fmla="*/ 364 h 532"/>
                <a:gd name="T6" fmla="*/ 50 w 438"/>
                <a:gd name="T7" fmla="*/ 367 h 532"/>
                <a:gd name="T8" fmla="*/ 200 w 438"/>
                <a:gd name="T9" fmla="*/ 486 h 532"/>
                <a:gd name="T10" fmla="*/ 395 w 438"/>
                <a:gd name="T11" fmla="*/ 328 h 532"/>
                <a:gd name="T12" fmla="*/ 395 w 438"/>
                <a:gd name="T13" fmla="*/ 268 h 532"/>
                <a:gd name="T14" fmla="*/ 223 w 438"/>
                <a:gd name="T15" fmla="*/ 201 h 532"/>
                <a:gd name="T16" fmla="*/ 392 w 438"/>
                <a:gd name="T17" fmla="*/ 223 h 532"/>
                <a:gd name="T18" fmla="*/ 392 w 438"/>
                <a:gd name="T19" fmla="*/ 201 h 532"/>
                <a:gd name="T20" fmla="*/ 223 w 438"/>
                <a:gd name="T21" fmla="*/ 45 h 532"/>
                <a:gd name="T22" fmla="*/ 62 w 438"/>
                <a:gd name="T23" fmla="*/ 88 h 532"/>
                <a:gd name="T24" fmla="*/ 45 w 438"/>
                <a:gd name="T25" fmla="*/ 45 h 532"/>
                <a:gd name="T26" fmla="*/ 225 w 438"/>
                <a:gd name="T27" fmla="*/ 0 h 532"/>
                <a:gd name="T28" fmla="*/ 386 w 438"/>
                <a:gd name="T29" fmla="*/ 57 h 532"/>
                <a:gd name="T30" fmla="*/ 437 w 438"/>
                <a:gd name="T31" fmla="*/ 201 h 532"/>
                <a:gd name="T32" fmla="*/ 437 w 438"/>
                <a:gd name="T33" fmla="*/ 520 h 532"/>
                <a:gd name="T34" fmla="*/ 389 w 438"/>
                <a:gd name="T35" fmla="*/ 520 h 532"/>
                <a:gd name="T36" fmla="*/ 389 w 438"/>
                <a:gd name="T37" fmla="*/ 435 h 532"/>
                <a:gd name="T38" fmla="*/ 194 w 438"/>
                <a:gd name="T39" fmla="*/ 531 h 532"/>
                <a:gd name="T40" fmla="*/ 0 w 438"/>
                <a:gd name="T41" fmla="*/ 370 h 532"/>
                <a:gd name="T42" fmla="*/ 223 w 438"/>
                <a:gd name="T43" fmla="*/ 20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8" h="532">
                  <a:moveTo>
                    <a:pt x="395" y="268"/>
                  </a:moveTo>
                  <a:cubicBezTo>
                    <a:pt x="352" y="257"/>
                    <a:pt x="293" y="246"/>
                    <a:pt x="220" y="246"/>
                  </a:cubicBezTo>
                  <a:cubicBezTo>
                    <a:pt x="112" y="246"/>
                    <a:pt x="50" y="294"/>
                    <a:pt x="50" y="364"/>
                  </a:cubicBezTo>
                  <a:lnTo>
                    <a:pt x="50" y="367"/>
                  </a:lnTo>
                  <a:cubicBezTo>
                    <a:pt x="50" y="441"/>
                    <a:pt x="121" y="486"/>
                    <a:pt x="200" y="486"/>
                  </a:cubicBezTo>
                  <a:cubicBezTo>
                    <a:pt x="304" y="483"/>
                    <a:pt x="395" y="421"/>
                    <a:pt x="395" y="328"/>
                  </a:cubicBezTo>
                  <a:lnTo>
                    <a:pt x="395" y="268"/>
                  </a:lnTo>
                  <a:close/>
                  <a:moveTo>
                    <a:pt x="223" y="201"/>
                  </a:moveTo>
                  <a:cubicBezTo>
                    <a:pt x="293" y="201"/>
                    <a:pt x="344" y="209"/>
                    <a:pt x="392" y="223"/>
                  </a:cubicBezTo>
                  <a:lnTo>
                    <a:pt x="392" y="201"/>
                  </a:lnTo>
                  <a:cubicBezTo>
                    <a:pt x="392" y="96"/>
                    <a:pt x="330" y="45"/>
                    <a:pt x="223" y="45"/>
                  </a:cubicBezTo>
                  <a:cubicBezTo>
                    <a:pt x="160" y="45"/>
                    <a:pt x="110" y="62"/>
                    <a:pt x="62" y="88"/>
                  </a:cubicBezTo>
                  <a:lnTo>
                    <a:pt x="45" y="45"/>
                  </a:lnTo>
                  <a:cubicBezTo>
                    <a:pt x="101" y="20"/>
                    <a:pt x="154" y="0"/>
                    <a:pt x="225" y="0"/>
                  </a:cubicBezTo>
                  <a:cubicBezTo>
                    <a:pt x="295" y="0"/>
                    <a:pt x="350" y="20"/>
                    <a:pt x="386" y="57"/>
                  </a:cubicBezTo>
                  <a:cubicBezTo>
                    <a:pt x="420" y="91"/>
                    <a:pt x="437" y="139"/>
                    <a:pt x="437" y="201"/>
                  </a:cubicBezTo>
                  <a:lnTo>
                    <a:pt x="437" y="520"/>
                  </a:lnTo>
                  <a:lnTo>
                    <a:pt x="389" y="520"/>
                  </a:lnTo>
                  <a:lnTo>
                    <a:pt x="389" y="435"/>
                  </a:lnTo>
                  <a:cubicBezTo>
                    <a:pt x="355" y="483"/>
                    <a:pt x="290" y="531"/>
                    <a:pt x="194" y="531"/>
                  </a:cubicBezTo>
                  <a:cubicBezTo>
                    <a:pt x="101" y="531"/>
                    <a:pt x="0" y="477"/>
                    <a:pt x="0" y="370"/>
                  </a:cubicBezTo>
                  <a:cubicBezTo>
                    <a:pt x="0" y="263"/>
                    <a:pt x="90" y="201"/>
                    <a:pt x="223" y="201"/>
                  </a:cubicBezTo>
                  <a:close/>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4" name="Freeform 70"/>
            <p:cNvSpPr>
              <a:spLocks noChangeArrowheads="1"/>
            </p:cNvSpPr>
            <p:nvPr userDrawn="1"/>
          </p:nvSpPr>
          <p:spPr bwMode="auto">
            <a:xfrm>
              <a:off x="3221038" y="2727325"/>
              <a:ext cx="17462" cy="265113"/>
            </a:xfrm>
            <a:custGeom>
              <a:avLst/>
              <a:gdLst>
                <a:gd name="T0" fmla="*/ 24 w 49"/>
                <a:gd name="T1" fmla="*/ 734 h 735"/>
                <a:gd name="T2" fmla="*/ 0 w 49"/>
                <a:gd name="T3" fmla="*/ 734 h 735"/>
                <a:gd name="T4" fmla="*/ 0 w 49"/>
                <a:gd name="T5" fmla="*/ 0 h 735"/>
                <a:gd name="T6" fmla="*/ 48 w 49"/>
                <a:gd name="T7" fmla="*/ 0 h 735"/>
                <a:gd name="T8" fmla="*/ 48 w 49"/>
                <a:gd name="T9" fmla="*/ 734 h 735"/>
                <a:gd name="T10" fmla="*/ 24 w 49"/>
                <a:gd name="T11" fmla="*/ 734 h 735"/>
              </a:gdLst>
              <a:ahLst/>
              <a:cxnLst>
                <a:cxn ang="0">
                  <a:pos x="T0" y="T1"/>
                </a:cxn>
                <a:cxn ang="0">
                  <a:pos x="T2" y="T3"/>
                </a:cxn>
                <a:cxn ang="0">
                  <a:pos x="T4" y="T5"/>
                </a:cxn>
                <a:cxn ang="0">
                  <a:pos x="T6" y="T7"/>
                </a:cxn>
                <a:cxn ang="0">
                  <a:pos x="T8" y="T9"/>
                </a:cxn>
                <a:cxn ang="0">
                  <a:pos x="T10" y="T11"/>
                </a:cxn>
              </a:cxnLst>
              <a:rect l="0" t="0" r="r" b="b"/>
              <a:pathLst>
                <a:path w="49" h="735">
                  <a:moveTo>
                    <a:pt x="24" y="734"/>
                  </a:moveTo>
                  <a:lnTo>
                    <a:pt x="0" y="734"/>
                  </a:lnTo>
                  <a:lnTo>
                    <a:pt x="0" y="0"/>
                  </a:lnTo>
                  <a:lnTo>
                    <a:pt x="48" y="0"/>
                  </a:lnTo>
                  <a:lnTo>
                    <a:pt x="48" y="734"/>
                  </a:lnTo>
                  <a:lnTo>
                    <a:pt x="24" y="734"/>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5" name="Freeform 71"/>
            <p:cNvSpPr>
              <a:spLocks noChangeArrowheads="1"/>
            </p:cNvSpPr>
            <p:nvPr userDrawn="1"/>
          </p:nvSpPr>
          <p:spPr bwMode="auto">
            <a:xfrm>
              <a:off x="3300413" y="2801938"/>
              <a:ext cx="139700" cy="193675"/>
            </a:xfrm>
            <a:custGeom>
              <a:avLst/>
              <a:gdLst>
                <a:gd name="T0" fmla="*/ 28 w 388"/>
                <a:gd name="T1" fmla="*/ 418 h 538"/>
                <a:gd name="T2" fmla="*/ 212 w 388"/>
                <a:gd name="T3" fmla="*/ 486 h 538"/>
                <a:gd name="T4" fmla="*/ 336 w 388"/>
                <a:gd name="T5" fmla="*/ 390 h 538"/>
                <a:gd name="T6" fmla="*/ 336 w 388"/>
                <a:gd name="T7" fmla="*/ 387 h 538"/>
                <a:gd name="T8" fmla="*/ 200 w 388"/>
                <a:gd name="T9" fmla="*/ 285 h 538"/>
                <a:gd name="T10" fmla="*/ 25 w 388"/>
                <a:gd name="T11" fmla="*/ 144 h 538"/>
                <a:gd name="T12" fmla="*/ 25 w 388"/>
                <a:gd name="T13" fmla="*/ 142 h 538"/>
                <a:gd name="T14" fmla="*/ 195 w 388"/>
                <a:gd name="T15" fmla="*/ 0 h 538"/>
                <a:gd name="T16" fmla="*/ 375 w 388"/>
                <a:gd name="T17" fmla="*/ 57 h 538"/>
                <a:gd name="T18" fmla="*/ 350 w 388"/>
                <a:gd name="T19" fmla="*/ 99 h 538"/>
                <a:gd name="T20" fmla="*/ 192 w 388"/>
                <a:gd name="T21" fmla="*/ 48 h 538"/>
                <a:gd name="T22" fmla="*/ 76 w 388"/>
                <a:gd name="T23" fmla="*/ 139 h 538"/>
                <a:gd name="T24" fmla="*/ 76 w 388"/>
                <a:gd name="T25" fmla="*/ 142 h 538"/>
                <a:gd name="T26" fmla="*/ 217 w 388"/>
                <a:gd name="T27" fmla="*/ 240 h 538"/>
                <a:gd name="T28" fmla="*/ 387 w 388"/>
                <a:gd name="T29" fmla="*/ 384 h 538"/>
                <a:gd name="T30" fmla="*/ 387 w 388"/>
                <a:gd name="T31" fmla="*/ 387 h 538"/>
                <a:gd name="T32" fmla="*/ 209 w 388"/>
                <a:gd name="T33" fmla="*/ 537 h 538"/>
                <a:gd name="T34" fmla="*/ 0 w 388"/>
                <a:gd name="T35" fmla="*/ 458 h 538"/>
                <a:gd name="T36" fmla="*/ 28 w 388"/>
                <a:gd name="T37" fmla="*/ 41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8" h="538">
                  <a:moveTo>
                    <a:pt x="28" y="418"/>
                  </a:moveTo>
                  <a:cubicBezTo>
                    <a:pt x="85" y="460"/>
                    <a:pt x="147" y="486"/>
                    <a:pt x="212" y="486"/>
                  </a:cubicBezTo>
                  <a:cubicBezTo>
                    <a:pt x="282" y="486"/>
                    <a:pt x="336" y="446"/>
                    <a:pt x="336" y="390"/>
                  </a:cubicBezTo>
                  <a:lnTo>
                    <a:pt x="336" y="387"/>
                  </a:lnTo>
                  <a:cubicBezTo>
                    <a:pt x="336" y="328"/>
                    <a:pt x="271" y="305"/>
                    <a:pt x="200" y="285"/>
                  </a:cubicBezTo>
                  <a:cubicBezTo>
                    <a:pt x="116" y="260"/>
                    <a:pt x="25" y="238"/>
                    <a:pt x="25" y="144"/>
                  </a:cubicBezTo>
                  <a:lnTo>
                    <a:pt x="25" y="142"/>
                  </a:lnTo>
                  <a:cubicBezTo>
                    <a:pt x="25" y="60"/>
                    <a:pt x="96" y="0"/>
                    <a:pt x="195" y="0"/>
                  </a:cubicBezTo>
                  <a:cubicBezTo>
                    <a:pt x="257" y="0"/>
                    <a:pt x="325" y="23"/>
                    <a:pt x="375" y="57"/>
                  </a:cubicBezTo>
                  <a:lnTo>
                    <a:pt x="350" y="99"/>
                  </a:lnTo>
                  <a:cubicBezTo>
                    <a:pt x="302" y="68"/>
                    <a:pt x="246" y="48"/>
                    <a:pt x="192" y="48"/>
                  </a:cubicBezTo>
                  <a:cubicBezTo>
                    <a:pt x="121" y="48"/>
                    <a:pt x="76" y="88"/>
                    <a:pt x="76" y="139"/>
                  </a:cubicBezTo>
                  <a:lnTo>
                    <a:pt x="76" y="142"/>
                  </a:lnTo>
                  <a:cubicBezTo>
                    <a:pt x="76" y="198"/>
                    <a:pt x="147" y="221"/>
                    <a:pt x="217" y="240"/>
                  </a:cubicBezTo>
                  <a:cubicBezTo>
                    <a:pt x="299" y="263"/>
                    <a:pt x="387" y="294"/>
                    <a:pt x="387" y="384"/>
                  </a:cubicBezTo>
                  <a:lnTo>
                    <a:pt x="387" y="387"/>
                  </a:lnTo>
                  <a:cubicBezTo>
                    <a:pt x="387" y="477"/>
                    <a:pt x="308" y="537"/>
                    <a:pt x="209" y="537"/>
                  </a:cubicBezTo>
                  <a:cubicBezTo>
                    <a:pt x="136" y="531"/>
                    <a:pt x="54" y="500"/>
                    <a:pt x="0" y="458"/>
                  </a:cubicBezTo>
                  <a:lnTo>
                    <a:pt x="28" y="418"/>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6" name="Freeform 72"/>
            <p:cNvSpPr>
              <a:spLocks noChangeArrowheads="1"/>
            </p:cNvSpPr>
            <p:nvPr userDrawn="1"/>
          </p:nvSpPr>
          <p:spPr bwMode="auto">
            <a:xfrm>
              <a:off x="1301750" y="2619375"/>
              <a:ext cx="2224088" cy="487363"/>
            </a:xfrm>
            <a:custGeom>
              <a:avLst/>
              <a:gdLst>
                <a:gd name="T0" fmla="*/ 51 w 6176"/>
                <a:gd name="T1" fmla="*/ 50 h 1355"/>
                <a:gd name="T2" fmla="*/ 6124 w 6176"/>
                <a:gd name="T3" fmla="*/ 50 h 1355"/>
                <a:gd name="T4" fmla="*/ 6124 w 6176"/>
                <a:gd name="T5" fmla="*/ 1303 h 1355"/>
                <a:gd name="T6" fmla="*/ 51 w 6176"/>
                <a:gd name="T7" fmla="*/ 1303 h 1355"/>
                <a:gd name="T8" fmla="*/ 51 w 6176"/>
                <a:gd name="T9" fmla="*/ 50 h 1355"/>
                <a:gd name="T10" fmla="*/ 0 w 6176"/>
                <a:gd name="T11" fmla="*/ 1354 h 1355"/>
                <a:gd name="T12" fmla="*/ 6175 w 6176"/>
                <a:gd name="T13" fmla="*/ 1354 h 1355"/>
                <a:gd name="T14" fmla="*/ 6175 w 6176"/>
                <a:gd name="T15" fmla="*/ 0 h 1355"/>
                <a:gd name="T16" fmla="*/ 0 w 6176"/>
                <a:gd name="T17" fmla="*/ 0 h 1355"/>
                <a:gd name="T18" fmla="*/ 0 w 6176"/>
                <a:gd name="T19" fmla="*/ 1354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6" h="1355">
                  <a:moveTo>
                    <a:pt x="51" y="50"/>
                  </a:moveTo>
                  <a:lnTo>
                    <a:pt x="6124" y="50"/>
                  </a:lnTo>
                  <a:lnTo>
                    <a:pt x="6124" y="1303"/>
                  </a:lnTo>
                  <a:lnTo>
                    <a:pt x="51" y="1303"/>
                  </a:lnTo>
                  <a:lnTo>
                    <a:pt x="51" y="50"/>
                  </a:lnTo>
                  <a:close/>
                  <a:moveTo>
                    <a:pt x="0" y="1354"/>
                  </a:moveTo>
                  <a:lnTo>
                    <a:pt x="6175" y="1354"/>
                  </a:lnTo>
                  <a:lnTo>
                    <a:pt x="6175" y="0"/>
                  </a:lnTo>
                  <a:lnTo>
                    <a:pt x="0" y="0"/>
                  </a:lnTo>
                  <a:lnTo>
                    <a:pt x="0" y="1354"/>
                  </a:lnTo>
                  <a:close/>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Essentials Divider">
    <p:spTree>
      <p:nvGrpSpPr>
        <p:cNvPr id="1" name=""/>
        <p:cNvGrpSpPr/>
        <p:nvPr/>
      </p:nvGrpSpPr>
      <p:grpSpPr>
        <a:xfrm>
          <a:off x="0" y="0"/>
          <a:ext cx="0" cy="0"/>
          <a:chOff x="0" y="0"/>
          <a:chExt cx="0" cy="0"/>
        </a:xfrm>
      </p:grpSpPr>
      <p:sp>
        <p:nvSpPr>
          <p:cNvPr id="20" name="Rectangle 19"/>
          <p:cNvSpPr/>
          <p:nvPr userDrawn="1"/>
        </p:nvSpPr>
        <p:spPr>
          <a:xfrm>
            <a:off x="0" y="0"/>
            <a:ext cx="12192000" cy="55076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3904" y="1327463"/>
            <a:ext cx="11050792" cy="2852737"/>
          </a:xfrm>
        </p:spPr>
        <p:txBody>
          <a:bodyPr anchor="ctr">
            <a:normAutofit/>
          </a:bodyPr>
          <a:lstStyle>
            <a:lvl1pPr algn="l">
              <a:defRPr sz="3200">
                <a:solidFill>
                  <a:schemeClr val="accent5"/>
                </a:solidFill>
              </a:defRPr>
            </a:lvl1pPr>
          </a:lstStyle>
          <a:p>
            <a:r>
              <a:rPr lang="en-US" dirty="0"/>
              <a:t>Click to edit Master title style</a:t>
            </a:r>
          </a:p>
        </p:txBody>
      </p:sp>
      <p:sp>
        <p:nvSpPr>
          <p:cNvPr id="5" name="Rectangle 4"/>
          <p:cNvSpPr/>
          <p:nvPr userDrawn="1"/>
        </p:nvSpPr>
        <p:spPr>
          <a:xfrm>
            <a:off x="0" y="5507665"/>
            <a:ext cx="12192000" cy="135033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userDrawn="1"/>
        </p:nvGrpSpPr>
        <p:grpSpPr>
          <a:xfrm>
            <a:off x="9410608" y="5936833"/>
            <a:ext cx="2224088" cy="487363"/>
            <a:chOff x="1301750" y="2619375"/>
            <a:chExt cx="2224088" cy="487363"/>
          </a:xfrm>
        </p:grpSpPr>
        <p:sp>
          <p:nvSpPr>
            <p:cNvPr id="8" name="Freeform 61"/>
            <p:cNvSpPr>
              <a:spLocks noChangeArrowheads="1"/>
            </p:cNvSpPr>
            <p:nvPr userDrawn="1"/>
          </p:nvSpPr>
          <p:spPr bwMode="auto">
            <a:xfrm>
              <a:off x="1412875" y="2738438"/>
              <a:ext cx="176213" cy="257175"/>
            </a:xfrm>
            <a:custGeom>
              <a:avLst/>
              <a:gdLst>
                <a:gd name="T0" fmla="*/ 37 w 489"/>
                <a:gd name="T1" fmla="*/ 564 h 715"/>
                <a:gd name="T2" fmla="*/ 248 w 489"/>
                <a:gd name="T3" fmla="*/ 669 h 715"/>
                <a:gd name="T4" fmla="*/ 437 w 489"/>
                <a:gd name="T5" fmla="*/ 491 h 715"/>
                <a:gd name="T6" fmla="*/ 437 w 489"/>
                <a:gd name="T7" fmla="*/ 488 h 715"/>
                <a:gd name="T8" fmla="*/ 245 w 489"/>
                <a:gd name="T9" fmla="*/ 322 h 715"/>
                <a:gd name="T10" fmla="*/ 87 w 489"/>
                <a:gd name="T11" fmla="*/ 367 h 715"/>
                <a:gd name="T12" fmla="*/ 48 w 489"/>
                <a:gd name="T13" fmla="*/ 341 h 715"/>
                <a:gd name="T14" fmla="*/ 68 w 489"/>
                <a:gd name="T15" fmla="*/ 0 h 715"/>
                <a:gd name="T16" fmla="*/ 463 w 489"/>
                <a:gd name="T17" fmla="*/ 0 h 715"/>
                <a:gd name="T18" fmla="*/ 463 w 489"/>
                <a:gd name="T19" fmla="*/ 51 h 715"/>
                <a:gd name="T20" fmla="*/ 110 w 489"/>
                <a:gd name="T21" fmla="*/ 51 h 715"/>
                <a:gd name="T22" fmla="*/ 93 w 489"/>
                <a:gd name="T23" fmla="*/ 313 h 715"/>
                <a:gd name="T24" fmla="*/ 248 w 489"/>
                <a:gd name="T25" fmla="*/ 274 h 715"/>
                <a:gd name="T26" fmla="*/ 488 w 489"/>
                <a:gd name="T27" fmla="*/ 485 h 715"/>
                <a:gd name="T28" fmla="*/ 488 w 489"/>
                <a:gd name="T29" fmla="*/ 488 h 715"/>
                <a:gd name="T30" fmla="*/ 243 w 489"/>
                <a:gd name="T31" fmla="*/ 714 h 715"/>
                <a:gd name="T32" fmla="*/ 0 w 489"/>
                <a:gd name="T33" fmla="*/ 601 h 715"/>
                <a:gd name="T34" fmla="*/ 37 w 489"/>
                <a:gd name="T35" fmla="*/ 564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9" h="715">
                  <a:moveTo>
                    <a:pt x="37" y="564"/>
                  </a:moveTo>
                  <a:cubicBezTo>
                    <a:pt x="99" y="626"/>
                    <a:pt x="172" y="669"/>
                    <a:pt x="248" y="669"/>
                  </a:cubicBezTo>
                  <a:cubicBezTo>
                    <a:pt x="358" y="669"/>
                    <a:pt x="437" y="590"/>
                    <a:pt x="437" y="491"/>
                  </a:cubicBezTo>
                  <a:lnTo>
                    <a:pt x="437" y="488"/>
                  </a:lnTo>
                  <a:cubicBezTo>
                    <a:pt x="437" y="392"/>
                    <a:pt x="358" y="322"/>
                    <a:pt x="245" y="322"/>
                  </a:cubicBezTo>
                  <a:cubicBezTo>
                    <a:pt x="180" y="322"/>
                    <a:pt x="130" y="341"/>
                    <a:pt x="87" y="367"/>
                  </a:cubicBezTo>
                  <a:lnTo>
                    <a:pt x="48" y="341"/>
                  </a:lnTo>
                  <a:lnTo>
                    <a:pt x="68" y="0"/>
                  </a:lnTo>
                  <a:lnTo>
                    <a:pt x="463" y="0"/>
                  </a:lnTo>
                  <a:lnTo>
                    <a:pt x="463" y="51"/>
                  </a:lnTo>
                  <a:lnTo>
                    <a:pt x="110" y="51"/>
                  </a:lnTo>
                  <a:lnTo>
                    <a:pt x="93" y="313"/>
                  </a:lnTo>
                  <a:cubicBezTo>
                    <a:pt x="138" y="291"/>
                    <a:pt x="183" y="274"/>
                    <a:pt x="248" y="274"/>
                  </a:cubicBezTo>
                  <a:cubicBezTo>
                    <a:pt x="384" y="274"/>
                    <a:pt x="488" y="361"/>
                    <a:pt x="488" y="485"/>
                  </a:cubicBezTo>
                  <a:lnTo>
                    <a:pt x="488" y="488"/>
                  </a:lnTo>
                  <a:cubicBezTo>
                    <a:pt x="488" y="621"/>
                    <a:pt x="384" y="714"/>
                    <a:pt x="243" y="714"/>
                  </a:cubicBezTo>
                  <a:cubicBezTo>
                    <a:pt x="149" y="714"/>
                    <a:pt x="62" y="663"/>
                    <a:pt x="0" y="601"/>
                  </a:cubicBezTo>
                  <a:lnTo>
                    <a:pt x="37" y="564"/>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62"/>
            <p:cNvSpPr>
              <a:spLocks noChangeArrowheads="1"/>
            </p:cNvSpPr>
            <p:nvPr userDrawn="1"/>
          </p:nvSpPr>
          <p:spPr bwMode="auto">
            <a:xfrm>
              <a:off x="1662113" y="2738438"/>
              <a:ext cx="182562" cy="252412"/>
            </a:xfrm>
            <a:custGeom>
              <a:avLst/>
              <a:gdLst>
                <a:gd name="T0" fmla="*/ 0 w 506"/>
                <a:gd name="T1" fmla="*/ 0 h 701"/>
                <a:gd name="T2" fmla="*/ 500 w 506"/>
                <a:gd name="T3" fmla="*/ 0 h 701"/>
                <a:gd name="T4" fmla="*/ 500 w 506"/>
                <a:gd name="T5" fmla="*/ 48 h 701"/>
                <a:gd name="T6" fmla="*/ 54 w 506"/>
                <a:gd name="T7" fmla="*/ 48 h 701"/>
                <a:gd name="T8" fmla="*/ 54 w 506"/>
                <a:gd name="T9" fmla="*/ 322 h 701"/>
                <a:gd name="T10" fmla="*/ 455 w 506"/>
                <a:gd name="T11" fmla="*/ 322 h 701"/>
                <a:gd name="T12" fmla="*/ 455 w 506"/>
                <a:gd name="T13" fmla="*/ 370 h 701"/>
                <a:gd name="T14" fmla="*/ 54 w 506"/>
                <a:gd name="T15" fmla="*/ 370 h 701"/>
                <a:gd name="T16" fmla="*/ 54 w 506"/>
                <a:gd name="T17" fmla="*/ 652 h 701"/>
                <a:gd name="T18" fmla="*/ 505 w 506"/>
                <a:gd name="T19" fmla="*/ 652 h 701"/>
                <a:gd name="T20" fmla="*/ 505 w 506"/>
                <a:gd name="T21" fmla="*/ 700 h 701"/>
                <a:gd name="T22" fmla="*/ 0 w 506"/>
                <a:gd name="T23" fmla="*/ 700 h 701"/>
                <a:gd name="T24" fmla="*/ 0 w 506"/>
                <a:gd name="T25" fmla="*/ 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6" h="701">
                  <a:moveTo>
                    <a:pt x="0" y="0"/>
                  </a:moveTo>
                  <a:lnTo>
                    <a:pt x="500" y="0"/>
                  </a:lnTo>
                  <a:lnTo>
                    <a:pt x="500" y="48"/>
                  </a:lnTo>
                  <a:lnTo>
                    <a:pt x="54" y="48"/>
                  </a:lnTo>
                  <a:lnTo>
                    <a:pt x="54" y="322"/>
                  </a:lnTo>
                  <a:lnTo>
                    <a:pt x="455" y="322"/>
                  </a:lnTo>
                  <a:lnTo>
                    <a:pt x="455" y="370"/>
                  </a:lnTo>
                  <a:lnTo>
                    <a:pt x="54" y="370"/>
                  </a:lnTo>
                  <a:lnTo>
                    <a:pt x="54" y="652"/>
                  </a:lnTo>
                  <a:lnTo>
                    <a:pt x="505" y="652"/>
                  </a:lnTo>
                  <a:lnTo>
                    <a:pt x="505" y="700"/>
                  </a:lnTo>
                  <a:lnTo>
                    <a:pt x="0" y="700"/>
                  </a:lnTo>
                  <a:lnTo>
                    <a:pt x="0" y="0"/>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63"/>
            <p:cNvSpPr>
              <a:spLocks noChangeArrowheads="1"/>
            </p:cNvSpPr>
            <p:nvPr userDrawn="1"/>
          </p:nvSpPr>
          <p:spPr bwMode="auto">
            <a:xfrm>
              <a:off x="1898650" y="2801938"/>
              <a:ext cx="139700" cy="193675"/>
            </a:xfrm>
            <a:custGeom>
              <a:avLst/>
              <a:gdLst>
                <a:gd name="T0" fmla="*/ 28 w 387"/>
                <a:gd name="T1" fmla="*/ 418 h 538"/>
                <a:gd name="T2" fmla="*/ 211 w 387"/>
                <a:gd name="T3" fmla="*/ 486 h 538"/>
                <a:gd name="T4" fmla="*/ 335 w 387"/>
                <a:gd name="T5" fmla="*/ 390 h 538"/>
                <a:gd name="T6" fmla="*/ 335 w 387"/>
                <a:gd name="T7" fmla="*/ 387 h 538"/>
                <a:gd name="T8" fmla="*/ 200 w 387"/>
                <a:gd name="T9" fmla="*/ 285 h 538"/>
                <a:gd name="T10" fmla="*/ 25 w 387"/>
                <a:gd name="T11" fmla="*/ 144 h 538"/>
                <a:gd name="T12" fmla="*/ 25 w 387"/>
                <a:gd name="T13" fmla="*/ 142 h 538"/>
                <a:gd name="T14" fmla="*/ 194 w 387"/>
                <a:gd name="T15" fmla="*/ 0 h 538"/>
                <a:gd name="T16" fmla="*/ 375 w 387"/>
                <a:gd name="T17" fmla="*/ 57 h 538"/>
                <a:gd name="T18" fmla="*/ 350 w 387"/>
                <a:gd name="T19" fmla="*/ 99 h 538"/>
                <a:gd name="T20" fmla="*/ 191 w 387"/>
                <a:gd name="T21" fmla="*/ 48 h 538"/>
                <a:gd name="T22" fmla="*/ 76 w 387"/>
                <a:gd name="T23" fmla="*/ 139 h 538"/>
                <a:gd name="T24" fmla="*/ 76 w 387"/>
                <a:gd name="T25" fmla="*/ 142 h 538"/>
                <a:gd name="T26" fmla="*/ 217 w 387"/>
                <a:gd name="T27" fmla="*/ 240 h 538"/>
                <a:gd name="T28" fmla="*/ 386 w 387"/>
                <a:gd name="T29" fmla="*/ 384 h 538"/>
                <a:gd name="T30" fmla="*/ 386 w 387"/>
                <a:gd name="T31" fmla="*/ 387 h 538"/>
                <a:gd name="T32" fmla="*/ 208 w 387"/>
                <a:gd name="T33" fmla="*/ 537 h 538"/>
                <a:gd name="T34" fmla="*/ 0 w 387"/>
                <a:gd name="T35" fmla="*/ 458 h 538"/>
                <a:gd name="T36" fmla="*/ 28 w 387"/>
                <a:gd name="T37" fmla="*/ 41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7" h="538">
                  <a:moveTo>
                    <a:pt x="28" y="418"/>
                  </a:moveTo>
                  <a:cubicBezTo>
                    <a:pt x="84" y="460"/>
                    <a:pt x="146" y="486"/>
                    <a:pt x="211" y="486"/>
                  </a:cubicBezTo>
                  <a:cubicBezTo>
                    <a:pt x="282" y="486"/>
                    <a:pt x="335" y="446"/>
                    <a:pt x="335" y="390"/>
                  </a:cubicBezTo>
                  <a:lnTo>
                    <a:pt x="335" y="387"/>
                  </a:lnTo>
                  <a:cubicBezTo>
                    <a:pt x="335" y="328"/>
                    <a:pt x="271" y="305"/>
                    <a:pt x="200" y="285"/>
                  </a:cubicBezTo>
                  <a:cubicBezTo>
                    <a:pt x="115" y="260"/>
                    <a:pt x="25" y="238"/>
                    <a:pt x="25" y="144"/>
                  </a:cubicBezTo>
                  <a:lnTo>
                    <a:pt x="25" y="142"/>
                  </a:lnTo>
                  <a:cubicBezTo>
                    <a:pt x="25" y="60"/>
                    <a:pt x="96" y="0"/>
                    <a:pt x="194" y="0"/>
                  </a:cubicBezTo>
                  <a:cubicBezTo>
                    <a:pt x="256" y="0"/>
                    <a:pt x="324" y="23"/>
                    <a:pt x="375" y="57"/>
                  </a:cubicBezTo>
                  <a:lnTo>
                    <a:pt x="350" y="99"/>
                  </a:lnTo>
                  <a:cubicBezTo>
                    <a:pt x="302" y="68"/>
                    <a:pt x="245" y="48"/>
                    <a:pt x="191" y="48"/>
                  </a:cubicBezTo>
                  <a:cubicBezTo>
                    <a:pt x="121" y="48"/>
                    <a:pt x="76" y="88"/>
                    <a:pt x="76" y="139"/>
                  </a:cubicBezTo>
                  <a:lnTo>
                    <a:pt x="76" y="142"/>
                  </a:lnTo>
                  <a:cubicBezTo>
                    <a:pt x="76" y="198"/>
                    <a:pt x="146" y="221"/>
                    <a:pt x="217" y="240"/>
                  </a:cubicBezTo>
                  <a:cubicBezTo>
                    <a:pt x="299" y="263"/>
                    <a:pt x="386" y="294"/>
                    <a:pt x="386" y="384"/>
                  </a:cubicBezTo>
                  <a:lnTo>
                    <a:pt x="386" y="387"/>
                  </a:lnTo>
                  <a:cubicBezTo>
                    <a:pt x="386" y="477"/>
                    <a:pt x="307" y="537"/>
                    <a:pt x="208" y="537"/>
                  </a:cubicBezTo>
                  <a:cubicBezTo>
                    <a:pt x="135" y="531"/>
                    <a:pt x="53" y="500"/>
                    <a:pt x="0" y="458"/>
                  </a:cubicBezTo>
                  <a:lnTo>
                    <a:pt x="28" y="418"/>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64"/>
            <p:cNvSpPr>
              <a:spLocks noChangeArrowheads="1"/>
            </p:cNvSpPr>
            <p:nvPr userDrawn="1"/>
          </p:nvSpPr>
          <p:spPr bwMode="auto">
            <a:xfrm>
              <a:off x="2090738" y="2801938"/>
              <a:ext cx="139700" cy="193675"/>
            </a:xfrm>
            <a:custGeom>
              <a:avLst/>
              <a:gdLst>
                <a:gd name="T0" fmla="*/ 28 w 388"/>
                <a:gd name="T1" fmla="*/ 418 h 538"/>
                <a:gd name="T2" fmla="*/ 212 w 388"/>
                <a:gd name="T3" fmla="*/ 486 h 538"/>
                <a:gd name="T4" fmla="*/ 336 w 388"/>
                <a:gd name="T5" fmla="*/ 390 h 538"/>
                <a:gd name="T6" fmla="*/ 336 w 388"/>
                <a:gd name="T7" fmla="*/ 387 h 538"/>
                <a:gd name="T8" fmla="*/ 201 w 388"/>
                <a:gd name="T9" fmla="*/ 285 h 538"/>
                <a:gd name="T10" fmla="*/ 26 w 388"/>
                <a:gd name="T11" fmla="*/ 144 h 538"/>
                <a:gd name="T12" fmla="*/ 26 w 388"/>
                <a:gd name="T13" fmla="*/ 142 h 538"/>
                <a:gd name="T14" fmla="*/ 195 w 388"/>
                <a:gd name="T15" fmla="*/ 0 h 538"/>
                <a:gd name="T16" fmla="*/ 375 w 388"/>
                <a:gd name="T17" fmla="*/ 57 h 538"/>
                <a:gd name="T18" fmla="*/ 350 w 388"/>
                <a:gd name="T19" fmla="*/ 99 h 538"/>
                <a:gd name="T20" fmla="*/ 192 w 388"/>
                <a:gd name="T21" fmla="*/ 48 h 538"/>
                <a:gd name="T22" fmla="*/ 76 w 388"/>
                <a:gd name="T23" fmla="*/ 139 h 538"/>
                <a:gd name="T24" fmla="*/ 76 w 388"/>
                <a:gd name="T25" fmla="*/ 142 h 538"/>
                <a:gd name="T26" fmla="*/ 217 w 388"/>
                <a:gd name="T27" fmla="*/ 240 h 538"/>
                <a:gd name="T28" fmla="*/ 387 w 388"/>
                <a:gd name="T29" fmla="*/ 384 h 538"/>
                <a:gd name="T30" fmla="*/ 387 w 388"/>
                <a:gd name="T31" fmla="*/ 387 h 538"/>
                <a:gd name="T32" fmla="*/ 209 w 388"/>
                <a:gd name="T33" fmla="*/ 537 h 538"/>
                <a:gd name="T34" fmla="*/ 0 w 388"/>
                <a:gd name="T35" fmla="*/ 458 h 538"/>
                <a:gd name="T36" fmla="*/ 28 w 388"/>
                <a:gd name="T37" fmla="*/ 41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8" h="538">
                  <a:moveTo>
                    <a:pt x="28" y="418"/>
                  </a:moveTo>
                  <a:cubicBezTo>
                    <a:pt x="85" y="460"/>
                    <a:pt x="147" y="486"/>
                    <a:pt x="212" y="486"/>
                  </a:cubicBezTo>
                  <a:cubicBezTo>
                    <a:pt x="282" y="486"/>
                    <a:pt x="336" y="446"/>
                    <a:pt x="336" y="390"/>
                  </a:cubicBezTo>
                  <a:lnTo>
                    <a:pt x="336" y="387"/>
                  </a:lnTo>
                  <a:cubicBezTo>
                    <a:pt x="336" y="328"/>
                    <a:pt x="271" y="305"/>
                    <a:pt x="201" y="285"/>
                  </a:cubicBezTo>
                  <a:cubicBezTo>
                    <a:pt x="116" y="260"/>
                    <a:pt x="26" y="238"/>
                    <a:pt x="26" y="144"/>
                  </a:cubicBezTo>
                  <a:lnTo>
                    <a:pt x="26" y="142"/>
                  </a:lnTo>
                  <a:cubicBezTo>
                    <a:pt x="26" y="60"/>
                    <a:pt x="96" y="0"/>
                    <a:pt x="195" y="0"/>
                  </a:cubicBezTo>
                  <a:cubicBezTo>
                    <a:pt x="257" y="0"/>
                    <a:pt x="325" y="23"/>
                    <a:pt x="375" y="57"/>
                  </a:cubicBezTo>
                  <a:lnTo>
                    <a:pt x="350" y="99"/>
                  </a:lnTo>
                  <a:cubicBezTo>
                    <a:pt x="302" y="68"/>
                    <a:pt x="246" y="48"/>
                    <a:pt x="192" y="48"/>
                  </a:cubicBezTo>
                  <a:cubicBezTo>
                    <a:pt x="121" y="48"/>
                    <a:pt x="76" y="88"/>
                    <a:pt x="76" y="139"/>
                  </a:cubicBezTo>
                  <a:lnTo>
                    <a:pt x="76" y="142"/>
                  </a:lnTo>
                  <a:cubicBezTo>
                    <a:pt x="76" y="198"/>
                    <a:pt x="147" y="221"/>
                    <a:pt x="217" y="240"/>
                  </a:cubicBezTo>
                  <a:cubicBezTo>
                    <a:pt x="299" y="263"/>
                    <a:pt x="387" y="294"/>
                    <a:pt x="387" y="384"/>
                  </a:cubicBezTo>
                  <a:lnTo>
                    <a:pt x="387" y="387"/>
                  </a:lnTo>
                  <a:cubicBezTo>
                    <a:pt x="387" y="477"/>
                    <a:pt x="308" y="537"/>
                    <a:pt x="209" y="537"/>
                  </a:cubicBezTo>
                  <a:cubicBezTo>
                    <a:pt x="136" y="531"/>
                    <a:pt x="54" y="500"/>
                    <a:pt x="0" y="458"/>
                  </a:cubicBezTo>
                  <a:lnTo>
                    <a:pt x="28" y="418"/>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65"/>
            <p:cNvSpPr>
              <a:spLocks noChangeArrowheads="1"/>
            </p:cNvSpPr>
            <p:nvPr userDrawn="1"/>
          </p:nvSpPr>
          <p:spPr bwMode="auto">
            <a:xfrm>
              <a:off x="2282825" y="2801938"/>
              <a:ext cx="171450" cy="193675"/>
            </a:xfrm>
            <a:custGeom>
              <a:avLst/>
              <a:gdLst>
                <a:gd name="T0" fmla="*/ 426 w 477"/>
                <a:gd name="T1" fmla="*/ 242 h 537"/>
                <a:gd name="T2" fmla="*/ 242 w 477"/>
                <a:gd name="T3" fmla="*/ 45 h 537"/>
                <a:gd name="T4" fmla="*/ 53 w 477"/>
                <a:gd name="T5" fmla="*/ 242 h 537"/>
                <a:gd name="T6" fmla="*/ 426 w 477"/>
                <a:gd name="T7" fmla="*/ 242 h 537"/>
                <a:gd name="T8" fmla="*/ 242 w 477"/>
                <a:gd name="T9" fmla="*/ 0 h 537"/>
                <a:gd name="T10" fmla="*/ 476 w 477"/>
                <a:gd name="T11" fmla="*/ 268 h 537"/>
                <a:gd name="T12" fmla="*/ 476 w 477"/>
                <a:gd name="T13" fmla="*/ 287 h 537"/>
                <a:gd name="T14" fmla="*/ 53 w 477"/>
                <a:gd name="T15" fmla="*/ 287 h 537"/>
                <a:gd name="T16" fmla="*/ 254 w 477"/>
                <a:gd name="T17" fmla="*/ 488 h 537"/>
                <a:gd name="T18" fmla="*/ 428 w 477"/>
                <a:gd name="T19" fmla="*/ 409 h 537"/>
                <a:gd name="T20" fmla="*/ 462 w 477"/>
                <a:gd name="T21" fmla="*/ 440 h 537"/>
                <a:gd name="T22" fmla="*/ 251 w 477"/>
                <a:gd name="T23" fmla="*/ 536 h 537"/>
                <a:gd name="T24" fmla="*/ 0 w 477"/>
                <a:gd name="T25" fmla="*/ 268 h 537"/>
                <a:gd name="T26" fmla="*/ 242 w 477"/>
                <a:gd name="T27"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537">
                  <a:moveTo>
                    <a:pt x="426" y="242"/>
                  </a:moveTo>
                  <a:cubicBezTo>
                    <a:pt x="420" y="138"/>
                    <a:pt x="361" y="45"/>
                    <a:pt x="242" y="45"/>
                  </a:cubicBezTo>
                  <a:cubicBezTo>
                    <a:pt x="141" y="45"/>
                    <a:pt x="62" y="129"/>
                    <a:pt x="53" y="242"/>
                  </a:cubicBezTo>
                  <a:lnTo>
                    <a:pt x="426" y="242"/>
                  </a:lnTo>
                  <a:close/>
                  <a:moveTo>
                    <a:pt x="242" y="0"/>
                  </a:moveTo>
                  <a:cubicBezTo>
                    <a:pt x="386" y="0"/>
                    <a:pt x="476" y="115"/>
                    <a:pt x="476" y="268"/>
                  </a:cubicBezTo>
                  <a:lnTo>
                    <a:pt x="476" y="287"/>
                  </a:lnTo>
                  <a:lnTo>
                    <a:pt x="53" y="287"/>
                  </a:lnTo>
                  <a:cubicBezTo>
                    <a:pt x="62" y="414"/>
                    <a:pt x="155" y="488"/>
                    <a:pt x="254" y="488"/>
                  </a:cubicBezTo>
                  <a:cubicBezTo>
                    <a:pt x="333" y="488"/>
                    <a:pt x="386" y="454"/>
                    <a:pt x="428" y="409"/>
                  </a:cubicBezTo>
                  <a:lnTo>
                    <a:pt x="462" y="440"/>
                  </a:lnTo>
                  <a:cubicBezTo>
                    <a:pt x="412" y="496"/>
                    <a:pt x="349" y="536"/>
                    <a:pt x="251" y="536"/>
                  </a:cubicBezTo>
                  <a:cubicBezTo>
                    <a:pt x="118" y="536"/>
                    <a:pt x="0" y="429"/>
                    <a:pt x="0" y="268"/>
                  </a:cubicBezTo>
                  <a:cubicBezTo>
                    <a:pt x="0" y="118"/>
                    <a:pt x="104" y="0"/>
                    <a:pt x="242" y="0"/>
                  </a:cubicBezTo>
                  <a:close/>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66"/>
            <p:cNvSpPr>
              <a:spLocks noChangeArrowheads="1"/>
            </p:cNvSpPr>
            <p:nvPr userDrawn="1"/>
          </p:nvSpPr>
          <p:spPr bwMode="auto">
            <a:xfrm>
              <a:off x="2519363" y="2801938"/>
              <a:ext cx="157162" cy="188912"/>
            </a:xfrm>
            <a:custGeom>
              <a:avLst/>
              <a:gdLst>
                <a:gd name="T0" fmla="*/ 0 w 438"/>
                <a:gd name="T1" fmla="*/ 11 h 526"/>
                <a:gd name="T2" fmla="*/ 48 w 438"/>
                <a:gd name="T3" fmla="*/ 11 h 526"/>
                <a:gd name="T4" fmla="*/ 48 w 438"/>
                <a:gd name="T5" fmla="*/ 107 h 526"/>
                <a:gd name="T6" fmla="*/ 231 w 438"/>
                <a:gd name="T7" fmla="*/ 0 h 526"/>
                <a:gd name="T8" fmla="*/ 437 w 438"/>
                <a:gd name="T9" fmla="*/ 211 h 526"/>
                <a:gd name="T10" fmla="*/ 437 w 438"/>
                <a:gd name="T11" fmla="*/ 525 h 526"/>
                <a:gd name="T12" fmla="*/ 389 w 438"/>
                <a:gd name="T13" fmla="*/ 525 h 526"/>
                <a:gd name="T14" fmla="*/ 389 w 438"/>
                <a:gd name="T15" fmla="*/ 220 h 526"/>
                <a:gd name="T16" fmla="*/ 226 w 438"/>
                <a:gd name="T17" fmla="*/ 45 h 526"/>
                <a:gd name="T18" fmla="*/ 48 w 438"/>
                <a:gd name="T19" fmla="*/ 228 h 526"/>
                <a:gd name="T20" fmla="*/ 48 w 438"/>
                <a:gd name="T21" fmla="*/ 525 h 526"/>
                <a:gd name="T22" fmla="*/ 0 w 438"/>
                <a:gd name="T23" fmla="*/ 525 h 526"/>
                <a:gd name="T24" fmla="*/ 0 w 438"/>
                <a:gd name="T25" fmla="*/ 11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 h="526">
                  <a:moveTo>
                    <a:pt x="0" y="11"/>
                  </a:moveTo>
                  <a:lnTo>
                    <a:pt x="48" y="11"/>
                  </a:lnTo>
                  <a:lnTo>
                    <a:pt x="48" y="107"/>
                  </a:lnTo>
                  <a:cubicBezTo>
                    <a:pt x="82" y="48"/>
                    <a:pt x="138" y="0"/>
                    <a:pt x="231" y="0"/>
                  </a:cubicBezTo>
                  <a:cubicBezTo>
                    <a:pt x="361" y="0"/>
                    <a:pt x="437" y="87"/>
                    <a:pt x="437" y="211"/>
                  </a:cubicBezTo>
                  <a:lnTo>
                    <a:pt x="437" y="525"/>
                  </a:lnTo>
                  <a:lnTo>
                    <a:pt x="389" y="525"/>
                  </a:lnTo>
                  <a:lnTo>
                    <a:pt x="389" y="220"/>
                  </a:lnTo>
                  <a:cubicBezTo>
                    <a:pt x="389" y="115"/>
                    <a:pt x="330" y="45"/>
                    <a:pt x="226" y="45"/>
                  </a:cubicBezTo>
                  <a:cubicBezTo>
                    <a:pt x="124" y="45"/>
                    <a:pt x="48" y="121"/>
                    <a:pt x="48" y="228"/>
                  </a:cubicBezTo>
                  <a:lnTo>
                    <a:pt x="48" y="525"/>
                  </a:lnTo>
                  <a:lnTo>
                    <a:pt x="0" y="525"/>
                  </a:lnTo>
                  <a:lnTo>
                    <a:pt x="0" y="11"/>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67"/>
            <p:cNvSpPr>
              <a:spLocks noChangeArrowheads="1"/>
            </p:cNvSpPr>
            <p:nvPr userDrawn="1"/>
          </p:nvSpPr>
          <p:spPr bwMode="auto">
            <a:xfrm>
              <a:off x="2732088" y="2746375"/>
              <a:ext cx="109537" cy="247650"/>
            </a:xfrm>
            <a:custGeom>
              <a:avLst/>
              <a:gdLst>
                <a:gd name="T0" fmla="*/ 73 w 303"/>
                <a:gd name="T1" fmla="*/ 209 h 687"/>
                <a:gd name="T2" fmla="*/ 0 w 303"/>
                <a:gd name="T3" fmla="*/ 209 h 687"/>
                <a:gd name="T4" fmla="*/ 0 w 303"/>
                <a:gd name="T5" fmla="*/ 164 h 687"/>
                <a:gd name="T6" fmla="*/ 73 w 303"/>
                <a:gd name="T7" fmla="*/ 164 h 687"/>
                <a:gd name="T8" fmla="*/ 73 w 303"/>
                <a:gd name="T9" fmla="*/ 0 h 687"/>
                <a:gd name="T10" fmla="*/ 121 w 303"/>
                <a:gd name="T11" fmla="*/ 0 h 687"/>
                <a:gd name="T12" fmla="*/ 121 w 303"/>
                <a:gd name="T13" fmla="*/ 164 h 687"/>
                <a:gd name="T14" fmla="*/ 302 w 303"/>
                <a:gd name="T15" fmla="*/ 164 h 687"/>
                <a:gd name="T16" fmla="*/ 302 w 303"/>
                <a:gd name="T17" fmla="*/ 209 h 687"/>
                <a:gd name="T18" fmla="*/ 121 w 303"/>
                <a:gd name="T19" fmla="*/ 209 h 687"/>
                <a:gd name="T20" fmla="*/ 121 w 303"/>
                <a:gd name="T21" fmla="*/ 539 h 687"/>
                <a:gd name="T22" fmla="*/ 223 w 303"/>
                <a:gd name="T23" fmla="*/ 638 h 687"/>
                <a:gd name="T24" fmla="*/ 299 w 303"/>
                <a:gd name="T25" fmla="*/ 621 h 687"/>
                <a:gd name="T26" fmla="*/ 299 w 303"/>
                <a:gd name="T27" fmla="*/ 666 h 687"/>
                <a:gd name="T28" fmla="*/ 214 w 303"/>
                <a:gd name="T29" fmla="*/ 683 h 687"/>
                <a:gd name="T30" fmla="*/ 73 w 303"/>
                <a:gd name="T31" fmla="*/ 545 h 687"/>
                <a:gd name="T32" fmla="*/ 73 w 303"/>
                <a:gd name="T33" fmla="*/ 20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3" h="687">
                  <a:moveTo>
                    <a:pt x="73" y="209"/>
                  </a:moveTo>
                  <a:lnTo>
                    <a:pt x="0" y="209"/>
                  </a:lnTo>
                  <a:lnTo>
                    <a:pt x="0" y="164"/>
                  </a:lnTo>
                  <a:lnTo>
                    <a:pt x="73" y="164"/>
                  </a:lnTo>
                  <a:lnTo>
                    <a:pt x="73" y="0"/>
                  </a:lnTo>
                  <a:lnTo>
                    <a:pt x="121" y="0"/>
                  </a:lnTo>
                  <a:lnTo>
                    <a:pt x="121" y="164"/>
                  </a:lnTo>
                  <a:lnTo>
                    <a:pt x="302" y="164"/>
                  </a:lnTo>
                  <a:lnTo>
                    <a:pt x="302" y="209"/>
                  </a:lnTo>
                  <a:lnTo>
                    <a:pt x="121" y="209"/>
                  </a:lnTo>
                  <a:lnTo>
                    <a:pt x="121" y="539"/>
                  </a:lnTo>
                  <a:cubicBezTo>
                    <a:pt x="121" y="613"/>
                    <a:pt x="163" y="638"/>
                    <a:pt x="223" y="638"/>
                  </a:cubicBezTo>
                  <a:cubicBezTo>
                    <a:pt x="248" y="638"/>
                    <a:pt x="268" y="632"/>
                    <a:pt x="299" y="621"/>
                  </a:cubicBezTo>
                  <a:lnTo>
                    <a:pt x="299" y="666"/>
                  </a:lnTo>
                  <a:cubicBezTo>
                    <a:pt x="273" y="678"/>
                    <a:pt x="248" y="683"/>
                    <a:pt x="214" y="683"/>
                  </a:cubicBezTo>
                  <a:cubicBezTo>
                    <a:pt x="138" y="686"/>
                    <a:pt x="73" y="641"/>
                    <a:pt x="73" y="545"/>
                  </a:cubicBezTo>
                  <a:lnTo>
                    <a:pt x="73" y="209"/>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68"/>
            <p:cNvSpPr>
              <a:spLocks noChangeArrowheads="1"/>
            </p:cNvSpPr>
            <p:nvPr userDrawn="1"/>
          </p:nvSpPr>
          <p:spPr bwMode="auto">
            <a:xfrm>
              <a:off x="2900363" y="2733675"/>
              <a:ext cx="22225" cy="255588"/>
            </a:xfrm>
            <a:custGeom>
              <a:avLst/>
              <a:gdLst>
                <a:gd name="T0" fmla="*/ 6 w 63"/>
                <a:gd name="T1" fmla="*/ 200 h 712"/>
                <a:gd name="T2" fmla="*/ 54 w 63"/>
                <a:gd name="T3" fmla="*/ 200 h 712"/>
                <a:gd name="T4" fmla="*/ 54 w 63"/>
                <a:gd name="T5" fmla="*/ 711 h 712"/>
                <a:gd name="T6" fmla="*/ 6 w 63"/>
                <a:gd name="T7" fmla="*/ 711 h 712"/>
                <a:gd name="T8" fmla="*/ 6 w 63"/>
                <a:gd name="T9" fmla="*/ 200 h 712"/>
                <a:gd name="T10" fmla="*/ 0 w 63"/>
                <a:gd name="T11" fmla="*/ 0 h 712"/>
                <a:gd name="T12" fmla="*/ 62 w 63"/>
                <a:gd name="T13" fmla="*/ 0 h 712"/>
                <a:gd name="T14" fmla="*/ 62 w 63"/>
                <a:gd name="T15" fmla="*/ 67 h 712"/>
                <a:gd name="T16" fmla="*/ 0 w 63"/>
                <a:gd name="T17" fmla="*/ 67 h 712"/>
                <a:gd name="T18" fmla="*/ 0 w 63"/>
                <a:gd name="T19" fmla="*/ 0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12">
                  <a:moveTo>
                    <a:pt x="6" y="200"/>
                  </a:moveTo>
                  <a:lnTo>
                    <a:pt x="54" y="200"/>
                  </a:lnTo>
                  <a:lnTo>
                    <a:pt x="54" y="711"/>
                  </a:lnTo>
                  <a:lnTo>
                    <a:pt x="6" y="711"/>
                  </a:lnTo>
                  <a:lnTo>
                    <a:pt x="6" y="200"/>
                  </a:lnTo>
                  <a:close/>
                  <a:moveTo>
                    <a:pt x="0" y="0"/>
                  </a:moveTo>
                  <a:lnTo>
                    <a:pt x="62" y="0"/>
                  </a:lnTo>
                  <a:lnTo>
                    <a:pt x="62" y="67"/>
                  </a:lnTo>
                  <a:lnTo>
                    <a:pt x="0" y="67"/>
                  </a:lnTo>
                  <a:lnTo>
                    <a:pt x="0" y="0"/>
                  </a:lnTo>
                  <a:close/>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69"/>
            <p:cNvSpPr>
              <a:spLocks noChangeArrowheads="1"/>
            </p:cNvSpPr>
            <p:nvPr userDrawn="1"/>
          </p:nvSpPr>
          <p:spPr bwMode="auto">
            <a:xfrm>
              <a:off x="2984500" y="2803525"/>
              <a:ext cx="157163" cy="192088"/>
            </a:xfrm>
            <a:custGeom>
              <a:avLst/>
              <a:gdLst>
                <a:gd name="T0" fmla="*/ 395 w 438"/>
                <a:gd name="T1" fmla="*/ 268 h 532"/>
                <a:gd name="T2" fmla="*/ 220 w 438"/>
                <a:gd name="T3" fmla="*/ 246 h 532"/>
                <a:gd name="T4" fmla="*/ 50 w 438"/>
                <a:gd name="T5" fmla="*/ 364 h 532"/>
                <a:gd name="T6" fmla="*/ 50 w 438"/>
                <a:gd name="T7" fmla="*/ 367 h 532"/>
                <a:gd name="T8" fmla="*/ 200 w 438"/>
                <a:gd name="T9" fmla="*/ 486 h 532"/>
                <a:gd name="T10" fmla="*/ 395 w 438"/>
                <a:gd name="T11" fmla="*/ 328 h 532"/>
                <a:gd name="T12" fmla="*/ 395 w 438"/>
                <a:gd name="T13" fmla="*/ 268 h 532"/>
                <a:gd name="T14" fmla="*/ 223 w 438"/>
                <a:gd name="T15" fmla="*/ 201 h 532"/>
                <a:gd name="T16" fmla="*/ 392 w 438"/>
                <a:gd name="T17" fmla="*/ 223 h 532"/>
                <a:gd name="T18" fmla="*/ 392 w 438"/>
                <a:gd name="T19" fmla="*/ 201 h 532"/>
                <a:gd name="T20" fmla="*/ 223 w 438"/>
                <a:gd name="T21" fmla="*/ 45 h 532"/>
                <a:gd name="T22" fmla="*/ 62 w 438"/>
                <a:gd name="T23" fmla="*/ 88 h 532"/>
                <a:gd name="T24" fmla="*/ 45 w 438"/>
                <a:gd name="T25" fmla="*/ 45 h 532"/>
                <a:gd name="T26" fmla="*/ 225 w 438"/>
                <a:gd name="T27" fmla="*/ 0 h 532"/>
                <a:gd name="T28" fmla="*/ 386 w 438"/>
                <a:gd name="T29" fmla="*/ 57 h 532"/>
                <a:gd name="T30" fmla="*/ 437 w 438"/>
                <a:gd name="T31" fmla="*/ 201 h 532"/>
                <a:gd name="T32" fmla="*/ 437 w 438"/>
                <a:gd name="T33" fmla="*/ 520 h 532"/>
                <a:gd name="T34" fmla="*/ 389 w 438"/>
                <a:gd name="T35" fmla="*/ 520 h 532"/>
                <a:gd name="T36" fmla="*/ 389 w 438"/>
                <a:gd name="T37" fmla="*/ 435 h 532"/>
                <a:gd name="T38" fmla="*/ 194 w 438"/>
                <a:gd name="T39" fmla="*/ 531 h 532"/>
                <a:gd name="T40" fmla="*/ 0 w 438"/>
                <a:gd name="T41" fmla="*/ 370 h 532"/>
                <a:gd name="T42" fmla="*/ 223 w 438"/>
                <a:gd name="T43" fmla="*/ 20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8" h="532">
                  <a:moveTo>
                    <a:pt x="395" y="268"/>
                  </a:moveTo>
                  <a:cubicBezTo>
                    <a:pt x="352" y="257"/>
                    <a:pt x="293" y="246"/>
                    <a:pt x="220" y="246"/>
                  </a:cubicBezTo>
                  <a:cubicBezTo>
                    <a:pt x="112" y="246"/>
                    <a:pt x="50" y="294"/>
                    <a:pt x="50" y="364"/>
                  </a:cubicBezTo>
                  <a:lnTo>
                    <a:pt x="50" y="367"/>
                  </a:lnTo>
                  <a:cubicBezTo>
                    <a:pt x="50" y="441"/>
                    <a:pt x="121" y="486"/>
                    <a:pt x="200" y="486"/>
                  </a:cubicBezTo>
                  <a:cubicBezTo>
                    <a:pt x="304" y="483"/>
                    <a:pt x="395" y="421"/>
                    <a:pt x="395" y="328"/>
                  </a:cubicBezTo>
                  <a:lnTo>
                    <a:pt x="395" y="268"/>
                  </a:lnTo>
                  <a:close/>
                  <a:moveTo>
                    <a:pt x="223" y="201"/>
                  </a:moveTo>
                  <a:cubicBezTo>
                    <a:pt x="293" y="201"/>
                    <a:pt x="344" y="209"/>
                    <a:pt x="392" y="223"/>
                  </a:cubicBezTo>
                  <a:lnTo>
                    <a:pt x="392" y="201"/>
                  </a:lnTo>
                  <a:cubicBezTo>
                    <a:pt x="392" y="96"/>
                    <a:pt x="330" y="45"/>
                    <a:pt x="223" y="45"/>
                  </a:cubicBezTo>
                  <a:cubicBezTo>
                    <a:pt x="160" y="45"/>
                    <a:pt x="110" y="62"/>
                    <a:pt x="62" y="88"/>
                  </a:cubicBezTo>
                  <a:lnTo>
                    <a:pt x="45" y="45"/>
                  </a:lnTo>
                  <a:cubicBezTo>
                    <a:pt x="101" y="20"/>
                    <a:pt x="154" y="0"/>
                    <a:pt x="225" y="0"/>
                  </a:cubicBezTo>
                  <a:cubicBezTo>
                    <a:pt x="295" y="0"/>
                    <a:pt x="350" y="20"/>
                    <a:pt x="386" y="57"/>
                  </a:cubicBezTo>
                  <a:cubicBezTo>
                    <a:pt x="420" y="91"/>
                    <a:pt x="437" y="139"/>
                    <a:pt x="437" y="201"/>
                  </a:cubicBezTo>
                  <a:lnTo>
                    <a:pt x="437" y="520"/>
                  </a:lnTo>
                  <a:lnTo>
                    <a:pt x="389" y="520"/>
                  </a:lnTo>
                  <a:lnTo>
                    <a:pt x="389" y="435"/>
                  </a:lnTo>
                  <a:cubicBezTo>
                    <a:pt x="355" y="483"/>
                    <a:pt x="290" y="531"/>
                    <a:pt x="194" y="531"/>
                  </a:cubicBezTo>
                  <a:cubicBezTo>
                    <a:pt x="101" y="531"/>
                    <a:pt x="0" y="477"/>
                    <a:pt x="0" y="370"/>
                  </a:cubicBezTo>
                  <a:cubicBezTo>
                    <a:pt x="0" y="263"/>
                    <a:pt x="90" y="201"/>
                    <a:pt x="223" y="201"/>
                  </a:cubicBezTo>
                  <a:close/>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70"/>
            <p:cNvSpPr>
              <a:spLocks noChangeArrowheads="1"/>
            </p:cNvSpPr>
            <p:nvPr userDrawn="1"/>
          </p:nvSpPr>
          <p:spPr bwMode="auto">
            <a:xfrm>
              <a:off x="3221038" y="2727325"/>
              <a:ext cx="17462" cy="265113"/>
            </a:xfrm>
            <a:custGeom>
              <a:avLst/>
              <a:gdLst>
                <a:gd name="T0" fmla="*/ 24 w 49"/>
                <a:gd name="T1" fmla="*/ 734 h 735"/>
                <a:gd name="T2" fmla="*/ 0 w 49"/>
                <a:gd name="T3" fmla="*/ 734 h 735"/>
                <a:gd name="T4" fmla="*/ 0 w 49"/>
                <a:gd name="T5" fmla="*/ 0 h 735"/>
                <a:gd name="T6" fmla="*/ 48 w 49"/>
                <a:gd name="T7" fmla="*/ 0 h 735"/>
                <a:gd name="T8" fmla="*/ 48 w 49"/>
                <a:gd name="T9" fmla="*/ 734 h 735"/>
                <a:gd name="T10" fmla="*/ 24 w 49"/>
                <a:gd name="T11" fmla="*/ 734 h 735"/>
              </a:gdLst>
              <a:ahLst/>
              <a:cxnLst>
                <a:cxn ang="0">
                  <a:pos x="T0" y="T1"/>
                </a:cxn>
                <a:cxn ang="0">
                  <a:pos x="T2" y="T3"/>
                </a:cxn>
                <a:cxn ang="0">
                  <a:pos x="T4" y="T5"/>
                </a:cxn>
                <a:cxn ang="0">
                  <a:pos x="T6" y="T7"/>
                </a:cxn>
                <a:cxn ang="0">
                  <a:pos x="T8" y="T9"/>
                </a:cxn>
                <a:cxn ang="0">
                  <a:pos x="T10" y="T11"/>
                </a:cxn>
              </a:cxnLst>
              <a:rect l="0" t="0" r="r" b="b"/>
              <a:pathLst>
                <a:path w="49" h="735">
                  <a:moveTo>
                    <a:pt x="24" y="734"/>
                  </a:moveTo>
                  <a:lnTo>
                    <a:pt x="0" y="734"/>
                  </a:lnTo>
                  <a:lnTo>
                    <a:pt x="0" y="0"/>
                  </a:lnTo>
                  <a:lnTo>
                    <a:pt x="48" y="0"/>
                  </a:lnTo>
                  <a:lnTo>
                    <a:pt x="48" y="734"/>
                  </a:lnTo>
                  <a:lnTo>
                    <a:pt x="24" y="734"/>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8" name="Freeform 71"/>
            <p:cNvSpPr>
              <a:spLocks noChangeArrowheads="1"/>
            </p:cNvSpPr>
            <p:nvPr userDrawn="1"/>
          </p:nvSpPr>
          <p:spPr bwMode="auto">
            <a:xfrm>
              <a:off x="3300413" y="2801938"/>
              <a:ext cx="139700" cy="193675"/>
            </a:xfrm>
            <a:custGeom>
              <a:avLst/>
              <a:gdLst>
                <a:gd name="T0" fmla="*/ 28 w 388"/>
                <a:gd name="T1" fmla="*/ 418 h 538"/>
                <a:gd name="T2" fmla="*/ 212 w 388"/>
                <a:gd name="T3" fmla="*/ 486 h 538"/>
                <a:gd name="T4" fmla="*/ 336 w 388"/>
                <a:gd name="T5" fmla="*/ 390 h 538"/>
                <a:gd name="T6" fmla="*/ 336 w 388"/>
                <a:gd name="T7" fmla="*/ 387 h 538"/>
                <a:gd name="T8" fmla="*/ 200 w 388"/>
                <a:gd name="T9" fmla="*/ 285 h 538"/>
                <a:gd name="T10" fmla="*/ 25 w 388"/>
                <a:gd name="T11" fmla="*/ 144 h 538"/>
                <a:gd name="T12" fmla="*/ 25 w 388"/>
                <a:gd name="T13" fmla="*/ 142 h 538"/>
                <a:gd name="T14" fmla="*/ 195 w 388"/>
                <a:gd name="T15" fmla="*/ 0 h 538"/>
                <a:gd name="T16" fmla="*/ 375 w 388"/>
                <a:gd name="T17" fmla="*/ 57 h 538"/>
                <a:gd name="T18" fmla="*/ 350 w 388"/>
                <a:gd name="T19" fmla="*/ 99 h 538"/>
                <a:gd name="T20" fmla="*/ 192 w 388"/>
                <a:gd name="T21" fmla="*/ 48 h 538"/>
                <a:gd name="T22" fmla="*/ 76 w 388"/>
                <a:gd name="T23" fmla="*/ 139 h 538"/>
                <a:gd name="T24" fmla="*/ 76 w 388"/>
                <a:gd name="T25" fmla="*/ 142 h 538"/>
                <a:gd name="T26" fmla="*/ 217 w 388"/>
                <a:gd name="T27" fmla="*/ 240 h 538"/>
                <a:gd name="T28" fmla="*/ 387 w 388"/>
                <a:gd name="T29" fmla="*/ 384 h 538"/>
                <a:gd name="T30" fmla="*/ 387 w 388"/>
                <a:gd name="T31" fmla="*/ 387 h 538"/>
                <a:gd name="T32" fmla="*/ 209 w 388"/>
                <a:gd name="T33" fmla="*/ 537 h 538"/>
                <a:gd name="T34" fmla="*/ 0 w 388"/>
                <a:gd name="T35" fmla="*/ 458 h 538"/>
                <a:gd name="T36" fmla="*/ 28 w 388"/>
                <a:gd name="T37" fmla="*/ 41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8" h="538">
                  <a:moveTo>
                    <a:pt x="28" y="418"/>
                  </a:moveTo>
                  <a:cubicBezTo>
                    <a:pt x="85" y="460"/>
                    <a:pt x="147" y="486"/>
                    <a:pt x="212" y="486"/>
                  </a:cubicBezTo>
                  <a:cubicBezTo>
                    <a:pt x="282" y="486"/>
                    <a:pt x="336" y="446"/>
                    <a:pt x="336" y="390"/>
                  </a:cubicBezTo>
                  <a:lnTo>
                    <a:pt x="336" y="387"/>
                  </a:lnTo>
                  <a:cubicBezTo>
                    <a:pt x="336" y="328"/>
                    <a:pt x="271" y="305"/>
                    <a:pt x="200" y="285"/>
                  </a:cubicBezTo>
                  <a:cubicBezTo>
                    <a:pt x="116" y="260"/>
                    <a:pt x="25" y="238"/>
                    <a:pt x="25" y="144"/>
                  </a:cubicBezTo>
                  <a:lnTo>
                    <a:pt x="25" y="142"/>
                  </a:lnTo>
                  <a:cubicBezTo>
                    <a:pt x="25" y="60"/>
                    <a:pt x="96" y="0"/>
                    <a:pt x="195" y="0"/>
                  </a:cubicBezTo>
                  <a:cubicBezTo>
                    <a:pt x="257" y="0"/>
                    <a:pt x="325" y="23"/>
                    <a:pt x="375" y="57"/>
                  </a:cubicBezTo>
                  <a:lnTo>
                    <a:pt x="350" y="99"/>
                  </a:lnTo>
                  <a:cubicBezTo>
                    <a:pt x="302" y="68"/>
                    <a:pt x="246" y="48"/>
                    <a:pt x="192" y="48"/>
                  </a:cubicBezTo>
                  <a:cubicBezTo>
                    <a:pt x="121" y="48"/>
                    <a:pt x="76" y="88"/>
                    <a:pt x="76" y="139"/>
                  </a:cubicBezTo>
                  <a:lnTo>
                    <a:pt x="76" y="142"/>
                  </a:lnTo>
                  <a:cubicBezTo>
                    <a:pt x="76" y="198"/>
                    <a:pt x="147" y="221"/>
                    <a:pt x="217" y="240"/>
                  </a:cubicBezTo>
                  <a:cubicBezTo>
                    <a:pt x="299" y="263"/>
                    <a:pt x="387" y="294"/>
                    <a:pt x="387" y="384"/>
                  </a:cubicBezTo>
                  <a:lnTo>
                    <a:pt x="387" y="387"/>
                  </a:lnTo>
                  <a:cubicBezTo>
                    <a:pt x="387" y="477"/>
                    <a:pt x="308" y="537"/>
                    <a:pt x="209" y="537"/>
                  </a:cubicBezTo>
                  <a:cubicBezTo>
                    <a:pt x="136" y="531"/>
                    <a:pt x="54" y="500"/>
                    <a:pt x="0" y="458"/>
                  </a:cubicBezTo>
                  <a:lnTo>
                    <a:pt x="28" y="418"/>
                  </a:lnTo>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 name="Freeform 72"/>
            <p:cNvSpPr>
              <a:spLocks noChangeArrowheads="1"/>
            </p:cNvSpPr>
            <p:nvPr userDrawn="1"/>
          </p:nvSpPr>
          <p:spPr bwMode="auto">
            <a:xfrm>
              <a:off x="1301750" y="2619375"/>
              <a:ext cx="2224088" cy="487363"/>
            </a:xfrm>
            <a:custGeom>
              <a:avLst/>
              <a:gdLst>
                <a:gd name="T0" fmla="*/ 51 w 6176"/>
                <a:gd name="T1" fmla="*/ 50 h 1355"/>
                <a:gd name="T2" fmla="*/ 6124 w 6176"/>
                <a:gd name="T3" fmla="*/ 50 h 1355"/>
                <a:gd name="T4" fmla="*/ 6124 w 6176"/>
                <a:gd name="T5" fmla="*/ 1303 h 1355"/>
                <a:gd name="T6" fmla="*/ 51 w 6176"/>
                <a:gd name="T7" fmla="*/ 1303 h 1355"/>
                <a:gd name="T8" fmla="*/ 51 w 6176"/>
                <a:gd name="T9" fmla="*/ 50 h 1355"/>
                <a:gd name="T10" fmla="*/ 0 w 6176"/>
                <a:gd name="T11" fmla="*/ 1354 h 1355"/>
                <a:gd name="T12" fmla="*/ 6175 w 6176"/>
                <a:gd name="T13" fmla="*/ 1354 h 1355"/>
                <a:gd name="T14" fmla="*/ 6175 w 6176"/>
                <a:gd name="T15" fmla="*/ 0 h 1355"/>
                <a:gd name="T16" fmla="*/ 0 w 6176"/>
                <a:gd name="T17" fmla="*/ 0 h 1355"/>
                <a:gd name="T18" fmla="*/ 0 w 6176"/>
                <a:gd name="T19" fmla="*/ 1354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6" h="1355">
                  <a:moveTo>
                    <a:pt x="51" y="50"/>
                  </a:moveTo>
                  <a:lnTo>
                    <a:pt x="6124" y="50"/>
                  </a:lnTo>
                  <a:lnTo>
                    <a:pt x="6124" y="1303"/>
                  </a:lnTo>
                  <a:lnTo>
                    <a:pt x="51" y="1303"/>
                  </a:lnTo>
                  <a:lnTo>
                    <a:pt x="51" y="50"/>
                  </a:lnTo>
                  <a:close/>
                  <a:moveTo>
                    <a:pt x="0" y="1354"/>
                  </a:moveTo>
                  <a:lnTo>
                    <a:pt x="6175" y="1354"/>
                  </a:lnTo>
                  <a:lnTo>
                    <a:pt x="6175" y="0"/>
                  </a:lnTo>
                  <a:lnTo>
                    <a:pt x="0" y="0"/>
                  </a:lnTo>
                  <a:lnTo>
                    <a:pt x="0" y="1354"/>
                  </a:lnTo>
                  <a:close/>
                </a:path>
              </a:pathLst>
            </a:custGeom>
            <a:solidFill>
              <a:srgbClr val="8FB0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6to16">
    <p:spTree>
      <p:nvGrpSpPr>
        <p:cNvPr id="1" name=""/>
        <p:cNvGrpSpPr/>
        <p:nvPr/>
      </p:nvGrpSpPr>
      <p:grpSpPr>
        <a:xfrm>
          <a:off x="0" y="0"/>
          <a:ext cx="0" cy="0"/>
          <a:chOff x="0" y="0"/>
          <a:chExt cx="0" cy="0"/>
        </a:xfrm>
      </p:grpSpPr>
      <p:sp>
        <p:nvSpPr>
          <p:cNvPr id="23" name="Rectangle 22"/>
          <p:cNvSpPr/>
          <p:nvPr userDrawn="1"/>
        </p:nvSpPr>
        <p:spPr>
          <a:xfrm>
            <a:off x="0" y="0"/>
            <a:ext cx="9409814" cy="135033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409814" y="0"/>
            <a:ext cx="2782186" cy="13503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69966" y="141310"/>
            <a:ext cx="8874034" cy="1063081"/>
          </a:xfrm>
        </p:spPr>
        <p:txBody>
          <a:bodyPr/>
          <a:lstStyle>
            <a:lvl1pPr>
              <a:defRPr>
                <a:solidFill>
                  <a:schemeClr val="accent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C86B2F3C-08EE-2246-AC41-B29D143070D4}" type="slidenum">
              <a:rPr lang="en-US" smtClean="0"/>
              <a:t>‹#›</a:t>
            </a:fld>
            <a:endParaRPr lang="en-US"/>
          </a:p>
        </p:txBody>
      </p:sp>
      <p:grpSp>
        <p:nvGrpSpPr>
          <p:cNvPr id="21" name="Group 20"/>
          <p:cNvGrpSpPr/>
          <p:nvPr userDrawn="1"/>
        </p:nvGrpSpPr>
        <p:grpSpPr>
          <a:xfrm>
            <a:off x="269966" y="6464641"/>
            <a:ext cx="1871720" cy="183378"/>
            <a:chOff x="1270000" y="979488"/>
            <a:chExt cx="7518400" cy="736600"/>
          </a:xfrm>
        </p:grpSpPr>
        <p:sp>
          <p:nvSpPr>
            <p:cNvPr id="7" name="Freeform 6"/>
            <p:cNvSpPr>
              <a:spLocks noChangeArrowheads="1"/>
            </p:cNvSpPr>
            <p:nvPr userDrawn="1"/>
          </p:nvSpPr>
          <p:spPr bwMode="auto">
            <a:xfrm>
              <a:off x="1270000" y="989013"/>
              <a:ext cx="514350" cy="598487"/>
            </a:xfrm>
            <a:custGeom>
              <a:avLst/>
              <a:gdLst>
                <a:gd name="T0" fmla="*/ 0 w 1429"/>
                <a:gd name="T1" fmla="*/ 0 h 1663"/>
                <a:gd name="T2" fmla="*/ 361 w 1429"/>
                <a:gd name="T3" fmla="*/ 0 h 1663"/>
                <a:gd name="T4" fmla="*/ 361 w 1429"/>
                <a:gd name="T5" fmla="*/ 926 h 1663"/>
                <a:gd name="T6" fmla="*/ 714 w 1429"/>
                <a:gd name="T7" fmla="*/ 1329 h 1663"/>
                <a:gd name="T8" fmla="*/ 1067 w 1429"/>
                <a:gd name="T9" fmla="*/ 937 h 1663"/>
                <a:gd name="T10" fmla="*/ 1067 w 1429"/>
                <a:gd name="T11" fmla="*/ 0 h 1663"/>
                <a:gd name="T12" fmla="*/ 1428 w 1429"/>
                <a:gd name="T13" fmla="*/ 0 h 1663"/>
                <a:gd name="T14" fmla="*/ 1428 w 1429"/>
                <a:gd name="T15" fmla="*/ 923 h 1663"/>
                <a:gd name="T16" fmla="*/ 711 w 1429"/>
                <a:gd name="T17" fmla="*/ 1662 h 1663"/>
                <a:gd name="T18" fmla="*/ 0 w 1429"/>
                <a:gd name="T19" fmla="*/ 937 h 1663"/>
                <a:gd name="T20" fmla="*/ 0 w 1429"/>
                <a:gd name="T21" fmla="*/ 0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9" h="1663">
                  <a:moveTo>
                    <a:pt x="0" y="0"/>
                  </a:moveTo>
                  <a:lnTo>
                    <a:pt x="361" y="0"/>
                  </a:lnTo>
                  <a:lnTo>
                    <a:pt x="361" y="926"/>
                  </a:lnTo>
                  <a:cubicBezTo>
                    <a:pt x="361" y="1194"/>
                    <a:pt x="494" y="1329"/>
                    <a:pt x="714" y="1329"/>
                  </a:cubicBezTo>
                  <a:cubicBezTo>
                    <a:pt x="934" y="1329"/>
                    <a:pt x="1067" y="1197"/>
                    <a:pt x="1067" y="937"/>
                  </a:cubicBezTo>
                  <a:lnTo>
                    <a:pt x="1067" y="0"/>
                  </a:lnTo>
                  <a:lnTo>
                    <a:pt x="1428" y="0"/>
                  </a:lnTo>
                  <a:lnTo>
                    <a:pt x="1428" y="923"/>
                  </a:lnTo>
                  <a:cubicBezTo>
                    <a:pt x="1428" y="1420"/>
                    <a:pt x="1148" y="1662"/>
                    <a:pt x="711" y="1662"/>
                  </a:cubicBezTo>
                  <a:cubicBezTo>
                    <a:pt x="274" y="1662"/>
                    <a:pt x="0" y="1417"/>
                    <a:pt x="0" y="937"/>
                  </a:cubicBezTo>
                  <a:lnTo>
                    <a:pt x="0"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 name="Freeform 7"/>
            <p:cNvSpPr>
              <a:spLocks noChangeArrowheads="1"/>
            </p:cNvSpPr>
            <p:nvPr userDrawn="1"/>
          </p:nvSpPr>
          <p:spPr bwMode="auto">
            <a:xfrm>
              <a:off x="1876425" y="979488"/>
              <a:ext cx="546100" cy="609600"/>
            </a:xfrm>
            <a:custGeom>
              <a:avLst/>
              <a:gdLst>
                <a:gd name="T0" fmla="*/ 0 w 1516"/>
                <a:gd name="T1" fmla="*/ 847 h 1694"/>
                <a:gd name="T2" fmla="*/ 855 w 1516"/>
                <a:gd name="T3" fmla="*/ 0 h 1694"/>
                <a:gd name="T4" fmla="*/ 1501 w 1516"/>
                <a:gd name="T5" fmla="*/ 254 h 1694"/>
                <a:gd name="T6" fmla="*/ 1272 w 1516"/>
                <a:gd name="T7" fmla="*/ 519 h 1694"/>
                <a:gd name="T8" fmla="*/ 855 w 1516"/>
                <a:gd name="T9" fmla="*/ 336 h 1694"/>
                <a:gd name="T10" fmla="*/ 380 w 1516"/>
                <a:gd name="T11" fmla="*/ 847 h 1694"/>
                <a:gd name="T12" fmla="*/ 855 w 1516"/>
                <a:gd name="T13" fmla="*/ 1360 h 1694"/>
                <a:gd name="T14" fmla="*/ 1286 w 1516"/>
                <a:gd name="T15" fmla="*/ 1168 h 1694"/>
                <a:gd name="T16" fmla="*/ 1515 w 1516"/>
                <a:gd name="T17" fmla="*/ 1400 h 1694"/>
                <a:gd name="T18" fmla="*/ 840 w 1516"/>
                <a:gd name="T19" fmla="*/ 1693 h 1694"/>
                <a:gd name="T20" fmla="*/ 0 w 1516"/>
                <a:gd name="T21" fmla="*/ 852 h 1694"/>
                <a:gd name="T22" fmla="*/ 0 w 1516"/>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6" h="1694">
                  <a:moveTo>
                    <a:pt x="0" y="847"/>
                  </a:moveTo>
                  <a:cubicBezTo>
                    <a:pt x="0" y="381"/>
                    <a:pt x="349" y="0"/>
                    <a:pt x="855" y="0"/>
                  </a:cubicBezTo>
                  <a:cubicBezTo>
                    <a:pt x="1162" y="0"/>
                    <a:pt x="1348" y="102"/>
                    <a:pt x="1501" y="254"/>
                  </a:cubicBezTo>
                  <a:lnTo>
                    <a:pt x="1272" y="519"/>
                  </a:lnTo>
                  <a:cubicBezTo>
                    <a:pt x="1145" y="403"/>
                    <a:pt x="1018" y="336"/>
                    <a:pt x="855" y="336"/>
                  </a:cubicBezTo>
                  <a:cubicBezTo>
                    <a:pt x="578" y="336"/>
                    <a:pt x="380" y="564"/>
                    <a:pt x="380" y="847"/>
                  </a:cubicBezTo>
                  <a:cubicBezTo>
                    <a:pt x="380" y="1126"/>
                    <a:pt x="575" y="1360"/>
                    <a:pt x="855" y="1360"/>
                  </a:cubicBezTo>
                  <a:cubicBezTo>
                    <a:pt x="1041" y="1360"/>
                    <a:pt x="1157" y="1284"/>
                    <a:pt x="1286" y="1168"/>
                  </a:cubicBezTo>
                  <a:lnTo>
                    <a:pt x="1515" y="1400"/>
                  </a:lnTo>
                  <a:cubicBezTo>
                    <a:pt x="1343" y="1580"/>
                    <a:pt x="1157" y="1693"/>
                    <a:pt x="840" y="1693"/>
                  </a:cubicBezTo>
                  <a:cubicBezTo>
                    <a:pt x="358"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8"/>
            <p:cNvSpPr>
              <a:spLocks noChangeArrowheads="1"/>
            </p:cNvSpPr>
            <p:nvPr userDrawn="1"/>
          </p:nvSpPr>
          <p:spPr bwMode="auto">
            <a:xfrm>
              <a:off x="2505075" y="989013"/>
              <a:ext cx="498475" cy="588962"/>
            </a:xfrm>
            <a:custGeom>
              <a:avLst/>
              <a:gdLst>
                <a:gd name="T0" fmla="*/ 1024 w 1386"/>
                <a:gd name="T1" fmla="*/ 0 h 1638"/>
                <a:gd name="T2" fmla="*/ 1024 w 1386"/>
                <a:gd name="T3" fmla="*/ 649 h 1638"/>
                <a:gd name="T4" fmla="*/ 361 w 1386"/>
                <a:gd name="T5" fmla="*/ 649 h 1638"/>
                <a:gd name="T6" fmla="*/ 361 w 1386"/>
                <a:gd name="T7" fmla="*/ 0 h 1638"/>
                <a:gd name="T8" fmla="*/ 0 w 1386"/>
                <a:gd name="T9" fmla="*/ 0 h 1638"/>
                <a:gd name="T10" fmla="*/ 0 w 1386"/>
                <a:gd name="T11" fmla="*/ 1637 h 1638"/>
                <a:gd name="T12" fmla="*/ 361 w 1386"/>
                <a:gd name="T13" fmla="*/ 1637 h 1638"/>
                <a:gd name="T14" fmla="*/ 361 w 1386"/>
                <a:gd name="T15" fmla="*/ 979 h 1638"/>
                <a:gd name="T16" fmla="*/ 1024 w 1386"/>
                <a:gd name="T17" fmla="*/ 979 h 1638"/>
                <a:gd name="T18" fmla="*/ 1024 w 1386"/>
                <a:gd name="T19" fmla="*/ 1637 h 1638"/>
                <a:gd name="T20" fmla="*/ 1385 w 1386"/>
                <a:gd name="T21" fmla="*/ 1637 h 1638"/>
                <a:gd name="T22" fmla="*/ 1385 w 1386"/>
                <a:gd name="T23" fmla="*/ 0 h 1638"/>
                <a:gd name="T24" fmla="*/ 1024 w 1386"/>
                <a:gd name="T25" fmla="*/ 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6" h="1638">
                  <a:moveTo>
                    <a:pt x="1024" y="0"/>
                  </a:moveTo>
                  <a:lnTo>
                    <a:pt x="1024" y="649"/>
                  </a:lnTo>
                  <a:lnTo>
                    <a:pt x="361" y="649"/>
                  </a:lnTo>
                  <a:lnTo>
                    <a:pt x="361" y="0"/>
                  </a:lnTo>
                  <a:lnTo>
                    <a:pt x="0" y="0"/>
                  </a:lnTo>
                  <a:lnTo>
                    <a:pt x="0" y="1637"/>
                  </a:lnTo>
                  <a:lnTo>
                    <a:pt x="361" y="1637"/>
                  </a:lnTo>
                  <a:lnTo>
                    <a:pt x="361" y="979"/>
                  </a:lnTo>
                  <a:lnTo>
                    <a:pt x="1024" y="979"/>
                  </a:lnTo>
                  <a:lnTo>
                    <a:pt x="1024" y="1637"/>
                  </a:lnTo>
                  <a:lnTo>
                    <a:pt x="1385" y="1637"/>
                  </a:lnTo>
                  <a:lnTo>
                    <a:pt x="1385" y="0"/>
                  </a:lnTo>
                  <a:lnTo>
                    <a:pt x="1024"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9"/>
            <p:cNvSpPr>
              <a:spLocks noChangeArrowheads="1"/>
            </p:cNvSpPr>
            <p:nvPr userDrawn="1"/>
          </p:nvSpPr>
          <p:spPr bwMode="auto">
            <a:xfrm>
              <a:off x="3140075" y="989013"/>
              <a:ext cx="130175" cy="588962"/>
            </a:xfrm>
            <a:custGeom>
              <a:avLst/>
              <a:gdLst>
                <a:gd name="T0" fmla="*/ 181 w 363"/>
                <a:gd name="T1" fmla="*/ 1637 h 1638"/>
                <a:gd name="T2" fmla="*/ 0 w 363"/>
                <a:gd name="T3" fmla="*/ 1637 h 1638"/>
                <a:gd name="T4" fmla="*/ 0 w 363"/>
                <a:gd name="T5" fmla="*/ 0 h 1638"/>
                <a:gd name="T6" fmla="*/ 362 w 363"/>
                <a:gd name="T7" fmla="*/ 0 h 1638"/>
                <a:gd name="T8" fmla="*/ 362 w 363"/>
                <a:gd name="T9" fmla="*/ 1637 h 1638"/>
                <a:gd name="T10" fmla="*/ 181 w 363"/>
                <a:gd name="T11" fmla="*/ 1637 h 1638"/>
              </a:gdLst>
              <a:ahLst/>
              <a:cxnLst>
                <a:cxn ang="0">
                  <a:pos x="T0" y="T1"/>
                </a:cxn>
                <a:cxn ang="0">
                  <a:pos x="T2" y="T3"/>
                </a:cxn>
                <a:cxn ang="0">
                  <a:pos x="T4" y="T5"/>
                </a:cxn>
                <a:cxn ang="0">
                  <a:pos x="T6" y="T7"/>
                </a:cxn>
                <a:cxn ang="0">
                  <a:pos x="T8" y="T9"/>
                </a:cxn>
                <a:cxn ang="0">
                  <a:pos x="T10" y="T11"/>
                </a:cxn>
              </a:cxnLst>
              <a:rect l="0" t="0" r="r" b="b"/>
              <a:pathLst>
                <a:path w="363" h="1638">
                  <a:moveTo>
                    <a:pt x="181" y="1637"/>
                  </a:moveTo>
                  <a:lnTo>
                    <a:pt x="0" y="1637"/>
                  </a:lnTo>
                  <a:lnTo>
                    <a:pt x="0" y="0"/>
                  </a:lnTo>
                  <a:lnTo>
                    <a:pt x="362" y="0"/>
                  </a:lnTo>
                  <a:lnTo>
                    <a:pt x="362" y="1637"/>
                  </a:lnTo>
                  <a:lnTo>
                    <a:pt x="181" y="163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10"/>
            <p:cNvSpPr>
              <a:spLocks noChangeArrowheads="1"/>
            </p:cNvSpPr>
            <p:nvPr userDrawn="1"/>
          </p:nvSpPr>
          <p:spPr bwMode="auto">
            <a:xfrm>
              <a:off x="3375025" y="979488"/>
              <a:ext cx="546100" cy="609600"/>
            </a:xfrm>
            <a:custGeom>
              <a:avLst/>
              <a:gdLst>
                <a:gd name="T0" fmla="*/ 0 w 1517"/>
                <a:gd name="T1" fmla="*/ 847 h 1694"/>
                <a:gd name="T2" fmla="*/ 855 w 1517"/>
                <a:gd name="T3" fmla="*/ 0 h 1694"/>
                <a:gd name="T4" fmla="*/ 1502 w 1517"/>
                <a:gd name="T5" fmla="*/ 254 h 1694"/>
                <a:gd name="T6" fmla="*/ 1273 w 1517"/>
                <a:gd name="T7" fmla="*/ 519 h 1694"/>
                <a:gd name="T8" fmla="*/ 855 w 1517"/>
                <a:gd name="T9" fmla="*/ 336 h 1694"/>
                <a:gd name="T10" fmla="*/ 381 w 1517"/>
                <a:gd name="T11" fmla="*/ 847 h 1694"/>
                <a:gd name="T12" fmla="*/ 855 w 1517"/>
                <a:gd name="T13" fmla="*/ 1360 h 1694"/>
                <a:gd name="T14" fmla="*/ 1287 w 1517"/>
                <a:gd name="T15" fmla="*/ 1168 h 1694"/>
                <a:gd name="T16" fmla="*/ 1516 w 1517"/>
                <a:gd name="T17" fmla="*/ 1400 h 1694"/>
                <a:gd name="T18" fmla="*/ 844 w 1517"/>
                <a:gd name="T19" fmla="*/ 1693 h 1694"/>
                <a:gd name="T20" fmla="*/ 0 w 1517"/>
                <a:gd name="T21" fmla="*/ 852 h 1694"/>
                <a:gd name="T22" fmla="*/ 0 w 1517"/>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7" h="1694">
                  <a:moveTo>
                    <a:pt x="0" y="847"/>
                  </a:moveTo>
                  <a:cubicBezTo>
                    <a:pt x="0" y="381"/>
                    <a:pt x="350" y="0"/>
                    <a:pt x="855" y="0"/>
                  </a:cubicBezTo>
                  <a:cubicBezTo>
                    <a:pt x="1163" y="0"/>
                    <a:pt x="1349" y="102"/>
                    <a:pt x="1502" y="254"/>
                  </a:cubicBezTo>
                  <a:lnTo>
                    <a:pt x="1273" y="519"/>
                  </a:lnTo>
                  <a:cubicBezTo>
                    <a:pt x="1146" y="403"/>
                    <a:pt x="1019" y="336"/>
                    <a:pt x="855" y="336"/>
                  </a:cubicBezTo>
                  <a:cubicBezTo>
                    <a:pt x="579" y="336"/>
                    <a:pt x="381" y="564"/>
                    <a:pt x="381" y="847"/>
                  </a:cubicBezTo>
                  <a:cubicBezTo>
                    <a:pt x="381" y="1126"/>
                    <a:pt x="576" y="1360"/>
                    <a:pt x="855" y="1360"/>
                  </a:cubicBezTo>
                  <a:cubicBezTo>
                    <a:pt x="1042" y="1360"/>
                    <a:pt x="1157" y="1284"/>
                    <a:pt x="1287" y="1168"/>
                  </a:cubicBezTo>
                  <a:lnTo>
                    <a:pt x="1516" y="1400"/>
                  </a:lnTo>
                  <a:cubicBezTo>
                    <a:pt x="1346" y="1580"/>
                    <a:pt x="1160" y="1693"/>
                    <a:pt x="844" y="1693"/>
                  </a:cubicBezTo>
                  <a:cubicBezTo>
                    <a:pt x="359"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11"/>
            <p:cNvSpPr>
              <a:spLocks noChangeArrowheads="1"/>
            </p:cNvSpPr>
            <p:nvPr userDrawn="1"/>
          </p:nvSpPr>
          <p:spPr bwMode="auto">
            <a:xfrm>
              <a:off x="3956050" y="985838"/>
              <a:ext cx="623888" cy="593725"/>
            </a:xfrm>
            <a:custGeom>
              <a:avLst/>
              <a:gdLst>
                <a:gd name="T0" fmla="*/ 864 w 1734"/>
                <a:gd name="T1" fmla="*/ 432 h 1649"/>
                <a:gd name="T2" fmla="*/ 1081 w 1734"/>
                <a:gd name="T3" fmla="*/ 962 h 1649"/>
                <a:gd name="T4" fmla="*/ 647 w 1734"/>
                <a:gd name="T5" fmla="*/ 962 h 1649"/>
                <a:gd name="T6" fmla="*/ 864 w 1734"/>
                <a:gd name="T7" fmla="*/ 432 h 1649"/>
                <a:gd name="T8" fmla="*/ 703 w 1734"/>
                <a:gd name="T9" fmla="*/ 0 h 1649"/>
                <a:gd name="T10" fmla="*/ 0 w 1734"/>
                <a:gd name="T11" fmla="*/ 1648 h 1649"/>
                <a:gd name="T12" fmla="*/ 367 w 1734"/>
                <a:gd name="T13" fmla="*/ 1648 h 1649"/>
                <a:gd name="T14" fmla="*/ 517 w 1734"/>
                <a:gd name="T15" fmla="*/ 1281 h 1649"/>
                <a:gd name="T16" fmla="*/ 1208 w 1734"/>
                <a:gd name="T17" fmla="*/ 1281 h 1649"/>
                <a:gd name="T18" fmla="*/ 1358 w 1734"/>
                <a:gd name="T19" fmla="*/ 1648 h 1649"/>
                <a:gd name="T20" fmla="*/ 1733 w 1734"/>
                <a:gd name="T21" fmla="*/ 1648 h 1649"/>
                <a:gd name="T22" fmla="*/ 1031 w 1734"/>
                <a:gd name="T23" fmla="*/ 0 h 1649"/>
                <a:gd name="T24" fmla="*/ 703 w 1734"/>
                <a:gd name="T25" fmla="*/ 0 h 1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4" h="1649">
                  <a:moveTo>
                    <a:pt x="864" y="432"/>
                  </a:moveTo>
                  <a:lnTo>
                    <a:pt x="1081" y="962"/>
                  </a:lnTo>
                  <a:lnTo>
                    <a:pt x="647" y="962"/>
                  </a:lnTo>
                  <a:lnTo>
                    <a:pt x="864" y="432"/>
                  </a:lnTo>
                  <a:close/>
                  <a:moveTo>
                    <a:pt x="703" y="0"/>
                  </a:moveTo>
                  <a:lnTo>
                    <a:pt x="0" y="1648"/>
                  </a:lnTo>
                  <a:lnTo>
                    <a:pt x="367" y="1648"/>
                  </a:lnTo>
                  <a:lnTo>
                    <a:pt x="517" y="1281"/>
                  </a:lnTo>
                  <a:lnTo>
                    <a:pt x="1208" y="1281"/>
                  </a:lnTo>
                  <a:lnTo>
                    <a:pt x="1358" y="1648"/>
                  </a:lnTo>
                  <a:lnTo>
                    <a:pt x="1733" y="1648"/>
                  </a:lnTo>
                  <a:lnTo>
                    <a:pt x="1031" y="0"/>
                  </a:lnTo>
                  <a:lnTo>
                    <a:pt x="703" y="0"/>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12"/>
            <p:cNvSpPr>
              <a:spLocks noChangeArrowheads="1"/>
            </p:cNvSpPr>
            <p:nvPr userDrawn="1"/>
          </p:nvSpPr>
          <p:spPr bwMode="auto">
            <a:xfrm>
              <a:off x="4592638" y="979488"/>
              <a:ext cx="561975" cy="609600"/>
            </a:xfrm>
            <a:custGeom>
              <a:avLst/>
              <a:gdLst>
                <a:gd name="T0" fmla="*/ 0 w 1561"/>
                <a:gd name="T1" fmla="*/ 847 h 1694"/>
                <a:gd name="T2" fmla="*/ 858 w 1561"/>
                <a:gd name="T3" fmla="*/ 0 h 1694"/>
                <a:gd name="T4" fmla="*/ 1500 w 1561"/>
                <a:gd name="T5" fmla="*/ 226 h 1694"/>
                <a:gd name="T6" fmla="*/ 1274 w 1561"/>
                <a:gd name="T7" fmla="*/ 499 h 1694"/>
                <a:gd name="T8" fmla="*/ 847 w 1561"/>
                <a:gd name="T9" fmla="*/ 333 h 1694"/>
                <a:gd name="T10" fmla="*/ 375 w 1561"/>
                <a:gd name="T11" fmla="*/ 844 h 1694"/>
                <a:gd name="T12" fmla="*/ 375 w 1561"/>
                <a:gd name="T13" fmla="*/ 847 h 1694"/>
                <a:gd name="T14" fmla="*/ 872 w 1561"/>
                <a:gd name="T15" fmla="*/ 1366 h 1694"/>
                <a:gd name="T16" fmla="*/ 1211 w 1561"/>
                <a:gd name="T17" fmla="*/ 1267 h 1694"/>
                <a:gd name="T18" fmla="*/ 1211 w 1561"/>
                <a:gd name="T19" fmla="*/ 1033 h 1694"/>
                <a:gd name="T20" fmla="*/ 849 w 1561"/>
                <a:gd name="T21" fmla="*/ 1033 h 1694"/>
                <a:gd name="T22" fmla="*/ 849 w 1561"/>
                <a:gd name="T23" fmla="*/ 722 h 1694"/>
                <a:gd name="T24" fmla="*/ 1560 w 1561"/>
                <a:gd name="T25" fmla="*/ 722 h 1694"/>
                <a:gd name="T26" fmla="*/ 1560 w 1561"/>
                <a:gd name="T27" fmla="*/ 1434 h 1694"/>
                <a:gd name="T28" fmla="*/ 861 w 1561"/>
                <a:gd name="T29" fmla="*/ 1693 h 1694"/>
                <a:gd name="T30" fmla="*/ 0 w 1561"/>
                <a:gd name="T31" fmla="*/ 852 h 1694"/>
                <a:gd name="T32" fmla="*/ 0 w 1561"/>
                <a:gd name="T3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1" h="1694">
                  <a:moveTo>
                    <a:pt x="0" y="847"/>
                  </a:moveTo>
                  <a:cubicBezTo>
                    <a:pt x="0" y="381"/>
                    <a:pt x="364" y="0"/>
                    <a:pt x="858" y="0"/>
                  </a:cubicBezTo>
                  <a:cubicBezTo>
                    <a:pt x="1151" y="0"/>
                    <a:pt x="1328" y="79"/>
                    <a:pt x="1500" y="226"/>
                  </a:cubicBezTo>
                  <a:lnTo>
                    <a:pt x="1274" y="499"/>
                  </a:lnTo>
                  <a:cubicBezTo>
                    <a:pt x="1148" y="395"/>
                    <a:pt x="1036" y="333"/>
                    <a:pt x="847" y="333"/>
                  </a:cubicBezTo>
                  <a:cubicBezTo>
                    <a:pt x="584" y="333"/>
                    <a:pt x="375" y="564"/>
                    <a:pt x="375" y="844"/>
                  </a:cubicBezTo>
                  <a:lnTo>
                    <a:pt x="375" y="847"/>
                  </a:lnTo>
                  <a:cubicBezTo>
                    <a:pt x="375" y="1146"/>
                    <a:pt x="581" y="1366"/>
                    <a:pt x="872" y="1366"/>
                  </a:cubicBezTo>
                  <a:cubicBezTo>
                    <a:pt x="1002" y="1366"/>
                    <a:pt x="1120" y="1332"/>
                    <a:pt x="1211" y="1267"/>
                  </a:cubicBezTo>
                  <a:lnTo>
                    <a:pt x="1211" y="1033"/>
                  </a:lnTo>
                  <a:lnTo>
                    <a:pt x="849" y="1033"/>
                  </a:lnTo>
                  <a:lnTo>
                    <a:pt x="849" y="722"/>
                  </a:lnTo>
                  <a:lnTo>
                    <a:pt x="1560" y="722"/>
                  </a:lnTo>
                  <a:lnTo>
                    <a:pt x="1560" y="1434"/>
                  </a:lnTo>
                  <a:cubicBezTo>
                    <a:pt x="1390" y="1577"/>
                    <a:pt x="1160" y="1693"/>
                    <a:pt x="861" y="1693"/>
                  </a:cubicBezTo>
                  <a:cubicBezTo>
                    <a:pt x="353" y="1693"/>
                    <a:pt x="0" y="1335"/>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13"/>
            <p:cNvSpPr>
              <a:spLocks noChangeArrowheads="1"/>
            </p:cNvSpPr>
            <p:nvPr userDrawn="1"/>
          </p:nvSpPr>
          <p:spPr bwMode="auto">
            <a:xfrm>
              <a:off x="5241925" y="979488"/>
              <a:ext cx="627063" cy="609600"/>
            </a:xfrm>
            <a:custGeom>
              <a:avLst/>
              <a:gdLst>
                <a:gd name="T0" fmla="*/ 1363 w 1742"/>
                <a:gd name="T1" fmla="*/ 847 h 1694"/>
                <a:gd name="T2" fmla="*/ 867 w 1742"/>
                <a:gd name="T3" fmla="*/ 333 h 1694"/>
                <a:gd name="T4" fmla="*/ 376 w 1742"/>
                <a:gd name="T5" fmla="*/ 844 h 1694"/>
                <a:gd name="T6" fmla="*/ 376 w 1742"/>
                <a:gd name="T7" fmla="*/ 847 h 1694"/>
                <a:gd name="T8" fmla="*/ 872 w 1742"/>
                <a:gd name="T9" fmla="*/ 1360 h 1694"/>
                <a:gd name="T10" fmla="*/ 1363 w 1742"/>
                <a:gd name="T11" fmla="*/ 852 h 1694"/>
                <a:gd name="T12" fmla="*/ 1363 w 1742"/>
                <a:gd name="T13" fmla="*/ 847 h 1694"/>
                <a:gd name="T14" fmla="*/ 0 w 1742"/>
                <a:gd name="T15" fmla="*/ 847 h 1694"/>
                <a:gd name="T16" fmla="*/ 872 w 1742"/>
                <a:gd name="T17" fmla="*/ 0 h 1694"/>
                <a:gd name="T18" fmla="*/ 1741 w 1742"/>
                <a:gd name="T19" fmla="*/ 841 h 1694"/>
                <a:gd name="T20" fmla="*/ 1741 w 1742"/>
                <a:gd name="T21" fmla="*/ 847 h 1694"/>
                <a:gd name="T22" fmla="*/ 869 w 1742"/>
                <a:gd name="T23" fmla="*/ 1693 h 1694"/>
                <a:gd name="T24" fmla="*/ 0 w 1742"/>
                <a:gd name="T25" fmla="*/ 852 h 1694"/>
                <a:gd name="T26" fmla="*/ 0 w 1742"/>
                <a:gd name="T27"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2" h="1694">
                  <a:moveTo>
                    <a:pt x="1363" y="847"/>
                  </a:moveTo>
                  <a:cubicBezTo>
                    <a:pt x="1363" y="567"/>
                    <a:pt x="1158" y="333"/>
                    <a:pt x="867" y="333"/>
                  </a:cubicBezTo>
                  <a:cubicBezTo>
                    <a:pt x="577" y="333"/>
                    <a:pt x="376" y="562"/>
                    <a:pt x="376" y="844"/>
                  </a:cubicBezTo>
                  <a:lnTo>
                    <a:pt x="376" y="847"/>
                  </a:lnTo>
                  <a:cubicBezTo>
                    <a:pt x="376" y="1126"/>
                    <a:pt x="582" y="1360"/>
                    <a:pt x="872" y="1360"/>
                  </a:cubicBezTo>
                  <a:cubicBezTo>
                    <a:pt x="1163" y="1360"/>
                    <a:pt x="1363" y="1132"/>
                    <a:pt x="1363" y="852"/>
                  </a:cubicBezTo>
                  <a:lnTo>
                    <a:pt x="1363" y="847"/>
                  </a:lnTo>
                  <a:close/>
                  <a:moveTo>
                    <a:pt x="0" y="847"/>
                  </a:moveTo>
                  <a:cubicBezTo>
                    <a:pt x="0" y="381"/>
                    <a:pt x="367" y="0"/>
                    <a:pt x="872" y="0"/>
                  </a:cubicBezTo>
                  <a:cubicBezTo>
                    <a:pt x="1377" y="0"/>
                    <a:pt x="1741" y="375"/>
                    <a:pt x="1741" y="841"/>
                  </a:cubicBezTo>
                  <a:lnTo>
                    <a:pt x="1741" y="847"/>
                  </a:lnTo>
                  <a:cubicBezTo>
                    <a:pt x="1741" y="1312"/>
                    <a:pt x="1375" y="1693"/>
                    <a:pt x="869" y="1693"/>
                  </a:cubicBezTo>
                  <a:cubicBezTo>
                    <a:pt x="364" y="1693"/>
                    <a:pt x="0" y="1318"/>
                    <a:pt x="0" y="852"/>
                  </a:cubicBezTo>
                  <a:lnTo>
                    <a:pt x="0" y="847"/>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14"/>
            <p:cNvSpPr>
              <a:spLocks noChangeArrowheads="1"/>
            </p:cNvSpPr>
            <p:nvPr userDrawn="1"/>
          </p:nvSpPr>
          <p:spPr bwMode="auto">
            <a:xfrm>
              <a:off x="5973763" y="989013"/>
              <a:ext cx="130175" cy="588962"/>
            </a:xfrm>
            <a:custGeom>
              <a:avLst/>
              <a:gdLst>
                <a:gd name="T0" fmla="*/ 181 w 362"/>
                <a:gd name="T1" fmla="*/ 1637 h 1638"/>
                <a:gd name="T2" fmla="*/ 0 w 362"/>
                <a:gd name="T3" fmla="*/ 1637 h 1638"/>
                <a:gd name="T4" fmla="*/ 0 w 362"/>
                <a:gd name="T5" fmla="*/ 0 h 1638"/>
                <a:gd name="T6" fmla="*/ 361 w 362"/>
                <a:gd name="T7" fmla="*/ 0 h 1638"/>
                <a:gd name="T8" fmla="*/ 361 w 362"/>
                <a:gd name="T9" fmla="*/ 1637 h 1638"/>
                <a:gd name="T10" fmla="*/ 181 w 362"/>
                <a:gd name="T11" fmla="*/ 1637 h 1638"/>
              </a:gdLst>
              <a:ahLst/>
              <a:cxnLst>
                <a:cxn ang="0">
                  <a:pos x="T0" y="T1"/>
                </a:cxn>
                <a:cxn ang="0">
                  <a:pos x="T2" y="T3"/>
                </a:cxn>
                <a:cxn ang="0">
                  <a:pos x="T4" y="T5"/>
                </a:cxn>
                <a:cxn ang="0">
                  <a:pos x="T6" y="T7"/>
                </a:cxn>
                <a:cxn ang="0">
                  <a:pos x="T8" y="T9"/>
                </a:cxn>
                <a:cxn ang="0">
                  <a:pos x="T10" y="T11"/>
                </a:cxn>
              </a:cxnLst>
              <a:rect l="0" t="0" r="r" b="b"/>
              <a:pathLst>
                <a:path w="362" h="1638">
                  <a:moveTo>
                    <a:pt x="181" y="1637"/>
                  </a:moveTo>
                  <a:lnTo>
                    <a:pt x="0" y="1637"/>
                  </a:lnTo>
                  <a:lnTo>
                    <a:pt x="0" y="0"/>
                  </a:lnTo>
                  <a:lnTo>
                    <a:pt x="361" y="0"/>
                  </a:lnTo>
                  <a:lnTo>
                    <a:pt x="361" y="1637"/>
                  </a:lnTo>
                  <a:lnTo>
                    <a:pt x="181" y="1637"/>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15"/>
            <p:cNvSpPr>
              <a:spLocks noChangeArrowheads="1"/>
            </p:cNvSpPr>
            <p:nvPr userDrawn="1"/>
          </p:nvSpPr>
          <p:spPr bwMode="auto">
            <a:xfrm>
              <a:off x="6226175" y="1119188"/>
              <a:ext cx="688975" cy="460375"/>
            </a:xfrm>
            <a:custGeom>
              <a:avLst/>
              <a:gdLst>
                <a:gd name="T0" fmla="*/ 0 w 1914"/>
                <a:gd name="T1" fmla="*/ 23 h 1277"/>
                <a:gd name="T2" fmla="*/ 355 w 1914"/>
                <a:gd name="T3" fmla="*/ 23 h 1277"/>
                <a:gd name="T4" fmla="*/ 355 w 1914"/>
                <a:gd name="T5" fmla="*/ 201 h 1277"/>
                <a:gd name="T6" fmla="*/ 725 w 1914"/>
                <a:gd name="T7" fmla="*/ 0 h 1277"/>
                <a:gd name="T8" fmla="*/ 1078 w 1914"/>
                <a:gd name="T9" fmla="*/ 198 h 1277"/>
                <a:gd name="T10" fmla="*/ 1490 w 1914"/>
                <a:gd name="T11" fmla="*/ 0 h 1277"/>
                <a:gd name="T12" fmla="*/ 1913 w 1914"/>
                <a:gd name="T13" fmla="*/ 460 h 1277"/>
                <a:gd name="T14" fmla="*/ 1913 w 1914"/>
                <a:gd name="T15" fmla="*/ 1276 h 1277"/>
                <a:gd name="T16" fmla="*/ 1558 w 1914"/>
                <a:gd name="T17" fmla="*/ 1276 h 1277"/>
                <a:gd name="T18" fmla="*/ 1558 w 1914"/>
                <a:gd name="T19" fmla="*/ 576 h 1277"/>
                <a:gd name="T20" fmla="*/ 1349 w 1914"/>
                <a:gd name="T21" fmla="*/ 322 h 1277"/>
                <a:gd name="T22" fmla="*/ 1134 w 1914"/>
                <a:gd name="T23" fmla="*/ 576 h 1277"/>
                <a:gd name="T24" fmla="*/ 1134 w 1914"/>
                <a:gd name="T25" fmla="*/ 1276 h 1277"/>
                <a:gd name="T26" fmla="*/ 779 w 1914"/>
                <a:gd name="T27" fmla="*/ 1276 h 1277"/>
                <a:gd name="T28" fmla="*/ 779 w 1914"/>
                <a:gd name="T29" fmla="*/ 576 h 1277"/>
                <a:gd name="T30" fmla="*/ 570 w 1914"/>
                <a:gd name="T31" fmla="*/ 322 h 1277"/>
                <a:gd name="T32" fmla="*/ 355 w 1914"/>
                <a:gd name="T33" fmla="*/ 576 h 1277"/>
                <a:gd name="T34" fmla="*/ 355 w 1914"/>
                <a:gd name="T35" fmla="*/ 1276 h 1277"/>
                <a:gd name="T36" fmla="*/ 0 w 1914"/>
                <a:gd name="T37" fmla="*/ 1276 h 1277"/>
                <a:gd name="T38" fmla="*/ 0 w 1914"/>
                <a:gd name="T39" fmla="*/ 23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4" h="1277">
                  <a:moveTo>
                    <a:pt x="0" y="23"/>
                  </a:moveTo>
                  <a:lnTo>
                    <a:pt x="355" y="23"/>
                  </a:lnTo>
                  <a:lnTo>
                    <a:pt x="355" y="201"/>
                  </a:lnTo>
                  <a:cubicBezTo>
                    <a:pt x="437" y="96"/>
                    <a:pt x="544" y="0"/>
                    <a:pt x="725" y="0"/>
                  </a:cubicBezTo>
                  <a:cubicBezTo>
                    <a:pt x="889" y="0"/>
                    <a:pt x="1013" y="74"/>
                    <a:pt x="1078" y="198"/>
                  </a:cubicBezTo>
                  <a:cubicBezTo>
                    <a:pt x="1188" y="68"/>
                    <a:pt x="1318" y="0"/>
                    <a:pt x="1490" y="0"/>
                  </a:cubicBezTo>
                  <a:cubicBezTo>
                    <a:pt x="1755" y="0"/>
                    <a:pt x="1913" y="158"/>
                    <a:pt x="1913" y="460"/>
                  </a:cubicBezTo>
                  <a:lnTo>
                    <a:pt x="1913" y="1276"/>
                  </a:lnTo>
                  <a:lnTo>
                    <a:pt x="1558" y="1276"/>
                  </a:lnTo>
                  <a:lnTo>
                    <a:pt x="1558" y="576"/>
                  </a:lnTo>
                  <a:cubicBezTo>
                    <a:pt x="1558" y="407"/>
                    <a:pt x="1482" y="322"/>
                    <a:pt x="1349" y="322"/>
                  </a:cubicBezTo>
                  <a:cubicBezTo>
                    <a:pt x="1217" y="322"/>
                    <a:pt x="1134" y="410"/>
                    <a:pt x="1134" y="576"/>
                  </a:cubicBezTo>
                  <a:lnTo>
                    <a:pt x="1134" y="1276"/>
                  </a:lnTo>
                  <a:lnTo>
                    <a:pt x="779" y="1276"/>
                  </a:lnTo>
                  <a:lnTo>
                    <a:pt x="779" y="576"/>
                  </a:lnTo>
                  <a:cubicBezTo>
                    <a:pt x="779" y="407"/>
                    <a:pt x="702" y="322"/>
                    <a:pt x="570" y="322"/>
                  </a:cubicBezTo>
                  <a:cubicBezTo>
                    <a:pt x="437" y="322"/>
                    <a:pt x="355" y="410"/>
                    <a:pt x="355" y="576"/>
                  </a:cubicBezTo>
                  <a:lnTo>
                    <a:pt x="355" y="1276"/>
                  </a:lnTo>
                  <a:lnTo>
                    <a:pt x="0" y="1276"/>
                  </a:lnTo>
                  <a:lnTo>
                    <a:pt x="0" y="23"/>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16"/>
            <p:cNvSpPr>
              <a:spLocks noChangeArrowheads="1"/>
            </p:cNvSpPr>
            <p:nvPr userDrawn="1"/>
          </p:nvSpPr>
          <p:spPr bwMode="auto">
            <a:xfrm>
              <a:off x="7019925" y="1119188"/>
              <a:ext cx="473075" cy="596900"/>
            </a:xfrm>
            <a:custGeom>
              <a:avLst/>
              <a:gdLst>
                <a:gd name="T0" fmla="*/ 962 w 1316"/>
                <a:gd name="T1" fmla="*/ 647 h 1658"/>
                <a:gd name="T2" fmla="*/ 655 w 1316"/>
                <a:gd name="T3" fmla="*/ 300 h 1658"/>
                <a:gd name="T4" fmla="*/ 350 w 1316"/>
                <a:gd name="T5" fmla="*/ 647 h 1658"/>
                <a:gd name="T6" fmla="*/ 350 w 1316"/>
                <a:gd name="T7" fmla="*/ 652 h 1658"/>
                <a:gd name="T8" fmla="*/ 655 w 1316"/>
                <a:gd name="T9" fmla="*/ 999 h 1658"/>
                <a:gd name="T10" fmla="*/ 962 w 1316"/>
                <a:gd name="T11" fmla="*/ 652 h 1658"/>
                <a:gd name="T12" fmla="*/ 962 w 1316"/>
                <a:gd name="T13" fmla="*/ 647 h 1658"/>
                <a:gd name="T14" fmla="*/ 0 w 1316"/>
                <a:gd name="T15" fmla="*/ 23 h 1658"/>
                <a:gd name="T16" fmla="*/ 355 w 1316"/>
                <a:gd name="T17" fmla="*/ 23 h 1658"/>
                <a:gd name="T18" fmla="*/ 355 w 1316"/>
                <a:gd name="T19" fmla="*/ 204 h 1658"/>
                <a:gd name="T20" fmla="*/ 745 w 1316"/>
                <a:gd name="T21" fmla="*/ 0 h 1658"/>
                <a:gd name="T22" fmla="*/ 1315 w 1316"/>
                <a:gd name="T23" fmla="*/ 649 h 1658"/>
                <a:gd name="T24" fmla="*/ 1315 w 1316"/>
                <a:gd name="T25" fmla="*/ 655 h 1658"/>
                <a:gd name="T26" fmla="*/ 745 w 1316"/>
                <a:gd name="T27" fmla="*/ 1304 h 1658"/>
                <a:gd name="T28" fmla="*/ 355 w 1316"/>
                <a:gd name="T29" fmla="*/ 1118 h 1658"/>
                <a:gd name="T30" fmla="*/ 355 w 1316"/>
                <a:gd name="T31" fmla="*/ 1657 h 1658"/>
                <a:gd name="T32" fmla="*/ 0 w 1316"/>
                <a:gd name="T33" fmla="*/ 1657 h 1658"/>
                <a:gd name="T34" fmla="*/ 0 w 1316"/>
                <a:gd name="T35" fmla="*/ 23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6" h="1658">
                  <a:moveTo>
                    <a:pt x="962" y="647"/>
                  </a:moveTo>
                  <a:cubicBezTo>
                    <a:pt x="962" y="438"/>
                    <a:pt x="822" y="300"/>
                    <a:pt x="655" y="300"/>
                  </a:cubicBezTo>
                  <a:cubicBezTo>
                    <a:pt x="489" y="300"/>
                    <a:pt x="350" y="438"/>
                    <a:pt x="350" y="647"/>
                  </a:cubicBezTo>
                  <a:lnTo>
                    <a:pt x="350" y="652"/>
                  </a:lnTo>
                  <a:cubicBezTo>
                    <a:pt x="350" y="861"/>
                    <a:pt x="489" y="999"/>
                    <a:pt x="655" y="999"/>
                  </a:cubicBezTo>
                  <a:cubicBezTo>
                    <a:pt x="822" y="999"/>
                    <a:pt x="962" y="861"/>
                    <a:pt x="962" y="652"/>
                  </a:cubicBezTo>
                  <a:lnTo>
                    <a:pt x="962" y="647"/>
                  </a:lnTo>
                  <a:close/>
                  <a:moveTo>
                    <a:pt x="0" y="23"/>
                  </a:moveTo>
                  <a:lnTo>
                    <a:pt x="355" y="23"/>
                  </a:lnTo>
                  <a:lnTo>
                    <a:pt x="355" y="204"/>
                  </a:lnTo>
                  <a:cubicBezTo>
                    <a:pt x="443" y="88"/>
                    <a:pt x="561" y="0"/>
                    <a:pt x="745" y="0"/>
                  </a:cubicBezTo>
                  <a:cubicBezTo>
                    <a:pt x="1038" y="0"/>
                    <a:pt x="1315" y="229"/>
                    <a:pt x="1315" y="649"/>
                  </a:cubicBezTo>
                  <a:lnTo>
                    <a:pt x="1315" y="655"/>
                  </a:lnTo>
                  <a:cubicBezTo>
                    <a:pt x="1315" y="1073"/>
                    <a:pt x="1041" y="1304"/>
                    <a:pt x="745" y="1304"/>
                  </a:cubicBezTo>
                  <a:cubicBezTo>
                    <a:pt x="556" y="1304"/>
                    <a:pt x="437" y="1217"/>
                    <a:pt x="355" y="1118"/>
                  </a:cubicBezTo>
                  <a:lnTo>
                    <a:pt x="355" y="1657"/>
                  </a:lnTo>
                  <a:lnTo>
                    <a:pt x="0" y="1657"/>
                  </a:lnTo>
                  <a:lnTo>
                    <a:pt x="0" y="23"/>
                  </a:lnTo>
                  <a:close/>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8" name="Freeform 17"/>
            <p:cNvSpPr>
              <a:spLocks noChangeArrowheads="1"/>
            </p:cNvSpPr>
            <p:nvPr userDrawn="1"/>
          </p:nvSpPr>
          <p:spPr bwMode="auto">
            <a:xfrm>
              <a:off x="7545388" y="1122363"/>
              <a:ext cx="415925" cy="465137"/>
            </a:xfrm>
            <a:custGeom>
              <a:avLst/>
              <a:gdLst>
                <a:gd name="T0" fmla="*/ 815 w 1155"/>
                <a:gd name="T1" fmla="*/ 765 h 1293"/>
                <a:gd name="T2" fmla="*/ 589 w 1155"/>
                <a:gd name="T3" fmla="*/ 717 h 1293"/>
                <a:gd name="T4" fmla="*/ 344 w 1155"/>
                <a:gd name="T5" fmla="*/ 889 h 1293"/>
                <a:gd name="T6" fmla="*/ 344 w 1155"/>
                <a:gd name="T7" fmla="*/ 894 h 1293"/>
                <a:gd name="T8" fmla="*/ 539 w 1155"/>
                <a:gd name="T9" fmla="*/ 1047 h 1293"/>
                <a:gd name="T10" fmla="*/ 815 w 1155"/>
                <a:gd name="T11" fmla="*/ 827 h 1293"/>
                <a:gd name="T12" fmla="*/ 815 w 1155"/>
                <a:gd name="T13" fmla="*/ 765 h 1293"/>
                <a:gd name="T14" fmla="*/ 0 w 1155"/>
                <a:gd name="T15" fmla="*/ 903 h 1293"/>
                <a:gd name="T16" fmla="*/ 505 w 1155"/>
                <a:gd name="T17" fmla="*/ 502 h 1293"/>
                <a:gd name="T18" fmla="*/ 812 w 1155"/>
                <a:gd name="T19" fmla="*/ 553 h 1293"/>
                <a:gd name="T20" fmla="*/ 812 w 1155"/>
                <a:gd name="T21" fmla="*/ 533 h 1293"/>
                <a:gd name="T22" fmla="*/ 544 w 1155"/>
                <a:gd name="T23" fmla="*/ 305 h 1293"/>
                <a:gd name="T24" fmla="*/ 197 w 1155"/>
                <a:gd name="T25" fmla="*/ 372 h 1293"/>
                <a:gd name="T26" fmla="*/ 110 w 1155"/>
                <a:gd name="T27" fmla="*/ 101 h 1293"/>
                <a:gd name="T28" fmla="*/ 595 w 1155"/>
                <a:gd name="T29" fmla="*/ 0 h 1293"/>
                <a:gd name="T30" fmla="*/ 1018 w 1155"/>
                <a:gd name="T31" fmla="*/ 141 h 1293"/>
                <a:gd name="T32" fmla="*/ 1154 w 1155"/>
                <a:gd name="T33" fmla="*/ 542 h 1293"/>
                <a:gd name="T34" fmla="*/ 1154 w 1155"/>
                <a:gd name="T35" fmla="*/ 1267 h 1293"/>
                <a:gd name="T36" fmla="*/ 810 w 1155"/>
                <a:gd name="T37" fmla="*/ 1267 h 1293"/>
                <a:gd name="T38" fmla="*/ 810 w 1155"/>
                <a:gd name="T39" fmla="*/ 1131 h 1293"/>
                <a:gd name="T40" fmla="*/ 431 w 1155"/>
                <a:gd name="T41" fmla="*/ 1290 h 1293"/>
                <a:gd name="T42" fmla="*/ 0 w 1155"/>
                <a:gd name="T43" fmla="*/ 909 h 1293"/>
                <a:gd name="T44" fmla="*/ 0 w 1155"/>
                <a:gd name="T45" fmla="*/ 903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5" h="1293">
                  <a:moveTo>
                    <a:pt x="815" y="765"/>
                  </a:moveTo>
                  <a:cubicBezTo>
                    <a:pt x="753" y="736"/>
                    <a:pt x="674" y="717"/>
                    <a:pt x="589" y="717"/>
                  </a:cubicBezTo>
                  <a:cubicBezTo>
                    <a:pt x="437" y="717"/>
                    <a:pt x="344" y="779"/>
                    <a:pt x="344" y="889"/>
                  </a:cubicBezTo>
                  <a:lnTo>
                    <a:pt x="344" y="894"/>
                  </a:lnTo>
                  <a:cubicBezTo>
                    <a:pt x="344" y="990"/>
                    <a:pt x="423" y="1047"/>
                    <a:pt x="539" y="1047"/>
                  </a:cubicBezTo>
                  <a:cubicBezTo>
                    <a:pt x="705" y="1044"/>
                    <a:pt x="815" y="954"/>
                    <a:pt x="815" y="827"/>
                  </a:cubicBezTo>
                  <a:lnTo>
                    <a:pt x="815" y="765"/>
                  </a:lnTo>
                  <a:close/>
                  <a:moveTo>
                    <a:pt x="0" y="903"/>
                  </a:moveTo>
                  <a:cubicBezTo>
                    <a:pt x="0" y="629"/>
                    <a:pt x="208" y="502"/>
                    <a:pt x="505" y="502"/>
                  </a:cubicBezTo>
                  <a:cubicBezTo>
                    <a:pt x="632" y="502"/>
                    <a:pt x="722" y="522"/>
                    <a:pt x="812" y="553"/>
                  </a:cubicBezTo>
                  <a:lnTo>
                    <a:pt x="812" y="533"/>
                  </a:lnTo>
                  <a:cubicBezTo>
                    <a:pt x="812" y="386"/>
                    <a:pt x="722" y="305"/>
                    <a:pt x="544" y="305"/>
                  </a:cubicBezTo>
                  <a:cubicBezTo>
                    <a:pt x="409" y="305"/>
                    <a:pt x="313" y="330"/>
                    <a:pt x="197" y="372"/>
                  </a:cubicBezTo>
                  <a:lnTo>
                    <a:pt x="110" y="101"/>
                  </a:lnTo>
                  <a:cubicBezTo>
                    <a:pt x="248" y="39"/>
                    <a:pt x="383" y="0"/>
                    <a:pt x="595" y="0"/>
                  </a:cubicBezTo>
                  <a:cubicBezTo>
                    <a:pt x="790" y="0"/>
                    <a:pt x="931" y="51"/>
                    <a:pt x="1018" y="141"/>
                  </a:cubicBezTo>
                  <a:cubicBezTo>
                    <a:pt x="1112" y="234"/>
                    <a:pt x="1154" y="372"/>
                    <a:pt x="1154" y="542"/>
                  </a:cubicBezTo>
                  <a:lnTo>
                    <a:pt x="1154" y="1267"/>
                  </a:lnTo>
                  <a:lnTo>
                    <a:pt x="810" y="1267"/>
                  </a:lnTo>
                  <a:lnTo>
                    <a:pt x="810" y="1131"/>
                  </a:lnTo>
                  <a:cubicBezTo>
                    <a:pt x="722" y="1227"/>
                    <a:pt x="604" y="1290"/>
                    <a:pt x="431" y="1290"/>
                  </a:cubicBezTo>
                  <a:cubicBezTo>
                    <a:pt x="194" y="1292"/>
                    <a:pt x="0" y="1154"/>
                    <a:pt x="0" y="909"/>
                  </a:cubicBezTo>
                  <a:lnTo>
                    <a:pt x="0" y="903"/>
                  </a:lnTo>
                  <a:close/>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 name="Freeform 18"/>
            <p:cNvSpPr>
              <a:spLocks noChangeArrowheads="1"/>
            </p:cNvSpPr>
            <p:nvPr userDrawn="1"/>
          </p:nvSpPr>
          <p:spPr bwMode="auto">
            <a:xfrm>
              <a:off x="8037513" y="1119188"/>
              <a:ext cx="419100" cy="471487"/>
            </a:xfrm>
            <a:custGeom>
              <a:avLst/>
              <a:gdLst>
                <a:gd name="T0" fmla="*/ 0 w 1166"/>
                <a:gd name="T1" fmla="*/ 652 h 1311"/>
                <a:gd name="T2" fmla="*/ 657 w 1166"/>
                <a:gd name="T3" fmla="*/ 0 h 1311"/>
                <a:gd name="T4" fmla="*/ 1157 w 1166"/>
                <a:gd name="T5" fmla="*/ 212 h 1311"/>
                <a:gd name="T6" fmla="*/ 939 w 1166"/>
                <a:gd name="T7" fmla="*/ 446 h 1311"/>
                <a:gd name="T8" fmla="*/ 654 w 1166"/>
                <a:gd name="T9" fmla="*/ 308 h 1311"/>
                <a:gd name="T10" fmla="*/ 349 w 1166"/>
                <a:gd name="T11" fmla="*/ 649 h 1311"/>
                <a:gd name="T12" fmla="*/ 349 w 1166"/>
                <a:gd name="T13" fmla="*/ 655 h 1311"/>
                <a:gd name="T14" fmla="*/ 668 w 1166"/>
                <a:gd name="T15" fmla="*/ 1002 h 1311"/>
                <a:gd name="T16" fmla="*/ 956 w 1166"/>
                <a:gd name="T17" fmla="*/ 870 h 1311"/>
                <a:gd name="T18" fmla="*/ 1165 w 1166"/>
                <a:gd name="T19" fmla="*/ 1081 h 1311"/>
                <a:gd name="T20" fmla="*/ 651 w 1166"/>
                <a:gd name="T21" fmla="*/ 1310 h 1311"/>
                <a:gd name="T22" fmla="*/ 0 w 1166"/>
                <a:gd name="T23" fmla="*/ 658 h 1311"/>
                <a:gd name="T24" fmla="*/ 0 w 1166"/>
                <a:gd name="T25" fmla="*/ 652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6" h="1311">
                  <a:moveTo>
                    <a:pt x="0" y="652"/>
                  </a:moveTo>
                  <a:cubicBezTo>
                    <a:pt x="0" y="294"/>
                    <a:pt x="273" y="0"/>
                    <a:pt x="657" y="0"/>
                  </a:cubicBezTo>
                  <a:cubicBezTo>
                    <a:pt x="894" y="0"/>
                    <a:pt x="1041" y="79"/>
                    <a:pt x="1157" y="212"/>
                  </a:cubicBezTo>
                  <a:lnTo>
                    <a:pt x="939" y="446"/>
                  </a:lnTo>
                  <a:cubicBezTo>
                    <a:pt x="860" y="362"/>
                    <a:pt x="781" y="308"/>
                    <a:pt x="654" y="308"/>
                  </a:cubicBezTo>
                  <a:cubicBezTo>
                    <a:pt x="476" y="308"/>
                    <a:pt x="349" y="466"/>
                    <a:pt x="349" y="649"/>
                  </a:cubicBezTo>
                  <a:lnTo>
                    <a:pt x="349" y="655"/>
                  </a:lnTo>
                  <a:cubicBezTo>
                    <a:pt x="349" y="847"/>
                    <a:pt x="474" y="1002"/>
                    <a:pt x="668" y="1002"/>
                  </a:cubicBezTo>
                  <a:cubicBezTo>
                    <a:pt x="787" y="1002"/>
                    <a:pt x="869" y="951"/>
                    <a:pt x="956" y="870"/>
                  </a:cubicBezTo>
                  <a:lnTo>
                    <a:pt x="1165" y="1081"/>
                  </a:lnTo>
                  <a:cubicBezTo>
                    <a:pt x="1044" y="1214"/>
                    <a:pt x="903" y="1310"/>
                    <a:pt x="651" y="1310"/>
                  </a:cubicBezTo>
                  <a:cubicBezTo>
                    <a:pt x="273" y="1304"/>
                    <a:pt x="0" y="1013"/>
                    <a:pt x="0" y="658"/>
                  </a:cubicBezTo>
                  <a:lnTo>
                    <a:pt x="0" y="652"/>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0" name="Freeform 19"/>
            <p:cNvSpPr>
              <a:spLocks noChangeArrowheads="1"/>
            </p:cNvSpPr>
            <p:nvPr userDrawn="1"/>
          </p:nvSpPr>
          <p:spPr bwMode="auto">
            <a:xfrm>
              <a:off x="8501063" y="1011238"/>
              <a:ext cx="287337" cy="576262"/>
            </a:xfrm>
            <a:custGeom>
              <a:avLst/>
              <a:gdLst>
                <a:gd name="T0" fmla="*/ 150 w 800"/>
                <a:gd name="T1" fmla="*/ 627 h 1599"/>
                <a:gd name="T2" fmla="*/ 0 w 800"/>
                <a:gd name="T3" fmla="*/ 627 h 1599"/>
                <a:gd name="T4" fmla="*/ 0 w 800"/>
                <a:gd name="T5" fmla="*/ 322 h 1599"/>
                <a:gd name="T6" fmla="*/ 150 w 800"/>
                <a:gd name="T7" fmla="*/ 322 h 1599"/>
                <a:gd name="T8" fmla="*/ 150 w 800"/>
                <a:gd name="T9" fmla="*/ 0 h 1599"/>
                <a:gd name="T10" fmla="*/ 505 w 800"/>
                <a:gd name="T11" fmla="*/ 0 h 1599"/>
                <a:gd name="T12" fmla="*/ 505 w 800"/>
                <a:gd name="T13" fmla="*/ 322 h 1599"/>
                <a:gd name="T14" fmla="*/ 799 w 800"/>
                <a:gd name="T15" fmla="*/ 322 h 1599"/>
                <a:gd name="T16" fmla="*/ 799 w 800"/>
                <a:gd name="T17" fmla="*/ 627 h 1599"/>
                <a:gd name="T18" fmla="*/ 505 w 800"/>
                <a:gd name="T19" fmla="*/ 627 h 1599"/>
                <a:gd name="T20" fmla="*/ 505 w 800"/>
                <a:gd name="T21" fmla="*/ 1163 h 1599"/>
                <a:gd name="T22" fmla="*/ 621 w 800"/>
                <a:gd name="T23" fmla="*/ 1284 h 1599"/>
                <a:gd name="T24" fmla="*/ 796 w 800"/>
                <a:gd name="T25" fmla="*/ 1239 h 1599"/>
                <a:gd name="T26" fmla="*/ 796 w 800"/>
                <a:gd name="T27" fmla="*/ 1524 h 1599"/>
                <a:gd name="T28" fmla="*/ 517 w 800"/>
                <a:gd name="T29" fmla="*/ 1598 h 1599"/>
                <a:gd name="T30" fmla="*/ 150 w 800"/>
                <a:gd name="T31" fmla="*/ 1219 h 1599"/>
                <a:gd name="T32" fmla="*/ 150 w 800"/>
                <a:gd name="T33" fmla="*/ 627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1599">
                  <a:moveTo>
                    <a:pt x="150" y="627"/>
                  </a:moveTo>
                  <a:lnTo>
                    <a:pt x="0" y="627"/>
                  </a:lnTo>
                  <a:lnTo>
                    <a:pt x="0" y="322"/>
                  </a:lnTo>
                  <a:lnTo>
                    <a:pt x="150" y="322"/>
                  </a:lnTo>
                  <a:lnTo>
                    <a:pt x="150" y="0"/>
                  </a:lnTo>
                  <a:lnTo>
                    <a:pt x="505" y="0"/>
                  </a:lnTo>
                  <a:lnTo>
                    <a:pt x="505" y="322"/>
                  </a:lnTo>
                  <a:lnTo>
                    <a:pt x="799" y="322"/>
                  </a:lnTo>
                  <a:lnTo>
                    <a:pt x="799" y="627"/>
                  </a:lnTo>
                  <a:lnTo>
                    <a:pt x="505" y="627"/>
                  </a:lnTo>
                  <a:lnTo>
                    <a:pt x="505" y="1163"/>
                  </a:lnTo>
                  <a:cubicBezTo>
                    <a:pt x="505" y="1245"/>
                    <a:pt x="539" y="1284"/>
                    <a:pt x="621" y="1284"/>
                  </a:cubicBezTo>
                  <a:cubicBezTo>
                    <a:pt x="686" y="1284"/>
                    <a:pt x="745" y="1267"/>
                    <a:pt x="796" y="1239"/>
                  </a:cubicBezTo>
                  <a:lnTo>
                    <a:pt x="796" y="1524"/>
                  </a:lnTo>
                  <a:cubicBezTo>
                    <a:pt x="720" y="1569"/>
                    <a:pt x="635" y="1598"/>
                    <a:pt x="517" y="1598"/>
                  </a:cubicBezTo>
                  <a:cubicBezTo>
                    <a:pt x="297" y="1598"/>
                    <a:pt x="150" y="1510"/>
                    <a:pt x="150" y="1219"/>
                  </a:cubicBezTo>
                  <a:lnTo>
                    <a:pt x="150" y="627"/>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grpSp>
        <p:nvGrpSpPr>
          <p:cNvPr id="5" name="Group 4"/>
          <p:cNvGrpSpPr/>
          <p:nvPr userDrawn="1"/>
        </p:nvGrpSpPr>
        <p:grpSpPr>
          <a:xfrm>
            <a:off x="10225438" y="429168"/>
            <a:ext cx="1150937" cy="487363"/>
            <a:chOff x="3941763" y="2619375"/>
            <a:chExt cx="1150937" cy="487363"/>
          </a:xfrm>
        </p:grpSpPr>
        <p:sp>
          <p:nvSpPr>
            <p:cNvPr id="37" name="Freeform 73"/>
            <p:cNvSpPr>
              <a:spLocks noChangeArrowheads="1"/>
            </p:cNvSpPr>
            <p:nvPr userDrawn="1"/>
          </p:nvSpPr>
          <p:spPr bwMode="auto">
            <a:xfrm>
              <a:off x="3941763" y="2619375"/>
              <a:ext cx="1150937" cy="487363"/>
            </a:xfrm>
            <a:custGeom>
              <a:avLst/>
              <a:gdLst>
                <a:gd name="T0" fmla="*/ 48 w 3197"/>
                <a:gd name="T1" fmla="*/ 50 h 1355"/>
                <a:gd name="T2" fmla="*/ 3143 w 3197"/>
                <a:gd name="T3" fmla="*/ 50 h 1355"/>
                <a:gd name="T4" fmla="*/ 3143 w 3197"/>
                <a:gd name="T5" fmla="*/ 1303 h 1355"/>
                <a:gd name="T6" fmla="*/ 48 w 3197"/>
                <a:gd name="T7" fmla="*/ 1303 h 1355"/>
                <a:gd name="T8" fmla="*/ 48 w 3197"/>
                <a:gd name="T9" fmla="*/ 50 h 1355"/>
                <a:gd name="T10" fmla="*/ 0 w 3197"/>
                <a:gd name="T11" fmla="*/ 1354 h 1355"/>
                <a:gd name="T12" fmla="*/ 3196 w 3197"/>
                <a:gd name="T13" fmla="*/ 1354 h 1355"/>
                <a:gd name="T14" fmla="*/ 3196 w 3197"/>
                <a:gd name="T15" fmla="*/ 0 h 1355"/>
                <a:gd name="T16" fmla="*/ 0 w 3197"/>
                <a:gd name="T17" fmla="*/ 0 h 1355"/>
                <a:gd name="T18" fmla="*/ 0 w 3197"/>
                <a:gd name="T19" fmla="*/ 1354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97" h="1355">
                  <a:moveTo>
                    <a:pt x="48" y="50"/>
                  </a:moveTo>
                  <a:lnTo>
                    <a:pt x="3143" y="50"/>
                  </a:lnTo>
                  <a:lnTo>
                    <a:pt x="3143" y="1303"/>
                  </a:lnTo>
                  <a:lnTo>
                    <a:pt x="48" y="1303"/>
                  </a:lnTo>
                  <a:lnTo>
                    <a:pt x="48" y="50"/>
                  </a:lnTo>
                  <a:close/>
                  <a:moveTo>
                    <a:pt x="0" y="1354"/>
                  </a:moveTo>
                  <a:lnTo>
                    <a:pt x="3196" y="1354"/>
                  </a:lnTo>
                  <a:lnTo>
                    <a:pt x="3196" y="0"/>
                  </a:lnTo>
                  <a:lnTo>
                    <a:pt x="0" y="0"/>
                  </a:lnTo>
                  <a:lnTo>
                    <a:pt x="0" y="1354"/>
                  </a:lnTo>
                  <a:close/>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8" name="Freeform 74"/>
            <p:cNvSpPr>
              <a:spLocks noChangeArrowheads="1"/>
            </p:cNvSpPr>
            <p:nvPr userDrawn="1"/>
          </p:nvSpPr>
          <p:spPr bwMode="auto">
            <a:xfrm>
              <a:off x="4054475" y="2732088"/>
              <a:ext cx="185738" cy="261937"/>
            </a:xfrm>
            <a:custGeom>
              <a:avLst/>
              <a:gdLst>
                <a:gd name="T0" fmla="*/ 268 w 515"/>
                <a:gd name="T1" fmla="*/ 330 h 729"/>
                <a:gd name="T2" fmla="*/ 74 w 515"/>
                <a:gd name="T3" fmla="*/ 505 h 729"/>
                <a:gd name="T4" fmla="*/ 74 w 515"/>
                <a:gd name="T5" fmla="*/ 508 h 729"/>
                <a:gd name="T6" fmla="*/ 271 w 515"/>
                <a:gd name="T7" fmla="*/ 686 h 729"/>
                <a:gd name="T8" fmla="*/ 460 w 515"/>
                <a:gd name="T9" fmla="*/ 499 h 729"/>
                <a:gd name="T10" fmla="*/ 268 w 515"/>
                <a:gd name="T11" fmla="*/ 330 h 729"/>
                <a:gd name="T12" fmla="*/ 0 w 515"/>
                <a:gd name="T13" fmla="*/ 384 h 729"/>
                <a:gd name="T14" fmla="*/ 0 w 515"/>
                <a:gd name="T15" fmla="*/ 381 h 729"/>
                <a:gd name="T16" fmla="*/ 285 w 515"/>
                <a:gd name="T17" fmla="*/ 0 h 729"/>
                <a:gd name="T18" fmla="*/ 488 w 515"/>
                <a:gd name="T19" fmla="*/ 82 h 729"/>
                <a:gd name="T20" fmla="*/ 455 w 515"/>
                <a:gd name="T21" fmla="*/ 121 h 729"/>
                <a:gd name="T22" fmla="*/ 280 w 515"/>
                <a:gd name="T23" fmla="*/ 48 h 729"/>
                <a:gd name="T24" fmla="*/ 51 w 515"/>
                <a:gd name="T25" fmla="*/ 412 h 729"/>
                <a:gd name="T26" fmla="*/ 271 w 515"/>
                <a:gd name="T27" fmla="*/ 282 h 729"/>
                <a:gd name="T28" fmla="*/ 514 w 515"/>
                <a:gd name="T29" fmla="*/ 494 h 729"/>
                <a:gd name="T30" fmla="*/ 514 w 515"/>
                <a:gd name="T31" fmla="*/ 496 h 729"/>
                <a:gd name="T32" fmla="*/ 268 w 515"/>
                <a:gd name="T33" fmla="*/ 728 h 729"/>
                <a:gd name="T34" fmla="*/ 91 w 515"/>
                <a:gd name="T35" fmla="*/ 657 h 729"/>
                <a:gd name="T36" fmla="*/ 0 w 515"/>
                <a:gd name="T37" fmla="*/ 384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5" h="729">
                  <a:moveTo>
                    <a:pt x="268" y="330"/>
                  </a:moveTo>
                  <a:cubicBezTo>
                    <a:pt x="153" y="330"/>
                    <a:pt x="74" y="417"/>
                    <a:pt x="74" y="505"/>
                  </a:cubicBezTo>
                  <a:lnTo>
                    <a:pt x="74" y="508"/>
                  </a:lnTo>
                  <a:cubicBezTo>
                    <a:pt x="74" y="609"/>
                    <a:pt x="158" y="686"/>
                    <a:pt x="271" y="686"/>
                  </a:cubicBezTo>
                  <a:cubicBezTo>
                    <a:pt x="387" y="680"/>
                    <a:pt x="460" y="598"/>
                    <a:pt x="460" y="499"/>
                  </a:cubicBezTo>
                  <a:cubicBezTo>
                    <a:pt x="460" y="400"/>
                    <a:pt x="381" y="330"/>
                    <a:pt x="268" y="330"/>
                  </a:cubicBezTo>
                  <a:close/>
                  <a:moveTo>
                    <a:pt x="0" y="384"/>
                  </a:moveTo>
                  <a:lnTo>
                    <a:pt x="0" y="381"/>
                  </a:lnTo>
                  <a:cubicBezTo>
                    <a:pt x="0" y="169"/>
                    <a:pt x="110" y="0"/>
                    <a:pt x="285" y="0"/>
                  </a:cubicBezTo>
                  <a:cubicBezTo>
                    <a:pt x="364" y="0"/>
                    <a:pt x="426" y="31"/>
                    <a:pt x="488" y="82"/>
                  </a:cubicBezTo>
                  <a:lnTo>
                    <a:pt x="455" y="121"/>
                  </a:lnTo>
                  <a:cubicBezTo>
                    <a:pt x="401" y="73"/>
                    <a:pt x="347" y="48"/>
                    <a:pt x="280" y="48"/>
                  </a:cubicBezTo>
                  <a:cubicBezTo>
                    <a:pt x="138" y="48"/>
                    <a:pt x="45" y="197"/>
                    <a:pt x="51" y="412"/>
                  </a:cubicBezTo>
                  <a:cubicBezTo>
                    <a:pt x="91" y="344"/>
                    <a:pt x="155" y="282"/>
                    <a:pt x="271" y="282"/>
                  </a:cubicBezTo>
                  <a:cubicBezTo>
                    <a:pt x="398" y="282"/>
                    <a:pt x="514" y="369"/>
                    <a:pt x="514" y="494"/>
                  </a:cubicBezTo>
                  <a:lnTo>
                    <a:pt x="514" y="496"/>
                  </a:lnTo>
                  <a:cubicBezTo>
                    <a:pt x="514" y="629"/>
                    <a:pt x="407" y="728"/>
                    <a:pt x="268" y="728"/>
                  </a:cubicBezTo>
                  <a:cubicBezTo>
                    <a:pt x="195" y="728"/>
                    <a:pt x="133" y="700"/>
                    <a:pt x="91" y="657"/>
                  </a:cubicBezTo>
                  <a:cubicBezTo>
                    <a:pt x="31" y="598"/>
                    <a:pt x="0" y="527"/>
                    <a:pt x="0" y="384"/>
                  </a:cubicBezTo>
                  <a:close/>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9" name="Freeform 75"/>
            <p:cNvSpPr>
              <a:spLocks noChangeArrowheads="1"/>
            </p:cNvSpPr>
            <p:nvPr userDrawn="1"/>
          </p:nvSpPr>
          <p:spPr bwMode="auto">
            <a:xfrm>
              <a:off x="4286250" y="2746375"/>
              <a:ext cx="109538" cy="247650"/>
            </a:xfrm>
            <a:custGeom>
              <a:avLst/>
              <a:gdLst>
                <a:gd name="T0" fmla="*/ 74 w 303"/>
                <a:gd name="T1" fmla="*/ 209 h 687"/>
                <a:gd name="T2" fmla="*/ 0 w 303"/>
                <a:gd name="T3" fmla="*/ 209 h 687"/>
                <a:gd name="T4" fmla="*/ 0 w 303"/>
                <a:gd name="T5" fmla="*/ 164 h 687"/>
                <a:gd name="T6" fmla="*/ 74 w 303"/>
                <a:gd name="T7" fmla="*/ 164 h 687"/>
                <a:gd name="T8" fmla="*/ 74 w 303"/>
                <a:gd name="T9" fmla="*/ 0 h 687"/>
                <a:gd name="T10" fmla="*/ 122 w 303"/>
                <a:gd name="T11" fmla="*/ 0 h 687"/>
                <a:gd name="T12" fmla="*/ 122 w 303"/>
                <a:gd name="T13" fmla="*/ 164 h 687"/>
                <a:gd name="T14" fmla="*/ 302 w 303"/>
                <a:gd name="T15" fmla="*/ 164 h 687"/>
                <a:gd name="T16" fmla="*/ 302 w 303"/>
                <a:gd name="T17" fmla="*/ 209 h 687"/>
                <a:gd name="T18" fmla="*/ 122 w 303"/>
                <a:gd name="T19" fmla="*/ 209 h 687"/>
                <a:gd name="T20" fmla="*/ 122 w 303"/>
                <a:gd name="T21" fmla="*/ 539 h 687"/>
                <a:gd name="T22" fmla="*/ 223 w 303"/>
                <a:gd name="T23" fmla="*/ 638 h 687"/>
                <a:gd name="T24" fmla="*/ 300 w 303"/>
                <a:gd name="T25" fmla="*/ 621 h 687"/>
                <a:gd name="T26" fmla="*/ 300 w 303"/>
                <a:gd name="T27" fmla="*/ 666 h 687"/>
                <a:gd name="T28" fmla="*/ 215 w 303"/>
                <a:gd name="T29" fmla="*/ 683 h 687"/>
                <a:gd name="T30" fmla="*/ 74 w 303"/>
                <a:gd name="T31" fmla="*/ 545 h 687"/>
                <a:gd name="T32" fmla="*/ 74 w 303"/>
                <a:gd name="T33" fmla="*/ 20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3" h="687">
                  <a:moveTo>
                    <a:pt x="74" y="209"/>
                  </a:moveTo>
                  <a:lnTo>
                    <a:pt x="0" y="209"/>
                  </a:lnTo>
                  <a:lnTo>
                    <a:pt x="0" y="164"/>
                  </a:lnTo>
                  <a:lnTo>
                    <a:pt x="74" y="164"/>
                  </a:lnTo>
                  <a:lnTo>
                    <a:pt x="74" y="0"/>
                  </a:lnTo>
                  <a:lnTo>
                    <a:pt x="122" y="0"/>
                  </a:lnTo>
                  <a:lnTo>
                    <a:pt x="122" y="164"/>
                  </a:lnTo>
                  <a:lnTo>
                    <a:pt x="302" y="164"/>
                  </a:lnTo>
                  <a:lnTo>
                    <a:pt x="302" y="209"/>
                  </a:lnTo>
                  <a:lnTo>
                    <a:pt x="122" y="209"/>
                  </a:lnTo>
                  <a:lnTo>
                    <a:pt x="122" y="539"/>
                  </a:lnTo>
                  <a:cubicBezTo>
                    <a:pt x="122" y="613"/>
                    <a:pt x="164" y="638"/>
                    <a:pt x="223" y="638"/>
                  </a:cubicBezTo>
                  <a:cubicBezTo>
                    <a:pt x="249" y="638"/>
                    <a:pt x="269" y="632"/>
                    <a:pt x="300" y="621"/>
                  </a:cubicBezTo>
                  <a:lnTo>
                    <a:pt x="300" y="666"/>
                  </a:lnTo>
                  <a:cubicBezTo>
                    <a:pt x="274" y="678"/>
                    <a:pt x="249" y="683"/>
                    <a:pt x="215" y="683"/>
                  </a:cubicBezTo>
                  <a:cubicBezTo>
                    <a:pt x="139" y="686"/>
                    <a:pt x="74" y="641"/>
                    <a:pt x="74" y="545"/>
                  </a:cubicBezTo>
                  <a:lnTo>
                    <a:pt x="74" y="209"/>
                  </a:lnTo>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0" name="Freeform 76"/>
            <p:cNvSpPr>
              <a:spLocks noChangeArrowheads="1"/>
            </p:cNvSpPr>
            <p:nvPr userDrawn="1"/>
          </p:nvSpPr>
          <p:spPr bwMode="auto">
            <a:xfrm>
              <a:off x="4435475" y="2800350"/>
              <a:ext cx="190500" cy="193675"/>
            </a:xfrm>
            <a:custGeom>
              <a:avLst/>
              <a:gdLst>
                <a:gd name="T0" fmla="*/ 260 w 529"/>
                <a:gd name="T1" fmla="*/ 48 h 540"/>
                <a:gd name="T2" fmla="*/ 51 w 529"/>
                <a:gd name="T3" fmla="*/ 268 h 540"/>
                <a:gd name="T4" fmla="*/ 51 w 529"/>
                <a:gd name="T5" fmla="*/ 271 h 540"/>
                <a:gd name="T6" fmla="*/ 263 w 529"/>
                <a:gd name="T7" fmla="*/ 494 h 540"/>
                <a:gd name="T8" fmla="*/ 472 w 529"/>
                <a:gd name="T9" fmla="*/ 271 h 540"/>
                <a:gd name="T10" fmla="*/ 260 w 529"/>
                <a:gd name="T11" fmla="*/ 48 h 540"/>
                <a:gd name="T12" fmla="*/ 266 w 529"/>
                <a:gd name="T13" fmla="*/ 0 h 540"/>
                <a:gd name="T14" fmla="*/ 528 w 529"/>
                <a:gd name="T15" fmla="*/ 265 h 540"/>
                <a:gd name="T16" fmla="*/ 528 w 529"/>
                <a:gd name="T17" fmla="*/ 268 h 540"/>
                <a:gd name="T18" fmla="*/ 263 w 529"/>
                <a:gd name="T19" fmla="*/ 536 h 540"/>
                <a:gd name="T20" fmla="*/ 0 w 529"/>
                <a:gd name="T21" fmla="*/ 271 h 540"/>
                <a:gd name="T22" fmla="*/ 266 w 529"/>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9" h="540">
                  <a:moveTo>
                    <a:pt x="260" y="48"/>
                  </a:moveTo>
                  <a:cubicBezTo>
                    <a:pt x="139" y="48"/>
                    <a:pt x="51" y="147"/>
                    <a:pt x="51" y="268"/>
                  </a:cubicBezTo>
                  <a:lnTo>
                    <a:pt x="51" y="271"/>
                  </a:lnTo>
                  <a:cubicBezTo>
                    <a:pt x="51" y="395"/>
                    <a:pt x="144" y="494"/>
                    <a:pt x="263" y="494"/>
                  </a:cubicBezTo>
                  <a:cubicBezTo>
                    <a:pt x="384" y="491"/>
                    <a:pt x="472" y="392"/>
                    <a:pt x="472" y="271"/>
                  </a:cubicBezTo>
                  <a:cubicBezTo>
                    <a:pt x="472" y="147"/>
                    <a:pt x="379" y="48"/>
                    <a:pt x="260" y="48"/>
                  </a:cubicBezTo>
                  <a:close/>
                  <a:moveTo>
                    <a:pt x="266" y="0"/>
                  </a:moveTo>
                  <a:cubicBezTo>
                    <a:pt x="418" y="0"/>
                    <a:pt x="528" y="121"/>
                    <a:pt x="528" y="265"/>
                  </a:cubicBezTo>
                  <a:lnTo>
                    <a:pt x="528" y="268"/>
                  </a:lnTo>
                  <a:cubicBezTo>
                    <a:pt x="528" y="412"/>
                    <a:pt x="418" y="536"/>
                    <a:pt x="263" y="536"/>
                  </a:cubicBezTo>
                  <a:cubicBezTo>
                    <a:pt x="111" y="539"/>
                    <a:pt x="0" y="415"/>
                    <a:pt x="0" y="271"/>
                  </a:cubicBezTo>
                  <a:cubicBezTo>
                    <a:pt x="0" y="124"/>
                    <a:pt x="111" y="0"/>
                    <a:pt x="266" y="0"/>
                  </a:cubicBezTo>
                  <a:close/>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1" name="Freeform 77"/>
            <p:cNvSpPr>
              <a:spLocks noChangeArrowheads="1"/>
            </p:cNvSpPr>
            <p:nvPr userDrawn="1"/>
          </p:nvSpPr>
          <p:spPr bwMode="auto">
            <a:xfrm>
              <a:off x="4656138" y="2735263"/>
              <a:ext cx="73025" cy="254000"/>
            </a:xfrm>
            <a:custGeom>
              <a:avLst/>
              <a:gdLst>
                <a:gd name="T0" fmla="*/ 149 w 201"/>
                <a:gd name="T1" fmla="*/ 54 h 707"/>
                <a:gd name="T2" fmla="*/ 14 w 201"/>
                <a:gd name="T3" fmla="*/ 99 h 707"/>
                <a:gd name="T4" fmla="*/ 0 w 201"/>
                <a:gd name="T5" fmla="*/ 59 h 707"/>
                <a:gd name="T6" fmla="*/ 161 w 201"/>
                <a:gd name="T7" fmla="*/ 0 h 707"/>
                <a:gd name="T8" fmla="*/ 200 w 201"/>
                <a:gd name="T9" fmla="*/ 0 h 707"/>
                <a:gd name="T10" fmla="*/ 200 w 201"/>
                <a:gd name="T11" fmla="*/ 706 h 707"/>
                <a:gd name="T12" fmla="*/ 149 w 201"/>
                <a:gd name="T13" fmla="*/ 706 h 707"/>
                <a:gd name="T14" fmla="*/ 149 w 201"/>
                <a:gd name="T15" fmla="*/ 54 h 7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1" h="707">
                  <a:moveTo>
                    <a:pt x="149" y="54"/>
                  </a:moveTo>
                  <a:lnTo>
                    <a:pt x="14" y="99"/>
                  </a:lnTo>
                  <a:lnTo>
                    <a:pt x="0" y="59"/>
                  </a:lnTo>
                  <a:lnTo>
                    <a:pt x="161" y="0"/>
                  </a:lnTo>
                  <a:lnTo>
                    <a:pt x="200" y="0"/>
                  </a:lnTo>
                  <a:lnTo>
                    <a:pt x="200" y="706"/>
                  </a:lnTo>
                  <a:lnTo>
                    <a:pt x="149" y="706"/>
                  </a:lnTo>
                  <a:lnTo>
                    <a:pt x="149" y="54"/>
                  </a:lnTo>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2" name="Freeform 78"/>
            <p:cNvSpPr>
              <a:spLocks noChangeArrowheads="1"/>
            </p:cNvSpPr>
            <p:nvPr userDrawn="1"/>
          </p:nvSpPr>
          <p:spPr bwMode="auto">
            <a:xfrm>
              <a:off x="4805363" y="2732088"/>
              <a:ext cx="185737" cy="261937"/>
            </a:xfrm>
            <a:custGeom>
              <a:avLst/>
              <a:gdLst>
                <a:gd name="T0" fmla="*/ 268 w 514"/>
                <a:gd name="T1" fmla="*/ 330 h 729"/>
                <a:gd name="T2" fmla="*/ 73 w 514"/>
                <a:gd name="T3" fmla="*/ 505 h 729"/>
                <a:gd name="T4" fmla="*/ 73 w 514"/>
                <a:gd name="T5" fmla="*/ 508 h 729"/>
                <a:gd name="T6" fmla="*/ 270 w 514"/>
                <a:gd name="T7" fmla="*/ 686 h 729"/>
                <a:gd name="T8" fmla="*/ 460 w 514"/>
                <a:gd name="T9" fmla="*/ 499 h 729"/>
                <a:gd name="T10" fmla="*/ 268 w 514"/>
                <a:gd name="T11" fmla="*/ 330 h 729"/>
                <a:gd name="T12" fmla="*/ 0 w 514"/>
                <a:gd name="T13" fmla="*/ 384 h 729"/>
                <a:gd name="T14" fmla="*/ 0 w 514"/>
                <a:gd name="T15" fmla="*/ 381 h 729"/>
                <a:gd name="T16" fmla="*/ 285 w 514"/>
                <a:gd name="T17" fmla="*/ 0 h 729"/>
                <a:gd name="T18" fmla="*/ 488 w 514"/>
                <a:gd name="T19" fmla="*/ 82 h 729"/>
                <a:gd name="T20" fmla="*/ 454 w 514"/>
                <a:gd name="T21" fmla="*/ 121 h 729"/>
                <a:gd name="T22" fmla="*/ 279 w 514"/>
                <a:gd name="T23" fmla="*/ 48 h 729"/>
                <a:gd name="T24" fmla="*/ 50 w 514"/>
                <a:gd name="T25" fmla="*/ 412 h 729"/>
                <a:gd name="T26" fmla="*/ 270 w 514"/>
                <a:gd name="T27" fmla="*/ 282 h 729"/>
                <a:gd name="T28" fmla="*/ 513 w 514"/>
                <a:gd name="T29" fmla="*/ 494 h 729"/>
                <a:gd name="T30" fmla="*/ 513 w 514"/>
                <a:gd name="T31" fmla="*/ 496 h 729"/>
                <a:gd name="T32" fmla="*/ 268 w 514"/>
                <a:gd name="T33" fmla="*/ 728 h 729"/>
                <a:gd name="T34" fmla="*/ 90 w 514"/>
                <a:gd name="T35" fmla="*/ 657 h 729"/>
                <a:gd name="T36" fmla="*/ 0 w 514"/>
                <a:gd name="T37" fmla="*/ 384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4" h="729">
                  <a:moveTo>
                    <a:pt x="268" y="330"/>
                  </a:moveTo>
                  <a:cubicBezTo>
                    <a:pt x="152" y="330"/>
                    <a:pt x="73" y="417"/>
                    <a:pt x="73" y="505"/>
                  </a:cubicBezTo>
                  <a:lnTo>
                    <a:pt x="73" y="508"/>
                  </a:lnTo>
                  <a:cubicBezTo>
                    <a:pt x="73" y="609"/>
                    <a:pt x="158" y="686"/>
                    <a:pt x="270" y="686"/>
                  </a:cubicBezTo>
                  <a:cubicBezTo>
                    <a:pt x="386" y="680"/>
                    <a:pt x="460" y="598"/>
                    <a:pt x="460" y="499"/>
                  </a:cubicBezTo>
                  <a:cubicBezTo>
                    <a:pt x="460" y="400"/>
                    <a:pt x="381" y="330"/>
                    <a:pt x="268" y="330"/>
                  </a:cubicBezTo>
                  <a:close/>
                  <a:moveTo>
                    <a:pt x="0" y="384"/>
                  </a:moveTo>
                  <a:lnTo>
                    <a:pt x="0" y="381"/>
                  </a:lnTo>
                  <a:cubicBezTo>
                    <a:pt x="0" y="169"/>
                    <a:pt x="110" y="0"/>
                    <a:pt x="285" y="0"/>
                  </a:cubicBezTo>
                  <a:cubicBezTo>
                    <a:pt x="364" y="0"/>
                    <a:pt x="426" y="31"/>
                    <a:pt x="488" y="82"/>
                  </a:cubicBezTo>
                  <a:lnTo>
                    <a:pt x="454" y="121"/>
                  </a:lnTo>
                  <a:cubicBezTo>
                    <a:pt x="400" y="73"/>
                    <a:pt x="347" y="48"/>
                    <a:pt x="279" y="48"/>
                  </a:cubicBezTo>
                  <a:cubicBezTo>
                    <a:pt x="138" y="48"/>
                    <a:pt x="45" y="197"/>
                    <a:pt x="50" y="412"/>
                  </a:cubicBezTo>
                  <a:cubicBezTo>
                    <a:pt x="90" y="344"/>
                    <a:pt x="155" y="282"/>
                    <a:pt x="270" y="282"/>
                  </a:cubicBezTo>
                  <a:cubicBezTo>
                    <a:pt x="397" y="282"/>
                    <a:pt x="513" y="369"/>
                    <a:pt x="513" y="494"/>
                  </a:cubicBezTo>
                  <a:lnTo>
                    <a:pt x="513" y="496"/>
                  </a:lnTo>
                  <a:cubicBezTo>
                    <a:pt x="513" y="629"/>
                    <a:pt x="406" y="728"/>
                    <a:pt x="268" y="728"/>
                  </a:cubicBezTo>
                  <a:cubicBezTo>
                    <a:pt x="197" y="728"/>
                    <a:pt x="132" y="700"/>
                    <a:pt x="90" y="657"/>
                  </a:cubicBezTo>
                  <a:cubicBezTo>
                    <a:pt x="31" y="598"/>
                    <a:pt x="0" y="527"/>
                    <a:pt x="0" y="384"/>
                  </a:cubicBezTo>
                  <a:close/>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to16 Divider">
    <p:spTree>
      <p:nvGrpSpPr>
        <p:cNvPr id="1" name=""/>
        <p:cNvGrpSpPr/>
        <p:nvPr/>
      </p:nvGrpSpPr>
      <p:grpSpPr>
        <a:xfrm>
          <a:off x="0" y="0"/>
          <a:ext cx="0" cy="0"/>
          <a:chOff x="0" y="0"/>
          <a:chExt cx="0" cy="0"/>
        </a:xfrm>
      </p:grpSpPr>
      <p:sp>
        <p:nvSpPr>
          <p:cNvPr id="20" name="Rectangle 19"/>
          <p:cNvSpPr/>
          <p:nvPr userDrawn="1"/>
        </p:nvSpPr>
        <p:spPr>
          <a:xfrm>
            <a:off x="0" y="0"/>
            <a:ext cx="12192000" cy="55076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3904" y="1327463"/>
            <a:ext cx="11050792" cy="2852737"/>
          </a:xfrm>
        </p:spPr>
        <p:txBody>
          <a:bodyPr anchor="ctr">
            <a:normAutofit/>
          </a:bodyPr>
          <a:lstStyle>
            <a:lvl1pPr algn="l">
              <a:defRPr sz="3200">
                <a:solidFill>
                  <a:schemeClr val="accent2"/>
                </a:solidFill>
              </a:defRPr>
            </a:lvl1pPr>
          </a:lstStyle>
          <a:p>
            <a:r>
              <a:rPr lang="en-US" dirty="0"/>
              <a:t>Click to edit Master title style</a:t>
            </a:r>
          </a:p>
        </p:txBody>
      </p:sp>
      <p:sp>
        <p:nvSpPr>
          <p:cNvPr id="5" name="Rectangle 4"/>
          <p:cNvSpPr/>
          <p:nvPr userDrawn="1"/>
        </p:nvSpPr>
        <p:spPr>
          <a:xfrm>
            <a:off x="0" y="5507665"/>
            <a:ext cx="12192000" cy="13503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userDrawn="1"/>
        </p:nvGrpSpPr>
        <p:grpSpPr>
          <a:xfrm>
            <a:off x="10483759" y="5939151"/>
            <a:ext cx="1150937" cy="487363"/>
            <a:chOff x="3941763" y="2619375"/>
            <a:chExt cx="1150937" cy="487363"/>
          </a:xfrm>
        </p:grpSpPr>
        <p:sp>
          <p:nvSpPr>
            <p:cNvPr id="22" name="Freeform 73"/>
            <p:cNvSpPr>
              <a:spLocks noChangeArrowheads="1"/>
            </p:cNvSpPr>
            <p:nvPr userDrawn="1"/>
          </p:nvSpPr>
          <p:spPr bwMode="auto">
            <a:xfrm>
              <a:off x="3941763" y="2619375"/>
              <a:ext cx="1150937" cy="487363"/>
            </a:xfrm>
            <a:custGeom>
              <a:avLst/>
              <a:gdLst>
                <a:gd name="T0" fmla="*/ 48 w 3197"/>
                <a:gd name="T1" fmla="*/ 50 h 1355"/>
                <a:gd name="T2" fmla="*/ 3143 w 3197"/>
                <a:gd name="T3" fmla="*/ 50 h 1355"/>
                <a:gd name="T4" fmla="*/ 3143 w 3197"/>
                <a:gd name="T5" fmla="*/ 1303 h 1355"/>
                <a:gd name="T6" fmla="*/ 48 w 3197"/>
                <a:gd name="T7" fmla="*/ 1303 h 1355"/>
                <a:gd name="T8" fmla="*/ 48 w 3197"/>
                <a:gd name="T9" fmla="*/ 50 h 1355"/>
                <a:gd name="T10" fmla="*/ 0 w 3197"/>
                <a:gd name="T11" fmla="*/ 1354 h 1355"/>
                <a:gd name="T12" fmla="*/ 3196 w 3197"/>
                <a:gd name="T13" fmla="*/ 1354 h 1355"/>
                <a:gd name="T14" fmla="*/ 3196 w 3197"/>
                <a:gd name="T15" fmla="*/ 0 h 1355"/>
                <a:gd name="T16" fmla="*/ 0 w 3197"/>
                <a:gd name="T17" fmla="*/ 0 h 1355"/>
                <a:gd name="T18" fmla="*/ 0 w 3197"/>
                <a:gd name="T19" fmla="*/ 1354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97" h="1355">
                  <a:moveTo>
                    <a:pt x="48" y="50"/>
                  </a:moveTo>
                  <a:lnTo>
                    <a:pt x="3143" y="50"/>
                  </a:lnTo>
                  <a:lnTo>
                    <a:pt x="3143" y="1303"/>
                  </a:lnTo>
                  <a:lnTo>
                    <a:pt x="48" y="1303"/>
                  </a:lnTo>
                  <a:lnTo>
                    <a:pt x="48" y="50"/>
                  </a:lnTo>
                  <a:close/>
                  <a:moveTo>
                    <a:pt x="0" y="1354"/>
                  </a:moveTo>
                  <a:lnTo>
                    <a:pt x="3196" y="1354"/>
                  </a:lnTo>
                  <a:lnTo>
                    <a:pt x="3196" y="0"/>
                  </a:lnTo>
                  <a:lnTo>
                    <a:pt x="0" y="0"/>
                  </a:lnTo>
                  <a:lnTo>
                    <a:pt x="0" y="1354"/>
                  </a:lnTo>
                  <a:close/>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3" name="Freeform 74"/>
            <p:cNvSpPr>
              <a:spLocks noChangeArrowheads="1"/>
            </p:cNvSpPr>
            <p:nvPr userDrawn="1"/>
          </p:nvSpPr>
          <p:spPr bwMode="auto">
            <a:xfrm>
              <a:off x="4054475" y="2732088"/>
              <a:ext cx="185738" cy="261937"/>
            </a:xfrm>
            <a:custGeom>
              <a:avLst/>
              <a:gdLst>
                <a:gd name="T0" fmla="*/ 268 w 515"/>
                <a:gd name="T1" fmla="*/ 330 h 729"/>
                <a:gd name="T2" fmla="*/ 74 w 515"/>
                <a:gd name="T3" fmla="*/ 505 h 729"/>
                <a:gd name="T4" fmla="*/ 74 w 515"/>
                <a:gd name="T5" fmla="*/ 508 h 729"/>
                <a:gd name="T6" fmla="*/ 271 w 515"/>
                <a:gd name="T7" fmla="*/ 686 h 729"/>
                <a:gd name="T8" fmla="*/ 460 w 515"/>
                <a:gd name="T9" fmla="*/ 499 h 729"/>
                <a:gd name="T10" fmla="*/ 268 w 515"/>
                <a:gd name="T11" fmla="*/ 330 h 729"/>
                <a:gd name="T12" fmla="*/ 0 w 515"/>
                <a:gd name="T13" fmla="*/ 384 h 729"/>
                <a:gd name="T14" fmla="*/ 0 w 515"/>
                <a:gd name="T15" fmla="*/ 381 h 729"/>
                <a:gd name="T16" fmla="*/ 285 w 515"/>
                <a:gd name="T17" fmla="*/ 0 h 729"/>
                <a:gd name="T18" fmla="*/ 488 w 515"/>
                <a:gd name="T19" fmla="*/ 82 h 729"/>
                <a:gd name="T20" fmla="*/ 455 w 515"/>
                <a:gd name="T21" fmla="*/ 121 h 729"/>
                <a:gd name="T22" fmla="*/ 280 w 515"/>
                <a:gd name="T23" fmla="*/ 48 h 729"/>
                <a:gd name="T24" fmla="*/ 51 w 515"/>
                <a:gd name="T25" fmla="*/ 412 h 729"/>
                <a:gd name="T26" fmla="*/ 271 w 515"/>
                <a:gd name="T27" fmla="*/ 282 h 729"/>
                <a:gd name="T28" fmla="*/ 514 w 515"/>
                <a:gd name="T29" fmla="*/ 494 h 729"/>
                <a:gd name="T30" fmla="*/ 514 w 515"/>
                <a:gd name="T31" fmla="*/ 496 h 729"/>
                <a:gd name="T32" fmla="*/ 268 w 515"/>
                <a:gd name="T33" fmla="*/ 728 h 729"/>
                <a:gd name="T34" fmla="*/ 91 w 515"/>
                <a:gd name="T35" fmla="*/ 657 h 729"/>
                <a:gd name="T36" fmla="*/ 0 w 515"/>
                <a:gd name="T37" fmla="*/ 384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5" h="729">
                  <a:moveTo>
                    <a:pt x="268" y="330"/>
                  </a:moveTo>
                  <a:cubicBezTo>
                    <a:pt x="153" y="330"/>
                    <a:pt x="74" y="417"/>
                    <a:pt x="74" y="505"/>
                  </a:cubicBezTo>
                  <a:lnTo>
                    <a:pt x="74" y="508"/>
                  </a:lnTo>
                  <a:cubicBezTo>
                    <a:pt x="74" y="609"/>
                    <a:pt x="158" y="686"/>
                    <a:pt x="271" y="686"/>
                  </a:cubicBezTo>
                  <a:cubicBezTo>
                    <a:pt x="387" y="680"/>
                    <a:pt x="460" y="598"/>
                    <a:pt x="460" y="499"/>
                  </a:cubicBezTo>
                  <a:cubicBezTo>
                    <a:pt x="460" y="400"/>
                    <a:pt x="381" y="330"/>
                    <a:pt x="268" y="330"/>
                  </a:cubicBezTo>
                  <a:close/>
                  <a:moveTo>
                    <a:pt x="0" y="384"/>
                  </a:moveTo>
                  <a:lnTo>
                    <a:pt x="0" y="381"/>
                  </a:lnTo>
                  <a:cubicBezTo>
                    <a:pt x="0" y="169"/>
                    <a:pt x="110" y="0"/>
                    <a:pt x="285" y="0"/>
                  </a:cubicBezTo>
                  <a:cubicBezTo>
                    <a:pt x="364" y="0"/>
                    <a:pt x="426" y="31"/>
                    <a:pt x="488" y="82"/>
                  </a:cubicBezTo>
                  <a:lnTo>
                    <a:pt x="455" y="121"/>
                  </a:lnTo>
                  <a:cubicBezTo>
                    <a:pt x="401" y="73"/>
                    <a:pt x="347" y="48"/>
                    <a:pt x="280" y="48"/>
                  </a:cubicBezTo>
                  <a:cubicBezTo>
                    <a:pt x="138" y="48"/>
                    <a:pt x="45" y="197"/>
                    <a:pt x="51" y="412"/>
                  </a:cubicBezTo>
                  <a:cubicBezTo>
                    <a:pt x="91" y="344"/>
                    <a:pt x="155" y="282"/>
                    <a:pt x="271" y="282"/>
                  </a:cubicBezTo>
                  <a:cubicBezTo>
                    <a:pt x="398" y="282"/>
                    <a:pt x="514" y="369"/>
                    <a:pt x="514" y="494"/>
                  </a:cubicBezTo>
                  <a:lnTo>
                    <a:pt x="514" y="496"/>
                  </a:lnTo>
                  <a:cubicBezTo>
                    <a:pt x="514" y="629"/>
                    <a:pt x="407" y="728"/>
                    <a:pt x="268" y="728"/>
                  </a:cubicBezTo>
                  <a:cubicBezTo>
                    <a:pt x="195" y="728"/>
                    <a:pt x="133" y="700"/>
                    <a:pt x="91" y="657"/>
                  </a:cubicBezTo>
                  <a:cubicBezTo>
                    <a:pt x="31" y="598"/>
                    <a:pt x="0" y="527"/>
                    <a:pt x="0" y="384"/>
                  </a:cubicBezTo>
                  <a:close/>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4" name="Freeform 75"/>
            <p:cNvSpPr>
              <a:spLocks noChangeArrowheads="1"/>
            </p:cNvSpPr>
            <p:nvPr userDrawn="1"/>
          </p:nvSpPr>
          <p:spPr bwMode="auto">
            <a:xfrm>
              <a:off x="4286250" y="2746375"/>
              <a:ext cx="109538" cy="247650"/>
            </a:xfrm>
            <a:custGeom>
              <a:avLst/>
              <a:gdLst>
                <a:gd name="T0" fmla="*/ 74 w 303"/>
                <a:gd name="T1" fmla="*/ 209 h 687"/>
                <a:gd name="T2" fmla="*/ 0 w 303"/>
                <a:gd name="T3" fmla="*/ 209 h 687"/>
                <a:gd name="T4" fmla="*/ 0 w 303"/>
                <a:gd name="T5" fmla="*/ 164 h 687"/>
                <a:gd name="T6" fmla="*/ 74 w 303"/>
                <a:gd name="T7" fmla="*/ 164 h 687"/>
                <a:gd name="T8" fmla="*/ 74 w 303"/>
                <a:gd name="T9" fmla="*/ 0 h 687"/>
                <a:gd name="T10" fmla="*/ 122 w 303"/>
                <a:gd name="T11" fmla="*/ 0 h 687"/>
                <a:gd name="T12" fmla="*/ 122 w 303"/>
                <a:gd name="T13" fmla="*/ 164 h 687"/>
                <a:gd name="T14" fmla="*/ 302 w 303"/>
                <a:gd name="T15" fmla="*/ 164 h 687"/>
                <a:gd name="T16" fmla="*/ 302 w 303"/>
                <a:gd name="T17" fmla="*/ 209 h 687"/>
                <a:gd name="T18" fmla="*/ 122 w 303"/>
                <a:gd name="T19" fmla="*/ 209 h 687"/>
                <a:gd name="T20" fmla="*/ 122 w 303"/>
                <a:gd name="T21" fmla="*/ 539 h 687"/>
                <a:gd name="T22" fmla="*/ 223 w 303"/>
                <a:gd name="T23" fmla="*/ 638 h 687"/>
                <a:gd name="T24" fmla="*/ 300 w 303"/>
                <a:gd name="T25" fmla="*/ 621 h 687"/>
                <a:gd name="T26" fmla="*/ 300 w 303"/>
                <a:gd name="T27" fmla="*/ 666 h 687"/>
                <a:gd name="T28" fmla="*/ 215 w 303"/>
                <a:gd name="T29" fmla="*/ 683 h 687"/>
                <a:gd name="T30" fmla="*/ 74 w 303"/>
                <a:gd name="T31" fmla="*/ 545 h 687"/>
                <a:gd name="T32" fmla="*/ 74 w 303"/>
                <a:gd name="T33" fmla="*/ 20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3" h="687">
                  <a:moveTo>
                    <a:pt x="74" y="209"/>
                  </a:moveTo>
                  <a:lnTo>
                    <a:pt x="0" y="209"/>
                  </a:lnTo>
                  <a:lnTo>
                    <a:pt x="0" y="164"/>
                  </a:lnTo>
                  <a:lnTo>
                    <a:pt x="74" y="164"/>
                  </a:lnTo>
                  <a:lnTo>
                    <a:pt x="74" y="0"/>
                  </a:lnTo>
                  <a:lnTo>
                    <a:pt x="122" y="0"/>
                  </a:lnTo>
                  <a:lnTo>
                    <a:pt x="122" y="164"/>
                  </a:lnTo>
                  <a:lnTo>
                    <a:pt x="302" y="164"/>
                  </a:lnTo>
                  <a:lnTo>
                    <a:pt x="302" y="209"/>
                  </a:lnTo>
                  <a:lnTo>
                    <a:pt x="122" y="209"/>
                  </a:lnTo>
                  <a:lnTo>
                    <a:pt x="122" y="539"/>
                  </a:lnTo>
                  <a:cubicBezTo>
                    <a:pt x="122" y="613"/>
                    <a:pt x="164" y="638"/>
                    <a:pt x="223" y="638"/>
                  </a:cubicBezTo>
                  <a:cubicBezTo>
                    <a:pt x="249" y="638"/>
                    <a:pt x="269" y="632"/>
                    <a:pt x="300" y="621"/>
                  </a:cubicBezTo>
                  <a:lnTo>
                    <a:pt x="300" y="666"/>
                  </a:lnTo>
                  <a:cubicBezTo>
                    <a:pt x="274" y="678"/>
                    <a:pt x="249" y="683"/>
                    <a:pt x="215" y="683"/>
                  </a:cubicBezTo>
                  <a:cubicBezTo>
                    <a:pt x="139" y="686"/>
                    <a:pt x="74" y="641"/>
                    <a:pt x="74" y="545"/>
                  </a:cubicBezTo>
                  <a:lnTo>
                    <a:pt x="74" y="209"/>
                  </a:lnTo>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5" name="Freeform 76"/>
            <p:cNvSpPr>
              <a:spLocks noChangeArrowheads="1"/>
            </p:cNvSpPr>
            <p:nvPr userDrawn="1"/>
          </p:nvSpPr>
          <p:spPr bwMode="auto">
            <a:xfrm>
              <a:off x="4435475" y="2800350"/>
              <a:ext cx="190500" cy="193675"/>
            </a:xfrm>
            <a:custGeom>
              <a:avLst/>
              <a:gdLst>
                <a:gd name="T0" fmla="*/ 260 w 529"/>
                <a:gd name="T1" fmla="*/ 48 h 540"/>
                <a:gd name="T2" fmla="*/ 51 w 529"/>
                <a:gd name="T3" fmla="*/ 268 h 540"/>
                <a:gd name="T4" fmla="*/ 51 w 529"/>
                <a:gd name="T5" fmla="*/ 271 h 540"/>
                <a:gd name="T6" fmla="*/ 263 w 529"/>
                <a:gd name="T7" fmla="*/ 494 h 540"/>
                <a:gd name="T8" fmla="*/ 472 w 529"/>
                <a:gd name="T9" fmla="*/ 271 h 540"/>
                <a:gd name="T10" fmla="*/ 260 w 529"/>
                <a:gd name="T11" fmla="*/ 48 h 540"/>
                <a:gd name="T12" fmla="*/ 266 w 529"/>
                <a:gd name="T13" fmla="*/ 0 h 540"/>
                <a:gd name="T14" fmla="*/ 528 w 529"/>
                <a:gd name="T15" fmla="*/ 265 h 540"/>
                <a:gd name="T16" fmla="*/ 528 w 529"/>
                <a:gd name="T17" fmla="*/ 268 h 540"/>
                <a:gd name="T18" fmla="*/ 263 w 529"/>
                <a:gd name="T19" fmla="*/ 536 h 540"/>
                <a:gd name="T20" fmla="*/ 0 w 529"/>
                <a:gd name="T21" fmla="*/ 271 h 540"/>
                <a:gd name="T22" fmla="*/ 266 w 529"/>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9" h="540">
                  <a:moveTo>
                    <a:pt x="260" y="48"/>
                  </a:moveTo>
                  <a:cubicBezTo>
                    <a:pt x="139" y="48"/>
                    <a:pt x="51" y="147"/>
                    <a:pt x="51" y="268"/>
                  </a:cubicBezTo>
                  <a:lnTo>
                    <a:pt x="51" y="271"/>
                  </a:lnTo>
                  <a:cubicBezTo>
                    <a:pt x="51" y="395"/>
                    <a:pt x="144" y="494"/>
                    <a:pt x="263" y="494"/>
                  </a:cubicBezTo>
                  <a:cubicBezTo>
                    <a:pt x="384" y="491"/>
                    <a:pt x="472" y="392"/>
                    <a:pt x="472" y="271"/>
                  </a:cubicBezTo>
                  <a:cubicBezTo>
                    <a:pt x="472" y="147"/>
                    <a:pt x="379" y="48"/>
                    <a:pt x="260" y="48"/>
                  </a:cubicBezTo>
                  <a:close/>
                  <a:moveTo>
                    <a:pt x="266" y="0"/>
                  </a:moveTo>
                  <a:cubicBezTo>
                    <a:pt x="418" y="0"/>
                    <a:pt x="528" y="121"/>
                    <a:pt x="528" y="265"/>
                  </a:cubicBezTo>
                  <a:lnTo>
                    <a:pt x="528" y="268"/>
                  </a:lnTo>
                  <a:cubicBezTo>
                    <a:pt x="528" y="412"/>
                    <a:pt x="418" y="536"/>
                    <a:pt x="263" y="536"/>
                  </a:cubicBezTo>
                  <a:cubicBezTo>
                    <a:pt x="111" y="539"/>
                    <a:pt x="0" y="415"/>
                    <a:pt x="0" y="271"/>
                  </a:cubicBezTo>
                  <a:cubicBezTo>
                    <a:pt x="0" y="124"/>
                    <a:pt x="111" y="0"/>
                    <a:pt x="266" y="0"/>
                  </a:cubicBezTo>
                  <a:close/>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6" name="Freeform 77"/>
            <p:cNvSpPr>
              <a:spLocks noChangeArrowheads="1"/>
            </p:cNvSpPr>
            <p:nvPr userDrawn="1"/>
          </p:nvSpPr>
          <p:spPr bwMode="auto">
            <a:xfrm>
              <a:off x="4656138" y="2735263"/>
              <a:ext cx="73025" cy="254000"/>
            </a:xfrm>
            <a:custGeom>
              <a:avLst/>
              <a:gdLst>
                <a:gd name="T0" fmla="*/ 149 w 201"/>
                <a:gd name="T1" fmla="*/ 54 h 707"/>
                <a:gd name="T2" fmla="*/ 14 w 201"/>
                <a:gd name="T3" fmla="*/ 99 h 707"/>
                <a:gd name="T4" fmla="*/ 0 w 201"/>
                <a:gd name="T5" fmla="*/ 59 h 707"/>
                <a:gd name="T6" fmla="*/ 161 w 201"/>
                <a:gd name="T7" fmla="*/ 0 h 707"/>
                <a:gd name="T8" fmla="*/ 200 w 201"/>
                <a:gd name="T9" fmla="*/ 0 h 707"/>
                <a:gd name="T10" fmla="*/ 200 w 201"/>
                <a:gd name="T11" fmla="*/ 706 h 707"/>
                <a:gd name="T12" fmla="*/ 149 w 201"/>
                <a:gd name="T13" fmla="*/ 706 h 707"/>
                <a:gd name="T14" fmla="*/ 149 w 201"/>
                <a:gd name="T15" fmla="*/ 54 h 7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1" h="707">
                  <a:moveTo>
                    <a:pt x="149" y="54"/>
                  </a:moveTo>
                  <a:lnTo>
                    <a:pt x="14" y="99"/>
                  </a:lnTo>
                  <a:lnTo>
                    <a:pt x="0" y="59"/>
                  </a:lnTo>
                  <a:lnTo>
                    <a:pt x="161" y="0"/>
                  </a:lnTo>
                  <a:lnTo>
                    <a:pt x="200" y="0"/>
                  </a:lnTo>
                  <a:lnTo>
                    <a:pt x="200" y="706"/>
                  </a:lnTo>
                  <a:lnTo>
                    <a:pt x="149" y="706"/>
                  </a:lnTo>
                  <a:lnTo>
                    <a:pt x="149" y="54"/>
                  </a:lnTo>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7" name="Freeform 78"/>
            <p:cNvSpPr>
              <a:spLocks noChangeArrowheads="1"/>
            </p:cNvSpPr>
            <p:nvPr userDrawn="1"/>
          </p:nvSpPr>
          <p:spPr bwMode="auto">
            <a:xfrm>
              <a:off x="4805363" y="2732088"/>
              <a:ext cx="185737" cy="261937"/>
            </a:xfrm>
            <a:custGeom>
              <a:avLst/>
              <a:gdLst>
                <a:gd name="T0" fmla="*/ 268 w 514"/>
                <a:gd name="T1" fmla="*/ 330 h 729"/>
                <a:gd name="T2" fmla="*/ 73 w 514"/>
                <a:gd name="T3" fmla="*/ 505 h 729"/>
                <a:gd name="T4" fmla="*/ 73 w 514"/>
                <a:gd name="T5" fmla="*/ 508 h 729"/>
                <a:gd name="T6" fmla="*/ 270 w 514"/>
                <a:gd name="T7" fmla="*/ 686 h 729"/>
                <a:gd name="T8" fmla="*/ 460 w 514"/>
                <a:gd name="T9" fmla="*/ 499 h 729"/>
                <a:gd name="T10" fmla="*/ 268 w 514"/>
                <a:gd name="T11" fmla="*/ 330 h 729"/>
                <a:gd name="T12" fmla="*/ 0 w 514"/>
                <a:gd name="T13" fmla="*/ 384 h 729"/>
                <a:gd name="T14" fmla="*/ 0 w 514"/>
                <a:gd name="T15" fmla="*/ 381 h 729"/>
                <a:gd name="T16" fmla="*/ 285 w 514"/>
                <a:gd name="T17" fmla="*/ 0 h 729"/>
                <a:gd name="T18" fmla="*/ 488 w 514"/>
                <a:gd name="T19" fmla="*/ 82 h 729"/>
                <a:gd name="T20" fmla="*/ 454 w 514"/>
                <a:gd name="T21" fmla="*/ 121 h 729"/>
                <a:gd name="T22" fmla="*/ 279 w 514"/>
                <a:gd name="T23" fmla="*/ 48 h 729"/>
                <a:gd name="T24" fmla="*/ 50 w 514"/>
                <a:gd name="T25" fmla="*/ 412 h 729"/>
                <a:gd name="T26" fmla="*/ 270 w 514"/>
                <a:gd name="T27" fmla="*/ 282 h 729"/>
                <a:gd name="T28" fmla="*/ 513 w 514"/>
                <a:gd name="T29" fmla="*/ 494 h 729"/>
                <a:gd name="T30" fmla="*/ 513 w 514"/>
                <a:gd name="T31" fmla="*/ 496 h 729"/>
                <a:gd name="T32" fmla="*/ 268 w 514"/>
                <a:gd name="T33" fmla="*/ 728 h 729"/>
                <a:gd name="T34" fmla="*/ 90 w 514"/>
                <a:gd name="T35" fmla="*/ 657 h 729"/>
                <a:gd name="T36" fmla="*/ 0 w 514"/>
                <a:gd name="T37" fmla="*/ 384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4" h="729">
                  <a:moveTo>
                    <a:pt x="268" y="330"/>
                  </a:moveTo>
                  <a:cubicBezTo>
                    <a:pt x="152" y="330"/>
                    <a:pt x="73" y="417"/>
                    <a:pt x="73" y="505"/>
                  </a:cubicBezTo>
                  <a:lnTo>
                    <a:pt x="73" y="508"/>
                  </a:lnTo>
                  <a:cubicBezTo>
                    <a:pt x="73" y="609"/>
                    <a:pt x="158" y="686"/>
                    <a:pt x="270" y="686"/>
                  </a:cubicBezTo>
                  <a:cubicBezTo>
                    <a:pt x="386" y="680"/>
                    <a:pt x="460" y="598"/>
                    <a:pt x="460" y="499"/>
                  </a:cubicBezTo>
                  <a:cubicBezTo>
                    <a:pt x="460" y="400"/>
                    <a:pt x="381" y="330"/>
                    <a:pt x="268" y="330"/>
                  </a:cubicBezTo>
                  <a:close/>
                  <a:moveTo>
                    <a:pt x="0" y="384"/>
                  </a:moveTo>
                  <a:lnTo>
                    <a:pt x="0" y="381"/>
                  </a:lnTo>
                  <a:cubicBezTo>
                    <a:pt x="0" y="169"/>
                    <a:pt x="110" y="0"/>
                    <a:pt x="285" y="0"/>
                  </a:cubicBezTo>
                  <a:cubicBezTo>
                    <a:pt x="364" y="0"/>
                    <a:pt x="426" y="31"/>
                    <a:pt x="488" y="82"/>
                  </a:cubicBezTo>
                  <a:lnTo>
                    <a:pt x="454" y="121"/>
                  </a:lnTo>
                  <a:cubicBezTo>
                    <a:pt x="400" y="73"/>
                    <a:pt x="347" y="48"/>
                    <a:pt x="279" y="48"/>
                  </a:cubicBezTo>
                  <a:cubicBezTo>
                    <a:pt x="138" y="48"/>
                    <a:pt x="45" y="197"/>
                    <a:pt x="50" y="412"/>
                  </a:cubicBezTo>
                  <a:cubicBezTo>
                    <a:pt x="90" y="344"/>
                    <a:pt x="155" y="282"/>
                    <a:pt x="270" y="282"/>
                  </a:cubicBezTo>
                  <a:cubicBezTo>
                    <a:pt x="397" y="282"/>
                    <a:pt x="513" y="369"/>
                    <a:pt x="513" y="494"/>
                  </a:cubicBezTo>
                  <a:lnTo>
                    <a:pt x="513" y="496"/>
                  </a:lnTo>
                  <a:cubicBezTo>
                    <a:pt x="513" y="629"/>
                    <a:pt x="406" y="728"/>
                    <a:pt x="268" y="728"/>
                  </a:cubicBezTo>
                  <a:cubicBezTo>
                    <a:pt x="197" y="728"/>
                    <a:pt x="132" y="700"/>
                    <a:pt x="90" y="657"/>
                  </a:cubicBezTo>
                  <a:cubicBezTo>
                    <a:pt x="31" y="598"/>
                    <a:pt x="0" y="527"/>
                    <a:pt x="0" y="384"/>
                  </a:cubicBezTo>
                  <a:close/>
                </a:path>
              </a:pathLst>
            </a:custGeom>
            <a:solidFill>
              <a:srgbClr val="6197A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EL">
    <p:spTree>
      <p:nvGrpSpPr>
        <p:cNvPr id="1" name=""/>
        <p:cNvGrpSpPr/>
        <p:nvPr/>
      </p:nvGrpSpPr>
      <p:grpSpPr>
        <a:xfrm>
          <a:off x="0" y="0"/>
          <a:ext cx="0" cy="0"/>
          <a:chOff x="0" y="0"/>
          <a:chExt cx="0" cy="0"/>
        </a:xfrm>
      </p:grpSpPr>
      <p:sp>
        <p:nvSpPr>
          <p:cNvPr id="23" name="Rectangle 22"/>
          <p:cNvSpPr/>
          <p:nvPr userDrawn="1"/>
        </p:nvSpPr>
        <p:spPr>
          <a:xfrm>
            <a:off x="0" y="0"/>
            <a:ext cx="9409814" cy="135033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409814" y="0"/>
            <a:ext cx="2782186" cy="135033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69966" y="141310"/>
            <a:ext cx="8874034" cy="1063081"/>
          </a:xfrm>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C86B2F3C-08EE-2246-AC41-B29D143070D4}" type="slidenum">
              <a:rPr lang="en-US" smtClean="0"/>
              <a:t>‹#›</a:t>
            </a:fld>
            <a:endParaRPr lang="en-US"/>
          </a:p>
        </p:txBody>
      </p:sp>
      <p:grpSp>
        <p:nvGrpSpPr>
          <p:cNvPr id="21" name="Group 20"/>
          <p:cNvGrpSpPr/>
          <p:nvPr userDrawn="1"/>
        </p:nvGrpSpPr>
        <p:grpSpPr>
          <a:xfrm>
            <a:off x="269966" y="6464641"/>
            <a:ext cx="1871720" cy="183378"/>
            <a:chOff x="1270000" y="979488"/>
            <a:chExt cx="7518400" cy="736600"/>
          </a:xfrm>
        </p:grpSpPr>
        <p:sp>
          <p:nvSpPr>
            <p:cNvPr id="7" name="Freeform 6"/>
            <p:cNvSpPr>
              <a:spLocks noChangeArrowheads="1"/>
            </p:cNvSpPr>
            <p:nvPr userDrawn="1"/>
          </p:nvSpPr>
          <p:spPr bwMode="auto">
            <a:xfrm>
              <a:off x="1270000" y="989013"/>
              <a:ext cx="514350" cy="598487"/>
            </a:xfrm>
            <a:custGeom>
              <a:avLst/>
              <a:gdLst>
                <a:gd name="T0" fmla="*/ 0 w 1429"/>
                <a:gd name="T1" fmla="*/ 0 h 1663"/>
                <a:gd name="T2" fmla="*/ 361 w 1429"/>
                <a:gd name="T3" fmla="*/ 0 h 1663"/>
                <a:gd name="T4" fmla="*/ 361 w 1429"/>
                <a:gd name="T5" fmla="*/ 926 h 1663"/>
                <a:gd name="T6" fmla="*/ 714 w 1429"/>
                <a:gd name="T7" fmla="*/ 1329 h 1663"/>
                <a:gd name="T8" fmla="*/ 1067 w 1429"/>
                <a:gd name="T9" fmla="*/ 937 h 1663"/>
                <a:gd name="T10" fmla="*/ 1067 w 1429"/>
                <a:gd name="T11" fmla="*/ 0 h 1663"/>
                <a:gd name="T12" fmla="*/ 1428 w 1429"/>
                <a:gd name="T13" fmla="*/ 0 h 1663"/>
                <a:gd name="T14" fmla="*/ 1428 w 1429"/>
                <a:gd name="T15" fmla="*/ 923 h 1663"/>
                <a:gd name="T16" fmla="*/ 711 w 1429"/>
                <a:gd name="T17" fmla="*/ 1662 h 1663"/>
                <a:gd name="T18" fmla="*/ 0 w 1429"/>
                <a:gd name="T19" fmla="*/ 937 h 1663"/>
                <a:gd name="T20" fmla="*/ 0 w 1429"/>
                <a:gd name="T21" fmla="*/ 0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9" h="1663">
                  <a:moveTo>
                    <a:pt x="0" y="0"/>
                  </a:moveTo>
                  <a:lnTo>
                    <a:pt x="361" y="0"/>
                  </a:lnTo>
                  <a:lnTo>
                    <a:pt x="361" y="926"/>
                  </a:lnTo>
                  <a:cubicBezTo>
                    <a:pt x="361" y="1194"/>
                    <a:pt x="494" y="1329"/>
                    <a:pt x="714" y="1329"/>
                  </a:cubicBezTo>
                  <a:cubicBezTo>
                    <a:pt x="934" y="1329"/>
                    <a:pt x="1067" y="1197"/>
                    <a:pt x="1067" y="937"/>
                  </a:cubicBezTo>
                  <a:lnTo>
                    <a:pt x="1067" y="0"/>
                  </a:lnTo>
                  <a:lnTo>
                    <a:pt x="1428" y="0"/>
                  </a:lnTo>
                  <a:lnTo>
                    <a:pt x="1428" y="923"/>
                  </a:lnTo>
                  <a:cubicBezTo>
                    <a:pt x="1428" y="1420"/>
                    <a:pt x="1148" y="1662"/>
                    <a:pt x="711" y="1662"/>
                  </a:cubicBezTo>
                  <a:cubicBezTo>
                    <a:pt x="274" y="1662"/>
                    <a:pt x="0" y="1417"/>
                    <a:pt x="0" y="937"/>
                  </a:cubicBezTo>
                  <a:lnTo>
                    <a:pt x="0"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 name="Freeform 7"/>
            <p:cNvSpPr>
              <a:spLocks noChangeArrowheads="1"/>
            </p:cNvSpPr>
            <p:nvPr userDrawn="1"/>
          </p:nvSpPr>
          <p:spPr bwMode="auto">
            <a:xfrm>
              <a:off x="1876425" y="979488"/>
              <a:ext cx="546100" cy="609600"/>
            </a:xfrm>
            <a:custGeom>
              <a:avLst/>
              <a:gdLst>
                <a:gd name="T0" fmla="*/ 0 w 1516"/>
                <a:gd name="T1" fmla="*/ 847 h 1694"/>
                <a:gd name="T2" fmla="*/ 855 w 1516"/>
                <a:gd name="T3" fmla="*/ 0 h 1694"/>
                <a:gd name="T4" fmla="*/ 1501 w 1516"/>
                <a:gd name="T5" fmla="*/ 254 h 1694"/>
                <a:gd name="T6" fmla="*/ 1272 w 1516"/>
                <a:gd name="T7" fmla="*/ 519 h 1694"/>
                <a:gd name="T8" fmla="*/ 855 w 1516"/>
                <a:gd name="T9" fmla="*/ 336 h 1694"/>
                <a:gd name="T10" fmla="*/ 380 w 1516"/>
                <a:gd name="T11" fmla="*/ 847 h 1694"/>
                <a:gd name="T12" fmla="*/ 855 w 1516"/>
                <a:gd name="T13" fmla="*/ 1360 h 1694"/>
                <a:gd name="T14" fmla="*/ 1286 w 1516"/>
                <a:gd name="T15" fmla="*/ 1168 h 1694"/>
                <a:gd name="T16" fmla="*/ 1515 w 1516"/>
                <a:gd name="T17" fmla="*/ 1400 h 1694"/>
                <a:gd name="T18" fmla="*/ 840 w 1516"/>
                <a:gd name="T19" fmla="*/ 1693 h 1694"/>
                <a:gd name="T20" fmla="*/ 0 w 1516"/>
                <a:gd name="T21" fmla="*/ 852 h 1694"/>
                <a:gd name="T22" fmla="*/ 0 w 1516"/>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6" h="1694">
                  <a:moveTo>
                    <a:pt x="0" y="847"/>
                  </a:moveTo>
                  <a:cubicBezTo>
                    <a:pt x="0" y="381"/>
                    <a:pt x="349" y="0"/>
                    <a:pt x="855" y="0"/>
                  </a:cubicBezTo>
                  <a:cubicBezTo>
                    <a:pt x="1162" y="0"/>
                    <a:pt x="1348" y="102"/>
                    <a:pt x="1501" y="254"/>
                  </a:cubicBezTo>
                  <a:lnTo>
                    <a:pt x="1272" y="519"/>
                  </a:lnTo>
                  <a:cubicBezTo>
                    <a:pt x="1145" y="403"/>
                    <a:pt x="1018" y="336"/>
                    <a:pt x="855" y="336"/>
                  </a:cubicBezTo>
                  <a:cubicBezTo>
                    <a:pt x="578" y="336"/>
                    <a:pt x="380" y="564"/>
                    <a:pt x="380" y="847"/>
                  </a:cubicBezTo>
                  <a:cubicBezTo>
                    <a:pt x="380" y="1126"/>
                    <a:pt x="575" y="1360"/>
                    <a:pt x="855" y="1360"/>
                  </a:cubicBezTo>
                  <a:cubicBezTo>
                    <a:pt x="1041" y="1360"/>
                    <a:pt x="1157" y="1284"/>
                    <a:pt x="1286" y="1168"/>
                  </a:cubicBezTo>
                  <a:lnTo>
                    <a:pt x="1515" y="1400"/>
                  </a:lnTo>
                  <a:cubicBezTo>
                    <a:pt x="1343" y="1580"/>
                    <a:pt x="1157" y="1693"/>
                    <a:pt x="840" y="1693"/>
                  </a:cubicBezTo>
                  <a:cubicBezTo>
                    <a:pt x="358"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8"/>
            <p:cNvSpPr>
              <a:spLocks noChangeArrowheads="1"/>
            </p:cNvSpPr>
            <p:nvPr userDrawn="1"/>
          </p:nvSpPr>
          <p:spPr bwMode="auto">
            <a:xfrm>
              <a:off x="2505075" y="989013"/>
              <a:ext cx="498475" cy="588962"/>
            </a:xfrm>
            <a:custGeom>
              <a:avLst/>
              <a:gdLst>
                <a:gd name="T0" fmla="*/ 1024 w 1386"/>
                <a:gd name="T1" fmla="*/ 0 h 1638"/>
                <a:gd name="T2" fmla="*/ 1024 w 1386"/>
                <a:gd name="T3" fmla="*/ 649 h 1638"/>
                <a:gd name="T4" fmla="*/ 361 w 1386"/>
                <a:gd name="T5" fmla="*/ 649 h 1638"/>
                <a:gd name="T6" fmla="*/ 361 w 1386"/>
                <a:gd name="T7" fmla="*/ 0 h 1638"/>
                <a:gd name="T8" fmla="*/ 0 w 1386"/>
                <a:gd name="T9" fmla="*/ 0 h 1638"/>
                <a:gd name="T10" fmla="*/ 0 w 1386"/>
                <a:gd name="T11" fmla="*/ 1637 h 1638"/>
                <a:gd name="T12" fmla="*/ 361 w 1386"/>
                <a:gd name="T13" fmla="*/ 1637 h 1638"/>
                <a:gd name="T14" fmla="*/ 361 w 1386"/>
                <a:gd name="T15" fmla="*/ 979 h 1638"/>
                <a:gd name="T16" fmla="*/ 1024 w 1386"/>
                <a:gd name="T17" fmla="*/ 979 h 1638"/>
                <a:gd name="T18" fmla="*/ 1024 w 1386"/>
                <a:gd name="T19" fmla="*/ 1637 h 1638"/>
                <a:gd name="T20" fmla="*/ 1385 w 1386"/>
                <a:gd name="T21" fmla="*/ 1637 h 1638"/>
                <a:gd name="T22" fmla="*/ 1385 w 1386"/>
                <a:gd name="T23" fmla="*/ 0 h 1638"/>
                <a:gd name="T24" fmla="*/ 1024 w 1386"/>
                <a:gd name="T25" fmla="*/ 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6" h="1638">
                  <a:moveTo>
                    <a:pt x="1024" y="0"/>
                  </a:moveTo>
                  <a:lnTo>
                    <a:pt x="1024" y="649"/>
                  </a:lnTo>
                  <a:lnTo>
                    <a:pt x="361" y="649"/>
                  </a:lnTo>
                  <a:lnTo>
                    <a:pt x="361" y="0"/>
                  </a:lnTo>
                  <a:lnTo>
                    <a:pt x="0" y="0"/>
                  </a:lnTo>
                  <a:lnTo>
                    <a:pt x="0" y="1637"/>
                  </a:lnTo>
                  <a:lnTo>
                    <a:pt x="361" y="1637"/>
                  </a:lnTo>
                  <a:lnTo>
                    <a:pt x="361" y="979"/>
                  </a:lnTo>
                  <a:lnTo>
                    <a:pt x="1024" y="979"/>
                  </a:lnTo>
                  <a:lnTo>
                    <a:pt x="1024" y="1637"/>
                  </a:lnTo>
                  <a:lnTo>
                    <a:pt x="1385" y="1637"/>
                  </a:lnTo>
                  <a:lnTo>
                    <a:pt x="1385" y="0"/>
                  </a:lnTo>
                  <a:lnTo>
                    <a:pt x="1024"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9"/>
            <p:cNvSpPr>
              <a:spLocks noChangeArrowheads="1"/>
            </p:cNvSpPr>
            <p:nvPr userDrawn="1"/>
          </p:nvSpPr>
          <p:spPr bwMode="auto">
            <a:xfrm>
              <a:off x="3140075" y="989013"/>
              <a:ext cx="130175" cy="588962"/>
            </a:xfrm>
            <a:custGeom>
              <a:avLst/>
              <a:gdLst>
                <a:gd name="T0" fmla="*/ 181 w 363"/>
                <a:gd name="T1" fmla="*/ 1637 h 1638"/>
                <a:gd name="T2" fmla="*/ 0 w 363"/>
                <a:gd name="T3" fmla="*/ 1637 h 1638"/>
                <a:gd name="T4" fmla="*/ 0 w 363"/>
                <a:gd name="T5" fmla="*/ 0 h 1638"/>
                <a:gd name="T6" fmla="*/ 362 w 363"/>
                <a:gd name="T7" fmla="*/ 0 h 1638"/>
                <a:gd name="T8" fmla="*/ 362 w 363"/>
                <a:gd name="T9" fmla="*/ 1637 h 1638"/>
                <a:gd name="T10" fmla="*/ 181 w 363"/>
                <a:gd name="T11" fmla="*/ 1637 h 1638"/>
              </a:gdLst>
              <a:ahLst/>
              <a:cxnLst>
                <a:cxn ang="0">
                  <a:pos x="T0" y="T1"/>
                </a:cxn>
                <a:cxn ang="0">
                  <a:pos x="T2" y="T3"/>
                </a:cxn>
                <a:cxn ang="0">
                  <a:pos x="T4" y="T5"/>
                </a:cxn>
                <a:cxn ang="0">
                  <a:pos x="T6" y="T7"/>
                </a:cxn>
                <a:cxn ang="0">
                  <a:pos x="T8" y="T9"/>
                </a:cxn>
                <a:cxn ang="0">
                  <a:pos x="T10" y="T11"/>
                </a:cxn>
              </a:cxnLst>
              <a:rect l="0" t="0" r="r" b="b"/>
              <a:pathLst>
                <a:path w="363" h="1638">
                  <a:moveTo>
                    <a:pt x="181" y="1637"/>
                  </a:moveTo>
                  <a:lnTo>
                    <a:pt x="0" y="1637"/>
                  </a:lnTo>
                  <a:lnTo>
                    <a:pt x="0" y="0"/>
                  </a:lnTo>
                  <a:lnTo>
                    <a:pt x="362" y="0"/>
                  </a:lnTo>
                  <a:lnTo>
                    <a:pt x="362" y="1637"/>
                  </a:lnTo>
                  <a:lnTo>
                    <a:pt x="181" y="163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10"/>
            <p:cNvSpPr>
              <a:spLocks noChangeArrowheads="1"/>
            </p:cNvSpPr>
            <p:nvPr userDrawn="1"/>
          </p:nvSpPr>
          <p:spPr bwMode="auto">
            <a:xfrm>
              <a:off x="3375025" y="979488"/>
              <a:ext cx="546100" cy="609600"/>
            </a:xfrm>
            <a:custGeom>
              <a:avLst/>
              <a:gdLst>
                <a:gd name="T0" fmla="*/ 0 w 1517"/>
                <a:gd name="T1" fmla="*/ 847 h 1694"/>
                <a:gd name="T2" fmla="*/ 855 w 1517"/>
                <a:gd name="T3" fmla="*/ 0 h 1694"/>
                <a:gd name="T4" fmla="*/ 1502 w 1517"/>
                <a:gd name="T5" fmla="*/ 254 h 1694"/>
                <a:gd name="T6" fmla="*/ 1273 w 1517"/>
                <a:gd name="T7" fmla="*/ 519 h 1694"/>
                <a:gd name="T8" fmla="*/ 855 w 1517"/>
                <a:gd name="T9" fmla="*/ 336 h 1694"/>
                <a:gd name="T10" fmla="*/ 381 w 1517"/>
                <a:gd name="T11" fmla="*/ 847 h 1694"/>
                <a:gd name="T12" fmla="*/ 855 w 1517"/>
                <a:gd name="T13" fmla="*/ 1360 h 1694"/>
                <a:gd name="T14" fmla="*/ 1287 w 1517"/>
                <a:gd name="T15" fmla="*/ 1168 h 1694"/>
                <a:gd name="T16" fmla="*/ 1516 w 1517"/>
                <a:gd name="T17" fmla="*/ 1400 h 1694"/>
                <a:gd name="T18" fmla="*/ 844 w 1517"/>
                <a:gd name="T19" fmla="*/ 1693 h 1694"/>
                <a:gd name="T20" fmla="*/ 0 w 1517"/>
                <a:gd name="T21" fmla="*/ 852 h 1694"/>
                <a:gd name="T22" fmla="*/ 0 w 1517"/>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7" h="1694">
                  <a:moveTo>
                    <a:pt x="0" y="847"/>
                  </a:moveTo>
                  <a:cubicBezTo>
                    <a:pt x="0" y="381"/>
                    <a:pt x="350" y="0"/>
                    <a:pt x="855" y="0"/>
                  </a:cubicBezTo>
                  <a:cubicBezTo>
                    <a:pt x="1163" y="0"/>
                    <a:pt x="1349" y="102"/>
                    <a:pt x="1502" y="254"/>
                  </a:cubicBezTo>
                  <a:lnTo>
                    <a:pt x="1273" y="519"/>
                  </a:lnTo>
                  <a:cubicBezTo>
                    <a:pt x="1146" y="403"/>
                    <a:pt x="1019" y="336"/>
                    <a:pt x="855" y="336"/>
                  </a:cubicBezTo>
                  <a:cubicBezTo>
                    <a:pt x="579" y="336"/>
                    <a:pt x="381" y="564"/>
                    <a:pt x="381" y="847"/>
                  </a:cubicBezTo>
                  <a:cubicBezTo>
                    <a:pt x="381" y="1126"/>
                    <a:pt x="576" y="1360"/>
                    <a:pt x="855" y="1360"/>
                  </a:cubicBezTo>
                  <a:cubicBezTo>
                    <a:pt x="1042" y="1360"/>
                    <a:pt x="1157" y="1284"/>
                    <a:pt x="1287" y="1168"/>
                  </a:cubicBezTo>
                  <a:lnTo>
                    <a:pt x="1516" y="1400"/>
                  </a:lnTo>
                  <a:cubicBezTo>
                    <a:pt x="1346" y="1580"/>
                    <a:pt x="1160" y="1693"/>
                    <a:pt x="844" y="1693"/>
                  </a:cubicBezTo>
                  <a:cubicBezTo>
                    <a:pt x="359"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11"/>
            <p:cNvSpPr>
              <a:spLocks noChangeArrowheads="1"/>
            </p:cNvSpPr>
            <p:nvPr userDrawn="1"/>
          </p:nvSpPr>
          <p:spPr bwMode="auto">
            <a:xfrm>
              <a:off x="3956050" y="985838"/>
              <a:ext cx="623888" cy="593725"/>
            </a:xfrm>
            <a:custGeom>
              <a:avLst/>
              <a:gdLst>
                <a:gd name="T0" fmla="*/ 864 w 1734"/>
                <a:gd name="T1" fmla="*/ 432 h 1649"/>
                <a:gd name="T2" fmla="*/ 1081 w 1734"/>
                <a:gd name="T3" fmla="*/ 962 h 1649"/>
                <a:gd name="T4" fmla="*/ 647 w 1734"/>
                <a:gd name="T5" fmla="*/ 962 h 1649"/>
                <a:gd name="T6" fmla="*/ 864 w 1734"/>
                <a:gd name="T7" fmla="*/ 432 h 1649"/>
                <a:gd name="T8" fmla="*/ 703 w 1734"/>
                <a:gd name="T9" fmla="*/ 0 h 1649"/>
                <a:gd name="T10" fmla="*/ 0 w 1734"/>
                <a:gd name="T11" fmla="*/ 1648 h 1649"/>
                <a:gd name="T12" fmla="*/ 367 w 1734"/>
                <a:gd name="T13" fmla="*/ 1648 h 1649"/>
                <a:gd name="T14" fmla="*/ 517 w 1734"/>
                <a:gd name="T15" fmla="*/ 1281 h 1649"/>
                <a:gd name="T16" fmla="*/ 1208 w 1734"/>
                <a:gd name="T17" fmla="*/ 1281 h 1649"/>
                <a:gd name="T18" fmla="*/ 1358 w 1734"/>
                <a:gd name="T19" fmla="*/ 1648 h 1649"/>
                <a:gd name="T20" fmla="*/ 1733 w 1734"/>
                <a:gd name="T21" fmla="*/ 1648 h 1649"/>
                <a:gd name="T22" fmla="*/ 1031 w 1734"/>
                <a:gd name="T23" fmla="*/ 0 h 1649"/>
                <a:gd name="T24" fmla="*/ 703 w 1734"/>
                <a:gd name="T25" fmla="*/ 0 h 1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4" h="1649">
                  <a:moveTo>
                    <a:pt x="864" y="432"/>
                  </a:moveTo>
                  <a:lnTo>
                    <a:pt x="1081" y="962"/>
                  </a:lnTo>
                  <a:lnTo>
                    <a:pt x="647" y="962"/>
                  </a:lnTo>
                  <a:lnTo>
                    <a:pt x="864" y="432"/>
                  </a:lnTo>
                  <a:close/>
                  <a:moveTo>
                    <a:pt x="703" y="0"/>
                  </a:moveTo>
                  <a:lnTo>
                    <a:pt x="0" y="1648"/>
                  </a:lnTo>
                  <a:lnTo>
                    <a:pt x="367" y="1648"/>
                  </a:lnTo>
                  <a:lnTo>
                    <a:pt x="517" y="1281"/>
                  </a:lnTo>
                  <a:lnTo>
                    <a:pt x="1208" y="1281"/>
                  </a:lnTo>
                  <a:lnTo>
                    <a:pt x="1358" y="1648"/>
                  </a:lnTo>
                  <a:lnTo>
                    <a:pt x="1733" y="1648"/>
                  </a:lnTo>
                  <a:lnTo>
                    <a:pt x="1031" y="0"/>
                  </a:lnTo>
                  <a:lnTo>
                    <a:pt x="703" y="0"/>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12"/>
            <p:cNvSpPr>
              <a:spLocks noChangeArrowheads="1"/>
            </p:cNvSpPr>
            <p:nvPr userDrawn="1"/>
          </p:nvSpPr>
          <p:spPr bwMode="auto">
            <a:xfrm>
              <a:off x="4592638" y="979488"/>
              <a:ext cx="561975" cy="609600"/>
            </a:xfrm>
            <a:custGeom>
              <a:avLst/>
              <a:gdLst>
                <a:gd name="T0" fmla="*/ 0 w 1561"/>
                <a:gd name="T1" fmla="*/ 847 h 1694"/>
                <a:gd name="T2" fmla="*/ 858 w 1561"/>
                <a:gd name="T3" fmla="*/ 0 h 1694"/>
                <a:gd name="T4" fmla="*/ 1500 w 1561"/>
                <a:gd name="T5" fmla="*/ 226 h 1694"/>
                <a:gd name="T6" fmla="*/ 1274 w 1561"/>
                <a:gd name="T7" fmla="*/ 499 h 1694"/>
                <a:gd name="T8" fmla="*/ 847 w 1561"/>
                <a:gd name="T9" fmla="*/ 333 h 1694"/>
                <a:gd name="T10" fmla="*/ 375 w 1561"/>
                <a:gd name="T11" fmla="*/ 844 h 1694"/>
                <a:gd name="T12" fmla="*/ 375 w 1561"/>
                <a:gd name="T13" fmla="*/ 847 h 1694"/>
                <a:gd name="T14" fmla="*/ 872 w 1561"/>
                <a:gd name="T15" fmla="*/ 1366 h 1694"/>
                <a:gd name="T16" fmla="*/ 1211 w 1561"/>
                <a:gd name="T17" fmla="*/ 1267 h 1694"/>
                <a:gd name="T18" fmla="*/ 1211 w 1561"/>
                <a:gd name="T19" fmla="*/ 1033 h 1694"/>
                <a:gd name="T20" fmla="*/ 849 w 1561"/>
                <a:gd name="T21" fmla="*/ 1033 h 1694"/>
                <a:gd name="T22" fmla="*/ 849 w 1561"/>
                <a:gd name="T23" fmla="*/ 722 h 1694"/>
                <a:gd name="T24" fmla="*/ 1560 w 1561"/>
                <a:gd name="T25" fmla="*/ 722 h 1694"/>
                <a:gd name="T26" fmla="*/ 1560 w 1561"/>
                <a:gd name="T27" fmla="*/ 1434 h 1694"/>
                <a:gd name="T28" fmla="*/ 861 w 1561"/>
                <a:gd name="T29" fmla="*/ 1693 h 1694"/>
                <a:gd name="T30" fmla="*/ 0 w 1561"/>
                <a:gd name="T31" fmla="*/ 852 h 1694"/>
                <a:gd name="T32" fmla="*/ 0 w 1561"/>
                <a:gd name="T3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1" h="1694">
                  <a:moveTo>
                    <a:pt x="0" y="847"/>
                  </a:moveTo>
                  <a:cubicBezTo>
                    <a:pt x="0" y="381"/>
                    <a:pt x="364" y="0"/>
                    <a:pt x="858" y="0"/>
                  </a:cubicBezTo>
                  <a:cubicBezTo>
                    <a:pt x="1151" y="0"/>
                    <a:pt x="1328" y="79"/>
                    <a:pt x="1500" y="226"/>
                  </a:cubicBezTo>
                  <a:lnTo>
                    <a:pt x="1274" y="499"/>
                  </a:lnTo>
                  <a:cubicBezTo>
                    <a:pt x="1148" y="395"/>
                    <a:pt x="1036" y="333"/>
                    <a:pt x="847" y="333"/>
                  </a:cubicBezTo>
                  <a:cubicBezTo>
                    <a:pt x="584" y="333"/>
                    <a:pt x="375" y="564"/>
                    <a:pt x="375" y="844"/>
                  </a:cubicBezTo>
                  <a:lnTo>
                    <a:pt x="375" y="847"/>
                  </a:lnTo>
                  <a:cubicBezTo>
                    <a:pt x="375" y="1146"/>
                    <a:pt x="581" y="1366"/>
                    <a:pt x="872" y="1366"/>
                  </a:cubicBezTo>
                  <a:cubicBezTo>
                    <a:pt x="1002" y="1366"/>
                    <a:pt x="1120" y="1332"/>
                    <a:pt x="1211" y="1267"/>
                  </a:cubicBezTo>
                  <a:lnTo>
                    <a:pt x="1211" y="1033"/>
                  </a:lnTo>
                  <a:lnTo>
                    <a:pt x="849" y="1033"/>
                  </a:lnTo>
                  <a:lnTo>
                    <a:pt x="849" y="722"/>
                  </a:lnTo>
                  <a:lnTo>
                    <a:pt x="1560" y="722"/>
                  </a:lnTo>
                  <a:lnTo>
                    <a:pt x="1560" y="1434"/>
                  </a:lnTo>
                  <a:cubicBezTo>
                    <a:pt x="1390" y="1577"/>
                    <a:pt x="1160" y="1693"/>
                    <a:pt x="861" y="1693"/>
                  </a:cubicBezTo>
                  <a:cubicBezTo>
                    <a:pt x="353" y="1693"/>
                    <a:pt x="0" y="1335"/>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13"/>
            <p:cNvSpPr>
              <a:spLocks noChangeArrowheads="1"/>
            </p:cNvSpPr>
            <p:nvPr userDrawn="1"/>
          </p:nvSpPr>
          <p:spPr bwMode="auto">
            <a:xfrm>
              <a:off x="5241925" y="979488"/>
              <a:ext cx="627063" cy="609600"/>
            </a:xfrm>
            <a:custGeom>
              <a:avLst/>
              <a:gdLst>
                <a:gd name="T0" fmla="*/ 1363 w 1742"/>
                <a:gd name="T1" fmla="*/ 847 h 1694"/>
                <a:gd name="T2" fmla="*/ 867 w 1742"/>
                <a:gd name="T3" fmla="*/ 333 h 1694"/>
                <a:gd name="T4" fmla="*/ 376 w 1742"/>
                <a:gd name="T5" fmla="*/ 844 h 1694"/>
                <a:gd name="T6" fmla="*/ 376 w 1742"/>
                <a:gd name="T7" fmla="*/ 847 h 1694"/>
                <a:gd name="T8" fmla="*/ 872 w 1742"/>
                <a:gd name="T9" fmla="*/ 1360 h 1694"/>
                <a:gd name="T10" fmla="*/ 1363 w 1742"/>
                <a:gd name="T11" fmla="*/ 852 h 1694"/>
                <a:gd name="T12" fmla="*/ 1363 w 1742"/>
                <a:gd name="T13" fmla="*/ 847 h 1694"/>
                <a:gd name="T14" fmla="*/ 0 w 1742"/>
                <a:gd name="T15" fmla="*/ 847 h 1694"/>
                <a:gd name="T16" fmla="*/ 872 w 1742"/>
                <a:gd name="T17" fmla="*/ 0 h 1694"/>
                <a:gd name="T18" fmla="*/ 1741 w 1742"/>
                <a:gd name="T19" fmla="*/ 841 h 1694"/>
                <a:gd name="T20" fmla="*/ 1741 w 1742"/>
                <a:gd name="T21" fmla="*/ 847 h 1694"/>
                <a:gd name="T22" fmla="*/ 869 w 1742"/>
                <a:gd name="T23" fmla="*/ 1693 h 1694"/>
                <a:gd name="T24" fmla="*/ 0 w 1742"/>
                <a:gd name="T25" fmla="*/ 852 h 1694"/>
                <a:gd name="T26" fmla="*/ 0 w 1742"/>
                <a:gd name="T27"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2" h="1694">
                  <a:moveTo>
                    <a:pt x="1363" y="847"/>
                  </a:moveTo>
                  <a:cubicBezTo>
                    <a:pt x="1363" y="567"/>
                    <a:pt x="1158" y="333"/>
                    <a:pt x="867" y="333"/>
                  </a:cubicBezTo>
                  <a:cubicBezTo>
                    <a:pt x="577" y="333"/>
                    <a:pt x="376" y="562"/>
                    <a:pt x="376" y="844"/>
                  </a:cubicBezTo>
                  <a:lnTo>
                    <a:pt x="376" y="847"/>
                  </a:lnTo>
                  <a:cubicBezTo>
                    <a:pt x="376" y="1126"/>
                    <a:pt x="582" y="1360"/>
                    <a:pt x="872" y="1360"/>
                  </a:cubicBezTo>
                  <a:cubicBezTo>
                    <a:pt x="1163" y="1360"/>
                    <a:pt x="1363" y="1132"/>
                    <a:pt x="1363" y="852"/>
                  </a:cubicBezTo>
                  <a:lnTo>
                    <a:pt x="1363" y="847"/>
                  </a:lnTo>
                  <a:close/>
                  <a:moveTo>
                    <a:pt x="0" y="847"/>
                  </a:moveTo>
                  <a:cubicBezTo>
                    <a:pt x="0" y="381"/>
                    <a:pt x="367" y="0"/>
                    <a:pt x="872" y="0"/>
                  </a:cubicBezTo>
                  <a:cubicBezTo>
                    <a:pt x="1377" y="0"/>
                    <a:pt x="1741" y="375"/>
                    <a:pt x="1741" y="841"/>
                  </a:cubicBezTo>
                  <a:lnTo>
                    <a:pt x="1741" y="847"/>
                  </a:lnTo>
                  <a:cubicBezTo>
                    <a:pt x="1741" y="1312"/>
                    <a:pt x="1375" y="1693"/>
                    <a:pt x="869" y="1693"/>
                  </a:cubicBezTo>
                  <a:cubicBezTo>
                    <a:pt x="364" y="1693"/>
                    <a:pt x="0" y="1318"/>
                    <a:pt x="0" y="852"/>
                  </a:cubicBezTo>
                  <a:lnTo>
                    <a:pt x="0" y="847"/>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14"/>
            <p:cNvSpPr>
              <a:spLocks noChangeArrowheads="1"/>
            </p:cNvSpPr>
            <p:nvPr userDrawn="1"/>
          </p:nvSpPr>
          <p:spPr bwMode="auto">
            <a:xfrm>
              <a:off x="5973763" y="989013"/>
              <a:ext cx="130175" cy="588962"/>
            </a:xfrm>
            <a:custGeom>
              <a:avLst/>
              <a:gdLst>
                <a:gd name="T0" fmla="*/ 181 w 362"/>
                <a:gd name="T1" fmla="*/ 1637 h 1638"/>
                <a:gd name="T2" fmla="*/ 0 w 362"/>
                <a:gd name="T3" fmla="*/ 1637 h 1638"/>
                <a:gd name="T4" fmla="*/ 0 w 362"/>
                <a:gd name="T5" fmla="*/ 0 h 1638"/>
                <a:gd name="T6" fmla="*/ 361 w 362"/>
                <a:gd name="T7" fmla="*/ 0 h 1638"/>
                <a:gd name="T8" fmla="*/ 361 w 362"/>
                <a:gd name="T9" fmla="*/ 1637 h 1638"/>
                <a:gd name="T10" fmla="*/ 181 w 362"/>
                <a:gd name="T11" fmla="*/ 1637 h 1638"/>
              </a:gdLst>
              <a:ahLst/>
              <a:cxnLst>
                <a:cxn ang="0">
                  <a:pos x="T0" y="T1"/>
                </a:cxn>
                <a:cxn ang="0">
                  <a:pos x="T2" y="T3"/>
                </a:cxn>
                <a:cxn ang="0">
                  <a:pos x="T4" y="T5"/>
                </a:cxn>
                <a:cxn ang="0">
                  <a:pos x="T6" y="T7"/>
                </a:cxn>
                <a:cxn ang="0">
                  <a:pos x="T8" y="T9"/>
                </a:cxn>
                <a:cxn ang="0">
                  <a:pos x="T10" y="T11"/>
                </a:cxn>
              </a:cxnLst>
              <a:rect l="0" t="0" r="r" b="b"/>
              <a:pathLst>
                <a:path w="362" h="1638">
                  <a:moveTo>
                    <a:pt x="181" y="1637"/>
                  </a:moveTo>
                  <a:lnTo>
                    <a:pt x="0" y="1637"/>
                  </a:lnTo>
                  <a:lnTo>
                    <a:pt x="0" y="0"/>
                  </a:lnTo>
                  <a:lnTo>
                    <a:pt x="361" y="0"/>
                  </a:lnTo>
                  <a:lnTo>
                    <a:pt x="361" y="1637"/>
                  </a:lnTo>
                  <a:lnTo>
                    <a:pt x="181" y="1637"/>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15"/>
            <p:cNvSpPr>
              <a:spLocks noChangeArrowheads="1"/>
            </p:cNvSpPr>
            <p:nvPr userDrawn="1"/>
          </p:nvSpPr>
          <p:spPr bwMode="auto">
            <a:xfrm>
              <a:off x="6226175" y="1119188"/>
              <a:ext cx="688975" cy="460375"/>
            </a:xfrm>
            <a:custGeom>
              <a:avLst/>
              <a:gdLst>
                <a:gd name="T0" fmla="*/ 0 w 1914"/>
                <a:gd name="T1" fmla="*/ 23 h 1277"/>
                <a:gd name="T2" fmla="*/ 355 w 1914"/>
                <a:gd name="T3" fmla="*/ 23 h 1277"/>
                <a:gd name="T4" fmla="*/ 355 w 1914"/>
                <a:gd name="T5" fmla="*/ 201 h 1277"/>
                <a:gd name="T6" fmla="*/ 725 w 1914"/>
                <a:gd name="T7" fmla="*/ 0 h 1277"/>
                <a:gd name="T8" fmla="*/ 1078 w 1914"/>
                <a:gd name="T9" fmla="*/ 198 h 1277"/>
                <a:gd name="T10" fmla="*/ 1490 w 1914"/>
                <a:gd name="T11" fmla="*/ 0 h 1277"/>
                <a:gd name="T12" fmla="*/ 1913 w 1914"/>
                <a:gd name="T13" fmla="*/ 460 h 1277"/>
                <a:gd name="T14" fmla="*/ 1913 w 1914"/>
                <a:gd name="T15" fmla="*/ 1276 h 1277"/>
                <a:gd name="T16" fmla="*/ 1558 w 1914"/>
                <a:gd name="T17" fmla="*/ 1276 h 1277"/>
                <a:gd name="T18" fmla="*/ 1558 w 1914"/>
                <a:gd name="T19" fmla="*/ 576 h 1277"/>
                <a:gd name="T20" fmla="*/ 1349 w 1914"/>
                <a:gd name="T21" fmla="*/ 322 h 1277"/>
                <a:gd name="T22" fmla="*/ 1134 w 1914"/>
                <a:gd name="T23" fmla="*/ 576 h 1277"/>
                <a:gd name="T24" fmla="*/ 1134 w 1914"/>
                <a:gd name="T25" fmla="*/ 1276 h 1277"/>
                <a:gd name="T26" fmla="*/ 779 w 1914"/>
                <a:gd name="T27" fmla="*/ 1276 h 1277"/>
                <a:gd name="T28" fmla="*/ 779 w 1914"/>
                <a:gd name="T29" fmla="*/ 576 h 1277"/>
                <a:gd name="T30" fmla="*/ 570 w 1914"/>
                <a:gd name="T31" fmla="*/ 322 h 1277"/>
                <a:gd name="T32" fmla="*/ 355 w 1914"/>
                <a:gd name="T33" fmla="*/ 576 h 1277"/>
                <a:gd name="T34" fmla="*/ 355 w 1914"/>
                <a:gd name="T35" fmla="*/ 1276 h 1277"/>
                <a:gd name="T36" fmla="*/ 0 w 1914"/>
                <a:gd name="T37" fmla="*/ 1276 h 1277"/>
                <a:gd name="T38" fmla="*/ 0 w 1914"/>
                <a:gd name="T39" fmla="*/ 23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4" h="1277">
                  <a:moveTo>
                    <a:pt x="0" y="23"/>
                  </a:moveTo>
                  <a:lnTo>
                    <a:pt x="355" y="23"/>
                  </a:lnTo>
                  <a:lnTo>
                    <a:pt x="355" y="201"/>
                  </a:lnTo>
                  <a:cubicBezTo>
                    <a:pt x="437" y="96"/>
                    <a:pt x="544" y="0"/>
                    <a:pt x="725" y="0"/>
                  </a:cubicBezTo>
                  <a:cubicBezTo>
                    <a:pt x="889" y="0"/>
                    <a:pt x="1013" y="74"/>
                    <a:pt x="1078" y="198"/>
                  </a:cubicBezTo>
                  <a:cubicBezTo>
                    <a:pt x="1188" y="68"/>
                    <a:pt x="1318" y="0"/>
                    <a:pt x="1490" y="0"/>
                  </a:cubicBezTo>
                  <a:cubicBezTo>
                    <a:pt x="1755" y="0"/>
                    <a:pt x="1913" y="158"/>
                    <a:pt x="1913" y="460"/>
                  </a:cubicBezTo>
                  <a:lnTo>
                    <a:pt x="1913" y="1276"/>
                  </a:lnTo>
                  <a:lnTo>
                    <a:pt x="1558" y="1276"/>
                  </a:lnTo>
                  <a:lnTo>
                    <a:pt x="1558" y="576"/>
                  </a:lnTo>
                  <a:cubicBezTo>
                    <a:pt x="1558" y="407"/>
                    <a:pt x="1482" y="322"/>
                    <a:pt x="1349" y="322"/>
                  </a:cubicBezTo>
                  <a:cubicBezTo>
                    <a:pt x="1217" y="322"/>
                    <a:pt x="1134" y="410"/>
                    <a:pt x="1134" y="576"/>
                  </a:cubicBezTo>
                  <a:lnTo>
                    <a:pt x="1134" y="1276"/>
                  </a:lnTo>
                  <a:lnTo>
                    <a:pt x="779" y="1276"/>
                  </a:lnTo>
                  <a:lnTo>
                    <a:pt x="779" y="576"/>
                  </a:lnTo>
                  <a:cubicBezTo>
                    <a:pt x="779" y="407"/>
                    <a:pt x="702" y="322"/>
                    <a:pt x="570" y="322"/>
                  </a:cubicBezTo>
                  <a:cubicBezTo>
                    <a:pt x="437" y="322"/>
                    <a:pt x="355" y="410"/>
                    <a:pt x="355" y="576"/>
                  </a:cubicBezTo>
                  <a:lnTo>
                    <a:pt x="355" y="1276"/>
                  </a:lnTo>
                  <a:lnTo>
                    <a:pt x="0" y="1276"/>
                  </a:lnTo>
                  <a:lnTo>
                    <a:pt x="0" y="23"/>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16"/>
            <p:cNvSpPr>
              <a:spLocks noChangeArrowheads="1"/>
            </p:cNvSpPr>
            <p:nvPr userDrawn="1"/>
          </p:nvSpPr>
          <p:spPr bwMode="auto">
            <a:xfrm>
              <a:off x="7019925" y="1119188"/>
              <a:ext cx="473075" cy="596900"/>
            </a:xfrm>
            <a:custGeom>
              <a:avLst/>
              <a:gdLst>
                <a:gd name="T0" fmla="*/ 962 w 1316"/>
                <a:gd name="T1" fmla="*/ 647 h 1658"/>
                <a:gd name="T2" fmla="*/ 655 w 1316"/>
                <a:gd name="T3" fmla="*/ 300 h 1658"/>
                <a:gd name="T4" fmla="*/ 350 w 1316"/>
                <a:gd name="T5" fmla="*/ 647 h 1658"/>
                <a:gd name="T6" fmla="*/ 350 w 1316"/>
                <a:gd name="T7" fmla="*/ 652 h 1658"/>
                <a:gd name="T8" fmla="*/ 655 w 1316"/>
                <a:gd name="T9" fmla="*/ 999 h 1658"/>
                <a:gd name="T10" fmla="*/ 962 w 1316"/>
                <a:gd name="T11" fmla="*/ 652 h 1658"/>
                <a:gd name="T12" fmla="*/ 962 w 1316"/>
                <a:gd name="T13" fmla="*/ 647 h 1658"/>
                <a:gd name="T14" fmla="*/ 0 w 1316"/>
                <a:gd name="T15" fmla="*/ 23 h 1658"/>
                <a:gd name="T16" fmla="*/ 355 w 1316"/>
                <a:gd name="T17" fmla="*/ 23 h 1658"/>
                <a:gd name="T18" fmla="*/ 355 w 1316"/>
                <a:gd name="T19" fmla="*/ 204 h 1658"/>
                <a:gd name="T20" fmla="*/ 745 w 1316"/>
                <a:gd name="T21" fmla="*/ 0 h 1658"/>
                <a:gd name="T22" fmla="*/ 1315 w 1316"/>
                <a:gd name="T23" fmla="*/ 649 h 1658"/>
                <a:gd name="T24" fmla="*/ 1315 w 1316"/>
                <a:gd name="T25" fmla="*/ 655 h 1658"/>
                <a:gd name="T26" fmla="*/ 745 w 1316"/>
                <a:gd name="T27" fmla="*/ 1304 h 1658"/>
                <a:gd name="T28" fmla="*/ 355 w 1316"/>
                <a:gd name="T29" fmla="*/ 1118 h 1658"/>
                <a:gd name="T30" fmla="*/ 355 w 1316"/>
                <a:gd name="T31" fmla="*/ 1657 h 1658"/>
                <a:gd name="T32" fmla="*/ 0 w 1316"/>
                <a:gd name="T33" fmla="*/ 1657 h 1658"/>
                <a:gd name="T34" fmla="*/ 0 w 1316"/>
                <a:gd name="T35" fmla="*/ 23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6" h="1658">
                  <a:moveTo>
                    <a:pt x="962" y="647"/>
                  </a:moveTo>
                  <a:cubicBezTo>
                    <a:pt x="962" y="438"/>
                    <a:pt x="822" y="300"/>
                    <a:pt x="655" y="300"/>
                  </a:cubicBezTo>
                  <a:cubicBezTo>
                    <a:pt x="489" y="300"/>
                    <a:pt x="350" y="438"/>
                    <a:pt x="350" y="647"/>
                  </a:cubicBezTo>
                  <a:lnTo>
                    <a:pt x="350" y="652"/>
                  </a:lnTo>
                  <a:cubicBezTo>
                    <a:pt x="350" y="861"/>
                    <a:pt x="489" y="999"/>
                    <a:pt x="655" y="999"/>
                  </a:cubicBezTo>
                  <a:cubicBezTo>
                    <a:pt x="822" y="999"/>
                    <a:pt x="962" y="861"/>
                    <a:pt x="962" y="652"/>
                  </a:cubicBezTo>
                  <a:lnTo>
                    <a:pt x="962" y="647"/>
                  </a:lnTo>
                  <a:close/>
                  <a:moveTo>
                    <a:pt x="0" y="23"/>
                  </a:moveTo>
                  <a:lnTo>
                    <a:pt x="355" y="23"/>
                  </a:lnTo>
                  <a:lnTo>
                    <a:pt x="355" y="204"/>
                  </a:lnTo>
                  <a:cubicBezTo>
                    <a:pt x="443" y="88"/>
                    <a:pt x="561" y="0"/>
                    <a:pt x="745" y="0"/>
                  </a:cubicBezTo>
                  <a:cubicBezTo>
                    <a:pt x="1038" y="0"/>
                    <a:pt x="1315" y="229"/>
                    <a:pt x="1315" y="649"/>
                  </a:cubicBezTo>
                  <a:lnTo>
                    <a:pt x="1315" y="655"/>
                  </a:lnTo>
                  <a:cubicBezTo>
                    <a:pt x="1315" y="1073"/>
                    <a:pt x="1041" y="1304"/>
                    <a:pt x="745" y="1304"/>
                  </a:cubicBezTo>
                  <a:cubicBezTo>
                    <a:pt x="556" y="1304"/>
                    <a:pt x="437" y="1217"/>
                    <a:pt x="355" y="1118"/>
                  </a:cubicBezTo>
                  <a:lnTo>
                    <a:pt x="355" y="1657"/>
                  </a:lnTo>
                  <a:lnTo>
                    <a:pt x="0" y="1657"/>
                  </a:lnTo>
                  <a:lnTo>
                    <a:pt x="0" y="23"/>
                  </a:lnTo>
                  <a:close/>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8" name="Freeform 17"/>
            <p:cNvSpPr>
              <a:spLocks noChangeArrowheads="1"/>
            </p:cNvSpPr>
            <p:nvPr userDrawn="1"/>
          </p:nvSpPr>
          <p:spPr bwMode="auto">
            <a:xfrm>
              <a:off x="7545388" y="1122363"/>
              <a:ext cx="415925" cy="465137"/>
            </a:xfrm>
            <a:custGeom>
              <a:avLst/>
              <a:gdLst>
                <a:gd name="T0" fmla="*/ 815 w 1155"/>
                <a:gd name="T1" fmla="*/ 765 h 1293"/>
                <a:gd name="T2" fmla="*/ 589 w 1155"/>
                <a:gd name="T3" fmla="*/ 717 h 1293"/>
                <a:gd name="T4" fmla="*/ 344 w 1155"/>
                <a:gd name="T5" fmla="*/ 889 h 1293"/>
                <a:gd name="T6" fmla="*/ 344 w 1155"/>
                <a:gd name="T7" fmla="*/ 894 h 1293"/>
                <a:gd name="T8" fmla="*/ 539 w 1155"/>
                <a:gd name="T9" fmla="*/ 1047 h 1293"/>
                <a:gd name="T10" fmla="*/ 815 w 1155"/>
                <a:gd name="T11" fmla="*/ 827 h 1293"/>
                <a:gd name="T12" fmla="*/ 815 w 1155"/>
                <a:gd name="T13" fmla="*/ 765 h 1293"/>
                <a:gd name="T14" fmla="*/ 0 w 1155"/>
                <a:gd name="T15" fmla="*/ 903 h 1293"/>
                <a:gd name="T16" fmla="*/ 505 w 1155"/>
                <a:gd name="T17" fmla="*/ 502 h 1293"/>
                <a:gd name="T18" fmla="*/ 812 w 1155"/>
                <a:gd name="T19" fmla="*/ 553 h 1293"/>
                <a:gd name="T20" fmla="*/ 812 w 1155"/>
                <a:gd name="T21" fmla="*/ 533 h 1293"/>
                <a:gd name="T22" fmla="*/ 544 w 1155"/>
                <a:gd name="T23" fmla="*/ 305 h 1293"/>
                <a:gd name="T24" fmla="*/ 197 w 1155"/>
                <a:gd name="T25" fmla="*/ 372 h 1293"/>
                <a:gd name="T26" fmla="*/ 110 w 1155"/>
                <a:gd name="T27" fmla="*/ 101 h 1293"/>
                <a:gd name="T28" fmla="*/ 595 w 1155"/>
                <a:gd name="T29" fmla="*/ 0 h 1293"/>
                <a:gd name="T30" fmla="*/ 1018 w 1155"/>
                <a:gd name="T31" fmla="*/ 141 h 1293"/>
                <a:gd name="T32" fmla="*/ 1154 w 1155"/>
                <a:gd name="T33" fmla="*/ 542 h 1293"/>
                <a:gd name="T34" fmla="*/ 1154 w 1155"/>
                <a:gd name="T35" fmla="*/ 1267 h 1293"/>
                <a:gd name="T36" fmla="*/ 810 w 1155"/>
                <a:gd name="T37" fmla="*/ 1267 h 1293"/>
                <a:gd name="T38" fmla="*/ 810 w 1155"/>
                <a:gd name="T39" fmla="*/ 1131 h 1293"/>
                <a:gd name="T40" fmla="*/ 431 w 1155"/>
                <a:gd name="T41" fmla="*/ 1290 h 1293"/>
                <a:gd name="T42" fmla="*/ 0 w 1155"/>
                <a:gd name="T43" fmla="*/ 909 h 1293"/>
                <a:gd name="T44" fmla="*/ 0 w 1155"/>
                <a:gd name="T45" fmla="*/ 903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5" h="1293">
                  <a:moveTo>
                    <a:pt x="815" y="765"/>
                  </a:moveTo>
                  <a:cubicBezTo>
                    <a:pt x="753" y="736"/>
                    <a:pt x="674" y="717"/>
                    <a:pt x="589" y="717"/>
                  </a:cubicBezTo>
                  <a:cubicBezTo>
                    <a:pt x="437" y="717"/>
                    <a:pt x="344" y="779"/>
                    <a:pt x="344" y="889"/>
                  </a:cubicBezTo>
                  <a:lnTo>
                    <a:pt x="344" y="894"/>
                  </a:lnTo>
                  <a:cubicBezTo>
                    <a:pt x="344" y="990"/>
                    <a:pt x="423" y="1047"/>
                    <a:pt x="539" y="1047"/>
                  </a:cubicBezTo>
                  <a:cubicBezTo>
                    <a:pt x="705" y="1044"/>
                    <a:pt x="815" y="954"/>
                    <a:pt x="815" y="827"/>
                  </a:cubicBezTo>
                  <a:lnTo>
                    <a:pt x="815" y="765"/>
                  </a:lnTo>
                  <a:close/>
                  <a:moveTo>
                    <a:pt x="0" y="903"/>
                  </a:moveTo>
                  <a:cubicBezTo>
                    <a:pt x="0" y="629"/>
                    <a:pt x="208" y="502"/>
                    <a:pt x="505" y="502"/>
                  </a:cubicBezTo>
                  <a:cubicBezTo>
                    <a:pt x="632" y="502"/>
                    <a:pt x="722" y="522"/>
                    <a:pt x="812" y="553"/>
                  </a:cubicBezTo>
                  <a:lnTo>
                    <a:pt x="812" y="533"/>
                  </a:lnTo>
                  <a:cubicBezTo>
                    <a:pt x="812" y="386"/>
                    <a:pt x="722" y="305"/>
                    <a:pt x="544" y="305"/>
                  </a:cubicBezTo>
                  <a:cubicBezTo>
                    <a:pt x="409" y="305"/>
                    <a:pt x="313" y="330"/>
                    <a:pt x="197" y="372"/>
                  </a:cubicBezTo>
                  <a:lnTo>
                    <a:pt x="110" y="101"/>
                  </a:lnTo>
                  <a:cubicBezTo>
                    <a:pt x="248" y="39"/>
                    <a:pt x="383" y="0"/>
                    <a:pt x="595" y="0"/>
                  </a:cubicBezTo>
                  <a:cubicBezTo>
                    <a:pt x="790" y="0"/>
                    <a:pt x="931" y="51"/>
                    <a:pt x="1018" y="141"/>
                  </a:cubicBezTo>
                  <a:cubicBezTo>
                    <a:pt x="1112" y="234"/>
                    <a:pt x="1154" y="372"/>
                    <a:pt x="1154" y="542"/>
                  </a:cubicBezTo>
                  <a:lnTo>
                    <a:pt x="1154" y="1267"/>
                  </a:lnTo>
                  <a:lnTo>
                    <a:pt x="810" y="1267"/>
                  </a:lnTo>
                  <a:lnTo>
                    <a:pt x="810" y="1131"/>
                  </a:lnTo>
                  <a:cubicBezTo>
                    <a:pt x="722" y="1227"/>
                    <a:pt x="604" y="1290"/>
                    <a:pt x="431" y="1290"/>
                  </a:cubicBezTo>
                  <a:cubicBezTo>
                    <a:pt x="194" y="1292"/>
                    <a:pt x="0" y="1154"/>
                    <a:pt x="0" y="909"/>
                  </a:cubicBezTo>
                  <a:lnTo>
                    <a:pt x="0" y="903"/>
                  </a:lnTo>
                  <a:close/>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 name="Freeform 18"/>
            <p:cNvSpPr>
              <a:spLocks noChangeArrowheads="1"/>
            </p:cNvSpPr>
            <p:nvPr userDrawn="1"/>
          </p:nvSpPr>
          <p:spPr bwMode="auto">
            <a:xfrm>
              <a:off x="8037513" y="1119188"/>
              <a:ext cx="419100" cy="471487"/>
            </a:xfrm>
            <a:custGeom>
              <a:avLst/>
              <a:gdLst>
                <a:gd name="T0" fmla="*/ 0 w 1166"/>
                <a:gd name="T1" fmla="*/ 652 h 1311"/>
                <a:gd name="T2" fmla="*/ 657 w 1166"/>
                <a:gd name="T3" fmla="*/ 0 h 1311"/>
                <a:gd name="T4" fmla="*/ 1157 w 1166"/>
                <a:gd name="T5" fmla="*/ 212 h 1311"/>
                <a:gd name="T6" fmla="*/ 939 w 1166"/>
                <a:gd name="T7" fmla="*/ 446 h 1311"/>
                <a:gd name="T8" fmla="*/ 654 w 1166"/>
                <a:gd name="T9" fmla="*/ 308 h 1311"/>
                <a:gd name="T10" fmla="*/ 349 w 1166"/>
                <a:gd name="T11" fmla="*/ 649 h 1311"/>
                <a:gd name="T12" fmla="*/ 349 w 1166"/>
                <a:gd name="T13" fmla="*/ 655 h 1311"/>
                <a:gd name="T14" fmla="*/ 668 w 1166"/>
                <a:gd name="T15" fmla="*/ 1002 h 1311"/>
                <a:gd name="T16" fmla="*/ 956 w 1166"/>
                <a:gd name="T17" fmla="*/ 870 h 1311"/>
                <a:gd name="T18" fmla="*/ 1165 w 1166"/>
                <a:gd name="T19" fmla="*/ 1081 h 1311"/>
                <a:gd name="T20" fmla="*/ 651 w 1166"/>
                <a:gd name="T21" fmla="*/ 1310 h 1311"/>
                <a:gd name="T22" fmla="*/ 0 w 1166"/>
                <a:gd name="T23" fmla="*/ 658 h 1311"/>
                <a:gd name="T24" fmla="*/ 0 w 1166"/>
                <a:gd name="T25" fmla="*/ 652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6" h="1311">
                  <a:moveTo>
                    <a:pt x="0" y="652"/>
                  </a:moveTo>
                  <a:cubicBezTo>
                    <a:pt x="0" y="294"/>
                    <a:pt x="273" y="0"/>
                    <a:pt x="657" y="0"/>
                  </a:cubicBezTo>
                  <a:cubicBezTo>
                    <a:pt x="894" y="0"/>
                    <a:pt x="1041" y="79"/>
                    <a:pt x="1157" y="212"/>
                  </a:cubicBezTo>
                  <a:lnTo>
                    <a:pt x="939" y="446"/>
                  </a:lnTo>
                  <a:cubicBezTo>
                    <a:pt x="860" y="362"/>
                    <a:pt x="781" y="308"/>
                    <a:pt x="654" y="308"/>
                  </a:cubicBezTo>
                  <a:cubicBezTo>
                    <a:pt x="476" y="308"/>
                    <a:pt x="349" y="466"/>
                    <a:pt x="349" y="649"/>
                  </a:cubicBezTo>
                  <a:lnTo>
                    <a:pt x="349" y="655"/>
                  </a:lnTo>
                  <a:cubicBezTo>
                    <a:pt x="349" y="847"/>
                    <a:pt x="474" y="1002"/>
                    <a:pt x="668" y="1002"/>
                  </a:cubicBezTo>
                  <a:cubicBezTo>
                    <a:pt x="787" y="1002"/>
                    <a:pt x="869" y="951"/>
                    <a:pt x="956" y="870"/>
                  </a:cubicBezTo>
                  <a:lnTo>
                    <a:pt x="1165" y="1081"/>
                  </a:lnTo>
                  <a:cubicBezTo>
                    <a:pt x="1044" y="1214"/>
                    <a:pt x="903" y="1310"/>
                    <a:pt x="651" y="1310"/>
                  </a:cubicBezTo>
                  <a:cubicBezTo>
                    <a:pt x="273" y="1304"/>
                    <a:pt x="0" y="1013"/>
                    <a:pt x="0" y="658"/>
                  </a:cubicBezTo>
                  <a:lnTo>
                    <a:pt x="0" y="652"/>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0" name="Freeform 19"/>
            <p:cNvSpPr>
              <a:spLocks noChangeArrowheads="1"/>
            </p:cNvSpPr>
            <p:nvPr userDrawn="1"/>
          </p:nvSpPr>
          <p:spPr bwMode="auto">
            <a:xfrm>
              <a:off x="8501063" y="1011238"/>
              <a:ext cx="287337" cy="576262"/>
            </a:xfrm>
            <a:custGeom>
              <a:avLst/>
              <a:gdLst>
                <a:gd name="T0" fmla="*/ 150 w 800"/>
                <a:gd name="T1" fmla="*/ 627 h 1599"/>
                <a:gd name="T2" fmla="*/ 0 w 800"/>
                <a:gd name="T3" fmla="*/ 627 h 1599"/>
                <a:gd name="T4" fmla="*/ 0 w 800"/>
                <a:gd name="T5" fmla="*/ 322 h 1599"/>
                <a:gd name="T6" fmla="*/ 150 w 800"/>
                <a:gd name="T7" fmla="*/ 322 h 1599"/>
                <a:gd name="T8" fmla="*/ 150 w 800"/>
                <a:gd name="T9" fmla="*/ 0 h 1599"/>
                <a:gd name="T10" fmla="*/ 505 w 800"/>
                <a:gd name="T11" fmla="*/ 0 h 1599"/>
                <a:gd name="T12" fmla="*/ 505 w 800"/>
                <a:gd name="T13" fmla="*/ 322 h 1599"/>
                <a:gd name="T14" fmla="*/ 799 w 800"/>
                <a:gd name="T15" fmla="*/ 322 h 1599"/>
                <a:gd name="T16" fmla="*/ 799 w 800"/>
                <a:gd name="T17" fmla="*/ 627 h 1599"/>
                <a:gd name="T18" fmla="*/ 505 w 800"/>
                <a:gd name="T19" fmla="*/ 627 h 1599"/>
                <a:gd name="T20" fmla="*/ 505 w 800"/>
                <a:gd name="T21" fmla="*/ 1163 h 1599"/>
                <a:gd name="T22" fmla="*/ 621 w 800"/>
                <a:gd name="T23" fmla="*/ 1284 h 1599"/>
                <a:gd name="T24" fmla="*/ 796 w 800"/>
                <a:gd name="T25" fmla="*/ 1239 h 1599"/>
                <a:gd name="T26" fmla="*/ 796 w 800"/>
                <a:gd name="T27" fmla="*/ 1524 h 1599"/>
                <a:gd name="T28" fmla="*/ 517 w 800"/>
                <a:gd name="T29" fmla="*/ 1598 h 1599"/>
                <a:gd name="T30" fmla="*/ 150 w 800"/>
                <a:gd name="T31" fmla="*/ 1219 h 1599"/>
                <a:gd name="T32" fmla="*/ 150 w 800"/>
                <a:gd name="T33" fmla="*/ 627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1599">
                  <a:moveTo>
                    <a:pt x="150" y="627"/>
                  </a:moveTo>
                  <a:lnTo>
                    <a:pt x="0" y="627"/>
                  </a:lnTo>
                  <a:lnTo>
                    <a:pt x="0" y="322"/>
                  </a:lnTo>
                  <a:lnTo>
                    <a:pt x="150" y="322"/>
                  </a:lnTo>
                  <a:lnTo>
                    <a:pt x="150" y="0"/>
                  </a:lnTo>
                  <a:lnTo>
                    <a:pt x="505" y="0"/>
                  </a:lnTo>
                  <a:lnTo>
                    <a:pt x="505" y="322"/>
                  </a:lnTo>
                  <a:lnTo>
                    <a:pt x="799" y="322"/>
                  </a:lnTo>
                  <a:lnTo>
                    <a:pt x="799" y="627"/>
                  </a:lnTo>
                  <a:lnTo>
                    <a:pt x="505" y="627"/>
                  </a:lnTo>
                  <a:lnTo>
                    <a:pt x="505" y="1163"/>
                  </a:lnTo>
                  <a:cubicBezTo>
                    <a:pt x="505" y="1245"/>
                    <a:pt x="539" y="1284"/>
                    <a:pt x="621" y="1284"/>
                  </a:cubicBezTo>
                  <a:cubicBezTo>
                    <a:pt x="686" y="1284"/>
                    <a:pt x="745" y="1267"/>
                    <a:pt x="796" y="1239"/>
                  </a:cubicBezTo>
                  <a:lnTo>
                    <a:pt x="796" y="1524"/>
                  </a:lnTo>
                  <a:cubicBezTo>
                    <a:pt x="720" y="1569"/>
                    <a:pt x="635" y="1598"/>
                    <a:pt x="517" y="1598"/>
                  </a:cubicBezTo>
                  <a:cubicBezTo>
                    <a:pt x="297" y="1598"/>
                    <a:pt x="150" y="1510"/>
                    <a:pt x="150" y="1219"/>
                  </a:cubicBezTo>
                  <a:lnTo>
                    <a:pt x="150" y="627"/>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grpSp>
        <p:nvGrpSpPr>
          <p:cNvPr id="4" name="Group 3"/>
          <p:cNvGrpSpPr/>
          <p:nvPr userDrawn="1"/>
        </p:nvGrpSpPr>
        <p:grpSpPr>
          <a:xfrm>
            <a:off x="10335769" y="429168"/>
            <a:ext cx="930275" cy="487363"/>
            <a:chOff x="5484813" y="2619375"/>
            <a:chExt cx="930275" cy="487363"/>
          </a:xfrm>
        </p:grpSpPr>
        <p:sp>
          <p:nvSpPr>
            <p:cNvPr id="29" name="Freeform 79"/>
            <p:cNvSpPr>
              <a:spLocks noChangeArrowheads="1"/>
            </p:cNvSpPr>
            <p:nvPr userDrawn="1"/>
          </p:nvSpPr>
          <p:spPr bwMode="auto">
            <a:xfrm>
              <a:off x="5611813" y="2738438"/>
              <a:ext cx="200025" cy="254000"/>
            </a:xfrm>
            <a:custGeom>
              <a:avLst/>
              <a:gdLst>
                <a:gd name="T0" fmla="*/ 305 w 557"/>
                <a:gd name="T1" fmla="*/ 652 h 704"/>
                <a:gd name="T2" fmla="*/ 503 w 557"/>
                <a:gd name="T3" fmla="*/ 508 h 704"/>
                <a:gd name="T4" fmla="*/ 503 w 557"/>
                <a:gd name="T5" fmla="*/ 505 h 704"/>
                <a:gd name="T6" fmla="*/ 288 w 557"/>
                <a:gd name="T7" fmla="*/ 370 h 704"/>
                <a:gd name="T8" fmla="*/ 51 w 557"/>
                <a:gd name="T9" fmla="*/ 370 h 704"/>
                <a:gd name="T10" fmla="*/ 51 w 557"/>
                <a:gd name="T11" fmla="*/ 652 h 704"/>
                <a:gd name="T12" fmla="*/ 305 w 557"/>
                <a:gd name="T13" fmla="*/ 652 h 704"/>
                <a:gd name="T14" fmla="*/ 463 w 557"/>
                <a:gd name="T15" fmla="*/ 178 h 704"/>
                <a:gd name="T16" fmla="*/ 463 w 557"/>
                <a:gd name="T17" fmla="*/ 175 h 704"/>
                <a:gd name="T18" fmla="*/ 288 w 557"/>
                <a:gd name="T19" fmla="*/ 45 h 704"/>
                <a:gd name="T20" fmla="*/ 51 w 557"/>
                <a:gd name="T21" fmla="*/ 45 h 704"/>
                <a:gd name="T22" fmla="*/ 51 w 557"/>
                <a:gd name="T23" fmla="*/ 322 h 704"/>
                <a:gd name="T24" fmla="*/ 282 w 557"/>
                <a:gd name="T25" fmla="*/ 322 h 704"/>
                <a:gd name="T26" fmla="*/ 463 w 557"/>
                <a:gd name="T27" fmla="*/ 178 h 704"/>
                <a:gd name="T28" fmla="*/ 288 w 557"/>
                <a:gd name="T29" fmla="*/ 0 h 704"/>
                <a:gd name="T30" fmla="*/ 472 w 557"/>
                <a:gd name="T31" fmla="*/ 62 h 704"/>
                <a:gd name="T32" fmla="*/ 517 w 557"/>
                <a:gd name="T33" fmla="*/ 172 h 704"/>
                <a:gd name="T34" fmla="*/ 517 w 557"/>
                <a:gd name="T35" fmla="*/ 175 h 704"/>
                <a:gd name="T36" fmla="*/ 398 w 557"/>
                <a:gd name="T37" fmla="*/ 341 h 704"/>
                <a:gd name="T38" fmla="*/ 556 w 557"/>
                <a:gd name="T39" fmla="*/ 508 h 704"/>
                <a:gd name="T40" fmla="*/ 556 w 557"/>
                <a:gd name="T41" fmla="*/ 511 h 704"/>
                <a:gd name="T42" fmla="*/ 305 w 557"/>
                <a:gd name="T43" fmla="*/ 703 h 704"/>
                <a:gd name="T44" fmla="*/ 0 w 557"/>
                <a:gd name="T45" fmla="*/ 703 h 704"/>
                <a:gd name="T46" fmla="*/ 0 w 557"/>
                <a:gd name="T47" fmla="*/ 0 h 704"/>
                <a:gd name="T48" fmla="*/ 288 w 557"/>
                <a:gd name="T49"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7" h="704">
                  <a:moveTo>
                    <a:pt x="305" y="652"/>
                  </a:moveTo>
                  <a:cubicBezTo>
                    <a:pt x="426" y="652"/>
                    <a:pt x="503" y="595"/>
                    <a:pt x="503" y="508"/>
                  </a:cubicBezTo>
                  <a:lnTo>
                    <a:pt x="503" y="505"/>
                  </a:lnTo>
                  <a:cubicBezTo>
                    <a:pt x="503" y="418"/>
                    <a:pt x="426" y="370"/>
                    <a:pt x="288" y="370"/>
                  </a:cubicBezTo>
                  <a:lnTo>
                    <a:pt x="51" y="370"/>
                  </a:lnTo>
                  <a:lnTo>
                    <a:pt x="51" y="652"/>
                  </a:lnTo>
                  <a:lnTo>
                    <a:pt x="305" y="652"/>
                  </a:lnTo>
                  <a:close/>
                  <a:moveTo>
                    <a:pt x="463" y="178"/>
                  </a:moveTo>
                  <a:lnTo>
                    <a:pt x="463" y="175"/>
                  </a:lnTo>
                  <a:cubicBezTo>
                    <a:pt x="463" y="99"/>
                    <a:pt x="401" y="45"/>
                    <a:pt x="288" y="45"/>
                  </a:cubicBezTo>
                  <a:lnTo>
                    <a:pt x="51" y="45"/>
                  </a:lnTo>
                  <a:lnTo>
                    <a:pt x="51" y="322"/>
                  </a:lnTo>
                  <a:lnTo>
                    <a:pt x="282" y="322"/>
                  </a:lnTo>
                  <a:cubicBezTo>
                    <a:pt x="387" y="322"/>
                    <a:pt x="463" y="271"/>
                    <a:pt x="463" y="178"/>
                  </a:cubicBezTo>
                  <a:close/>
                  <a:moveTo>
                    <a:pt x="288" y="0"/>
                  </a:moveTo>
                  <a:cubicBezTo>
                    <a:pt x="367" y="0"/>
                    <a:pt x="432" y="22"/>
                    <a:pt x="472" y="62"/>
                  </a:cubicBezTo>
                  <a:cubicBezTo>
                    <a:pt x="500" y="90"/>
                    <a:pt x="517" y="127"/>
                    <a:pt x="517" y="172"/>
                  </a:cubicBezTo>
                  <a:lnTo>
                    <a:pt x="517" y="175"/>
                  </a:lnTo>
                  <a:cubicBezTo>
                    <a:pt x="517" y="271"/>
                    <a:pt x="455" y="319"/>
                    <a:pt x="398" y="341"/>
                  </a:cubicBezTo>
                  <a:cubicBezTo>
                    <a:pt x="483" y="364"/>
                    <a:pt x="556" y="412"/>
                    <a:pt x="556" y="508"/>
                  </a:cubicBezTo>
                  <a:lnTo>
                    <a:pt x="556" y="511"/>
                  </a:lnTo>
                  <a:cubicBezTo>
                    <a:pt x="556" y="629"/>
                    <a:pt x="455" y="703"/>
                    <a:pt x="305" y="703"/>
                  </a:cubicBezTo>
                  <a:lnTo>
                    <a:pt x="0" y="703"/>
                  </a:lnTo>
                  <a:lnTo>
                    <a:pt x="0" y="0"/>
                  </a:lnTo>
                  <a:lnTo>
                    <a:pt x="288" y="0"/>
                  </a:lnTo>
                  <a:close/>
                </a:path>
              </a:pathLst>
            </a:custGeom>
            <a:solidFill>
              <a:srgbClr val="D2D2CA"/>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0" name="Freeform 80"/>
            <p:cNvSpPr>
              <a:spLocks noChangeArrowheads="1"/>
            </p:cNvSpPr>
            <p:nvPr userDrawn="1"/>
          </p:nvSpPr>
          <p:spPr bwMode="auto">
            <a:xfrm>
              <a:off x="5884863" y="2738438"/>
              <a:ext cx="182562" cy="252412"/>
            </a:xfrm>
            <a:custGeom>
              <a:avLst/>
              <a:gdLst>
                <a:gd name="T0" fmla="*/ 0 w 507"/>
                <a:gd name="T1" fmla="*/ 0 h 701"/>
                <a:gd name="T2" fmla="*/ 500 w 507"/>
                <a:gd name="T3" fmla="*/ 0 h 701"/>
                <a:gd name="T4" fmla="*/ 500 w 507"/>
                <a:gd name="T5" fmla="*/ 48 h 701"/>
                <a:gd name="T6" fmla="*/ 54 w 507"/>
                <a:gd name="T7" fmla="*/ 48 h 701"/>
                <a:gd name="T8" fmla="*/ 54 w 507"/>
                <a:gd name="T9" fmla="*/ 322 h 701"/>
                <a:gd name="T10" fmla="*/ 455 w 507"/>
                <a:gd name="T11" fmla="*/ 322 h 701"/>
                <a:gd name="T12" fmla="*/ 455 w 507"/>
                <a:gd name="T13" fmla="*/ 370 h 701"/>
                <a:gd name="T14" fmla="*/ 54 w 507"/>
                <a:gd name="T15" fmla="*/ 370 h 701"/>
                <a:gd name="T16" fmla="*/ 54 w 507"/>
                <a:gd name="T17" fmla="*/ 652 h 701"/>
                <a:gd name="T18" fmla="*/ 506 w 507"/>
                <a:gd name="T19" fmla="*/ 652 h 701"/>
                <a:gd name="T20" fmla="*/ 506 w 507"/>
                <a:gd name="T21" fmla="*/ 700 h 701"/>
                <a:gd name="T22" fmla="*/ 0 w 507"/>
                <a:gd name="T23" fmla="*/ 700 h 701"/>
                <a:gd name="T24" fmla="*/ 0 w 507"/>
                <a:gd name="T25" fmla="*/ 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7" h="701">
                  <a:moveTo>
                    <a:pt x="0" y="0"/>
                  </a:moveTo>
                  <a:lnTo>
                    <a:pt x="500" y="0"/>
                  </a:lnTo>
                  <a:lnTo>
                    <a:pt x="500" y="48"/>
                  </a:lnTo>
                  <a:lnTo>
                    <a:pt x="54" y="48"/>
                  </a:lnTo>
                  <a:lnTo>
                    <a:pt x="54" y="322"/>
                  </a:lnTo>
                  <a:lnTo>
                    <a:pt x="455" y="322"/>
                  </a:lnTo>
                  <a:lnTo>
                    <a:pt x="455" y="370"/>
                  </a:lnTo>
                  <a:lnTo>
                    <a:pt x="54" y="370"/>
                  </a:lnTo>
                  <a:lnTo>
                    <a:pt x="54" y="652"/>
                  </a:lnTo>
                  <a:lnTo>
                    <a:pt x="506" y="652"/>
                  </a:lnTo>
                  <a:lnTo>
                    <a:pt x="506" y="700"/>
                  </a:lnTo>
                  <a:lnTo>
                    <a:pt x="0" y="700"/>
                  </a:lnTo>
                  <a:lnTo>
                    <a:pt x="0" y="0"/>
                  </a:lnTo>
                </a:path>
              </a:pathLst>
            </a:custGeom>
            <a:solidFill>
              <a:srgbClr val="D2D2CA"/>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1" name="Freeform 81"/>
            <p:cNvSpPr>
              <a:spLocks noChangeArrowheads="1"/>
            </p:cNvSpPr>
            <p:nvPr userDrawn="1"/>
          </p:nvSpPr>
          <p:spPr bwMode="auto">
            <a:xfrm>
              <a:off x="6132513" y="2738438"/>
              <a:ext cx="168275" cy="252412"/>
            </a:xfrm>
            <a:custGeom>
              <a:avLst/>
              <a:gdLst>
                <a:gd name="T0" fmla="*/ 0 w 467"/>
                <a:gd name="T1" fmla="*/ 0 h 701"/>
                <a:gd name="T2" fmla="*/ 54 w 467"/>
                <a:gd name="T3" fmla="*/ 0 h 701"/>
                <a:gd name="T4" fmla="*/ 54 w 467"/>
                <a:gd name="T5" fmla="*/ 652 h 701"/>
                <a:gd name="T6" fmla="*/ 466 w 467"/>
                <a:gd name="T7" fmla="*/ 652 h 701"/>
                <a:gd name="T8" fmla="*/ 466 w 467"/>
                <a:gd name="T9" fmla="*/ 700 h 701"/>
                <a:gd name="T10" fmla="*/ 0 w 467"/>
                <a:gd name="T11" fmla="*/ 700 h 701"/>
                <a:gd name="T12" fmla="*/ 0 w 467"/>
                <a:gd name="T13" fmla="*/ 0 h 701"/>
              </a:gdLst>
              <a:ahLst/>
              <a:cxnLst>
                <a:cxn ang="0">
                  <a:pos x="T0" y="T1"/>
                </a:cxn>
                <a:cxn ang="0">
                  <a:pos x="T2" y="T3"/>
                </a:cxn>
                <a:cxn ang="0">
                  <a:pos x="T4" y="T5"/>
                </a:cxn>
                <a:cxn ang="0">
                  <a:pos x="T6" y="T7"/>
                </a:cxn>
                <a:cxn ang="0">
                  <a:pos x="T8" y="T9"/>
                </a:cxn>
                <a:cxn ang="0">
                  <a:pos x="T10" y="T11"/>
                </a:cxn>
                <a:cxn ang="0">
                  <a:pos x="T12" y="T13"/>
                </a:cxn>
              </a:cxnLst>
              <a:rect l="0" t="0" r="r" b="b"/>
              <a:pathLst>
                <a:path w="467" h="701">
                  <a:moveTo>
                    <a:pt x="0" y="0"/>
                  </a:moveTo>
                  <a:lnTo>
                    <a:pt x="54" y="0"/>
                  </a:lnTo>
                  <a:lnTo>
                    <a:pt x="54" y="652"/>
                  </a:lnTo>
                  <a:lnTo>
                    <a:pt x="466" y="652"/>
                  </a:lnTo>
                  <a:lnTo>
                    <a:pt x="466" y="700"/>
                  </a:lnTo>
                  <a:lnTo>
                    <a:pt x="0" y="700"/>
                  </a:lnTo>
                  <a:lnTo>
                    <a:pt x="0" y="0"/>
                  </a:lnTo>
                </a:path>
              </a:pathLst>
            </a:custGeom>
            <a:solidFill>
              <a:srgbClr val="D2D2CA"/>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2" name="Freeform 82"/>
            <p:cNvSpPr>
              <a:spLocks noChangeArrowheads="1"/>
            </p:cNvSpPr>
            <p:nvPr userDrawn="1"/>
          </p:nvSpPr>
          <p:spPr bwMode="auto">
            <a:xfrm>
              <a:off x="5484813" y="2619375"/>
              <a:ext cx="930275" cy="487363"/>
            </a:xfrm>
            <a:custGeom>
              <a:avLst/>
              <a:gdLst>
                <a:gd name="T0" fmla="*/ 48 w 2583"/>
                <a:gd name="T1" fmla="*/ 50 h 1355"/>
                <a:gd name="T2" fmla="*/ 2531 w 2583"/>
                <a:gd name="T3" fmla="*/ 50 h 1355"/>
                <a:gd name="T4" fmla="*/ 2531 w 2583"/>
                <a:gd name="T5" fmla="*/ 1303 h 1355"/>
                <a:gd name="T6" fmla="*/ 48 w 2583"/>
                <a:gd name="T7" fmla="*/ 1303 h 1355"/>
                <a:gd name="T8" fmla="*/ 48 w 2583"/>
                <a:gd name="T9" fmla="*/ 50 h 1355"/>
                <a:gd name="T10" fmla="*/ 2582 w 2583"/>
                <a:gd name="T11" fmla="*/ 1354 h 1355"/>
                <a:gd name="T12" fmla="*/ 2582 w 2583"/>
                <a:gd name="T13" fmla="*/ 0 h 1355"/>
                <a:gd name="T14" fmla="*/ 0 w 2583"/>
                <a:gd name="T15" fmla="*/ 0 h 1355"/>
                <a:gd name="T16" fmla="*/ 0 w 2583"/>
                <a:gd name="T17" fmla="*/ 1354 h 1355"/>
                <a:gd name="T18" fmla="*/ 2582 w 2583"/>
                <a:gd name="T19" fmla="*/ 1354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3" h="1355">
                  <a:moveTo>
                    <a:pt x="48" y="50"/>
                  </a:moveTo>
                  <a:lnTo>
                    <a:pt x="2531" y="50"/>
                  </a:lnTo>
                  <a:lnTo>
                    <a:pt x="2531" y="1303"/>
                  </a:lnTo>
                  <a:lnTo>
                    <a:pt x="48" y="1303"/>
                  </a:lnTo>
                  <a:lnTo>
                    <a:pt x="48" y="50"/>
                  </a:lnTo>
                  <a:close/>
                  <a:moveTo>
                    <a:pt x="2582" y="1354"/>
                  </a:moveTo>
                  <a:lnTo>
                    <a:pt x="2582" y="0"/>
                  </a:lnTo>
                  <a:lnTo>
                    <a:pt x="0" y="0"/>
                  </a:lnTo>
                  <a:lnTo>
                    <a:pt x="0" y="1354"/>
                  </a:lnTo>
                  <a:lnTo>
                    <a:pt x="2582" y="1354"/>
                  </a:lnTo>
                  <a:close/>
                </a:path>
              </a:pathLst>
            </a:custGeom>
            <a:solidFill>
              <a:srgbClr val="D2D2CA"/>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L Divider">
    <p:spTree>
      <p:nvGrpSpPr>
        <p:cNvPr id="1" name=""/>
        <p:cNvGrpSpPr/>
        <p:nvPr/>
      </p:nvGrpSpPr>
      <p:grpSpPr>
        <a:xfrm>
          <a:off x="0" y="0"/>
          <a:ext cx="0" cy="0"/>
          <a:chOff x="0" y="0"/>
          <a:chExt cx="0" cy="0"/>
        </a:xfrm>
      </p:grpSpPr>
      <p:sp>
        <p:nvSpPr>
          <p:cNvPr id="20" name="Rectangle 19"/>
          <p:cNvSpPr/>
          <p:nvPr userDrawn="1"/>
        </p:nvSpPr>
        <p:spPr>
          <a:xfrm>
            <a:off x="0" y="0"/>
            <a:ext cx="12192000" cy="55076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3904" y="1327463"/>
            <a:ext cx="11050792" cy="2852737"/>
          </a:xfrm>
        </p:spPr>
        <p:txBody>
          <a:bodyPr anchor="ctr">
            <a:normAutofit/>
          </a:bodyPr>
          <a:lstStyle>
            <a:lvl1pPr algn="l">
              <a:defRPr sz="3200">
                <a:solidFill>
                  <a:schemeClr val="tx2"/>
                </a:solidFill>
              </a:defRPr>
            </a:lvl1pPr>
          </a:lstStyle>
          <a:p>
            <a:r>
              <a:rPr lang="en-US" dirty="0"/>
              <a:t>Click to edit Master title style</a:t>
            </a:r>
          </a:p>
        </p:txBody>
      </p:sp>
      <p:sp>
        <p:nvSpPr>
          <p:cNvPr id="5" name="Rectangle 4"/>
          <p:cNvSpPr/>
          <p:nvPr userDrawn="1"/>
        </p:nvSpPr>
        <p:spPr>
          <a:xfrm>
            <a:off x="0" y="5507665"/>
            <a:ext cx="12192000" cy="135033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userDrawn="1"/>
        </p:nvGrpSpPr>
        <p:grpSpPr>
          <a:xfrm>
            <a:off x="10704421" y="5939151"/>
            <a:ext cx="930275" cy="487363"/>
            <a:chOff x="5484813" y="2619375"/>
            <a:chExt cx="930275" cy="487363"/>
          </a:xfrm>
        </p:grpSpPr>
        <p:sp>
          <p:nvSpPr>
            <p:cNvPr id="18" name="Freeform 79"/>
            <p:cNvSpPr>
              <a:spLocks noChangeArrowheads="1"/>
            </p:cNvSpPr>
            <p:nvPr userDrawn="1"/>
          </p:nvSpPr>
          <p:spPr bwMode="auto">
            <a:xfrm>
              <a:off x="5611813" y="2738438"/>
              <a:ext cx="200025" cy="254000"/>
            </a:xfrm>
            <a:custGeom>
              <a:avLst/>
              <a:gdLst>
                <a:gd name="T0" fmla="*/ 305 w 557"/>
                <a:gd name="T1" fmla="*/ 652 h 704"/>
                <a:gd name="T2" fmla="*/ 503 w 557"/>
                <a:gd name="T3" fmla="*/ 508 h 704"/>
                <a:gd name="T4" fmla="*/ 503 w 557"/>
                <a:gd name="T5" fmla="*/ 505 h 704"/>
                <a:gd name="T6" fmla="*/ 288 w 557"/>
                <a:gd name="T7" fmla="*/ 370 h 704"/>
                <a:gd name="T8" fmla="*/ 51 w 557"/>
                <a:gd name="T9" fmla="*/ 370 h 704"/>
                <a:gd name="T10" fmla="*/ 51 w 557"/>
                <a:gd name="T11" fmla="*/ 652 h 704"/>
                <a:gd name="T12" fmla="*/ 305 w 557"/>
                <a:gd name="T13" fmla="*/ 652 h 704"/>
                <a:gd name="T14" fmla="*/ 463 w 557"/>
                <a:gd name="T15" fmla="*/ 178 h 704"/>
                <a:gd name="T16" fmla="*/ 463 w 557"/>
                <a:gd name="T17" fmla="*/ 175 h 704"/>
                <a:gd name="T18" fmla="*/ 288 w 557"/>
                <a:gd name="T19" fmla="*/ 45 h 704"/>
                <a:gd name="T20" fmla="*/ 51 w 557"/>
                <a:gd name="T21" fmla="*/ 45 h 704"/>
                <a:gd name="T22" fmla="*/ 51 w 557"/>
                <a:gd name="T23" fmla="*/ 322 h 704"/>
                <a:gd name="T24" fmla="*/ 282 w 557"/>
                <a:gd name="T25" fmla="*/ 322 h 704"/>
                <a:gd name="T26" fmla="*/ 463 w 557"/>
                <a:gd name="T27" fmla="*/ 178 h 704"/>
                <a:gd name="T28" fmla="*/ 288 w 557"/>
                <a:gd name="T29" fmla="*/ 0 h 704"/>
                <a:gd name="T30" fmla="*/ 472 w 557"/>
                <a:gd name="T31" fmla="*/ 62 h 704"/>
                <a:gd name="T32" fmla="*/ 517 w 557"/>
                <a:gd name="T33" fmla="*/ 172 h 704"/>
                <a:gd name="T34" fmla="*/ 517 w 557"/>
                <a:gd name="T35" fmla="*/ 175 h 704"/>
                <a:gd name="T36" fmla="*/ 398 w 557"/>
                <a:gd name="T37" fmla="*/ 341 h 704"/>
                <a:gd name="T38" fmla="*/ 556 w 557"/>
                <a:gd name="T39" fmla="*/ 508 h 704"/>
                <a:gd name="T40" fmla="*/ 556 w 557"/>
                <a:gd name="T41" fmla="*/ 511 h 704"/>
                <a:gd name="T42" fmla="*/ 305 w 557"/>
                <a:gd name="T43" fmla="*/ 703 h 704"/>
                <a:gd name="T44" fmla="*/ 0 w 557"/>
                <a:gd name="T45" fmla="*/ 703 h 704"/>
                <a:gd name="T46" fmla="*/ 0 w 557"/>
                <a:gd name="T47" fmla="*/ 0 h 704"/>
                <a:gd name="T48" fmla="*/ 288 w 557"/>
                <a:gd name="T49"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7" h="704">
                  <a:moveTo>
                    <a:pt x="305" y="652"/>
                  </a:moveTo>
                  <a:cubicBezTo>
                    <a:pt x="426" y="652"/>
                    <a:pt x="503" y="595"/>
                    <a:pt x="503" y="508"/>
                  </a:cubicBezTo>
                  <a:lnTo>
                    <a:pt x="503" y="505"/>
                  </a:lnTo>
                  <a:cubicBezTo>
                    <a:pt x="503" y="418"/>
                    <a:pt x="426" y="370"/>
                    <a:pt x="288" y="370"/>
                  </a:cubicBezTo>
                  <a:lnTo>
                    <a:pt x="51" y="370"/>
                  </a:lnTo>
                  <a:lnTo>
                    <a:pt x="51" y="652"/>
                  </a:lnTo>
                  <a:lnTo>
                    <a:pt x="305" y="652"/>
                  </a:lnTo>
                  <a:close/>
                  <a:moveTo>
                    <a:pt x="463" y="178"/>
                  </a:moveTo>
                  <a:lnTo>
                    <a:pt x="463" y="175"/>
                  </a:lnTo>
                  <a:cubicBezTo>
                    <a:pt x="463" y="99"/>
                    <a:pt x="401" y="45"/>
                    <a:pt x="288" y="45"/>
                  </a:cubicBezTo>
                  <a:lnTo>
                    <a:pt x="51" y="45"/>
                  </a:lnTo>
                  <a:lnTo>
                    <a:pt x="51" y="322"/>
                  </a:lnTo>
                  <a:lnTo>
                    <a:pt x="282" y="322"/>
                  </a:lnTo>
                  <a:cubicBezTo>
                    <a:pt x="387" y="322"/>
                    <a:pt x="463" y="271"/>
                    <a:pt x="463" y="178"/>
                  </a:cubicBezTo>
                  <a:close/>
                  <a:moveTo>
                    <a:pt x="288" y="0"/>
                  </a:moveTo>
                  <a:cubicBezTo>
                    <a:pt x="367" y="0"/>
                    <a:pt x="432" y="22"/>
                    <a:pt x="472" y="62"/>
                  </a:cubicBezTo>
                  <a:cubicBezTo>
                    <a:pt x="500" y="90"/>
                    <a:pt x="517" y="127"/>
                    <a:pt x="517" y="172"/>
                  </a:cubicBezTo>
                  <a:lnTo>
                    <a:pt x="517" y="175"/>
                  </a:lnTo>
                  <a:cubicBezTo>
                    <a:pt x="517" y="271"/>
                    <a:pt x="455" y="319"/>
                    <a:pt x="398" y="341"/>
                  </a:cubicBezTo>
                  <a:cubicBezTo>
                    <a:pt x="483" y="364"/>
                    <a:pt x="556" y="412"/>
                    <a:pt x="556" y="508"/>
                  </a:cubicBezTo>
                  <a:lnTo>
                    <a:pt x="556" y="511"/>
                  </a:lnTo>
                  <a:cubicBezTo>
                    <a:pt x="556" y="629"/>
                    <a:pt x="455" y="703"/>
                    <a:pt x="305" y="703"/>
                  </a:cubicBezTo>
                  <a:lnTo>
                    <a:pt x="0" y="703"/>
                  </a:lnTo>
                  <a:lnTo>
                    <a:pt x="0" y="0"/>
                  </a:lnTo>
                  <a:lnTo>
                    <a:pt x="288" y="0"/>
                  </a:lnTo>
                  <a:close/>
                </a:path>
              </a:pathLst>
            </a:custGeom>
            <a:solidFill>
              <a:srgbClr val="D2D2CA"/>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 name="Freeform 80"/>
            <p:cNvSpPr>
              <a:spLocks noChangeArrowheads="1"/>
            </p:cNvSpPr>
            <p:nvPr userDrawn="1"/>
          </p:nvSpPr>
          <p:spPr bwMode="auto">
            <a:xfrm>
              <a:off x="5884863" y="2738438"/>
              <a:ext cx="182562" cy="252412"/>
            </a:xfrm>
            <a:custGeom>
              <a:avLst/>
              <a:gdLst>
                <a:gd name="T0" fmla="*/ 0 w 507"/>
                <a:gd name="T1" fmla="*/ 0 h 701"/>
                <a:gd name="T2" fmla="*/ 500 w 507"/>
                <a:gd name="T3" fmla="*/ 0 h 701"/>
                <a:gd name="T4" fmla="*/ 500 w 507"/>
                <a:gd name="T5" fmla="*/ 48 h 701"/>
                <a:gd name="T6" fmla="*/ 54 w 507"/>
                <a:gd name="T7" fmla="*/ 48 h 701"/>
                <a:gd name="T8" fmla="*/ 54 w 507"/>
                <a:gd name="T9" fmla="*/ 322 h 701"/>
                <a:gd name="T10" fmla="*/ 455 w 507"/>
                <a:gd name="T11" fmla="*/ 322 h 701"/>
                <a:gd name="T12" fmla="*/ 455 w 507"/>
                <a:gd name="T13" fmla="*/ 370 h 701"/>
                <a:gd name="T14" fmla="*/ 54 w 507"/>
                <a:gd name="T15" fmla="*/ 370 h 701"/>
                <a:gd name="T16" fmla="*/ 54 w 507"/>
                <a:gd name="T17" fmla="*/ 652 h 701"/>
                <a:gd name="T18" fmla="*/ 506 w 507"/>
                <a:gd name="T19" fmla="*/ 652 h 701"/>
                <a:gd name="T20" fmla="*/ 506 w 507"/>
                <a:gd name="T21" fmla="*/ 700 h 701"/>
                <a:gd name="T22" fmla="*/ 0 w 507"/>
                <a:gd name="T23" fmla="*/ 700 h 701"/>
                <a:gd name="T24" fmla="*/ 0 w 507"/>
                <a:gd name="T25" fmla="*/ 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7" h="701">
                  <a:moveTo>
                    <a:pt x="0" y="0"/>
                  </a:moveTo>
                  <a:lnTo>
                    <a:pt x="500" y="0"/>
                  </a:lnTo>
                  <a:lnTo>
                    <a:pt x="500" y="48"/>
                  </a:lnTo>
                  <a:lnTo>
                    <a:pt x="54" y="48"/>
                  </a:lnTo>
                  <a:lnTo>
                    <a:pt x="54" y="322"/>
                  </a:lnTo>
                  <a:lnTo>
                    <a:pt x="455" y="322"/>
                  </a:lnTo>
                  <a:lnTo>
                    <a:pt x="455" y="370"/>
                  </a:lnTo>
                  <a:lnTo>
                    <a:pt x="54" y="370"/>
                  </a:lnTo>
                  <a:lnTo>
                    <a:pt x="54" y="652"/>
                  </a:lnTo>
                  <a:lnTo>
                    <a:pt x="506" y="652"/>
                  </a:lnTo>
                  <a:lnTo>
                    <a:pt x="506" y="700"/>
                  </a:lnTo>
                  <a:lnTo>
                    <a:pt x="0" y="700"/>
                  </a:lnTo>
                  <a:lnTo>
                    <a:pt x="0" y="0"/>
                  </a:lnTo>
                </a:path>
              </a:pathLst>
            </a:custGeom>
            <a:solidFill>
              <a:srgbClr val="D2D2CA"/>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1" name="Freeform 81"/>
            <p:cNvSpPr>
              <a:spLocks noChangeArrowheads="1"/>
            </p:cNvSpPr>
            <p:nvPr userDrawn="1"/>
          </p:nvSpPr>
          <p:spPr bwMode="auto">
            <a:xfrm>
              <a:off x="6132513" y="2738438"/>
              <a:ext cx="168275" cy="252412"/>
            </a:xfrm>
            <a:custGeom>
              <a:avLst/>
              <a:gdLst>
                <a:gd name="T0" fmla="*/ 0 w 467"/>
                <a:gd name="T1" fmla="*/ 0 h 701"/>
                <a:gd name="T2" fmla="*/ 54 w 467"/>
                <a:gd name="T3" fmla="*/ 0 h 701"/>
                <a:gd name="T4" fmla="*/ 54 w 467"/>
                <a:gd name="T5" fmla="*/ 652 h 701"/>
                <a:gd name="T6" fmla="*/ 466 w 467"/>
                <a:gd name="T7" fmla="*/ 652 h 701"/>
                <a:gd name="T8" fmla="*/ 466 w 467"/>
                <a:gd name="T9" fmla="*/ 700 h 701"/>
                <a:gd name="T10" fmla="*/ 0 w 467"/>
                <a:gd name="T11" fmla="*/ 700 h 701"/>
                <a:gd name="T12" fmla="*/ 0 w 467"/>
                <a:gd name="T13" fmla="*/ 0 h 701"/>
              </a:gdLst>
              <a:ahLst/>
              <a:cxnLst>
                <a:cxn ang="0">
                  <a:pos x="T0" y="T1"/>
                </a:cxn>
                <a:cxn ang="0">
                  <a:pos x="T2" y="T3"/>
                </a:cxn>
                <a:cxn ang="0">
                  <a:pos x="T4" y="T5"/>
                </a:cxn>
                <a:cxn ang="0">
                  <a:pos x="T6" y="T7"/>
                </a:cxn>
                <a:cxn ang="0">
                  <a:pos x="T8" y="T9"/>
                </a:cxn>
                <a:cxn ang="0">
                  <a:pos x="T10" y="T11"/>
                </a:cxn>
                <a:cxn ang="0">
                  <a:pos x="T12" y="T13"/>
                </a:cxn>
              </a:cxnLst>
              <a:rect l="0" t="0" r="r" b="b"/>
              <a:pathLst>
                <a:path w="467" h="701">
                  <a:moveTo>
                    <a:pt x="0" y="0"/>
                  </a:moveTo>
                  <a:lnTo>
                    <a:pt x="54" y="0"/>
                  </a:lnTo>
                  <a:lnTo>
                    <a:pt x="54" y="652"/>
                  </a:lnTo>
                  <a:lnTo>
                    <a:pt x="466" y="652"/>
                  </a:lnTo>
                  <a:lnTo>
                    <a:pt x="466" y="700"/>
                  </a:lnTo>
                  <a:lnTo>
                    <a:pt x="0" y="700"/>
                  </a:lnTo>
                  <a:lnTo>
                    <a:pt x="0" y="0"/>
                  </a:lnTo>
                </a:path>
              </a:pathLst>
            </a:custGeom>
            <a:solidFill>
              <a:srgbClr val="D2D2CA"/>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2" name="Freeform 82"/>
            <p:cNvSpPr>
              <a:spLocks noChangeArrowheads="1"/>
            </p:cNvSpPr>
            <p:nvPr userDrawn="1"/>
          </p:nvSpPr>
          <p:spPr bwMode="auto">
            <a:xfrm>
              <a:off x="5484813" y="2619375"/>
              <a:ext cx="930275" cy="487363"/>
            </a:xfrm>
            <a:custGeom>
              <a:avLst/>
              <a:gdLst>
                <a:gd name="T0" fmla="*/ 48 w 2583"/>
                <a:gd name="T1" fmla="*/ 50 h 1355"/>
                <a:gd name="T2" fmla="*/ 2531 w 2583"/>
                <a:gd name="T3" fmla="*/ 50 h 1355"/>
                <a:gd name="T4" fmla="*/ 2531 w 2583"/>
                <a:gd name="T5" fmla="*/ 1303 h 1355"/>
                <a:gd name="T6" fmla="*/ 48 w 2583"/>
                <a:gd name="T7" fmla="*/ 1303 h 1355"/>
                <a:gd name="T8" fmla="*/ 48 w 2583"/>
                <a:gd name="T9" fmla="*/ 50 h 1355"/>
                <a:gd name="T10" fmla="*/ 2582 w 2583"/>
                <a:gd name="T11" fmla="*/ 1354 h 1355"/>
                <a:gd name="T12" fmla="*/ 2582 w 2583"/>
                <a:gd name="T13" fmla="*/ 0 h 1355"/>
                <a:gd name="T14" fmla="*/ 0 w 2583"/>
                <a:gd name="T15" fmla="*/ 0 h 1355"/>
                <a:gd name="T16" fmla="*/ 0 w 2583"/>
                <a:gd name="T17" fmla="*/ 1354 h 1355"/>
                <a:gd name="T18" fmla="*/ 2582 w 2583"/>
                <a:gd name="T19" fmla="*/ 1354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3" h="1355">
                  <a:moveTo>
                    <a:pt x="48" y="50"/>
                  </a:moveTo>
                  <a:lnTo>
                    <a:pt x="2531" y="50"/>
                  </a:lnTo>
                  <a:lnTo>
                    <a:pt x="2531" y="1303"/>
                  </a:lnTo>
                  <a:lnTo>
                    <a:pt x="48" y="1303"/>
                  </a:lnTo>
                  <a:lnTo>
                    <a:pt x="48" y="50"/>
                  </a:lnTo>
                  <a:close/>
                  <a:moveTo>
                    <a:pt x="2582" y="1354"/>
                  </a:moveTo>
                  <a:lnTo>
                    <a:pt x="2582" y="0"/>
                  </a:lnTo>
                  <a:lnTo>
                    <a:pt x="0" y="0"/>
                  </a:lnTo>
                  <a:lnTo>
                    <a:pt x="0" y="1354"/>
                  </a:lnTo>
                  <a:lnTo>
                    <a:pt x="2582" y="1354"/>
                  </a:lnTo>
                  <a:close/>
                </a:path>
              </a:pathLst>
            </a:custGeom>
            <a:solidFill>
              <a:srgbClr val="D2D2CA"/>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STEP">
    <p:spTree>
      <p:nvGrpSpPr>
        <p:cNvPr id="1" name=""/>
        <p:cNvGrpSpPr/>
        <p:nvPr/>
      </p:nvGrpSpPr>
      <p:grpSpPr>
        <a:xfrm>
          <a:off x="0" y="0"/>
          <a:ext cx="0" cy="0"/>
          <a:chOff x="0" y="0"/>
          <a:chExt cx="0" cy="0"/>
        </a:xfrm>
      </p:grpSpPr>
      <p:sp>
        <p:nvSpPr>
          <p:cNvPr id="23" name="Rectangle 22"/>
          <p:cNvSpPr/>
          <p:nvPr userDrawn="1"/>
        </p:nvSpPr>
        <p:spPr>
          <a:xfrm>
            <a:off x="0" y="0"/>
            <a:ext cx="9409814" cy="135033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409814" y="0"/>
            <a:ext cx="2782186" cy="13503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69966" y="141310"/>
            <a:ext cx="8874034" cy="1063081"/>
          </a:xfrm>
        </p:spPr>
        <p:txBody>
          <a:bodyPr/>
          <a:lstStyle>
            <a:lvl1pPr>
              <a:defRPr>
                <a:solidFill>
                  <a:schemeClr val="bg1">
                    <a:lumMod val="95000"/>
                  </a:schemeClr>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C86B2F3C-08EE-2246-AC41-B29D143070D4}" type="slidenum">
              <a:rPr lang="en-US" smtClean="0"/>
              <a:t>‹#›</a:t>
            </a:fld>
            <a:endParaRPr lang="en-US"/>
          </a:p>
        </p:txBody>
      </p:sp>
      <p:grpSp>
        <p:nvGrpSpPr>
          <p:cNvPr id="21" name="Group 20"/>
          <p:cNvGrpSpPr/>
          <p:nvPr userDrawn="1"/>
        </p:nvGrpSpPr>
        <p:grpSpPr>
          <a:xfrm>
            <a:off x="269966" y="6464641"/>
            <a:ext cx="1871720" cy="183378"/>
            <a:chOff x="1270000" y="979488"/>
            <a:chExt cx="7518400" cy="736600"/>
          </a:xfrm>
        </p:grpSpPr>
        <p:sp>
          <p:nvSpPr>
            <p:cNvPr id="7" name="Freeform 6"/>
            <p:cNvSpPr>
              <a:spLocks noChangeArrowheads="1"/>
            </p:cNvSpPr>
            <p:nvPr userDrawn="1"/>
          </p:nvSpPr>
          <p:spPr bwMode="auto">
            <a:xfrm>
              <a:off x="1270000" y="989013"/>
              <a:ext cx="514350" cy="598487"/>
            </a:xfrm>
            <a:custGeom>
              <a:avLst/>
              <a:gdLst>
                <a:gd name="T0" fmla="*/ 0 w 1429"/>
                <a:gd name="T1" fmla="*/ 0 h 1663"/>
                <a:gd name="T2" fmla="*/ 361 w 1429"/>
                <a:gd name="T3" fmla="*/ 0 h 1663"/>
                <a:gd name="T4" fmla="*/ 361 w 1429"/>
                <a:gd name="T5" fmla="*/ 926 h 1663"/>
                <a:gd name="T6" fmla="*/ 714 w 1429"/>
                <a:gd name="T7" fmla="*/ 1329 h 1663"/>
                <a:gd name="T8" fmla="*/ 1067 w 1429"/>
                <a:gd name="T9" fmla="*/ 937 h 1663"/>
                <a:gd name="T10" fmla="*/ 1067 w 1429"/>
                <a:gd name="T11" fmla="*/ 0 h 1663"/>
                <a:gd name="T12" fmla="*/ 1428 w 1429"/>
                <a:gd name="T13" fmla="*/ 0 h 1663"/>
                <a:gd name="T14" fmla="*/ 1428 w 1429"/>
                <a:gd name="T15" fmla="*/ 923 h 1663"/>
                <a:gd name="T16" fmla="*/ 711 w 1429"/>
                <a:gd name="T17" fmla="*/ 1662 h 1663"/>
                <a:gd name="T18" fmla="*/ 0 w 1429"/>
                <a:gd name="T19" fmla="*/ 937 h 1663"/>
                <a:gd name="T20" fmla="*/ 0 w 1429"/>
                <a:gd name="T21" fmla="*/ 0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9" h="1663">
                  <a:moveTo>
                    <a:pt x="0" y="0"/>
                  </a:moveTo>
                  <a:lnTo>
                    <a:pt x="361" y="0"/>
                  </a:lnTo>
                  <a:lnTo>
                    <a:pt x="361" y="926"/>
                  </a:lnTo>
                  <a:cubicBezTo>
                    <a:pt x="361" y="1194"/>
                    <a:pt x="494" y="1329"/>
                    <a:pt x="714" y="1329"/>
                  </a:cubicBezTo>
                  <a:cubicBezTo>
                    <a:pt x="934" y="1329"/>
                    <a:pt x="1067" y="1197"/>
                    <a:pt x="1067" y="937"/>
                  </a:cubicBezTo>
                  <a:lnTo>
                    <a:pt x="1067" y="0"/>
                  </a:lnTo>
                  <a:lnTo>
                    <a:pt x="1428" y="0"/>
                  </a:lnTo>
                  <a:lnTo>
                    <a:pt x="1428" y="923"/>
                  </a:lnTo>
                  <a:cubicBezTo>
                    <a:pt x="1428" y="1420"/>
                    <a:pt x="1148" y="1662"/>
                    <a:pt x="711" y="1662"/>
                  </a:cubicBezTo>
                  <a:cubicBezTo>
                    <a:pt x="274" y="1662"/>
                    <a:pt x="0" y="1417"/>
                    <a:pt x="0" y="937"/>
                  </a:cubicBezTo>
                  <a:lnTo>
                    <a:pt x="0"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 name="Freeform 7"/>
            <p:cNvSpPr>
              <a:spLocks noChangeArrowheads="1"/>
            </p:cNvSpPr>
            <p:nvPr userDrawn="1"/>
          </p:nvSpPr>
          <p:spPr bwMode="auto">
            <a:xfrm>
              <a:off x="1876425" y="979488"/>
              <a:ext cx="546100" cy="609600"/>
            </a:xfrm>
            <a:custGeom>
              <a:avLst/>
              <a:gdLst>
                <a:gd name="T0" fmla="*/ 0 w 1516"/>
                <a:gd name="T1" fmla="*/ 847 h 1694"/>
                <a:gd name="T2" fmla="*/ 855 w 1516"/>
                <a:gd name="T3" fmla="*/ 0 h 1694"/>
                <a:gd name="T4" fmla="*/ 1501 w 1516"/>
                <a:gd name="T5" fmla="*/ 254 h 1694"/>
                <a:gd name="T6" fmla="*/ 1272 w 1516"/>
                <a:gd name="T7" fmla="*/ 519 h 1694"/>
                <a:gd name="T8" fmla="*/ 855 w 1516"/>
                <a:gd name="T9" fmla="*/ 336 h 1694"/>
                <a:gd name="T10" fmla="*/ 380 w 1516"/>
                <a:gd name="T11" fmla="*/ 847 h 1694"/>
                <a:gd name="T12" fmla="*/ 855 w 1516"/>
                <a:gd name="T13" fmla="*/ 1360 h 1694"/>
                <a:gd name="T14" fmla="*/ 1286 w 1516"/>
                <a:gd name="T15" fmla="*/ 1168 h 1694"/>
                <a:gd name="T16" fmla="*/ 1515 w 1516"/>
                <a:gd name="T17" fmla="*/ 1400 h 1694"/>
                <a:gd name="T18" fmla="*/ 840 w 1516"/>
                <a:gd name="T19" fmla="*/ 1693 h 1694"/>
                <a:gd name="T20" fmla="*/ 0 w 1516"/>
                <a:gd name="T21" fmla="*/ 852 h 1694"/>
                <a:gd name="T22" fmla="*/ 0 w 1516"/>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6" h="1694">
                  <a:moveTo>
                    <a:pt x="0" y="847"/>
                  </a:moveTo>
                  <a:cubicBezTo>
                    <a:pt x="0" y="381"/>
                    <a:pt x="349" y="0"/>
                    <a:pt x="855" y="0"/>
                  </a:cubicBezTo>
                  <a:cubicBezTo>
                    <a:pt x="1162" y="0"/>
                    <a:pt x="1348" y="102"/>
                    <a:pt x="1501" y="254"/>
                  </a:cubicBezTo>
                  <a:lnTo>
                    <a:pt x="1272" y="519"/>
                  </a:lnTo>
                  <a:cubicBezTo>
                    <a:pt x="1145" y="403"/>
                    <a:pt x="1018" y="336"/>
                    <a:pt x="855" y="336"/>
                  </a:cubicBezTo>
                  <a:cubicBezTo>
                    <a:pt x="578" y="336"/>
                    <a:pt x="380" y="564"/>
                    <a:pt x="380" y="847"/>
                  </a:cubicBezTo>
                  <a:cubicBezTo>
                    <a:pt x="380" y="1126"/>
                    <a:pt x="575" y="1360"/>
                    <a:pt x="855" y="1360"/>
                  </a:cubicBezTo>
                  <a:cubicBezTo>
                    <a:pt x="1041" y="1360"/>
                    <a:pt x="1157" y="1284"/>
                    <a:pt x="1286" y="1168"/>
                  </a:cubicBezTo>
                  <a:lnTo>
                    <a:pt x="1515" y="1400"/>
                  </a:lnTo>
                  <a:cubicBezTo>
                    <a:pt x="1343" y="1580"/>
                    <a:pt x="1157" y="1693"/>
                    <a:pt x="840" y="1693"/>
                  </a:cubicBezTo>
                  <a:cubicBezTo>
                    <a:pt x="358"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8"/>
            <p:cNvSpPr>
              <a:spLocks noChangeArrowheads="1"/>
            </p:cNvSpPr>
            <p:nvPr userDrawn="1"/>
          </p:nvSpPr>
          <p:spPr bwMode="auto">
            <a:xfrm>
              <a:off x="2505075" y="989013"/>
              <a:ext cx="498475" cy="588962"/>
            </a:xfrm>
            <a:custGeom>
              <a:avLst/>
              <a:gdLst>
                <a:gd name="T0" fmla="*/ 1024 w 1386"/>
                <a:gd name="T1" fmla="*/ 0 h 1638"/>
                <a:gd name="T2" fmla="*/ 1024 w 1386"/>
                <a:gd name="T3" fmla="*/ 649 h 1638"/>
                <a:gd name="T4" fmla="*/ 361 w 1386"/>
                <a:gd name="T5" fmla="*/ 649 h 1638"/>
                <a:gd name="T6" fmla="*/ 361 w 1386"/>
                <a:gd name="T7" fmla="*/ 0 h 1638"/>
                <a:gd name="T8" fmla="*/ 0 w 1386"/>
                <a:gd name="T9" fmla="*/ 0 h 1638"/>
                <a:gd name="T10" fmla="*/ 0 w 1386"/>
                <a:gd name="T11" fmla="*/ 1637 h 1638"/>
                <a:gd name="T12" fmla="*/ 361 w 1386"/>
                <a:gd name="T13" fmla="*/ 1637 h 1638"/>
                <a:gd name="T14" fmla="*/ 361 w 1386"/>
                <a:gd name="T15" fmla="*/ 979 h 1638"/>
                <a:gd name="T16" fmla="*/ 1024 w 1386"/>
                <a:gd name="T17" fmla="*/ 979 h 1638"/>
                <a:gd name="T18" fmla="*/ 1024 w 1386"/>
                <a:gd name="T19" fmla="*/ 1637 h 1638"/>
                <a:gd name="T20" fmla="*/ 1385 w 1386"/>
                <a:gd name="T21" fmla="*/ 1637 h 1638"/>
                <a:gd name="T22" fmla="*/ 1385 w 1386"/>
                <a:gd name="T23" fmla="*/ 0 h 1638"/>
                <a:gd name="T24" fmla="*/ 1024 w 1386"/>
                <a:gd name="T25" fmla="*/ 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6" h="1638">
                  <a:moveTo>
                    <a:pt x="1024" y="0"/>
                  </a:moveTo>
                  <a:lnTo>
                    <a:pt x="1024" y="649"/>
                  </a:lnTo>
                  <a:lnTo>
                    <a:pt x="361" y="649"/>
                  </a:lnTo>
                  <a:lnTo>
                    <a:pt x="361" y="0"/>
                  </a:lnTo>
                  <a:lnTo>
                    <a:pt x="0" y="0"/>
                  </a:lnTo>
                  <a:lnTo>
                    <a:pt x="0" y="1637"/>
                  </a:lnTo>
                  <a:lnTo>
                    <a:pt x="361" y="1637"/>
                  </a:lnTo>
                  <a:lnTo>
                    <a:pt x="361" y="979"/>
                  </a:lnTo>
                  <a:lnTo>
                    <a:pt x="1024" y="979"/>
                  </a:lnTo>
                  <a:lnTo>
                    <a:pt x="1024" y="1637"/>
                  </a:lnTo>
                  <a:lnTo>
                    <a:pt x="1385" y="1637"/>
                  </a:lnTo>
                  <a:lnTo>
                    <a:pt x="1385" y="0"/>
                  </a:lnTo>
                  <a:lnTo>
                    <a:pt x="1024" y="0"/>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9"/>
            <p:cNvSpPr>
              <a:spLocks noChangeArrowheads="1"/>
            </p:cNvSpPr>
            <p:nvPr userDrawn="1"/>
          </p:nvSpPr>
          <p:spPr bwMode="auto">
            <a:xfrm>
              <a:off x="3140075" y="989013"/>
              <a:ext cx="130175" cy="588962"/>
            </a:xfrm>
            <a:custGeom>
              <a:avLst/>
              <a:gdLst>
                <a:gd name="T0" fmla="*/ 181 w 363"/>
                <a:gd name="T1" fmla="*/ 1637 h 1638"/>
                <a:gd name="T2" fmla="*/ 0 w 363"/>
                <a:gd name="T3" fmla="*/ 1637 h 1638"/>
                <a:gd name="T4" fmla="*/ 0 w 363"/>
                <a:gd name="T5" fmla="*/ 0 h 1638"/>
                <a:gd name="T6" fmla="*/ 362 w 363"/>
                <a:gd name="T7" fmla="*/ 0 h 1638"/>
                <a:gd name="T8" fmla="*/ 362 w 363"/>
                <a:gd name="T9" fmla="*/ 1637 h 1638"/>
                <a:gd name="T10" fmla="*/ 181 w 363"/>
                <a:gd name="T11" fmla="*/ 1637 h 1638"/>
              </a:gdLst>
              <a:ahLst/>
              <a:cxnLst>
                <a:cxn ang="0">
                  <a:pos x="T0" y="T1"/>
                </a:cxn>
                <a:cxn ang="0">
                  <a:pos x="T2" y="T3"/>
                </a:cxn>
                <a:cxn ang="0">
                  <a:pos x="T4" y="T5"/>
                </a:cxn>
                <a:cxn ang="0">
                  <a:pos x="T6" y="T7"/>
                </a:cxn>
                <a:cxn ang="0">
                  <a:pos x="T8" y="T9"/>
                </a:cxn>
                <a:cxn ang="0">
                  <a:pos x="T10" y="T11"/>
                </a:cxn>
              </a:cxnLst>
              <a:rect l="0" t="0" r="r" b="b"/>
              <a:pathLst>
                <a:path w="363" h="1638">
                  <a:moveTo>
                    <a:pt x="181" y="1637"/>
                  </a:moveTo>
                  <a:lnTo>
                    <a:pt x="0" y="1637"/>
                  </a:lnTo>
                  <a:lnTo>
                    <a:pt x="0" y="0"/>
                  </a:lnTo>
                  <a:lnTo>
                    <a:pt x="362" y="0"/>
                  </a:lnTo>
                  <a:lnTo>
                    <a:pt x="362" y="1637"/>
                  </a:lnTo>
                  <a:lnTo>
                    <a:pt x="181" y="163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10"/>
            <p:cNvSpPr>
              <a:spLocks noChangeArrowheads="1"/>
            </p:cNvSpPr>
            <p:nvPr userDrawn="1"/>
          </p:nvSpPr>
          <p:spPr bwMode="auto">
            <a:xfrm>
              <a:off x="3375025" y="979488"/>
              <a:ext cx="546100" cy="609600"/>
            </a:xfrm>
            <a:custGeom>
              <a:avLst/>
              <a:gdLst>
                <a:gd name="T0" fmla="*/ 0 w 1517"/>
                <a:gd name="T1" fmla="*/ 847 h 1694"/>
                <a:gd name="T2" fmla="*/ 855 w 1517"/>
                <a:gd name="T3" fmla="*/ 0 h 1694"/>
                <a:gd name="T4" fmla="*/ 1502 w 1517"/>
                <a:gd name="T5" fmla="*/ 254 h 1694"/>
                <a:gd name="T6" fmla="*/ 1273 w 1517"/>
                <a:gd name="T7" fmla="*/ 519 h 1694"/>
                <a:gd name="T8" fmla="*/ 855 w 1517"/>
                <a:gd name="T9" fmla="*/ 336 h 1694"/>
                <a:gd name="T10" fmla="*/ 381 w 1517"/>
                <a:gd name="T11" fmla="*/ 847 h 1694"/>
                <a:gd name="T12" fmla="*/ 855 w 1517"/>
                <a:gd name="T13" fmla="*/ 1360 h 1694"/>
                <a:gd name="T14" fmla="*/ 1287 w 1517"/>
                <a:gd name="T15" fmla="*/ 1168 h 1694"/>
                <a:gd name="T16" fmla="*/ 1516 w 1517"/>
                <a:gd name="T17" fmla="*/ 1400 h 1694"/>
                <a:gd name="T18" fmla="*/ 844 w 1517"/>
                <a:gd name="T19" fmla="*/ 1693 h 1694"/>
                <a:gd name="T20" fmla="*/ 0 w 1517"/>
                <a:gd name="T21" fmla="*/ 852 h 1694"/>
                <a:gd name="T22" fmla="*/ 0 w 1517"/>
                <a:gd name="T2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7" h="1694">
                  <a:moveTo>
                    <a:pt x="0" y="847"/>
                  </a:moveTo>
                  <a:cubicBezTo>
                    <a:pt x="0" y="381"/>
                    <a:pt x="350" y="0"/>
                    <a:pt x="855" y="0"/>
                  </a:cubicBezTo>
                  <a:cubicBezTo>
                    <a:pt x="1163" y="0"/>
                    <a:pt x="1349" y="102"/>
                    <a:pt x="1502" y="254"/>
                  </a:cubicBezTo>
                  <a:lnTo>
                    <a:pt x="1273" y="519"/>
                  </a:lnTo>
                  <a:cubicBezTo>
                    <a:pt x="1146" y="403"/>
                    <a:pt x="1019" y="336"/>
                    <a:pt x="855" y="336"/>
                  </a:cubicBezTo>
                  <a:cubicBezTo>
                    <a:pt x="579" y="336"/>
                    <a:pt x="381" y="564"/>
                    <a:pt x="381" y="847"/>
                  </a:cubicBezTo>
                  <a:cubicBezTo>
                    <a:pt x="381" y="1126"/>
                    <a:pt x="576" y="1360"/>
                    <a:pt x="855" y="1360"/>
                  </a:cubicBezTo>
                  <a:cubicBezTo>
                    <a:pt x="1042" y="1360"/>
                    <a:pt x="1157" y="1284"/>
                    <a:pt x="1287" y="1168"/>
                  </a:cubicBezTo>
                  <a:lnTo>
                    <a:pt x="1516" y="1400"/>
                  </a:lnTo>
                  <a:cubicBezTo>
                    <a:pt x="1346" y="1580"/>
                    <a:pt x="1160" y="1693"/>
                    <a:pt x="844" y="1693"/>
                  </a:cubicBezTo>
                  <a:cubicBezTo>
                    <a:pt x="359" y="1693"/>
                    <a:pt x="0" y="1321"/>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11"/>
            <p:cNvSpPr>
              <a:spLocks noChangeArrowheads="1"/>
            </p:cNvSpPr>
            <p:nvPr userDrawn="1"/>
          </p:nvSpPr>
          <p:spPr bwMode="auto">
            <a:xfrm>
              <a:off x="3956050" y="985838"/>
              <a:ext cx="623888" cy="593725"/>
            </a:xfrm>
            <a:custGeom>
              <a:avLst/>
              <a:gdLst>
                <a:gd name="T0" fmla="*/ 864 w 1734"/>
                <a:gd name="T1" fmla="*/ 432 h 1649"/>
                <a:gd name="T2" fmla="*/ 1081 w 1734"/>
                <a:gd name="T3" fmla="*/ 962 h 1649"/>
                <a:gd name="T4" fmla="*/ 647 w 1734"/>
                <a:gd name="T5" fmla="*/ 962 h 1649"/>
                <a:gd name="T6" fmla="*/ 864 w 1734"/>
                <a:gd name="T7" fmla="*/ 432 h 1649"/>
                <a:gd name="T8" fmla="*/ 703 w 1734"/>
                <a:gd name="T9" fmla="*/ 0 h 1649"/>
                <a:gd name="T10" fmla="*/ 0 w 1734"/>
                <a:gd name="T11" fmla="*/ 1648 h 1649"/>
                <a:gd name="T12" fmla="*/ 367 w 1734"/>
                <a:gd name="T13" fmla="*/ 1648 h 1649"/>
                <a:gd name="T14" fmla="*/ 517 w 1734"/>
                <a:gd name="T15" fmla="*/ 1281 h 1649"/>
                <a:gd name="T16" fmla="*/ 1208 w 1734"/>
                <a:gd name="T17" fmla="*/ 1281 h 1649"/>
                <a:gd name="T18" fmla="*/ 1358 w 1734"/>
                <a:gd name="T19" fmla="*/ 1648 h 1649"/>
                <a:gd name="T20" fmla="*/ 1733 w 1734"/>
                <a:gd name="T21" fmla="*/ 1648 h 1649"/>
                <a:gd name="T22" fmla="*/ 1031 w 1734"/>
                <a:gd name="T23" fmla="*/ 0 h 1649"/>
                <a:gd name="T24" fmla="*/ 703 w 1734"/>
                <a:gd name="T25" fmla="*/ 0 h 1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4" h="1649">
                  <a:moveTo>
                    <a:pt x="864" y="432"/>
                  </a:moveTo>
                  <a:lnTo>
                    <a:pt x="1081" y="962"/>
                  </a:lnTo>
                  <a:lnTo>
                    <a:pt x="647" y="962"/>
                  </a:lnTo>
                  <a:lnTo>
                    <a:pt x="864" y="432"/>
                  </a:lnTo>
                  <a:close/>
                  <a:moveTo>
                    <a:pt x="703" y="0"/>
                  </a:moveTo>
                  <a:lnTo>
                    <a:pt x="0" y="1648"/>
                  </a:lnTo>
                  <a:lnTo>
                    <a:pt x="367" y="1648"/>
                  </a:lnTo>
                  <a:lnTo>
                    <a:pt x="517" y="1281"/>
                  </a:lnTo>
                  <a:lnTo>
                    <a:pt x="1208" y="1281"/>
                  </a:lnTo>
                  <a:lnTo>
                    <a:pt x="1358" y="1648"/>
                  </a:lnTo>
                  <a:lnTo>
                    <a:pt x="1733" y="1648"/>
                  </a:lnTo>
                  <a:lnTo>
                    <a:pt x="1031" y="0"/>
                  </a:lnTo>
                  <a:lnTo>
                    <a:pt x="703" y="0"/>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12"/>
            <p:cNvSpPr>
              <a:spLocks noChangeArrowheads="1"/>
            </p:cNvSpPr>
            <p:nvPr userDrawn="1"/>
          </p:nvSpPr>
          <p:spPr bwMode="auto">
            <a:xfrm>
              <a:off x="4592638" y="979488"/>
              <a:ext cx="561975" cy="609600"/>
            </a:xfrm>
            <a:custGeom>
              <a:avLst/>
              <a:gdLst>
                <a:gd name="T0" fmla="*/ 0 w 1561"/>
                <a:gd name="T1" fmla="*/ 847 h 1694"/>
                <a:gd name="T2" fmla="*/ 858 w 1561"/>
                <a:gd name="T3" fmla="*/ 0 h 1694"/>
                <a:gd name="T4" fmla="*/ 1500 w 1561"/>
                <a:gd name="T5" fmla="*/ 226 h 1694"/>
                <a:gd name="T6" fmla="*/ 1274 w 1561"/>
                <a:gd name="T7" fmla="*/ 499 h 1694"/>
                <a:gd name="T8" fmla="*/ 847 w 1561"/>
                <a:gd name="T9" fmla="*/ 333 h 1694"/>
                <a:gd name="T10" fmla="*/ 375 w 1561"/>
                <a:gd name="T11" fmla="*/ 844 h 1694"/>
                <a:gd name="T12" fmla="*/ 375 w 1561"/>
                <a:gd name="T13" fmla="*/ 847 h 1694"/>
                <a:gd name="T14" fmla="*/ 872 w 1561"/>
                <a:gd name="T15" fmla="*/ 1366 h 1694"/>
                <a:gd name="T16" fmla="*/ 1211 w 1561"/>
                <a:gd name="T17" fmla="*/ 1267 h 1694"/>
                <a:gd name="T18" fmla="*/ 1211 w 1561"/>
                <a:gd name="T19" fmla="*/ 1033 h 1694"/>
                <a:gd name="T20" fmla="*/ 849 w 1561"/>
                <a:gd name="T21" fmla="*/ 1033 h 1694"/>
                <a:gd name="T22" fmla="*/ 849 w 1561"/>
                <a:gd name="T23" fmla="*/ 722 h 1694"/>
                <a:gd name="T24" fmla="*/ 1560 w 1561"/>
                <a:gd name="T25" fmla="*/ 722 h 1694"/>
                <a:gd name="T26" fmla="*/ 1560 w 1561"/>
                <a:gd name="T27" fmla="*/ 1434 h 1694"/>
                <a:gd name="T28" fmla="*/ 861 w 1561"/>
                <a:gd name="T29" fmla="*/ 1693 h 1694"/>
                <a:gd name="T30" fmla="*/ 0 w 1561"/>
                <a:gd name="T31" fmla="*/ 852 h 1694"/>
                <a:gd name="T32" fmla="*/ 0 w 1561"/>
                <a:gd name="T33"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1" h="1694">
                  <a:moveTo>
                    <a:pt x="0" y="847"/>
                  </a:moveTo>
                  <a:cubicBezTo>
                    <a:pt x="0" y="381"/>
                    <a:pt x="364" y="0"/>
                    <a:pt x="858" y="0"/>
                  </a:cubicBezTo>
                  <a:cubicBezTo>
                    <a:pt x="1151" y="0"/>
                    <a:pt x="1328" y="79"/>
                    <a:pt x="1500" y="226"/>
                  </a:cubicBezTo>
                  <a:lnTo>
                    <a:pt x="1274" y="499"/>
                  </a:lnTo>
                  <a:cubicBezTo>
                    <a:pt x="1148" y="395"/>
                    <a:pt x="1036" y="333"/>
                    <a:pt x="847" y="333"/>
                  </a:cubicBezTo>
                  <a:cubicBezTo>
                    <a:pt x="584" y="333"/>
                    <a:pt x="375" y="564"/>
                    <a:pt x="375" y="844"/>
                  </a:cubicBezTo>
                  <a:lnTo>
                    <a:pt x="375" y="847"/>
                  </a:lnTo>
                  <a:cubicBezTo>
                    <a:pt x="375" y="1146"/>
                    <a:pt x="581" y="1366"/>
                    <a:pt x="872" y="1366"/>
                  </a:cubicBezTo>
                  <a:cubicBezTo>
                    <a:pt x="1002" y="1366"/>
                    <a:pt x="1120" y="1332"/>
                    <a:pt x="1211" y="1267"/>
                  </a:cubicBezTo>
                  <a:lnTo>
                    <a:pt x="1211" y="1033"/>
                  </a:lnTo>
                  <a:lnTo>
                    <a:pt x="849" y="1033"/>
                  </a:lnTo>
                  <a:lnTo>
                    <a:pt x="849" y="722"/>
                  </a:lnTo>
                  <a:lnTo>
                    <a:pt x="1560" y="722"/>
                  </a:lnTo>
                  <a:lnTo>
                    <a:pt x="1560" y="1434"/>
                  </a:lnTo>
                  <a:cubicBezTo>
                    <a:pt x="1390" y="1577"/>
                    <a:pt x="1160" y="1693"/>
                    <a:pt x="861" y="1693"/>
                  </a:cubicBezTo>
                  <a:cubicBezTo>
                    <a:pt x="353" y="1693"/>
                    <a:pt x="0" y="1335"/>
                    <a:pt x="0" y="852"/>
                  </a:cubicBezTo>
                  <a:lnTo>
                    <a:pt x="0" y="847"/>
                  </a:lnTo>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13"/>
            <p:cNvSpPr>
              <a:spLocks noChangeArrowheads="1"/>
            </p:cNvSpPr>
            <p:nvPr userDrawn="1"/>
          </p:nvSpPr>
          <p:spPr bwMode="auto">
            <a:xfrm>
              <a:off x="5241925" y="979488"/>
              <a:ext cx="627063" cy="609600"/>
            </a:xfrm>
            <a:custGeom>
              <a:avLst/>
              <a:gdLst>
                <a:gd name="T0" fmla="*/ 1363 w 1742"/>
                <a:gd name="T1" fmla="*/ 847 h 1694"/>
                <a:gd name="T2" fmla="*/ 867 w 1742"/>
                <a:gd name="T3" fmla="*/ 333 h 1694"/>
                <a:gd name="T4" fmla="*/ 376 w 1742"/>
                <a:gd name="T5" fmla="*/ 844 h 1694"/>
                <a:gd name="T6" fmla="*/ 376 w 1742"/>
                <a:gd name="T7" fmla="*/ 847 h 1694"/>
                <a:gd name="T8" fmla="*/ 872 w 1742"/>
                <a:gd name="T9" fmla="*/ 1360 h 1694"/>
                <a:gd name="T10" fmla="*/ 1363 w 1742"/>
                <a:gd name="T11" fmla="*/ 852 h 1694"/>
                <a:gd name="T12" fmla="*/ 1363 w 1742"/>
                <a:gd name="T13" fmla="*/ 847 h 1694"/>
                <a:gd name="T14" fmla="*/ 0 w 1742"/>
                <a:gd name="T15" fmla="*/ 847 h 1694"/>
                <a:gd name="T16" fmla="*/ 872 w 1742"/>
                <a:gd name="T17" fmla="*/ 0 h 1694"/>
                <a:gd name="T18" fmla="*/ 1741 w 1742"/>
                <a:gd name="T19" fmla="*/ 841 h 1694"/>
                <a:gd name="T20" fmla="*/ 1741 w 1742"/>
                <a:gd name="T21" fmla="*/ 847 h 1694"/>
                <a:gd name="T22" fmla="*/ 869 w 1742"/>
                <a:gd name="T23" fmla="*/ 1693 h 1694"/>
                <a:gd name="T24" fmla="*/ 0 w 1742"/>
                <a:gd name="T25" fmla="*/ 852 h 1694"/>
                <a:gd name="T26" fmla="*/ 0 w 1742"/>
                <a:gd name="T27" fmla="*/ 84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2" h="1694">
                  <a:moveTo>
                    <a:pt x="1363" y="847"/>
                  </a:moveTo>
                  <a:cubicBezTo>
                    <a:pt x="1363" y="567"/>
                    <a:pt x="1158" y="333"/>
                    <a:pt x="867" y="333"/>
                  </a:cubicBezTo>
                  <a:cubicBezTo>
                    <a:pt x="577" y="333"/>
                    <a:pt x="376" y="562"/>
                    <a:pt x="376" y="844"/>
                  </a:cubicBezTo>
                  <a:lnTo>
                    <a:pt x="376" y="847"/>
                  </a:lnTo>
                  <a:cubicBezTo>
                    <a:pt x="376" y="1126"/>
                    <a:pt x="582" y="1360"/>
                    <a:pt x="872" y="1360"/>
                  </a:cubicBezTo>
                  <a:cubicBezTo>
                    <a:pt x="1163" y="1360"/>
                    <a:pt x="1363" y="1132"/>
                    <a:pt x="1363" y="852"/>
                  </a:cubicBezTo>
                  <a:lnTo>
                    <a:pt x="1363" y="847"/>
                  </a:lnTo>
                  <a:close/>
                  <a:moveTo>
                    <a:pt x="0" y="847"/>
                  </a:moveTo>
                  <a:cubicBezTo>
                    <a:pt x="0" y="381"/>
                    <a:pt x="367" y="0"/>
                    <a:pt x="872" y="0"/>
                  </a:cubicBezTo>
                  <a:cubicBezTo>
                    <a:pt x="1377" y="0"/>
                    <a:pt x="1741" y="375"/>
                    <a:pt x="1741" y="841"/>
                  </a:cubicBezTo>
                  <a:lnTo>
                    <a:pt x="1741" y="847"/>
                  </a:lnTo>
                  <a:cubicBezTo>
                    <a:pt x="1741" y="1312"/>
                    <a:pt x="1375" y="1693"/>
                    <a:pt x="869" y="1693"/>
                  </a:cubicBezTo>
                  <a:cubicBezTo>
                    <a:pt x="364" y="1693"/>
                    <a:pt x="0" y="1318"/>
                    <a:pt x="0" y="852"/>
                  </a:cubicBezTo>
                  <a:lnTo>
                    <a:pt x="0" y="847"/>
                  </a:lnTo>
                  <a:close/>
                </a:path>
              </a:pathLst>
            </a:custGeom>
            <a:solidFill>
              <a:srgbClr val="D7D7C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14"/>
            <p:cNvSpPr>
              <a:spLocks noChangeArrowheads="1"/>
            </p:cNvSpPr>
            <p:nvPr userDrawn="1"/>
          </p:nvSpPr>
          <p:spPr bwMode="auto">
            <a:xfrm>
              <a:off x="5973763" y="989013"/>
              <a:ext cx="130175" cy="588962"/>
            </a:xfrm>
            <a:custGeom>
              <a:avLst/>
              <a:gdLst>
                <a:gd name="T0" fmla="*/ 181 w 362"/>
                <a:gd name="T1" fmla="*/ 1637 h 1638"/>
                <a:gd name="T2" fmla="*/ 0 w 362"/>
                <a:gd name="T3" fmla="*/ 1637 h 1638"/>
                <a:gd name="T4" fmla="*/ 0 w 362"/>
                <a:gd name="T5" fmla="*/ 0 h 1638"/>
                <a:gd name="T6" fmla="*/ 361 w 362"/>
                <a:gd name="T7" fmla="*/ 0 h 1638"/>
                <a:gd name="T8" fmla="*/ 361 w 362"/>
                <a:gd name="T9" fmla="*/ 1637 h 1638"/>
                <a:gd name="T10" fmla="*/ 181 w 362"/>
                <a:gd name="T11" fmla="*/ 1637 h 1638"/>
              </a:gdLst>
              <a:ahLst/>
              <a:cxnLst>
                <a:cxn ang="0">
                  <a:pos x="T0" y="T1"/>
                </a:cxn>
                <a:cxn ang="0">
                  <a:pos x="T2" y="T3"/>
                </a:cxn>
                <a:cxn ang="0">
                  <a:pos x="T4" y="T5"/>
                </a:cxn>
                <a:cxn ang="0">
                  <a:pos x="T6" y="T7"/>
                </a:cxn>
                <a:cxn ang="0">
                  <a:pos x="T8" y="T9"/>
                </a:cxn>
                <a:cxn ang="0">
                  <a:pos x="T10" y="T11"/>
                </a:cxn>
              </a:cxnLst>
              <a:rect l="0" t="0" r="r" b="b"/>
              <a:pathLst>
                <a:path w="362" h="1638">
                  <a:moveTo>
                    <a:pt x="181" y="1637"/>
                  </a:moveTo>
                  <a:lnTo>
                    <a:pt x="0" y="1637"/>
                  </a:lnTo>
                  <a:lnTo>
                    <a:pt x="0" y="0"/>
                  </a:lnTo>
                  <a:lnTo>
                    <a:pt x="361" y="0"/>
                  </a:lnTo>
                  <a:lnTo>
                    <a:pt x="361" y="1637"/>
                  </a:lnTo>
                  <a:lnTo>
                    <a:pt x="181" y="1637"/>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15"/>
            <p:cNvSpPr>
              <a:spLocks noChangeArrowheads="1"/>
            </p:cNvSpPr>
            <p:nvPr userDrawn="1"/>
          </p:nvSpPr>
          <p:spPr bwMode="auto">
            <a:xfrm>
              <a:off x="6226175" y="1119188"/>
              <a:ext cx="688975" cy="460375"/>
            </a:xfrm>
            <a:custGeom>
              <a:avLst/>
              <a:gdLst>
                <a:gd name="T0" fmla="*/ 0 w 1914"/>
                <a:gd name="T1" fmla="*/ 23 h 1277"/>
                <a:gd name="T2" fmla="*/ 355 w 1914"/>
                <a:gd name="T3" fmla="*/ 23 h 1277"/>
                <a:gd name="T4" fmla="*/ 355 w 1914"/>
                <a:gd name="T5" fmla="*/ 201 h 1277"/>
                <a:gd name="T6" fmla="*/ 725 w 1914"/>
                <a:gd name="T7" fmla="*/ 0 h 1277"/>
                <a:gd name="T8" fmla="*/ 1078 w 1914"/>
                <a:gd name="T9" fmla="*/ 198 h 1277"/>
                <a:gd name="T10" fmla="*/ 1490 w 1914"/>
                <a:gd name="T11" fmla="*/ 0 h 1277"/>
                <a:gd name="T12" fmla="*/ 1913 w 1914"/>
                <a:gd name="T13" fmla="*/ 460 h 1277"/>
                <a:gd name="T14" fmla="*/ 1913 w 1914"/>
                <a:gd name="T15" fmla="*/ 1276 h 1277"/>
                <a:gd name="T16" fmla="*/ 1558 w 1914"/>
                <a:gd name="T17" fmla="*/ 1276 h 1277"/>
                <a:gd name="T18" fmla="*/ 1558 w 1914"/>
                <a:gd name="T19" fmla="*/ 576 h 1277"/>
                <a:gd name="T20" fmla="*/ 1349 w 1914"/>
                <a:gd name="T21" fmla="*/ 322 h 1277"/>
                <a:gd name="T22" fmla="*/ 1134 w 1914"/>
                <a:gd name="T23" fmla="*/ 576 h 1277"/>
                <a:gd name="T24" fmla="*/ 1134 w 1914"/>
                <a:gd name="T25" fmla="*/ 1276 h 1277"/>
                <a:gd name="T26" fmla="*/ 779 w 1914"/>
                <a:gd name="T27" fmla="*/ 1276 h 1277"/>
                <a:gd name="T28" fmla="*/ 779 w 1914"/>
                <a:gd name="T29" fmla="*/ 576 h 1277"/>
                <a:gd name="T30" fmla="*/ 570 w 1914"/>
                <a:gd name="T31" fmla="*/ 322 h 1277"/>
                <a:gd name="T32" fmla="*/ 355 w 1914"/>
                <a:gd name="T33" fmla="*/ 576 h 1277"/>
                <a:gd name="T34" fmla="*/ 355 w 1914"/>
                <a:gd name="T35" fmla="*/ 1276 h 1277"/>
                <a:gd name="T36" fmla="*/ 0 w 1914"/>
                <a:gd name="T37" fmla="*/ 1276 h 1277"/>
                <a:gd name="T38" fmla="*/ 0 w 1914"/>
                <a:gd name="T39" fmla="*/ 23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4" h="1277">
                  <a:moveTo>
                    <a:pt x="0" y="23"/>
                  </a:moveTo>
                  <a:lnTo>
                    <a:pt x="355" y="23"/>
                  </a:lnTo>
                  <a:lnTo>
                    <a:pt x="355" y="201"/>
                  </a:lnTo>
                  <a:cubicBezTo>
                    <a:pt x="437" y="96"/>
                    <a:pt x="544" y="0"/>
                    <a:pt x="725" y="0"/>
                  </a:cubicBezTo>
                  <a:cubicBezTo>
                    <a:pt x="889" y="0"/>
                    <a:pt x="1013" y="74"/>
                    <a:pt x="1078" y="198"/>
                  </a:cubicBezTo>
                  <a:cubicBezTo>
                    <a:pt x="1188" y="68"/>
                    <a:pt x="1318" y="0"/>
                    <a:pt x="1490" y="0"/>
                  </a:cubicBezTo>
                  <a:cubicBezTo>
                    <a:pt x="1755" y="0"/>
                    <a:pt x="1913" y="158"/>
                    <a:pt x="1913" y="460"/>
                  </a:cubicBezTo>
                  <a:lnTo>
                    <a:pt x="1913" y="1276"/>
                  </a:lnTo>
                  <a:lnTo>
                    <a:pt x="1558" y="1276"/>
                  </a:lnTo>
                  <a:lnTo>
                    <a:pt x="1558" y="576"/>
                  </a:lnTo>
                  <a:cubicBezTo>
                    <a:pt x="1558" y="407"/>
                    <a:pt x="1482" y="322"/>
                    <a:pt x="1349" y="322"/>
                  </a:cubicBezTo>
                  <a:cubicBezTo>
                    <a:pt x="1217" y="322"/>
                    <a:pt x="1134" y="410"/>
                    <a:pt x="1134" y="576"/>
                  </a:cubicBezTo>
                  <a:lnTo>
                    <a:pt x="1134" y="1276"/>
                  </a:lnTo>
                  <a:lnTo>
                    <a:pt x="779" y="1276"/>
                  </a:lnTo>
                  <a:lnTo>
                    <a:pt x="779" y="576"/>
                  </a:lnTo>
                  <a:cubicBezTo>
                    <a:pt x="779" y="407"/>
                    <a:pt x="702" y="322"/>
                    <a:pt x="570" y="322"/>
                  </a:cubicBezTo>
                  <a:cubicBezTo>
                    <a:pt x="437" y="322"/>
                    <a:pt x="355" y="410"/>
                    <a:pt x="355" y="576"/>
                  </a:cubicBezTo>
                  <a:lnTo>
                    <a:pt x="355" y="1276"/>
                  </a:lnTo>
                  <a:lnTo>
                    <a:pt x="0" y="1276"/>
                  </a:lnTo>
                  <a:lnTo>
                    <a:pt x="0" y="23"/>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16"/>
            <p:cNvSpPr>
              <a:spLocks noChangeArrowheads="1"/>
            </p:cNvSpPr>
            <p:nvPr userDrawn="1"/>
          </p:nvSpPr>
          <p:spPr bwMode="auto">
            <a:xfrm>
              <a:off x="7019925" y="1119188"/>
              <a:ext cx="473075" cy="596900"/>
            </a:xfrm>
            <a:custGeom>
              <a:avLst/>
              <a:gdLst>
                <a:gd name="T0" fmla="*/ 962 w 1316"/>
                <a:gd name="T1" fmla="*/ 647 h 1658"/>
                <a:gd name="T2" fmla="*/ 655 w 1316"/>
                <a:gd name="T3" fmla="*/ 300 h 1658"/>
                <a:gd name="T4" fmla="*/ 350 w 1316"/>
                <a:gd name="T5" fmla="*/ 647 h 1658"/>
                <a:gd name="T6" fmla="*/ 350 w 1316"/>
                <a:gd name="T7" fmla="*/ 652 h 1658"/>
                <a:gd name="T8" fmla="*/ 655 w 1316"/>
                <a:gd name="T9" fmla="*/ 999 h 1658"/>
                <a:gd name="T10" fmla="*/ 962 w 1316"/>
                <a:gd name="T11" fmla="*/ 652 h 1658"/>
                <a:gd name="T12" fmla="*/ 962 w 1316"/>
                <a:gd name="T13" fmla="*/ 647 h 1658"/>
                <a:gd name="T14" fmla="*/ 0 w 1316"/>
                <a:gd name="T15" fmla="*/ 23 h 1658"/>
                <a:gd name="T16" fmla="*/ 355 w 1316"/>
                <a:gd name="T17" fmla="*/ 23 h 1658"/>
                <a:gd name="T18" fmla="*/ 355 w 1316"/>
                <a:gd name="T19" fmla="*/ 204 h 1658"/>
                <a:gd name="T20" fmla="*/ 745 w 1316"/>
                <a:gd name="T21" fmla="*/ 0 h 1658"/>
                <a:gd name="T22" fmla="*/ 1315 w 1316"/>
                <a:gd name="T23" fmla="*/ 649 h 1658"/>
                <a:gd name="T24" fmla="*/ 1315 w 1316"/>
                <a:gd name="T25" fmla="*/ 655 h 1658"/>
                <a:gd name="T26" fmla="*/ 745 w 1316"/>
                <a:gd name="T27" fmla="*/ 1304 h 1658"/>
                <a:gd name="T28" fmla="*/ 355 w 1316"/>
                <a:gd name="T29" fmla="*/ 1118 h 1658"/>
                <a:gd name="T30" fmla="*/ 355 w 1316"/>
                <a:gd name="T31" fmla="*/ 1657 h 1658"/>
                <a:gd name="T32" fmla="*/ 0 w 1316"/>
                <a:gd name="T33" fmla="*/ 1657 h 1658"/>
                <a:gd name="T34" fmla="*/ 0 w 1316"/>
                <a:gd name="T35" fmla="*/ 23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6" h="1658">
                  <a:moveTo>
                    <a:pt x="962" y="647"/>
                  </a:moveTo>
                  <a:cubicBezTo>
                    <a:pt x="962" y="438"/>
                    <a:pt x="822" y="300"/>
                    <a:pt x="655" y="300"/>
                  </a:cubicBezTo>
                  <a:cubicBezTo>
                    <a:pt x="489" y="300"/>
                    <a:pt x="350" y="438"/>
                    <a:pt x="350" y="647"/>
                  </a:cubicBezTo>
                  <a:lnTo>
                    <a:pt x="350" y="652"/>
                  </a:lnTo>
                  <a:cubicBezTo>
                    <a:pt x="350" y="861"/>
                    <a:pt x="489" y="999"/>
                    <a:pt x="655" y="999"/>
                  </a:cubicBezTo>
                  <a:cubicBezTo>
                    <a:pt x="822" y="999"/>
                    <a:pt x="962" y="861"/>
                    <a:pt x="962" y="652"/>
                  </a:cubicBezTo>
                  <a:lnTo>
                    <a:pt x="962" y="647"/>
                  </a:lnTo>
                  <a:close/>
                  <a:moveTo>
                    <a:pt x="0" y="23"/>
                  </a:moveTo>
                  <a:lnTo>
                    <a:pt x="355" y="23"/>
                  </a:lnTo>
                  <a:lnTo>
                    <a:pt x="355" y="204"/>
                  </a:lnTo>
                  <a:cubicBezTo>
                    <a:pt x="443" y="88"/>
                    <a:pt x="561" y="0"/>
                    <a:pt x="745" y="0"/>
                  </a:cubicBezTo>
                  <a:cubicBezTo>
                    <a:pt x="1038" y="0"/>
                    <a:pt x="1315" y="229"/>
                    <a:pt x="1315" y="649"/>
                  </a:cubicBezTo>
                  <a:lnTo>
                    <a:pt x="1315" y="655"/>
                  </a:lnTo>
                  <a:cubicBezTo>
                    <a:pt x="1315" y="1073"/>
                    <a:pt x="1041" y="1304"/>
                    <a:pt x="745" y="1304"/>
                  </a:cubicBezTo>
                  <a:cubicBezTo>
                    <a:pt x="556" y="1304"/>
                    <a:pt x="437" y="1217"/>
                    <a:pt x="355" y="1118"/>
                  </a:cubicBezTo>
                  <a:lnTo>
                    <a:pt x="355" y="1657"/>
                  </a:lnTo>
                  <a:lnTo>
                    <a:pt x="0" y="1657"/>
                  </a:lnTo>
                  <a:lnTo>
                    <a:pt x="0" y="23"/>
                  </a:lnTo>
                  <a:close/>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8" name="Freeform 17"/>
            <p:cNvSpPr>
              <a:spLocks noChangeArrowheads="1"/>
            </p:cNvSpPr>
            <p:nvPr userDrawn="1"/>
          </p:nvSpPr>
          <p:spPr bwMode="auto">
            <a:xfrm>
              <a:off x="7545388" y="1122363"/>
              <a:ext cx="415925" cy="465137"/>
            </a:xfrm>
            <a:custGeom>
              <a:avLst/>
              <a:gdLst>
                <a:gd name="T0" fmla="*/ 815 w 1155"/>
                <a:gd name="T1" fmla="*/ 765 h 1293"/>
                <a:gd name="T2" fmla="*/ 589 w 1155"/>
                <a:gd name="T3" fmla="*/ 717 h 1293"/>
                <a:gd name="T4" fmla="*/ 344 w 1155"/>
                <a:gd name="T5" fmla="*/ 889 h 1293"/>
                <a:gd name="T6" fmla="*/ 344 w 1155"/>
                <a:gd name="T7" fmla="*/ 894 h 1293"/>
                <a:gd name="T8" fmla="*/ 539 w 1155"/>
                <a:gd name="T9" fmla="*/ 1047 h 1293"/>
                <a:gd name="T10" fmla="*/ 815 w 1155"/>
                <a:gd name="T11" fmla="*/ 827 h 1293"/>
                <a:gd name="T12" fmla="*/ 815 w 1155"/>
                <a:gd name="T13" fmla="*/ 765 h 1293"/>
                <a:gd name="T14" fmla="*/ 0 w 1155"/>
                <a:gd name="T15" fmla="*/ 903 h 1293"/>
                <a:gd name="T16" fmla="*/ 505 w 1155"/>
                <a:gd name="T17" fmla="*/ 502 h 1293"/>
                <a:gd name="T18" fmla="*/ 812 w 1155"/>
                <a:gd name="T19" fmla="*/ 553 h 1293"/>
                <a:gd name="T20" fmla="*/ 812 w 1155"/>
                <a:gd name="T21" fmla="*/ 533 h 1293"/>
                <a:gd name="T22" fmla="*/ 544 w 1155"/>
                <a:gd name="T23" fmla="*/ 305 h 1293"/>
                <a:gd name="T24" fmla="*/ 197 w 1155"/>
                <a:gd name="T25" fmla="*/ 372 h 1293"/>
                <a:gd name="T26" fmla="*/ 110 w 1155"/>
                <a:gd name="T27" fmla="*/ 101 h 1293"/>
                <a:gd name="T28" fmla="*/ 595 w 1155"/>
                <a:gd name="T29" fmla="*/ 0 h 1293"/>
                <a:gd name="T30" fmla="*/ 1018 w 1155"/>
                <a:gd name="T31" fmla="*/ 141 h 1293"/>
                <a:gd name="T32" fmla="*/ 1154 w 1155"/>
                <a:gd name="T33" fmla="*/ 542 h 1293"/>
                <a:gd name="T34" fmla="*/ 1154 w 1155"/>
                <a:gd name="T35" fmla="*/ 1267 h 1293"/>
                <a:gd name="T36" fmla="*/ 810 w 1155"/>
                <a:gd name="T37" fmla="*/ 1267 h 1293"/>
                <a:gd name="T38" fmla="*/ 810 w 1155"/>
                <a:gd name="T39" fmla="*/ 1131 h 1293"/>
                <a:gd name="T40" fmla="*/ 431 w 1155"/>
                <a:gd name="T41" fmla="*/ 1290 h 1293"/>
                <a:gd name="T42" fmla="*/ 0 w 1155"/>
                <a:gd name="T43" fmla="*/ 909 h 1293"/>
                <a:gd name="T44" fmla="*/ 0 w 1155"/>
                <a:gd name="T45" fmla="*/ 903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5" h="1293">
                  <a:moveTo>
                    <a:pt x="815" y="765"/>
                  </a:moveTo>
                  <a:cubicBezTo>
                    <a:pt x="753" y="736"/>
                    <a:pt x="674" y="717"/>
                    <a:pt x="589" y="717"/>
                  </a:cubicBezTo>
                  <a:cubicBezTo>
                    <a:pt x="437" y="717"/>
                    <a:pt x="344" y="779"/>
                    <a:pt x="344" y="889"/>
                  </a:cubicBezTo>
                  <a:lnTo>
                    <a:pt x="344" y="894"/>
                  </a:lnTo>
                  <a:cubicBezTo>
                    <a:pt x="344" y="990"/>
                    <a:pt x="423" y="1047"/>
                    <a:pt x="539" y="1047"/>
                  </a:cubicBezTo>
                  <a:cubicBezTo>
                    <a:pt x="705" y="1044"/>
                    <a:pt x="815" y="954"/>
                    <a:pt x="815" y="827"/>
                  </a:cubicBezTo>
                  <a:lnTo>
                    <a:pt x="815" y="765"/>
                  </a:lnTo>
                  <a:close/>
                  <a:moveTo>
                    <a:pt x="0" y="903"/>
                  </a:moveTo>
                  <a:cubicBezTo>
                    <a:pt x="0" y="629"/>
                    <a:pt x="208" y="502"/>
                    <a:pt x="505" y="502"/>
                  </a:cubicBezTo>
                  <a:cubicBezTo>
                    <a:pt x="632" y="502"/>
                    <a:pt x="722" y="522"/>
                    <a:pt x="812" y="553"/>
                  </a:cubicBezTo>
                  <a:lnTo>
                    <a:pt x="812" y="533"/>
                  </a:lnTo>
                  <a:cubicBezTo>
                    <a:pt x="812" y="386"/>
                    <a:pt x="722" y="305"/>
                    <a:pt x="544" y="305"/>
                  </a:cubicBezTo>
                  <a:cubicBezTo>
                    <a:pt x="409" y="305"/>
                    <a:pt x="313" y="330"/>
                    <a:pt x="197" y="372"/>
                  </a:cubicBezTo>
                  <a:lnTo>
                    <a:pt x="110" y="101"/>
                  </a:lnTo>
                  <a:cubicBezTo>
                    <a:pt x="248" y="39"/>
                    <a:pt x="383" y="0"/>
                    <a:pt x="595" y="0"/>
                  </a:cubicBezTo>
                  <a:cubicBezTo>
                    <a:pt x="790" y="0"/>
                    <a:pt x="931" y="51"/>
                    <a:pt x="1018" y="141"/>
                  </a:cubicBezTo>
                  <a:cubicBezTo>
                    <a:pt x="1112" y="234"/>
                    <a:pt x="1154" y="372"/>
                    <a:pt x="1154" y="542"/>
                  </a:cubicBezTo>
                  <a:lnTo>
                    <a:pt x="1154" y="1267"/>
                  </a:lnTo>
                  <a:lnTo>
                    <a:pt x="810" y="1267"/>
                  </a:lnTo>
                  <a:lnTo>
                    <a:pt x="810" y="1131"/>
                  </a:lnTo>
                  <a:cubicBezTo>
                    <a:pt x="722" y="1227"/>
                    <a:pt x="604" y="1290"/>
                    <a:pt x="431" y="1290"/>
                  </a:cubicBezTo>
                  <a:cubicBezTo>
                    <a:pt x="194" y="1292"/>
                    <a:pt x="0" y="1154"/>
                    <a:pt x="0" y="909"/>
                  </a:cubicBezTo>
                  <a:lnTo>
                    <a:pt x="0" y="903"/>
                  </a:lnTo>
                  <a:close/>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 name="Freeform 18"/>
            <p:cNvSpPr>
              <a:spLocks noChangeArrowheads="1"/>
            </p:cNvSpPr>
            <p:nvPr userDrawn="1"/>
          </p:nvSpPr>
          <p:spPr bwMode="auto">
            <a:xfrm>
              <a:off x="8037513" y="1119188"/>
              <a:ext cx="419100" cy="471487"/>
            </a:xfrm>
            <a:custGeom>
              <a:avLst/>
              <a:gdLst>
                <a:gd name="T0" fmla="*/ 0 w 1166"/>
                <a:gd name="T1" fmla="*/ 652 h 1311"/>
                <a:gd name="T2" fmla="*/ 657 w 1166"/>
                <a:gd name="T3" fmla="*/ 0 h 1311"/>
                <a:gd name="T4" fmla="*/ 1157 w 1166"/>
                <a:gd name="T5" fmla="*/ 212 h 1311"/>
                <a:gd name="T6" fmla="*/ 939 w 1166"/>
                <a:gd name="T7" fmla="*/ 446 h 1311"/>
                <a:gd name="T8" fmla="*/ 654 w 1166"/>
                <a:gd name="T9" fmla="*/ 308 h 1311"/>
                <a:gd name="T10" fmla="*/ 349 w 1166"/>
                <a:gd name="T11" fmla="*/ 649 h 1311"/>
                <a:gd name="T12" fmla="*/ 349 w 1166"/>
                <a:gd name="T13" fmla="*/ 655 h 1311"/>
                <a:gd name="T14" fmla="*/ 668 w 1166"/>
                <a:gd name="T15" fmla="*/ 1002 h 1311"/>
                <a:gd name="T16" fmla="*/ 956 w 1166"/>
                <a:gd name="T17" fmla="*/ 870 h 1311"/>
                <a:gd name="T18" fmla="*/ 1165 w 1166"/>
                <a:gd name="T19" fmla="*/ 1081 h 1311"/>
                <a:gd name="T20" fmla="*/ 651 w 1166"/>
                <a:gd name="T21" fmla="*/ 1310 h 1311"/>
                <a:gd name="T22" fmla="*/ 0 w 1166"/>
                <a:gd name="T23" fmla="*/ 658 h 1311"/>
                <a:gd name="T24" fmla="*/ 0 w 1166"/>
                <a:gd name="T25" fmla="*/ 652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6" h="1311">
                  <a:moveTo>
                    <a:pt x="0" y="652"/>
                  </a:moveTo>
                  <a:cubicBezTo>
                    <a:pt x="0" y="294"/>
                    <a:pt x="273" y="0"/>
                    <a:pt x="657" y="0"/>
                  </a:cubicBezTo>
                  <a:cubicBezTo>
                    <a:pt x="894" y="0"/>
                    <a:pt x="1041" y="79"/>
                    <a:pt x="1157" y="212"/>
                  </a:cubicBezTo>
                  <a:lnTo>
                    <a:pt x="939" y="446"/>
                  </a:lnTo>
                  <a:cubicBezTo>
                    <a:pt x="860" y="362"/>
                    <a:pt x="781" y="308"/>
                    <a:pt x="654" y="308"/>
                  </a:cubicBezTo>
                  <a:cubicBezTo>
                    <a:pt x="476" y="308"/>
                    <a:pt x="349" y="466"/>
                    <a:pt x="349" y="649"/>
                  </a:cubicBezTo>
                  <a:lnTo>
                    <a:pt x="349" y="655"/>
                  </a:lnTo>
                  <a:cubicBezTo>
                    <a:pt x="349" y="847"/>
                    <a:pt x="474" y="1002"/>
                    <a:pt x="668" y="1002"/>
                  </a:cubicBezTo>
                  <a:cubicBezTo>
                    <a:pt x="787" y="1002"/>
                    <a:pt x="869" y="951"/>
                    <a:pt x="956" y="870"/>
                  </a:cubicBezTo>
                  <a:lnTo>
                    <a:pt x="1165" y="1081"/>
                  </a:lnTo>
                  <a:cubicBezTo>
                    <a:pt x="1044" y="1214"/>
                    <a:pt x="903" y="1310"/>
                    <a:pt x="651" y="1310"/>
                  </a:cubicBezTo>
                  <a:cubicBezTo>
                    <a:pt x="273" y="1304"/>
                    <a:pt x="0" y="1013"/>
                    <a:pt x="0" y="658"/>
                  </a:cubicBezTo>
                  <a:lnTo>
                    <a:pt x="0" y="652"/>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0" name="Freeform 19"/>
            <p:cNvSpPr>
              <a:spLocks noChangeArrowheads="1"/>
            </p:cNvSpPr>
            <p:nvPr userDrawn="1"/>
          </p:nvSpPr>
          <p:spPr bwMode="auto">
            <a:xfrm>
              <a:off x="8501063" y="1011238"/>
              <a:ext cx="287337" cy="576262"/>
            </a:xfrm>
            <a:custGeom>
              <a:avLst/>
              <a:gdLst>
                <a:gd name="T0" fmla="*/ 150 w 800"/>
                <a:gd name="T1" fmla="*/ 627 h 1599"/>
                <a:gd name="T2" fmla="*/ 0 w 800"/>
                <a:gd name="T3" fmla="*/ 627 h 1599"/>
                <a:gd name="T4" fmla="*/ 0 w 800"/>
                <a:gd name="T5" fmla="*/ 322 h 1599"/>
                <a:gd name="T6" fmla="*/ 150 w 800"/>
                <a:gd name="T7" fmla="*/ 322 h 1599"/>
                <a:gd name="T8" fmla="*/ 150 w 800"/>
                <a:gd name="T9" fmla="*/ 0 h 1599"/>
                <a:gd name="T10" fmla="*/ 505 w 800"/>
                <a:gd name="T11" fmla="*/ 0 h 1599"/>
                <a:gd name="T12" fmla="*/ 505 w 800"/>
                <a:gd name="T13" fmla="*/ 322 h 1599"/>
                <a:gd name="T14" fmla="*/ 799 w 800"/>
                <a:gd name="T15" fmla="*/ 322 h 1599"/>
                <a:gd name="T16" fmla="*/ 799 w 800"/>
                <a:gd name="T17" fmla="*/ 627 h 1599"/>
                <a:gd name="T18" fmla="*/ 505 w 800"/>
                <a:gd name="T19" fmla="*/ 627 h 1599"/>
                <a:gd name="T20" fmla="*/ 505 w 800"/>
                <a:gd name="T21" fmla="*/ 1163 h 1599"/>
                <a:gd name="T22" fmla="*/ 621 w 800"/>
                <a:gd name="T23" fmla="*/ 1284 h 1599"/>
                <a:gd name="T24" fmla="*/ 796 w 800"/>
                <a:gd name="T25" fmla="*/ 1239 h 1599"/>
                <a:gd name="T26" fmla="*/ 796 w 800"/>
                <a:gd name="T27" fmla="*/ 1524 h 1599"/>
                <a:gd name="T28" fmla="*/ 517 w 800"/>
                <a:gd name="T29" fmla="*/ 1598 h 1599"/>
                <a:gd name="T30" fmla="*/ 150 w 800"/>
                <a:gd name="T31" fmla="*/ 1219 h 1599"/>
                <a:gd name="T32" fmla="*/ 150 w 800"/>
                <a:gd name="T33" fmla="*/ 627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1599">
                  <a:moveTo>
                    <a:pt x="150" y="627"/>
                  </a:moveTo>
                  <a:lnTo>
                    <a:pt x="0" y="627"/>
                  </a:lnTo>
                  <a:lnTo>
                    <a:pt x="0" y="322"/>
                  </a:lnTo>
                  <a:lnTo>
                    <a:pt x="150" y="322"/>
                  </a:lnTo>
                  <a:lnTo>
                    <a:pt x="150" y="0"/>
                  </a:lnTo>
                  <a:lnTo>
                    <a:pt x="505" y="0"/>
                  </a:lnTo>
                  <a:lnTo>
                    <a:pt x="505" y="322"/>
                  </a:lnTo>
                  <a:lnTo>
                    <a:pt x="799" y="322"/>
                  </a:lnTo>
                  <a:lnTo>
                    <a:pt x="799" y="627"/>
                  </a:lnTo>
                  <a:lnTo>
                    <a:pt x="505" y="627"/>
                  </a:lnTo>
                  <a:lnTo>
                    <a:pt x="505" y="1163"/>
                  </a:lnTo>
                  <a:cubicBezTo>
                    <a:pt x="505" y="1245"/>
                    <a:pt x="539" y="1284"/>
                    <a:pt x="621" y="1284"/>
                  </a:cubicBezTo>
                  <a:cubicBezTo>
                    <a:pt x="686" y="1284"/>
                    <a:pt x="745" y="1267"/>
                    <a:pt x="796" y="1239"/>
                  </a:cubicBezTo>
                  <a:lnTo>
                    <a:pt x="796" y="1524"/>
                  </a:lnTo>
                  <a:cubicBezTo>
                    <a:pt x="720" y="1569"/>
                    <a:pt x="635" y="1598"/>
                    <a:pt x="517" y="1598"/>
                  </a:cubicBezTo>
                  <a:cubicBezTo>
                    <a:pt x="297" y="1598"/>
                    <a:pt x="150" y="1510"/>
                    <a:pt x="150" y="1219"/>
                  </a:cubicBezTo>
                  <a:lnTo>
                    <a:pt x="150" y="627"/>
                  </a:lnTo>
                </a:path>
              </a:pathLst>
            </a:custGeom>
            <a:solidFill>
              <a:srgbClr val="8B002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grpSp>
        <p:nvGrpSpPr>
          <p:cNvPr id="5" name="Group 4"/>
          <p:cNvGrpSpPr/>
          <p:nvPr userDrawn="1"/>
        </p:nvGrpSpPr>
        <p:grpSpPr>
          <a:xfrm>
            <a:off x="10220675" y="429168"/>
            <a:ext cx="1160463" cy="487363"/>
            <a:chOff x="6791325" y="2619375"/>
            <a:chExt cx="1160463" cy="487363"/>
          </a:xfrm>
        </p:grpSpPr>
        <p:sp>
          <p:nvSpPr>
            <p:cNvPr id="27" name="Freeform 83"/>
            <p:cNvSpPr>
              <a:spLocks noChangeArrowheads="1"/>
            </p:cNvSpPr>
            <p:nvPr userDrawn="1"/>
          </p:nvSpPr>
          <p:spPr bwMode="auto">
            <a:xfrm>
              <a:off x="6902450" y="2733675"/>
              <a:ext cx="185738" cy="261938"/>
            </a:xfrm>
            <a:custGeom>
              <a:avLst/>
              <a:gdLst>
                <a:gd name="T0" fmla="*/ 34 w 518"/>
                <a:gd name="T1" fmla="*/ 570 h 726"/>
                <a:gd name="T2" fmla="*/ 285 w 518"/>
                <a:gd name="T3" fmla="*/ 674 h 726"/>
                <a:gd name="T4" fmla="*/ 463 w 518"/>
                <a:gd name="T5" fmla="*/ 536 h 726"/>
                <a:gd name="T6" fmla="*/ 463 w 518"/>
                <a:gd name="T7" fmla="*/ 533 h 726"/>
                <a:gd name="T8" fmla="*/ 266 w 518"/>
                <a:gd name="T9" fmla="*/ 383 h 726"/>
                <a:gd name="T10" fmla="*/ 29 w 518"/>
                <a:gd name="T11" fmla="*/ 186 h 726"/>
                <a:gd name="T12" fmla="*/ 29 w 518"/>
                <a:gd name="T13" fmla="*/ 183 h 726"/>
                <a:gd name="T14" fmla="*/ 254 w 518"/>
                <a:gd name="T15" fmla="*/ 0 h 726"/>
                <a:gd name="T16" fmla="*/ 494 w 518"/>
                <a:gd name="T17" fmla="*/ 84 h 726"/>
                <a:gd name="T18" fmla="*/ 460 w 518"/>
                <a:gd name="T19" fmla="*/ 127 h 726"/>
                <a:gd name="T20" fmla="*/ 251 w 518"/>
                <a:gd name="T21" fmla="*/ 48 h 726"/>
                <a:gd name="T22" fmla="*/ 79 w 518"/>
                <a:gd name="T23" fmla="*/ 180 h 726"/>
                <a:gd name="T24" fmla="*/ 79 w 518"/>
                <a:gd name="T25" fmla="*/ 183 h 726"/>
                <a:gd name="T26" fmla="*/ 285 w 518"/>
                <a:gd name="T27" fmla="*/ 335 h 726"/>
                <a:gd name="T28" fmla="*/ 517 w 518"/>
                <a:gd name="T29" fmla="*/ 530 h 726"/>
                <a:gd name="T30" fmla="*/ 517 w 518"/>
                <a:gd name="T31" fmla="*/ 533 h 726"/>
                <a:gd name="T32" fmla="*/ 285 w 518"/>
                <a:gd name="T33" fmla="*/ 725 h 726"/>
                <a:gd name="T34" fmla="*/ 0 w 518"/>
                <a:gd name="T35" fmla="*/ 609 h 726"/>
                <a:gd name="T36" fmla="*/ 34 w 518"/>
                <a:gd name="T37" fmla="*/ 57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8" h="726">
                  <a:moveTo>
                    <a:pt x="34" y="570"/>
                  </a:moveTo>
                  <a:cubicBezTo>
                    <a:pt x="110" y="640"/>
                    <a:pt x="184" y="674"/>
                    <a:pt x="285" y="674"/>
                  </a:cubicBezTo>
                  <a:cubicBezTo>
                    <a:pt x="390" y="674"/>
                    <a:pt x="463" y="615"/>
                    <a:pt x="463" y="536"/>
                  </a:cubicBezTo>
                  <a:lnTo>
                    <a:pt x="463" y="533"/>
                  </a:lnTo>
                  <a:cubicBezTo>
                    <a:pt x="463" y="460"/>
                    <a:pt x="424" y="414"/>
                    <a:pt x="266" y="383"/>
                  </a:cubicBezTo>
                  <a:cubicBezTo>
                    <a:pt x="96" y="350"/>
                    <a:pt x="29" y="293"/>
                    <a:pt x="29" y="186"/>
                  </a:cubicBezTo>
                  <a:lnTo>
                    <a:pt x="29" y="183"/>
                  </a:lnTo>
                  <a:cubicBezTo>
                    <a:pt x="29" y="79"/>
                    <a:pt x="124" y="0"/>
                    <a:pt x="254" y="0"/>
                  </a:cubicBezTo>
                  <a:cubicBezTo>
                    <a:pt x="356" y="0"/>
                    <a:pt x="424" y="28"/>
                    <a:pt x="494" y="84"/>
                  </a:cubicBezTo>
                  <a:lnTo>
                    <a:pt x="460" y="127"/>
                  </a:lnTo>
                  <a:cubicBezTo>
                    <a:pt x="395" y="70"/>
                    <a:pt x="328" y="48"/>
                    <a:pt x="251" y="48"/>
                  </a:cubicBezTo>
                  <a:cubicBezTo>
                    <a:pt x="147" y="48"/>
                    <a:pt x="79" y="107"/>
                    <a:pt x="79" y="180"/>
                  </a:cubicBezTo>
                  <a:lnTo>
                    <a:pt x="79" y="183"/>
                  </a:lnTo>
                  <a:cubicBezTo>
                    <a:pt x="79" y="256"/>
                    <a:pt x="119" y="302"/>
                    <a:pt x="285" y="335"/>
                  </a:cubicBezTo>
                  <a:cubicBezTo>
                    <a:pt x="449" y="369"/>
                    <a:pt x="517" y="426"/>
                    <a:pt x="517" y="530"/>
                  </a:cubicBezTo>
                  <a:lnTo>
                    <a:pt x="517" y="533"/>
                  </a:lnTo>
                  <a:cubicBezTo>
                    <a:pt x="517" y="646"/>
                    <a:pt x="421" y="725"/>
                    <a:pt x="285" y="725"/>
                  </a:cubicBezTo>
                  <a:cubicBezTo>
                    <a:pt x="170" y="722"/>
                    <a:pt x="85" y="685"/>
                    <a:pt x="0" y="609"/>
                  </a:cubicBezTo>
                  <a:lnTo>
                    <a:pt x="34" y="570"/>
                  </a:lnTo>
                </a:path>
              </a:pathLst>
            </a:custGeom>
            <a:solidFill>
              <a:srgbClr val="387C9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8" name="Freeform 84"/>
            <p:cNvSpPr>
              <a:spLocks noChangeArrowheads="1"/>
            </p:cNvSpPr>
            <p:nvPr userDrawn="1"/>
          </p:nvSpPr>
          <p:spPr bwMode="auto">
            <a:xfrm>
              <a:off x="7138988" y="2738438"/>
              <a:ext cx="195262" cy="252412"/>
            </a:xfrm>
            <a:custGeom>
              <a:avLst/>
              <a:gdLst>
                <a:gd name="T0" fmla="*/ 245 w 543"/>
                <a:gd name="T1" fmla="*/ 48 h 701"/>
                <a:gd name="T2" fmla="*/ 0 w 543"/>
                <a:gd name="T3" fmla="*/ 48 h 701"/>
                <a:gd name="T4" fmla="*/ 0 w 543"/>
                <a:gd name="T5" fmla="*/ 0 h 701"/>
                <a:gd name="T6" fmla="*/ 542 w 543"/>
                <a:gd name="T7" fmla="*/ 0 h 701"/>
                <a:gd name="T8" fmla="*/ 542 w 543"/>
                <a:gd name="T9" fmla="*/ 48 h 701"/>
                <a:gd name="T10" fmla="*/ 296 w 543"/>
                <a:gd name="T11" fmla="*/ 48 h 701"/>
                <a:gd name="T12" fmla="*/ 296 w 543"/>
                <a:gd name="T13" fmla="*/ 700 h 701"/>
                <a:gd name="T14" fmla="*/ 245 w 543"/>
                <a:gd name="T15" fmla="*/ 700 h 701"/>
                <a:gd name="T16" fmla="*/ 245 w 543"/>
                <a:gd name="T17" fmla="*/ 48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3" h="701">
                  <a:moveTo>
                    <a:pt x="245" y="48"/>
                  </a:moveTo>
                  <a:lnTo>
                    <a:pt x="0" y="48"/>
                  </a:lnTo>
                  <a:lnTo>
                    <a:pt x="0" y="0"/>
                  </a:lnTo>
                  <a:lnTo>
                    <a:pt x="542" y="0"/>
                  </a:lnTo>
                  <a:lnTo>
                    <a:pt x="542" y="48"/>
                  </a:lnTo>
                  <a:lnTo>
                    <a:pt x="296" y="48"/>
                  </a:lnTo>
                  <a:lnTo>
                    <a:pt x="296" y="700"/>
                  </a:lnTo>
                  <a:lnTo>
                    <a:pt x="245" y="700"/>
                  </a:lnTo>
                  <a:lnTo>
                    <a:pt x="245" y="48"/>
                  </a:lnTo>
                </a:path>
              </a:pathLst>
            </a:custGeom>
            <a:solidFill>
              <a:srgbClr val="387C9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 name="Freeform 85"/>
            <p:cNvSpPr>
              <a:spLocks noChangeArrowheads="1"/>
            </p:cNvSpPr>
            <p:nvPr userDrawn="1"/>
          </p:nvSpPr>
          <p:spPr bwMode="auto">
            <a:xfrm>
              <a:off x="7397750" y="2738438"/>
              <a:ext cx="182563" cy="252412"/>
            </a:xfrm>
            <a:custGeom>
              <a:avLst/>
              <a:gdLst>
                <a:gd name="T0" fmla="*/ 0 w 507"/>
                <a:gd name="T1" fmla="*/ 0 h 701"/>
                <a:gd name="T2" fmla="*/ 500 w 507"/>
                <a:gd name="T3" fmla="*/ 0 h 701"/>
                <a:gd name="T4" fmla="*/ 500 w 507"/>
                <a:gd name="T5" fmla="*/ 48 h 701"/>
                <a:gd name="T6" fmla="*/ 51 w 507"/>
                <a:gd name="T7" fmla="*/ 48 h 701"/>
                <a:gd name="T8" fmla="*/ 51 w 507"/>
                <a:gd name="T9" fmla="*/ 322 h 701"/>
                <a:gd name="T10" fmla="*/ 455 w 507"/>
                <a:gd name="T11" fmla="*/ 322 h 701"/>
                <a:gd name="T12" fmla="*/ 455 w 507"/>
                <a:gd name="T13" fmla="*/ 370 h 701"/>
                <a:gd name="T14" fmla="*/ 51 w 507"/>
                <a:gd name="T15" fmla="*/ 370 h 701"/>
                <a:gd name="T16" fmla="*/ 51 w 507"/>
                <a:gd name="T17" fmla="*/ 652 h 701"/>
                <a:gd name="T18" fmla="*/ 506 w 507"/>
                <a:gd name="T19" fmla="*/ 652 h 701"/>
                <a:gd name="T20" fmla="*/ 506 w 507"/>
                <a:gd name="T21" fmla="*/ 700 h 701"/>
                <a:gd name="T22" fmla="*/ 0 w 507"/>
                <a:gd name="T23" fmla="*/ 700 h 701"/>
                <a:gd name="T24" fmla="*/ 0 w 507"/>
                <a:gd name="T25" fmla="*/ 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7" h="701">
                  <a:moveTo>
                    <a:pt x="0" y="0"/>
                  </a:moveTo>
                  <a:lnTo>
                    <a:pt x="500" y="0"/>
                  </a:lnTo>
                  <a:lnTo>
                    <a:pt x="500" y="48"/>
                  </a:lnTo>
                  <a:lnTo>
                    <a:pt x="51" y="48"/>
                  </a:lnTo>
                  <a:lnTo>
                    <a:pt x="51" y="322"/>
                  </a:lnTo>
                  <a:lnTo>
                    <a:pt x="455" y="322"/>
                  </a:lnTo>
                  <a:lnTo>
                    <a:pt x="455" y="370"/>
                  </a:lnTo>
                  <a:lnTo>
                    <a:pt x="51" y="370"/>
                  </a:lnTo>
                  <a:lnTo>
                    <a:pt x="51" y="652"/>
                  </a:lnTo>
                  <a:lnTo>
                    <a:pt x="506" y="652"/>
                  </a:lnTo>
                  <a:lnTo>
                    <a:pt x="506" y="700"/>
                  </a:lnTo>
                  <a:lnTo>
                    <a:pt x="0" y="700"/>
                  </a:lnTo>
                  <a:lnTo>
                    <a:pt x="0" y="0"/>
                  </a:lnTo>
                </a:path>
              </a:pathLst>
            </a:custGeom>
            <a:solidFill>
              <a:srgbClr val="387C9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4" name="Freeform 86"/>
            <p:cNvSpPr>
              <a:spLocks noChangeArrowheads="1"/>
            </p:cNvSpPr>
            <p:nvPr userDrawn="1"/>
          </p:nvSpPr>
          <p:spPr bwMode="auto">
            <a:xfrm>
              <a:off x="7645400" y="2738438"/>
              <a:ext cx="185738" cy="254000"/>
            </a:xfrm>
            <a:custGeom>
              <a:avLst/>
              <a:gdLst>
                <a:gd name="T0" fmla="*/ 246 w 515"/>
                <a:gd name="T1" fmla="*/ 392 h 704"/>
                <a:gd name="T2" fmla="*/ 466 w 515"/>
                <a:gd name="T3" fmla="*/ 220 h 704"/>
                <a:gd name="T4" fmla="*/ 466 w 515"/>
                <a:gd name="T5" fmla="*/ 217 h 704"/>
                <a:gd name="T6" fmla="*/ 254 w 515"/>
                <a:gd name="T7" fmla="*/ 48 h 704"/>
                <a:gd name="T8" fmla="*/ 57 w 515"/>
                <a:gd name="T9" fmla="*/ 48 h 704"/>
                <a:gd name="T10" fmla="*/ 57 w 515"/>
                <a:gd name="T11" fmla="*/ 392 h 704"/>
                <a:gd name="T12" fmla="*/ 246 w 515"/>
                <a:gd name="T13" fmla="*/ 392 h 704"/>
                <a:gd name="T14" fmla="*/ 0 w 515"/>
                <a:gd name="T15" fmla="*/ 0 h 704"/>
                <a:gd name="T16" fmla="*/ 254 w 515"/>
                <a:gd name="T17" fmla="*/ 0 h 704"/>
                <a:gd name="T18" fmla="*/ 514 w 515"/>
                <a:gd name="T19" fmla="*/ 214 h 704"/>
                <a:gd name="T20" fmla="*/ 514 w 515"/>
                <a:gd name="T21" fmla="*/ 217 h 704"/>
                <a:gd name="T22" fmla="*/ 240 w 515"/>
                <a:gd name="T23" fmla="*/ 440 h 704"/>
                <a:gd name="T24" fmla="*/ 51 w 515"/>
                <a:gd name="T25" fmla="*/ 440 h 704"/>
                <a:gd name="T26" fmla="*/ 51 w 515"/>
                <a:gd name="T27" fmla="*/ 703 h 704"/>
                <a:gd name="T28" fmla="*/ 0 w 515"/>
                <a:gd name="T29" fmla="*/ 703 h 704"/>
                <a:gd name="T30" fmla="*/ 0 w 515"/>
                <a:gd name="T3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704">
                  <a:moveTo>
                    <a:pt x="246" y="392"/>
                  </a:moveTo>
                  <a:cubicBezTo>
                    <a:pt x="376" y="392"/>
                    <a:pt x="466" y="324"/>
                    <a:pt x="466" y="220"/>
                  </a:cubicBezTo>
                  <a:lnTo>
                    <a:pt x="466" y="217"/>
                  </a:lnTo>
                  <a:cubicBezTo>
                    <a:pt x="466" y="107"/>
                    <a:pt x="378" y="48"/>
                    <a:pt x="254" y="48"/>
                  </a:cubicBezTo>
                  <a:lnTo>
                    <a:pt x="57" y="48"/>
                  </a:lnTo>
                  <a:lnTo>
                    <a:pt x="57" y="392"/>
                  </a:lnTo>
                  <a:lnTo>
                    <a:pt x="246" y="392"/>
                  </a:lnTo>
                  <a:close/>
                  <a:moveTo>
                    <a:pt x="0" y="0"/>
                  </a:moveTo>
                  <a:lnTo>
                    <a:pt x="254" y="0"/>
                  </a:lnTo>
                  <a:cubicBezTo>
                    <a:pt x="409" y="0"/>
                    <a:pt x="514" y="79"/>
                    <a:pt x="514" y="214"/>
                  </a:cubicBezTo>
                  <a:lnTo>
                    <a:pt x="514" y="217"/>
                  </a:lnTo>
                  <a:cubicBezTo>
                    <a:pt x="514" y="364"/>
                    <a:pt x="387" y="440"/>
                    <a:pt x="240" y="440"/>
                  </a:cubicBezTo>
                  <a:lnTo>
                    <a:pt x="51" y="440"/>
                  </a:lnTo>
                  <a:lnTo>
                    <a:pt x="51" y="703"/>
                  </a:lnTo>
                  <a:lnTo>
                    <a:pt x="0" y="703"/>
                  </a:lnTo>
                  <a:lnTo>
                    <a:pt x="0" y="0"/>
                  </a:lnTo>
                  <a:close/>
                </a:path>
              </a:pathLst>
            </a:custGeom>
            <a:solidFill>
              <a:srgbClr val="387C9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5" name="Freeform 87"/>
            <p:cNvSpPr>
              <a:spLocks noChangeArrowheads="1"/>
            </p:cNvSpPr>
            <p:nvPr userDrawn="1"/>
          </p:nvSpPr>
          <p:spPr bwMode="auto">
            <a:xfrm>
              <a:off x="6791325" y="2619375"/>
              <a:ext cx="1160463" cy="487363"/>
            </a:xfrm>
            <a:custGeom>
              <a:avLst/>
              <a:gdLst>
                <a:gd name="T0" fmla="*/ 51 w 3224"/>
                <a:gd name="T1" fmla="*/ 50 h 1355"/>
                <a:gd name="T2" fmla="*/ 3172 w 3224"/>
                <a:gd name="T3" fmla="*/ 50 h 1355"/>
                <a:gd name="T4" fmla="*/ 3172 w 3224"/>
                <a:gd name="T5" fmla="*/ 1303 h 1355"/>
                <a:gd name="T6" fmla="*/ 51 w 3224"/>
                <a:gd name="T7" fmla="*/ 1303 h 1355"/>
                <a:gd name="T8" fmla="*/ 51 w 3224"/>
                <a:gd name="T9" fmla="*/ 50 h 1355"/>
                <a:gd name="T10" fmla="*/ 0 w 3224"/>
                <a:gd name="T11" fmla="*/ 1354 h 1355"/>
                <a:gd name="T12" fmla="*/ 3223 w 3224"/>
                <a:gd name="T13" fmla="*/ 1354 h 1355"/>
                <a:gd name="T14" fmla="*/ 3223 w 3224"/>
                <a:gd name="T15" fmla="*/ 0 h 1355"/>
                <a:gd name="T16" fmla="*/ 0 w 3224"/>
                <a:gd name="T17" fmla="*/ 0 h 1355"/>
                <a:gd name="T18" fmla="*/ 0 w 3224"/>
                <a:gd name="T19" fmla="*/ 1354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4" h="1355">
                  <a:moveTo>
                    <a:pt x="51" y="50"/>
                  </a:moveTo>
                  <a:lnTo>
                    <a:pt x="3172" y="50"/>
                  </a:lnTo>
                  <a:lnTo>
                    <a:pt x="3172" y="1303"/>
                  </a:lnTo>
                  <a:lnTo>
                    <a:pt x="51" y="1303"/>
                  </a:lnTo>
                  <a:lnTo>
                    <a:pt x="51" y="50"/>
                  </a:lnTo>
                  <a:close/>
                  <a:moveTo>
                    <a:pt x="0" y="1354"/>
                  </a:moveTo>
                  <a:lnTo>
                    <a:pt x="3223" y="1354"/>
                  </a:lnTo>
                  <a:lnTo>
                    <a:pt x="3223" y="0"/>
                  </a:lnTo>
                  <a:lnTo>
                    <a:pt x="0" y="0"/>
                  </a:lnTo>
                  <a:lnTo>
                    <a:pt x="0" y="1354"/>
                  </a:lnTo>
                  <a:close/>
                </a:path>
              </a:pathLst>
            </a:custGeom>
            <a:solidFill>
              <a:srgbClr val="387C9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EP Divider">
    <p:spTree>
      <p:nvGrpSpPr>
        <p:cNvPr id="1" name=""/>
        <p:cNvGrpSpPr/>
        <p:nvPr/>
      </p:nvGrpSpPr>
      <p:grpSpPr>
        <a:xfrm>
          <a:off x="0" y="0"/>
          <a:ext cx="0" cy="0"/>
          <a:chOff x="0" y="0"/>
          <a:chExt cx="0" cy="0"/>
        </a:xfrm>
      </p:grpSpPr>
      <p:sp>
        <p:nvSpPr>
          <p:cNvPr id="20" name="Rectangle 19"/>
          <p:cNvSpPr/>
          <p:nvPr userDrawn="1"/>
        </p:nvSpPr>
        <p:spPr>
          <a:xfrm>
            <a:off x="0" y="0"/>
            <a:ext cx="12192000" cy="55076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3904" y="1327463"/>
            <a:ext cx="11050792" cy="2852737"/>
          </a:xfrm>
        </p:spPr>
        <p:txBody>
          <a:bodyPr anchor="ctr">
            <a:normAutofit/>
          </a:bodyPr>
          <a:lstStyle>
            <a:lvl1pPr algn="l">
              <a:defRPr sz="3200">
                <a:solidFill>
                  <a:schemeClr val="accent2"/>
                </a:solidFill>
              </a:defRPr>
            </a:lvl1pPr>
          </a:lstStyle>
          <a:p>
            <a:r>
              <a:rPr lang="en-US" dirty="0"/>
              <a:t>Click to edit Master title style</a:t>
            </a:r>
          </a:p>
        </p:txBody>
      </p:sp>
      <p:sp>
        <p:nvSpPr>
          <p:cNvPr id="5" name="Rectangle 4"/>
          <p:cNvSpPr/>
          <p:nvPr userDrawn="1"/>
        </p:nvSpPr>
        <p:spPr>
          <a:xfrm>
            <a:off x="0" y="5507665"/>
            <a:ext cx="12192000" cy="13503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userDrawn="1"/>
        </p:nvGrpSpPr>
        <p:grpSpPr>
          <a:xfrm>
            <a:off x="10474233" y="5939151"/>
            <a:ext cx="1160463" cy="487363"/>
            <a:chOff x="6791325" y="2619375"/>
            <a:chExt cx="1160463" cy="487363"/>
          </a:xfrm>
        </p:grpSpPr>
        <p:sp>
          <p:nvSpPr>
            <p:cNvPr id="13" name="Freeform 83"/>
            <p:cNvSpPr>
              <a:spLocks noChangeArrowheads="1"/>
            </p:cNvSpPr>
            <p:nvPr userDrawn="1"/>
          </p:nvSpPr>
          <p:spPr bwMode="auto">
            <a:xfrm>
              <a:off x="6902450" y="2733675"/>
              <a:ext cx="185738" cy="261938"/>
            </a:xfrm>
            <a:custGeom>
              <a:avLst/>
              <a:gdLst>
                <a:gd name="T0" fmla="*/ 34 w 518"/>
                <a:gd name="T1" fmla="*/ 570 h 726"/>
                <a:gd name="T2" fmla="*/ 285 w 518"/>
                <a:gd name="T3" fmla="*/ 674 h 726"/>
                <a:gd name="T4" fmla="*/ 463 w 518"/>
                <a:gd name="T5" fmla="*/ 536 h 726"/>
                <a:gd name="T6" fmla="*/ 463 w 518"/>
                <a:gd name="T7" fmla="*/ 533 h 726"/>
                <a:gd name="T8" fmla="*/ 266 w 518"/>
                <a:gd name="T9" fmla="*/ 383 h 726"/>
                <a:gd name="T10" fmla="*/ 29 w 518"/>
                <a:gd name="T11" fmla="*/ 186 h 726"/>
                <a:gd name="T12" fmla="*/ 29 w 518"/>
                <a:gd name="T13" fmla="*/ 183 h 726"/>
                <a:gd name="T14" fmla="*/ 254 w 518"/>
                <a:gd name="T15" fmla="*/ 0 h 726"/>
                <a:gd name="T16" fmla="*/ 494 w 518"/>
                <a:gd name="T17" fmla="*/ 84 h 726"/>
                <a:gd name="T18" fmla="*/ 460 w 518"/>
                <a:gd name="T19" fmla="*/ 127 h 726"/>
                <a:gd name="T20" fmla="*/ 251 w 518"/>
                <a:gd name="T21" fmla="*/ 48 h 726"/>
                <a:gd name="T22" fmla="*/ 79 w 518"/>
                <a:gd name="T23" fmla="*/ 180 h 726"/>
                <a:gd name="T24" fmla="*/ 79 w 518"/>
                <a:gd name="T25" fmla="*/ 183 h 726"/>
                <a:gd name="T26" fmla="*/ 285 w 518"/>
                <a:gd name="T27" fmla="*/ 335 h 726"/>
                <a:gd name="T28" fmla="*/ 517 w 518"/>
                <a:gd name="T29" fmla="*/ 530 h 726"/>
                <a:gd name="T30" fmla="*/ 517 w 518"/>
                <a:gd name="T31" fmla="*/ 533 h 726"/>
                <a:gd name="T32" fmla="*/ 285 w 518"/>
                <a:gd name="T33" fmla="*/ 725 h 726"/>
                <a:gd name="T34" fmla="*/ 0 w 518"/>
                <a:gd name="T35" fmla="*/ 609 h 726"/>
                <a:gd name="T36" fmla="*/ 34 w 518"/>
                <a:gd name="T37" fmla="*/ 57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8" h="726">
                  <a:moveTo>
                    <a:pt x="34" y="570"/>
                  </a:moveTo>
                  <a:cubicBezTo>
                    <a:pt x="110" y="640"/>
                    <a:pt x="184" y="674"/>
                    <a:pt x="285" y="674"/>
                  </a:cubicBezTo>
                  <a:cubicBezTo>
                    <a:pt x="390" y="674"/>
                    <a:pt x="463" y="615"/>
                    <a:pt x="463" y="536"/>
                  </a:cubicBezTo>
                  <a:lnTo>
                    <a:pt x="463" y="533"/>
                  </a:lnTo>
                  <a:cubicBezTo>
                    <a:pt x="463" y="460"/>
                    <a:pt x="424" y="414"/>
                    <a:pt x="266" y="383"/>
                  </a:cubicBezTo>
                  <a:cubicBezTo>
                    <a:pt x="96" y="350"/>
                    <a:pt x="29" y="293"/>
                    <a:pt x="29" y="186"/>
                  </a:cubicBezTo>
                  <a:lnTo>
                    <a:pt x="29" y="183"/>
                  </a:lnTo>
                  <a:cubicBezTo>
                    <a:pt x="29" y="79"/>
                    <a:pt x="124" y="0"/>
                    <a:pt x="254" y="0"/>
                  </a:cubicBezTo>
                  <a:cubicBezTo>
                    <a:pt x="356" y="0"/>
                    <a:pt x="424" y="28"/>
                    <a:pt x="494" y="84"/>
                  </a:cubicBezTo>
                  <a:lnTo>
                    <a:pt x="460" y="127"/>
                  </a:lnTo>
                  <a:cubicBezTo>
                    <a:pt x="395" y="70"/>
                    <a:pt x="328" y="48"/>
                    <a:pt x="251" y="48"/>
                  </a:cubicBezTo>
                  <a:cubicBezTo>
                    <a:pt x="147" y="48"/>
                    <a:pt x="79" y="107"/>
                    <a:pt x="79" y="180"/>
                  </a:cubicBezTo>
                  <a:lnTo>
                    <a:pt x="79" y="183"/>
                  </a:lnTo>
                  <a:cubicBezTo>
                    <a:pt x="79" y="256"/>
                    <a:pt x="119" y="302"/>
                    <a:pt x="285" y="335"/>
                  </a:cubicBezTo>
                  <a:cubicBezTo>
                    <a:pt x="449" y="369"/>
                    <a:pt x="517" y="426"/>
                    <a:pt x="517" y="530"/>
                  </a:cubicBezTo>
                  <a:lnTo>
                    <a:pt x="517" y="533"/>
                  </a:lnTo>
                  <a:cubicBezTo>
                    <a:pt x="517" y="646"/>
                    <a:pt x="421" y="725"/>
                    <a:pt x="285" y="725"/>
                  </a:cubicBezTo>
                  <a:cubicBezTo>
                    <a:pt x="170" y="722"/>
                    <a:pt x="85" y="685"/>
                    <a:pt x="0" y="609"/>
                  </a:cubicBezTo>
                  <a:lnTo>
                    <a:pt x="34" y="570"/>
                  </a:lnTo>
                </a:path>
              </a:pathLst>
            </a:custGeom>
            <a:solidFill>
              <a:srgbClr val="387C9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84"/>
            <p:cNvSpPr>
              <a:spLocks noChangeArrowheads="1"/>
            </p:cNvSpPr>
            <p:nvPr userDrawn="1"/>
          </p:nvSpPr>
          <p:spPr bwMode="auto">
            <a:xfrm>
              <a:off x="7138988" y="2738438"/>
              <a:ext cx="195262" cy="252412"/>
            </a:xfrm>
            <a:custGeom>
              <a:avLst/>
              <a:gdLst>
                <a:gd name="T0" fmla="*/ 245 w 543"/>
                <a:gd name="T1" fmla="*/ 48 h 701"/>
                <a:gd name="T2" fmla="*/ 0 w 543"/>
                <a:gd name="T3" fmla="*/ 48 h 701"/>
                <a:gd name="T4" fmla="*/ 0 w 543"/>
                <a:gd name="T5" fmla="*/ 0 h 701"/>
                <a:gd name="T6" fmla="*/ 542 w 543"/>
                <a:gd name="T7" fmla="*/ 0 h 701"/>
                <a:gd name="T8" fmla="*/ 542 w 543"/>
                <a:gd name="T9" fmla="*/ 48 h 701"/>
                <a:gd name="T10" fmla="*/ 296 w 543"/>
                <a:gd name="T11" fmla="*/ 48 h 701"/>
                <a:gd name="T12" fmla="*/ 296 w 543"/>
                <a:gd name="T13" fmla="*/ 700 h 701"/>
                <a:gd name="T14" fmla="*/ 245 w 543"/>
                <a:gd name="T15" fmla="*/ 700 h 701"/>
                <a:gd name="T16" fmla="*/ 245 w 543"/>
                <a:gd name="T17" fmla="*/ 48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3" h="701">
                  <a:moveTo>
                    <a:pt x="245" y="48"/>
                  </a:moveTo>
                  <a:lnTo>
                    <a:pt x="0" y="48"/>
                  </a:lnTo>
                  <a:lnTo>
                    <a:pt x="0" y="0"/>
                  </a:lnTo>
                  <a:lnTo>
                    <a:pt x="542" y="0"/>
                  </a:lnTo>
                  <a:lnTo>
                    <a:pt x="542" y="48"/>
                  </a:lnTo>
                  <a:lnTo>
                    <a:pt x="296" y="48"/>
                  </a:lnTo>
                  <a:lnTo>
                    <a:pt x="296" y="700"/>
                  </a:lnTo>
                  <a:lnTo>
                    <a:pt x="245" y="700"/>
                  </a:lnTo>
                  <a:lnTo>
                    <a:pt x="245" y="48"/>
                  </a:lnTo>
                </a:path>
              </a:pathLst>
            </a:custGeom>
            <a:solidFill>
              <a:srgbClr val="387C9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85"/>
            <p:cNvSpPr>
              <a:spLocks noChangeArrowheads="1"/>
            </p:cNvSpPr>
            <p:nvPr userDrawn="1"/>
          </p:nvSpPr>
          <p:spPr bwMode="auto">
            <a:xfrm>
              <a:off x="7397750" y="2738438"/>
              <a:ext cx="182563" cy="252412"/>
            </a:xfrm>
            <a:custGeom>
              <a:avLst/>
              <a:gdLst>
                <a:gd name="T0" fmla="*/ 0 w 507"/>
                <a:gd name="T1" fmla="*/ 0 h 701"/>
                <a:gd name="T2" fmla="*/ 500 w 507"/>
                <a:gd name="T3" fmla="*/ 0 h 701"/>
                <a:gd name="T4" fmla="*/ 500 w 507"/>
                <a:gd name="T5" fmla="*/ 48 h 701"/>
                <a:gd name="T6" fmla="*/ 51 w 507"/>
                <a:gd name="T7" fmla="*/ 48 h 701"/>
                <a:gd name="T8" fmla="*/ 51 w 507"/>
                <a:gd name="T9" fmla="*/ 322 h 701"/>
                <a:gd name="T10" fmla="*/ 455 w 507"/>
                <a:gd name="T11" fmla="*/ 322 h 701"/>
                <a:gd name="T12" fmla="*/ 455 w 507"/>
                <a:gd name="T13" fmla="*/ 370 h 701"/>
                <a:gd name="T14" fmla="*/ 51 w 507"/>
                <a:gd name="T15" fmla="*/ 370 h 701"/>
                <a:gd name="T16" fmla="*/ 51 w 507"/>
                <a:gd name="T17" fmla="*/ 652 h 701"/>
                <a:gd name="T18" fmla="*/ 506 w 507"/>
                <a:gd name="T19" fmla="*/ 652 h 701"/>
                <a:gd name="T20" fmla="*/ 506 w 507"/>
                <a:gd name="T21" fmla="*/ 700 h 701"/>
                <a:gd name="T22" fmla="*/ 0 w 507"/>
                <a:gd name="T23" fmla="*/ 700 h 701"/>
                <a:gd name="T24" fmla="*/ 0 w 507"/>
                <a:gd name="T25" fmla="*/ 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7" h="701">
                  <a:moveTo>
                    <a:pt x="0" y="0"/>
                  </a:moveTo>
                  <a:lnTo>
                    <a:pt x="500" y="0"/>
                  </a:lnTo>
                  <a:lnTo>
                    <a:pt x="500" y="48"/>
                  </a:lnTo>
                  <a:lnTo>
                    <a:pt x="51" y="48"/>
                  </a:lnTo>
                  <a:lnTo>
                    <a:pt x="51" y="322"/>
                  </a:lnTo>
                  <a:lnTo>
                    <a:pt x="455" y="322"/>
                  </a:lnTo>
                  <a:lnTo>
                    <a:pt x="455" y="370"/>
                  </a:lnTo>
                  <a:lnTo>
                    <a:pt x="51" y="370"/>
                  </a:lnTo>
                  <a:lnTo>
                    <a:pt x="51" y="652"/>
                  </a:lnTo>
                  <a:lnTo>
                    <a:pt x="506" y="652"/>
                  </a:lnTo>
                  <a:lnTo>
                    <a:pt x="506" y="700"/>
                  </a:lnTo>
                  <a:lnTo>
                    <a:pt x="0" y="700"/>
                  </a:lnTo>
                  <a:lnTo>
                    <a:pt x="0" y="0"/>
                  </a:lnTo>
                </a:path>
              </a:pathLst>
            </a:custGeom>
            <a:solidFill>
              <a:srgbClr val="387C9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86"/>
            <p:cNvSpPr>
              <a:spLocks noChangeArrowheads="1"/>
            </p:cNvSpPr>
            <p:nvPr userDrawn="1"/>
          </p:nvSpPr>
          <p:spPr bwMode="auto">
            <a:xfrm>
              <a:off x="7645400" y="2738438"/>
              <a:ext cx="185738" cy="254000"/>
            </a:xfrm>
            <a:custGeom>
              <a:avLst/>
              <a:gdLst>
                <a:gd name="T0" fmla="*/ 246 w 515"/>
                <a:gd name="T1" fmla="*/ 392 h 704"/>
                <a:gd name="T2" fmla="*/ 466 w 515"/>
                <a:gd name="T3" fmla="*/ 220 h 704"/>
                <a:gd name="T4" fmla="*/ 466 w 515"/>
                <a:gd name="T5" fmla="*/ 217 h 704"/>
                <a:gd name="T6" fmla="*/ 254 w 515"/>
                <a:gd name="T7" fmla="*/ 48 h 704"/>
                <a:gd name="T8" fmla="*/ 57 w 515"/>
                <a:gd name="T9" fmla="*/ 48 h 704"/>
                <a:gd name="T10" fmla="*/ 57 w 515"/>
                <a:gd name="T11" fmla="*/ 392 h 704"/>
                <a:gd name="T12" fmla="*/ 246 w 515"/>
                <a:gd name="T13" fmla="*/ 392 h 704"/>
                <a:gd name="T14" fmla="*/ 0 w 515"/>
                <a:gd name="T15" fmla="*/ 0 h 704"/>
                <a:gd name="T16" fmla="*/ 254 w 515"/>
                <a:gd name="T17" fmla="*/ 0 h 704"/>
                <a:gd name="T18" fmla="*/ 514 w 515"/>
                <a:gd name="T19" fmla="*/ 214 h 704"/>
                <a:gd name="T20" fmla="*/ 514 w 515"/>
                <a:gd name="T21" fmla="*/ 217 h 704"/>
                <a:gd name="T22" fmla="*/ 240 w 515"/>
                <a:gd name="T23" fmla="*/ 440 h 704"/>
                <a:gd name="T24" fmla="*/ 51 w 515"/>
                <a:gd name="T25" fmla="*/ 440 h 704"/>
                <a:gd name="T26" fmla="*/ 51 w 515"/>
                <a:gd name="T27" fmla="*/ 703 h 704"/>
                <a:gd name="T28" fmla="*/ 0 w 515"/>
                <a:gd name="T29" fmla="*/ 703 h 704"/>
                <a:gd name="T30" fmla="*/ 0 w 515"/>
                <a:gd name="T3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704">
                  <a:moveTo>
                    <a:pt x="246" y="392"/>
                  </a:moveTo>
                  <a:cubicBezTo>
                    <a:pt x="376" y="392"/>
                    <a:pt x="466" y="324"/>
                    <a:pt x="466" y="220"/>
                  </a:cubicBezTo>
                  <a:lnTo>
                    <a:pt x="466" y="217"/>
                  </a:lnTo>
                  <a:cubicBezTo>
                    <a:pt x="466" y="107"/>
                    <a:pt x="378" y="48"/>
                    <a:pt x="254" y="48"/>
                  </a:cubicBezTo>
                  <a:lnTo>
                    <a:pt x="57" y="48"/>
                  </a:lnTo>
                  <a:lnTo>
                    <a:pt x="57" y="392"/>
                  </a:lnTo>
                  <a:lnTo>
                    <a:pt x="246" y="392"/>
                  </a:lnTo>
                  <a:close/>
                  <a:moveTo>
                    <a:pt x="0" y="0"/>
                  </a:moveTo>
                  <a:lnTo>
                    <a:pt x="254" y="0"/>
                  </a:lnTo>
                  <a:cubicBezTo>
                    <a:pt x="409" y="0"/>
                    <a:pt x="514" y="79"/>
                    <a:pt x="514" y="214"/>
                  </a:cubicBezTo>
                  <a:lnTo>
                    <a:pt x="514" y="217"/>
                  </a:lnTo>
                  <a:cubicBezTo>
                    <a:pt x="514" y="364"/>
                    <a:pt x="387" y="440"/>
                    <a:pt x="240" y="440"/>
                  </a:cubicBezTo>
                  <a:lnTo>
                    <a:pt x="51" y="440"/>
                  </a:lnTo>
                  <a:lnTo>
                    <a:pt x="51" y="703"/>
                  </a:lnTo>
                  <a:lnTo>
                    <a:pt x="0" y="703"/>
                  </a:lnTo>
                  <a:lnTo>
                    <a:pt x="0" y="0"/>
                  </a:lnTo>
                  <a:close/>
                </a:path>
              </a:pathLst>
            </a:custGeom>
            <a:solidFill>
              <a:srgbClr val="387C9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87"/>
            <p:cNvSpPr>
              <a:spLocks noChangeArrowheads="1"/>
            </p:cNvSpPr>
            <p:nvPr userDrawn="1"/>
          </p:nvSpPr>
          <p:spPr bwMode="auto">
            <a:xfrm>
              <a:off x="6791325" y="2619375"/>
              <a:ext cx="1160463" cy="487363"/>
            </a:xfrm>
            <a:custGeom>
              <a:avLst/>
              <a:gdLst>
                <a:gd name="T0" fmla="*/ 51 w 3224"/>
                <a:gd name="T1" fmla="*/ 50 h 1355"/>
                <a:gd name="T2" fmla="*/ 3172 w 3224"/>
                <a:gd name="T3" fmla="*/ 50 h 1355"/>
                <a:gd name="T4" fmla="*/ 3172 w 3224"/>
                <a:gd name="T5" fmla="*/ 1303 h 1355"/>
                <a:gd name="T6" fmla="*/ 51 w 3224"/>
                <a:gd name="T7" fmla="*/ 1303 h 1355"/>
                <a:gd name="T8" fmla="*/ 51 w 3224"/>
                <a:gd name="T9" fmla="*/ 50 h 1355"/>
                <a:gd name="T10" fmla="*/ 0 w 3224"/>
                <a:gd name="T11" fmla="*/ 1354 h 1355"/>
                <a:gd name="T12" fmla="*/ 3223 w 3224"/>
                <a:gd name="T13" fmla="*/ 1354 h 1355"/>
                <a:gd name="T14" fmla="*/ 3223 w 3224"/>
                <a:gd name="T15" fmla="*/ 0 h 1355"/>
                <a:gd name="T16" fmla="*/ 0 w 3224"/>
                <a:gd name="T17" fmla="*/ 0 h 1355"/>
                <a:gd name="T18" fmla="*/ 0 w 3224"/>
                <a:gd name="T19" fmla="*/ 1354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4" h="1355">
                  <a:moveTo>
                    <a:pt x="51" y="50"/>
                  </a:moveTo>
                  <a:lnTo>
                    <a:pt x="3172" y="50"/>
                  </a:lnTo>
                  <a:lnTo>
                    <a:pt x="3172" y="1303"/>
                  </a:lnTo>
                  <a:lnTo>
                    <a:pt x="51" y="1303"/>
                  </a:lnTo>
                  <a:lnTo>
                    <a:pt x="51" y="50"/>
                  </a:lnTo>
                  <a:close/>
                  <a:moveTo>
                    <a:pt x="0" y="1354"/>
                  </a:moveTo>
                  <a:lnTo>
                    <a:pt x="3223" y="1354"/>
                  </a:lnTo>
                  <a:lnTo>
                    <a:pt x="3223" y="0"/>
                  </a:lnTo>
                  <a:lnTo>
                    <a:pt x="0" y="0"/>
                  </a:lnTo>
                  <a:lnTo>
                    <a:pt x="0" y="1354"/>
                  </a:lnTo>
                  <a:close/>
                </a:path>
              </a:pathLst>
            </a:custGeom>
            <a:solidFill>
              <a:srgbClr val="387C9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86B2F3C-08EE-2246-AC41-B29D143070D4}" type="slidenum">
              <a:rPr lang="en-US" smtClean="0"/>
              <a:t>‹#›</a:t>
            </a:fld>
            <a:endParaRPr lang="en-US"/>
          </a:p>
        </p:txBody>
      </p:sp>
    </p:spTree>
    <p:extLst>
      <p:ext uri="{BB962C8B-B14F-4D97-AF65-F5344CB8AC3E}">
        <p14:creationId xmlns:p14="http://schemas.microsoft.com/office/powerpoint/2010/main" val="1676934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Essentials">
  <p:cSld name="1_5Essentials">
    <p:spTree>
      <p:nvGrpSpPr>
        <p:cNvPr id="1" name="Shape 54"/>
        <p:cNvGrpSpPr/>
        <p:nvPr/>
      </p:nvGrpSpPr>
      <p:grpSpPr>
        <a:xfrm>
          <a:off x="0" y="0"/>
          <a:ext cx="0" cy="0"/>
          <a:chOff x="0" y="0"/>
          <a:chExt cx="0" cy="0"/>
        </a:xfrm>
      </p:grpSpPr>
      <p:sp>
        <p:nvSpPr>
          <p:cNvPr id="55" name="Google Shape;55;p14"/>
          <p:cNvSpPr/>
          <p:nvPr/>
        </p:nvSpPr>
        <p:spPr>
          <a:xfrm>
            <a:off x="0" y="0"/>
            <a:ext cx="9409781" cy="1350421"/>
          </a:xfrm>
          <a:prstGeom prst="rect">
            <a:avLst/>
          </a:prstGeom>
          <a:solidFill>
            <a:schemeClr val="accent6"/>
          </a:solidFill>
          <a:ln>
            <a:noFill/>
          </a:ln>
        </p:spPr>
        <p:txBody>
          <a:bodyPr spcFirstLastPara="1" wrap="square" lIns="93100" tIns="46567" rIns="93100" bIns="46567"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
        <p:nvSpPr>
          <p:cNvPr id="56" name="Google Shape;56;p14"/>
          <p:cNvSpPr/>
          <p:nvPr/>
        </p:nvSpPr>
        <p:spPr>
          <a:xfrm>
            <a:off x="9409815" y="0"/>
            <a:ext cx="2782125" cy="1350421"/>
          </a:xfrm>
          <a:prstGeom prst="rect">
            <a:avLst/>
          </a:prstGeom>
          <a:solidFill>
            <a:schemeClr val="accent5"/>
          </a:solidFill>
          <a:ln>
            <a:noFill/>
          </a:ln>
        </p:spPr>
        <p:txBody>
          <a:bodyPr spcFirstLastPara="1" wrap="square" lIns="93100" tIns="46567" rIns="93100" bIns="46567"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
        <p:nvSpPr>
          <p:cNvPr id="57" name="Google Shape;57;p14"/>
          <p:cNvSpPr txBox="1">
            <a:spLocks noGrp="1"/>
          </p:cNvSpPr>
          <p:nvPr>
            <p:ph type="title"/>
          </p:nvPr>
        </p:nvSpPr>
        <p:spPr>
          <a:xfrm>
            <a:off x="269967" y="141310"/>
            <a:ext cx="8874000" cy="1063125"/>
          </a:xfrm>
          <a:prstGeom prst="rect">
            <a:avLst/>
          </a:prstGeom>
          <a:noFill/>
          <a:ln>
            <a:noFill/>
          </a:ln>
        </p:spPr>
        <p:txBody>
          <a:bodyPr spcFirstLastPara="1" wrap="square" lIns="58925" tIns="58925" rIns="58925" bIns="58925" anchor="ctr" anchorCtr="0"/>
          <a:lstStyle>
            <a:lvl1pPr marL="0" marR="0" lvl="0" indent="0" algn="l" rtl="0">
              <a:lnSpc>
                <a:spcPct val="90000"/>
              </a:lnSpc>
              <a:spcBef>
                <a:spcPts val="0"/>
              </a:spcBef>
              <a:spcAft>
                <a:spcPts val="0"/>
              </a:spcAft>
              <a:buClr>
                <a:schemeClr val="accent5"/>
              </a:buClr>
              <a:buSzPts val="1100"/>
              <a:buFont typeface="Arial"/>
              <a:buNone/>
              <a:defRPr sz="2800" b="0" i="0" u="none" strike="noStrike" cap="none">
                <a:solidFill>
                  <a:schemeClr val="accent5"/>
                </a:solidFill>
                <a:latin typeface="Arial"/>
                <a:ea typeface="Arial"/>
                <a:cs typeface="Arial"/>
                <a:sym typeface="Arial"/>
              </a:defRPr>
            </a:lvl1pPr>
            <a:lvl2pPr lvl="1" indent="0">
              <a:spcBef>
                <a:spcPts val="0"/>
              </a:spcBef>
              <a:spcAft>
                <a:spcPts val="0"/>
              </a:spcAft>
              <a:buSzPts val="1100"/>
              <a:buFont typeface="Arial"/>
              <a:buNone/>
              <a:defRPr sz="1867"/>
            </a:lvl2pPr>
            <a:lvl3pPr lvl="2" indent="0">
              <a:spcBef>
                <a:spcPts val="0"/>
              </a:spcBef>
              <a:spcAft>
                <a:spcPts val="0"/>
              </a:spcAft>
              <a:buSzPts val="1100"/>
              <a:buFont typeface="Arial"/>
              <a:buNone/>
              <a:defRPr sz="1867"/>
            </a:lvl3pPr>
            <a:lvl4pPr lvl="3" indent="0">
              <a:spcBef>
                <a:spcPts val="0"/>
              </a:spcBef>
              <a:spcAft>
                <a:spcPts val="0"/>
              </a:spcAft>
              <a:buSzPts val="1100"/>
              <a:buFont typeface="Arial"/>
              <a:buNone/>
              <a:defRPr sz="1867"/>
            </a:lvl4pPr>
            <a:lvl5pPr lvl="4" indent="0">
              <a:spcBef>
                <a:spcPts val="0"/>
              </a:spcBef>
              <a:spcAft>
                <a:spcPts val="0"/>
              </a:spcAft>
              <a:buSzPts val="1100"/>
              <a:buFont typeface="Arial"/>
              <a:buNone/>
              <a:defRPr sz="1867"/>
            </a:lvl5pPr>
            <a:lvl6pPr lvl="5" indent="0">
              <a:spcBef>
                <a:spcPts val="0"/>
              </a:spcBef>
              <a:spcAft>
                <a:spcPts val="0"/>
              </a:spcAft>
              <a:buSzPts val="1100"/>
              <a:buFont typeface="Arial"/>
              <a:buNone/>
              <a:defRPr sz="1867"/>
            </a:lvl6pPr>
            <a:lvl7pPr lvl="6" indent="0">
              <a:spcBef>
                <a:spcPts val="0"/>
              </a:spcBef>
              <a:spcAft>
                <a:spcPts val="0"/>
              </a:spcAft>
              <a:buSzPts val="1100"/>
              <a:buFont typeface="Arial"/>
              <a:buNone/>
              <a:defRPr sz="1867"/>
            </a:lvl7pPr>
            <a:lvl8pPr lvl="7" indent="0">
              <a:spcBef>
                <a:spcPts val="0"/>
              </a:spcBef>
              <a:spcAft>
                <a:spcPts val="0"/>
              </a:spcAft>
              <a:buSzPts val="1100"/>
              <a:buFont typeface="Arial"/>
              <a:buNone/>
              <a:defRPr sz="1867"/>
            </a:lvl8pPr>
            <a:lvl9pPr lvl="8" indent="0">
              <a:spcBef>
                <a:spcPts val="0"/>
              </a:spcBef>
              <a:spcAft>
                <a:spcPts val="0"/>
              </a:spcAft>
              <a:buSzPts val="1100"/>
              <a:buFont typeface="Arial"/>
              <a:buNone/>
              <a:defRPr sz="1867"/>
            </a:lvl9pPr>
          </a:lstStyle>
          <a:p>
            <a:endParaRPr/>
          </a:p>
        </p:txBody>
      </p:sp>
      <p:sp>
        <p:nvSpPr>
          <p:cNvPr id="58" name="Google Shape;58;p14"/>
          <p:cNvSpPr txBox="1">
            <a:spLocks noGrp="1"/>
          </p:cNvSpPr>
          <p:nvPr>
            <p:ph type="body" idx="1"/>
          </p:nvPr>
        </p:nvSpPr>
        <p:spPr>
          <a:xfrm>
            <a:off x="269967" y="1541721"/>
            <a:ext cx="11652188" cy="4635141"/>
          </a:xfrm>
          <a:prstGeom prst="rect">
            <a:avLst/>
          </a:prstGeom>
          <a:noFill/>
          <a:ln>
            <a:noFill/>
          </a:ln>
        </p:spPr>
        <p:txBody>
          <a:bodyPr spcFirstLastPara="1" wrap="square" lIns="58925" tIns="58925" rIns="58925" bIns="58925" anchor="t" anchorCtr="0"/>
          <a:lstStyle>
            <a:lvl1pPr marL="609585" marR="0" lvl="0" indent="-431789" algn="l" rtl="0">
              <a:lnSpc>
                <a:spcPct val="90000"/>
              </a:lnSpc>
              <a:spcBef>
                <a:spcPts val="1067"/>
              </a:spcBef>
              <a:spcAft>
                <a:spcPts val="0"/>
              </a:spcAft>
              <a:buClr>
                <a:srgbClr val="75726B"/>
              </a:buClr>
              <a:buSzPts val="1500"/>
              <a:buFont typeface="Arial"/>
              <a:buChar char="•"/>
              <a:defRPr sz="2000" b="0" i="0" u="none" strike="noStrike" cap="none">
                <a:solidFill>
                  <a:srgbClr val="75726B"/>
                </a:solidFill>
                <a:latin typeface="Arial"/>
                <a:ea typeface="Arial"/>
                <a:cs typeface="Arial"/>
                <a:sym typeface="Arial"/>
              </a:defRPr>
            </a:lvl1pPr>
            <a:lvl2pPr marL="1219170" marR="0" lvl="1" indent="-423323" algn="l" rtl="0">
              <a:lnSpc>
                <a:spcPct val="90000"/>
              </a:lnSpc>
              <a:spcBef>
                <a:spcPts val="533"/>
              </a:spcBef>
              <a:spcAft>
                <a:spcPts val="0"/>
              </a:spcAft>
              <a:buClr>
                <a:srgbClr val="75726B"/>
              </a:buClr>
              <a:buSzPts val="1400"/>
              <a:buFont typeface="Arial"/>
              <a:buChar char="•"/>
              <a:defRPr sz="1867" b="0" i="0" u="none" strike="noStrike" cap="none">
                <a:solidFill>
                  <a:srgbClr val="75726B"/>
                </a:solidFill>
                <a:latin typeface="Arial"/>
                <a:ea typeface="Arial"/>
                <a:cs typeface="Arial"/>
                <a:sym typeface="Arial"/>
              </a:defRPr>
            </a:lvl2pPr>
            <a:lvl3pPr marL="1828754" marR="0" lvl="2" indent="-406390" algn="l" rtl="0">
              <a:lnSpc>
                <a:spcPct val="90000"/>
              </a:lnSpc>
              <a:spcBef>
                <a:spcPts val="533"/>
              </a:spcBef>
              <a:spcAft>
                <a:spcPts val="0"/>
              </a:spcAft>
              <a:buClr>
                <a:srgbClr val="75726B"/>
              </a:buClr>
              <a:buSzPts val="1200"/>
              <a:buFont typeface="Arial"/>
              <a:buChar char="•"/>
              <a:defRPr sz="1600" b="0" i="0" u="none" strike="noStrike" cap="none">
                <a:solidFill>
                  <a:srgbClr val="75726B"/>
                </a:solidFill>
                <a:latin typeface="Arial"/>
                <a:ea typeface="Arial"/>
                <a:cs typeface="Arial"/>
                <a:sym typeface="Arial"/>
              </a:defRPr>
            </a:lvl3pPr>
            <a:lvl4pPr marL="2438339" marR="0" lvl="3" indent="-397923" algn="l" rtl="0">
              <a:lnSpc>
                <a:spcPct val="90000"/>
              </a:lnSpc>
              <a:spcBef>
                <a:spcPts val="533"/>
              </a:spcBef>
              <a:spcAft>
                <a:spcPts val="0"/>
              </a:spcAft>
              <a:buClr>
                <a:srgbClr val="75726B"/>
              </a:buClr>
              <a:buSzPts val="1100"/>
              <a:buFont typeface="Arial"/>
              <a:buChar char="•"/>
              <a:defRPr sz="1467" b="0" i="0" u="none" strike="noStrike" cap="none">
                <a:solidFill>
                  <a:srgbClr val="75726B"/>
                </a:solidFill>
                <a:latin typeface="Arial"/>
                <a:ea typeface="Arial"/>
                <a:cs typeface="Arial"/>
                <a:sym typeface="Arial"/>
              </a:defRPr>
            </a:lvl4pPr>
            <a:lvl5pPr marL="3047924" marR="0" lvl="4" indent="-397923" algn="l" rtl="0">
              <a:lnSpc>
                <a:spcPct val="90000"/>
              </a:lnSpc>
              <a:spcBef>
                <a:spcPts val="533"/>
              </a:spcBef>
              <a:spcAft>
                <a:spcPts val="0"/>
              </a:spcAft>
              <a:buClr>
                <a:srgbClr val="75726B"/>
              </a:buClr>
              <a:buSzPts val="1100"/>
              <a:buFont typeface="Arial"/>
              <a:buChar char="•"/>
              <a:defRPr sz="1467" b="0" i="0" u="none" strike="noStrike" cap="none">
                <a:solidFill>
                  <a:srgbClr val="75726B"/>
                </a:solidFill>
                <a:latin typeface="Arial"/>
                <a:ea typeface="Arial"/>
                <a:cs typeface="Arial"/>
                <a:sym typeface="Arial"/>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9pPr>
          </a:lstStyle>
          <a:p>
            <a:endParaRPr/>
          </a:p>
        </p:txBody>
      </p:sp>
      <p:sp>
        <p:nvSpPr>
          <p:cNvPr id="59" name="Google Shape;59;p14"/>
          <p:cNvSpPr txBox="1">
            <a:spLocks noGrp="1"/>
          </p:cNvSpPr>
          <p:nvPr>
            <p:ph type="sldNum" idx="12"/>
          </p:nvPr>
        </p:nvSpPr>
        <p:spPr>
          <a:xfrm>
            <a:off x="9178835" y="6356350"/>
            <a:ext cx="2743312" cy="365133"/>
          </a:xfrm>
          <a:prstGeom prst="rect">
            <a:avLst/>
          </a:prstGeom>
          <a:noFill/>
          <a:ln>
            <a:noFill/>
          </a:ln>
        </p:spPr>
        <p:txBody>
          <a:bodyPr spcFirstLastPara="1" wrap="square" lIns="69825" tIns="34925" rIns="0" bIns="34925" anchor="ctr" anchorCtr="0">
            <a:noAutofit/>
          </a:bodyPr>
          <a:lstStyle>
            <a:lvl1pPr marL="0" marR="0" lvl="0" indent="0" algn="r" rtl="0">
              <a:lnSpc>
                <a:spcPct val="100000"/>
              </a:lnSpc>
              <a:spcBef>
                <a:spcPts val="0"/>
              </a:spcBef>
              <a:spcAft>
                <a:spcPts val="0"/>
              </a:spcAft>
              <a:buClr>
                <a:srgbClr val="888888"/>
              </a:buClr>
              <a:buSzPts val="200"/>
              <a:buFont typeface="Arial"/>
              <a:buNone/>
              <a:defRPr sz="1067"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200"/>
              <a:buFont typeface="Arial"/>
              <a:buNone/>
              <a:defRPr sz="1067"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200"/>
              <a:buFont typeface="Arial"/>
              <a:buNone/>
              <a:defRPr sz="1067"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200"/>
              <a:buFont typeface="Arial"/>
              <a:buNone/>
              <a:defRPr sz="1067"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200"/>
              <a:buFont typeface="Arial"/>
              <a:buNone/>
              <a:defRPr sz="1067"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200"/>
              <a:buFont typeface="Arial"/>
              <a:buNone/>
              <a:defRPr sz="1067"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200"/>
              <a:buFont typeface="Arial"/>
              <a:buNone/>
              <a:defRPr sz="1067"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200"/>
              <a:buFont typeface="Arial"/>
              <a:buNone/>
              <a:defRPr sz="1067"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200"/>
              <a:buFont typeface="Arial"/>
              <a:buNone/>
              <a:defRPr sz="1067"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grpSp>
        <p:nvGrpSpPr>
          <p:cNvPr id="60" name="Google Shape;60;p14"/>
          <p:cNvGrpSpPr/>
          <p:nvPr/>
        </p:nvGrpSpPr>
        <p:grpSpPr>
          <a:xfrm>
            <a:off x="270028" y="6464666"/>
            <a:ext cx="1872097" cy="183421"/>
            <a:chOff x="1270000" y="979488"/>
            <a:chExt cx="7518463" cy="736700"/>
          </a:xfrm>
        </p:grpSpPr>
        <p:sp>
          <p:nvSpPr>
            <p:cNvPr id="61" name="Google Shape;61;p14"/>
            <p:cNvSpPr/>
            <p:nvPr/>
          </p:nvSpPr>
          <p:spPr>
            <a:xfrm>
              <a:off x="1270000" y="989013"/>
              <a:ext cx="514500" cy="598500"/>
            </a:xfrm>
            <a:custGeom>
              <a:avLst/>
              <a:gdLst/>
              <a:ahLst/>
              <a:cxnLst/>
              <a:rect l="l" t="t" r="r" b="b"/>
              <a:pathLst>
                <a:path w="120000" h="120000" extrusionOk="0">
                  <a:moveTo>
                    <a:pt x="0" y="0"/>
                  </a:moveTo>
                  <a:lnTo>
                    <a:pt x="30314" y="0"/>
                  </a:lnTo>
                  <a:lnTo>
                    <a:pt x="30314" y="66819"/>
                  </a:lnTo>
                  <a:cubicBezTo>
                    <a:pt x="30314" y="86157"/>
                    <a:pt x="41483" y="95898"/>
                    <a:pt x="59958" y="95898"/>
                  </a:cubicBezTo>
                  <a:cubicBezTo>
                    <a:pt x="78432" y="95898"/>
                    <a:pt x="89601" y="86374"/>
                    <a:pt x="89601" y="67612"/>
                  </a:cubicBezTo>
                  <a:lnTo>
                    <a:pt x="89601" y="0"/>
                  </a:lnTo>
                  <a:lnTo>
                    <a:pt x="119916" y="0"/>
                  </a:lnTo>
                  <a:lnTo>
                    <a:pt x="119916" y="66602"/>
                  </a:lnTo>
                  <a:cubicBezTo>
                    <a:pt x="119916" y="102465"/>
                    <a:pt x="96403" y="119927"/>
                    <a:pt x="59706" y="119927"/>
                  </a:cubicBezTo>
                  <a:cubicBezTo>
                    <a:pt x="23009" y="119927"/>
                    <a:pt x="0" y="102248"/>
                    <a:pt x="0" y="67612"/>
                  </a:cubicBezTo>
                  <a:lnTo>
                    <a:pt x="0" y="0"/>
                  </a:lnTo>
                </a:path>
              </a:pathLst>
            </a:custGeom>
            <a:solidFill>
              <a:srgbClr val="D7D7CF"/>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62" name="Google Shape;62;p14"/>
            <p:cNvSpPr/>
            <p:nvPr/>
          </p:nvSpPr>
          <p:spPr>
            <a:xfrm>
              <a:off x="1876425" y="979488"/>
              <a:ext cx="546000" cy="609600"/>
            </a:xfrm>
            <a:custGeom>
              <a:avLst/>
              <a:gdLst/>
              <a:ahLst/>
              <a:cxnLst/>
              <a:rect l="l" t="t" r="r" b="b"/>
              <a:pathLst>
                <a:path w="120000" h="120000" extrusionOk="0">
                  <a:moveTo>
                    <a:pt x="0" y="60000"/>
                  </a:moveTo>
                  <a:cubicBezTo>
                    <a:pt x="0" y="26989"/>
                    <a:pt x="27625" y="0"/>
                    <a:pt x="67678" y="0"/>
                  </a:cubicBezTo>
                  <a:cubicBezTo>
                    <a:pt x="91978" y="0"/>
                    <a:pt x="106701" y="7225"/>
                    <a:pt x="118812" y="17992"/>
                  </a:cubicBezTo>
                  <a:lnTo>
                    <a:pt x="100686" y="36765"/>
                  </a:lnTo>
                  <a:cubicBezTo>
                    <a:pt x="90633" y="28547"/>
                    <a:pt x="80580" y="23801"/>
                    <a:pt x="67678" y="23801"/>
                  </a:cubicBezTo>
                  <a:cubicBezTo>
                    <a:pt x="45751" y="23801"/>
                    <a:pt x="30079" y="39952"/>
                    <a:pt x="30079" y="60000"/>
                  </a:cubicBezTo>
                  <a:cubicBezTo>
                    <a:pt x="30079" y="79763"/>
                    <a:pt x="45514" y="96340"/>
                    <a:pt x="67678" y="96340"/>
                  </a:cubicBezTo>
                  <a:cubicBezTo>
                    <a:pt x="82401" y="96340"/>
                    <a:pt x="91583" y="90956"/>
                    <a:pt x="101794" y="82739"/>
                  </a:cubicBezTo>
                  <a:lnTo>
                    <a:pt x="119920" y="99173"/>
                  </a:lnTo>
                  <a:cubicBezTo>
                    <a:pt x="106306" y="111924"/>
                    <a:pt x="91583" y="119929"/>
                    <a:pt x="66490" y="119929"/>
                  </a:cubicBezTo>
                  <a:cubicBezTo>
                    <a:pt x="28337" y="119929"/>
                    <a:pt x="0" y="93577"/>
                    <a:pt x="0" y="60354"/>
                  </a:cubicBezTo>
                  <a:lnTo>
                    <a:pt x="0" y="60000"/>
                  </a:lnTo>
                </a:path>
              </a:pathLst>
            </a:custGeom>
            <a:solidFill>
              <a:srgbClr val="D7D7CF"/>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63" name="Google Shape;63;p14"/>
            <p:cNvSpPr/>
            <p:nvPr/>
          </p:nvSpPr>
          <p:spPr>
            <a:xfrm>
              <a:off x="2505075" y="989013"/>
              <a:ext cx="498600" cy="588900"/>
            </a:xfrm>
            <a:custGeom>
              <a:avLst/>
              <a:gdLst/>
              <a:ahLst/>
              <a:cxnLst/>
              <a:rect l="l" t="t" r="r" b="b"/>
              <a:pathLst>
                <a:path w="120000" h="120000" extrusionOk="0">
                  <a:moveTo>
                    <a:pt x="88658" y="0"/>
                  </a:moveTo>
                  <a:lnTo>
                    <a:pt x="88658" y="47545"/>
                  </a:lnTo>
                  <a:lnTo>
                    <a:pt x="31255" y="47545"/>
                  </a:lnTo>
                  <a:lnTo>
                    <a:pt x="31255" y="0"/>
                  </a:lnTo>
                  <a:lnTo>
                    <a:pt x="0" y="0"/>
                  </a:lnTo>
                  <a:lnTo>
                    <a:pt x="0" y="119926"/>
                  </a:lnTo>
                  <a:lnTo>
                    <a:pt x="31255" y="119926"/>
                  </a:lnTo>
                  <a:lnTo>
                    <a:pt x="31255" y="71721"/>
                  </a:lnTo>
                  <a:lnTo>
                    <a:pt x="88658" y="71721"/>
                  </a:lnTo>
                  <a:lnTo>
                    <a:pt x="88658" y="119926"/>
                  </a:lnTo>
                  <a:lnTo>
                    <a:pt x="119913" y="119926"/>
                  </a:lnTo>
                  <a:lnTo>
                    <a:pt x="119913" y="0"/>
                  </a:lnTo>
                  <a:lnTo>
                    <a:pt x="88658" y="0"/>
                  </a:lnTo>
                </a:path>
              </a:pathLst>
            </a:custGeom>
            <a:solidFill>
              <a:srgbClr val="D7D7CF"/>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64" name="Google Shape;64;p14"/>
            <p:cNvSpPr/>
            <p:nvPr/>
          </p:nvSpPr>
          <p:spPr>
            <a:xfrm>
              <a:off x="3140075" y="989013"/>
              <a:ext cx="130200" cy="588900"/>
            </a:xfrm>
            <a:custGeom>
              <a:avLst/>
              <a:gdLst/>
              <a:ahLst/>
              <a:cxnLst/>
              <a:rect l="l" t="t" r="r" b="b"/>
              <a:pathLst>
                <a:path w="120000" h="120000" extrusionOk="0">
                  <a:moveTo>
                    <a:pt x="59834" y="119926"/>
                  </a:moveTo>
                  <a:lnTo>
                    <a:pt x="0" y="119926"/>
                  </a:lnTo>
                  <a:lnTo>
                    <a:pt x="0" y="0"/>
                  </a:lnTo>
                  <a:lnTo>
                    <a:pt x="119669" y="0"/>
                  </a:lnTo>
                  <a:lnTo>
                    <a:pt x="119669" y="119926"/>
                  </a:lnTo>
                  <a:lnTo>
                    <a:pt x="59834" y="119926"/>
                  </a:lnTo>
                </a:path>
              </a:pathLst>
            </a:custGeom>
            <a:solidFill>
              <a:srgbClr val="D7D7CF"/>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65" name="Google Shape;65;p14"/>
            <p:cNvSpPr/>
            <p:nvPr/>
          </p:nvSpPr>
          <p:spPr>
            <a:xfrm>
              <a:off x="3375025" y="979488"/>
              <a:ext cx="546000" cy="609600"/>
            </a:xfrm>
            <a:custGeom>
              <a:avLst/>
              <a:gdLst/>
              <a:ahLst/>
              <a:cxnLst/>
              <a:rect l="l" t="t" r="r" b="b"/>
              <a:pathLst>
                <a:path w="120000" h="120000" extrusionOk="0">
                  <a:moveTo>
                    <a:pt x="0" y="60000"/>
                  </a:moveTo>
                  <a:cubicBezTo>
                    <a:pt x="0" y="26989"/>
                    <a:pt x="27686" y="0"/>
                    <a:pt x="67633" y="0"/>
                  </a:cubicBezTo>
                  <a:cubicBezTo>
                    <a:pt x="91997" y="0"/>
                    <a:pt x="106710" y="7225"/>
                    <a:pt x="118813" y="17992"/>
                  </a:cubicBezTo>
                  <a:lnTo>
                    <a:pt x="100698" y="36765"/>
                  </a:lnTo>
                  <a:cubicBezTo>
                    <a:pt x="90652" y="28547"/>
                    <a:pt x="80606" y="23801"/>
                    <a:pt x="67633" y="23801"/>
                  </a:cubicBezTo>
                  <a:cubicBezTo>
                    <a:pt x="45800" y="23801"/>
                    <a:pt x="30138" y="39952"/>
                    <a:pt x="30138" y="60000"/>
                  </a:cubicBezTo>
                  <a:cubicBezTo>
                    <a:pt x="30138" y="79763"/>
                    <a:pt x="45563" y="96340"/>
                    <a:pt x="67633" y="96340"/>
                  </a:cubicBezTo>
                  <a:cubicBezTo>
                    <a:pt x="82425" y="96340"/>
                    <a:pt x="91522" y="90956"/>
                    <a:pt x="101806" y="82739"/>
                  </a:cubicBezTo>
                  <a:lnTo>
                    <a:pt x="119920" y="99173"/>
                  </a:lnTo>
                  <a:cubicBezTo>
                    <a:pt x="106473" y="111924"/>
                    <a:pt x="91760" y="119929"/>
                    <a:pt x="66763" y="119929"/>
                  </a:cubicBezTo>
                  <a:cubicBezTo>
                    <a:pt x="28398" y="119929"/>
                    <a:pt x="0" y="93577"/>
                    <a:pt x="0" y="60354"/>
                  </a:cubicBezTo>
                  <a:lnTo>
                    <a:pt x="0" y="60000"/>
                  </a:lnTo>
                </a:path>
              </a:pathLst>
            </a:custGeom>
            <a:solidFill>
              <a:srgbClr val="D7D7CF"/>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66" name="Google Shape;66;p14"/>
            <p:cNvSpPr/>
            <p:nvPr/>
          </p:nvSpPr>
          <p:spPr>
            <a:xfrm>
              <a:off x="3956050" y="985838"/>
              <a:ext cx="624000" cy="593700"/>
            </a:xfrm>
            <a:custGeom>
              <a:avLst/>
              <a:gdLst/>
              <a:ahLst/>
              <a:cxnLst/>
              <a:rect l="l" t="t" r="r" b="b"/>
              <a:pathLst>
                <a:path w="120000" h="120000" extrusionOk="0">
                  <a:moveTo>
                    <a:pt x="59792" y="31437"/>
                  </a:moveTo>
                  <a:lnTo>
                    <a:pt x="74809" y="70006"/>
                  </a:lnTo>
                  <a:lnTo>
                    <a:pt x="44775" y="70006"/>
                  </a:lnTo>
                  <a:lnTo>
                    <a:pt x="59792" y="31437"/>
                  </a:lnTo>
                  <a:close/>
                  <a:moveTo>
                    <a:pt x="48650" y="0"/>
                  </a:moveTo>
                  <a:lnTo>
                    <a:pt x="0" y="119927"/>
                  </a:lnTo>
                  <a:lnTo>
                    <a:pt x="25397" y="119927"/>
                  </a:lnTo>
                  <a:lnTo>
                    <a:pt x="35778" y="93220"/>
                  </a:lnTo>
                  <a:lnTo>
                    <a:pt x="83598" y="93220"/>
                  </a:lnTo>
                  <a:lnTo>
                    <a:pt x="93979" y="119927"/>
                  </a:lnTo>
                  <a:lnTo>
                    <a:pt x="119930" y="119927"/>
                  </a:lnTo>
                  <a:lnTo>
                    <a:pt x="71349" y="0"/>
                  </a:lnTo>
                  <a:lnTo>
                    <a:pt x="48650" y="0"/>
                  </a:lnTo>
                  <a:close/>
                </a:path>
              </a:pathLst>
            </a:custGeom>
            <a:solidFill>
              <a:srgbClr val="D7D7CF"/>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67" name="Google Shape;67;p14"/>
            <p:cNvSpPr/>
            <p:nvPr/>
          </p:nvSpPr>
          <p:spPr>
            <a:xfrm>
              <a:off x="4592638" y="979488"/>
              <a:ext cx="561900" cy="609600"/>
            </a:xfrm>
            <a:custGeom>
              <a:avLst/>
              <a:gdLst/>
              <a:ahLst/>
              <a:cxnLst/>
              <a:rect l="l" t="t" r="r" b="b"/>
              <a:pathLst>
                <a:path w="120000" h="120000" extrusionOk="0">
                  <a:moveTo>
                    <a:pt x="0" y="60000"/>
                  </a:moveTo>
                  <a:cubicBezTo>
                    <a:pt x="0" y="26989"/>
                    <a:pt x="27982" y="0"/>
                    <a:pt x="65957" y="0"/>
                  </a:cubicBezTo>
                  <a:cubicBezTo>
                    <a:pt x="88481" y="0"/>
                    <a:pt x="102088" y="5596"/>
                    <a:pt x="115310" y="16009"/>
                  </a:cubicBezTo>
                  <a:lnTo>
                    <a:pt x="97937" y="35348"/>
                  </a:lnTo>
                  <a:cubicBezTo>
                    <a:pt x="88251" y="27981"/>
                    <a:pt x="79641" y="23589"/>
                    <a:pt x="65112" y="23589"/>
                  </a:cubicBezTo>
                  <a:cubicBezTo>
                    <a:pt x="44894" y="23589"/>
                    <a:pt x="28827" y="39952"/>
                    <a:pt x="28827" y="59787"/>
                  </a:cubicBezTo>
                  <a:lnTo>
                    <a:pt x="28827" y="60000"/>
                  </a:lnTo>
                  <a:cubicBezTo>
                    <a:pt x="28827" y="81180"/>
                    <a:pt x="44663" y="96765"/>
                    <a:pt x="67033" y="96765"/>
                  </a:cubicBezTo>
                  <a:cubicBezTo>
                    <a:pt x="77027" y="96765"/>
                    <a:pt x="86098" y="94356"/>
                    <a:pt x="93094" y="89752"/>
                  </a:cubicBezTo>
                  <a:lnTo>
                    <a:pt x="93094" y="73175"/>
                  </a:lnTo>
                  <a:lnTo>
                    <a:pt x="65265" y="73175"/>
                  </a:lnTo>
                  <a:lnTo>
                    <a:pt x="65265" y="51145"/>
                  </a:lnTo>
                  <a:lnTo>
                    <a:pt x="119923" y="51145"/>
                  </a:lnTo>
                  <a:lnTo>
                    <a:pt x="119923" y="101582"/>
                  </a:lnTo>
                  <a:cubicBezTo>
                    <a:pt x="106854" y="111711"/>
                    <a:pt x="89173" y="119929"/>
                    <a:pt x="66188" y="119929"/>
                  </a:cubicBezTo>
                  <a:cubicBezTo>
                    <a:pt x="27136" y="119929"/>
                    <a:pt x="0" y="94569"/>
                    <a:pt x="0" y="60354"/>
                  </a:cubicBezTo>
                  <a:lnTo>
                    <a:pt x="0" y="60000"/>
                  </a:lnTo>
                </a:path>
              </a:pathLst>
            </a:custGeom>
            <a:solidFill>
              <a:srgbClr val="D7D7CF"/>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68" name="Google Shape;68;p14"/>
            <p:cNvSpPr/>
            <p:nvPr/>
          </p:nvSpPr>
          <p:spPr>
            <a:xfrm>
              <a:off x="5241925" y="979488"/>
              <a:ext cx="627000" cy="609600"/>
            </a:xfrm>
            <a:custGeom>
              <a:avLst/>
              <a:gdLst/>
              <a:ahLst/>
              <a:cxnLst/>
              <a:rect l="l" t="t" r="r" b="b"/>
              <a:pathLst>
                <a:path w="120000" h="120000" extrusionOk="0">
                  <a:moveTo>
                    <a:pt x="93892" y="60000"/>
                  </a:moveTo>
                  <a:cubicBezTo>
                    <a:pt x="93892" y="40165"/>
                    <a:pt x="79770" y="23589"/>
                    <a:pt x="59724" y="23589"/>
                  </a:cubicBezTo>
                  <a:cubicBezTo>
                    <a:pt x="39747" y="23589"/>
                    <a:pt x="25901" y="39811"/>
                    <a:pt x="25901" y="59787"/>
                  </a:cubicBezTo>
                  <a:lnTo>
                    <a:pt x="25901" y="60000"/>
                  </a:lnTo>
                  <a:cubicBezTo>
                    <a:pt x="25901" y="79763"/>
                    <a:pt x="40091" y="96340"/>
                    <a:pt x="60068" y="96340"/>
                  </a:cubicBezTo>
                  <a:cubicBezTo>
                    <a:pt x="80114" y="96340"/>
                    <a:pt x="93892" y="80188"/>
                    <a:pt x="93892" y="60354"/>
                  </a:cubicBezTo>
                  <a:lnTo>
                    <a:pt x="93892" y="60000"/>
                  </a:lnTo>
                  <a:close/>
                  <a:moveTo>
                    <a:pt x="0" y="60000"/>
                  </a:moveTo>
                  <a:cubicBezTo>
                    <a:pt x="0" y="26989"/>
                    <a:pt x="25281" y="0"/>
                    <a:pt x="60068" y="0"/>
                  </a:cubicBezTo>
                  <a:cubicBezTo>
                    <a:pt x="94856" y="0"/>
                    <a:pt x="119931" y="26564"/>
                    <a:pt x="119931" y="59574"/>
                  </a:cubicBezTo>
                  <a:lnTo>
                    <a:pt x="119931" y="60000"/>
                  </a:lnTo>
                  <a:cubicBezTo>
                    <a:pt x="119931" y="92939"/>
                    <a:pt x="94718" y="119929"/>
                    <a:pt x="59862" y="119929"/>
                  </a:cubicBezTo>
                  <a:cubicBezTo>
                    <a:pt x="25074" y="119929"/>
                    <a:pt x="0" y="93364"/>
                    <a:pt x="0" y="60354"/>
                  </a:cubicBezTo>
                  <a:lnTo>
                    <a:pt x="0" y="60000"/>
                  </a:lnTo>
                  <a:close/>
                </a:path>
              </a:pathLst>
            </a:custGeom>
            <a:solidFill>
              <a:srgbClr val="D7D7CF"/>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69" name="Google Shape;69;p14"/>
            <p:cNvSpPr/>
            <p:nvPr/>
          </p:nvSpPr>
          <p:spPr>
            <a:xfrm>
              <a:off x="5973763" y="989013"/>
              <a:ext cx="130200" cy="588900"/>
            </a:xfrm>
            <a:custGeom>
              <a:avLst/>
              <a:gdLst/>
              <a:ahLst/>
              <a:cxnLst/>
              <a:rect l="l" t="t" r="r" b="b"/>
              <a:pathLst>
                <a:path w="120000" h="120000" extrusionOk="0">
                  <a:moveTo>
                    <a:pt x="60000" y="119926"/>
                  </a:moveTo>
                  <a:lnTo>
                    <a:pt x="0" y="119926"/>
                  </a:lnTo>
                  <a:lnTo>
                    <a:pt x="0" y="0"/>
                  </a:lnTo>
                  <a:lnTo>
                    <a:pt x="119668" y="0"/>
                  </a:lnTo>
                  <a:lnTo>
                    <a:pt x="119668" y="119926"/>
                  </a:lnTo>
                  <a:lnTo>
                    <a:pt x="60000" y="119926"/>
                  </a:lnTo>
                </a:path>
              </a:pathLst>
            </a:custGeom>
            <a:solidFill>
              <a:srgbClr val="8B0021"/>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70" name="Google Shape;70;p14"/>
            <p:cNvSpPr/>
            <p:nvPr/>
          </p:nvSpPr>
          <p:spPr>
            <a:xfrm>
              <a:off x="6226175" y="1119188"/>
              <a:ext cx="689100" cy="460500"/>
            </a:xfrm>
            <a:custGeom>
              <a:avLst/>
              <a:gdLst/>
              <a:ahLst/>
              <a:cxnLst/>
              <a:rect l="l" t="t" r="r" b="b"/>
              <a:pathLst>
                <a:path w="120000" h="120000" extrusionOk="0">
                  <a:moveTo>
                    <a:pt x="0" y="2161"/>
                  </a:moveTo>
                  <a:lnTo>
                    <a:pt x="22257" y="2161"/>
                  </a:lnTo>
                  <a:lnTo>
                    <a:pt x="22257" y="18888"/>
                  </a:lnTo>
                  <a:cubicBezTo>
                    <a:pt x="27398" y="9021"/>
                    <a:pt x="34106" y="0"/>
                    <a:pt x="45454" y="0"/>
                  </a:cubicBezTo>
                  <a:cubicBezTo>
                    <a:pt x="55736" y="0"/>
                    <a:pt x="63510" y="6953"/>
                    <a:pt x="67586" y="18606"/>
                  </a:cubicBezTo>
                  <a:cubicBezTo>
                    <a:pt x="74482" y="6389"/>
                    <a:pt x="82633" y="0"/>
                    <a:pt x="93416" y="0"/>
                  </a:cubicBezTo>
                  <a:cubicBezTo>
                    <a:pt x="110031" y="0"/>
                    <a:pt x="119937" y="14847"/>
                    <a:pt x="119937" y="43226"/>
                  </a:cubicBezTo>
                  <a:lnTo>
                    <a:pt x="119937" y="119906"/>
                  </a:lnTo>
                  <a:lnTo>
                    <a:pt x="97680" y="119906"/>
                  </a:lnTo>
                  <a:lnTo>
                    <a:pt x="97680" y="54126"/>
                  </a:lnTo>
                  <a:cubicBezTo>
                    <a:pt x="97680" y="38245"/>
                    <a:pt x="92915" y="30258"/>
                    <a:pt x="84576" y="30258"/>
                  </a:cubicBezTo>
                  <a:cubicBezTo>
                    <a:pt x="76300" y="30258"/>
                    <a:pt x="71097" y="38527"/>
                    <a:pt x="71097" y="54126"/>
                  </a:cubicBezTo>
                  <a:lnTo>
                    <a:pt x="71097" y="119906"/>
                  </a:lnTo>
                  <a:lnTo>
                    <a:pt x="48840" y="119906"/>
                  </a:lnTo>
                  <a:lnTo>
                    <a:pt x="48840" y="54126"/>
                  </a:lnTo>
                  <a:cubicBezTo>
                    <a:pt x="48840" y="38245"/>
                    <a:pt x="44012" y="30258"/>
                    <a:pt x="35736" y="30258"/>
                  </a:cubicBezTo>
                  <a:cubicBezTo>
                    <a:pt x="27398" y="30258"/>
                    <a:pt x="22257" y="38527"/>
                    <a:pt x="22257" y="54126"/>
                  </a:cubicBezTo>
                  <a:lnTo>
                    <a:pt x="22257" y="119906"/>
                  </a:lnTo>
                  <a:lnTo>
                    <a:pt x="0" y="119906"/>
                  </a:lnTo>
                  <a:lnTo>
                    <a:pt x="0" y="2161"/>
                  </a:lnTo>
                </a:path>
              </a:pathLst>
            </a:custGeom>
            <a:solidFill>
              <a:srgbClr val="8B0021"/>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71" name="Google Shape;71;p14"/>
            <p:cNvSpPr/>
            <p:nvPr/>
          </p:nvSpPr>
          <p:spPr>
            <a:xfrm>
              <a:off x="7019925" y="1119188"/>
              <a:ext cx="473100" cy="597000"/>
            </a:xfrm>
            <a:custGeom>
              <a:avLst/>
              <a:gdLst/>
              <a:ahLst/>
              <a:cxnLst/>
              <a:rect l="l" t="t" r="r" b="b"/>
              <a:pathLst>
                <a:path w="120000" h="120000" extrusionOk="0">
                  <a:moveTo>
                    <a:pt x="87720" y="46827"/>
                  </a:moveTo>
                  <a:cubicBezTo>
                    <a:pt x="87720" y="31700"/>
                    <a:pt x="74954" y="21712"/>
                    <a:pt x="59726" y="21712"/>
                  </a:cubicBezTo>
                  <a:cubicBezTo>
                    <a:pt x="44589" y="21712"/>
                    <a:pt x="31914" y="31700"/>
                    <a:pt x="31914" y="46827"/>
                  </a:cubicBezTo>
                  <a:lnTo>
                    <a:pt x="31914" y="47189"/>
                  </a:lnTo>
                  <a:cubicBezTo>
                    <a:pt x="31914" y="62316"/>
                    <a:pt x="44589" y="72303"/>
                    <a:pt x="59726" y="72303"/>
                  </a:cubicBezTo>
                  <a:cubicBezTo>
                    <a:pt x="74954" y="72303"/>
                    <a:pt x="87720" y="62316"/>
                    <a:pt x="87720" y="47189"/>
                  </a:cubicBezTo>
                  <a:lnTo>
                    <a:pt x="87720" y="46827"/>
                  </a:lnTo>
                  <a:close/>
                  <a:moveTo>
                    <a:pt x="0" y="1664"/>
                  </a:moveTo>
                  <a:lnTo>
                    <a:pt x="32370" y="1664"/>
                  </a:lnTo>
                  <a:lnTo>
                    <a:pt x="32370" y="14764"/>
                  </a:lnTo>
                  <a:cubicBezTo>
                    <a:pt x="40395" y="6369"/>
                    <a:pt x="51155" y="0"/>
                    <a:pt x="67933" y="0"/>
                  </a:cubicBezTo>
                  <a:cubicBezTo>
                    <a:pt x="94650" y="0"/>
                    <a:pt x="119908" y="16574"/>
                    <a:pt x="119908" y="46972"/>
                  </a:cubicBezTo>
                  <a:lnTo>
                    <a:pt x="119908" y="47406"/>
                  </a:lnTo>
                  <a:cubicBezTo>
                    <a:pt x="119908" y="77659"/>
                    <a:pt x="94924" y="94378"/>
                    <a:pt x="67933" y="94378"/>
                  </a:cubicBezTo>
                  <a:cubicBezTo>
                    <a:pt x="50699" y="94378"/>
                    <a:pt x="39848" y="88082"/>
                    <a:pt x="32370" y="80916"/>
                  </a:cubicBezTo>
                  <a:lnTo>
                    <a:pt x="32370" y="119927"/>
                  </a:lnTo>
                  <a:lnTo>
                    <a:pt x="0" y="119927"/>
                  </a:lnTo>
                  <a:lnTo>
                    <a:pt x="0" y="1664"/>
                  </a:lnTo>
                  <a:close/>
                </a:path>
              </a:pathLst>
            </a:custGeom>
            <a:solidFill>
              <a:srgbClr val="8B0021"/>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72" name="Google Shape;72;p14"/>
            <p:cNvSpPr/>
            <p:nvPr/>
          </p:nvSpPr>
          <p:spPr>
            <a:xfrm>
              <a:off x="7545388" y="1122363"/>
              <a:ext cx="415800" cy="465000"/>
            </a:xfrm>
            <a:custGeom>
              <a:avLst/>
              <a:gdLst/>
              <a:ahLst/>
              <a:cxnLst/>
              <a:rect l="l" t="t" r="r" b="b"/>
              <a:pathLst>
                <a:path w="120000" h="120000" extrusionOk="0">
                  <a:moveTo>
                    <a:pt x="84675" y="70997"/>
                  </a:moveTo>
                  <a:cubicBezTo>
                    <a:pt x="78233" y="68306"/>
                    <a:pt x="70025" y="66542"/>
                    <a:pt x="61194" y="66542"/>
                  </a:cubicBezTo>
                  <a:cubicBezTo>
                    <a:pt x="45402" y="66542"/>
                    <a:pt x="35740" y="72296"/>
                    <a:pt x="35740" y="82505"/>
                  </a:cubicBezTo>
                  <a:lnTo>
                    <a:pt x="35740" y="82969"/>
                  </a:lnTo>
                  <a:cubicBezTo>
                    <a:pt x="35740" y="91879"/>
                    <a:pt x="43948" y="97169"/>
                    <a:pt x="56000" y="97169"/>
                  </a:cubicBezTo>
                  <a:cubicBezTo>
                    <a:pt x="73246" y="96890"/>
                    <a:pt x="84675" y="88538"/>
                    <a:pt x="84675" y="76751"/>
                  </a:cubicBezTo>
                  <a:lnTo>
                    <a:pt x="84675" y="70997"/>
                  </a:lnTo>
                  <a:close/>
                  <a:moveTo>
                    <a:pt x="0" y="83805"/>
                  </a:moveTo>
                  <a:cubicBezTo>
                    <a:pt x="0" y="58375"/>
                    <a:pt x="21610" y="46589"/>
                    <a:pt x="52467" y="46589"/>
                  </a:cubicBezTo>
                  <a:cubicBezTo>
                    <a:pt x="65662" y="46589"/>
                    <a:pt x="75012" y="48445"/>
                    <a:pt x="84363" y="51322"/>
                  </a:cubicBezTo>
                  <a:lnTo>
                    <a:pt x="84363" y="49466"/>
                  </a:lnTo>
                  <a:cubicBezTo>
                    <a:pt x="84363" y="35823"/>
                    <a:pt x="75012" y="28306"/>
                    <a:pt x="56519" y="28306"/>
                  </a:cubicBezTo>
                  <a:cubicBezTo>
                    <a:pt x="42493" y="28306"/>
                    <a:pt x="32519" y="30626"/>
                    <a:pt x="20467" y="34524"/>
                  </a:cubicBezTo>
                  <a:lnTo>
                    <a:pt x="11428" y="9373"/>
                  </a:lnTo>
                  <a:cubicBezTo>
                    <a:pt x="25766" y="3619"/>
                    <a:pt x="39792" y="0"/>
                    <a:pt x="61818" y="0"/>
                  </a:cubicBezTo>
                  <a:cubicBezTo>
                    <a:pt x="82077" y="0"/>
                    <a:pt x="96727" y="4733"/>
                    <a:pt x="105766" y="13085"/>
                  </a:cubicBezTo>
                  <a:cubicBezTo>
                    <a:pt x="115532" y="21716"/>
                    <a:pt x="119896" y="34524"/>
                    <a:pt x="119896" y="50301"/>
                  </a:cubicBezTo>
                  <a:lnTo>
                    <a:pt x="119896" y="117587"/>
                  </a:lnTo>
                  <a:lnTo>
                    <a:pt x="84155" y="117587"/>
                  </a:lnTo>
                  <a:lnTo>
                    <a:pt x="84155" y="104965"/>
                  </a:lnTo>
                  <a:cubicBezTo>
                    <a:pt x="75012" y="113874"/>
                    <a:pt x="62753" y="119721"/>
                    <a:pt x="44779" y="119721"/>
                  </a:cubicBezTo>
                  <a:cubicBezTo>
                    <a:pt x="20155" y="119907"/>
                    <a:pt x="0" y="107099"/>
                    <a:pt x="0" y="84361"/>
                  </a:cubicBezTo>
                  <a:lnTo>
                    <a:pt x="0" y="83805"/>
                  </a:lnTo>
                  <a:close/>
                </a:path>
              </a:pathLst>
            </a:custGeom>
            <a:solidFill>
              <a:srgbClr val="8B0021"/>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73" name="Google Shape;73;p14"/>
            <p:cNvSpPr/>
            <p:nvPr/>
          </p:nvSpPr>
          <p:spPr>
            <a:xfrm>
              <a:off x="8037513" y="1119188"/>
              <a:ext cx="419100" cy="471600"/>
            </a:xfrm>
            <a:custGeom>
              <a:avLst/>
              <a:gdLst/>
              <a:ahLst/>
              <a:cxnLst/>
              <a:rect l="l" t="t" r="r" b="b"/>
              <a:pathLst>
                <a:path w="120000" h="120000" extrusionOk="0">
                  <a:moveTo>
                    <a:pt x="0" y="59679"/>
                  </a:moveTo>
                  <a:cubicBezTo>
                    <a:pt x="0" y="26910"/>
                    <a:pt x="28096" y="0"/>
                    <a:pt x="67615" y="0"/>
                  </a:cubicBezTo>
                  <a:cubicBezTo>
                    <a:pt x="92006" y="0"/>
                    <a:pt x="107135" y="7231"/>
                    <a:pt x="119073" y="19405"/>
                  </a:cubicBezTo>
                  <a:lnTo>
                    <a:pt x="96638" y="40823"/>
                  </a:lnTo>
                  <a:cubicBezTo>
                    <a:pt x="88507" y="33135"/>
                    <a:pt x="80377" y="28192"/>
                    <a:pt x="67307" y="28192"/>
                  </a:cubicBezTo>
                  <a:cubicBezTo>
                    <a:pt x="48987" y="28192"/>
                    <a:pt x="35917" y="42654"/>
                    <a:pt x="35917" y="59405"/>
                  </a:cubicBezTo>
                  <a:lnTo>
                    <a:pt x="35917" y="59954"/>
                  </a:lnTo>
                  <a:cubicBezTo>
                    <a:pt x="35917" y="77528"/>
                    <a:pt x="48782" y="91716"/>
                    <a:pt x="68747" y="91716"/>
                  </a:cubicBezTo>
                  <a:cubicBezTo>
                    <a:pt x="80994" y="91716"/>
                    <a:pt x="89433" y="87048"/>
                    <a:pt x="98387" y="79633"/>
                  </a:cubicBezTo>
                  <a:lnTo>
                    <a:pt x="119897" y="98947"/>
                  </a:lnTo>
                  <a:cubicBezTo>
                    <a:pt x="107444" y="111121"/>
                    <a:pt x="92933" y="119908"/>
                    <a:pt x="66998" y="119908"/>
                  </a:cubicBezTo>
                  <a:cubicBezTo>
                    <a:pt x="28096" y="119359"/>
                    <a:pt x="0" y="92723"/>
                    <a:pt x="0" y="60228"/>
                  </a:cubicBezTo>
                  <a:lnTo>
                    <a:pt x="0" y="59679"/>
                  </a:lnTo>
                </a:path>
              </a:pathLst>
            </a:custGeom>
            <a:solidFill>
              <a:srgbClr val="8B0021"/>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74" name="Google Shape;74;p14"/>
            <p:cNvSpPr/>
            <p:nvPr/>
          </p:nvSpPr>
          <p:spPr>
            <a:xfrm>
              <a:off x="8501063" y="1011238"/>
              <a:ext cx="287400" cy="576300"/>
            </a:xfrm>
            <a:custGeom>
              <a:avLst/>
              <a:gdLst/>
              <a:ahLst/>
              <a:cxnLst/>
              <a:rect l="l" t="t" r="r" b="b"/>
              <a:pathLst>
                <a:path w="120000" h="120000" extrusionOk="0">
                  <a:moveTo>
                    <a:pt x="22500" y="47054"/>
                  </a:moveTo>
                  <a:lnTo>
                    <a:pt x="0" y="47054"/>
                  </a:lnTo>
                  <a:lnTo>
                    <a:pt x="0" y="24165"/>
                  </a:lnTo>
                  <a:lnTo>
                    <a:pt x="22500" y="24165"/>
                  </a:lnTo>
                  <a:lnTo>
                    <a:pt x="22500" y="0"/>
                  </a:lnTo>
                  <a:lnTo>
                    <a:pt x="75750" y="0"/>
                  </a:lnTo>
                  <a:lnTo>
                    <a:pt x="75750" y="24165"/>
                  </a:lnTo>
                  <a:lnTo>
                    <a:pt x="119850" y="24165"/>
                  </a:lnTo>
                  <a:lnTo>
                    <a:pt x="119850" y="47054"/>
                  </a:lnTo>
                  <a:lnTo>
                    <a:pt x="75750" y="47054"/>
                  </a:lnTo>
                  <a:lnTo>
                    <a:pt x="75750" y="87279"/>
                  </a:lnTo>
                  <a:cubicBezTo>
                    <a:pt x="75750" y="93433"/>
                    <a:pt x="80850" y="96360"/>
                    <a:pt x="93150" y="96360"/>
                  </a:cubicBezTo>
                  <a:cubicBezTo>
                    <a:pt x="102900" y="96360"/>
                    <a:pt x="111750" y="95084"/>
                    <a:pt x="119400" y="92983"/>
                  </a:cubicBezTo>
                  <a:lnTo>
                    <a:pt x="119400" y="114371"/>
                  </a:lnTo>
                  <a:cubicBezTo>
                    <a:pt x="108000" y="117748"/>
                    <a:pt x="95250" y="119924"/>
                    <a:pt x="77550" y="119924"/>
                  </a:cubicBezTo>
                  <a:cubicBezTo>
                    <a:pt x="44550" y="119924"/>
                    <a:pt x="22500" y="113320"/>
                    <a:pt x="22500" y="91482"/>
                  </a:cubicBezTo>
                  <a:lnTo>
                    <a:pt x="22500" y="47054"/>
                  </a:lnTo>
                </a:path>
              </a:pathLst>
            </a:custGeom>
            <a:solidFill>
              <a:srgbClr val="8B0021"/>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grpSp>
      <p:grpSp>
        <p:nvGrpSpPr>
          <p:cNvPr id="75" name="Google Shape;75;p14"/>
          <p:cNvGrpSpPr/>
          <p:nvPr/>
        </p:nvGrpSpPr>
        <p:grpSpPr>
          <a:xfrm>
            <a:off x="9697987" y="429127"/>
            <a:ext cx="2224269" cy="487492"/>
            <a:chOff x="1301750" y="2619375"/>
            <a:chExt cx="2224200" cy="487500"/>
          </a:xfrm>
        </p:grpSpPr>
        <p:sp>
          <p:nvSpPr>
            <p:cNvPr id="76" name="Google Shape;76;p14"/>
            <p:cNvSpPr/>
            <p:nvPr/>
          </p:nvSpPr>
          <p:spPr>
            <a:xfrm>
              <a:off x="1412875" y="2738438"/>
              <a:ext cx="176100" cy="257100"/>
            </a:xfrm>
            <a:custGeom>
              <a:avLst/>
              <a:gdLst/>
              <a:ahLst/>
              <a:cxnLst/>
              <a:rect l="l" t="t" r="r" b="b"/>
              <a:pathLst>
                <a:path w="120000" h="120000" extrusionOk="0">
                  <a:moveTo>
                    <a:pt x="9079" y="94657"/>
                  </a:moveTo>
                  <a:cubicBezTo>
                    <a:pt x="24294" y="105062"/>
                    <a:pt x="42208" y="112279"/>
                    <a:pt x="60858" y="112279"/>
                  </a:cubicBezTo>
                  <a:cubicBezTo>
                    <a:pt x="87852" y="112279"/>
                    <a:pt x="107239" y="99020"/>
                    <a:pt x="107239" y="82405"/>
                  </a:cubicBezTo>
                  <a:lnTo>
                    <a:pt x="107239" y="81902"/>
                  </a:lnTo>
                  <a:cubicBezTo>
                    <a:pt x="107239" y="65790"/>
                    <a:pt x="87852" y="54041"/>
                    <a:pt x="60122" y="54041"/>
                  </a:cubicBezTo>
                  <a:cubicBezTo>
                    <a:pt x="44171" y="54041"/>
                    <a:pt x="31901" y="57230"/>
                    <a:pt x="21349" y="61594"/>
                  </a:cubicBezTo>
                  <a:lnTo>
                    <a:pt x="11779" y="57230"/>
                  </a:lnTo>
                  <a:lnTo>
                    <a:pt x="16687" y="0"/>
                  </a:lnTo>
                  <a:lnTo>
                    <a:pt x="113619" y="0"/>
                  </a:lnTo>
                  <a:lnTo>
                    <a:pt x="113619" y="8559"/>
                  </a:lnTo>
                  <a:lnTo>
                    <a:pt x="26993" y="8559"/>
                  </a:lnTo>
                  <a:lnTo>
                    <a:pt x="22822" y="52531"/>
                  </a:lnTo>
                  <a:cubicBezTo>
                    <a:pt x="33865" y="48839"/>
                    <a:pt x="44907" y="45986"/>
                    <a:pt x="60858" y="45986"/>
                  </a:cubicBezTo>
                  <a:cubicBezTo>
                    <a:pt x="94233" y="45986"/>
                    <a:pt x="119754" y="60587"/>
                    <a:pt x="119754" y="81398"/>
                  </a:cubicBezTo>
                  <a:lnTo>
                    <a:pt x="119754" y="81902"/>
                  </a:lnTo>
                  <a:cubicBezTo>
                    <a:pt x="119754" y="104223"/>
                    <a:pt x="94233" y="119832"/>
                    <a:pt x="59631" y="119832"/>
                  </a:cubicBezTo>
                  <a:cubicBezTo>
                    <a:pt x="36564" y="119832"/>
                    <a:pt x="15214" y="111272"/>
                    <a:pt x="0" y="100867"/>
                  </a:cubicBezTo>
                  <a:lnTo>
                    <a:pt x="9079" y="94657"/>
                  </a:lnTo>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77" name="Google Shape;77;p14"/>
            <p:cNvSpPr/>
            <p:nvPr/>
          </p:nvSpPr>
          <p:spPr>
            <a:xfrm>
              <a:off x="1662113" y="2738438"/>
              <a:ext cx="182700" cy="252300"/>
            </a:xfrm>
            <a:custGeom>
              <a:avLst/>
              <a:gdLst/>
              <a:ahLst/>
              <a:cxnLst/>
              <a:rect l="l" t="t" r="r" b="b"/>
              <a:pathLst>
                <a:path w="120000" h="120000" extrusionOk="0">
                  <a:moveTo>
                    <a:pt x="0" y="0"/>
                  </a:moveTo>
                  <a:lnTo>
                    <a:pt x="118577" y="0"/>
                  </a:lnTo>
                  <a:lnTo>
                    <a:pt x="118577" y="8216"/>
                  </a:lnTo>
                  <a:lnTo>
                    <a:pt x="12806" y="8216"/>
                  </a:lnTo>
                  <a:lnTo>
                    <a:pt x="12806" y="55121"/>
                  </a:lnTo>
                  <a:lnTo>
                    <a:pt x="107905" y="55121"/>
                  </a:lnTo>
                  <a:lnTo>
                    <a:pt x="107905" y="63338"/>
                  </a:lnTo>
                  <a:lnTo>
                    <a:pt x="12806" y="63338"/>
                  </a:lnTo>
                  <a:lnTo>
                    <a:pt x="12806" y="111611"/>
                  </a:lnTo>
                  <a:lnTo>
                    <a:pt x="119762" y="111611"/>
                  </a:lnTo>
                  <a:lnTo>
                    <a:pt x="119762" y="119828"/>
                  </a:lnTo>
                  <a:lnTo>
                    <a:pt x="0" y="119828"/>
                  </a:lnTo>
                  <a:lnTo>
                    <a:pt x="0" y="0"/>
                  </a:lnTo>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78" name="Google Shape;78;p14"/>
            <p:cNvSpPr/>
            <p:nvPr/>
          </p:nvSpPr>
          <p:spPr>
            <a:xfrm>
              <a:off x="1898650" y="2801938"/>
              <a:ext cx="139800" cy="193800"/>
            </a:xfrm>
            <a:custGeom>
              <a:avLst/>
              <a:gdLst/>
              <a:ahLst/>
              <a:cxnLst/>
              <a:rect l="l" t="t" r="r" b="b"/>
              <a:pathLst>
                <a:path w="120000" h="120000" extrusionOk="0">
                  <a:moveTo>
                    <a:pt x="8682" y="93234"/>
                  </a:moveTo>
                  <a:cubicBezTo>
                    <a:pt x="26046" y="102602"/>
                    <a:pt x="45271" y="108401"/>
                    <a:pt x="65426" y="108401"/>
                  </a:cubicBezTo>
                  <a:cubicBezTo>
                    <a:pt x="87441" y="108401"/>
                    <a:pt x="103875" y="99479"/>
                    <a:pt x="103875" y="86988"/>
                  </a:cubicBezTo>
                  <a:lnTo>
                    <a:pt x="103875" y="86319"/>
                  </a:lnTo>
                  <a:cubicBezTo>
                    <a:pt x="103875" y="73159"/>
                    <a:pt x="84031" y="68029"/>
                    <a:pt x="62015" y="63568"/>
                  </a:cubicBezTo>
                  <a:cubicBezTo>
                    <a:pt x="35658" y="57992"/>
                    <a:pt x="7751" y="53085"/>
                    <a:pt x="7751" y="32118"/>
                  </a:cubicBezTo>
                  <a:lnTo>
                    <a:pt x="7751" y="31672"/>
                  </a:lnTo>
                  <a:cubicBezTo>
                    <a:pt x="7751" y="13382"/>
                    <a:pt x="29767" y="0"/>
                    <a:pt x="60155" y="0"/>
                  </a:cubicBezTo>
                  <a:cubicBezTo>
                    <a:pt x="79379" y="0"/>
                    <a:pt x="100465" y="5130"/>
                    <a:pt x="116279" y="12713"/>
                  </a:cubicBezTo>
                  <a:lnTo>
                    <a:pt x="108527" y="22081"/>
                  </a:lnTo>
                  <a:cubicBezTo>
                    <a:pt x="93643" y="15167"/>
                    <a:pt x="75968" y="10706"/>
                    <a:pt x="59224" y="10706"/>
                  </a:cubicBezTo>
                  <a:cubicBezTo>
                    <a:pt x="37519" y="10706"/>
                    <a:pt x="23565" y="19628"/>
                    <a:pt x="23565" y="31003"/>
                  </a:cubicBezTo>
                  <a:lnTo>
                    <a:pt x="23565" y="31672"/>
                  </a:lnTo>
                  <a:cubicBezTo>
                    <a:pt x="23565" y="44163"/>
                    <a:pt x="45271" y="49293"/>
                    <a:pt x="67286" y="53531"/>
                  </a:cubicBezTo>
                  <a:cubicBezTo>
                    <a:pt x="92713" y="58661"/>
                    <a:pt x="119689" y="65576"/>
                    <a:pt x="119689" y="85650"/>
                  </a:cubicBezTo>
                  <a:lnTo>
                    <a:pt x="119689" y="86319"/>
                  </a:lnTo>
                  <a:cubicBezTo>
                    <a:pt x="119689" y="106394"/>
                    <a:pt x="95193" y="119776"/>
                    <a:pt x="64496" y="119776"/>
                  </a:cubicBezTo>
                  <a:cubicBezTo>
                    <a:pt x="41860" y="118438"/>
                    <a:pt x="16434" y="111524"/>
                    <a:pt x="0" y="102156"/>
                  </a:cubicBezTo>
                  <a:lnTo>
                    <a:pt x="8682" y="93234"/>
                  </a:lnTo>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79" name="Google Shape;79;p14"/>
            <p:cNvSpPr/>
            <p:nvPr/>
          </p:nvSpPr>
          <p:spPr>
            <a:xfrm>
              <a:off x="2090738" y="2801938"/>
              <a:ext cx="139800" cy="193800"/>
            </a:xfrm>
            <a:custGeom>
              <a:avLst/>
              <a:gdLst/>
              <a:ahLst/>
              <a:cxnLst/>
              <a:rect l="l" t="t" r="r" b="b"/>
              <a:pathLst>
                <a:path w="120000" h="120000" extrusionOk="0">
                  <a:moveTo>
                    <a:pt x="8659" y="93234"/>
                  </a:moveTo>
                  <a:cubicBezTo>
                    <a:pt x="26288" y="102602"/>
                    <a:pt x="45463" y="108401"/>
                    <a:pt x="65567" y="108401"/>
                  </a:cubicBezTo>
                  <a:cubicBezTo>
                    <a:pt x="87216" y="108401"/>
                    <a:pt x="103917" y="99479"/>
                    <a:pt x="103917" y="86988"/>
                  </a:cubicBezTo>
                  <a:lnTo>
                    <a:pt x="103917" y="86319"/>
                  </a:lnTo>
                  <a:cubicBezTo>
                    <a:pt x="103917" y="73159"/>
                    <a:pt x="83814" y="68029"/>
                    <a:pt x="62164" y="63568"/>
                  </a:cubicBezTo>
                  <a:cubicBezTo>
                    <a:pt x="35876" y="57992"/>
                    <a:pt x="8041" y="53085"/>
                    <a:pt x="8041" y="32118"/>
                  </a:cubicBezTo>
                  <a:lnTo>
                    <a:pt x="8041" y="31672"/>
                  </a:lnTo>
                  <a:cubicBezTo>
                    <a:pt x="8041" y="13382"/>
                    <a:pt x="29690" y="0"/>
                    <a:pt x="60309" y="0"/>
                  </a:cubicBezTo>
                  <a:cubicBezTo>
                    <a:pt x="79484" y="0"/>
                    <a:pt x="100515" y="5130"/>
                    <a:pt x="115979" y="12713"/>
                  </a:cubicBezTo>
                  <a:lnTo>
                    <a:pt x="108247" y="22081"/>
                  </a:lnTo>
                  <a:cubicBezTo>
                    <a:pt x="93402" y="15167"/>
                    <a:pt x="76082" y="10706"/>
                    <a:pt x="59381" y="10706"/>
                  </a:cubicBezTo>
                  <a:cubicBezTo>
                    <a:pt x="37422" y="10706"/>
                    <a:pt x="23505" y="19628"/>
                    <a:pt x="23505" y="31003"/>
                  </a:cubicBezTo>
                  <a:lnTo>
                    <a:pt x="23505" y="31672"/>
                  </a:lnTo>
                  <a:cubicBezTo>
                    <a:pt x="23505" y="44163"/>
                    <a:pt x="45463" y="49293"/>
                    <a:pt x="67113" y="53531"/>
                  </a:cubicBezTo>
                  <a:cubicBezTo>
                    <a:pt x="92474" y="58661"/>
                    <a:pt x="119690" y="65576"/>
                    <a:pt x="119690" y="85650"/>
                  </a:cubicBezTo>
                  <a:lnTo>
                    <a:pt x="119690" y="86319"/>
                  </a:lnTo>
                  <a:cubicBezTo>
                    <a:pt x="119690" y="106394"/>
                    <a:pt x="95257" y="119776"/>
                    <a:pt x="64639" y="119776"/>
                  </a:cubicBezTo>
                  <a:cubicBezTo>
                    <a:pt x="42061" y="118438"/>
                    <a:pt x="16701" y="111524"/>
                    <a:pt x="0" y="102156"/>
                  </a:cubicBezTo>
                  <a:lnTo>
                    <a:pt x="8659" y="93234"/>
                  </a:lnTo>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80" name="Google Shape;80;p14"/>
            <p:cNvSpPr/>
            <p:nvPr/>
          </p:nvSpPr>
          <p:spPr>
            <a:xfrm>
              <a:off x="2282825" y="2801938"/>
              <a:ext cx="171300" cy="193800"/>
            </a:xfrm>
            <a:custGeom>
              <a:avLst/>
              <a:gdLst/>
              <a:ahLst/>
              <a:cxnLst/>
              <a:rect l="l" t="t" r="r" b="b"/>
              <a:pathLst>
                <a:path w="120000" h="120000" extrusionOk="0">
                  <a:moveTo>
                    <a:pt x="107169" y="54078"/>
                  </a:moveTo>
                  <a:cubicBezTo>
                    <a:pt x="105660" y="30837"/>
                    <a:pt x="90817" y="10055"/>
                    <a:pt x="60880" y="10055"/>
                  </a:cubicBezTo>
                  <a:cubicBezTo>
                    <a:pt x="35471" y="10055"/>
                    <a:pt x="15597" y="28826"/>
                    <a:pt x="13333" y="54078"/>
                  </a:cubicBezTo>
                  <a:lnTo>
                    <a:pt x="107169" y="54078"/>
                  </a:lnTo>
                  <a:close/>
                  <a:moveTo>
                    <a:pt x="60880" y="0"/>
                  </a:moveTo>
                  <a:cubicBezTo>
                    <a:pt x="97106" y="0"/>
                    <a:pt x="119748" y="25698"/>
                    <a:pt x="119748" y="59888"/>
                  </a:cubicBezTo>
                  <a:lnTo>
                    <a:pt x="119748" y="64134"/>
                  </a:lnTo>
                  <a:lnTo>
                    <a:pt x="13333" y="64134"/>
                  </a:lnTo>
                  <a:cubicBezTo>
                    <a:pt x="15597" y="92513"/>
                    <a:pt x="38993" y="109050"/>
                    <a:pt x="63899" y="109050"/>
                  </a:cubicBezTo>
                  <a:cubicBezTo>
                    <a:pt x="83773" y="109050"/>
                    <a:pt x="97106" y="101452"/>
                    <a:pt x="107672" y="91396"/>
                  </a:cubicBezTo>
                  <a:lnTo>
                    <a:pt x="116226" y="98324"/>
                  </a:lnTo>
                  <a:cubicBezTo>
                    <a:pt x="103647" y="110837"/>
                    <a:pt x="87798" y="119776"/>
                    <a:pt x="63144" y="119776"/>
                  </a:cubicBezTo>
                  <a:cubicBezTo>
                    <a:pt x="29685" y="119776"/>
                    <a:pt x="0" y="95865"/>
                    <a:pt x="0" y="59888"/>
                  </a:cubicBezTo>
                  <a:cubicBezTo>
                    <a:pt x="0" y="26368"/>
                    <a:pt x="26163" y="0"/>
                    <a:pt x="60880" y="0"/>
                  </a:cubicBezTo>
                  <a:close/>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81" name="Google Shape;81;p14"/>
            <p:cNvSpPr/>
            <p:nvPr/>
          </p:nvSpPr>
          <p:spPr>
            <a:xfrm>
              <a:off x="2519363" y="2801938"/>
              <a:ext cx="157200" cy="189000"/>
            </a:xfrm>
            <a:custGeom>
              <a:avLst/>
              <a:gdLst/>
              <a:ahLst/>
              <a:cxnLst/>
              <a:rect l="l" t="t" r="r" b="b"/>
              <a:pathLst>
                <a:path w="120000" h="120000" extrusionOk="0">
                  <a:moveTo>
                    <a:pt x="0" y="2509"/>
                  </a:moveTo>
                  <a:lnTo>
                    <a:pt x="13150" y="2509"/>
                  </a:lnTo>
                  <a:lnTo>
                    <a:pt x="13150" y="24410"/>
                  </a:lnTo>
                  <a:cubicBezTo>
                    <a:pt x="22465" y="10950"/>
                    <a:pt x="37808" y="0"/>
                    <a:pt x="63287" y="0"/>
                  </a:cubicBezTo>
                  <a:cubicBezTo>
                    <a:pt x="98904" y="0"/>
                    <a:pt x="119726" y="19847"/>
                    <a:pt x="119726" y="48136"/>
                  </a:cubicBezTo>
                  <a:lnTo>
                    <a:pt x="119726" y="119771"/>
                  </a:lnTo>
                  <a:lnTo>
                    <a:pt x="106575" y="119771"/>
                  </a:lnTo>
                  <a:lnTo>
                    <a:pt x="106575" y="50190"/>
                  </a:lnTo>
                  <a:cubicBezTo>
                    <a:pt x="106575" y="26235"/>
                    <a:pt x="90410" y="10266"/>
                    <a:pt x="61917" y="10266"/>
                  </a:cubicBezTo>
                  <a:cubicBezTo>
                    <a:pt x="33972" y="10266"/>
                    <a:pt x="13150" y="27604"/>
                    <a:pt x="13150" y="52015"/>
                  </a:cubicBezTo>
                  <a:lnTo>
                    <a:pt x="13150" y="119771"/>
                  </a:lnTo>
                  <a:lnTo>
                    <a:pt x="0" y="119771"/>
                  </a:lnTo>
                  <a:lnTo>
                    <a:pt x="0" y="2509"/>
                  </a:lnTo>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82" name="Google Shape;82;p14"/>
            <p:cNvSpPr/>
            <p:nvPr/>
          </p:nvSpPr>
          <p:spPr>
            <a:xfrm>
              <a:off x="2732088" y="2746375"/>
              <a:ext cx="109500" cy="247500"/>
            </a:xfrm>
            <a:custGeom>
              <a:avLst/>
              <a:gdLst/>
              <a:ahLst/>
              <a:cxnLst/>
              <a:rect l="l" t="t" r="r" b="b"/>
              <a:pathLst>
                <a:path w="120000" h="120000" extrusionOk="0">
                  <a:moveTo>
                    <a:pt x="28910" y="36506"/>
                  </a:moveTo>
                  <a:lnTo>
                    <a:pt x="0" y="36506"/>
                  </a:lnTo>
                  <a:lnTo>
                    <a:pt x="0" y="28646"/>
                  </a:lnTo>
                  <a:lnTo>
                    <a:pt x="28910" y="28646"/>
                  </a:lnTo>
                  <a:lnTo>
                    <a:pt x="28910" y="0"/>
                  </a:lnTo>
                  <a:lnTo>
                    <a:pt x="47920" y="0"/>
                  </a:lnTo>
                  <a:lnTo>
                    <a:pt x="47920" y="28646"/>
                  </a:lnTo>
                  <a:lnTo>
                    <a:pt x="119603" y="28646"/>
                  </a:lnTo>
                  <a:lnTo>
                    <a:pt x="119603" y="36506"/>
                  </a:lnTo>
                  <a:lnTo>
                    <a:pt x="47920" y="36506"/>
                  </a:lnTo>
                  <a:lnTo>
                    <a:pt x="47920" y="94148"/>
                  </a:lnTo>
                  <a:cubicBezTo>
                    <a:pt x="47920" y="107074"/>
                    <a:pt x="64554" y="111441"/>
                    <a:pt x="88316" y="111441"/>
                  </a:cubicBezTo>
                  <a:cubicBezTo>
                    <a:pt x="98217" y="111441"/>
                    <a:pt x="106138" y="110393"/>
                    <a:pt x="118415" y="108471"/>
                  </a:cubicBezTo>
                  <a:lnTo>
                    <a:pt x="118415" y="116331"/>
                  </a:lnTo>
                  <a:cubicBezTo>
                    <a:pt x="108118" y="118427"/>
                    <a:pt x="98217" y="119301"/>
                    <a:pt x="84752" y="119301"/>
                  </a:cubicBezTo>
                  <a:cubicBezTo>
                    <a:pt x="54653" y="119825"/>
                    <a:pt x="28910" y="111965"/>
                    <a:pt x="28910" y="95196"/>
                  </a:cubicBezTo>
                  <a:lnTo>
                    <a:pt x="28910" y="36506"/>
                  </a:lnTo>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83" name="Google Shape;83;p14"/>
            <p:cNvSpPr/>
            <p:nvPr/>
          </p:nvSpPr>
          <p:spPr>
            <a:xfrm>
              <a:off x="2900363" y="2733675"/>
              <a:ext cx="22200" cy="255600"/>
            </a:xfrm>
            <a:custGeom>
              <a:avLst/>
              <a:gdLst/>
              <a:ahLst/>
              <a:cxnLst/>
              <a:rect l="l" t="t" r="r" b="b"/>
              <a:pathLst>
                <a:path w="120000" h="120000" extrusionOk="0">
                  <a:moveTo>
                    <a:pt x="11428" y="33707"/>
                  </a:moveTo>
                  <a:lnTo>
                    <a:pt x="102857" y="33707"/>
                  </a:lnTo>
                  <a:lnTo>
                    <a:pt x="102857" y="119831"/>
                  </a:lnTo>
                  <a:lnTo>
                    <a:pt x="11428" y="119831"/>
                  </a:lnTo>
                  <a:lnTo>
                    <a:pt x="11428" y="33707"/>
                  </a:lnTo>
                  <a:close/>
                  <a:moveTo>
                    <a:pt x="0" y="0"/>
                  </a:moveTo>
                  <a:lnTo>
                    <a:pt x="118095" y="0"/>
                  </a:lnTo>
                  <a:lnTo>
                    <a:pt x="118095" y="11292"/>
                  </a:lnTo>
                  <a:lnTo>
                    <a:pt x="0" y="11292"/>
                  </a:lnTo>
                  <a:lnTo>
                    <a:pt x="0" y="0"/>
                  </a:lnTo>
                  <a:close/>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84" name="Google Shape;84;p14"/>
            <p:cNvSpPr/>
            <p:nvPr/>
          </p:nvSpPr>
          <p:spPr>
            <a:xfrm>
              <a:off x="2984500" y="2803525"/>
              <a:ext cx="157200" cy="192000"/>
            </a:xfrm>
            <a:custGeom>
              <a:avLst/>
              <a:gdLst/>
              <a:ahLst/>
              <a:cxnLst/>
              <a:rect l="l" t="t" r="r" b="b"/>
              <a:pathLst>
                <a:path w="120000" h="120000" extrusionOk="0">
                  <a:moveTo>
                    <a:pt x="108219" y="60451"/>
                  </a:moveTo>
                  <a:cubicBezTo>
                    <a:pt x="96438" y="57969"/>
                    <a:pt x="80273" y="55488"/>
                    <a:pt x="60273" y="55488"/>
                  </a:cubicBezTo>
                  <a:cubicBezTo>
                    <a:pt x="30684" y="55488"/>
                    <a:pt x="13698" y="66315"/>
                    <a:pt x="13698" y="82105"/>
                  </a:cubicBezTo>
                  <a:lnTo>
                    <a:pt x="13698" y="82781"/>
                  </a:lnTo>
                  <a:cubicBezTo>
                    <a:pt x="13698" y="99473"/>
                    <a:pt x="33150" y="109624"/>
                    <a:pt x="54794" y="109624"/>
                  </a:cubicBezTo>
                  <a:cubicBezTo>
                    <a:pt x="83287" y="108947"/>
                    <a:pt x="108219" y="94962"/>
                    <a:pt x="108219" y="73984"/>
                  </a:cubicBezTo>
                  <a:lnTo>
                    <a:pt x="108219" y="60451"/>
                  </a:lnTo>
                  <a:close/>
                  <a:moveTo>
                    <a:pt x="61095" y="45338"/>
                  </a:moveTo>
                  <a:cubicBezTo>
                    <a:pt x="80273" y="45338"/>
                    <a:pt x="94246" y="47142"/>
                    <a:pt x="107397" y="50300"/>
                  </a:cubicBezTo>
                  <a:lnTo>
                    <a:pt x="107397" y="45338"/>
                  </a:lnTo>
                  <a:cubicBezTo>
                    <a:pt x="107397" y="21654"/>
                    <a:pt x="90410" y="10150"/>
                    <a:pt x="61095" y="10150"/>
                  </a:cubicBezTo>
                  <a:cubicBezTo>
                    <a:pt x="43835" y="10150"/>
                    <a:pt x="30136" y="13984"/>
                    <a:pt x="16986" y="19849"/>
                  </a:cubicBezTo>
                  <a:lnTo>
                    <a:pt x="12328" y="10150"/>
                  </a:lnTo>
                  <a:cubicBezTo>
                    <a:pt x="27671" y="4511"/>
                    <a:pt x="42191" y="0"/>
                    <a:pt x="61643" y="0"/>
                  </a:cubicBezTo>
                  <a:cubicBezTo>
                    <a:pt x="80821" y="0"/>
                    <a:pt x="95890" y="4511"/>
                    <a:pt x="105753" y="12857"/>
                  </a:cubicBezTo>
                  <a:cubicBezTo>
                    <a:pt x="115068" y="20526"/>
                    <a:pt x="119726" y="31353"/>
                    <a:pt x="119726" y="45338"/>
                  </a:cubicBezTo>
                  <a:lnTo>
                    <a:pt x="119726" y="117293"/>
                  </a:lnTo>
                  <a:lnTo>
                    <a:pt x="106575" y="117293"/>
                  </a:lnTo>
                  <a:lnTo>
                    <a:pt x="106575" y="98120"/>
                  </a:lnTo>
                  <a:cubicBezTo>
                    <a:pt x="97260" y="108947"/>
                    <a:pt x="79452" y="119774"/>
                    <a:pt x="53150" y="119774"/>
                  </a:cubicBezTo>
                  <a:cubicBezTo>
                    <a:pt x="27671" y="119774"/>
                    <a:pt x="0" y="107593"/>
                    <a:pt x="0" y="83458"/>
                  </a:cubicBezTo>
                  <a:cubicBezTo>
                    <a:pt x="0" y="59323"/>
                    <a:pt x="24657" y="45338"/>
                    <a:pt x="61095" y="45338"/>
                  </a:cubicBezTo>
                  <a:close/>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85" name="Google Shape;85;p14"/>
            <p:cNvSpPr/>
            <p:nvPr/>
          </p:nvSpPr>
          <p:spPr>
            <a:xfrm>
              <a:off x="3221038" y="2727325"/>
              <a:ext cx="17400" cy="265200"/>
            </a:xfrm>
            <a:custGeom>
              <a:avLst/>
              <a:gdLst/>
              <a:ahLst/>
              <a:cxnLst/>
              <a:rect l="l" t="t" r="r" b="b"/>
              <a:pathLst>
                <a:path w="120000" h="120000" extrusionOk="0">
                  <a:moveTo>
                    <a:pt x="58775" y="119836"/>
                  </a:moveTo>
                  <a:lnTo>
                    <a:pt x="0" y="119836"/>
                  </a:lnTo>
                  <a:lnTo>
                    <a:pt x="0" y="0"/>
                  </a:lnTo>
                  <a:lnTo>
                    <a:pt x="117551" y="0"/>
                  </a:lnTo>
                  <a:lnTo>
                    <a:pt x="117551" y="119836"/>
                  </a:lnTo>
                  <a:lnTo>
                    <a:pt x="58775" y="119836"/>
                  </a:lnTo>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86" name="Google Shape;86;p14"/>
            <p:cNvSpPr/>
            <p:nvPr/>
          </p:nvSpPr>
          <p:spPr>
            <a:xfrm>
              <a:off x="3300413" y="2801938"/>
              <a:ext cx="139800" cy="193800"/>
            </a:xfrm>
            <a:custGeom>
              <a:avLst/>
              <a:gdLst/>
              <a:ahLst/>
              <a:cxnLst/>
              <a:rect l="l" t="t" r="r" b="b"/>
              <a:pathLst>
                <a:path w="120000" h="120000" extrusionOk="0">
                  <a:moveTo>
                    <a:pt x="8659" y="93234"/>
                  </a:moveTo>
                  <a:cubicBezTo>
                    <a:pt x="26288" y="102602"/>
                    <a:pt x="45463" y="108401"/>
                    <a:pt x="65567" y="108401"/>
                  </a:cubicBezTo>
                  <a:cubicBezTo>
                    <a:pt x="87216" y="108401"/>
                    <a:pt x="103917" y="99479"/>
                    <a:pt x="103917" y="86988"/>
                  </a:cubicBezTo>
                  <a:lnTo>
                    <a:pt x="103917" y="86319"/>
                  </a:lnTo>
                  <a:cubicBezTo>
                    <a:pt x="103917" y="73159"/>
                    <a:pt x="83814" y="68029"/>
                    <a:pt x="61855" y="63568"/>
                  </a:cubicBezTo>
                  <a:cubicBezTo>
                    <a:pt x="35876" y="57992"/>
                    <a:pt x="7731" y="53085"/>
                    <a:pt x="7731" y="32118"/>
                  </a:cubicBezTo>
                  <a:lnTo>
                    <a:pt x="7731" y="31672"/>
                  </a:lnTo>
                  <a:cubicBezTo>
                    <a:pt x="7731" y="13382"/>
                    <a:pt x="29690" y="0"/>
                    <a:pt x="60309" y="0"/>
                  </a:cubicBezTo>
                  <a:cubicBezTo>
                    <a:pt x="79484" y="0"/>
                    <a:pt x="100515" y="5130"/>
                    <a:pt x="115979" y="12713"/>
                  </a:cubicBezTo>
                  <a:lnTo>
                    <a:pt x="108247" y="22081"/>
                  </a:lnTo>
                  <a:cubicBezTo>
                    <a:pt x="93402" y="15167"/>
                    <a:pt x="76082" y="10706"/>
                    <a:pt x="59381" y="10706"/>
                  </a:cubicBezTo>
                  <a:cubicBezTo>
                    <a:pt x="37422" y="10706"/>
                    <a:pt x="23505" y="19628"/>
                    <a:pt x="23505" y="31003"/>
                  </a:cubicBezTo>
                  <a:lnTo>
                    <a:pt x="23505" y="31672"/>
                  </a:lnTo>
                  <a:cubicBezTo>
                    <a:pt x="23505" y="44163"/>
                    <a:pt x="45463" y="49293"/>
                    <a:pt x="67113" y="53531"/>
                  </a:cubicBezTo>
                  <a:cubicBezTo>
                    <a:pt x="92474" y="58661"/>
                    <a:pt x="119690" y="65576"/>
                    <a:pt x="119690" y="85650"/>
                  </a:cubicBezTo>
                  <a:lnTo>
                    <a:pt x="119690" y="86319"/>
                  </a:lnTo>
                  <a:cubicBezTo>
                    <a:pt x="119690" y="106394"/>
                    <a:pt x="95257" y="119776"/>
                    <a:pt x="64639" y="119776"/>
                  </a:cubicBezTo>
                  <a:cubicBezTo>
                    <a:pt x="42061" y="118438"/>
                    <a:pt x="16701" y="111524"/>
                    <a:pt x="0" y="102156"/>
                  </a:cubicBezTo>
                  <a:lnTo>
                    <a:pt x="8659" y="93234"/>
                  </a:lnTo>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sp>
          <p:nvSpPr>
            <p:cNvPr id="87" name="Google Shape;87;p14"/>
            <p:cNvSpPr/>
            <p:nvPr/>
          </p:nvSpPr>
          <p:spPr>
            <a:xfrm>
              <a:off x="1301750" y="2619375"/>
              <a:ext cx="2224200" cy="487500"/>
            </a:xfrm>
            <a:custGeom>
              <a:avLst/>
              <a:gdLst/>
              <a:ahLst/>
              <a:cxnLst/>
              <a:rect l="l" t="t" r="r" b="b"/>
              <a:pathLst>
                <a:path w="120000" h="120000" extrusionOk="0">
                  <a:moveTo>
                    <a:pt x="990" y="4428"/>
                  </a:moveTo>
                  <a:lnTo>
                    <a:pt x="118989" y="4428"/>
                  </a:lnTo>
                  <a:lnTo>
                    <a:pt x="118989" y="115394"/>
                  </a:lnTo>
                  <a:lnTo>
                    <a:pt x="990" y="115394"/>
                  </a:lnTo>
                  <a:lnTo>
                    <a:pt x="990" y="4428"/>
                  </a:lnTo>
                  <a:close/>
                  <a:moveTo>
                    <a:pt x="0" y="119911"/>
                  </a:moveTo>
                  <a:lnTo>
                    <a:pt x="119980" y="119911"/>
                  </a:lnTo>
                  <a:lnTo>
                    <a:pt x="119980" y="0"/>
                  </a:lnTo>
                  <a:lnTo>
                    <a:pt x="0" y="0"/>
                  </a:lnTo>
                  <a:lnTo>
                    <a:pt x="0" y="119911"/>
                  </a:lnTo>
                  <a:close/>
                </a:path>
              </a:pathLst>
            </a:custGeom>
            <a:solidFill>
              <a:srgbClr val="8FB04E"/>
            </a:solidFill>
            <a:ln>
              <a:noFill/>
            </a:ln>
          </p:spPr>
          <p:txBody>
            <a:bodyPr spcFirstLastPara="1" wrap="square" lIns="69825" tIns="34925" rIns="69825" bIns="349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3698542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5Essentials">
    <p:spTree>
      <p:nvGrpSpPr>
        <p:cNvPr id="1" name="Shape 112"/>
        <p:cNvGrpSpPr/>
        <p:nvPr/>
      </p:nvGrpSpPr>
      <p:grpSpPr>
        <a:xfrm>
          <a:off x="0" y="0"/>
          <a:ext cx="0" cy="0"/>
          <a:chOff x="0" y="0"/>
          <a:chExt cx="0" cy="0"/>
        </a:xfrm>
      </p:grpSpPr>
      <p:sp>
        <p:nvSpPr>
          <p:cNvPr id="113" name="Shape 113"/>
          <p:cNvSpPr/>
          <p:nvPr/>
        </p:nvSpPr>
        <p:spPr>
          <a:xfrm>
            <a:off x="0" y="0"/>
            <a:ext cx="9410000" cy="1350400"/>
          </a:xfrm>
          <a:prstGeom prst="rect">
            <a:avLst/>
          </a:prstGeom>
          <a:solidFill>
            <a:schemeClr val="accent6"/>
          </a:solidFill>
          <a:ln>
            <a:noFill/>
          </a:ln>
        </p:spPr>
        <p:txBody>
          <a:bodyPr wrap="square" lIns="91433" tIns="45700" rIns="91433" bIns="45700" anchor="ctr" anchorCtr="0">
            <a:noAutofit/>
          </a:bodyPr>
          <a:lstStyle/>
          <a:p>
            <a:pPr marL="0" marR="0" lvl="0" indent="0" algn="ctr" rtl="0">
              <a:spcBef>
                <a:spcPts val="0"/>
              </a:spcBef>
              <a:buSzPct val="25000"/>
              <a:buNone/>
            </a:pPr>
            <a:endParaRPr sz="1867">
              <a:solidFill>
                <a:schemeClr val="lt1"/>
              </a:solidFill>
              <a:latin typeface="Arial"/>
              <a:ea typeface="Arial"/>
              <a:cs typeface="Arial"/>
              <a:sym typeface="Arial"/>
            </a:endParaRPr>
          </a:p>
        </p:txBody>
      </p:sp>
      <p:sp>
        <p:nvSpPr>
          <p:cNvPr id="114" name="Shape 114"/>
          <p:cNvSpPr/>
          <p:nvPr/>
        </p:nvSpPr>
        <p:spPr>
          <a:xfrm>
            <a:off x="9409815" y="0"/>
            <a:ext cx="2782000" cy="1350400"/>
          </a:xfrm>
          <a:prstGeom prst="rect">
            <a:avLst/>
          </a:prstGeom>
          <a:solidFill>
            <a:schemeClr val="accent5"/>
          </a:solidFill>
          <a:ln>
            <a:noFill/>
          </a:ln>
        </p:spPr>
        <p:txBody>
          <a:bodyPr wrap="square" lIns="91433" tIns="45700" rIns="91433" bIns="45700" anchor="ctr" anchorCtr="0">
            <a:noAutofit/>
          </a:bodyPr>
          <a:lstStyle/>
          <a:p>
            <a:pPr marL="0" marR="0" lvl="0" indent="0" algn="ctr" rtl="0">
              <a:spcBef>
                <a:spcPts val="0"/>
              </a:spcBef>
              <a:buSzPct val="25000"/>
              <a:buNone/>
            </a:pPr>
            <a:endParaRPr sz="1867">
              <a:solidFill>
                <a:schemeClr val="lt1"/>
              </a:solidFill>
              <a:latin typeface="Arial"/>
              <a:ea typeface="Arial"/>
              <a:cs typeface="Arial"/>
              <a:sym typeface="Arial"/>
            </a:endParaRPr>
          </a:p>
        </p:txBody>
      </p:sp>
      <p:sp>
        <p:nvSpPr>
          <p:cNvPr id="115" name="Shape 115"/>
          <p:cNvSpPr txBox="1">
            <a:spLocks noGrp="1"/>
          </p:cNvSpPr>
          <p:nvPr>
            <p:ph type="title"/>
          </p:nvPr>
        </p:nvSpPr>
        <p:spPr>
          <a:xfrm>
            <a:off x="269965" y="141309"/>
            <a:ext cx="8874000" cy="1063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accent5"/>
              </a:buClr>
              <a:buSzPct val="52380"/>
              <a:buFont typeface="Arial"/>
              <a:buNone/>
              <a:defRPr sz="2800" b="0" i="0" u="none" strike="noStrike" cap="none">
                <a:solidFill>
                  <a:schemeClr val="accent5"/>
                </a:solidFill>
                <a:latin typeface="Arial"/>
                <a:ea typeface="Arial"/>
                <a:cs typeface="Arial"/>
                <a:sym typeface="Arial"/>
              </a:defRPr>
            </a:lvl1pPr>
            <a:lvl2pPr lvl="1" indent="0">
              <a:spcBef>
                <a:spcPts val="0"/>
              </a:spcBef>
              <a:buSzPct val="78571"/>
              <a:buNone/>
              <a:defRPr sz="1867"/>
            </a:lvl2pPr>
            <a:lvl3pPr lvl="2" indent="0">
              <a:spcBef>
                <a:spcPts val="0"/>
              </a:spcBef>
              <a:buSzPct val="78571"/>
              <a:buNone/>
              <a:defRPr sz="1867"/>
            </a:lvl3pPr>
            <a:lvl4pPr lvl="3" indent="0">
              <a:spcBef>
                <a:spcPts val="0"/>
              </a:spcBef>
              <a:buSzPct val="78571"/>
              <a:buNone/>
              <a:defRPr sz="1867"/>
            </a:lvl4pPr>
            <a:lvl5pPr lvl="4" indent="0">
              <a:spcBef>
                <a:spcPts val="0"/>
              </a:spcBef>
              <a:buSzPct val="78571"/>
              <a:buNone/>
              <a:defRPr sz="1867"/>
            </a:lvl5pPr>
            <a:lvl6pPr lvl="5" indent="0">
              <a:spcBef>
                <a:spcPts val="0"/>
              </a:spcBef>
              <a:buSzPct val="78571"/>
              <a:buNone/>
              <a:defRPr sz="1867"/>
            </a:lvl6pPr>
            <a:lvl7pPr lvl="6" indent="0">
              <a:spcBef>
                <a:spcPts val="0"/>
              </a:spcBef>
              <a:buSzPct val="78571"/>
              <a:buNone/>
              <a:defRPr sz="1867"/>
            </a:lvl7pPr>
            <a:lvl8pPr lvl="7" indent="0">
              <a:spcBef>
                <a:spcPts val="0"/>
              </a:spcBef>
              <a:buSzPct val="78571"/>
              <a:buNone/>
              <a:defRPr sz="1867"/>
            </a:lvl8pPr>
            <a:lvl9pPr lvl="8" indent="0">
              <a:spcBef>
                <a:spcPts val="0"/>
              </a:spcBef>
              <a:buSzPct val="78571"/>
              <a:buNone/>
              <a:defRPr sz="1867"/>
            </a:lvl9pPr>
          </a:lstStyle>
          <a:p>
            <a:endParaRPr/>
          </a:p>
        </p:txBody>
      </p:sp>
      <p:sp>
        <p:nvSpPr>
          <p:cNvPr id="116" name="Shape 116"/>
          <p:cNvSpPr txBox="1">
            <a:spLocks noGrp="1"/>
          </p:cNvSpPr>
          <p:nvPr>
            <p:ph type="body" idx="1"/>
          </p:nvPr>
        </p:nvSpPr>
        <p:spPr>
          <a:xfrm>
            <a:off x="269965" y="1541721"/>
            <a:ext cx="11652000" cy="4635200"/>
          </a:xfrm>
          <a:prstGeom prst="rect">
            <a:avLst/>
          </a:prstGeom>
          <a:noFill/>
          <a:ln>
            <a:noFill/>
          </a:ln>
        </p:spPr>
        <p:txBody>
          <a:bodyPr wrap="square" lIns="68575" tIns="68575" rIns="68575" bIns="68575" anchor="t" anchorCtr="0"/>
          <a:lstStyle>
            <a:lvl1pPr marL="237055" marR="0" lvl="0" indent="-101595" algn="l" rtl="0">
              <a:lnSpc>
                <a:spcPct val="90000"/>
              </a:lnSpc>
              <a:spcBef>
                <a:spcPts val="1067"/>
              </a:spcBef>
              <a:buClr>
                <a:srgbClr val="75726B"/>
              </a:buClr>
              <a:buSzPct val="100000"/>
              <a:buFont typeface="Arial"/>
              <a:buChar char="•"/>
              <a:defRPr sz="2000" b="0" i="0" u="none" strike="noStrike" cap="none">
                <a:solidFill>
                  <a:srgbClr val="75726B"/>
                </a:solidFill>
                <a:latin typeface="Arial"/>
                <a:ea typeface="Arial"/>
                <a:cs typeface="Arial"/>
                <a:sym typeface="Arial"/>
              </a:defRPr>
            </a:lvl1pPr>
            <a:lvl2pPr marL="694232" marR="0" lvl="1" indent="-118528" algn="l" rtl="0">
              <a:lnSpc>
                <a:spcPct val="90000"/>
              </a:lnSpc>
              <a:spcBef>
                <a:spcPts val="533"/>
              </a:spcBef>
              <a:buClr>
                <a:srgbClr val="75726B"/>
              </a:buClr>
              <a:buSzPct val="100000"/>
              <a:buFont typeface="Arial"/>
              <a:buChar char="•"/>
              <a:defRPr sz="1867" b="0" i="0" u="none" strike="noStrike" cap="none">
                <a:solidFill>
                  <a:srgbClr val="75726B"/>
                </a:solidFill>
                <a:latin typeface="Arial"/>
                <a:ea typeface="Arial"/>
                <a:cs typeface="Arial"/>
                <a:sym typeface="Arial"/>
              </a:defRPr>
            </a:lvl2pPr>
            <a:lvl3pPr marL="1151410" marR="0" lvl="2" indent="-135459" algn="l" rtl="0">
              <a:lnSpc>
                <a:spcPct val="90000"/>
              </a:lnSpc>
              <a:spcBef>
                <a:spcPts val="533"/>
              </a:spcBef>
              <a:buClr>
                <a:srgbClr val="75726B"/>
              </a:buClr>
              <a:buSzPct val="100000"/>
              <a:buFont typeface="Arial"/>
              <a:buChar char="•"/>
              <a:defRPr sz="1600" b="0" i="0" u="none" strike="noStrike" cap="none">
                <a:solidFill>
                  <a:srgbClr val="75726B"/>
                </a:solidFill>
                <a:latin typeface="Arial"/>
                <a:ea typeface="Arial"/>
                <a:cs typeface="Arial"/>
                <a:sym typeface="Arial"/>
              </a:defRPr>
            </a:lvl3pPr>
            <a:lvl4pPr marL="1608586" marR="0" lvl="3" indent="-152392" algn="l" rtl="0">
              <a:lnSpc>
                <a:spcPct val="90000"/>
              </a:lnSpc>
              <a:spcBef>
                <a:spcPts val="533"/>
              </a:spcBef>
              <a:buClr>
                <a:srgbClr val="75726B"/>
              </a:buClr>
              <a:buSzPct val="100000"/>
              <a:buFont typeface="Arial"/>
              <a:buChar char="•"/>
              <a:defRPr sz="1467" b="0" i="0" u="none" strike="noStrike" cap="none">
                <a:solidFill>
                  <a:srgbClr val="75726B"/>
                </a:solidFill>
                <a:latin typeface="Arial"/>
                <a:ea typeface="Arial"/>
                <a:cs typeface="Arial"/>
                <a:sym typeface="Arial"/>
              </a:defRPr>
            </a:lvl4pPr>
            <a:lvl5pPr marL="2065763" marR="0" lvl="4" indent="-152392" algn="l" rtl="0">
              <a:lnSpc>
                <a:spcPct val="90000"/>
              </a:lnSpc>
              <a:spcBef>
                <a:spcPts val="533"/>
              </a:spcBef>
              <a:buClr>
                <a:srgbClr val="75726B"/>
              </a:buClr>
              <a:buSzPct val="100000"/>
              <a:buFont typeface="Arial"/>
              <a:buChar char="•"/>
              <a:defRPr sz="1467" b="0" i="0" u="none" strike="noStrike" cap="none">
                <a:solidFill>
                  <a:srgbClr val="75726B"/>
                </a:solidFill>
                <a:latin typeface="Arial"/>
                <a:ea typeface="Arial"/>
                <a:cs typeface="Arial"/>
                <a:sym typeface="Arial"/>
              </a:defRPr>
            </a:lvl5pPr>
            <a:lvl6pPr marL="2522941" marR="0" lvl="5"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6pPr>
            <a:lvl7pPr marL="2980117" marR="0" lvl="6"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7pPr>
            <a:lvl8pPr marL="3437295" marR="0" lvl="7"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8pPr>
            <a:lvl9pPr marL="3894472" marR="0" lvl="8"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9pPr>
          </a:lstStyle>
          <a:p>
            <a:endParaRPr/>
          </a:p>
        </p:txBody>
      </p:sp>
      <p:sp>
        <p:nvSpPr>
          <p:cNvPr id="117" name="Shape 117"/>
          <p:cNvSpPr txBox="1">
            <a:spLocks noGrp="1"/>
          </p:cNvSpPr>
          <p:nvPr>
            <p:ph type="sldNum" idx="12"/>
          </p:nvPr>
        </p:nvSpPr>
        <p:spPr>
          <a:xfrm>
            <a:off x="9178835" y="6356351"/>
            <a:ext cx="2743200" cy="365200"/>
          </a:xfrm>
          <a:prstGeom prst="rect">
            <a:avLst/>
          </a:prstGeom>
          <a:noFill/>
          <a:ln>
            <a:noFill/>
          </a:ln>
        </p:spPr>
        <p:txBody>
          <a:bodyPr wrap="square" lIns="68575" tIns="34275" rIns="0" bIns="34275" anchor="ctr" anchorCtr="0">
            <a:noAutofit/>
          </a:bodyPr>
          <a:lstStyle/>
          <a:p>
            <a:pPr algn="r">
              <a:buSzPct val="25000"/>
            </a:pPr>
            <a:fld id="{00000000-1234-1234-1234-123412341234}" type="slidenum">
              <a:rPr lang="en" sz="1067" smtClean="0">
                <a:solidFill>
                  <a:srgbClr val="888888"/>
                </a:solidFill>
                <a:cs typeface="Arial"/>
                <a:sym typeface="Arial"/>
              </a:rPr>
              <a:pPr algn="r">
                <a:buSzPct val="25000"/>
              </a:pPr>
              <a:t>‹#›</a:t>
            </a:fld>
            <a:endParaRPr lang="en" sz="1067">
              <a:solidFill>
                <a:srgbClr val="888888"/>
              </a:solidFill>
              <a:cs typeface="Arial"/>
              <a:sym typeface="Arial"/>
            </a:endParaRPr>
          </a:p>
        </p:txBody>
      </p:sp>
      <p:grpSp>
        <p:nvGrpSpPr>
          <p:cNvPr id="118" name="Shape 118"/>
          <p:cNvGrpSpPr/>
          <p:nvPr/>
        </p:nvGrpSpPr>
        <p:grpSpPr>
          <a:xfrm>
            <a:off x="269943" y="6464624"/>
            <a:ext cx="1871596" cy="183389"/>
            <a:chOff x="1270000" y="979488"/>
            <a:chExt cx="7518463" cy="736700"/>
          </a:xfrm>
        </p:grpSpPr>
        <p:sp>
          <p:nvSpPr>
            <p:cNvPr id="119" name="Shape 119"/>
            <p:cNvSpPr/>
            <p:nvPr/>
          </p:nvSpPr>
          <p:spPr>
            <a:xfrm>
              <a:off x="1270000" y="989013"/>
              <a:ext cx="514500" cy="598500"/>
            </a:xfrm>
            <a:custGeom>
              <a:avLst/>
              <a:gdLst/>
              <a:ahLst/>
              <a:cxnLst/>
              <a:rect l="0" t="0" r="0" b="0"/>
              <a:pathLst>
                <a:path w="120000" h="120000" extrusionOk="0">
                  <a:moveTo>
                    <a:pt x="0" y="0"/>
                  </a:moveTo>
                  <a:lnTo>
                    <a:pt x="30314" y="0"/>
                  </a:lnTo>
                  <a:lnTo>
                    <a:pt x="30314" y="66819"/>
                  </a:lnTo>
                  <a:cubicBezTo>
                    <a:pt x="30314" y="86157"/>
                    <a:pt x="41483" y="95898"/>
                    <a:pt x="59958" y="95898"/>
                  </a:cubicBezTo>
                  <a:cubicBezTo>
                    <a:pt x="78432" y="95898"/>
                    <a:pt x="89601" y="86374"/>
                    <a:pt x="89601" y="67612"/>
                  </a:cubicBezTo>
                  <a:lnTo>
                    <a:pt x="89601" y="0"/>
                  </a:lnTo>
                  <a:lnTo>
                    <a:pt x="119916" y="0"/>
                  </a:lnTo>
                  <a:lnTo>
                    <a:pt x="119916" y="66602"/>
                  </a:lnTo>
                  <a:cubicBezTo>
                    <a:pt x="119916" y="102465"/>
                    <a:pt x="96403" y="119927"/>
                    <a:pt x="59706" y="119927"/>
                  </a:cubicBezTo>
                  <a:cubicBezTo>
                    <a:pt x="23009" y="119927"/>
                    <a:pt x="0" y="102248"/>
                    <a:pt x="0" y="67612"/>
                  </a:cubicBezTo>
                  <a:lnTo>
                    <a:pt x="0" y="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0" name="Shape 120"/>
            <p:cNvSpPr/>
            <p:nvPr/>
          </p:nvSpPr>
          <p:spPr>
            <a:xfrm>
              <a:off x="1876425" y="979488"/>
              <a:ext cx="546000" cy="609600"/>
            </a:xfrm>
            <a:custGeom>
              <a:avLst/>
              <a:gdLst/>
              <a:ahLst/>
              <a:cxnLst/>
              <a:rect l="0" t="0" r="0" b="0"/>
              <a:pathLst>
                <a:path w="120000" h="120000" extrusionOk="0">
                  <a:moveTo>
                    <a:pt x="0" y="60000"/>
                  </a:moveTo>
                  <a:cubicBezTo>
                    <a:pt x="0" y="26989"/>
                    <a:pt x="27625" y="0"/>
                    <a:pt x="67678" y="0"/>
                  </a:cubicBezTo>
                  <a:cubicBezTo>
                    <a:pt x="91978" y="0"/>
                    <a:pt x="106701" y="7225"/>
                    <a:pt x="118812" y="17992"/>
                  </a:cubicBezTo>
                  <a:lnTo>
                    <a:pt x="100686" y="36765"/>
                  </a:lnTo>
                  <a:cubicBezTo>
                    <a:pt x="90633" y="28547"/>
                    <a:pt x="80580" y="23801"/>
                    <a:pt x="67678" y="23801"/>
                  </a:cubicBezTo>
                  <a:cubicBezTo>
                    <a:pt x="45751" y="23801"/>
                    <a:pt x="30079" y="39952"/>
                    <a:pt x="30079" y="60000"/>
                  </a:cubicBezTo>
                  <a:cubicBezTo>
                    <a:pt x="30079" y="79763"/>
                    <a:pt x="45514" y="96340"/>
                    <a:pt x="67678" y="96340"/>
                  </a:cubicBezTo>
                  <a:cubicBezTo>
                    <a:pt x="82401" y="96340"/>
                    <a:pt x="91583" y="90956"/>
                    <a:pt x="101794" y="82739"/>
                  </a:cubicBezTo>
                  <a:lnTo>
                    <a:pt x="119920" y="99173"/>
                  </a:lnTo>
                  <a:cubicBezTo>
                    <a:pt x="106306" y="111924"/>
                    <a:pt x="91583" y="119929"/>
                    <a:pt x="66490" y="119929"/>
                  </a:cubicBezTo>
                  <a:cubicBezTo>
                    <a:pt x="28337" y="119929"/>
                    <a:pt x="0" y="93577"/>
                    <a:pt x="0" y="60354"/>
                  </a:cubicBezTo>
                  <a:lnTo>
                    <a:pt x="0" y="6000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1" name="Shape 121"/>
            <p:cNvSpPr/>
            <p:nvPr/>
          </p:nvSpPr>
          <p:spPr>
            <a:xfrm>
              <a:off x="2505075" y="989013"/>
              <a:ext cx="498600" cy="588900"/>
            </a:xfrm>
            <a:custGeom>
              <a:avLst/>
              <a:gdLst/>
              <a:ahLst/>
              <a:cxnLst/>
              <a:rect l="0" t="0" r="0" b="0"/>
              <a:pathLst>
                <a:path w="120000" h="120000" extrusionOk="0">
                  <a:moveTo>
                    <a:pt x="88658" y="0"/>
                  </a:moveTo>
                  <a:lnTo>
                    <a:pt x="88658" y="47545"/>
                  </a:lnTo>
                  <a:lnTo>
                    <a:pt x="31255" y="47545"/>
                  </a:lnTo>
                  <a:lnTo>
                    <a:pt x="31255" y="0"/>
                  </a:lnTo>
                  <a:lnTo>
                    <a:pt x="0" y="0"/>
                  </a:lnTo>
                  <a:lnTo>
                    <a:pt x="0" y="119926"/>
                  </a:lnTo>
                  <a:lnTo>
                    <a:pt x="31255" y="119926"/>
                  </a:lnTo>
                  <a:lnTo>
                    <a:pt x="31255" y="71721"/>
                  </a:lnTo>
                  <a:lnTo>
                    <a:pt x="88658" y="71721"/>
                  </a:lnTo>
                  <a:lnTo>
                    <a:pt x="88658" y="119926"/>
                  </a:lnTo>
                  <a:lnTo>
                    <a:pt x="119913" y="119926"/>
                  </a:lnTo>
                  <a:lnTo>
                    <a:pt x="119913" y="0"/>
                  </a:lnTo>
                  <a:lnTo>
                    <a:pt x="88658" y="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2" name="Shape 122"/>
            <p:cNvSpPr/>
            <p:nvPr/>
          </p:nvSpPr>
          <p:spPr>
            <a:xfrm>
              <a:off x="3140075" y="989013"/>
              <a:ext cx="130200" cy="588900"/>
            </a:xfrm>
            <a:custGeom>
              <a:avLst/>
              <a:gdLst/>
              <a:ahLst/>
              <a:cxnLst/>
              <a:rect l="0" t="0" r="0" b="0"/>
              <a:pathLst>
                <a:path w="120000" h="120000" extrusionOk="0">
                  <a:moveTo>
                    <a:pt x="59834" y="119926"/>
                  </a:moveTo>
                  <a:lnTo>
                    <a:pt x="0" y="119926"/>
                  </a:lnTo>
                  <a:lnTo>
                    <a:pt x="0" y="0"/>
                  </a:lnTo>
                  <a:lnTo>
                    <a:pt x="119669" y="0"/>
                  </a:lnTo>
                  <a:lnTo>
                    <a:pt x="119669" y="119926"/>
                  </a:lnTo>
                  <a:lnTo>
                    <a:pt x="59834" y="119926"/>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3" name="Shape 123"/>
            <p:cNvSpPr/>
            <p:nvPr/>
          </p:nvSpPr>
          <p:spPr>
            <a:xfrm>
              <a:off x="3375025" y="979488"/>
              <a:ext cx="546000" cy="609600"/>
            </a:xfrm>
            <a:custGeom>
              <a:avLst/>
              <a:gdLst/>
              <a:ahLst/>
              <a:cxnLst/>
              <a:rect l="0" t="0" r="0" b="0"/>
              <a:pathLst>
                <a:path w="120000" h="120000" extrusionOk="0">
                  <a:moveTo>
                    <a:pt x="0" y="60000"/>
                  </a:moveTo>
                  <a:cubicBezTo>
                    <a:pt x="0" y="26989"/>
                    <a:pt x="27686" y="0"/>
                    <a:pt x="67633" y="0"/>
                  </a:cubicBezTo>
                  <a:cubicBezTo>
                    <a:pt x="91997" y="0"/>
                    <a:pt x="106710" y="7225"/>
                    <a:pt x="118813" y="17992"/>
                  </a:cubicBezTo>
                  <a:lnTo>
                    <a:pt x="100698" y="36765"/>
                  </a:lnTo>
                  <a:cubicBezTo>
                    <a:pt x="90652" y="28547"/>
                    <a:pt x="80606" y="23801"/>
                    <a:pt x="67633" y="23801"/>
                  </a:cubicBezTo>
                  <a:cubicBezTo>
                    <a:pt x="45800" y="23801"/>
                    <a:pt x="30138" y="39952"/>
                    <a:pt x="30138" y="60000"/>
                  </a:cubicBezTo>
                  <a:cubicBezTo>
                    <a:pt x="30138" y="79763"/>
                    <a:pt x="45563" y="96340"/>
                    <a:pt x="67633" y="96340"/>
                  </a:cubicBezTo>
                  <a:cubicBezTo>
                    <a:pt x="82425" y="96340"/>
                    <a:pt x="91522" y="90956"/>
                    <a:pt x="101806" y="82739"/>
                  </a:cubicBezTo>
                  <a:lnTo>
                    <a:pt x="119920" y="99173"/>
                  </a:lnTo>
                  <a:cubicBezTo>
                    <a:pt x="106473" y="111924"/>
                    <a:pt x="91760" y="119929"/>
                    <a:pt x="66763" y="119929"/>
                  </a:cubicBezTo>
                  <a:cubicBezTo>
                    <a:pt x="28398" y="119929"/>
                    <a:pt x="0" y="93577"/>
                    <a:pt x="0" y="60354"/>
                  </a:cubicBezTo>
                  <a:lnTo>
                    <a:pt x="0" y="6000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4" name="Shape 124"/>
            <p:cNvSpPr/>
            <p:nvPr/>
          </p:nvSpPr>
          <p:spPr>
            <a:xfrm>
              <a:off x="3956050" y="985838"/>
              <a:ext cx="624000" cy="593700"/>
            </a:xfrm>
            <a:custGeom>
              <a:avLst/>
              <a:gdLst/>
              <a:ahLst/>
              <a:cxnLst/>
              <a:rect l="0" t="0" r="0" b="0"/>
              <a:pathLst>
                <a:path w="120000" h="120000" extrusionOk="0">
                  <a:moveTo>
                    <a:pt x="59792" y="31437"/>
                  </a:moveTo>
                  <a:lnTo>
                    <a:pt x="74809" y="70006"/>
                  </a:lnTo>
                  <a:lnTo>
                    <a:pt x="44775" y="70006"/>
                  </a:lnTo>
                  <a:lnTo>
                    <a:pt x="59792" y="31437"/>
                  </a:lnTo>
                  <a:close/>
                  <a:moveTo>
                    <a:pt x="48650" y="0"/>
                  </a:moveTo>
                  <a:lnTo>
                    <a:pt x="0" y="119927"/>
                  </a:lnTo>
                  <a:lnTo>
                    <a:pt x="25397" y="119927"/>
                  </a:lnTo>
                  <a:lnTo>
                    <a:pt x="35778" y="93220"/>
                  </a:lnTo>
                  <a:lnTo>
                    <a:pt x="83598" y="93220"/>
                  </a:lnTo>
                  <a:lnTo>
                    <a:pt x="93979" y="119927"/>
                  </a:lnTo>
                  <a:lnTo>
                    <a:pt x="119930" y="119927"/>
                  </a:lnTo>
                  <a:lnTo>
                    <a:pt x="71349" y="0"/>
                  </a:lnTo>
                  <a:lnTo>
                    <a:pt x="48650" y="0"/>
                  </a:lnTo>
                  <a:close/>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5" name="Shape 125"/>
            <p:cNvSpPr/>
            <p:nvPr/>
          </p:nvSpPr>
          <p:spPr>
            <a:xfrm>
              <a:off x="4592638" y="979488"/>
              <a:ext cx="561900" cy="609600"/>
            </a:xfrm>
            <a:custGeom>
              <a:avLst/>
              <a:gdLst/>
              <a:ahLst/>
              <a:cxnLst/>
              <a:rect l="0" t="0" r="0" b="0"/>
              <a:pathLst>
                <a:path w="120000" h="120000" extrusionOk="0">
                  <a:moveTo>
                    <a:pt x="0" y="60000"/>
                  </a:moveTo>
                  <a:cubicBezTo>
                    <a:pt x="0" y="26989"/>
                    <a:pt x="27982" y="0"/>
                    <a:pt x="65957" y="0"/>
                  </a:cubicBezTo>
                  <a:cubicBezTo>
                    <a:pt x="88481" y="0"/>
                    <a:pt x="102088" y="5596"/>
                    <a:pt x="115310" y="16009"/>
                  </a:cubicBezTo>
                  <a:lnTo>
                    <a:pt x="97937" y="35348"/>
                  </a:lnTo>
                  <a:cubicBezTo>
                    <a:pt x="88251" y="27981"/>
                    <a:pt x="79641" y="23589"/>
                    <a:pt x="65112" y="23589"/>
                  </a:cubicBezTo>
                  <a:cubicBezTo>
                    <a:pt x="44894" y="23589"/>
                    <a:pt x="28827" y="39952"/>
                    <a:pt x="28827" y="59787"/>
                  </a:cubicBezTo>
                  <a:lnTo>
                    <a:pt x="28827" y="60000"/>
                  </a:lnTo>
                  <a:cubicBezTo>
                    <a:pt x="28827" y="81180"/>
                    <a:pt x="44663" y="96765"/>
                    <a:pt x="67033" y="96765"/>
                  </a:cubicBezTo>
                  <a:cubicBezTo>
                    <a:pt x="77027" y="96765"/>
                    <a:pt x="86098" y="94356"/>
                    <a:pt x="93094" y="89752"/>
                  </a:cubicBezTo>
                  <a:lnTo>
                    <a:pt x="93094" y="73175"/>
                  </a:lnTo>
                  <a:lnTo>
                    <a:pt x="65265" y="73175"/>
                  </a:lnTo>
                  <a:lnTo>
                    <a:pt x="65265" y="51145"/>
                  </a:lnTo>
                  <a:lnTo>
                    <a:pt x="119923" y="51145"/>
                  </a:lnTo>
                  <a:lnTo>
                    <a:pt x="119923" y="101582"/>
                  </a:lnTo>
                  <a:cubicBezTo>
                    <a:pt x="106854" y="111711"/>
                    <a:pt x="89173" y="119929"/>
                    <a:pt x="66188" y="119929"/>
                  </a:cubicBezTo>
                  <a:cubicBezTo>
                    <a:pt x="27136" y="119929"/>
                    <a:pt x="0" y="94569"/>
                    <a:pt x="0" y="60354"/>
                  </a:cubicBezTo>
                  <a:lnTo>
                    <a:pt x="0" y="6000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6" name="Shape 126"/>
            <p:cNvSpPr/>
            <p:nvPr/>
          </p:nvSpPr>
          <p:spPr>
            <a:xfrm>
              <a:off x="5241925" y="979488"/>
              <a:ext cx="627000" cy="609600"/>
            </a:xfrm>
            <a:custGeom>
              <a:avLst/>
              <a:gdLst/>
              <a:ahLst/>
              <a:cxnLst/>
              <a:rect l="0" t="0" r="0" b="0"/>
              <a:pathLst>
                <a:path w="120000" h="120000" extrusionOk="0">
                  <a:moveTo>
                    <a:pt x="93892" y="60000"/>
                  </a:moveTo>
                  <a:cubicBezTo>
                    <a:pt x="93892" y="40165"/>
                    <a:pt x="79770" y="23589"/>
                    <a:pt x="59724" y="23589"/>
                  </a:cubicBezTo>
                  <a:cubicBezTo>
                    <a:pt x="39747" y="23589"/>
                    <a:pt x="25901" y="39811"/>
                    <a:pt x="25901" y="59787"/>
                  </a:cubicBezTo>
                  <a:lnTo>
                    <a:pt x="25901" y="60000"/>
                  </a:lnTo>
                  <a:cubicBezTo>
                    <a:pt x="25901" y="79763"/>
                    <a:pt x="40091" y="96340"/>
                    <a:pt x="60068" y="96340"/>
                  </a:cubicBezTo>
                  <a:cubicBezTo>
                    <a:pt x="80114" y="96340"/>
                    <a:pt x="93892" y="80188"/>
                    <a:pt x="93892" y="60354"/>
                  </a:cubicBezTo>
                  <a:lnTo>
                    <a:pt x="93892" y="60000"/>
                  </a:lnTo>
                  <a:close/>
                  <a:moveTo>
                    <a:pt x="0" y="60000"/>
                  </a:moveTo>
                  <a:cubicBezTo>
                    <a:pt x="0" y="26989"/>
                    <a:pt x="25281" y="0"/>
                    <a:pt x="60068" y="0"/>
                  </a:cubicBezTo>
                  <a:cubicBezTo>
                    <a:pt x="94856" y="0"/>
                    <a:pt x="119931" y="26564"/>
                    <a:pt x="119931" y="59574"/>
                  </a:cubicBezTo>
                  <a:lnTo>
                    <a:pt x="119931" y="60000"/>
                  </a:lnTo>
                  <a:cubicBezTo>
                    <a:pt x="119931" y="92939"/>
                    <a:pt x="94718" y="119929"/>
                    <a:pt x="59862" y="119929"/>
                  </a:cubicBezTo>
                  <a:cubicBezTo>
                    <a:pt x="25074" y="119929"/>
                    <a:pt x="0" y="93364"/>
                    <a:pt x="0" y="60354"/>
                  </a:cubicBezTo>
                  <a:lnTo>
                    <a:pt x="0" y="60000"/>
                  </a:lnTo>
                  <a:close/>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7" name="Shape 127"/>
            <p:cNvSpPr/>
            <p:nvPr/>
          </p:nvSpPr>
          <p:spPr>
            <a:xfrm>
              <a:off x="5973763" y="989013"/>
              <a:ext cx="130200" cy="588900"/>
            </a:xfrm>
            <a:custGeom>
              <a:avLst/>
              <a:gdLst/>
              <a:ahLst/>
              <a:cxnLst/>
              <a:rect l="0" t="0" r="0" b="0"/>
              <a:pathLst>
                <a:path w="120000" h="120000" extrusionOk="0">
                  <a:moveTo>
                    <a:pt x="60000" y="119926"/>
                  </a:moveTo>
                  <a:lnTo>
                    <a:pt x="0" y="119926"/>
                  </a:lnTo>
                  <a:lnTo>
                    <a:pt x="0" y="0"/>
                  </a:lnTo>
                  <a:lnTo>
                    <a:pt x="119668" y="0"/>
                  </a:lnTo>
                  <a:lnTo>
                    <a:pt x="119668" y="119926"/>
                  </a:lnTo>
                  <a:lnTo>
                    <a:pt x="60000" y="119926"/>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8" name="Shape 128"/>
            <p:cNvSpPr/>
            <p:nvPr/>
          </p:nvSpPr>
          <p:spPr>
            <a:xfrm>
              <a:off x="6226175" y="1119188"/>
              <a:ext cx="689100" cy="460500"/>
            </a:xfrm>
            <a:custGeom>
              <a:avLst/>
              <a:gdLst/>
              <a:ahLst/>
              <a:cxnLst/>
              <a:rect l="0" t="0" r="0" b="0"/>
              <a:pathLst>
                <a:path w="120000" h="120000" extrusionOk="0">
                  <a:moveTo>
                    <a:pt x="0" y="2161"/>
                  </a:moveTo>
                  <a:lnTo>
                    <a:pt x="22257" y="2161"/>
                  </a:lnTo>
                  <a:lnTo>
                    <a:pt x="22257" y="18888"/>
                  </a:lnTo>
                  <a:cubicBezTo>
                    <a:pt x="27398" y="9021"/>
                    <a:pt x="34106" y="0"/>
                    <a:pt x="45454" y="0"/>
                  </a:cubicBezTo>
                  <a:cubicBezTo>
                    <a:pt x="55736" y="0"/>
                    <a:pt x="63510" y="6953"/>
                    <a:pt x="67586" y="18606"/>
                  </a:cubicBezTo>
                  <a:cubicBezTo>
                    <a:pt x="74482" y="6389"/>
                    <a:pt x="82633" y="0"/>
                    <a:pt x="93416" y="0"/>
                  </a:cubicBezTo>
                  <a:cubicBezTo>
                    <a:pt x="110031" y="0"/>
                    <a:pt x="119937" y="14847"/>
                    <a:pt x="119937" y="43226"/>
                  </a:cubicBezTo>
                  <a:lnTo>
                    <a:pt x="119937" y="119906"/>
                  </a:lnTo>
                  <a:lnTo>
                    <a:pt x="97680" y="119906"/>
                  </a:lnTo>
                  <a:lnTo>
                    <a:pt x="97680" y="54126"/>
                  </a:lnTo>
                  <a:cubicBezTo>
                    <a:pt x="97680" y="38245"/>
                    <a:pt x="92915" y="30258"/>
                    <a:pt x="84576" y="30258"/>
                  </a:cubicBezTo>
                  <a:cubicBezTo>
                    <a:pt x="76300" y="30258"/>
                    <a:pt x="71097" y="38527"/>
                    <a:pt x="71097" y="54126"/>
                  </a:cubicBezTo>
                  <a:lnTo>
                    <a:pt x="71097" y="119906"/>
                  </a:lnTo>
                  <a:lnTo>
                    <a:pt x="48840" y="119906"/>
                  </a:lnTo>
                  <a:lnTo>
                    <a:pt x="48840" y="54126"/>
                  </a:lnTo>
                  <a:cubicBezTo>
                    <a:pt x="48840" y="38245"/>
                    <a:pt x="44012" y="30258"/>
                    <a:pt x="35736" y="30258"/>
                  </a:cubicBezTo>
                  <a:cubicBezTo>
                    <a:pt x="27398" y="30258"/>
                    <a:pt x="22257" y="38527"/>
                    <a:pt x="22257" y="54126"/>
                  </a:cubicBezTo>
                  <a:lnTo>
                    <a:pt x="22257" y="119906"/>
                  </a:lnTo>
                  <a:lnTo>
                    <a:pt x="0" y="119906"/>
                  </a:lnTo>
                  <a:lnTo>
                    <a:pt x="0" y="2161"/>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9" name="Shape 129"/>
            <p:cNvSpPr/>
            <p:nvPr/>
          </p:nvSpPr>
          <p:spPr>
            <a:xfrm>
              <a:off x="7019925" y="1119188"/>
              <a:ext cx="473100" cy="597000"/>
            </a:xfrm>
            <a:custGeom>
              <a:avLst/>
              <a:gdLst/>
              <a:ahLst/>
              <a:cxnLst/>
              <a:rect l="0" t="0" r="0" b="0"/>
              <a:pathLst>
                <a:path w="120000" h="120000" extrusionOk="0">
                  <a:moveTo>
                    <a:pt x="87720" y="46827"/>
                  </a:moveTo>
                  <a:cubicBezTo>
                    <a:pt x="87720" y="31700"/>
                    <a:pt x="74954" y="21712"/>
                    <a:pt x="59726" y="21712"/>
                  </a:cubicBezTo>
                  <a:cubicBezTo>
                    <a:pt x="44589" y="21712"/>
                    <a:pt x="31914" y="31700"/>
                    <a:pt x="31914" y="46827"/>
                  </a:cubicBezTo>
                  <a:lnTo>
                    <a:pt x="31914" y="47189"/>
                  </a:lnTo>
                  <a:cubicBezTo>
                    <a:pt x="31914" y="62316"/>
                    <a:pt x="44589" y="72303"/>
                    <a:pt x="59726" y="72303"/>
                  </a:cubicBezTo>
                  <a:cubicBezTo>
                    <a:pt x="74954" y="72303"/>
                    <a:pt x="87720" y="62316"/>
                    <a:pt x="87720" y="47189"/>
                  </a:cubicBezTo>
                  <a:lnTo>
                    <a:pt x="87720" y="46827"/>
                  </a:lnTo>
                  <a:close/>
                  <a:moveTo>
                    <a:pt x="0" y="1664"/>
                  </a:moveTo>
                  <a:lnTo>
                    <a:pt x="32370" y="1664"/>
                  </a:lnTo>
                  <a:lnTo>
                    <a:pt x="32370" y="14764"/>
                  </a:lnTo>
                  <a:cubicBezTo>
                    <a:pt x="40395" y="6369"/>
                    <a:pt x="51155" y="0"/>
                    <a:pt x="67933" y="0"/>
                  </a:cubicBezTo>
                  <a:cubicBezTo>
                    <a:pt x="94650" y="0"/>
                    <a:pt x="119908" y="16574"/>
                    <a:pt x="119908" y="46972"/>
                  </a:cubicBezTo>
                  <a:lnTo>
                    <a:pt x="119908" y="47406"/>
                  </a:lnTo>
                  <a:cubicBezTo>
                    <a:pt x="119908" y="77659"/>
                    <a:pt x="94924" y="94378"/>
                    <a:pt x="67933" y="94378"/>
                  </a:cubicBezTo>
                  <a:cubicBezTo>
                    <a:pt x="50699" y="94378"/>
                    <a:pt x="39848" y="88082"/>
                    <a:pt x="32370" y="80916"/>
                  </a:cubicBezTo>
                  <a:lnTo>
                    <a:pt x="32370" y="119927"/>
                  </a:lnTo>
                  <a:lnTo>
                    <a:pt x="0" y="119927"/>
                  </a:lnTo>
                  <a:lnTo>
                    <a:pt x="0" y="1664"/>
                  </a:lnTo>
                  <a:close/>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0" name="Shape 130"/>
            <p:cNvSpPr/>
            <p:nvPr/>
          </p:nvSpPr>
          <p:spPr>
            <a:xfrm>
              <a:off x="7545388" y="1122363"/>
              <a:ext cx="415800" cy="465000"/>
            </a:xfrm>
            <a:custGeom>
              <a:avLst/>
              <a:gdLst/>
              <a:ahLst/>
              <a:cxnLst/>
              <a:rect l="0" t="0" r="0" b="0"/>
              <a:pathLst>
                <a:path w="120000" h="120000" extrusionOk="0">
                  <a:moveTo>
                    <a:pt x="84675" y="70997"/>
                  </a:moveTo>
                  <a:cubicBezTo>
                    <a:pt x="78233" y="68306"/>
                    <a:pt x="70025" y="66542"/>
                    <a:pt x="61194" y="66542"/>
                  </a:cubicBezTo>
                  <a:cubicBezTo>
                    <a:pt x="45402" y="66542"/>
                    <a:pt x="35740" y="72296"/>
                    <a:pt x="35740" y="82505"/>
                  </a:cubicBezTo>
                  <a:lnTo>
                    <a:pt x="35740" y="82969"/>
                  </a:lnTo>
                  <a:cubicBezTo>
                    <a:pt x="35740" y="91879"/>
                    <a:pt x="43948" y="97169"/>
                    <a:pt x="56000" y="97169"/>
                  </a:cubicBezTo>
                  <a:cubicBezTo>
                    <a:pt x="73246" y="96890"/>
                    <a:pt x="84675" y="88538"/>
                    <a:pt x="84675" y="76751"/>
                  </a:cubicBezTo>
                  <a:lnTo>
                    <a:pt x="84675" y="70997"/>
                  </a:lnTo>
                  <a:close/>
                  <a:moveTo>
                    <a:pt x="0" y="83805"/>
                  </a:moveTo>
                  <a:cubicBezTo>
                    <a:pt x="0" y="58375"/>
                    <a:pt x="21610" y="46589"/>
                    <a:pt x="52467" y="46589"/>
                  </a:cubicBezTo>
                  <a:cubicBezTo>
                    <a:pt x="65662" y="46589"/>
                    <a:pt x="75012" y="48445"/>
                    <a:pt x="84363" y="51322"/>
                  </a:cubicBezTo>
                  <a:lnTo>
                    <a:pt x="84363" y="49466"/>
                  </a:lnTo>
                  <a:cubicBezTo>
                    <a:pt x="84363" y="35823"/>
                    <a:pt x="75012" y="28306"/>
                    <a:pt x="56519" y="28306"/>
                  </a:cubicBezTo>
                  <a:cubicBezTo>
                    <a:pt x="42493" y="28306"/>
                    <a:pt x="32519" y="30626"/>
                    <a:pt x="20467" y="34524"/>
                  </a:cubicBezTo>
                  <a:lnTo>
                    <a:pt x="11428" y="9373"/>
                  </a:lnTo>
                  <a:cubicBezTo>
                    <a:pt x="25766" y="3619"/>
                    <a:pt x="39792" y="0"/>
                    <a:pt x="61818" y="0"/>
                  </a:cubicBezTo>
                  <a:cubicBezTo>
                    <a:pt x="82077" y="0"/>
                    <a:pt x="96727" y="4733"/>
                    <a:pt x="105766" y="13085"/>
                  </a:cubicBezTo>
                  <a:cubicBezTo>
                    <a:pt x="115532" y="21716"/>
                    <a:pt x="119896" y="34524"/>
                    <a:pt x="119896" y="50301"/>
                  </a:cubicBezTo>
                  <a:lnTo>
                    <a:pt x="119896" y="117587"/>
                  </a:lnTo>
                  <a:lnTo>
                    <a:pt x="84155" y="117587"/>
                  </a:lnTo>
                  <a:lnTo>
                    <a:pt x="84155" y="104965"/>
                  </a:lnTo>
                  <a:cubicBezTo>
                    <a:pt x="75012" y="113874"/>
                    <a:pt x="62753" y="119721"/>
                    <a:pt x="44779" y="119721"/>
                  </a:cubicBezTo>
                  <a:cubicBezTo>
                    <a:pt x="20155" y="119907"/>
                    <a:pt x="0" y="107099"/>
                    <a:pt x="0" y="84361"/>
                  </a:cubicBezTo>
                  <a:lnTo>
                    <a:pt x="0" y="83805"/>
                  </a:lnTo>
                  <a:close/>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1" name="Shape 131"/>
            <p:cNvSpPr/>
            <p:nvPr/>
          </p:nvSpPr>
          <p:spPr>
            <a:xfrm>
              <a:off x="8037513" y="1119188"/>
              <a:ext cx="419100" cy="471600"/>
            </a:xfrm>
            <a:custGeom>
              <a:avLst/>
              <a:gdLst/>
              <a:ahLst/>
              <a:cxnLst/>
              <a:rect l="0" t="0" r="0" b="0"/>
              <a:pathLst>
                <a:path w="120000" h="120000" extrusionOk="0">
                  <a:moveTo>
                    <a:pt x="0" y="59679"/>
                  </a:moveTo>
                  <a:cubicBezTo>
                    <a:pt x="0" y="26910"/>
                    <a:pt x="28096" y="0"/>
                    <a:pt x="67615" y="0"/>
                  </a:cubicBezTo>
                  <a:cubicBezTo>
                    <a:pt x="92006" y="0"/>
                    <a:pt x="107135" y="7231"/>
                    <a:pt x="119073" y="19405"/>
                  </a:cubicBezTo>
                  <a:lnTo>
                    <a:pt x="96638" y="40823"/>
                  </a:lnTo>
                  <a:cubicBezTo>
                    <a:pt x="88507" y="33135"/>
                    <a:pt x="80377" y="28192"/>
                    <a:pt x="67307" y="28192"/>
                  </a:cubicBezTo>
                  <a:cubicBezTo>
                    <a:pt x="48987" y="28192"/>
                    <a:pt x="35917" y="42654"/>
                    <a:pt x="35917" y="59405"/>
                  </a:cubicBezTo>
                  <a:lnTo>
                    <a:pt x="35917" y="59954"/>
                  </a:lnTo>
                  <a:cubicBezTo>
                    <a:pt x="35917" y="77528"/>
                    <a:pt x="48782" y="91716"/>
                    <a:pt x="68747" y="91716"/>
                  </a:cubicBezTo>
                  <a:cubicBezTo>
                    <a:pt x="80994" y="91716"/>
                    <a:pt x="89433" y="87048"/>
                    <a:pt x="98387" y="79633"/>
                  </a:cubicBezTo>
                  <a:lnTo>
                    <a:pt x="119897" y="98947"/>
                  </a:lnTo>
                  <a:cubicBezTo>
                    <a:pt x="107444" y="111121"/>
                    <a:pt x="92933" y="119908"/>
                    <a:pt x="66998" y="119908"/>
                  </a:cubicBezTo>
                  <a:cubicBezTo>
                    <a:pt x="28096" y="119359"/>
                    <a:pt x="0" y="92723"/>
                    <a:pt x="0" y="60228"/>
                  </a:cubicBezTo>
                  <a:lnTo>
                    <a:pt x="0" y="59679"/>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2" name="Shape 132"/>
            <p:cNvSpPr/>
            <p:nvPr/>
          </p:nvSpPr>
          <p:spPr>
            <a:xfrm>
              <a:off x="8501063" y="1011238"/>
              <a:ext cx="287400" cy="576300"/>
            </a:xfrm>
            <a:custGeom>
              <a:avLst/>
              <a:gdLst/>
              <a:ahLst/>
              <a:cxnLst/>
              <a:rect l="0" t="0" r="0" b="0"/>
              <a:pathLst>
                <a:path w="120000" h="120000" extrusionOk="0">
                  <a:moveTo>
                    <a:pt x="22500" y="47054"/>
                  </a:moveTo>
                  <a:lnTo>
                    <a:pt x="0" y="47054"/>
                  </a:lnTo>
                  <a:lnTo>
                    <a:pt x="0" y="24165"/>
                  </a:lnTo>
                  <a:lnTo>
                    <a:pt x="22500" y="24165"/>
                  </a:lnTo>
                  <a:lnTo>
                    <a:pt x="22500" y="0"/>
                  </a:lnTo>
                  <a:lnTo>
                    <a:pt x="75750" y="0"/>
                  </a:lnTo>
                  <a:lnTo>
                    <a:pt x="75750" y="24165"/>
                  </a:lnTo>
                  <a:lnTo>
                    <a:pt x="119850" y="24165"/>
                  </a:lnTo>
                  <a:lnTo>
                    <a:pt x="119850" y="47054"/>
                  </a:lnTo>
                  <a:lnTo>
                    <a:pt x="75750" y="47054"/>
                  </a:lnTo>
                  <a:lnTo>
                    <a:pt x="75750" y="87279"/>
                  </a:lnTo>
                  <a:cubicBezTo>
                    <a:pt x="75750" y="93433"/>
                    <a:pt x="80850" y="96360"/>
                    <a:pt x="93150" y="96360"/>
                  </a:cubicBezTo>
                  <a:cubicBezTo>
                    <a:pt x="102900" y="96360"/>
                    <a:pt x="111750" y="95084"/>
                    <a:pt x="119400" y="92983"/>
                  </a:cubicBezTo>
                  <a:lnTo>
                    <a:pt x="119400" y="114371"/>
                  </a:lnTo>
                  <a:cubicBezTo>
                    <a:pt x="108000" y="117748"/>
                    <a:pt x="95250" y="119924"/>
                    <a:pt x="77550" y="119924"/>
                  </a:cubicBezTo>
                  <a:cubicBezTo>
                    <a:pt x="44550" y="119924"/>
                    <a:pt x="22500" y="113320"/>
                    <a:pt x="22500" y="91482"/>
                  </a:cubicBezTo>
                  <a:lnTo>
                    <a:pt x="22500" y="47054"/>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grpSp>
      <p:grpSp>
        <p:nvGrpSpPr>
          <p:cNvPr id="133" name="Shape 133"/>
          <p:cNvGrpSpPr/>
          <p:nvPr/>
        </p:nvGrpSpPr>
        <p:grpSpPr>
          <a:xfrm>
            <a:off x="9697947" y="429170"/>
            <a:ext cx="2224200" cy="487500"/>
            <a:chOff x="1301750" y="2619375"/>
            <a:chExt cx="2224200" cy="487500"/>
          </a:xfrm>
        </p:grpSpPr>
        <p:sp>
          <p:nvSpPr>
            <p:cNvPr id="134" name="Shape 134"/>
            <p:cNvSpPr/>
            <p:nvPr/>
          </p:nvSpPr>
          <p:spPr>
            <a:xfrm>
              <a:off x="1412875" y="2738438"/>
              <a:ext cx="176100" cy="257100"/>
            </a:xfrm>
            <a:custGeom>
              <a:avLst/>
              <a:gdLst/>
              <a:ahLst/>
              <a:cxnLst/>
              <a:rect l="0" t="0" r="0" b="0"/>
              <a:pathLst>
                <a:path w="120000" h="120000" extrusionOk="0">
                  <a:moveTo>
                    <a:pt x="9079" y="94657"/>
                  </a:moveTo>
                  <a:cubicBezTo>
                    <a:pt x="24294" y="105062"/>
                    <a:pt x="42208" y="112279"/>
                    <a:pt x="60858" y="112279"/>
                  </a:cubicBezTo>
                  <a:cubicBezTo>
                    <a:pt x="87852" y="112279"/>
                    <a:pt x="107239" y="99020"/>
                    <a:pt x="107239" y="82405"/>
                  </a:cubicBezTo>
                  <a:lnTo>
                    <a:pt x="107239" y="81902"/>
                  </a:lnTo>
                  <a:cubicBezTo>
                    <a:pt x="107239" y="65790"/>
                    <a:pt x="87852" y="54041"/>
                    <a:pt x="60122" y="54041"/>
                  </a:cubicBezTo>
                  <a:cubicBezTo>
                    <a:pt x="44171" y="54041"/>
                    <a:pt x="31901" y="57230"/>
                    <a:pt x="21349" y="61594"/>
                  </a:cubicBezTo>
                  <a:lnTo>
                    <a:pt x="11779" y="57230"/>
                  </a:lnTo>
                  <a:lnTo>
                    <a:pt x="16687" y="0"/>
                  </a:lnTo>
                  <a:lnTo>
                    <a:pt x="113619" y="0"/>
                  </a:lnTo>
                  <a:lnTo>
                    <a:pt x="113619" y="8559"/>
                  </a:lnTo>
                  <a:lnTo>
                    <a:pt x="26993" y="8559"/>
                  </a:lnTo>
                  <a:lnTo>
                    <a:pt x="22822" y="52531"/>
                  </a:lnTo>
                  <a:cubicBezTo>
                    <a:pt x="33865" y="48839"/>
                    <a:pt x="44907" y="45986"/>
                    <a:pt x="60858" y="45986"/>
                  </a:cubicBezTo>
                  <a:cubicBezTo>
                    <a:pt x="94233" y="45986"/>
                    <a:pt x="119754" y="60587"/>
                    <a:pt x="119754" y="81398"/>
                  </a:cubicBezTo>
                  <a:lnTo>
                    <a:pt x="119754" y="81902"/>
                  </a:lnTo>
                  <a:cubicBezTo>
                    <a:pt x="119754" y="104223"/>
                    <a:pt x="94233" y="119832"/>
                    <a:pt x="59631" y="119832"/>
                  </a:cubicBezTo>
                  <a:cubicBezTo>
                    <a:pt x="36564" y="119832"/>
                    <a:pt x="15214" y="111272"/>
                    <a:pt x="0" y="100867"/>
                  </a:cubicBezTo>
                  <a:lnTo>
                    <a:pt x="9079" y="94657"/>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5" name="Shape 135"/>
            <p:cNvSpPr/>
            <p:nvPr/>
          </p:nvSpPr>
          <p:spPr>
            <a:xfrm>
              <a:off x="1662113" y="2738438"/>
              <a:ext cx="182700" cy="252300"/>
            </a:xfrm>
            <a:custGeom>
              <a:avLst/>
              <a:gdLst/>
              <a:ahLst/>
              <a:cxnLst/>
              <a:rect l="0" t="0" r="0" b="0"/>
              <a:pathLst>
                <a:path w="120000" h="120000" extrusionOk="0">
                  <a:moveTo>
                    <a:pt x="0" y="0"/>
                  </a:moveTo>
                  <a:lnTo>
                    <a:pt x="118577" y="0"/>
                  </a:lnTo>
                  <a:lnTo>
                    <a:pt x="118577" y="8216"/>
                  </a:lnTo>
                  <a:lnTo>
                    <a:pt x="12806" y="8216"/>
                  </a:lnTo>
                  <a:lnTo>
                    <a:pt x="12806" y="55121"/>
                  </a:lnTo>
                  <a:lnTo>
                    <a:pt x="107905" y="55121"/>
                  </a:lnTo>
                  <a:lnTo>
                    <a:pt x="107905" y="63338"/>
                  </a:lnTo>
                  <a:lnTo>
                    <a:pt x="12806" y="63338"/>
                  </a:lnTo>
                  <a:lnTo>
                    <a:pt x="12806" y="111611"/>
                  </a:lnTo>
                  <a:lnTo>
                    <a:pt x="119762" y="111611"/>
                  </a:lnTo>
                  <a:lnTo>
                    <a:pt x="119762" y="119828"/>
                  </a:lnTo>
                  <a:lnTo>
                    <a:pt x="0" y="119828"/>
                  </a:lnTo>
                  <a:lnTo>
                    <a:pt x="0" y="0"/>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6" name="Shape 136"/>
            <p:cNvSpPr/>
            <p:nvPr/>
          </p:nvSpPr>
          <p:spPr>
            <a:xfrm>
              <a:off x="1898650" y="2801938"/>
              <a:ext cx="139800" cy="193800"/>
            </a:xfrm>
            <a:custGeom>
              <a:avLst/>
              <a:gdLst/>
              <a:ahLst/>
              <a:cxnLst/>
              <a:rect l="0" t="0" r="0" b="0"/>
              <a:pathLst>
                <a:path w="120000" h="120000" extrusionOk="0">
                  <a:moveTo>
                    <a:pt x="8682" y="93234"/>
                  </a:moveTo>
                  <a:cubicBezTo>
                    <a:pt x="26046" y="102602"/>
                    <a:pt x="45271" y="108401"/>
                    <a:pt x="65426" y="108401"/>
                  </a:cubicBezTo>
                  <a:cubicBezTo>
                    <a:pt x="87441" y="108401"/>
                    <a:pt x="103875" y="99479"/>
                    <a:pt x="103875" y="86988"/>
                  </a:cubicBezTo>
                  <a:lnTo>
                    <a:pt x="103875" y="86319"/>
                  </a:lnTo>
                  <a:cubicBezTo>
                    <a:pt x="103875" y="73159"/>
                    <a:pt x="84031" y="68029"/>
                    <a:pt x="62015" y="63568"/>
                  </a:cubicBezTo>
                  <a:cubicBezTo>
                    <a:pt x="35658" y="57992"/>
                    <a:pt x="7751" y="53085"/>
                    <a:pt x="7751" y="32118"/>
                  </a:cubicBezTo>
                  <a:lnTo>
                    <a:pt x="7751" y="31672"/>
                  </a:lnTo>
                  <a:cubicBezTo>
                    <a:pt x="7751" y="13382"/>
                    <a:pt x="29767" y="0"/>
                    <a:pt x="60155" y="0"/>
                  </a:cubicBezTo>
                  <a:cubicBezTo>
                    <a:pt x="79379" y="0"/>
                    <a:pt x="100465" y="5130"/>
                    <a:pt x="116279" y="12713"/>
                  </a:cubicBezTo>
                  <a:lnTo>
                    <a:pt x="108527" y="22081"/>
                  </a:lnTo>
                  <a:cubicBezTo>
                    <a:pt x="93643" y="15167"/>
                    <a:pt x="75968" y="10706"/>
                    <a:pt x="59224" y="10706"/>
                  </a:cubicBezTo>
                  <a:cubicBezTo>
                    <a:pt x="37519" y="10706"/>
                    <a:pt x="23565" y="19628"/>
                    <a:pt x="23565" y="31003"/>
                  </a:cubicBezTo>
                  <a:lnTo>
                    <a:pt x="23565" y="31672"/>
                  </a:lnTo>
                  <a:cubicBezTo>
                    <a:pt x="23565" y="44163"/>
                    <a:pt x="45271" y="49293"/>
                    <a:pt x="67286" y="53531"/>
                  </a:cubicBezTo>
                  <a:cubicBezTo>
                    <a:pt x="92713" y="58661"/>
                    <a:pt x="119689" y="65576"/>
                    <a:pt x="119689" y="85650"/>
                  </a:cubicBezTo>
                  <a:lnTo>
                    <a:pt x="119689" y="86319"/>
                  </a:lnTo>
                  <a:cubicBezTo>
                    <a:pt x="119689" y="106394"/>
                    <a:pt x="95193" y="119776"/>
                    <a:pt x="64496" y="119776"/>
                  </a:cubicBezTo>
                  <a:cubicBezTo>
                    <a:pt x="41860" y="118438"/>
                    <a:pt x="16434" y="111524"/>
                    <a:pt x="0" y="102156"/>
                  </a:cubicBezTo>
                  <a:lnTo>
                    <a:pt x="8682" y="93234"/>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7" name="Shape 137"/>
            <p:cNvSpPr/>
            <p:nvPr/>
          </p:nvSpPr>
          <p:spPr>
            <a:xfrm>
              <a:off x="2090738" y="2801938"/>
              <a:ext cx="139800" cy="193800"/>
            </a:xfrm>
            <a:custGeom>
              <a:avLst/>
              <a:gdLst/>
              <a:ahLst/>
              <a:cxnLst/>
              <a:rect l="0" t="0" r="0" b="0"/>
              <a:pathLst>
                <a:path w="120000" h="120000" extrusionOk="0">
                  <a:moveTo>
                    <a:pt x="8659" y="93234"/>
                  </a:moveTo>
                  <a:cubicBezTo>
                    <a:pt x="26288" y="102602"/>
                    <a:pt x="45463" y="108401"/>
                    <a:pt x="65567" y="108401"/>
                  </a:cubicBezTo>
                  <a:cubicBezTo>
                    <a:pt x="87216" y="108401"/>
                    <a:pt x="103917" y="99479"/>
                    <a:pt x="103917" y="86988"/>
                  </a:cubicBezTo>
                  <a:lnTo>
                    <a:pt x="103917" y="86319"/>
                  </a:lnTo>
                  <a:cubicBezTo>
                    <a:pt x="103917" y="73159"/>
                    <a:pt x="83814" y="68029"/>
                    <a:pt x="62164" y="63568"/>
                  </a:cubicBezTo>
                  <a:cubicBezTo>
                    <a:pt x="35876" y="57992"/>
                    <a:pt x="8041" y="53085"/>
                    <a:pt x="8041" y="32118"/>
                  </a:cubicBezTo>
                  <a:lnTo>
                    <a:pt x="8041" y="31672"/>
                  </a:lnTo>
                  <a:cubicBezTo>
                    <a:pt x="8041" y="13382"/>
                    <a:pt x="29690" y="0"/>
                    <a:pt x="60309" y="0"/>
                  </a:cubicBezTo>
                  <a:cubicBezTo>
                    <a:pt x="79484" y="0"/>
                    <a:pt x="100515" y="5130"/>
                    <a:pt x="115979" y="12713"/>
                  </a:cubicBezTo>
                  <a:lnTo>
                    <a:pt x="108247" y="22081"/>
                  </a:lnTo>
                  <a:cubicBezTo>
                    <a:pt x="93402" y="15167"/>
                    <a:pt x="76082" y="10706"/>
                    <a:pt x="59381" y="10706"/>
                  </a:cubicBezTo>
                  <a:cubicBezTo>
                    <a:pt x="37422" y="10706"/>
                    <a:pt x="23505" y="19628"/>
                    <a:pt x="23505" y="31003"/>
                  </a:cubicBezTo>
                  <a:lnTo>
                    <a:pt x="23505" y="31672"/>
                  </a:lnTo>
                  <a:cubicBezTo>
                    <a:pt x="23505" y="44163"/>
                    <a:pt x="45463" y="49293"/>
                    <a:pt x="67113" y="53531"/>
                  </a:cubicBezTo>
                  <a:cubicBezTo>
                    <a:pt x="92474" y="58661"/>
                    <a:pt x="119690" y="65576"/>
                    <a:pt x="119690" y="85650"/>
                  </a:cubicBezTo>
                  <a:lnTo>
                    <a:pt x="119690" y="86319"/>
                  </a:lnTo>
                  <a:cubicBezTo>
                    <a:pt x="119690" y="106394"/>
                    <a:pt x="95257" y="119776"/>
                    <a:pt x="64639" y="119776"/>
                  </a:cubicBezTo>
                  <a:cubicBezTo>
                    <a:pt x="42061" y="118438"/>
                    <a:pt x="16701" y="111524"/>
                    <a:pt x="0" y="102156"/>
                  </a:cubicBezTo>
                  <a:lnTo>
                    <a:pt x="8659" y="93234"/>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8" name="Shape 138"/>
            <p:cNvSpPr/>
            <p:nvPr/>
          </p:nvSpPr>
          <p:spPr>
            <a:xfrm>
              <a:off x="2282825" y="2801938"/>
              <a:ext cx="171300" cy="193800"/>
            </a:xfrm>
            <a:custGeom>
              <a:avLst/>
              <a:gdLst/>
              <a:ahLst/>
              <a:cxnLst/>
              <a:rect l="0" t="0" r="0" b="0"/>
              <a:pathLst>
                <a:path w="120000" h="120000" extrusionOk="0">
                  <a:moveTo>
                    <a:pt x="107169" y="54078"/>
                  </a:moveTo>
                  <a:cubicBezTo>
                    <a:pt x="105660" y="30837"/>
                    <a:pt x="90817" y="10055"/>
                    <a:pt x="60880" y="10055"/>
                  </a:cubicBezTo>
                  <a:cubicBezTo>
                    <a:pt x="35471" y="10055"/>
                    <a:pt x="15597" y="28826"/>
                    <a:pt x="13333" y="54078"/>
                  </a:cubicBezTo>
                  <a:lnTo>
                    <a:pt x="107169" y="54078"/>
                  </a:lnTo>
                  <a:close/>
                  <a:moveTo>
                    <a:pt x="60880" y="0"/>
                  </a:moveTo>
                  <a:cubicBezTo>
                    <a:pt x="97106" y="0"/>
                    <a:pt x="119748" y="25698"/>
                    <a:pt x="119748" y="59888"/>
                  </a:cubicBezTo>
                  <a:lnTo>
                    <a:pt x="119748" y="64134"/>
                  </a:lnTo>
                  <a:lnTo>
                    <a:pt x="13333" y="64134"/>
                  </a:lnTo>
                  <a:cubicBezTo>
                    <a:pt x="15597" y="92513"/>
                    <a:pt x="38993" y="109050"/>
                    <a:pt x="63899" y="109050"/>
                  </a:cubicBezTo>
                  <a:cubicBezTo>
                    <a:pt x="83773" y="109050"/>
                    <a:pt x="97106" y="101452"/>
                    <a:pt x="107672" y="91396"/>
                  </a:cubicBezTo>
                  <a:lnTo>
                    <a:pt x="116226" y="98324"/>
                  </a:lnTo>
                  <a:cubicBezTo>
                    <a:pt x="103647" y="110837"/>
                    <a:pt x="87798" y="119776"/>
                    <a:pt x="63144" y="119776"/>
                  </a:cubicBezTo>
                  <a:cubicBezTo>
                    <a:pt x="29685" y="119776"/>
                    <a:pt x="0" y="95865"/>
                    <a:pt x="0" y="59888"/>
                  </a:cubicBezTo>
                  <a:cubicBezTo>
                    <a:pt x="0" y="26368"/>
                    <a:pt x="26163" y="0"/>
                    <a:pt x="60880" y="0"/>
                  </a:cubicBez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9" name="Shape 139"/>
            <p:cNvSpPr/>
            <p:nvPr/>
          </p:nvSpPr>
          <p:spPr>
            <a:xfrm>
              <a:off x="2519363" y="2801938"/>
              <a:ext cx="157200" cy="189000"/>
            </a:xfrm>
            <a:custGeom>
              <a:avLst/>
              <a:gdLst/>
              <a:ahLst/>
              <a:cxnLst/>
              <a:rect l="0" t="0" r="0" b="0"/>
              <a:pathLst>
                <a:path w="120000" h="120000" extrusionOk="0">
                  <a:moveTo>
                    <a:pt x="0" y="2509"/>
                  </a:moveTo>
                  <a:lnTo>
                    <a:pt x="13150" y="2509"/>
                  </a:lnTo>
                  <a:lnTo>
                    <a:pt x="13150" y="24410"/>
                  </a:lnTo>
                  <a:cubicBezTo>
                    <a:pt x="22465" y="10950"/>
                    <a:pt x="37808" y="0"/>
                    <a:pt x="63287" y="0"/>
                  </a:cubicBezTo>
                  <a:cubicBezTo>
                    <a:pt x="98904" y="0"/>
                    <a:pt x="119726" y="19847"/>
                    <a:pt x="119726" y="48136"/>
                  </a:cubicBezTo>
                  <a:lnTo>
                    <a:pt x="119726" y="119771"/>
                  </a:lnTo>
                  <a:lnTo>
                    <a:pt x="106575" y="119771"/>
                  </a:lnTo>
                  <a:lnTo>
                    <a:pt x="106575" y="50190"/>
                  </a:lnTo>
                  <a:cubicBezTo>
                    <a:pt x="106575" y="26235"/>
                    <a:pt x="90410" y="10266"/>
                    <a:pt x="61917" y="10266"/>
                  </a:cubicBezTo>
                  <a:cubicBezTo>
                    <a:pt x="33972" y="10266"/>
                    <a:pt x="13150" y="27604"/>
                    <a:pt x="13150" y="52015"/>
                  </a:cubicBezTo>
                  <a:lnTo>
                    <a:pt x="13150" y="119771"/>
                  </a:lnTo>
                  <a:lnTo>
                    <a:pt x="0" y="119771"/>
                  </a:lnTo>
                  <a:lnTo>
                    <a:pt x="0" y="2509"/>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0" name="Shape 140"/>
            <p:cNvSpPr/>
            <p:nvPr/>
          </p:nvSpPr>
          <p:spPr>
            <a:xfrm>
              <a:off x="2732088" y="2746375"/>
              <a:ext cx="109500" cy="247500"/>
            </a:xfrm>
            <a:custGeom>
              <a:avLst/>
              <a:gdLst/>
              <a:ahLst/>
              <a:cxnLst/>
              <a:rect l="0" t="0" r="0" b="0"/>
              <a:pathLst>
                <a:path w="120000" h="120000" extrusionOk="0">
                  <a:moveTo>
                    <a:pt x="28910" y="36506"/>
                  </a:moveTo>
                  <a:lnTo>
                    <a:pt x="0" y="36506"/>
                  </a:lnTo>
                  <a:lnTo>
                    <a:pt x="0" y="28646"/>
                  </a:lnTo>
                  <a:lnTo>
                    <a:pt x="28910" y="28646"/>
                  </a:lnTo>
                  <a:lnTo>
                    <a:pt x="28910" y="0"/>
                  </a:lnTo>
                  <a:lnTo>
                    <a:pt x="47920" y="0"/>
                  </a:lnTo>
                  <a:lnTo>
                    <a:pt x="47920" y="28646"/>
                  </a:lnTo>
                  <a:lnTo>
                    <a:pt x="119603" y="28646"/>
                  </a:lnTo>
                  <a:lnTo>
                    <a:pt x="119603" y="36506"/>
                  </a:lnTo>
                  <a:lnTo>
                    <a:pt x="47920" y="36506"/>
                  </a:lnTo>
                  <a:lnTo>
                    <a:pt x="47920" y="94148"/>
                  </a:lnTo>
                  <a:cubicBezTo>
                    <a:pt x="47920" y="107074"/>
                    <a:pt x="64554" y="111441"/>
                    <a:pt x="88316" y="111441"/>
                  </a:cubicBezTo>
                  <a:cubicBezTo>
                    <a:pt x="98217" y="111441"/>
                    <a:pt x="106138" y="110393"/>
                    <a:pt x="118415" y="108471"/>
                  </a:cubicBezTo>
                  <a:lnTo>
                    <a:pt x="118415" y="116331"/>
                  </a:lnTo>
                  <a:cubicBezTo>
                    <a:pt x="108118" y="118427"/>
                    <a:pt x="98217" y="119301"/>
                    <a:pt x="84752" y="119301"/>
                  </a:cubicBezTo>
                  <a:cubicBezTo>
                    <a:pt x="54653" y="119825"/>
                    <a:pt x="28910" y="111965"/>
                    <a:pt x="28910" y="95196"/>
                  </a:cubicBezTo>
                  <a:lnTo>
                    <a:pt x="28910" y="36506"/>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1" name="Shape 141"/>
            <p:cNvSpPr/>
            <p:nvPr/>
          </p:nvSpPr>
          <p:spPr>
            <a:xfrm>
              <a:off x="2900363" y="2733675"/>
              <a:ext cx="22200" cy="255600"/>
            </a:xfrm>
            <a:custGeom>
              <a:avLst/>
              <a:gdLst/>
              <a:ahLst/>
              <a:cxnLst/>
              <a:rect l="0" t="0" r="0" b="0"/>
              <a:pathLst>
                <a:path w="120000" h="120000" extrusionOk="0">
                  <a:moveTo>
                    <a:pt x="11428" y="33707"/>
                  </a:moveTo>
                  <a:lnTo>
                    <a:pt x="102857" y="33707"/>
                  </a:lnTo>
                  <a:lnTo>
                    <a:pt x="102857" y="119831"/>
                  </a:lnTo>
                  <a:lnTo>
                    <a:pt x="11428" y="119831"/>
                  </a:lnTo>
                  <a:lnTo>
                    <a:pt x="11428" y="33707"/>
                  </a:lnTo>
                  <a:close/>
                  <a:moveTo>
                    <a:pt x="0" y="0"/>
                  </a:moveTo>
                  <a:lnTo>
                    <a:pt x="118095" y="0"/>
                  </a:lnTo>
                  <a:lnTo>
                    <a:pt x="118095" y="11292"/>
                  </a:lnTo>
                  <a:lnTo>
                    <a:pt x="0" y="11292"/>
                  </a:lnTo>
                  <a:lnTo>
                    <a:pt x="0" y="0"/>
                  </a:ln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2" name="Shape 142"/>
            <p:cNvSpPr/>
            <p:nvPr/>
          </p:nvSpPr>
          <p:spPr>
            <a:xfrm>
              <a:off x="2984500" y="2803525"/>
              <a:ext cx="157200" cy="192000"/>
            </a:xfrm>
            <a:custGeom>
              <a:avLst/>
              <a:gdLst/>
              <a:ahLst/>
              <a:cxnLst/>
              <a:rect l="0" t="0" r="0" b="0"/>
              <a:pathLst>
                <a:path w="120000" h="120000" extrusionOk="0">
                  <a:moveTo>
                    <a:pt x="108219" y="60451"/>
                  </a:moveTo>
                  <a:cubicBezTo>
                    <a:pt x="96438" y="57969"/>
                    <a:pt x="80273" y="55488"/>
                    <a:pt x="60273" y="55488"/>
                  </a:cubicBezTo>
                  <a:cubicBezTo>
                    <a:pt x="30684" y="55488"/>
                    <a:pt x="13698" y="66315"/>
                    <a:pt x="13698" y="82105"/>
                  </a:cubicBezTo>
                  <a:lnTo>
                    <a:pt x="13698" y="82781"/>
                  </a:lnTo>
                  <a:cubicBezTo>
                    <a:pt x="13698" y="99473"/>
                    <a:pt x="33150" y="109624"/>
                    <a:pt x="54794" y="109624"/>
                  </a:cubicBezTo>
                  <a:cubicBezTo>
                    <a:pt x="83287" y="108947"/>
                    <a:pt x="108219" y="94962"/>
                    <a:pt x="108219" y="73984"/>
                  </a:cubicBezTo>
                  <a:lnTo>
                    <a:pt x="108219" y="60451"/>
                  </a:lnTo>
                  <a:close/>
                  <a:moveTo>
                    <a:pt x="61095" y="45338"/>
                  </a:moveTo>
                  <a:cubicBezTo>
                    <a:pt x="80273" y="45338"/>
                    <a:pt x="94246" y="47142"/>
                    <a:pt x="107397" y="50300"/>
                  </a:cubicBezTo>
                  <a:lnTo>
                    <a:pt x="107397" y="45338"/>
                  </a:lnTo>
                  <a:cubicBezTo>
                    <a:pt x="107397" y="21654"/>
                    <a:pt x="90410" y="10150"/>
                    <a:pt x="61095" y="10150"/>
                  </a:cubicBezTo>
                  <a:cubicBezTo>
                    <a:pt x="43835" y="10150"/>
                    <a:pt x="30136" y="13984"/>
                    <a:pt x="16986" y="19849"/>
                  </a:cubicBezTo>
                  <a:lnTo>
                    <a:pt x="12328" y="10150"/>
                  </a:lnTo>
                  <a:cubicBezTo>
                    <a:pt x="27671" y="4511"/>
                    <a:pt x="42191" y="0"/>
                    <a:pt x="61643" y="0"/>
                  </a:cubicBezTo>
                  <a:cubicBezTo>
                    <a:pt x="80821" y="0"/>
                    <a:pt x="95890" y="4511"/>
                    <a:pt x="105753" y="12857"/>
                  </a:cubicBezTo>
                  <a:cubicBezTo>
                    <a:pt x="115068" y="20526"/>
                    <a:pt x="119726" y="31353"/>
                    <a:pt x="119726" y="45338"/>
                  </a:cubicBezTo>
                  <a:lnTo>
                    <a:pt x="119726" y="117293"/>
                  </a:lnTo>
                  <a:lnTo>
                    <a:pt x="106575" y="117293"/>
                  </a:lnTo>
                  <a:lnTo>
                    <a:pt x="106575" y="98120"/>
                  </a:lnTo>
                  <a:cubicBezTo>
                    <a:pt x="97260" y="108947"/>
                    <a:pt x="79452" y="119774"/>
                    <a:pt x="53150" y="119774"/>
                  </a:cubicBezTo>
                  <a:cubicBezTo>
                    <a:pt x="27671" y="119774"/>
                    <a:pt x="0" y="107593"/>
                    <a:pt x="0" y="83458"/>
                  </a:cubicBezTo>
                  <a:cubicBezTo>
                    <a:pt x="0" y="59323"/>
                    <a:pt x="24657" y="45338"/>
                    <a:pt x="61095" y="45338"/>
                  </a:cubicBez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3" name="Shape 143"/>
            <p:cNvSpPr/>
            <p:nvPr/>
          </p:nvSpPr>
          <p:spPr>
            <a:xfrm>
              <a:off x="3221038" y="2727325"/>
              <a:ext cx="17400" cy="265200"/>
            </a:xfrm>
            <a:custGeom>
              <a:avLst/>
              <a:gdLst/>
              <a:ahLst/>
              <a:cxnLst/>
              <a:rect l="0" t="0" r="0" b="0"/>
              <a:pathLst>
                <a:path w="120000" h="120000" extrusionOk="0">
                  <a:moveTo>
                    <a:pt x="58775" y="119836"/>
                  </a:moveTo>
                  <a:lnTo>
                    <a:pt x="0" y="119836"/>
                  </a:lnTo>
                  <a:lnTo>
                    <a:pt x="0" y="0"/>
                  </a:lnTo>
                  <a:lnTo>
                    <a:pt x="117551" y="0"/>
                  </a:lnTo>
                  <a:lnTo>
                    <a:pt x="117551" y="119836"/>
                  </a:lnTo>
                  <a:lnTo>
                    <a:pt x="58775" y="119836"/>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4" name="Shape 144"/>
            <p:cNvSpPr/>
            <p:nvPr/>
          </p:nvSpPr>
          <p:spPr>
            <a:xfrm>
              <a:off x="3300413" y="2801938"/>
              <a:ext cx="139800" cy="193800"/>
            </a:xfrm>
            <a:custGeom>
              <a:avLst/>
              <a:gdLst/>
              <a:ahLst/>
              <a:cxnLst/>
              <a:rect l="0" t="0" r="0" b="0"/>
              <a:pathLst>
                <a:path w="120000" h="120000" extrusionOk="0">
                  <a:moveTo>
                    <a:pt x="8659" y="93234"/>
                  </a:moveTo>
                  <a:cubicBezTo>
                    <a:pt x="26288" y="102602"/>
                    <a:pt x="45463" y="108401"/>
                    <a:pt x="65567" y="108401"/>
                  </a:cubicBezTo>
                  <a:cubicBezTo>
                    <a:pt x="87216" y="108401"/>
                    <a:pt x="103917" y="99479"/>
                    <a:pt x="103917" y="86988"/>
                  </a:cubicBezTo>
                  <a:lnTo>
                    <a:pt x="103917" y="86319"/>
                  </a:lnTo>
                  <a:cubicBezTo>
                    <a:pt x="103917" y="73159"/>
                    <a:pt x="83814" y="68029"/>
                    <a:pt x="61855" y="63568"/>
                  </a:cubicBezTo>
                  <a:cubicBezTo>
                    <a:pt x="35876" y="57992"/>
                    <a:pt x="7731" y="53085"/>
                    <a:pt x="7731" y="32118"/>
                  </a:cubicBezTo>
                  <a:lnTo>
                    <a:pt x="7731" y="31672"/>
                  </a:lnTo>
                  <a:cubicBezTo>
                    <a:pt x="7731" y="13382"/>
                    <a:pt x="29690" y="0"/>
                    <a:pt x="60309" y="0"/>
                  </a:cubicBezTo>
                  <a:cubicBezTo>
                    <a:pt x="79484" y="0"/>
                    <a:pt x="100515" y="5130"/>
                    <a:pt x="115979" y="12713"/>
                  </a:cubicBezTo>
                  <a:lnTo>
                    <a:pt x="108247" y="22081"/>
                  </a:lnTo>
                  <a:cubicBezTo>
                    <a:pt x="93402" y="15167"/>
                    <a:pt x="76082" y="10706"/>
                    <a:pt x="59381" y="10706"/>
                  </a:cubicBezTo>
                  <a:cubicBezTo>
                    <a:pt x="37422" y="10706"/>
                    <a:pt x="23505" y="19628"/>
                    <a:pt x="23505" y="31003"/>
                  </a:cubicBezTo>
                  <a:lnTo>
                    <a:pt x="23505" y="31672"/>
                  </a:lnTo>
                  <a:cubicBezTo>
                    <a:pt x="23505" y="44163"/>
                    <a:pt x="45463" y="49293"/>
                    <a:pt x="67113" y="53531"/>
                  </a:cubicBezTo>
                  <a:cubicBezTo>
                    <a:pt x="92474" y="58661"/>
                    <a:pt x="119690" y="65576"/>
                    <a:pt x="119690" y="85650"/>
                  </a:cubicBezTo>
                  <a:lnTo>
                    <a:pt x="119690" y="86319"/>
                  </a:lnTo>
                  <a:cubicBezTo>
                    <a:pt x="119690" y="106394"/>
                    <a:pt x="95257" y="119776"/>
                    <a:pt x="64639" y="119776"/>
                  </a:cubicBezTo>
                  <a:cubicBezTo>
                    <a:pt x="42061" y="118438"/>
                    <a:pt x="16701" y="111524"/>
                    <a:pt x="0" y="102156"/>
                  </a:cubicBezTo>
                  <a:lnTo>
                    <a:pt x="8659" y="93234"/>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5" name="Shape 145"/>
            <p:cNvSpPr/>
            <p:nvPr/>
          </p:nvSpPr>
          <p:spPr>
            <a:xfrm>
              <a:off x="1301750" y="2619375"/>
              <a:ext cx="2224200" cy="487500"/>
            </a:xfrm>
            <a:custGeom>
              <a:avLst/>
              <a:gdLst/>
              <a:ahLst/>
              <a:cxnLst/>
              <a:rect l="0" t="0" r="0" b="0"/>
              <a:pathLst>
                <a:path w="120000" h="120000" extrusionOk="0">
                  <a:moveTo>
                    <a:pt x="990" y="4428"/>
                  </a:moveTo>
                  <a:lnTo>
                    <a:pt x="118989" y="4428"/>
                  </a:lnTo>
                  <a:lnTo>
                    <a:pt x="118989" y="115394"/>
                  </a:lnTo>
                  <a:lnTo>
                    <a:pt x="990" y="115394"/>
                  </a:lnTo>
                  <a:lnTo>
                    <a:pt x="990" y="4428"/>
                  </a:lnTo>
                  <a:close/>
                  <a:moveTo>
                    <a:pt x="0" y="119911"/>
                  </a:moveTo>
                  <a:lnTo>
                    <a:pt x="119980" y="119911"/>
                  </a:lnTo>
                  <a:lnTo>
                    <a:pt x="119980" y="0"/>
                  </a:lnTo>
                  <a:lnTo>
                    <a:pt x="0" y="0"/>
                  </a:lnTo>
                  <a:lnTo>
                    <a:pt x="0" y="119911"/>
                  </a:ln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1408874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5Essentials">
    <p:spTree>
      <p:nvGrpSpPr>
        <p:cNvPr id="1" name="Shape 112"/>
        <p:cNvGrpSpPr/>
        <p:nvPr/>
      </p:nvGrpSpPr>
      <p:grpSpPr>
        <a:xfrm>
          <a:off x="0" y="0"/>
          <a:ext cx="0" cy="0"/>
          <a:chOff x="0" y="0"/>
          <a:chExt cx="0" cy="0"/>
        </a:xfrm>
      </p:grpSpPr>
      <p:sp>
        <p:nvSpPr>
          <p:cNvPr id="113" name="Shape 113"/>
          <p:cNvSpPr/>
          <p:nvPr/>
        </p:nvSpPr>
        <p:spPr>
          <a:xfrm>
            <a:off x="0" y="0"/>
            <a:ext cx="9410000" cy="1350400"/>
          </a:xfrm>
          <a:prstGeom prst="rect">
            <a:avLst/>
          </a:prstGeom>
          <a:solidFill>
            <a:schemeClr val="accent6"/>
          </a:solidFill>
          <a:ln>
            <a:noFill/>
          </a:ln>
        </p:spPr>
        <p:txBody>
          <a:bodyPr wrap="square" lIns="91433" tIns="45700" rIns="91433" bIns="45700" anchor="ctr" anchorCtr="0">
            <a:noAutofit/>
          </a:bodyPr>
          <a:lstStyle/>
          <a:p>
            <a:pPr marL="0" marR="0" lvl="0" indent="0" algn="ctr" rtl="0">
              <a:spcBef>
                <a:spcPts val="0"/>
              </a:spcBef>
              <a:buSzPct val="25000"/>
              <a:buNone/>
            </a:pPr>
            <a:endParaRPr sz="1867">
              <a:solidFill>
                <a:schemeClr val="lt1"/>
              </a:solidFill>
              <a:latin typeface="Arial"/>
              <a:ea typeface="Arial"/>
              <a:cs typeface="Arial"/>
              <a:sym typeface="Arial"/>
            </a:endParaRPr>
          </a:p>
        </p:txBody>
      </p:sp>
      <p:sp>
        <p:nvSpPr>
          <p:cNvPr id="114" name="Shape 114"/>
          <p:cNvSpPr/>
          <p:nvPr/>
        </p:nvSpPr>
        <p:spPr>
          <a:xfrm>
            <a:off x="9409815" y="0"/>
            <a:ext cx="2782000" cy="1350400"/>
          </a:xfrm>
          <a:prstGeom prst="rect">
            <a:avLst/>
          </a:prstGeom>
          <a:solidFill>
            <a:schemeClr val="accent5"/>
          </a:solidFill>
          <a:ln>
            <a:noFill/>
          </a:ln>
        </p:spPr>
        <p:txBody>
          <a:bodyPr wrap="square" lIns="91433" tIns="45700" rIns="91433" bIns="45700" anchor="ctr" anchorCtr="0">
            <a:noAutofit/>
          </a:bodyPr>
          <a:lstStyle/>
          <a:p>
            <a:pPr marL="0" marR="0" lvl="0" indent="0" algn="ctr" rtl="0">
              <a:spcBef>
                <a:spcPts val="0"/>
              </a:spcBef>
              <a:buSzPct val="25000"/>
              <a:buNone/>
            </a:pPr>
            <a:endParaRPr sz="1867">
              <a:solidFill>
                <a:schemeClr val="lt1"/>
              </a:solidFill>
              <a:latin typeface="Arial"/>
              <a:ea typeface="Arial"/>
              <a:cs typeface="Arial"/>
              <a:sym typeface="Arial"/>
            </a:endParaRPr>
          </a:p>
        </p:txBody>
      </p:sp>
      <p:sp>
        <p:nvSpPr>
          <p:cNvPr id="115" name="Shape 115"/>
          <p:cNvSpPr txBox="1">
            <a:spLocks noGrp="1"/>
          </p:cNvSpPr>
          <p:nvPr>
            <p:ph type="title"/>
          </p:nvPr>
        </p:nvSpPr>
        <p:spPr>
          <a:xfrm>
            <a:off x="269965" y="141309"/>
            <a:ext cx="8874000" cy="1063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accent5"/>
              </a:buClr>
              <a:buSzPct val="52380"/>
              <a:buFont typeface="Arial"/>
              <a:buNone/>
              <a:defRPr sz="2800" b="0" i="0" u="none" strike="noStrike" cap="none">
                <a:solidFill>
                  <a:schemeClr val="accent5"/>
                </a:solidFill>
                <a:latin typeface="Arial"/>
                <a:ea typeface="Arial"/>
                <a:cs typeface="Arial"/>
                <a:sym typeface="Arial"/>
              </a:defRPr>
            </a:lvl1pPr>
            <a:lvl2pPr lvl="1" indent="0">
              <a:spcBef>
                <a:spcPts val="0"/>
              </a:spcBef>
              <a:buSzPct val="78571"/>
              <a:buNone/>
              <a:defRPr sz="1867"/>
            </a:lvl2pPr>
            <a:lvl3pPr lvl="2" indent="0">
              <a:spcBef>
                <a:spcPts val="0"/>
              </a:spcBef>
              <a:buSzPct val="78571"/>
              <a:buNone/>
              <a:defRPr sz="1867"/>
            </a:lvl3pPr>
            <a:lvl4pPr lvl="3" indent="0">
              <a:spcBef>
                <a:spcPts val="0"/>
              </a:spcBef>
              <a:buSzPct val="78571"/>
              <a:buNone/>
              <a:defRPr sz="1867"/>
            </a:lvl4pPr>
            <a:lvl5pPr lvl="4" indent="0">
              <a:spcBef>
                <a:spcPts val="0"/>
              </a:spcBef>
              <a:buSzPct val="78571"/>
              <a:buNone/>
              <a:defRPr sz="1867"/>
            </a:lvl5pPr>
            <a:lvl6pPr lvl="5" indent="0">
              <a:spcBef>
                <a:spcPts val="0"/>
              </a:spcBef>
              <a:buSzPct val="78571"/>
              <a:buNone/>
              <a:defRPr sz="1867"/>
            </a:lvl6pPr>
            <a:lvl7pPr lvl="6" indent="0">
              <a:spcBef>
                <a:spcPts val="0"/>
              </a:spcBef>
              <a:buSzPct val="78571"/>
              <a:buNone/>
              <a:defRPr sz="1867"/>
            </a:lvl7pPr>
            <a:lvl8pPr lvl="7" indent="0">
              <a:spcBef>
                <a:spcPts val="0"/>
              </a:spcBef>
              <a:buSzPct val="78571"/>
              <a:buNone/>
              <a:defRPr sz="1867"/>
            </a:lvl8pPr>
            <a:lvl9pPr lvl="8" indent="0">
              <a:spcBef>
                <a:spcPts val="0"/>
              </a:spcBef>
              <a:buSzPct val="78571"/>
              <a:buNone/>
              <a:defRPr sz="1867"/>
            </a:lvl9pPr>
          </a:lstStyle>
          <a:p>
            <a:endParaRPr/>
          </a:p>
        </p:txBody>
      </p:sp>
      <p:sp>
        <p:nvSpPr>
          <p:cNvPr id="116" name="Shape 116"/>
          <p:cNvSpPr txBox="1">
            <a:spLocks noGrp="1"/>
          </p:cNvSpPr>
          <p:nvPr>
            <p:ph type="body" idx="1"/>
          </p:nvPr>
        </p:nvSpPr>
        <p:spPr>
          <a:xfrm>
            <a:off x="269965" y="1541721"/>
            <a:ext cx="11652000" cy="4635200"/>
          </a:xfrm>
          <a:prstGeom prst="rect">
            <a:avLst/>
          </a:prstGeom>
          <a:noFill/>
          <a:ln>
            <a:noFill/>
          </a:ln>
        </p:spPr>
        <p:txBody>
          <a:bodyPr wrap="square" lIns="68575" tIns="68575" rIns="68575" bIns="68575" anchor="t" anchorCtr="0"/>
          <a:lstStyle>
            <a:lvl1pPr marL="237055" marR="0" lvl="0" indent="-101595" algn="l" rtl="0">
              <a:lnSpc>
                <a:spcPct val="90000"/>
              </a:lnSpc>
              <a:spcBef>
                <a:spcPts val="1067"/>
              </a:spcBef>
              <a:buClr>
                <a:srgbClr val="75726B"/>
              </a:buClr>
              <a:buSzPct val="100000"/>
              <a:buFont typeface="Arial"/>
              <a:buChar char="•"/>
              <a:defRPr sz="2000" b="0" i="0" u="none" strike="noStrike" cap="none">
                <a:solidFill>
                  <a:srgbClr val="75726B"/>
                </a:solidFill>
                <a:latin typeface="Arial"/>
                <a:ea typeface="Arial"/>
                <a:cs typeface="Arial"/>
                <a:sym typeface="Arial"/>
              </a:defRPr>
            </a:lvl1pPr>
            <a:lvl2pPr marL="694232" marR="0" lvl="1" indent="-118528" algn="l" rtl="0">
              <a:lnSpc>
                <a:spcPct val="90000"/>
              </a:lnSpc>
              <a:spcBef>
                <a:spcPts val="533"/>
              </a:spcBef>
              <a:buClr>
                <a:srgbClr val="75726B"/>
              </a:buClr>
              <a:buSzPct val="100000"/>
              <a:buFont typeface="Arial"/>
              <a:buChar char="•"/>
              <a:defRPr sz="1867" b="0" i="0" u="none" strike="noStrike" cap="none">
                <a:solidFill>
                  <a:srgbClr val="75726B"/>
                </a:solidFill>
                <a:latin typeface="Arial"/>
                <a:ea typeface="Arial"/>
                <a:cs typeface="Arial"/>
                <a:sym typeface="Arial"/>
              </a:defRPr>
            </a:lvl2pPr>
            <a:lvl3pPr marL="1151410" marR="0" lvl="2" indent="-135459" algn="l" rtl="0">
              <a:lnSpc>
                <a:spcPct val="90000"/>
              </a:lnSpc>
              <a:spcBef>
                <a:spcPts val="533"/>
              </a:spcBef>
              <a:buClr>
                <a:srgbClr val="75726B"/>
              </a:buClr>
              <a:buSzPct val="100000"/>
              <a:buFont typeface="Arial"/>
              <a:buChar char="•"/>
              <a:defRPr sz="1600" b="0" i="0" u="none" strike="noStrike" cap="none">
                <a:solidFill>
                  <a:srgbClr val="75726B"/>
                </a:solidFill>
                <a:latin typeface="Arial"/>
                <a:ea typeface="Arial"/>
                <a:cs typeface="Arial"/>
                <a:sym typeface="Arial"/>
              </a:defRPr>
            </a:lvl3pPr>
            <a:lvl4pPr marL="1608586" marR="0" lvl="3" indent="-152392" algn="l" rtl="0">
              <a:lnSpc>
                <a:spcPct val="90000"/>
              </a:lnSpc>
              <a:spcBef>
                <a:spcPts val="533"/>
              </a:spcBef>
              <a:buClr>
                <a:srgbClr val="75726B"/>
              </a:buClr>
              <a:buSzPct val="100000"/>
              <a:buFont typeface="Arial"/>
              <a:buChar char="•"/>
              <a:defRPr sz="1467" b="0" i="0" u="none" strike="noStrike" cap="none">
                <a:solidFill>
                  <a:srgbClr val="75726B"/>
                </a:solidFill>
                <a:latin typeface="Arial"/>
                <a:ea typeface="Arial"/>
                <a:cs typeface="Arial"/>
                <a:sym typeface="Arial"/>
              </a:defRPr>
            </a:lvl4pPr>
            <a:lvl5pPr marL="2065763" marR="0" lvl="4" indent="-152392" algn="l" rtl="0">
              <a:lnSpc>
                <a:spcPct val="90000"/>
              </a:lnSpc>
              <a:spcBef>
                <a:spcPts val="533"/>
              </a:spcBef>
              <a:buClr>
                <a:srgbClr val="75726B"/>
              </a:buClr>
              <a:buSzPct val="100000"/>
              <a:buFont typeface="Arial"/>
              <a:buChar char="•"/>
              <a:defRPr sz="1467" b="0" i="0" u="none" strike="noStrike" cap="none">
                <a:solidFill>
                  <a:srgbClr val="75726B"/>
                </a:solidFill>
                <a:latin typeface="Arial"/>
                <a:ea typeface="Arial"/>
                <a:cs typeface="Arial"/>
                <a:sym typeface="Arial"/>
              </a:defRPr>
            </a:lvl5pPr>
            <a:lvl6pPr marL="2522941" marR="0" lvl="5"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6pPr>
            <a:lvl7pPr marL="2980117" marR="0" lvl="6"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7pPr>
            <a:lvl8pPr marL="3437295" marR="0" lvl="7"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8pPr>
            <a:lvl9pPr marL="3894472" marR="0" lvl="8"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9pPr>
          </a:lstStyle>
          <a:p>
            <a:endParaRPr/>
          </a:p>
        </p:txBody>
      </p:sp>
      <p:sp>
        <p:nvSpPr>
          <p:cNvPr id="117" name="Shape 117"/>
          <p:cNvSpPr txBox="1">
            <a:spLocks noGrp="1"/>
          </p:cNvSpPr>
          <p:nvPr>
            <p:ph type="sldNum" idx="12"/>
          </p:nvPr>
        </p:nvSpPr>
        <p:spPr>
          <a:xfrm>
            <a:off x="9178835" y="6356351"/>
            <a:ext cx="2743200" cy="365200"/>
          </a:xfrm>
          <a:prstGeom prst="rect">
            <a:avLst/>
          </a:prstGeom>
          <a:noFill/>
          <a:ln>
            <a:noFill/>
          </a:ln>
        </p:spPr>
        <p:txBody>
          <a:bodyPr wrap="square" lIns="68575" tIns="34275" rIns="0" bIns="34275" anchor="ctr" anchorCtr="0">
            <a:noAutofit/>
          </a:bodyPr>
          <a:lstStyle/>
          <a:p>
            <a:pPr algn="r">
              <a:buSzPct val="25000"/>
            </a:pPr>
            <a:fld id="{00000000-1234-1234-1234-123412341234}" type="slidenum">
              <a:rPr lang="en" sz="1067" smtClean="0">
                <a:solidFill>
                  <a:srgbClr val="888888"/>
                </a:solidFill>
                <a:cs typeface="Arial"/>
                <a:sym typeface="Arial"/>
              </a:rPr>
              <a:pPr algn="r">
                <a:buSzPct val="25000"/>
              </a:pPr>
              <a:t>‹#›</a:t>
            </a:fld>
            <a:endParaRPr lang="en" sz="1067">
              <a:solidFill>
                <a:srgbClr val="888888"/>
              </a:solidFill>
              <a:cs typeface="Arial"/>
              <a:sym typeface="Arial"/>
            </a:endParaRPr>
          </a:p>
        </p:txBody>
      </p:sp>
      <p:grpSp>
        <p:nvGrpSpPr>
          <p:cNvPr id="118" name="Shape 118"/>
          <p:cNvGrpSpPr/>
          <p:nvPr/>
        </p:nvGrpSpPr>
        <p:grpSpPr>
          <a:xfrm>
            <a:off x="269943" y="6464624"/>
            <a:ext cx="1871596" cy="183389"/>
            <a:chOff x="1270000" y="979488"/>
            <a:chExt cx="7518463" cy="736700"/>
          </a:xfrm>
        </p:grpSpPr>
        <p:sp>
          <p:nvSpPr>
            <p:cNvPr id="119" name="Shape 119"/>
            <p:cNvSpPr/>
            <p:nvPr/>
          </p:nvSpPr>
          <p:spPr>
            <a:xfrm>
              <a:off x="1270000" y="989013"/>
              <a:ext cx="514500" cy="598500"/>
            </a:xfrm>
            <a:custGeom>
              <a:avLst/>
              <a:gdLst/>
              <a:ahLst/>
              <a:cxnLst/>
              <a:rect l="0" t="0" r="0" b="0"/>
              <a:pathLst>
                <a:path w="120000" h="120000" extrusionOk="0">
                  <a:moveTo>
                    <a:pt x="0" y="0"/>
                  </a:moveTo>
                  <a:lnTo>
                    <a:pt x="30314" y="0"/>
                  </a:lnTo>
                  <a:lnTo>
                    <a:pt x="30314" y="66819"/>
                  </a:lnTo>
                  <a:cubicBezTo>
                    <a:pt x="30314" y="86157"/>
                    <a:pt x="41483" y="95898"/>
                    <a:pt x="59958" y="95898"/>
                  </a:cubicBezTo>
                  <a:cubicBezTo>
                    <a:pt x="78432" y="95898"/>
                    <a:pt x="89601" y="86374"/>
                    <a:pt x="89601" y="67612"/>
                  </a:cubicBezTo>
                  <a:lnTo>
                    <a:pt x="89601" y="0"/>
                  </a:lnTo>
                  <a:lnTo>
                    <a:pt x="119916" y="0"/>
                  </a:lnTo>
                  <a:lnTo>
                    <a:pt x="119916" y="66602"/>
                  </a:lnTo>
                  <a:cubicBezTo>
                    <a:pt x="119916" y="102465"/>
                    <a:pt x="96403" y="119927"/>
                    <a:pt x="59706" y="119927"/>
                  </a:cubicBezTo>
                  <a:cubicBezTo>
                    <a:pt x="23009" y="119927"/>
                    <a:pt x="0" y="102248"/>
                    <a:pt x="0" y="67612"/>
                  </a:cubicBezTo>
                  <a:lnTo>
                    <a:pt x="0" y="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0" name="Shape 120"/>
            <p:cNvSpPr/>
            <p:nvPr/>
          </p:nvSpPr>
          <p:spPr>
            <a:xfrm>
              <a:off x="1876425" y="979488"/>
              <a:ext cx="546000" cy="609600"/>
            </a:xfrm>
            <a:custGeom>
              <a:avLst/>
              <a:gdLst/>
              <a:ahLst/>
              <a:cxnLst/>
              <a:rect l="0" t="0" r="0" b="0"/>
              <a:pathLst>
                <a:path w="120000" h="120000" extrusionOk="0">
                  <a:moveTo>
                    <a:pt x="0" y="60000"/>
                  </a:moveTo>
                  <a:cubicBezTo>
                    <a:pt x="0" y="26989"/>
                    <a:pt x="27625" y="0"/>
                    <a:pt x="67678" y="0"/>
                  </a:cubicBezTo>
                  <a:cubicBezTo>
                    <a:pt x="91978" y="0"/>
                    <a:pt x="106701" y="7225"/>
                    <a:pt x="118812" y="17992"/>
                  </a:cubicBezTo>
                  <a:lnTo>
                    <a:pt x="100686" y="36765"/>
                  </a:lnTo>
                  <a:cubicBezTo>
                    <a:pt x="90633" y="28547"/>
                    <a:pt x="80580" y="23801"/>
                    <a:pt x="67678" y="23801"/>
                  </a:cubicBezTo>
                  <a:cubicBezTo>
                    <a:pt x="45751" y="23801"/>
                    <a:pt x="30079" y="39952"/>
                    <a:pt x="30079" y="60000"/>
                  </a:cubicBezTo>
                  <a:cubicBezTo>
                    <a:pt x="30079" y="79763"/>
                    <a:pt x="45514" y="96340"/>
                    <a:pt x="67678" y="96340"/>
                  </a:cubicBezTo>
                  <a:cubicBezTo>
                    <a:pt x="82401" y="96340"/>
                    <a:pt x="91583" y="90956"/>
                    <a:pt x="101794" y="82739"/>
                  </a:cubicBezTo>
                  <a:lnTo>
                    <a:pt x="119920" y="99173"/>
                  </a:lnTo>
                  <a:cubicBezTo>
                    <a:pt x="106306" y="111924"/>
                    <a:pt x="91583" y="119929"/>
                    <a:pt x="66490" y="119929"/>
                  </a:cubicBezTo>
                  <a:cubicBezTo>
                    <a:pt x="28337" y="119929"/>
                    <a:pt x="0" y="93577"/>
                    <a:pt x="0" y="60354"/>
                  </a:cubicBezTo>
                  <a:lnTo>
                    <a:pt x="0" y="6000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1" name="Shape 121"/>
            <p:cNvSpPr/>
            <p:nvPr/>
          </p:nvSpPr>
          <p:spPr>
            <a:xfrm>
              <a:off x="2505075" y="989013"/>
              <a:ext cx="498600" cy="588900"/>
            </a:xfrm>
            <a:custGeom>
              <a:avLst/>
              <a:gdLst/>
              <a:ahLst/>
              <a:cxnLst/>
              <a:rect l="0" t="0" r="0" b="0"/>
              <a:pathLst>
                <a:path w="120000" h="120000" extrusionOk="0">
                  <a:moveTo>
                    <a:pt x="88658" y="0"/>
                  </a:moveTo>
                  <a:lnTo>
                    <a:pt x="88658" y="47545"/>
                  </a:lnTo>
                  <a:lnTo>
                    <a:pt x="31255" y="47545"/>
                  </a:lnTo>
                  <a:lnTo>
                    <a:pt x="31255" y="0"/>
                  </a:lnTo>
                  <a:lnTo>
                    <a:pt x="0" y="0"/>
                  </a:lnTo>
                  <a:lnTo>
                    <a:pt x="0" y="119926"/>
                  </a:lnTo>
                  <a:lnTo>
                    <a:pt x="31255" y="119926"/>
                  </a:lnTo>
                  <a:lnTo>
                    <a:pt x="31255" y="71721"/>
                  </a:lnTo>
                  <a:lnTo>
                    <a:pt x="88658" y="71721"/>
                  </a:lnTo>
                  <a:lnTo>
                    <a:pt x="88658" y="119926"/>
                  </a:lnTo>
                  <a:lnTo>
                    <a:pt x="119913" y="119926"/>
                  </a:lnTo>
                  <a:lnTo>
                    <a:pt x="119913" y="0"/>
                  </a:lnTo>
                  <a:lnTo>
                    <a:pt x="88658" y="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2" name="Shape 122"/>
            <p:cNvSpPr/>
            <p:nvPr/>
          </p:nvSpPr>
          <p:spPr>
            <a:xfrm>
              <a:off x="3140075" y="989013"/>
              <a:ext cx="130200" cy="588900"/>
            </a:xfrm>
            <a:custGeom>
              <a:avLst/>
              <a:gdLst/>
              <a:ahLst/>
              <a:cxnLst/>
              <a:rect l="0" t="0" r="0" b="0"/>
              <a:pathLst>
                <a:path w="120000" h="120000" extrusionOk="0">
                  <a:moveTo>
                    <a:pt x="59834" y="119926"/>
                  </a:moveTo>
                  <a:lnTo>
                    <a:pt x="0" y="119926"/>
                  </a:lnTo>
                  <a:lnTo>
                    <a:pt x="0" y="0"/>
                  </a:lnTo>
                  <a:lnTo>
                    <a:pt x="119669" y="0"/>
                  </a:lnTo>
                  <a:lnTo>
                    <a:pt x="119669" y="119926"/>
                  </a:lnTo>
                  <a:lnTo>
                    <a:pt x="59834" y="119926"/>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3" name="Shape 123"/>
            <p:cNvSpPr/>
            <p:nvPr/>
          </p:nvSpPr>
          <p:spPr>
            <a:xfrm>
              <a:off x="3375025" y="979488"/>
              <a:ext cx="546000" cy="609600"/>
            </a:xfrm>
            <a:custGeom>
              <a:avLst/>
              <a:gdLst/>
              <a:ahLst/>
              <a:cxnLst/>
              <a:rect l="0" t="0" r="0" b="0"/>
              <a:pathLst>
                <a:path w="120000" h="120000" extrusionOk="0">
                  <a:moveTo>
                    <a:pt x="0" y="60000"/>
                  </a:moveTo>
                  <a:cubicBezTo>
                    <a:pt x="0" y="26989"/>
                    <a:pt x="27686" y="0"/>
                    <a:pt x="67633" y="0"/>
                  </a:cubicBezTo>
                  <a:cubicBezTo>
                    <a:pt x="91997" y="0"/>
                    <a:pt x="106710" y="7225"/>
                    <a:pt x="118813" y="17992"/>
                  </a:cubicBezTo>
                  <a:lnTo>
                    <a:pt x="100698" y="36765"/>
                  </a:lnTo>
                  <a:cubicBezTo>
                    <a:pt x="90652" y="28547"/>
                    <a:pt x="80606" y="23801"/>
                    <a:pt x="67633" y="23801"/>
                  </a:cubicBezTo>
                  <a:cubicBezTo>
                    <a:pt x="45800" y="23801"/>
                    <a:pt x="30138" y="39952"/>
                    <a:pt x="30138" y="60000"/>
                  </a:cubicBezTo>
                  <a:cubicBezTo>
                    <a:pt x="30138" y="79763"/>
                    <a:pt x="45563" y="96340"/>
                    <a:pt x="67633" y="96340"/>
                  </a:cubicBezTo>
                  <a:cubicBezTo>
                    <a:pt x="82425" y="96340"/>
                    <a:pt x="91522" y="90956"/>
                    <a:pt x="101806" y="82739"/>
                  </a:cubicBezTo>
                  <a:lnTo>
                    <a:pt x="119920" y="99173"/>
                  </a:lnTo>
                  <a:cubicBezTo>
                    <a:pt x="106473" y="111924"/>
                    <a:pt x="91760" y="119929"/>
                    <a:pt x="66763" y="119929"/>
                  </a:cubicBezTo>
                  <a:cubicBezTo>
                    <a:pt x="28398" y="119929"/>
                    <a:pt x="0" y="93577"/>
                    <a:pt x="0" y="60354"/>
                  </a:cubicBezTo>
                  <a:lnTo>
                    <a:pt x="0" y="6000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4" name="Shape 124"/>
            <p:cNvSpPr/>
            <p:nvPr/>
          </p:nvSpPr>
          <p:spPr>
            <a:xfrm>
              <a:off x="3956050" y="985838"/>
              <a:ext cx="624000" cy="593700"/>
            </a:xfrm>
            <a:custGeom>
              <a:avLst/>
              <a:gdLst/>
              <a:ahLst/>
              <a:cxnLst/>
              <a:rect l="0" t="0" r="0" b="0"/>
              <a:pathLst>
                <a:path w="120000" h="120000" extrusionOk="0">
                  <a:moveTo>
                    <a:pt x="59792" y="31437"/>
                  </a:moveTo>
                  <a:lnTo>
                    <a:pt x="74809" y="70006"/>
                  </a:lnTo>
                  <a:lnTo>
                    <a:pt x="44775" y="70006"/>
                  </a:lnTo>
                  <a:lnTo>
                    <a:pt x="59792" y="31437"/>
                  </a:lnTo>
                  <a:close/>
                  <a:moveTo>
                    <a:pt x="48650" y="0"/>
                  </a:moveTo>
                  <a:lnTo>
                    <a:pt x="0" y="119927"/>
                  </a:lnTo>
                  <a:lnTo>
                    <a:pt x="25397" y="119927"/>
                  </a:lnTo>
                  <a:lnTo>
                    <a:pt x="35778" y="93220"/>
                  </a:lnTo>
                  <a:lnTo>
                    <a:pt x="83598" y="93220"/>
                  </a:lnTo>
                  <a:lnTo>
                    <a:pt x="93979" y="119927"/>
                  </a:lnTo>
                  <a:lnTo>
                    <a:pt x="119930" y="119927"/>
                  </a:lnTo>
                  <a:lnTo>
                    <a:pt x="71349" y="0"/>
                  </a:lnTo>
                  <a:lnTo>
                    <a:pt x="48650" y="0"/>
                  </a:lnTo>
                  <a:close/>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5" name="Shape 125"/>
            <p:cNvSpPr/>
            <p:nvPr/>
          </p:nvSpPr>
          <p:spPr>
            <a:xfrm>
              <a:off x="4592638" y="979488"/>
              <a:ext cx="561900" cy="609600"/>
            </a:xfrm>
            <a:custGeom>
              <a:avLst/>
              <a:gdLst/>
              <a:ahLst/>
              <a:cxnLst/>
              <a:rect l="0" t="0" r="0" b="0"/>
              <a:pathLst>
                <a:path w="120000" h="120000" extrusionOk="0">
                  <a:moveTo>
                    <a:pt x="0" y="60000"/>
                  </a:moveTo>
                  <a:cubicBezTo>
                    <a:pt x="0" y="26989"/>
                    <a:pt x="27982" y="0"/>
                    <a:pt x="65957" y="0"/>
                  </a:cubicBezTo>
                  <a:cubicBezTo>
                    <a:pt x="88481" y="0"/>
                    <a:pt x="102088" y="5596"/>
                    <a:pt x="115310" y="16009"/>
                  </a:cubicBezTo>
                  <a:lnTo>
                    <a:pt x="97937" y="35348"/>
                  </a:lnTo>
                  <a:cubicBezTo>
                    <a:pt x="88251" y="27981"/>
                    <a:pt x="79641" y="23589"/>
                    <a:pt x="65112" y="23589"/>
                  </a:cubicBezTo>
                  <a:cubicBezTo>
                    <a:pt x="44894" y="23589"/>
                    <a:pt x="28827" y="39952"/>
                    <a:pt x="28827" y="59787"/>
                  </a:cubicBezTo>
                  <a:lnTo>
                    <a:pt x="28827" y="60000"/>
                  </a:lnTo>
                  <a:cubicBezTo>
                    <a:pt x="28827" y="81180"/>
                    <a:pt x="44663" y="96765"/>
                    <a:pt x="67033" y="96765"/>
                  </a:cubicBezTo>
                  <a:cubicBezTo>
                    <a:pt x="77027" y="96765"/>
                    <a:pt x="86098" y="94356"/>
                    <a:pt x="93094" y="89752"/>
                  </a:cubicBezTo>
                  <a:lnTo>
                    <a:pt x="93094" y="73175"/>
                  </a:lnTo>
                  <a:lnTo>
                    <a:pt x="65265" y="73175"/>
                  </a:lnTo>
                  <a:lnTo>
                    <a:pt x="65265" y="51145"/>
                  </a:lnTo>
                  <a:lnTo>
                    <a:pt x="119923" y="51145"/>
                  </a:lnTo>
                  <a:lnTo>
                    <a:pt x="119923" y="101582"/>
                  </a:lnTo>
                  <a:cubicBezTo>
                    <a:pt x="106854" y="111711"/>
                    <a:pt x="89173" y="119929"/>
                    <a:pt x="66188" y="119929"/>
                  </a:cubicBezTo>
                  <a:cubicBezTo>
                    <a:pt x="27136" y="119929"/>
                    <a:pt x="0" y="94569"/>
                    <a:pt x="0" y="60354"/>
                  </a:cubicBezTo>
                  <a:lnTo>
                    <a:pt x="0" y="6000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6" name="Shape 126"/>
            <p:cNvSpPr/>
            <p:nvPr/>
          </p:nvSpPr>
          <p:spPr>
            <a:xfrm>
              <a:off x="5241925" y="979488"/>
              <a:ext cx="627000" cy="609600"/>
            </a:xfrm>
            <a:custGeom>
              <a:avLst/>
              <a:gdLst/>
              <a:ahLst/>
              <a:cxnLst/>
              <a:rect l="0" t="0" r="0" b="0"/>
              <a:pathLst>
                <a:path w="120000" h="120000" extrusionOk="0">
                  <a:moveTo>
                    <a:pt x="93892" y="60000"/>
                  </a:moveTo>
                  <a:cubicBezTo>
                    <a:pt x="93892" y="40165"/>
                    <a:pt x="79770" y="23589"/>
                    <a:pt x="59724" y="23589"/>
                  </a:cubicBezTo>
                  <a:cubicBezTo>
                    <a:pt x="39747" y="23589"/>
                    <a:pt x="25901" y="39811"/>
                    <a:pt x="25901" y="59787"/>
                  </a:cubicBezTo>
                  <a:lnTo>
                    <a:pt x="25901" y="60000"/>
                  </a:lnTo>
                  <a:cubicBezTo>
                    <a:pt x="25901" y="79763"/>
                    <a:pt x="40091" y="96340"/>
                    <a:pt x="60068" y="96340"/>
                  </a:cubicBezTo>
                  <a:cubicBezTo>
                    <a:pt x="80114" y="96340"/>
                    <a:pt x="93892" y="80188"/>
                    <a:pt x="93892" y="60354"/>
                  </a:cubicBezTo>
                  <a:lnTo>
                    <a:pt x="93892" y="60000"/>
                  </a:lnTo>
                  <a:close/>
                  <a:moveTo>
                    <a:pt x="0" y="60000"/>
                  </a:moveTo>
                  <a:cubicBezTo>
                    <a:pt x="0" y="26989"/>
                    <a:pt x="25281" y="0"/>
                    <a:pt x="60068" y="0"/>
                  </a:cubicBezTo>
                  <a:cubicBezTo>
                    <a:pt x="94856" y="0"/>
                    <a:pt x="119931" y="26564"/>
                    <a:pt x="119931" y="59574"/>
                  </a:cubicBezTo>
                  <a:lnTo>
                    <a:pt x="119931" y="60000"/>
                  </a:lnTo>
                  <a:cubicBezTo>
                    <a:pt x="119931" y="92939"/>
                    <a:pt x="94718" y="119929"/>
                    <a:pt x="59862" y="119929"/>
                  </a:cubicBezTo>
                  <a:cubicBezTo>
                    <a:pt x="25074" y="119929"/>
                    <a:pt x="0" y="93364"/>
                    <a:pt x="0" y="60354"/>
                  </a:cubicBezTo>
                  <a:lnTo>
                    <a:pt x="0" y="60000"/>
                  </a:lnTo>
                  <a:close/>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7" name="Shape 127"/>
            <p:cNvSpPr/>
            <p:nvPr/>
          </p:nvSpPr>
          <p:spPr>
            <a:xfrm>
              <a:off x="5973763" y="989013"/>
              <a:ext cx="130200" cy="588900"/>
            </a:xfrm>
            <a:custGeom>
              <a:avLst/>
              <a:gdLst/>
              <a:ahLst/>
              <a:cxnLst/>
              <a:rect l="0" t="0" r="0" b="0"/>
              <a:pathLst>
                <a:path w="120000" h="120000" extrusionOk="0">
                  <a:moveTo>
                    <a:pt x="60000" y="119926"/>
                  </a:moveTo>
                  <a:lnTo>
                    <a:pt x="0" y="119926"/>
                  </a:lnTo>
                  <a:lnTo>
                    <a:pt x="0" y="0"/>
                  </a:lnTo>
                  <a:lnTo>
                    <a:pt x="119668" y="0"/>
                  </a:lnTo>
                  <a:lnTo>
                    <a:pt x="119668" y="119926"/>
                  </a:lnTo>
                  <a:lnTo>
                    <a:pt x="60000" y="119926"/>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8" name="Shape 128"/>
            <p:cNvSpPr/>
            <p:nvPr/>
          </p:nvSpPr>
          <p:spPr>
            <a:xfrm>
              <a:off x="6226175" y="1119188"/>
              <a:ext cx="689100" cy="460500"/>
            </a:xfrm>
            <a:custGeom>
              <a:avLst/>
              <a:gdLst/>
              <a:ahLst/>
              <a:cxnLst/>
              <a:rect l="0" t="0" r="0" b="0"/>
              <a:pathLst>
                <a:path w="120000" h="120000" extrusionOk="0">
                  <a:moveTo>
                    <a:pt x="0" y="2161"/>
                  </a:moveTo>
                  <a:lnTo>
                    <a:pt x="22257" y="2161"/>
                  </a:lnTo>
                  <a:lnTo>
                    <a:pt x="22257" y="18888"/>
                  </a:lnTo>
                  <a:cubicBezTo>
                    <a:pt x="27398" y="9021"/>
                    <a:pt x="34106" y="0"/>
                    <a:pt x="45454" y="0"/>
                  </a:cubicBezTo>
                  <a:cubicBezTo>
                    <a:pt x="55736" y="0"/>
                    <a:pt x="63510" y="6953"/>
                    <a:pt x="67586" y="18606"/>
                  </a:cubicBezTo>
                  <a:cubicBezTo>
                    <a:pt x="74482" y="6389"/>
                    <a:pt x="82633" y="0"/>
                    <a:pt x="93416" y="0"/>
                  </a:cubicBezTo>
                  <a:cubicBezTo>
                    <a:pt x="110031" y="0"/>
                    <a:pt x="119937" y="14847"/>
                    <a:pt x="119937" y="43226"/>
                  </a:cubicBezTo>
                  <a:lnTo>
                    <a:pt x="119937" y="119906"/>
                  </a:lnTo>
                  <a:lnTo>
                    <a:pt x="97680" y="119906"/>
                  </a:lnTo>
                  <a:lnTo>
                    <a:pt x="97680" y="54126"/>
                  </a:lnTo>
                  <a:cubicBezTo>
                    <a:pt x="97680" y="38245"/>
                    <a:pt x="92915" y="30258"/>
                    <a:pt x="84576" y="30258"/>
                  </a:cubicBezTo>
                  <a:cubicBezTo>
                    <a:pt x="76300" y="30258"/>
                    <a:pt x="71097" y="38527"/>
                    <a:pt x="71097" y="54126"/>
                  </a:cubicBezTo>
                  <a:lnTo>
                    <a:pt x="71097" y="119906"/>
                  </a:lnTo>
                  <a:lnTo>
                    <a:pt x="48840" y="119906"/>
                  </a:lnTo>
                  <a:lnTo>
                    <a:pt x="48840" y="54126"/>
                  </a:lnTo>
                  <a:cubicBezTo>
                    <a:pt x="48840" y="38245"/>
                    <a:pt x="44012" y="30258"/>
                    <a:pt x="35736" y="30258"/>
                  </a:cubicBezTo>
                  <a:cubicBezTo>
                    <a:pt x="27398" y="30258"/>
                    <a:pt x="22257" y="38527"/>
                    <a:pt x="22257" y="54126"/>
                  </a:cubicBezTo>
                  <a:lnTo>
                    <a:pt x="22257" y="119906"/>
                  </a:lnTo>
                  <a:lnTo>
                    <a:pt x="0" y="119906"/>
                  </a:lnTo>
                  <a:lnTo>
                    <a:pt x="0" y="2161"/>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9" name="Shape 129"/>
            <p:cNvSpPr/>
            <p:nvPr/>
          </p:nvSpPr>
          <p:spPr>
            <a:xfrm>
              <a:off x="7019925" y="1119188"/>
              <a:ext cx="473100" cy="597000"/>
            </a:xfrm>
            <a:custGeom>
              <a:avLst/>
              <a:gdLst/>
              <a:ahLst/>
              <a:cxnLst/>
              <a:rect l="0" t="0" r="0" b="0"/>
              <a:pathLst>
                <a:path w="120000" h="120000" extrusionOk="0">
                  <a:moveTo>
                    <a:pt x="87720" y="46827"/>
                  </a:moveTo>
                  <a:cubicBezTo>
                    <a:pt x="87720" y="31700"/>
                    <a:pt x="74954" y="21712"/>
                    <a:pt x="59726" y="21712"/>
                  </a:cubicBezTo>
                  <a:cubicBezTo>
                    <a:pt x="44589" y="21712"/>
                    <a:pt x="31914" y="31700"/>
                    <a:pt x="31914" y="46827"/>
                  </a:cubicBezTo>
                  <a:lnTo>
                    <a:pt x="31914" y="47189"/>
                  </a:lnTo>
                  <a:cubicBezTo>
                    <a:pt x="31914" y="62316"/>
                    <a:pt x="44589" y="72303"/>
                    <a:pt x="59726" y="72303"/>
                  </a:cubicBezTo>
                  <a:cubicBezTo>
                    <a:pt x="74954" y="72303"/>
                    <a:pt x="87720" y="62316"/>
                    <a:pt x="87720" y="47189"/>
                  </a:cubicBezTo>
                  <a:lnTo>
                    <a:pt x="87720" y="46827"/>
                  </a:lnTo>
                  <a:close/>
                  <a:moveTo>
                    <a:pt x="0" y="1664"/>
                  </a:moveTo>
                  <a:lnTo>
                    <a:pt x="32370" y="1664"/>
                  </a:lnTo>
                  <a:lnTo>
                    <a:pt x="32370" y="14764"/>
                  </a:lnTo>
                  <a:cubicBezTo>
                    <a:pt x="40395" y="6369"/>
                    <a:pt x="51155" y="0"/>
                    <a:pt x="67933" y="0"/>
                  </a:cubicBezTo>
                  <a:cubicBezTo>
                    <a:pt x="94650" y="0"/>
                    <a:pt x="119908" y="16574"/>
                    <a:pt x="119908" y="46972"/>
                  </a:cubicBezTo>
                  <a:lnTo>
                    <a:pt x="119908" y="47406"/>
                  </a:lnTo>
                  <a:cubicBezTo>
                    <a:pt x="119908" y="77659"/>
                    <a:pt x="94924" y="94378"/>
                    <a:pt x="67933" y="94378"/>
                  </a:cubicBezTo>
                  <a:cubicBezTo>
                    <a:pt x="50699" y="94378"/>
                    <a:pt x="39848" y="88082"/>
                    <a:pt x="32370" y="80916"/>
                  </a:cubicBezTo>
                  <a:lnTo>
                    <a:pt x="32370" y="119927"/>
                  </a:lnTo>
                  <a:lnTo>
                    <a:pt x="0" y="119927"/>
                  </a:lnTo>
                  <a:lnTo>
                    <a:pt x="0" y="1664"/>
                  </a:lnTo>
                  <a:close/>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0" name="Shape 130"/>
            <p:cNvSpPr/>
            <p:nvPr/>
          </p:nvSpPr>
          <p:spPr>
            <a:xfrm>
              <a:off x="7545388" y="1122363"/>
              <a:ext cx="415800" cy="465000"/>
            </a:xfrm>
            <a:custGeom>
              <a:avLst/>
              <a:gdLst/>
              <a:ahLst/>
              <a:cxnLst/>
              <a:rect l="0" t="0" r="0" b="0"/>
              <a:pathLst>
                <a:path w="120000" h="120000" extrusionOk="0">
                  <a:moveTo>
                    <a:pt x="84675" y="70997"/>
                  </a:moveTo>
                  <a:cubicBezTo>
                    <a:pt x="78233" y="68306"/>
                    <a:pt x="70025" y="66542"/>
                    <a:pt x="61194" y="66542"/>
                  </a:cubicBezTo>
                  <a:cubicBezTo>
                    <a:pt x="45402" y="66542"/>
                    <a:pt x="35740" y="72296"/>
                    <a:pt x="35740" y="82505"/>
                  </a:cubicBezTo>
                  <a:lnTo>
                    <a:pt x="35740" y="82969"/>
                  </a:lnTo>
                  <a:cubicBezTo>
                    <a:pt x="35740" y="91879"/>
                    <a:pt x="43948" y="97169"/>
                    <a:pt x="56000" y="97169"/>
                  </a:cubicBezTo>
                  <a:cubicBezTo>
                    <a:pt x="73246" y="96890"/>
                    <a:pt x="84675" y="88538"/>
                    <a:pt x="84675" y="76751"/>
                  </a:cubicBezTo>
                  <a:lnTo>
                    <a:pt x="84675" y="70997"/>
                  </a:lnTo>
                  <a:close/>
                  <a:moveTo>
                    <a:pt x="0" y="83805"/>
                  </a:moveTo>
                  <a:cubicBezTo>
                    <a:pt x="0" y="58375"/>
                    <a:pt x="21610" y="46589"/>
                    <a:pt x="52467" y="46589"/>
                  </a:cubicBezTo>
                  <a:cubicBezTo>
                    <a:pt x="65662" y="46589"/>
                    <a:pt x="75012" y="48445"/>
                    <a:pt x="84363" y="51322"/>
                  </a:cubicBezTo>
                  <a:lnTo>
                    <a:pt x="84363" y="49466"/>
                  </a:lnTo>
                  <a:cubicBezTo>
                    <a:pt x="84363" y="35823"/>
                    <a:pt x="75012" y="28306"/>
                    <a:pt x="56519" y="28306"/>
                  </a:cubicBezTo>
                  <a:cubicBezTo>
                    <a:pt x="42493" y="28306"/>
                    <a:pt x="32519" y="30626"/>
                    <a:pt x="20467" y="34524"/>
                  </a:cubicBezTo>
                  <a:lnTo>
                    <a:pt x="11428" y="9373"/>
                  </a:lnTo>
                  <a:cubicBezTo>
                    <a:pt x="25766" y="3619"/>
                    <a:pt x="39792" y="0"/>
                    <a:pt x="61818" y="0"/>
                  </a:cubicBezTo>
                  <a:cubicBezTo>
                    <a:pt x="82077" y="0"/>
                    <a:pt x="96727" y="4733"/>
                    <a:pt x="105766" y="13085"/>
                  </a:cubicBezTo>
                  <a:cubicBezTo>
                    <a:pt x="115532" y="21716"/>
                    <a:pt x="119896" y="34524"/>
                    <a:pt x="119896" y="50301"/>
                  </a:cubicBezTo>
                  <a:lnTo>
                    <a:pt x="119896" y="117587"/>
                  </a:lnTo>
                  <a:lnTo>
                    <a:pt x="84155" y="117587"/>
                  </a:lnTo>
                  <a:lnTo>
                    <a:pt x="84155" y="104965"/>
                  </a:lnTo>
                  <a:cubicBezTo>
                    <a:pt x="75012" y="113874"/>
                    <a:pt x="62753" y="119721"/>
                    <a:pt x="44779" y="119721"/>
                  </a:cubicBezTo>
                  <a:cubicBezTo>
                    <a:pt x="20155" y="119907"/>
                    <a:pt x="0" y="107099"/>
                    <a:pt x="0" y="84361"/>
                  </a:cubicBezTo>
                  <a:lnTo>
                    <a:pt x="0" y="83805"/>
                  </a:lnTo>
                  <a:close/>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1" name="Shape 131"/>
            <p:cNvSpPr/>
            <p:nvPr/>
          </p:nvSpPr>
          <p:spPr>
            <a:xfrm>
              <a:off x="8037513" y="1119188"/>
              <a:ext cx="419100" cy="471600"/>
            </a:xfrm>
            <a:custGeom>
              <a:avLst/>
              <a:gdLst/>
              <a:ahLst/>
              <a:cxnLst/>
              <a:rect l="0" t="0" r="0" b="0"/>
              <a:pathLst>
                <a:path w="120000" h="120000" extrusionOk="0">
                  <a:moveTo>
                    <a:pt x="0" y="59679"/>
                  </a:moveTo>
                  <a:cubicBezTo>
                    <a:pt x="0" y="26910"/>
                    <a:pt x="28096" y="0"/>
                    <a:pt x="67615" y="0"/>
                  </a:cubicBezTo>
                  <a:cubicBezTo>
                    <a:pt x="92006" y="0"/>
                    <a:pt x="107135" y="7231"/>
                    <a:pt x="119073" y="19405"/>
                  </a:cubicBezTo>
                  <a:lnTo>
                    <a:pt x="96638" y="40823"/>
                  </a:lnTo>
                  <a:cubicBezTo>
                    <a:pt x="88507" y="33135"/>
                    <a:pt x="80377" y="28192"/>
                    <a:pt x="67307" y="28192"/>
                  </a:cubicBezTo>
                  <a:cubicBezTo>
                    <a:pt x="48987" y="28192"/>
                    <a:pt x="35917" y="42654"/>
                    <a:pt x="35917" y="59405"/>
                  </a:cubicBezTo>
                  <a:lnTo>
                    <a:pt x="35917" y="59954"/>
                  </a:lnTo>
                  <a:cubicBezTo>
                    <a:pt x="35917" y="77528"/>
                    <a:pt x="48782" y="91716"/>
                    <a:pt x="68747" y="91716"/>
                  </a:cubicBezTo>
                  <a:cubicBezTo>
                    <a:pt x="80994" y="91716"/>
                    <a:pt x="89433" y="87048"/>
                    <a:pt x="98387" y="79633"/>
                  </a:cubicBezTo>
                  <a:lnTo>
                    <a:pt x="119897" y="98947"/>
                  </a:lnTo>
                  <a:cubicBezTo>
                    <a:pt x="107444" y="111121"/>
                    <a:pt x="92933" y="119908"/>
                    <a:pt x="66998" y="119908"/>
                  </a:cubicBezTo>
                  <a:cubicBezTo>
                    <a:pt x="28096" y="119359"/>
                    <a:pt x="0" y="92723"/>
                    <a:pt x="0" y="60228"/>
                  </a:cubicBezTo>
                  <a:lnTo>
                    <a:pt x="0" y="59679"/>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2" name="Shape 132"/>
            <p:cNvSpPr/>
            <p:nvPr/>
          </p:nvSpPr>
          <p:spPr>
            <a:xfrm>
              <a:off x="8501063" y="1011238"/>
              <a:ext cx="287400" cy="576300"/>
            </a:xfrm>
            <a:custGeom>
              <a:avLst/>
              <a:gdLst/>
              <a:ahLst/>
              <a:cxnLst/>
              <a:rect l="0" t="0" r="0" b="0"/>
              <a:pathLst>
                <a:path w="120000" h="120000" extrusionOk="0">
                  <a:moveTo>
                    <a:pt x="22500" y="47054"/>
                  </a:moveTo>
                  <a:lnTo>
                    <a:pt x="0" y="47054"/>
                  </a:lnTo>
                  <a:lnTo>
                    <a:pt x="0" y="24165"/>
                  </a:lnTo>
                  <a:lnTo>
                    <a:pt x="22500" y="24165"/>
                  </a:lnTo>
                  <a:lnTo>
                    <a:pt x="22500" y="0"/>
                  </a:lnTo>
                  <a:lnTo>
                    <a:pt x="75750" y="0"/>
                  </a:lnTo>
                  <a:lnTo>
                    <a:pt x="75750" y="24165"/>
                  </a:lnTo>
                  <a:lnTo>
                    <a:pt x="119850" y="24165"/>
                  </a:lnTo>
                  <a:lnTo>
                    <a:pt x="119850" y="47054"/>
                  </a:lnTo>
                  <a:lnTo>
                    <a:pt x="75750" y="47054"/>
                  </a:lnTo>
                  <a:lnTo>
                    <a:pt x="75750" y="87279"/>
                  </a:lnTo>
                  <a:cubicBezTo>
                    <a:pt x="75750" y="93433"/>
                    <a:pt x="80850" y="96360"/>
                    <a:pt x="93150" y="96360"/>
                  </a:cubicBezTo>
                  <a:cubicBezTo>
                    <a:pt x="102900" y="96360"/>
                    <a:pt x="111750" y="95084"/>
                    <a:pt x="119400" y="92983"/>
                  </a:cubicBezTo>
                  <a:lnTo>
                    <a:pt x="119400" y="114371"/>
                  </a:lnTo>
                  <a:cubicBezTo>
                    <a:pt x="108000" y="117748"/>
                    <a:pt x="95250" y="119924"/>
                    <a:pt x="77550" y="119924"/>
                  </a:cubicBezTo>
                  <a:cubicBezTo>
                    <a:pt x="44550" y="119924"/>
                    <a:pt x="22500" y="113320"/>
                    <a:pt x="22500" y="91482"/>
                  </a:cubicBezTo>
                  <a:lnTo>
                    <a:pt x="22500" y="47054"/>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grpSp>
      <p:grpSp>
        <p:nvGrpSpPr>
          <p:cNvPr id="133" name="Shape 133"/>
          <p:cNvGrpSpPr/>
          <p:nvPr/>
        </p:nvGrpSpPr>
        <p:grpSpPr>
          <a:xfrm>
            <a:off x="9697947" y="429170"/>
            <a:ext cx="2224200" cy="487500"/>
            <a:chOff x="1301750" y="2619375"/>
            <a:chExt cx="2224200" cy="487500"/>
          </a:xfrm>
        </p:grpSpPr>
        <p:sp>
          <p:nvSpPr>
            <p:cNvPr id="134" name="Shape 134"/>
            <p:cNvSpPr/>
            <p:nvPr/>
          </p:nvSpPr>
          <p:spPr>
            <a:xfrm>
              <a:off x="1412875" y="2738438"/>
              <a:ext cx="176100" cy="257100"/>
            </a:xfrm>
            <a:custGeom>
              <a:avLst/>
              <a:gdLst/>
              <a:ahLst/>
              <a:cxnLst/>
              <a:rect l="0" t="0" r="0" b="0"/>
              <a:pathLst>
                <a:path w="120000" h="120000" extrusionOk="0">
                  <a:moveTo>
                    <a:pt x="9079" y="94657"/>
                  </a:moveTo>
                  <a:cubicBezTo>
                    <a:pt x="24294" y="105062"/>
                    <a:pt x="42208" y="112279"/>
                    <a:pt x="60858" y="112279"/>
                  </a:cubicBezTo>
                  <a:cubicBezTo>
                    <a:pt x="87852" y="112279"/>
                    <a:pt x="107239" y="99020"/>
                    <a:pt x="107239" y="82405"/>
                  </a:cubicBezTo>
                  <a:lnTo>
                    <a:pt x="107239" y="81902"/>
                  </a:lnTo>
                  <a:cubicBezTo>
                    <a:pt x="107239" y="65790"/>
                    <a:pt x="87852" y="54041"/>
                    <a:pt x="60122" y="54041"/>
                  </a:cubicBezTo>
                  <a:cubicBezTo>
                    <a:pt x="44171" y="54041"/>
                    <a:pt x="31901" y="57230"/>
                    <a:pt x="21349" y="61594"/>
                  </a:cubicBezTo>
                  <a:lnTo>
                    <a:pt x="11779" y="57230"/>
                  </a:lnTo>
                  <a:lnTo>
                    <a:pt x="16687" y="0"/>
                  </a:lnTo>
                  <a:lnTo>
                    <a:pt x="113619" y="0"/>
                  </a:lnTo>
                  <a:lnTo>
                    <a:pt x="113619" y="8559"/>
                  </a:lnTo>
                  <a:lnTo>
                    <a:pt x="26993" y="8559"/>
                  </a:lnTo>
                  <a:lnTo>
                    <a:pt x="22822" y="52531"/>
                  </a:lnTo>
                  <a:cubicBezTo>
                    <a:pt x="33865" y="48839"/>
                    <a:pt x="44907" y="45986"/>
                    <a:pt x="60858" y="45986"/>
                  </a:cubicBezTo>
                  <a:cubicBezTo>
                    <a:pt x="94233" y="45986"/>
                    <a:pt x="119754" y="60587"/>
                    <a:pt x="119754" y="81398"/>
                  </a:cubicBezTo>
                  <a:lnTo>
                    <a:pt x="119754" y="81902"/>
                  </a:lnTo>
                  <a:cubicBezTo>
                    <a:pt x="119754" y="104223"/>
                    <a:pt x="94233" y="119832"/>
                    <a:pt x="59631" y="119832"/>
                  </a:cubicBezTo>
                  <a:cubicBezTo>
                    <a:pt x="36564" y="119832"/>
                    <a:pt x="15214" y="111272"/>
                    <a:pt x="0" y="100867"/>
                  </a:cubicBezTo>
                  <a:lnTo>
                    <a:pt x="9079" y="94657"/>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5" name="Shape 135"/>
            <p:cNvSpPr/>
            <p:nvPr/>
          </p:nvSpPr>
          <p:spPr>
            <a:xfrm>
              <a:off x="1662113" y="2738438"/>
              <a:ext cx="182700" cy="252300"/>
            </a:xfrm>
            <a:custGeom>
              <a:avLst/>
              <a:gdLst/>
              <a:ahLst/>
              <a:cxnLst/>
              <a:rect l="0" t="0" r="0" b="0"/>
              <a:pathLst>
                <a:path w="120000" h="120000" extrusionOk="0">
                  <a:moveTo>
                    <a:pt x="0" y="0"/>
                  </a:moveTo>
                  <a:lnTo>
                    <a:pt x="118577" y="0"/>
                  </a:lnTo>
                  <a:lnTo>
                    <a:pt x="118577" y="8216"/>
                  </a:lnTo>
                  <a:lnTo>
                    <a:pt x="12806" y="8216"/>
                  </a:lnTo>
                  <a:lnTo>
                    <a:pt x="12806" y="55121"/>
                  </a:lnTo>
                  <a:lnTo>
                    <a:pt x="107905" y="55121"/>
                  </a:lnTo>
                  <a:lnTo>
                    <a:pt x="107905" y="63338"/>
                  </a:lnTo>
                  <a:lnTo>
                    <a:pt x="12806" y="63338"/>
                  </a:lnTo>
                  <a:lnTo>
                    <a:pt x="12806" y="111611"/>
                  </a:lnTo>
                  <a:lnTo>
                    <a:pt x="119762" y="111611"/>
                  </a:lnTo>
                  <a:lnTo>
                    <a:pt x="119762" y="119828"/>
                  </a:lnTo>
                  <a:lnTo>
                    <a:pt x="0" y="119828"/>
                  </a:lnTo>
                  <a:lnTo>
                    <a:pt x="0" y="0"/>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6" name="Shape 136"/>
            <p:cNvSpPr/>
            <p:nvPr/>
          </p:nvSpPr>
          <p:spPr>
            <a:xfrm>
              <a:off x="1898650" y="2801938"/>
              <a:ext cx="139800" cy="193800"/>
            </a:xfrm>
            <a:custGeom>
              <a:avLst/>
              <a:gdLst/>
              <a:ahLst/>
              <a:cxnLst/>
              <a:rect l="0" t="0" r="0" b="0"/>
              <a:pathLst>
                <a:path w="120000" h="120000" extrusionOk="0">
                  <a:moveTo>
                    <a:pt x="8682" y="93234"/>
                  </a:moveTo>
                  <a:cubicBezTo>
                    <a:pt x="26046" y="102602"/>
                    <a:pt x="45271" y="108401"/>
                    <a:pt x="65426" y="108401"/>
                  </a:cubicBezTo>
                  <a:cubicBezTo>
                    <a:pt x="87441" y="108401"/>
                    <a:pt x="103875" y="99479"/>
                    <a:pt x="103875" y="86988"/>
                  </a:cubicBezTo>
                  <a:lnTo>
                    <a:pt x="103875" y="86319"/>
                  </a:lnTo>
                  <a:cubicBezTo>
                    <a:pt x="103875" y="73159"/>
                    <a:pt x="84031" y="68029"/>
                    <a:pt x="62015" y="63568"/>
                  </a:cubicBezTo>
                  <a:cubicBezTo>
                    <a:pt x="35658" y="57992"/>
                    <a:pt x="7751" y="53085"/>
                    <a:pt x="7751" y="32118"/>
                  </a:cubicBezTo>
                  <a:lnTo>
                    <a:pt x="7751" y="31672"/>
                  </a:lnTo>
                  <a:cubicBezTo>
                    <a:pt x="7751" y="13382"/>
                    <a:pt x="29767" y="0"/>
                    <a:pt x="60155" y="0"/>
                  </a:cubicBezTo>
                  <a:cubicBezTo>
                    <a:pt x="79379" y="0"/>
                    <a:pt x="100465" y="5130"/>
                    <a:pt x="116279" y="12713"/>
                  </a:cubicBezTo>
                  <a:lnTo>
                    <a:pt x="108527" y="22081"/>
                  </a:lnTo>
                  <a:cubicBezTo>
                    <a:pt x="93643" y="15167"/>
                    <a:pt x="75968" y="10706"/>
                    <a:pt x="59224" y="10706"/>
                  </a:cubicBezTo>
                  <a:cubicBezTo>
                    <a:pt x="37519" y="10706"/>
                    <a:pt x="23565" y="19628"/>
                    <a:pt x="23565" y="31003"/>
                  </a:cubicBezTo>
                  <a:lnTo>
                    <a:pt x="23565" y="31672"/>
                  </a:lnTo>
                  <a:cubicBezTo>
                    <a:pt x="23565" y="44163"/>
                    <a:pt x="45271" y="49293"/>
                    <a:pt x="67286" y="53531"/>
                  </a:cubicBezTo>
                  <a:cubicBezTo>
                    <a:pt x="92713" y="58661"/>
                    <a:pt x="119689" y="65576"/>
                    <a:pt x="119689" y="85650"/>
                  </a:cubicBezTo>
                  <a:lnTo>
                    <a:pt x="119689" y="86319"/>
                  </a:lnTo>
                  <a:cubicBezTo>
                    <a:pt x="119689" y="106394"/>
                    <a:pt x="95193" y="119776"/>
                    <a:pt x="64496" y="119776"/>
                  </a:cubicBezTo>
                  <a:cubicBezTo>
                    <a:pt x="41860" y="118438"/>
                    <a:pt x="16434" y="111524"/>
                    <a:pt x="0" y="102156"/>
                  </a:cubicBezTo>
                  <a:lnTo>
                    <a:pt x="8682" y="93234"/>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7" name="Shape 137"/>
            <p:cNvSpPr/>
            <p:nvPr/>
          </p:nvSpPr>
          <p:spPr>
            <a:xfrm>
              <a:off x="2090738" y="2801938"/>
              <a:ext cx="139800" cy="193800"/>
            </a:xfrm>
            <a:custGeom>
              <a:avLst/>
              <a:gdLst/>
              <a:ahLst/>
              <a:cxnLst/>
              <a:rect l="0" t="0" r="0" b="0"/>
              <a:pathLst>
                <a:path w="120000" h="120000" extrusionOk="0">
                  <a:moveTo>
                    <a:pt x="8659" y="93234"/>
                  </a:moveTo>
                  <a:cubicBezTo>
                    <a:pt x="26288" y="102602"/>
                    <a:pt x="45463" y="108401"/>
                    <a:pt x="65567" y="108401"/>
                  </a:cubicBezTo>
                  <a:cubicBezTo>
                    <a:pt x="87216" y="108401"/>
                    <a:pt x="103917" y="99479"/>
                    <a:pt x="103917" y="86988"/>
                  </a:cubicBezTo>
                  <a:lnTo>
                    <a:pt x="103917" y="86319"/>
                  </a:lnTo>
                  <a:cubicBezTo>
                    <a:pt x="103917" y="73159"/>
                    <a:pt x="83814" y="68029"/>
                    <a:pt x="62164" y="63568"/>
                  </a:cubicBezTo>
                  <a:cubicBezTo>
                    <a:pt x="35876" y="57992"/>
                    <a:pt x="8041" y="53085"/>
                    <a:pt x="8041" y="32118"/>
                  </a:cubicBezTo>
                  <a:lnTo>
                    <a:pt x="8041" y="31672"/>
                  </a:lnTo>
                  <a:cubicBezTo>
                    <a:pt x="8041" y="13382"/>
                    <a:pt x="29690" y="0"/>
                    <a:pt x="60309" y="0"/>
                  </a:cubicBezTo>
                  <a:cubicBezTo>
                    <a:pt x="79484" y="0"/>
                    <a:pt x="100515" y="5130"/>
                    <a:pt x="115979" y="12713"/>
                  </a:cubicBezTo>
                  <a:lnTo>
                    <a:pt x="108247" y="22081"/>
                  </a:lnTo>
                  <a:cubicBezTo>
                    <a:pt x="93402" y="15167"/>
                    <a:pt x="76082" y="10706"/>
                    <a:pt x="59381" y="10706"/>
                  </a:cubicBezTo>
                  <a:cubicBezTo>
                    <a:pt x="37422" y="10706"/>
                    <a:pt x="23505" y="19628"/>
                    <a:pt x="23505" y="31003"/>
                  </a:cubicBezTo>
                  <a:lnTo>
                    <a:pt x="23505" y="31672"/>
                  </a:lnTo>
                  <a:cubicBezTo>
                    <a:pt x="23505" y="44163"/>
                    <a:pt x="45463" y="49293"/>
                    <a:pt x="67113" y="53531"/>
                  </a:cubicBezTo>
                  <a:cubicBezTo>
                    <a:pt x="92474" y="58661"/>
                    <a:pt x="119690" y="65576"/>
                    <a:pt x="119690" y="85650"/>
                  </a:cubicBezTo>
                  <a:lnTo>
                    <a:pt x="119690" y="86319"/>
                  </a:lnTo>
                  <a:cubicBezTo>
                    <a:pt x="119690" y="106394"/>
                    <a:pt x="95257" y="119776"/>
                    <a:pt x="64639" y="119776"/>
                  </a:cubicBezTo>
                  <a:cubicBezTo>
                    <a:pt x="42061" y="118438"/>
                    <a:pt x="16701" y="111524"/>
                    <a:pt x="0" y="102156"/>
                  </a:cubicBezTo>
                  <a:lnTo>
                    <a:pt x="8659" y="93234"/>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8" name="Shape 138"/>
            <p:cNvSpPr/>
            <p:nvPr/>
          </p:nvSpPr>
          <p:spPr>
            <a:xfrm>
              <a:off x="2282825" y="2801938"/>
              <a:ext cx="171300" cy="193800"/>
            </a:xfrm>
            <a:custGeom>
              <a:avLst/>
              <a:gdLst/>
              <a:ahLst/>
              <a:cxnLst/>
              <a:rect l="0" t="0" r="0" b="0"/>
              <a:pathLst>
                <a:path w="120000" h="120000" extrusionOk="0">
                  <a:moveTo>
                    <a:pt x="107169" y="54078"/>
                  </a:moveTo>
                  <a:cubicBezTo>
                    <a:pt x="105660" y="30837"/>
                    <a:pt x="90817" y="10055"/>
                    <a:pt x="60880" y="10055"/>
                  </a:cubicBezTo>
                  <a:cubicBezTo>
                    <a:pt x="35471" y="10055"/>
                    <a:pt x="15597" y="28826"/>
                    <a:pt x="13333" y="54078"/>
                  </a:cubicBezTo>
                  <a:lnTo>
                    <a:pt x="107169" y="54078"/>
                  </a:lnTo>
                  <a:close/>
                  <a:moveTo>
                    <a:pt x="60880" y="0"/>
                  </a:moveTo>
                  <a:cubicBezTo>
                    <a:pt x="97106" y="0"/>
                    <a:pt x="119748" y="25698"/>
                    <a:pt x="119748" y="59888"/>
                  </a:cubicBezTo>
                  <a:lnTo>
                    <a:pt x="119748" y="64134"/>
                  </a:lnTo>
                  <a:lnTo>
                    <a:pt x="13333" y="64134"/>
                  </a:lnTo>
                  <a:cubicBezTo>
                    <a:pt x="15597" y="92513"/>
                    <a:pt x="38993" y="109050"/>
                    <a:pt x="63899" y="109050"/>
                  </a:cubicBezTo>
                  <a:cubicBezTo>
                    <a:pt x="83773" y="109050"/>
                    <a:pt x="97106" y="101452"/>
                    <a:pt x="107672" y="91396"/>
                  </a:cubicBezTo>
                  <a:lnTo>
                    <a:pt x="116226" y="98324"/>
                  </a:lnTo>
                  <a:cubicBezTo>
                    <a:pt x="103647" y="110837"/>
                    <a:pt x="87798" y="119776"/>
                    <a:pt x="63144" y="119776"/>
                  </a:cubicBezTo>
                  <a:cubicBezTo>
                    <a:pt x="29685" y="119776"/>
                    <a:pt x="0" y="95865"/>
                    <a:pt x="0" y="59888"/>
                  </a:cubicBezTo>
                  <a:cubicBezTo>
                    <a:pt x="0" y="26368"/>
                    <a:pt x="26163" y="0"/>
                    <a:pt x="60880" y="0"/>
                  </a:cubicBez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9" name="Shape 139"/>
            <p:cNvSpPr/>
            <p:nvPr/>
          </p:nvSpPr>
          <p:spPr>
            <a:xfrm>
              <a:off x="2519363" y="2801938"/>
              <a:ext cx="157200" cy="189000"/>
            </a:xfrm>
            <a:custGeom>
              <a:avLst/>
              <a:gdLst/>
              <a:ahLst/>
              <a:cxnLst/>
              <a:rect l="0" t="0" r="0" b="0"/>
              <a:pathLst>
                <a:path w="120000" h="120000" extrusionOk="0">
                  <a:moveTo>
                    <a:pt x="0" y="2509"/>
                  </a:moveTo>
                  <a:lnTo>
                    <a:pt x="13150" y="2509"/>
                  </a:lnTo>
                  <a:lnTo>
                    <a:pt x="13150" y="24410"/>
                  </a:lnTo>
                  <a:cubicBezTo>
                    <a:pt x="22465" y="10950"/>
                    <a:pt x="37808" y="0"/>
                    <a:pt x="63287" y="0"/>
                  </a:cubicBezTo>
                  <a:cubicBezTo>
                    <a:pt x="98904" y="0"/>
                    <a:pt x="119726" y="19847"/>
                    <a:pt x="119726" y="48136"/>
                  </a:cubicBezTo>
                  <a:lnTo>
                    <a:pt x="119726" y="119771"/>
                  </a:lnTo>
                  <a:lnTo>
                    <a:pt x="106575" y="119771"/>
                  </a:lnTo>
                  <a:lnTo>
                    <a:pt x="106575" y="50190"/>
                  </a:lnTo>
                  <a:cubicBezTo>
                    <a:pt x="106575" y="26235"/>
                    <a:pt x="90410" y="10266"/>
                    <a:pt x="61917" y="10266"/>
                  </a:cubicBezTo>
                  <a:cubicBezTo>
                    <a:pt x="33972" y="10266"/>
                    <a:pt x="13150" y="27604"/>
                    <a:pt x="13150" y="52015"/>
                  </a:cubicBezTo>
                  <a:lnTo>
                    <a:pt x="13150" y="119771"/>
                  </a:lnTo>
                  <a:lnTo>
                    <a:pt x="0" y="119771"/>
                  </a:lnTo>
                  <a:lnTo>
                    <a:pt x="0" y="2509"/>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0" name="Shape 140"/>
            <p:cNvSpPr/>
            <p:nvPr/>
          </p:nvSpPr>
          <p:spPr>
            <a:xfrm>
              <a:off x="2732088" y="2746375"/>
              <a:ext cx="109500" cy="247500"/>
            </a:xfrm>
            <a:custGeom>
              <a:avLst/>
              <a:gdLst/>
              <a:ahLst/>
              <a:cxnLst/>
              <a:rect l="0" t="0" r="0" b="0"/>
              <a:pathLst>
                <a:path w="120000" h="120000" extrusionOk="0">
                  <a:moveTo>
                    <a:pt x="28910" y="36506"/>
                  </a:moveTo>
                  <a:lnTo>
                    <a:pt x="0" y="36506"/>
                  </a:lnTo>
                  <a:lnTo>
                    <a:pt x="0" y="28646"/>
                  </a:lnTo>
                  <a:lnTo>
                    <a:pt x="28910" y="28646"/>
                  </a:lnTo>
                  <a:lnTo>
                    <a:pt x="28910" y="0"/>
                  </a:lnTo>
                  <a:lnTo>
                    <a:pt x="47920" y="0"/>
                  </a:lnTo>
                  <a:lnTo>
                    <a:pt x="47920" y="28646"/>
                  </a:lnTo>
                  <a:lnTo>
                    <a:pt x="119603" y="28646"/>
                  </a:lnTo>
                  <a:lnTo>
                    <a:pt x="119603" y="36506"/>
                  </a:lnTo>
                  <a:lnTo>
                    <a:pt x="47920" y="36506"/>
                  </a:lnTo>
                  <a:lnTo>
                    <a:pt x="47920" y="94148"/>
                  </a:lnTo>
                  <a:cubicBezTo>
                    <a:pt x="47920" y="107074"/>
                    <a:pt x="64554" y="111441"/>
                    <a:pt x="88316" y="111441"/>
                  </a:cubicBezTo>
                  <a:cubicBezTo>
                    <a:pt x="98217" y="111441"/>
                    <a:pt x="106138" y="110393"/>
                    <a:pt x="118415" y="108471"/>
                  </a:cubicBezTo>
                  <a:lnTo>
                    <a:pt x="118415" y="116331"/>
                  </a:lnTo>
                  <a:cubicBezTo>
                    <a:pt x="108118" y="118427"/>
                    <a:pt x="98217" y="119301"/>
                    <a:pt x="84752" y="119301"/>
                  </a:cubicBezTo>
                  <a:cubicBezTo>
                    <a:pt x="54653" y="119825"/>
                    <a:pt x="28910" y="111965"/>
                    <a:pt x="28910" y="95196"/>
                  </a:cubicBezTo>
                  <a:lnTo>
                    <a:pt x="28910" y="36506"/>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1" name="Shape 141"/>
            <p:cNvSpPr/>
            <p:nvPr/>
          </p:nvSpPr>
          <p:spPr>
            <a:xfrm>
              <a:off x="2900363" y="2733675"/>
              <a:ext cx="22200" cy="255600"/>
            </a:xfrm>
            <a:custGeom>
              <a:avLst/>
              <a:gdLst/>
              <a:ahLst/>
              <a:cxnLst/>
              <a:rect l="0" t="0" r="0" b="0"/>
              <a:pathLst>
                <a:path w="120000" h="120000" extrusionOk="0">
                  <a:moveTo>
                    <a:pt x="11428" y="33707"/>
                  </a:moveTo>
                  <a:lnTo>
                    <a:pt x="102857" y="33707"/>
                  </a:lnTo>
                  <a:lnTo>
                    <a:pt x="102857" y="119831"/>
                  </a:lnTo>
                  <a:lnTo>
                    <a:pt x="11428" y="119831"/>
                  </a:lnTo>
                  <a:lnTo>
                    <a:pt x="11428" y="33707"/>
                  </a:lnTo>
                  <a:close/>
                  <a:moveTo>
                    <a:pt x="0" y="0"/>
                  </a:moveTo>
                  <a:lnTo>
                    <a:pt x="118095" y="0"/>
                  </a:lnTo>
                  <a:lnTo>
                    <a:pt x="118095" y="11292"/>
                  </a:lnTo>
                  <a:lnTo>
                    <a:pt x="0" y="11292"/>
                  </a:lnTo>
                  <a:lnTo>
                    <a:pt x="0" y="0"/>
                  </a:ln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2" name="Shape 142"/>
            <p:cNvSpPr/>
            <p:nvPr/>
          </p:nvSpPr>
          <p:spPr>
            <a:xfrm>
              <a:off x="2984500" y="2803525"/>
              <a:ext cx="157200" cy="192000"/>
            </a:xfrm>
            <a:custGeom>
              <a:avLst/>
              <a:gdLst/>
              <a:ahLst/>
              <a:cxnLst/>
              <a:rect l="0" t="0" r="0" b="0"/>
              <a:pathLst>
                <a:path w="120000" h="120000" extrusionOk="0">
                  <a:moveTo>
                    <a:pt x="108219" y="60451"/>
                  </a:moveTo>
                  <a:cubicBezTo>
                    <a:pt x="96438" y="57969"/>
                    <a:pt x="80273" y="55488"/>
                    <a:pt x="60273" y="55488"/>
                  </a:cubicBezTo>
                  <a:cubicBezTo>
                    <a:pt x="30684" y="55488"/>
                    <a:pt x="13698" y="66315"/>
                    <a:pt x="13698" y="82105"/>
                  </a:cubicBezTo>
                  <a:lnTo>
                    <a:pt x="13698" y="82781"/>
                  </a:lnTo>
                  <a:cubicBezTo>
                    <a:pt x="13698" y="99473"/>
                    <a:pt x="33150" y="109624"/>
                    <a:pt x="54794" y="109624"/>
                  </a:cubicBezTo>
                  <a:cubicBezTo>
                    <a:pt x="83287" y="108947"/>
                    <a:pt x="108219" y="94962"/>
                    <a:pt x="108219" y="73984"/>
                  </a:cubicBezTo>
                  <a:lnTo>
                    <a:pt x="108219" y="60451"/>
                  </a:lnTo>
                  <a:close/>
                  <a:moveTo>
                    <a:pt x="61095" y="45338"/>
                  </a:moveTo>
                  <a:cubicBezTo>
                    <a:pt x="80273" y="45338"/>
                    <a:pt x="94246" y="47142"/>
                    <a:pt x="107397" y="50300"/>
                  </a:cubicBezTo>
                  <a:lnTo>
                    <a:pt x="107397" y="45338"/>
                  </a:lnTo>
                  <a:cubicBezTo>
                    <a:pt x="107397" y="21654"/>
                    <a:pt x="90410" y="10150"/>
                    <a:pt x="61095" y="10150"/>
                  </a:cubicBezTo>
                  <a:cubicBezTo>
                    <a:pt x="43835" y="10150"/>
                    <a:pt x="30136" y="13984"/>
                    <a:pt x="16986" y="19849"/>
                  </a:cubicBezTo>
                  <a:lnTo>
                    <a:pt x="12328" y="10150"/>
                  </a:lnTo>
                  <a:cubicBezTo>
                    <a:pt x="27671" y="4511"/>
                    <a:pt x="42191" y="0"/>
                    <a:pt x="61643" y="0"/>
                  </a:cubicBezTo>
                  <a:cubicBezTo>
                    <a:pt x="80821" y="0"/>
                    <a:pt x="95890" y="4511"/>
                    <a:pt x="105753" y="12857"/>
                  </a:cubicBezTo>
                  <a:cubicBezTo>
                    <a:pt x="115068" y="20526"/>
                    <a:pt x="119726" y="31353"/>
                    <a:pt x="119726" y="45338"/>
                  </a:cubicBezTo>
                  <a:lnTo>
                    <a:pt x="119726" y="117293"/>
                  </a:lnTo>
                  <a:lnTo>
                    <a:pt x="106575" y="117293"/>
                  </a:lnTo>
                  <a:lnTo>
                    <a:pt x="106575" y="98120"/>
                  </a:lnTo>
                  <a:cubicBezTo>
                    <a:pt x="97260" y="108947"/>
                    <a:pt x="79452" y="119774"/>
                    <a:pt x="53150" y="119774"/>
                  </a:cubicBezTo>
                  <a:cubicBezTo>
                    <a:pt x="27671" y="119774"/>
                    <a:pt x="0" y="107593"/>
                    <a:pt x="0" y="83458"/>
                  </a:cubicBezTo>
                  <a:cubicBezTo>
                    <a:pt x="0" y="59323"/>
                    <a:pt x="24657" y="45338"/>
                    <a:pt x="61095" y="45338"/>
                  </a:cubicBez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3" name="Shape 143"/>
            <p:cNvSpPr/>
            <p:nvPr/>
          </p:nvSpPr>
          <p:spPr>
            <a:xfrm>
              <a:off x="3221038" y="2727325"/>
              <a:ext cx="17400" cy="265200"/>
            </a:xfrm>
            <a:custGeom>
              <a:avLst/>
              <a:gdLst/>
              <a:ahLst/>
              <a:cxnLst/>
              <a:rect l="0" t="0" r="0" b="0"/>
              <a:pathLst>
                <a:path w="120000" h="120000" extrusionOk="0">
                  <a:moveTo>
                    <a:pt x="58775" y="119836"/>
                  </a:moveTo>
                  <a:lnTo>
                    <a:pt x="0" y="119836"/>
                  </a:lnTo>
                  <a:lnTo>
                    <a:pt x="0" y="0"/>
                  </a:lnTo>
                  <a:lnTo>
                    <a:pt x="117551" y="0"/>
                  </a:lnTo>
                  <a:lnTo>
                    <a:pt x="117551" y="119836"/>
                  </a:lnTo>
                  <a:lnTo>
                    <a:pt x="58775" y="119836"/>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4" name="Shape 144"/>
            <p:cNvSpPr/>
            <p:nvPr/>
          </p:nvSpPr>
          <p:spPr>
            <a:xfrm>
              <a:off x="3300413" y="2801938"/>
              <a:ext cx="139800" cy="193800"/>
            </a:xfrm>
            <a:custGeom>
              <a:avLst/>
              <a:gdLst/>
              <a:ahLst/>
              <a:cxnLst/>
              <a:rect l="0" t="0" r="0" b="0"/>
              <a:pathLst>
                <a:path w="120000" h="120000" extrusionOk="0">
                  <a:moveTo>
                    <a:pt x="8659" y="93234"/>
                  </a:moveTo>
                  <a:cubicBezTo>
                    <a:pt x="26288" y="102602"/>
                    <a:pt x="45463" y="108401"/>
                    <a:pt x="65567" y="108401"/>
                  </a:cubicBezTo>
                  <a:cubicBezTo>
                    <a:pt x="87216" y="108401"/>
                    <a:pt x="103917" y="99479"/>
                    <a:pt x="103917" y="86988"/>
                  </a:cubicBezTo>
                  <a:lnTo>
                    <a:pt x="103917" y="86319"/>
                  </a:lnTo>
                  <a:cubicBezTo>
                    <a:pt x="103917" y="73159"/>
                    <a:pt x="83814" y="68029"/>
                    <a:pt x="61855" y="63568"/>
                  </a:cubicBezTo>
                  <a:cubicBezTo>
                    <a:pt x="35876" y="57992"/>
                    <a:pt x="7731" y="53085"/>
                    <a:pt x="7731" y="32118"/>
                  </a:cubicBezTo>
                  <a:lnTo>
                    <a:pt x="7731" y="31672"/>
                  </a:lnTo>
                  <a:cubicBezTo>
                    <a:pt x="7731" y="13382"/>
                    <a:pt x="29690" y="0"/>
                    <a:pt x="60309" y="0"/>
                  </a:cubicBezTo>
                  <a:cubicBezTo>
                    <a:pt x="79484" y="0"/>
                    <a:pt x="100515" y="5130"/>
                    <a:pt x="115979" y="12713"/>
                  </a:cubicBezTo>
                  <a:lnTo>
                    <a:pt x="108247" y="22081"/>
                  </a:lnTo>
                  <a:cubicBezTo>
                    <a:pt x="93402" y="15167"/>
                    <a:pt x="76082" y="10706"/>
                    <a:pt x="59381" y="10706"/>
                  </a:cubicBezTo>
                  <a:cubicBezTo>
                    <a:pt x="37422" y="10706"/>
                    <a:pt x="23505" y="19628"/>
                    <a:pt x="23505" y="31003"/>
                  </a:cubicBezTo>
                  <a:lnTo>
                    <a:pt x="23505" y="31672"/>
                  </a:lnTo>
                  <a:cubicBezTo>
                    <a:pt x="23505" y="44163"/>
                    <a:pt x="45463" y="49293"/>
                    <a:pt x="67113" y="53531"/>
                  </a:cubicBezTo>
                  <a:cubicBezTo>
                    <a:pt x="92474" y="58661"/>
                    <a:pt x="119690" y="65576"/>
                    <a:pt x="119690" y="85650"/>
                  </a:cubicBezTo>
                  <a:lnTo>
                    <a:pt x="119690" y="86319"/>
                  </a:lnTo>
                  <a:cubicBezTo>
                    <a:pt x="119690" y="106394"/>
                    <a:pt x="95257" y="119776"/>
                    <a:pt x="64639" y="119776"/>
                  </a:cubicBezTo>
                  <a:cubicBezTo>
                    <a:pt x="42061" y="118438"/>
                    <a:pt x="16701" y="111524"/>
                    <a:pt x="0" y="102156"/>
                  </a:cubicBezTo>
                  <a:lnTo>
                    <a:pt x="8659" y="93234"/>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5" name="Shape 145"/>
            <p:cNvSpPr/>
            <p:nvPr/>
          </p:nvSpPr>
          <p:spPr>
            <a:xfrm>
              <a:off x="1301750" y="2619375"/>
              <a:ext cx="2224200" cy="487500"/>
            </a:xfrm>
            <a:custGeom>
              <a:avLst/>
              <a:gdLst/>
              <a:ahLst/>
              <a:cxnLst/>
              <a:rect l="0" t="0" r="0" b="0"/>
              <a:pathLst>
                <a:path w="120000" h="120000" extrusionOk="0">
                  <a:moveTo>
                    <a:pt x="990" y="4428"/>
                  </a:moveTo>
                  <a:lnTo>
                    <a:pt x="118989" y="4428"/>
                  </a:lnTo>
                  <a:lnTo>
                    <a:pt x="118989" y="115394"/>
                  </a:lnTo>
                  <a:lnTo>
                    <a:pt x="990" y="115394"/>
                  </a:lnTo>
                  <a:lnTo>
                    <a:pt x="990" y="4428"/>
                  </a:lnTo>
                  <a:close/>
                  <a:moveTo>
                    <a:pt x="0" y="119911"/>
                  </a:moveTo>
                  <a:lnTo>
                    <a:pt x="119980" y="119911"/>
                  </a:lnTo>
                  <a:lnTo>
                    <a:pt x="119980" y="0"/>
                  </a:lnTo>
                  <a:lnTo>
                    <a:pt x="0" y="0"/>
                  </a:lnTo>
                  <a:lnTo>
                    <a:pt x="0" y="119911"/>
                  </a:ln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35261169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3_5Essentials">
    <p:spTree>
      <p:nvGrpSpPr>
        <p:cNvPr id="1" name="Shape 112"/>
        <p:cNvGrpSpPr/>
        <p:nvPr/>
      </p:nvGrpSpPr>
      <p:grpSpPr>
        <a:xfrm>
          <a:off x="0" y="0"/>
          <a:ext cx="0" cy="0"/>
          <a:chOff x="0" y="0"/>
          <a:chExt cx="0" cy="0"/>
        </a:xfrm>
      </p:grpSpPr>
      <p:sp>
        <p:nvSpPr>
          <p:cNvPr id="113" name="Shape 113"/>
          <p:cNvSpPr/>
          <p:nvPr/>
        </p:nvSpPr>
        <p:spPr>
          <a:xfrm>
            <a:off x="0" y="0"/>
            <a:ext cx="9410000" cy="1350400"/>
          </a:xfrm>
          <a:prstGeom prst="rect">
            <a:avLst/>
          </a:prstGeom>
          <a:solidFill>
            <a:schemeClr val="accent6"/>
          </a:solidFill>
          <a:ln>
            <a:noFill/>
          </a:ln>
        </p:spPr>
        <p:txBody>
          <a:bodyPr wrap="square" lIns="91433" tIns="45700" rIns="91433" bIns="45700" anchor="ctr" anchorCtr="0">
            <a:noAutofit/>
          </a:bodyPr>
          <a:lstStyle/>
          <a:p>
            <a:pPr marL="0" marR="0" lvl="0" indent="0" algn="ctr" rtl="0">
              <a:spcBef>
                <a:spcPts val="0"/>
              </a:spcBef>
              <a:buSzPct val="25000"/>
              <a:buNone/>
            </a:pPr>
            <a:endParaRPr sz="1867">
              <a:solidFill>
                <a:schemeClr val="lt1"/>
              </a:solidFill>
              <a:latin typeface="Arial"/>
              <a:ea typeface="Arial"/>
              <a:cs typeface="Arial"/>
              <a:sym typeface="Arial"/>
            </a:endParaRPr>
          </a:p>
        </p:txBody>
      </p:sp>
      <p:sp>
        <p:nvSpPr>
          <p:cNvPr id="114" name="Shape 114"/>
          <p:cNvSpPr/>
          <p:nvPr/>
        </p:nvSpPr>
        <p:spPr>
          <a:xfrm>
            <a:off x="9409815" y="0"/>
            <a:ext cx="2782000" cy="1350400"/>
          </a:xfrm>
          <a:prstGeom prst="rect">
            <a:avLst/>
          </a:prstGeom>
          <a:solidFill>
            <a:schemeClr val="accent5"/>
          </a:solidFill>
          <a:ln>
            <a:noFill/>
          </a:ln>
        </p:spPr>
        <p:txBody>
          <a:bodyPr wrap="square" lIns="91433" tIns="45700" rIns="91433" bIns="45700" anchor="ctr" anchorCtr="0">
            <a:noAutofit/>
          </a:bodyPr>
          <a:lstStyle/>
          <a:p>
            <a:pPr marL="0" marR="0" lvl="0" indent="0" algn="ctr" rtl="0">
              <a:spcBef>
                <a:spcPts val="0"/>
              </a:spcBef>
              <a:buSzPct val="25000"/>
              <a:buNone/>
            </a:pPr>
            <a:endParaRPr sz="1867">
              <a:solidFill>
                <a:schemeClr val="lt1"/>
              </a:solidFill>
              <a:latin typeface="Arial"/>
              <a:ea typeface="Arial"/>
              <a:cs typeface="Arial"/>
              <a:sym typeface="Arial"/>
            </a:endParaRPr>
          </a:p>
        </p:txBody>
      </p:sp>
      <p:sp>
        <p:nvSpPr>
          <p:cNvPr id="115" name="Shape 115"/>
          <p:cNvSpPr txBox="1">
            <a:spLocks noGrp="1"/>
          </p:cNvSpPr>
          <p:nvPr>
            <p:ph type="title"/>
          </p:nvPr>
        </p:nvSpPr>
        <p:spPr>
          <a:xfrm>
            <a:off x="269965" y="141309"/>
            <a:ext cx="8874000" cy="1063200"/>
          </a:xfrm>
          <a:prstGeom prst="rect">
            <a:avLst/>
          </a:prstGeom>
          <a:noFill/>
          <a:ln>
            <a:noFill/>
          </a:ln>
        </p:spPr>
        <p:txBody>
          <a:bodyPr wrap="square" lIns="68575" tIns="68575" rIns="68575" bIns="68575" anchor="ctr" anchorCtr="0"/>
          <a:lstStyle>
            <a:lvl1pPr marL="0" marR="0" lvl="0" indent="0" algn="l" rtl="0">
              <a:lnSpc>
                <a:spcPct val="90000"/>
              </a:lnSpc>
              <a:spcBef>
                <a:spcPts val="0"/>
              </a:spcBef>
              <a:buClr>
                <a:schemeClr val="accent5"/>
              </a:buClr>
              <a:buSzPct val="52380"/>
              <a:buFont typeface="Arial"/>
              <a:buNone/>
              <a:defRPr sz="2800" b="0" i="0" u="none" strike="noStrike" cap="none">
                <a:solidFill>
                  <a:schemeClr val="accent5"/>
                </a:solidFill>
                <a:latin typeface="Arial"/>
                <a:ea typeface="Arial"/>
                <a:cs typeface="Arial"/>
                <a:sym typeface="Arial"/>
              </a:defRPr>
            </a:lvl1pPr>
            <a:lvl2pPr lvl="1" indent="0">
              <a:spcBef>
                <a:spcPts val="0"/>
              </a:spcBef>
              <a:buSzPct val="78571"/>
              <a:buNone/>
              <a:defRPr sz="1867"/>
            </a:lvl2pPr>
            <a:lvl3pPr lvl="2" indent="0">
              <a:spcBef>
                <a:spcPts val="0"/>
              </a:spcBef>
              <a:buSzPct val="78571"/>
              <a:buNone/>
              <a:defRPr sz="1867"/>
            </a:lvl3pPr>
            <a:lvl4pPr lvl="3" indent="0">
              <a:spcBef>
                <a:spcPts val="0"/>
              </a:spcBef>
              <a:buSzPct val="78571"/>
              <a:buNone/>
              <a:defRPr sz="1867"/>
            </a:lvl4pPr>
            <a:lvl5pPr lvl="4" indent="0">
              <a:spcBef>
                <a:spcPts val="0"/>
              </a:spcBef>
              <a:buSzPct val="78571"/>
              <a:buNone/>
              <a:defRPr sz="1867"/>
            </a:lvl5pPr>
            <a:lvl6pPr lvl="5" indent="0">
              <a:spcBef>
                <a:spcPts val="0"/>
              </a:spcBef>
              <a:buSzPct val="78571"/>
              <a:buNone/>
              <a:defRPr sz="1867"/>
            </a:lvl6pPr>
            <a:lvl7pPr lvl="6" indent="0">
              <a:spcBef>
                <a:spcPts val="0"/>
              </a:spcBef>
              <a:buSzPct val="78571"/>
              <a:buNone/>
              <a:defRPr sz="1867"/>
            </a:lvl7pPr>
            <a:lvl8pPr lvl="7" indent="0">
              <a:spcBef>
                <a:spcPts val="0"/>
              </a:spcBef>
              <a:buSzPct val="78571"/>
              <a:buNone/>
              <a:defRPr sz="1867"/>
            </a:lvl8pPr>
            <a:lvl9pPr lvl="8" indent="0">
              <a:spcBef>
                <a:spcPts val="0"/>
              </a:spcBef>
              <a:buSzPct val="78571"/>
              <a:buNone/>
              <a:defRPr sz="1867"/>
            </a:lvl9pPr>
          </a:lstStyle>
          <a:p>
            <a:endParaRPr/>
          </a:p>
        </p:txBody>
      </p:sp>
      <p:sp>
        <p:nvSpPr>
          <p:cNvPr id="116" name="Shape 116"/>
          <p:cNvSpPr txBox="1">
            <a:spLocks noGrp="1"/>
          </p:cNvSpPr>
          <p:nvPr>
            <p:ph type="body" idx="1"/>
          </p:nvPr>
        </p:nvSpPr>
        <p:spPr>
          <a:xfrm>
            <a:off x="269965" y="1541721"/>
            <a:ext cx="11652000" cy="4635200"/>
          </a:xfrm>
          <a:prstGeom prst="rect">
            <a:avLst/>
          </a:prstGeom>
          <a:noFill/>
          <a:ln>
            <a:noFill/>
          </a:ln>
        </p:spPr>
        <p:txBody>
          <a:bodyPr wrap="square" lIns="68575" tIns="68575" rIns="68575" bIns="68575" anchor="t" anchorCtr="0"/>
          <a:lstStyle>
            <a:lvl1pPr marL="237055" marR="0" lvl="0" indent="-101595" algn="l" rtl="0">
              <a:lnSpc>
                <a:spcPct val="90000"/>
              </a:lnSpc>
              <a:spcBef>
                <a:spcPts val="1067"/>
              </a:spcBef>
              <a:buClr>
                <a:srgbClr val="75726B"/>
              </a:buClr>
              <a:buSzPct val="100000"/>
              <a:buFont typeface="Arial"/>
              <a:buChar char="•"/>
              <a:defRPr sz="2000" b="0" i="0" u="none" strike="noStrike" cap="none">
                <a:solidFill>
                  <a:srgbClr val="75726B"/>
                </a:solidFill>
                <a:latin typeface="Arial"/>
                <a:ea typeface="Arial"/>
                <a:cs typeface="Arial"/>
                <a:sym typeface="Arial"/>
              </a:defRPr>
            </a:lvl1pPr>
            <a:lvl2pPr marL="694232" marR="0" lvl="1" indent="-118528" algn="l" rtl="0">
              <a:lnSpc>
                <a:spcPct val="90000"/>
              </a:lnSpc>
              <a:spcBef>
                <a:spcPts val="533"/>
              </a:spcBef>
              <a:buClr>
                <a:srgbClr val="75726B"/>
              </a:buClr>
              <a:buSzPct val="100000"/>
              <a:buFont typeface="Arial"/>
              <a:buChar char="•"/>
              <a:defRPr sz="1867" b="0" i="0" u="none" strike="noStrike" cap="none">
                <a:solidFill>
                  <a:srgbClr val="75726B"/>
                </a:solidFill>
                <a:latin typeface="Arial"/>
                <a:ea typeface="Arial"/>
                <a:cs typeface="Arial"/>
                <a:sym typeface="Arial"/>
              </a:defRPr>
            </a:lvl2pPr>
            <a:lvl3pPr marL="1151410" marR="0" lvl="2" indent="-135459" algn="l" rtl="0">
              <a:lnSpc>
                <a:spcPct val="90000"/>
              </a:lnSpc>
              <a:spcBef>
                <a:spcPts val="533"/>
              </a:spcBef>
              <a:buClr>
                <a:srgbClr val="75726B"/>
              </a:buClr>
              <a:buSzPct val="100000"/>
              <a:buFont typeface="Arial"/>
              <a:buChar char="•"/>
              <a:defRPr sz="1600" b="0" i="0" u="none" strike="noStrike" cap="none">
                <a:solidFill>
                  <a:srgbClr val="75726B"/>
                </a:solidFill>
                <a:latin typeface="Arial"/>
                <a:ea typeface="Arial"/>
                <a:cs typeface="Arial"/>
                <a:sym typeface="Arial"/>
              </a:defRPr>
            </a:lvl3pPr>
            <a:lvl4pPr marL="1608586" marR="0" lvl="3" indent="-152392" algn="l" rtl="0">
              <a:lnSpc>
                <a:spcPct val="90000"/>
              </a:lnSpc>
              <a:spcBef>
                <a:spcPts val="533"/>
              </a:spcBef>
              <a:buClr>
                <a:srgbClr val="75726B"/>
              </a:buClr>
              <a:buSzPct val="100000"/>
              <a:buFont typeface="Arial"/>
              <a:buChar char="•"/>
              <a:defRPr sz="1467" b="0" i="0" u="none" strike="noStrike" cap="none">
                <a:solidFill>
                  <a:srgbClr val="75726B"/>
                </a:solidFill>
                <a:latin typeface="Arial"/>
                <a:ea typeface="Arial"/>
                <a:cs typeface="Arial"/>
                <a:sym typeface="Arial"/>
              </a:defRPr>
            </a:lvl4pPr>
            <a:lvl5pPr marL="2065763" marR="0" lvl="4" indent="-152392" algn="l" rtl="0">
              <a:lnSpc>
                <a:spcPct val="90000"/>
              </a:lnSpc>
              <a:spcBef>
                <a:spcPts val="533"/>
              </a:spcBef>
              <a:buClr>
                <a:srgbClr val="75726B"/>
              </a:buClr>
              <a:buSzPct val="100000"/>
              <a:buFont typeface="Arial"/>
              <a:buChar char="•"/>
              <a:defRPr sz="1467" b="0" i="0" u="none" strike="noStrike" cap="none">
                <a:solidFill>
                  <a:srgbClr val="75726B"/>
                </a:solidFill>
                <a:latin typeface="Arial"/>
                <a:ea typeface="Arial"/>
                <a:cs typeface="Arial"/>
                <a:sym typeface="Arial"/>
              </a:defRPr>
            </a:lvl5pPr>
            <a:lvl6pPr marL="2522941" marR="0" lvl="5"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6pPr>
            <a:lvl7pPr marL="2980117" marR="0" lvl="6"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7pPr>
            <a:lvl8pPr marL="3437295" marR="0" lvl="7"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8pPr>
            <a:lvl9pPr marL="3894472" marR="0" lvl="8" indent="-118528" algn="l" rtl="0">
              <a:lnSpc>
                <a:spcPct val="90000"/>
              </a:lnSpc>
              <a:spcBef>
                <a:spcPts val="533"/>
              </a:spcBef>
              <a:buClr>
                <a:schemeClr val="dk1"/>
              </a:buClr>
              <a:buSzPct val="100000"/>
              <a:buFont typeface="Arial"/>
              <a:buChar char="•"/>
              <a:defRPr sz="1867" b="0" i="0" u="none" strike="noStrike" cap="none">
                <a:solidFill>
                  <a:schemeClr val="dk1"/>
                </a:solidFill>
                <a:latin typeface="Arial"/>
                <a:ea typeface="Arial"/>
                <a:cs typeface="Arial"/>
                <a:sym typeface="Arial"/>
              </a:defRPr>
            </a:lvl9pPr>
          </a:lstStyle>
          <a:p>
            <a:endParaRPr/>
          </a:p>
        </p:txBody>
      </p:sp>
      <p:sp>
        <p:nvSpPr>
          <p:cNvPr id="117" name="Shape 117"/>
          <p:cNvSpPr txBox="1">
            <a:spLocks noGrp="1"/>
          </p:cNvSpPr>
          <p:nvPr>
            <p:ph type="sldNum" idx="12"/>
          </p:nvPr>
        </p:nvSpPr>
        <p:spPr>
          <a:xfrm>
            <a:off x="9178835" y="6356351"/>
            <a:ext cx="2743200" cy="365200"/>
          </a:xfrm>
          <a:prstGeom prst="rect">
            <a:avLst/>
          </a:prstGeom>
          <a:noFill/>
          <a:ln>
            <a:noFill/>
          </a:ln>
        </p:spPr>
        <p:txBody>
          <a:bodyPr wrap="square" lIns="68575" tIns="34275" rIns="0" bIns="34275" anchor="ctr" anchorCtr="0">
            <a:noAutofit/>
          </a:bodyPr>
          <a:lstStyle/>
          <a:p>
            <a:pPr algn="r">
              <a:buSzPct val="25000"/>
            </a:pPr>
            <a:fld id="{00000000-1234-1234-1234-123412341234}" type="slidenum">
              <a:rPr lang="en" sz="1067" smtClean="0">
                <a:solidFill>
                  <a:srgbClr val="888888"/>
                </a:solidFill>
                <a:cs typeface="Arial"/>
                <a:sym typeface="Arial"/>
              </a:rPr>
              <a:pPr algn="r">
                <a:buSzPct val="25000"/>
              </a:pPr>
              <a:t>‹#›</a:t>
            </a:fld>
            <a:endParaRPr lang="en" sz="1067">
              <a:solidFill>
                <a:srgbClr val="888888"/>
              </a:solidFill>
              <a:cs typeface="Arial"/>
              <a:sym typeface="Arial"/>
            </a:endParaRPr>
          </a:p>
        </p:txBody>
      </p:sp>
      <p:grpSp>
        <p:nvGrpSpPr>
          <p:cNvPr id="118" name="Shape 118"/>
          <p:cNvGrpSpPr/>
          <p:nvPr/>
        </p:nvGrpSpPr>
        <p:grpSpPr>
          <a:xfrm>
            <a:off x="269943" y="6464624"/>
            <a:ext cx="1871596" cy="183389"/>
            <a:chOff x="1270000" y="979488"/>
            <a:chExt cx="7518463" cy="736700"/>
          </a:xfrm>
        </p:grpSpPr>
        <p:sp>
          <p:nvSpPr>
            <p:cNvPr id="119" name="Shape 119"/>
            <p:cNvSpPr/>
            <p:nvPr/>
          </p:nvSpPr>
          <p:spPr>
            <a:xfrm>
              <a:off x="1270000" y="989013"/>
              <a:ext cx="514500" cy="598500"/>
            </a:xfrm>
            <a:custGeom>
              <a:avLst/>
              <a:gdLst/>
              <a:ahLst/>
              <a:cxnLst/>
              <a:rect l="0" t="0" r="0" b="0"/>
              <a:pathLst>
                <a:path w="120000" h="120000" extrusionOk="0">
                  <a:moveTo>
                    <a:pt x="0" y="0"/>
                  </a:moveTo>
                  <a:lnTo>
                    <a:pt x="30314" y="0"/>
                  </a:lnTo>
                  <a:lnTo>
                    <a:pt x="30314" y="66819"/>
                  </a:lnTo>
                  <a:cubicBezTo>
                    <a:pt x="30314" y="86157"/>
                    <a:pt x="41483" y="95898"/>
                    <a:pt x="59958" y="95898"/>
                  </a:cubicBezTo>
                  <a:cubicBezTo>
                    <a:pt x="78432" y="95898"/>
                    <a:pt x="89601" y="86374"/>
                    <a:pt x="89601" y="67612"/>
                  </a:cubicBezTo>
                  <a:lnTo>
                    <a:pt x="89601" y="0"/>
                  </a:lnTo>
                  <a:lnTo>
                    <a:pt x="119916" y="0"/>
                  </a:lnTo>
                  <a:lnTo>
                    <a:pt x="119916" y="66602"/>
                  </a:lnTo>
                  <a:cubicBezTo>
                    <a:pt x="119916" y="102465"/>
                    <a:pt x="96403" y="119927"/>
                    <a:pt x="59706" y="119927"/>
                  </a:cubicBezTo>
                  <a:cubicBezTo>
                    <a:pt x="23009" y="119927"/>
                    <a:pt x="0" y="102248"/>
                    <a:pt x="0" y="67612"/>
                  </a:cubicBezTo>
                  <a:lnTo>
                    <a:pt x="0" y="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0" name="Shape 120"/>
            <p:cNvSpPr/>
            <p:nvPr/>
          </p:nvSpPr>
          <p:spPr>
            <a:xfrm>
              <a:off x="1876425" y="979488"/>
              <a:ext cx="546000" cy="609600"/>
            </a:xfrm>
            <a:custGeom>
              <a:avLst/>
              <a:gdLst/>
              <a:ahLst/>
              <a:cxnLst/>
              <a:rect l="0" t="0" r="0" b="0"/>
              <a:pathLst>
                <a:path w="120000" h="120000" extrusionOk="0">
                  <a:moveTo>
                    <a:pt x="0" y="60000"/>
                  </a:moveTo>
                  <a:cubicBezTo>
                    <a:pt x="0" y="26989"/>
                    <a:pt x="27625" y="0"/>
                    <a:pt x="67678" y="0"/>
                  </a:cubicBezTo>
                  <a:cubicBezTo>
                    <a:pt x="91978" y="0"/>
                    <a:pt x="106701" y="7225"/>
                    <a:pt x="118812" y="17992"/>
                  </a:cubicBezTo>
                  <a:lnTo>
                    <a:pt x="100686" y="36765"/>
                  </a:lnTo>
                  <a:cubicBezTo>
                    <a:pt x="90633" y="28547"/>
                    <a:pt x="80580" y="23801"/>
                    <a:pt x="67678" y="23801"/>
                  </a:cubicBezTo>
                  <a:cubicBezTo>
                    <a:pt x="45751" y="23801"/>
                    <a:pt x="30079" y="39952"/>
                    <a:pt x="30079" y="60000"/>
                  </a:cubicBezTo>
                  <a:cubicBezTo>
                    <a:pt x="30079" y="79763"/>
                    <a:pt x="45514" y="96340"/>
                    <a:pt x="67678" y="96340"/>
                  </a:cubicBezTo>
                  <a:cubicBezTo>
                    <a:pt x="82401" y="96340"/>
                    <a:pt x="91583" y="90956"/>
                    <a:pt x="101794" y="82739"/>
                  </a:cubicBezTo>
                  <a:lnTo>
                    <a:pt x="119920" y="99173"/>
                  </a:lnTo>
                  <a:cubicBezTo>
                    <a:pt x="106306" y="111924"/>
                    <a:pt x="91583" y="119929"/>
                    <a:pt x="66490" y="119929"/>
                  </a:cubicBezTo>
                  <a:cubicBezTo>
                    <a:pt x="28337" y="119929"/>
                    <a:pt x="0" y="93577"/>
                    <a:pt x="0" y="60354"/>
                  </a:cubicBezTo>
                  <a:lnTo>
                    <a:pt x="0" y="6000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1" name="Shape 121"/>
            <p:cNvSpPr/>
            <p:nvPr/>
          </p:nvSpPr>
          <p:spPr>
            <a:xfrm>
              <a:off x="2505075" y="989013"/>
              <a:ext cx="498600" cy="588900"/>
            </a:xfrm>
            <a:custGeom>
              <a:avLst/>
              <a:gdLst/>
              <a:ahLst/>
              <a:cxnLst/>
              <a:rect l="0" t="0" r="0" b="0"/>
              <a:pathLst>
                <a:path w="120000" h="120000" extrusionOk="0">
                  <a:moveTo>
                    <a:pt x="88658" y="0"/>
                  </a:moveTo>
                  <a:lnTo>
                    <a:pt x="88658" y="47545"/>
                  </a:lnTo>
                  <a:lnTo>
                    <a:pt x="31255" y="47545"/>
                  </a:lnTo>
                  <a:lnTo>
                    <a:pt x="31255" y="0"/>
                  </a:lnTo>
                  <a:lnTo>
                    <a:pt x="0" y="0"/>
                  </a:lnTo>
                  <a:lnTo>
                    <a:pt x="0" y="119926"/>
                  </a:lnTo>
                  <a:lnTo>
                    <a:pt x="31255" y="119926"/>
                  </a:lnTo>
                  <a:lnTo>
                    <a:pt x="31255" y="71721"/>
                  </a:lnTo>
                  <a:lnTo>
                    <a:pt x="88658" y="71721"/>
                  </a:lnTo>
                  <a:lnTo>
                    <a:pt x="88658" y="119926"/>
                  </a:lnTo>
                  <a:lnTo>
                    <a:pt x="119913" y="119926"/>
                  </a:lnTo>
                  <a:lnTo>
                    <a:pt x="119913" y="0"/>
                  </a:lnTo>
                  <a:lnTo>
                    <a:pt x="88658" y="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2" name="Shape 122"/>
            <p:cNvSpPr/>
            <p:nvPr/>
          </p:nvSpPr>
          <p:spPr>
            <a:xfrm>
              <a:off x="3140075" y="989013"/>
              <a:ext cx="130200" cy="588900"/>
            </a:xfrm>
            <a:custGeom>
              <a:avLst/>
              <a:gdLst/>
              <a:ahLst/>
              <a:cxnLst/>
              <a:rect l="0" t="0" r="0" b="0"/>
              <a:pathLst>
                <a:path w="120000" h="120000" extrusionOk="0">
                  <a:moveTo>
                    <a:pt x="59834" y="119926"/>
                  </a:moveTo>
                  <a:lnTo>
                    <a:pt x="0" y="119926"/>
                  </a:lnTo>
                  <a:lnTo>
                    <a:pt x="0" y="0"/>
                  </a:lnTo>
                  <a:lnTo>
                    <a:pt x="119669" y="0"/>
                  </a:lnTo>
                  <a:lnTo>
                    <a:pt x="119669" y="119926"/>
                  </a:lnTo>
                  <a:lnTo>
                    <a:pt x="59834" y="119926"/>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3" name="Shape 123"/>
            <p:cNvSpPr/>
            <p:nvPr/>
          </p:nvSpPr>
          <p:spPr>
            <a:xfrm>
              <a:off x="3375025" y="979488"/>
              <a:ext cx="546000" cy="609600"/>
            </a:xfrm>
            <a:custGeom>
              <a:avLst/>
              <a:gdLst/>
              <a:ahLst/>
              <a:cxnLst/>
              <a:rect l="0" t="0" r="0" b="0"/>
              <a:pathLst>
                <a:path w="120000" h="120000" extrusionOk="0">
                  <a:moveTo>
                    <a:pt x="0" y="60000"/>
                  </a:moveTo>
                  <a:cubicBezTo>
                    <a:pt x="0" y="26989"/>
                    <a:pt x="27686" y="0"/>
                    <a:pt x="67633" y="0"/>
                  </a:cubicBezTo>
                  <a:cubicBezTo>
                    <a:pt x="91997" y="0"/>
                    <a:pt x="106710" y="7225"/>
                    <a:pt x="118813" y="17992"/>
                  </a:cubicBezTo>
                  <a:lnTo>
                    <a:pt x="100698" y="36765"/>
                  </a:lnTo>
                  <a:cubicBezTo>
                    <a:pt x="90652" y="28547"/>
                    <a:pt x="80606" y="23801"/>
                    <a:pt x="67633" y="23801"/>
                  </a:cubicBezTo>
                  <a:cubicBezTo>
                    <a:pt x="45800" y="23801"/>
                    <a:pt x="30138" y="39952"/>
                    <a:pt x="30138" y="60000"/>
                  </a:cubicBezTo>
                  <a:cubicBezTo>
                    <a:pt x="30138" y="79763"/>
                    <a:pt x="45563" y="96340"/>
                    <a:pt x="67633" y="96340"/>
                  </a:cubicBezTo>
                  <a:cubicBezTo>
                    <a:pt x="82425" y="96340"/>
                    <a:pt x="91522" y="90956"/>
                    <a:pt x="101806" y="82739"/>
                  </a:cubicBezTo>
                  <a:lnTo>
                    <a:pt x="119920" y="99173"/>
                  </a:lnTo>
                  <a:cubicBezTo>
                    <a:pt x="106473" y="111924"/>
                    <a:pt x="91760" y="119929"/>
                    <a:pt x="66763" y="119929"/>
                  </a:cubicBezTo>
                  <a:cubicBezTo>
                    <a:pt x="28398" y="119929"/>
                    <a:pt x="0" y="93577"/>
                    <a:pt x="0" y="60354"/>
                  </a:cubicBezTo>
                  <a:lnTo>
                    <a:pt x="0" y="6000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4" name="Shape 124"/>
            <p:cNvSpPr/>
            <p:nvPr/>
          </p:nvSpPr>
          <p:spPr>
            <a:xfrm>
              <a:off x="3956050" y="985838"/>
              <a:ext cx="624000" cy="593700"/>
            </a:xfrm>
            <a:custGeom>
              <a:avLst/>
              <a:gdLst/>
              <a:ahLst/>
              <a:cxnLst/>
              <a:rect l="0" t="0" r="0" b="0"/>
              <a:pathLst>
                <a:path w="120000" h="120000" extrusionOk="0">
                  <a:moveTo>
                    <a:pt x="59792" y="31437"/>
                  </a:moveTo>
                  <a:lnTo>
                    <a:pt x="74809" y="70006"/>
                  </a:lnTo>
                  <a:lnTo>
                    <a:pt x="44775" y="70006"/>
                  </a:lnTo>
                  <a:lnTo>
                    <a:pt x="59792" y="31437"/>
                  </a:lnTo>
                  <a:close/>
                  <a:moveTo>
                    <a:pt x="48650" y="0"/>
                  </a:moveTo>
                  <a:lnTo>
                    <a:pt x="0" y="119927"/>
                  </a:lnTo>
                  <a:lnTo>
                    <a:pt x="25397" y="119927"/>
                  </a:lnTo>
                  <a:lnTo>
                    <a:pt x="35778" y="93220"/>
                  </a:lnTo>
                  <a:lnTo>
                    <a:pt x="83598" y="93220"/>
                  </a:lnTo>
                  <a:lnTo>
                    <a:pt x="93979" y="119927"/>
                  </a:lnTo>
                  <a:lnTo>
                    <a:pt x="119930" y="119927"/>
                  </a:lnTo>
                  <a:lnTo>
                    <a:pt x="71349" y="0"/>
                  </a:lnTo>
                  <a:lnTo>
                    <a:pt x="48650" y="0"/>
                  </a:lnTo>
                  <a:close/>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5" name="Shape 125"/>
            <p:cNvSpPr/>
            <p:nvPr/>
          </p:nvSpPr>
          <p:spPr>
            <a:xfrm>
              <a:off x="4592638" y="979488"/>
              <a:ext cx="561900" cy="609600"/>
            </a:xfrm>
            <a:custGeom>
              <a:avLst/>
              <a:gdLst/>
              <a:ahLst/>
              <a:cxnLst/>
              <a:rect l="0" t="0" r="0" b="0"/>
              <a:pathLst>
                <a:path w="120000" h="120000" extrusionOk="0">
                  <a:moveTo>
                    <a:pt x="0" y="60000"/>
                  </a:moveTo>
                  <a:cubicBezTo>
                    <a:pt x="0" y="26989"/>
                    <a:pt x="27982" y="0"/>
                    <a:pt x="65957" y="0"/>
                  </a:cubicBezTo>
                  <a:cubicBezTo>
                    <a:pt x="88481" y="0"/>
                    <a:pt x="102088" y="5596"/>
                    <a:pt x="115310" y="16009"/>
                  </a:cubicBezTo>
                  <a:lnTo>
                    <a:pt x="97937" y="35348"/>
                  </a:lnTo>
                  <a:cubicBezTo>
                    <a:pt x="88251" y="27981"/>
                    <a:pt x="79641" y="23589"/>
                    <a:pt x="65112" y="23589"/>
                  </a:cubicBezTo>
                  <a:cubicBezTo>
                    <a:pt x="44894" y="23589"/>
                    <a:pt x="28827" y="39952"/>
                    <a:pt x="28827" y="59787"/>
                  </a:cubicBezTo>
                  <a:lnTo>
                    <a:pt x="28827" y="60000"/>
                  </a:lnTo>
                  <a:cubicBezTo>
                    <a:pt x="28827" y="81180"/>
                    <a:pt x="44663" y="96765"/>
                    <a:pt x="67033" y="96765"/>
                  </a:cubicBezTo>
                  <a:cubicBezTo>
                    <a:pt x="77027" y="96765"/>
                    <a:pt x="86098" y="94356"/>
                    <a:pt x="93094" y="89752"/>
                  </a:cubicBezTo>
                  <a:lnTo>
                    <a:pt x="93094" y="73175"/>
                  </a:lnTo>
                  <a:lnTo>
                    <a:pt x="65265" y="73175"/>
                  </a:lnTo>
                  <a:lnTo>
                    <a:pt x="65265" y="51145"/>
                  </a:lnTo>
                  <a:lnTo>
                    <a:pt x="119923" y="51145"/>
                  </a:lnTo>
                  <a:lnTo>
                    <a:pt x="119923" y="101582"/>
                  </a:lnTo>
                  <a:cubicBezTo>
                    <a:pt x="106854" y="111711"/>
                    <a:pt x="89173" y="119929"/>
                    <a:pt x="66188" y="119929"/>
                  </a:cubicBezTo>
                  <a:cubicBezTo>
                    <a:pt x="27136" y="119929"/>
                    <a:pt x="0" y="94569"/>
                    <a:pt x="0" y="60354"/>
                  </a:cubicBezTo>
                  <a:lnTo>
                    <a:pt x="0" y="60000"/>
                  </a:lnTo>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6" name="Shape 126"/>
            <p:cNvSpPr/>
            <p:nvPr/>
          </p:nvSpPr>
          <p:spPr>
            <a:xfrm>
              <a:off x="5241925" y="979488"/>
              <a:ext cx="627000" cy="609600"/>
            </a:xfrm>
            <a:custGeom>
              <a:avLst/>
              <a:gdLst/>
              <a:ahLst/>
              <a:cxnLst/>
              <a:rect l="0" t="0" r="0" b="0"/>
              <a:pathLst>
                <a:path w="120000" h="120000" extrusionOk="0">
                  <a:moveTo>
                    <a:pt x="93892" y="60000"/>
                  </a:moveTo>
                  <a:cubicBezTo>
                    <a:pt x="93892" y="40165"/>
                    <a:pt x="79770" y="23589"/>
                    <a:pt x="59724" y="23589"/>
                  </a:cubicBezTo>
                  <a:cubicBezTo>
                    <a:pt x="39747" y="23589"/>
                    <a:pt x="25901" y="39811"/>
                    <a:pt x="25901" y="59787"/>
                  </a:cubicBezTo>
                  <a:lnTo>
                    <a:pt x="25901" y="60000"/>
                  </a:lnTo>
                  <a:cubicBezTo>
                    <a:pt x="25901" y="79763"/>
                    <a:pt x="40091" y="96340"/>
                    <a:pt x="60068" y="96340"/>
                  </a:cubicBezTo>
                  <a:cubicBezTo>
                    <a:pt x="80114" y="96340"/>
                    <a:pt x="93892" y="80188"/>
                    <a:pt x="93892" y="60354"/>
                  </a:cubicBezTo>
                  <a:lnTo>
                    <a:pt x="93892" y="60000"/>
                  </a:lnTo>
                  <a:close/>
                  <a:moveTo>
                    <a:pt x="0" y="60000"/>
                  </a:moveTo>
                  <a:cubicBezTo>
                    <a:pt x="0" y="26989"/>
                    <a:pt x="25281" y="0"/>
                    <a:pt x="60068" y="0"/>
                  </a:cubicBezTo>
                  <a:cubicBezTo>
                    <a:pt x="94856" y="0"/>
                    <a:pt x="119931" y="26564"/>
                    <a:pt x="119931" y="59574"/>
                  </a:cubicBezTo>
                  <a:lnTo>
                    <a:pt x="119931" y="60000"/>
                  </a:lnTo>
                  <a:cubicBezTo>
                    <a:pt x="119931" y="92939"/>
                    <a:pt x="94718" y="119929"/>
                    <a:pt x="59862" y="119929"/>
                  </a:cubicBezTo>
                  <a:cubicBezTo>
                    <a:pt x="25074" y="119929"/>
                    <a:pt x="0" y="93364"/>
                    <a:pt x="0" y="60354"/>
                  </a:cubicBezTo>
                  <a:lnTo>
                    <a:pt x="0" y="60000"/>
                  </a:lnTo>
                  <a:close/>
                </a:path>
              </a:pathLst>
            </a:custGeom>
            <a:solidFill>
              <a:srgbClr val="D7D7CF"/>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7" name="Shape 127"/>
            <p:cNvSpPr/>
            <p:nvPr/>
          </p:nvSpPr>
          <p:spPr>
            <a:xfrm>
              <a:off x="5973763" y="989013"/>
              <a:ext cx="130200" cy="588900"/>
            </a:xfrm>
            <a:custGeom>
              <a:avLst/>
              <a:gdLst/>
              <a:ahLst/>
              <a:cxnLst/>
              <a:rect l="0" t="0" r="0" b="0"/>
              <a:pathLst>
                <a:path w="120000" h="120000" extrusionOk="0">
                  <a:moveTo>
                    <a:pt x="60000" y="119926"/>
                  </a:moveTo>
                  <a:lnTo>
                    <a:pt x="0" y="119926"/>
                  </a:lnTo>
                  <a:lnTo>
                    <a:pt x="0" y="0"/>
                  </a:lnTo>
                  <a:lnTo>
                    <a:pt x="119668" y="0"/>
                  </a:lnTo>
                  <a:lnTo>
                    <a:pt x="119668" y="119926"/>
                  </a:lnTo>
                  <a:lnTo>
                    <a:pt x="60000" y="119926"/>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8" name="Shape 128"/>
            <p:cNvSpPr/>
            <p:nvPr/>
          </p:nvSpPr>
          <p:spPr>
            <a:xfrm>
              <a:off x="6226175" y="1119188"/>
              <a:ext cx="689100" cy="460500"/>
            </a:xfrm>
            <a:custGeom>
              <a:avLst/>
              <a:gdLst/>
              <a:ahLst/>
              <a:cxnLst/>
              <a:rect l="0" t="0" r="0" b="0"/>
              <a:pathLst>
                <a:path w="120000" h="120000" extrusionOk="0">
                  <a:moveTo>
                    <a:pt x="0" y="2161"/>
                  </a:moveTo>
                  <a:lnTo>
                    <a:pt x="22257" y="2161"/>
                  </a:lnTo>
                  <a:lnTo>
                    <a:pt x="22257" y="18888"/>
                  </a:lnTo>
                  <a:cubicBezTo>
                    <a:pt x="27398" y="9021"/>
                    <a:pt x="34106" y="0"/>
                    <a:pt x="45454" y="0"/>
                  </a:cubicBezTo>
                  <a:cubicBezTo>
                    <a:pt x="55736" y="0"/>
                    <a:pt x="63510" y="6953"/>
                    <a:pt x="67586" y="18606"/>
                  </a:cubicBezTo>
                  <a:cubicBezTo>
                    <a:pt x="74482" y="6389"/>
                    <a:pt x="82633" y="0"/>
                    <a:pt x="93416" y="0"/>
                  </a:cubicBezTo>
                  <a:cubicBezTo>
                    <a:pt x="110031" y="0"/>
                    <a:pt x="119937" y="14847"/>
                    <a:pt x="119937" y="43226"/>
                  </a:cubicBezTo>
                  <a:lnTo>
                    <a:pt x="119937" y="119906"/>
                  </a:lnTo>
                  <a:lnTo>
                    <a:pt x="97680" y="119906"/>
                  </a:lnTo>
                  <a:lnTo>
                    <a:pt x="97680" y="54126"/>
                  </a:lnTo>
                  <a:cubicBezTo>
                    <a:pt x="97680" y="38245"/>
                    <a:pt x="92915" y="30258"/>
                    <a:pt x="84576" y="30258"/>
                  </a:cubicBezTo>
                  <a:cubicBezTo>
                    <a:pt x="76300" y="30258"/>
                    <a:pt x="71097" y="38527"/>
                    <a:pt x="71097" y="54126"/>
                  </a:cubicBezTo>
                  <a:lnTo>
                    <a:pt x="71097" y="119906"/>
                  </a:lnTo>
                  <a:lnTo>
                    <a:pt x="48840" y="119906"/>
                  </a:lnTo>
                  <a:lnTo>
                    <a:pt x="48840" y="54126"/>
                  </a:lnTo>
                  <a:cubicBezTo>
                    <a:pt x="48840" y="38245"/>
                    <a:pt x="44012" y="30258"/>
                    <a:pt x="35736" y="30258"/>
                  </a:cubicBezTo>
                  <a:cubicBezTo>
                    <a:pt x="27398" y="30258"/>
                    <a:pt x="22257" y="38527"/>
                    <a:pt x="22257" y="54126"/>
                  </a:cubicBezTo>
                  <a:lnTo>
                    <a:pt x="22257" y="119906"/>
                  </a:lnTo>
                  <a:lnTo>
                    <a:pt x="0" y="119906"/>
                  </a:lnTo>
                  <a:lnTo>
                    <a:pt x="0" y="2161"/>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29" name="Shape 129"/>
            <p:cNvSpPr/>
            <p:nvPr/>
          </p:nvSpPr>
          <p:spPr>
            <a:xfrm>
              <a:off x="7019925" y="1119188"/>
              <a:ext cx="473100" cy="597000"/>
            </a:xfrm>
            <a:custGeom>
              <a:avLst/>
              <a:gdLst/>
              <a:ahLst/>
              <a:cxnLst/>
              <a:rect l="0" t="0" r="0" b="0"/>
              <a:pathLst>
                <a:path w="120000" h="120000" extrusionOk="0">
                  <a:moveTo>
                    <a:pt x="87720" y="46827"/>
                  </a:moveTo>
                  <a:cubicBezTo>
                    <a:pt x="87720" y="31700"/>
                    <a:pt x="74954" y="21712"/>
                    <a:pt x="59726" y="21712"/>
                  </a:cubicBezTo>
                  <a:cubicBezTo>
                    <a:pt x="44589" y="21712"/>
                    <a:pt x="31914" y="31700"/>
                    <a:pt x="31914" y="46827"/>
                  </a:cubicBezTo>
                  <a:lnTo>
                    <a:pt x="31914" y="47189"/>
                  </a:lnTo>
                  <a:cubicBezTo>
                    <a:pt x="31914" y="62316"/>
                    <a:pt x="44589" y="72303"/>
                    <a:pt x="59726" y="72303"/>
                  </a:cubicBezTo>
                  <a:cubicBezTo>
                    <a:pt x="74954" y="72303"/>
                    <a:pt x="87720" y="62316"/>
                    <a:pt x="87720" y="47189"/>
                  </a:cubicBezTo>
                  <a:lnTo>
                    <a:pt x="87720" y="46827"/>
                  </a:lnTo>
                  <a:close/>
                  <a:moveTo>
                    <a:pt x="0" y="1664"/>
                  </a:moveTo>
                  <a:lnTo>
                    <a:pt x="32370" y="1664"/>
                  </a:lnTo>
                  <a:lnTo>
                    <a:pt x="32370" y="14764"/>
                  </a:lnTo>
                  <a:cubicBezTo>
                    <a:pt x="40395" y="6369"/>
                    <a:pt x="51155" y="0"/>
                    <a:pt x="67933" y="0"/>
                  </a:cubicBezTo>
                  <a:cubicBezTo>
                    <a:pt x="94650" y="0"/>
                    <a:pt x="119908" y="16574"/>
                    <a:pt x="119908" y="46972"/>
                  </a:cubicBezTo>
                  <a:lnTo>
                    <a:pt x="119908" y="47406"/>
                  </a:lnTo>
                  <a:cubicBezTo>
                    <a:pt x="119908" y="77659"/>
                    <a:pt x="94924" y="94378"/>
                    <a:pt x="67933" y="94378"/>
                  </a:cubicBezTo>
                  <a:cubicBezTo>
                    <a:pt x="50699" y="94378"/>
                    <a:pt x="39848" y="88082"/>
                    <a:pt x="32370" y="80916"/>
                  </a:cubicBezTo>
                  <a:lnTo>
                    <a:pt x="32370" y="119927"/>
                  </a:lnTo>
                  <a:lnTo>
                    <a:pt x="0" y="119927"/>
                  </a:lnTo>
                  <a:lnTo>
                    <a:pt x="0" y="1664"/>
                  </a:lnTo>
                  <a:close/>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0" name="Shape 130"/>
            <p:cNvSpPr/>
            <p:nvPr/>
          </p:nvSpPr>
          <p:spPr>
            <a:xfrm>
              <a:off x="7545388" y="1122363"/>
              <a:ext cx="415800" cy="465000"/>
            </a:xfrm>
            <a:custGeom>
              <a:avLst/>
              <a:gdLst/>
              <a:ahLst/>
              <a:cxnLst/>
              <a:rect l="0" t="0" r="0" b="0"/>
              <a:pathLst>
                <a:path w="120000" h="120000" extrusionOk="0">
                  <a:moveTo>
                    <a:pt x="84675" y="70997"/>
                  </a:moveTo>
                  <a:cubicBezTo>
                    <a:pt x="78233" y="68306"/>
                    <a:pt x="70025" y="66542"/>
                    <a:pt x="61194" y="66542"/>
                  </a:cubicBezTo>
                  <a:cubicBezTo>
                    <a:pt x="45402" y="66542"/>
                    <a:pt x="35740" y="72296"/>
                    <a:pt x="35740" y="82505"/>
                  </a:cubicBezTo>
                  <a:lnTo>
                    <a:pt x="35740" y="82969"/>
                  </a:lnTo>
                  <a:cubicBezTo>
                    <a:pt x="35740" y="91879"/>
                    <a:pt x="43948" y="97169"/>
                    <a:pt x="56000" y="97169"/>
                  </a:cubicBezTo>
                  <a:cubicBezTo>
                    <a:pt x="73246" y="96890"/>
                    <a:pt x="84675" y="88538"/>
                    <a:pt x="84675" y="76751"/>
                  </a:cubicBezTo>
                  <a:lnTo>
                    <a:pt x="84675" y="70997"/>
                  </a:lnTo>
                  <a:close/>
                  <a:moveTo>
                    <a:pt x="0" y="83805"/>
                  </a:moveTo>
                  <a:cubicBezTo>
                    <a:pt x="0" y="58375"/>
                    <a:pt x="21610" y="46589"/>
                    <a:pt x="52467" y="46589"/>
                  </a:cubicBezTo>
                  <a:cubicBezTo>
                    <a:pt x="65662" y="46589"/>
                    <a:pt x="75012" y="48445"/>
                    <a:pt x="84363" y="51322"/>
                  </a:cubicBezTo>
                  <a:lnTo>
                    <a:pt x="84363" y="49466"/>
                  </a:lnTo>
                  <a:cubicBezTo>
                    <a:pt x="84363" y="35823"/>
                    <a:pt x="75012" y="28306"/>
                    <a:pt x="56519" y="28306"/>
                  </a:cubicBezTo>
                  <a:cubicBezTo>
                    <a:pt x="42493" y="28306"/>
                    <a:pt x="32519" y="30626"/>
                    <a:pt x="20467" y="34524"/>
                  </a:cubicBezTo>
                  <a:lnTo>
                    <a:pt x="11428" y="9373"/>
                  </a:lnTo>
                  <a:cubicBezTo>
                    <a:pt x="25766" y="3619"/>
                    <a:pt x="39792" y="0"/>
                    <a:pt x="61818" y="0"/>
                  </a:cubicBezTo>
                  <a:cubicBezTo>
                    <a:pt x="82077" y="0"/>
                    <a:pt x="96727" y="4733"/>
                    <a:pt x="105766" y="13085"/>
                  </a:cubicBezTo>
                  <a:cubicBezTo>
                    <a:pt x="115532" y="21716"/>
                    <a:pt x="119896" y="34524"/>
                    <a:pt x="119896" y="50301"/>
                  </a:cubicBezTo>
                  <a:lnTo>
                    <a:pt x="119896" y="117587"/>
                  </a:lnTo>
                  <a:lnTo>
                    <a:pt x="84155" y="117587"/>
                  </a:lnTo>
                  <a:lnTo>
                    <a:pt x="84155" y="104965"/>
                  </a:lnTo>
                  <a:cubicBezTo>
                    <a:pt x="75012" y="113874"/>
                    <a:pt x="62753" y="119721"/>
                    <a:pt x="44779" y="119721"/>
                  </a:cubicBezTo>
                  <a:cubicBezTo>
                    <a:pt x="20155" y="119907"/>
                    <a:pt x="0" y="107099"/>
                    <a:pt x="0" y="84361"/>
                  </a:cubicBezTo>
                  <a:lnTo>
                    <a:pt x="0" y="83805"/>
                  </a:lnTo>
                  <a:close/>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1" name="Shape 131"/>
            <p:cNvSpPr/>
            <p:nvPr/>
          </p:nvSpPr>
          <p:spPr>
            <a:xfrm>
              <a:off x="8037513" y="1119188"/>
              <a:ext cx="419100" cy="471600"/>
            </a:xfrm>
            <a:custGeom>
              <a:avLst/>
              <a:gdLst/>
              <a:ahLst/>
              <a:cxnLst/>
              <a:rect l="0" t="0" r="0" b="0"/>
              <a:pathLst>
                <a:path w="120000" h="120000" extrusionOk="0">
                  <a:moveTo>
                    <a:pt x="0" y="59679"/>
                  </a:moveTo>
                  <a:cubicBezTo>
                    <a:pt x="0" y="26910"/>
                    <a:pt x="28096" y="0"/>
                    <a:pt x="67615" y="0"/>
                  </a:cubicBezTo>
                  <a:cubicBezTo>
                    <a:pt x="92006" y="0"/>
                    <a:pt x="107135" y="7231"/>
                    <a:pt x="119073" y="19405"/>
                  </a:cubicBezTo>
                  <a:lnTo>
                    <a:pt x="96638" y="40823"/>
                  </a:lnTo>
                  <a:cubicBezTo>
                    <a:pt x="88507" y="33135"/>
                    <a:pt x="80377" y="28192"/>
                    <a:pt x="67307" y="28192"/>
                  </a:cubicBezTo>
                  <a:cubicBezTo>
                    <a:pt x="48987" y="28192"/>
                    <a:pt x="35917" y="42654"/>
                    <a:pt x="35917" y="59405"/>
                  </a:cubicBezTo>
                  <a:lnTo>
                    <a:pt x="35917" y="59954"/>
                  </a:lnTo>
                  <a:cubicBezTo>
                    <a:pt x="35917" y="77528"/>
                    <a:pt x="48782" y="91716"/>
                    <a:pt x="68747" y="91716"/>
                  </a:cubicBezTo>
                  <a:cubicBezTo>
                    <a:pt x="80994" y="91716"/>
                    <a:pt x="89433" y="87048"/>
                    <a:pt x="98387" y="79633"/>
                  </a:cubicBezTo>
                  <a:lnTo>
                    <a:pt x="119897" y="98947"/>
                  </a:lnTo>
                  <a:cubicBezTo>
                    <a:pt x="107444" y="111121"/>
                    <a:pt x="92933" y="119908"/>
                    <a:pt x="66998" y="119908"/>
                  </a:cubicBezTo>
                  <a:cubicBezTo>
                    <a:pt x="28096" y="119359"/>
                    <a:pt x="0" y="92723"/>
                    <a:pt x="0" y="60228"/>
                  </a:cubicBezTo>
                  <a:lnTo>
                    <a:pt x="0" y="59679"/>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2" name="Shape 132"/>
            <p:cNvSpPr/>
            <p:nvPr/>
          </p:nvSpPr>
          <p:spPr>
            <a:xfrm>
              <a:off x="8501063" y="1011238"/>
              <a:ext cx="287400" cy="576300"/>
            </a:xfrm>
            <a:custGeom>
              <a:avLst/>
              <a:gdLst/>
              <a:ahLst/>
              <a:cxnLst/>
              <a:rect l="0" t="0" r="0" b="0"/>
              <a:pathLst>
                <a:path w="120000" h="120000" extrusionOk="0">
                  <a:moveTo>
                    <a:pt x="22500" y="47054"/>
                  </a:moveTo>
                  <a:lnTo>
                    <a:pt x="0" y="47054"/>
                  </a:lnTo>
                  <a:lnTo>
                    <a:pt x="0" y="24165"/>
                  </a:lnTo>
                  <a:lnTo>
                    <a:pt x="22500" y="24165"/>
                  </a:lnTo>
                  <a:lnTo>
                    <a:pt x="22500" y="0"/>
                  </a:lnTo>
                  <a:lnTo>
                    <a:pt x="75750" y="0"/>
                  </a:lnTo>
                  <a:lnTo>
                    <a:pt x="75750" y="24165"/>
                  </a:lnTo>
                  <a:lnTo>
                    <a:pt x="119850" y="24165"/>
                  </a:lnTo>
                  <a:lnTo>
                    <a:pt x="119850" y="47054"/>
                  </a:lnTo>
                  <a:lnTo>
                    <a:pt x="75750" y="47054"/>
                  </a:lnTo>
                  <a:lnTo>
                    <a:pt x="75750" y="87279"/>
                  </a:lnTo>
                  <a:cubicBezTo>
                    <a:pt x="75750" y="93433"/>
                    <a:pt x="80850" y="96360"/>
                    <a:pt x="93150" y="96360"/>
                  </a:cubicBezTo>
                  <a:cubicBezTo>
                    <a:pt x="102900" y="96360"/>
                    <a:pt x="111750" y="95084"/>
                    <a:pt x="119400" y="92983"/>
                  </a:cubicBezTo>
                  <a:lnTo>
                    <a:pt x="119400" y="114371"/>
                  </a:lnTo>
                  <a:cubicBezTo>
                    <a:pt x="108000" y="117748"/>
                    <a:pt x="95250" y="119924"/>
                    <a:pt x="77550" y="119924"/>
                  </a:cubicBezTo>
                  <a:cubicBezTo>
                    <a:pt x="44550" y="119924"/>
                    <a:pt x="22500" y="113320"/>
                    <a:pt x="22500" y="91482"/>
                  </a:cubicBezTo>
                  <a:lnTo>
                    <a:pt x="22500" y="47054"/>
                  </a:lnTo>
                </a:path>
              </a:pathLst>
            </a:custGeom>
            <a:solidFill>
              <a:srgbClr val="8B0021"/>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grpSp>
      <p:grpSp>
        <p:nvGrpSpPr>
          <p:cNvPr id="133" name="Shape 133"/>
          <p:cNvGrpSpPr/>
          <p:nvPr/>
        </p:nvGrpSpPr>
        <p:grpSpPr>
          <a:xfrm>
            <a:off x="9697947" y="429170"/>
            <a:ext cx="2224200" cy="487500"/>
            <a:chOff x="1301750" y="2619375"/>
            <a:chExt cx="2224200" cy="487500"/>
          </a:xfrm>
        </p:grpSpPr>
        <p:sp>
          <p:nvSpPr>
            <p:cNvPr id="134" name="Shape 134"/>
            <p:cNvSpPr/>
            <p:nvPr/>
          </p:nvSpPr>
          <p:spPr>
            <a:xfrm>
              <a:off x="1412875" y="2738438"/>
              <a:ext cx="176100" cy="257100"/>
            </a:xfrm>
            <a:custGeom>
              <a:avLst/>
              <a:gdLst/>
              <a:ahLst/>
              <a:cxnLst/>
              <a:rect l="0" t="0" r="0" b="0"/>
              <a:pathLst>
                <a:path w="120000" h="120000" extrusionOk="0">
                  <a:moveTo>
                    <a:pt x="9079" y="94657"/>
                  </a:moveTo>
                  <a:cubicBezTo>
                    <a:pt x="24294" y="105062"/>
                    <a:pt x="42208" y="112279"/>
                    <a:pt x="60858" y="112279"/>
                  </a:cubicBezTo>
                  <a:cubicBezTo>
                    <a:pt x="87852" y="112279"/>
                    <a:pt x="107239" y="99020"/>
                    <a:pt x="107239" y="82405"/>
                  </a:cubicBezTo>
                  <a:lnTo>
                    <a:pt x="107239" y="81902"/>
                  </a:lnTo>
                  <a:cubicBezTo>
                    <a:pt x="107239" y="65790"/>
                    <a:pt x="87852" y="54041"/>
                    <a:pt x="60122" y="54041"/>
                  </a:cubicBezTo>
                  <a:cubicBezTo>
                    <a:pt x="44171" y="54041"/>
                    <a:pt x="31901" y="57230"/>
                    <a:pt x="21349" y="61594"/>
                  </a:cubicBezTo>
                  <a:lnTo>
                    <a:pt x="11779" y="57230"/>
                  </a:lnTo>
                  <a:lnTo>
                    <a:pt x="16687" y="0"/>
                  </a:lnTo>
                  <a:lnTo>
                    <a:pt x="113619" y="0"/>
                  </a:lnTo>
                  <a:lnTo>
                    <a:pt x="113619" y="8559"/>
                  </a:lnTo>
                  <a:lnTo>
                    <a:pt x="26993" y="8559"/>
                  </a:lnTo>
                  <a:lnTo>
                    <a:pt x="22822" y="52531"/>
                  </a:lnTo>
                  <a:cubicBezTo>
                    <a:pt x="33865" y="48839"/>
                    <a:pt x="44907" y="45986"/>
                    <a:pt x="60858" y="45986"/>
                  </a:cubicBezTo>
                  <a:cubicBezTo>
                    <a:pt x="94233" y="45986"/>
                    <a:pt x="119754" y="60587"/>
                    <a:pt x="119754" y="81398"/>
                  </a:cubicBezTo>
                  <a:lnTo>
                    <a:pt x="119754" y="81902"/>
                  </a:lnTo>
                  <a:cubicBezTo>
                    <a:pt x="119754" y="104223"/>
                    <a:pt x="94233" y="119832"/>
                    <a:pt x="59631" y="119832"/>
                  </a:cubicBezTo>
                  <a:cubicBezTo>
                    <a:pt x="36564" y="119832"/>
                    <a:pt x="15214" y="111272"/>
                    <a:pt x="0" y="100867"/>
                  </a:cubicBezTo>
                  <a:lnTo>
                    <a:pt x="9079" y="94657"/>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5" name="Shape 135"/>
            <p:cNvSpPr/>
            <p:nvPr/>
          </p:nvSpPr>
          <p:spPr>
            <a:xfrm>
              <a:off x="1662113" y="2738438"/>
              <a:ext cx="182700" cy="252300"/>
            </a:xfrm>
            <a:custGeom>
              <a:avLst/>
              <a:gdLst/>
              <a:ahLst/>
              <a:cxnLst/>
              <a:rect l="0" t="0" r="0" b="0"/>
              <a:pathLst>
                <a:path w="120000" h="120000" extrusionOk="0">
                  <a:moveTo>
                    <a:pt x="0" y="0"/>
                  </a:moveTo>
                  <a:lnTo>
                    <a:pt x="118577" y="0"/>
                  </a:lnTo>
                  <a:lnTo>
                    <a:pt x="118577" y="8216"/>
                  </a:lnTo>
                  <a:lnTo>
                    <a:pt x="12806" y="8216"/>
                  </a:lnTo>
                  <a:lnTo>
                    <a:pt x="12806" y="55121"/>
                  </a:lnTo>
                  <a:lnTo>
                    <a:pt x="107905" y="55121"/>
                  </a:lnTo>
                  <a:lnTo>
                    <a:pt x="107905" y="63338"/>
                  </a:lnTo>
                  <a:lnTo>
                    <a:pt x="12806" y="63338"/>
                  </a:lnTo>
                  <a:lnTo>
                    <a:pt x="12806" y="111611"/>
                  </a:lnTo>
                  <a:lnTo>
                    <a:pt x="119762" y="111611"/>
                  </a:lnTo>
                  <a:lnTo>
                    <a:pt x="119762" y="119828"/>
                  </a:lnTo>
                  <a:lnTo>
                    <a:pt x="0" y="119828"/>
                  </a:lnTo>
                  <a:lnTo>
                    <a:pt x="0" y="0"/>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6" name="Shape 136"/>
            <p:cNvSpPr/>
            <p:nvPr/>
          </p:nvSpPr>
          <p:spPr>
            <a:xfrm>
              <a:off x="1898650" y="2801938"/>
              <a:ext cx="139800" cy="193800"/>
            </a:xfrm>
            <a:custGeom>
              <a:avLst/>
              <a:gdLst/>
              <a:ahLst/>
              <a:cxnLst/>
              <a:rect l="0" t="0" r="0" b="0"/>
              <a:pathLst>
                <a:path w="120000" h="120000" extrusionOk="0">
                  <a:moveTo>
                    <a:pt x="8682" y="93234"/>
                  </a:moveTo>
                  <a:cubicBezTo>
                    <a:pt x="26046" y="102602"/>
                    <a:pt x="45271" y="108401"/>
                    <a:pt x="65426" y="108401"/>
                  </a:cubicBezTo>
                  <a:cubicBezTo>
                    <a:pt x="87441" y="108401"/>
                    <a:pt x="103875" y="99479"/>
                    <a:pt x="103875" y="86988"/>
                  </a:cubicBezTo>
                  <a:lnTo>
                    <a:pt x="103875" y="86319"/>
                  </a:lnTo>
                  <a:cubicBezTo>
                    <a:pt x="103875" y="73159"/>
                    <a:pt x="84031" y="68029"/>
                    <a:pt x="62015" y="63568"/>
                  </a:cubicBezTo>
                  <a:cubicBezTo>
                    <a:pt x="35658" y="57992"/>
                    <a:pt x="7751" y="53085"/>
                    <a:pt x="7751" y="32118"/>
                  </a:cubicBezTo>
                  <a:lnTo>
                    <a:pt x="7751" y="31672"/>
                  </a:lnTo>
                  <a:cubicBezTo>
                    <a:pt x="7751" y="13382"/>
                    <a:pt x="29767" y="0"/>
                    <a:pt x="60155" y="0"/>
                  </a:cubicBezTo>
                  <a:cubicBezTo>
                    <a:pt x="79379" y="0"/>
                    <a:pt x="100465" y="5130"/>
                    <a:pt x="116279" y="12713"/>
                  </a:cubicBezTo>
                  <a:lnTo>
                    <a:pt x="108527" y="22081"/>
                  </a:lnTo>
                  <a:cubicBezTo>
                    <a:pt x="93643" y="15167"/>
                    <a:pt x="75968" y="10706"/>
                    <a:pt x="59224" y="10706"/>
                  </a:cubicBezTo>
                  <a:cubicBezTo>
                    <a:pt x="37519" y="10706"/>
                    <a:pt x="23565" y="19628"/>
                    <a:pt x="23565" y="31003"/>
                  </a:cubicBezTo>
                  <a:lnTo>
                    <a:pt x="23565" y="31672"/>
                  </a:lnTo>
                  <a:cubicBezTo>
                    <a:pt x="23565" y="44163"/>
                    <a:pt x="45271" y="49293"/>
                    <a:pt x="67286" y="53531"/>
                  </a:cubicBezTo>
                  <a:cubicBezTo>
                    <a:pt x="92713" y="58661"/>
                    <a:pt x="119689" y="65576"/>
                    <a:pt x="119689" y="85650"/>
                  </a:cubicBezTo>
                  <a:lnTo>
                    <a:pt x="119689" y="86319"/>
                  </a:lnTo>
                  <a:cubicBezTo>
                    <a:pt x="119689" y="106394"/>
                    <a:pt x="95193" y="119776"/>
                    <a:pt x="64496" y="119776"/>
                  </a:cubicBezTo>
                  <a:cubicBezTo>
                    <a:pt x="41860" y="118438"/>
                    <a:pt x="16434" y="111524"/>
                    <a:pt x="0" y="102156"/>
                  </a:cubicBezTo>
                  <a:lnTo>
                    <a:pt x="8682" y="93234"/>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7" name="Shape 137"/>
            <p:cNvSpPr/>
            <p:nvPr/>
          </p:nvSpPr>
          <p:spPr>
            <a:xfrm>
              <a:off x="2090738" y="2801938"/>
              <a:ext cx="139800" cy="193800"/>
            </a:xfrm>
            <a:custGeom>
              <a:avLst/>
              <a:gdLst/>
              <a:ahLst/>
              <a:cxnLst/>
              <a:rect l="0" t="0" r="0" b="0"/>
              <a:pathLst>
                <a:path w="120000" h="120000" extrusionOk="0">
                  <a:moveTo>
                    <a:pt x="8659" y="93234"/>
                  </a:moveTo>
                  <a:cubicBezTo>
                    <a:pt x="26288" y="102602"/>
                    <a:pt x="45463" y="108401"/>
                    <a:pt x="65567" y="108401"/>
                  </a:cubicBezTo>
                  <a:cubicBezTo>
                    <a:pt x="87216" y="108401"/>
                    <a:pt x="103917" y="99479"/>
                    <a:pt x="103917" y="86988"/>
                  </a:cubicBezTo>
                  <a:lnTo>
                    <a:pt x="103917" y="86319"/>
                  </a:lnTo>
                  <a:cubicBezTo>
                    <a:pt x="103917" y="73159"/>
                    <a:pt x="83814" y="68029"/>
                    <a:pt x="62164" y="63568"/>
                  </a:cubicBezTo>
                  <a:cubicBezTo>
                    <a:pt x="35876" y="57992"/>
                    <a:pt x="8041" y="53085"/>
                    <a:pt x="8041" y="32118"/>
                  </a:cubicBezTo>
                  <a:lnTo>
                    <a:pt x="8041" y="31672"/>
                  </a:lnTo>
                  <a:cubicBezTo>
                    <a:pt x="8041" y="13382"/>
                    <a:pt x="29690" y="0"/>
                    <a:pt x="60309" y="0"/>
                  </a:cubicBezTo>
                  <a:cubicBezTo>
                    <a:pt x="79484" y="0"/>
                    <a:pt x="100515" y="5130"/>
                    <a:pt x="115979" y="12713"/>
                  </a:cubicBezTo>
                  <a:lnTo>
                    <a:pt x="108247" y="22081"/>
                  </a:lnTo>
                  <a:cubicBezTo>
                    <a:pt x="93402" y="15167"/>
                    <a:pt x="76082" y="10706"/>
                    <a:pt x="59381" y="10706"/>
                  </a:cubicBezTo>
                  <a:cubicBezTo>
                    <a:pt x="37422" y="10706"/>
                    <a:pt x="23505" y="19628"/>
                    <a:pt x="23505" y="31003"/>
                  </a:cubicBezTo>
                  <a:lnTo>
                    <a:pt x="23505" y="31672"/>
                  </a:lnTo>
                  <a:cubicBezTo>
                    <a:pt x="23505" y="44163"/>
                    <a:pt x="45463" y="49293"/>
                    <a:pt x="67113" y="53531"/>
                  </a:cubicBezTo>
                  <a:cubicBezTo>
                    <a:pt x="92474" y="58661"/>
                    <a:pt x="119690" y="65576"/>
                    <a:pt x="119690" y="85650"/>
                  </a:cubicBezTo>
                  <a:lnTo>
                    <a:pt x="119690" y="86319"/>
                  </a:lnTo>
                  <a:cubicBezTo>
                    <a:pt x="119690" y="106394"/>
                    <a:pt x="95257" y="119776"/>
                    <a:pt x="64639" y="119776"/>
                  </a:cubicBezTo>
                  <a:cubicBezTo>
                    <a:pt x="42061" y="118438"/>
                    <a:pt x="16701" y="111524"/>
                    <a:pt x="0" y="102156"/>
                  </a:cubicBezTo>
                  <a:lnTo>
                    <a:pt x="8659" y="93234"/>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8" name="Shape 138"/>
            <p:cNvSpPr/>
            <p:nvPr/>
          </p:nvSpPr>
          <p:spPr>
            <a:xfrm>
              <a:off x="2282825" y="2801938"/>
              <a:ext cx="171300" cy="193800"/>
            </a:xfrm>
            <a:custGeom>
              <a:avLst/>
              <a:gdLst/>
              <a:ahLst/>
              <a:cxnLst/>
              <a:rect l="0" t="0" r="0" b="0"/>
              <a:pathLst>
                <a:path w="120000" h="120000" extrusionOk="0">
                  <a:moveTo>
                    <a:pt x="107169" y="54078"/>
                  </a:moveTo>
                  <a:cubicBezTo>
                    <a:pt x="105660" y="30837"/>
                    <a:pt x="90817" y="10055"/>
                    <a:pt x="60880" y="10055"/>
                  </a:cubicBezTo>
                  <a:cubicBezTo>
                    <a:pt x="35471" y="10055"/>
                    <a:pt x="15597" y="28826"/>
                    <a:pt x="13333" y="54078"/>
                  </a:cubicBezTo>
                  <a:lnTo>
                    <a:pt x="107169" y="54078"/>
                  </a:lnTo>
                  <a:close/>
                  <a:moveTo>
                    <a:pt x="60880" y="0"/>
                  </a:moveTo>
                  <a:cubicBezTo>
                    <a:pt x="97106" y="0"/>
                    <a:pt x="119748" y="25698"/>
                    <a:pt x="119748" y="59888"/>
                  </a:cubicBezTo>
                  <a:lnTo>
                    <a:pt x="119748" y="64134"/>
                  </a:lnTo>
                  <a:lnTo>
                    <a:pt x="13333" y="64134"/>
                  </a:lnTo>
                  <a:cubicBezTo>
                    <a:pt x="15597" y="92513"/>
                    <a:pt x="38993" y="109050"/>
                    <a:pt x="63899" y="109050"/>
                  </a:cubicBezTo>
                  <a:cubicBezTo>
                    <a:pt x="83773" y="109050"/>
                    <a:pt x="97106" y="101452"/>
                    <a:pt x="107672" y="91396"/>
                  </a:cubicBezTo>
                  <a:lnTo>
                    <a:pt x="116226" y="98324"/>
                  </a:lnTo>
                  <a:cubicBezTo>
                    <a:pt x="103647" y="110837"/>
                    <a:pt x="87798" y="119776"/>
                    <a:pt x="63144" y="119776"/>
                  </a:cubicBezTo>
                  <a:cubicBezTo>
                    <a:pt x="29685" y="119776"/>
                    <a:pt x="0" y="95865"/>
                    <a:pt x="0" y="59888"/>
                  </a:cubicBezTo>
                  <a:cubicBezTo>
                    <a:pt x="0" y="26368"/>
                    <a:pt x="26163" y="0"/>
                    <a:pt x="60880" y="0"/>
                  </a:cubicBez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39" name="Shape 139"/>
            <p:cNvSpPr/>
            <p:nvPr/>
          </p:nvSpPr>
          <p:spPr>
            <a:xfrm>
              <a:off x="2519363" y="2801938"/>
              <a:ext cx="157200" cy="189000"/>
            </a:xfrm>
            <a:custGeom>
              <a:avLst/>
              <a:gdLst/>
              <a:ahLst/>
              <a:cxnLst/>
              <a:rect l="0" t="0" r="0" b="0"/>
              <a:pathLst>
                <a:path w="120000" h="120000" extrusionOk="0">
                  <a:moveTo>
                    <a:pt x="0" y="2509"/>
                  </a:moveTo>
                  <a:lnTo>
                    <a:pt x="13150" y="2509"/>
                  </a:lnTo>
                  <a:lnTo>
                    <a:pt x="13150" y="24410"/>
                  </a:lnTo>
                  <a:cubicBezTo>
                    <a:pt x="22465" y="10950"/>
                    <a:pt x="37808" y="0"/>
                    <a:pt x="63287" y="0"/>
                  </a:cubicBezTo>
                  <a:cubicBezTo>
                    <a:pt x="98904" y="0"/>
                    <a:pt x="119726" y="19847"/>
                    <a:pt x="119726" y="48136"/>
                  </a:cubicBezTo>
                  <a:lnTo>
                    <a:pt x="119726" y="119771"/>
                  </a:lnTo>
                  <a:lnTo>
                    <a:pt x="106575" y="119771"/>
                  </a:lnTo>
                  <a:lnTo>
                    <a:pt x="106575" y="50190"/>
                  </a:lnTo>
                  <a:cubicBezTo>
                    <a:pt x="106575" y="26235"/>
                    <a:pt x="90410" y="10266"/>
                    <a:pt x="61917" y="10266"/>
                  </a:cubicBezTo>
                  <a:cubicBezTo>
                    <a:pt x="33972" y="10266"/>
                    <a:pt x="13150" y="27604"/>
                    <a:pt x="13150" y="52015"/>
                  </a:cubicBezTo>
                  <a:lnTo>
                    <a:pt x="13150" y="119771"/>
                  </a:lnTo>
                  <a:lnTo>
                    <a:pt x="0" y="119771"/>
                  </a:lnTo>
                  <a:lnTo>
                    <a:pt x="0" y="2509"/>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0" name="Shape 140"/>
            <p:cNvSpPr/>
            <p:nvPr/>
          </p:nvSpPr>
          <p:spPr>
            <a:xfrm>
              <a:off x="2732088" y="2746375"/>
              <a:ext cx="109500" cy="247500"/>
            </a:xfrm>
            <a:custGeom>
              <a:avLst/>
              <a:gdLst/>
              <a:ahLst/>
              <a:cxnLst/>
              <a:rect l="0" t="0" r="0" b="0"/>
              <a:pathLst>
                <a:path w="120000" h="120000" extrusionOk="0">
                  <a:moveTo>
                    <a:pt x="28910" y="36506"/>
                  </a:moveTo>
                  <a:lnTo>
                    <a:pt x="0" y="36506"/>
                  </a:lnTo>
                  <a:lnTo>
                    <a:pt x="0" y="28646"/>
                  </a:lnTo>
                  <a:lnTo>
                    <a:pt x="28910" y="28646"/>
                  </a:lnTo>
                  <a:lnTo>
                    <a:pt x="28910" y="0"/>
                  </a:lnTo>
                  <a:lnTo>
                    <a:pt x="47920" y="0"/>
                  </a:lnTo>
                  <a:lnTo>
                    <a:pt x="47920" y="28646"/>
                  </a:lnTo>
                  <a:lnTo>
                    <a:pt x="119603" y="28646"/>
                  </a:lnTo>
                  <a:lnTo>
                    <a:pt x="119603" y="36506"/>
                  </a:lnTo>
                  <a:lnTo>
                    <a:pt x="47920" y="36506"/>
                  </a:lnTo>
                  <a:lnTo>
                    <a:pt x="47920" y="94148"/>
                  </a:lnTo>
                  <a:cubicBezTo>
                    <a:pt x="47920" y="107074"/>
                    <a:pt x="64554" y="111441"/>
                    <a:pt x="88316" y="111441"/>
                  </a:cubicBezTo>
                  <a:cubicBezTo>
                    <a:pt x="98217" y="111441"/>
                    <a:pt x="106138" y="110393"/>
                    <a:pt x="118415" y="108471"/>
                  </a:cubicBezTo>
                  <a:lnTo>
                    <a:pt x="118415" y="116331"/>
                  </a:lnTo>
                  <a:cubicBezTo>
                    <a:pt x="108118" y="118427"/>
                    <a:pt x="98217" y="119301"/>
                    <a:pt x="84752" y="119301"/>
                  </a:cubicBezTo>
                  <a:cubicBezTo>
                    <a:pt x="54653" y="119825"/>
                    <a:pt x="28910" y="111965"/>
                    <a:pt x="28910" y="95196"/>
                  </a:cubicBezTo>
                  <a:lnTo>
                    <a:pt x="28910" y="36506"/>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1" name="Shape 141"/>
            <p:cNvSpPr/>
            <p:nvPr/>
          </p:nvSpPr>
          <p:spPr>
            <a:xfrm>
              <a:off x="2900363" y="2733675"/>
              <a:ext cx="22200" cy="255600"/>
            </a:xfrm>
            <a:custGeom>
              <a:avLst/>
              <a:gdLst/>
              <a:ahLst/>
              <a:cxnLst/>
              <a:rect l="0" t="0" r="0" b="0"/>
              <a:pathLst>
                <a:path w="120000" h="120000" extrusionOk="0">
                  <a:moveTo>
                    <a:pt x="11428" y="33707"/>
                  </a:moveTo>
                  <a:lnTo>
                    <a:pt x="102857" y="33707"/>
                  </a:lnTo>
                  <a:lnTo>
                    <a:pt x="102857" y="119831"/>
                  </a:lnTo>
                  <a:lnTo>
                    <a:pt x="11428" y="119831"/>
                  </a:lnTo>
                  <a:lnTo>
                    <a:pt x="11428" y="33707"/>
                  </a:lnTo>
                  <a:close/>
                  <a:moveTo>
                    <a:pt x="0" y="0"/>
                  </a:moveTo>
                  <a:lnTo>
                    <a:pt x="118095" y="0"/>
                  </a:lnTo>
                  <a:lnTo>
                    <a:pt x="118095" y="11292"/>
                  </a:lnTo>
                  <a:lnTo>
                    <a:pt x="0" y="11292"/>
                  </a:lnTo>
                  <a:lnTo>
                    <a:pt x="0" y="0"/>
                  </a:ln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2" name="Shape 142"/>
            <p:cNvSpPr/>
            <p:nvPr/>
          </p:nvSpPr>
          <p:spPr>
            <a:xfrm>
              <a:off x="2984500" y="2803525"/>
              <a:ext cx="157200" cy="192000"/>
            </a:xfrm>
            <a:custGeom>
              <a:avLst/>
              <a:gdLst/>
              <a:ahLst/>
              <a:cxnLst/>
              <a:rect l="0" t="0" r="0" b="0"/>
              <a:pathLst>
                <a:path w="120000" h="120000" extrusionOk="0">
                  <a:moveTo>
                    <a:pt x="108219" y="60451"/>
                  </a:moveTo>
                  <a:cubicBezTo>
                    <a:pt x="96438" y="57969"/>
                    <a:pt x="80273" y="55488"/>
                    <a:pt x="60273" y="55488"/>
                  </a:cubicBezTo>
                  <a:cubicBezTo>
                    <a:pt x="30684" y="55488"/>
                    <a:pt x="13698" y="66315"/>
                    <a:pt x="13698" y="82105"/>
                  </a:cubicBezTo>
                  <a:lnTo>
                    <a:pt x="13698" y="82781"/>
                  </a:lnTo>
                  <a:cubicBezTo>
                    <a:pt x="13698" y="99473"/>
                    <a:pt x="33150" y="109624"/>
                    <a:pt x="54794" y="109624"/>
                  </a:cubicBezTo>
                  <a:cubicBezTo>
                    <a:pt x="83287" y="108947"/>
                    <a:pt x="108219" y="94962"/>
                    <a:pt x="108219" y="73984"/>
                  </a:cubicBezTo>
                  <a:lnTo>
                    <a:pt x="108219" y="60451"/>
                  </a:lnTo>
                  <a:close/>
                  <a:moveTo>
                    <a:pt x="61095" y="45338"/>
                  </a:moveTo>
                  <a:cubicBezTo>
                    <a:pt x="80273" y="45338"/>
                    <a:pt x="94246" y="47142"/>
                    <a:pt x="107397" y="50300"/>
                  </a:cubicBezTo>
                  <a:lnTo>
                    <a:pt x="107397" y="45338"/>
                  </a:lnTo>
                  <a:cubicBezTo>
                    <a:pt x="107397" y="21654"/>
                    <a:pt x="90410" y="10150"/>
                    <a:pt x="61095" y="10150"/>
                  </a:cubicBezTo>
                  <a:cubicBezTo>
                    <a:pt x="43835" y="10150"/>
                    <a:pt x="30136" y="13984"/>
                    <a:pt x="16986" y="19849"/>
                  </a:cubicBezTo>
                  <a:lnTo>
                    <a:pt x="12328" y="10150"/>
                  </a:lnTo>
                  <a:cubicBezTo>
                    <a:pt x="27671" y="4511"/>
                    <a:pt x="42191" y="0"/>
                    <a:pt x="61643" y="0"/>
                  </a:cubicBezTo>
                  <a:cubicBezTo>
                    <a:pt x="80821" y="0"/>
                    <a:pt x="95890" y="4511"/>
                    <a:pt x="105753" y="12857"/>
                  </a:cubicBezTo>
                  <a:cubicBezTo>
                    <a:pt x="115068" y="20526"/>
                    <a:pt x="119726" y="31353"/>
                    <a:pt x="119726" y="45338"/>
                  </a:cubicBezTo>
                  <a:lnTo>
                    <a:pt x="119726" y="117293"/>
                  </a:lnTo>
                  <a:lnTo>
                    <a:pt x="106575" y="117293"/>
                  </a:lnTo>
                  <a:lnTo>
                    <a:pt x="106575" y="98120"/>
                  </a:lnTo>
                  <a:cubicBezTo>
                    <a:pt x="97260" y="108947"/>
                    <a:pt x="79452" y="119774"/>
                    <a:pt x="53150" y="119774"/>
                  </a:cubicBezTo>
                  <a:cubicBezTo>
                    <a:pt x="27671" y="119774"/>
                    <a:pt x="0" y="107593"/>
                    <a:pt x="0" y="83458"/>
                  </a:cubicBezTo>
                  <a:cubicBezTo>
                    <a:pt x="0" y="59323"/>
                    <a:pt x="24657" y="45338"/>
                    <a:pt x="61095" y="45338"/>
                  </a:cubicBez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3" name="Shape 143"/>
            <p:cNvSpPr/>
            <p:nvPr/>
          </p:nvSpPr>
          <p:spPr>
            <a:xfrm>
              <a:off x="3221038" y="2727325"/>
              <a:ext cx="17400" cy="265200"/>
            </a:xfrm>
            <a:custGeom>
              <a:avLst/>
              <a:gdLst/>
              <a:ahLst/>
              <a:cxnLst/>
              <a:rect l="0" t="0" r="0" b="0"/>
              <a:pathLst>
                <a:path w="120000" h="120000" extrusionOk="0">
                  <a:moveTo>
                    <a:pt x="58775" y="119836"/>
                  </a:moveTo>
                  <a:lnTo>
                    <a:pt x="0" y="119836"/>
                  </a:lnTo>
                  <a:lnTo>
                    <a:pt x="0" y="0"/>
                  </a:lnTo>
                  <a:lnTo>
                    <a:pt x="117551" y="0"/>
                  </a:lnTo>
                  <a:lnTo>
                    <a:pt x="117551" y="119836"/>
                  </a:lnTo>
                  <a:lnTo>
                    <a:pt x="58775" y="119836"/>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4" name="Shape 144"/>
            <p:cNvSpPr/>
            <p:nvPr/>
          </p:nvSpPr>
          <p:spPr>
            <a:xfrm>
              <a:off x="3300413" y="2801938"/>
              <a:ext cx="139800" cy="193800"/>
            </a:xfrm>
            <a:custGeom>
              <a:avLst/>
              <a:gdLst/>
              <a:ahLst/>
              <a:cxnLst/>
              <a:rect l="0" t="0" r="0" b="0"/>
              <a:pathLst>
                <a:path w="120000" h="120000" extrusionOk="0">
                  <a:moveTo>
                    <a:pt x="8659" y="93234"/>
                  </a:moveTo>
                  <a:cubicBezTo>
                    <a:pt x="26288" y="102602"/>
                    <a:pt x="45463" y="108401"/>
                    <a:pt x="65567" y="108401"/>
                  </a:cubicBezTo>
                  <a:cubicBezTo>
                    <a:pt x="87216" y="108401"/>
                    <a:pt x="103917" y="99479"/>
                    <a:pt x="103917" y="86988"/>
                  </a:cubicBezTo>
                  <a:lnTo>
                    <a:pt x="103917" y="86319"/>
                  </a:lnTo>
                  <a:cubicBezTo>
                    <a:pt x="103917" y="73159"/>
                    <a:pt x="83814" y="68029"/>
                    <a:pt x="61855" y="63568"/>
                  </a:cubicBezTo>
                  <a:cubicBezTo>
                    <a:pt x="35876" y="57992"/>
                    <a:pt x="7731" y="53085"/>
                    <a:pt x="7731" y="32118"/>
                  </a:cubicBezTo>
                  <a:lnTo>
                    <a:pt x="7731" y="31672"/>
                  </a:lnTo>
                  <a:cubicBezTo>
                    <a:pt x="7731" y="13382"/>
                    <a:pt x="29690" y="0"/>
                    <a:pt x="60309" y="0"/>
                  </a:cubicBezTo>
                  <a:cubicBezTo>
                    <a:pt x="79484" y="0"/>
                    <a:pt x="100515" y="5130"/>
                    <a:pt x="115979" y="12713"/>
                  </a:cubicBezTo>
                  <a:lnTo>
                    <a:pt x="108247" y="22081"/>
                  </a:lnTo>
                  <a:cubicBezTo>
                    <a:pt x="93402" y="15167"/>
                    <a:pt x="76082" y="10706"/>
                    <a:pt x="59381" y="10706"/>
                  </a:cubicBezTo>
                  <a:cubicBezTo>
                    <a:pt x="37422" y="10706"/>
                    <a:pt x="23505" y="19628"/>
                    <a:pt x="23505" y="31003"/>
                  </a:cubicBezTo>
                  <a:lnTo>
                    <a:pt x="23505" y="31672"/>
                  </a:lnTo>
                  <a:cubicBezTo>
                    <a:pt x="23505" y="44163"/>
                    <a:pt x="45463" y="49293"/>
                    <a:pt x="67113" y="53531"/>
                  </a:cubicBezTo>
                  <a:cubicBezTo>
                    <a:pt x="92474" y="58661"/>
                    <a:pt x="119690" y="65576"/>
                    <a:pt x="119690" y="85650"/>
                  </a:cubicBezTo>
                  <a:lnTo>
                    <a:pt x="119690" y="86319"/>
                  </a:lnTo>
                  <a:cubicBezTo>
                    <a:pt x="119690" y="106394"/>
                    <a:pt x="95257" y="119776"/>
                    <a:pt x="64639" y="119776"/>
                  </a:cubicBezTo>
                  <a:cubicBezTo>
                    <a:pt x="42061" y="118438"/>
                    <a:pt x="16701" y="111524"/>
                    <a:pt x="0" y="102156"/>
                  </a:cubicBezTo>
                  <a:lnTo>
                    <a:pt x="8659" y="93234"/>
                  </a:lnTo>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sp>
          <p:nvSpPr>
            <p:cNvPr id="145" name="Shape 145"/>
            <p:cNvSpPr/>
            <p:nvPr/>
          </p:nvSpPr>
          <p:spPr>
            <a:xfrm>
              <a:off x="1301750" y="2619375"/>
              <a:ext cx="2224200" cy="487500"/>
            </a:xfrm>
            <a:custGeom>
              <a:avLst/>
              <a:gdLst/>
              <a:ahLst/>
              <a:cxnLst/>
              <a:rect l="0" t="0" r="0" b="0"/>
              <a:pathLst>
                <a:path w="120000" h="120000" extrusionOk="0">
                  <a:moveTo>
                    <a:pt x="990" y="4428"/>
                  </a:moveTo>
                  <a:lnTo>
                    <a:pt x="118989" y="4428"/>
                  </a:lnTo>
                  <a:lnTo>
                    <a:pt x="118989" y="115394"/>
                  </a:lnTo>
                  <a:lnTo>
                    <a:pt x="990" y="115394"/>
                  </a:lnTo>
                  <a:lnTo>
                    <a:pt x="990" y="4428"/>
                  </a:lnTo>
                  <a:close/>
                  <a:moveTo>
                    <a:pt x="0" y="119911"/>
                  </a:moveTo>
                  <a:lnTo>
                    <a:pt x="119980" y="119911"/>
                  </a:lnTo>
                  <a:lnTo>
                    <a:pt x="119980" y="0"/>
                  </a:lnTo>
                  <a:lnTo>
                    <a:pt x="0" y="0"/>
                  </a:lnTo>
                  <a:lnTo>
                    <a:pt x="0" y="119911"/>
                  </a:lnTo>
                  <a:close/>
                </a:path>
              </a:pathLst>
            </a:custGeom>
            <a:solidFill>
              <a:srgbClr val="8FB04E"/>
            </a:solidFill>
            <a:ln>
              <a:noFill/>
            </a:ln>
          </p:spPr>
          <p:txBody>
            <a:bodyPr wrap="square" lIns="68575" tIns="34275" rIns="68575" bIns="34275" anchor="ctr" anchorCtr="0">
              <a:noAutofit/>
            </a:bodyPr>
            <a:lstStyle/>
            <a:p>
              <a:pPr marL="0" marR="0" lvl="0" indent="0" algn="l" rtl="0">
                <a:spcBef>
                  <a:spcPts val="0"/>
                </a:spcBef>
                <a:buSzPct val="25000"/>
                <a:buNone/>
              </a:pPr>
              <a:endParaRPr sz="1867">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2168622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cxnSp>
        <p:nvCxnSpPr>
          <p:cNvPr id="9" name="Straight Connector 8"/>
          <p:cNvCxnSpPr/>
          <p:nvPr userDrawn="1"/>
        </p:nvCxnSpPr>
        <p:spPr>
          <a:xfrm>
            <a:off x="280724" y="6275605"/>
            <a:ext cx="11590945" cy="0"/>
          </a:xfrm>
          <a:prstGeom prst="line">
            <a:avLst/>
          </a:prstGeom>
          <a:ln w="12700" cap="rnd" cmpd="sng">
            <a:solidFill>
              <a:srgbClr val="39207C"/>
            </a:solidFill>
            <a:prstDash val="sysDot"/>
            <a:round/>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userDrawn="1"/>
        </p:nvSpPr>
        <p:spPr>
          <a:xfrm>
            <a:off x="11152556" y="6346098"/>
            <a:ext cx="734645" cy="246221"/>
          </a:xfrm>
          <a:prstGeom prst="rect">
            <a:avLst/>
          </a:prstGeom>
          <a:noFill/>
        </p:spPr>
        <p:txBody>
          <a:bodyPr wrap="square" rtlCol="0">
            <a:spAutoFit/>
          </a:bodyPr>
          <a:lstStyle/>
          <a:p>
            <a:pPr algn="ctr"/>
            <a:fld id="{D0B8AA15-42ED-DB49-A591-C6804EC94C0B}" type="slidenum">
              <a:rPr lang="en-US" sz="1000" smtClean="0">
                <a:solidFill>
                  <a:srgbClr val="75787B"/>
                </a:solidFill>
                <a:latin typeface="DIN-Regular"/>
                <a:cs typeface="DIN-Regular"/>
              </a:rPr>
              <a:pPr algn="ctr"/>
              <a:t>‹#›</a:t>
            </a:fld>
            <a:endParaRPr lang="en-US" sz="1000" dirty="0">
              <a:solidFill>
                <a:srgbClr val="75787B"/>
              </a:solidFill>
              <a:latin typeface="DIN-Regular"/>
              <a:cs typeface="DIN-Regular"/>
            </a:endParaRPr>
          </a:p>
        </p:txBody>
      </p:sp>
      <p:sp>
        <p:nvSpPr>
          <p:cNvPr id="11" name="Oval 10"/>
          <p:cNvSpPr/>
          <p:nvPr userDrawn="1"/>
        </p:nvSpPr>
        <p:spPr>
          <a:xfrm>
            <a:off x="11417242" y="6370696"/>
            <a:ext cx="217337" cy="217337"/>
          </a:xfrm>
          <a:prstGeom prst="ellipse">
            <a:avLst/>
          </a:prstGeom>
          <a:noFill/>
          <a:ln>
            <a:solidFill>
              <a:srgbClr val="3920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cxnSp>
        <p:nvCxnSpPr>
          <p:cNvPr id="7" name="Straight Connector 6"/>
          <p:cNvCxnSpPr/>
          <p:nvPr userDrawn="1"/>
        </p:nvCxnSpPr>
        <p:spPr>
          <a:xfrm>
            <a:off x="581945" y="878260"/>
            <a:ext cx="10429751" cy="0"/>
          </a:xfrm>
          <a:prstGeom prst="line">
            <a:avLst/>
          </a:prstGeom>
          <a:ln w="9525">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8" name="Title 20"/>
          <p:cNvSpPr>
            <a:spLocks noGrp="1"/>
          </p:cNvSpPr>
          <p:nvPr>
            <p:ph type="title"/>
          </p:nvPr>
        </p:nvSpPr>
        <p:spPr>
          <a:xfrm>
            <a:off x="587829" y="269967"/>
            <a:ext cx="10337800" cy="639762"/>
          </a:xfrm>
        </p:spPr>
        <p:txBody>
          <a:bodyPr>
            <a:normAutofit/>
          </a:bodyPr>
          <a:lstStyle>
            <a:lvl1pPr algn="l">
              <a:defRPr sz="2200">
                <a:solidFill>
                  <a:schemeClr val="accent1"/>
                </a:solidFill>
                <a:latin typeface="Open Sans Light" pitchFamily="34" charset="0"/>
                <a:ea typeface="Open Sans Light" pitchFamily="34" charset="0"/>
                <a:cs typeface="Open Sans Light" pitchFamily="34" charset="0"/>
              </a:defRPr>
            </a:lvl1pPr>
          </a:lstStyle>
          <a:p>
            <a:r>
              <a:rPr lang="en-US" dirty="0"/>
              <a:t>Click to edit Master title style</a:t>
            </a:r>
          </a:p>
        </p:txBody>
      </p:sp>
      <p:pic>
        <p:nvPicPr>
          <p:cNvPr id="14" name="Picture 13" descr="X:\Graphic Design and Templates\Logos\Ounce Logos\Round Purple Logo\OunceCircleLogo_PMS 2105 RGB-01.png">
            <a:extLst>
              <a:ext uri="{FF2B5EF4-FFF2-40B4-BE49-F238E27FC236}">
                <a16:creationId xmlns:a16="http://schemas.microsoft.com/office/drawing/2014/main" id="{95F4E418-D60B-4B84-9FB1-23437BEB48B8}"/>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872178" y="5217467"/>
            <a:ext cx="1295400" cy="1143000"/>
          </a:xfrm>
          <a:prstGeom prst="rect">
            <a:avLst/>
          </a:prstGeom>
          <a:noFill/>
        </p:spPr>
      </p:pic>
      <p:pic>
        <p:nvPicPr>
          <p:cNvPr id="15" name="Picture 14">
            <a:extLst>
              <a:ext uri="{FF2B5EF4-FFF2-40B4-BE49-F238E27FC236}">
                <a16:creationId xmlns:a16="http://schemas.microsoft.com/office/drawing/2014/main" id="{DC32382F-F4E3-42BB-8E41-00CA46D83EF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200" y="6030912"/>
            <a:ext cx="2438400" cy="238125"/>
          </a:xfrm>
          <a:prstGeom prst="rect">
            <a:avLst/>
          </a:prstGeom>
        </p:spPr>
      </p:pic>
      <p:sp>
        <p:nvSpPr>
          <p:cNvPr id="16" name="Content Placeholder 2">
            <a:extLst>
              <a:ext uri="{FF2B5EF4-FFF2-40B4-BE49-F238E27FC236}">
                <a16:creationId xmlns:a16="http://schemas.microsoft.com/office/drawing/2014/main" id="{B6BFA1F0-5C1D-471C-B0A3-02AA83999591}"/>
              </a:ext>
            </a:extLst>
          </p:cNvPr>
          <p:cNvSpPr>
            <a:spLocks noGrp="1"/>
          </p:cNvSpPr>
          <p:nvPr>
            <p:ph idx="1"/>
          </p:nvPr>
        </p:nvSpPr>
        <p:spPr>
          <a:xfrm>
            <a:off x="581945" y="1273097"/>
            <a:ext cx="10337800" cy="4525963"/>
          </a:xfrm>
        </p:spPr>
        <p:txBody>
          <a:bodyPr>
            <a:normAutofit/>
          </a:bodyPr>
          <a:lstStyle>
            <a:lvl1pPr>
              <a:lnSpc>
                <a:spcPct val="100000"/>
              </a:lnSpc>
              <a:spcBef>
                <a:spcPts val="0"/>
              </a:spcBef>
              <a:spcAft>
                <a:spcPts val="1800"/>
              </a:spcAft>
              <a:buClr>
                <a:schemeClr val="tx1"/>
              </a:buClr>
              <a:defRPr sz="1800">
                <a:solidFill>
                  <a:srgbClr val="000000"/>
                </a:solidFill>
              </a:defRPr>
            </a:lvl1pPr>
            <a:lvl2pPr>
              <a:lnSpc>
                <a:spcPct val="100000"/>
              </a:lnSpc>
              <a:spcBef>
                <a:spcPts val="0"/>
              </a:spcBef>
              <a:spcAft>
                <a:spcPts val="1800"/>
              </a:spcAft>
              <a:buClr>
                <a:schemeClr val="tx1"/>
              </a:buClr>
              <a:defRPr sz="1800">
                <a:solidFill>
                  <a:srgbClr val="000000"/>
                </a:solidFill>
              </a:defRPr>
            </a:lvl2pPr>
            <a:lvl3pPr>
              <a:lnSpc>
                <a:spcPct val="100000"/>
              </a:lnSpc>
              <a:spcBef>
                <a:spcPts val="0"/>
              </a:spcBef>
              <a:spcAft>
                <a:spcPts val="1800"/>
              </a:spcAft>
              <a:buClr>
                <a:schemeClr val="tx1"/>
              </a:buClr>
              <a:defRPr sz="1800">
                <a:solidFill>
                  <a:srgbClr val="000000"/>
                </a:solidFill>
              </a:defRPr>
            </a:lvl3pPr>
            <a:lvl4pPr>
              <a:lnSpc>
                <a:spcPct val="100000"/>
              </a:lnSpc>
              <a:spcBef>
                <a:spcPts val="0"/>
              </a:spcBef>
              <a:spcAft>
                <a:spcPts val="1800"/>
              </a:spcAft>
              <a:buClr>
                <a:schemeClr val="tx1"/>
              </a:buClr>
              <a:defRPr sz="1800">
                <a:solidFill>
                  <a:srgbClr val="000000"/>
                </a:solidFill>
              </a:defRPr>
            </a:lvl4pPr>
            <a:lvl5pPr>
              <a:lnSpc>
                <a:spcPct val="100000"/>
              </a:lnSpc>
              <a:spcBef>
                <a:spcPts val="0"/>
              </a:spcBef>
              <a:spcAft>
                <a:spcPts val="1800"/>
              </a:spcAft>
              <a:buClr>
                <a:schemeClr val="tx1"/>
              </a:buClr>
              <a:defRPr sz="18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46975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966" y="141310"/>
            <a:ext cx="11652068" cy="1063081"/>
          </a:xfrm>
          <a:prstGeom prst="rect">
            <a:avLst/>
          </a:prstGeom>
        </p:spPr>
        <p:txBody>
          <a:bodyPr vert="horz" lIns="0" tIns="45720" rIns="0" bIns="45720" rtlCol="0" anchor="ctr">
            <a:noAutofit/>
          </a:bodyPr>
          <a:lstStyle/>
          <a:p>
            <a:r>
              <a:rPr lang="en-US"/>
              <a:t>Click to edit Master title style</a:t>
            </a:r>
          </a:p>
        </p:txBody>
      </p:sp>
      <p:sp>
        <p:nvSpPr>
          <p:cNvPr id="3" name="Text Placeholder 2"/>
          <p:cNvSpPr>
            <a:spLocks noGrp="1"/>
          </p:cNvSpPr>
          <p:nvPr>
            <p:ph type="body" idx="1"/>
          </p:nvPr>
        </p:nvSpPr>
        <p:spPr>
          <a:xfrm>
            <a:off x="269966" y="1541721"/>
            <a:ext cx="11652068" cy="4635242"/>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178834" y="6356350"/>
            <a:ext cx="2743200" cy="365125"/>
          </a:xfrm>
          <a:prstGeom prst="rect">
            <a:avLst/>
          </a:prstGeom>
        </p:spPr>
        <p:txBody>
          <a:bodyPr vert="horz" lIns="91440" tIns="45720" rIns="0" bIns="45720" rtlCol="0" anchor="ctr"/>
          <a:lstStyle>
            <a:lvl1pPr algn="r">
              <a:defRPr sz="1000">
                <a:solidFill>
                  <a:schemeClr val="tx1">
                    <a:tint val="75000"/>
                  </a:schemeClr>
                </a:solidFill>
                <a:latin typeface="Gotham HTF Book" charset="0"/>
                <a:ea typeface="Gotham HTF Book" charset="0"/>
                <a:cs typeface="Gotham HTF Book" charset="0"/>
              </a:defRPr>
            </a:lvl1pPr>
          </a:lstStyle>
          <a:p>
            <a:fld id="{C86B2F3C-08EE-2246-AC41-B29D143070D4}" type="slidenum">
              <a:rPr lang="en-US" smtClean="0"/>
              <a:pPr/>
              <a:t>‹#›</a:t>
            </a:fld>
            <a:endParaRPr lang="en-US"/>
          </a:p>
        </p:txBody>
      </p:sp>
    </p:spTree>
    <p:extLst>
      <p:ext uri="{BB962C8B-B14F-4D97-AF65-F5344CB8AC3E}">
        <p14:creationId xmlns:p14="http://schemas.microsoft.com/office/powerpoint/2010/main" val="48764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6" r:id="rId4"/>
    <p:sldLayoutId id="2147483661" r:id="rId5"/>
    <p:sldLayoutId id="2147483657" r:id="rId6"/>
    <p:sldLayoutId id="2147483662" r:id="rId7"/>
    <p:sldLayoutId id="2147483658" r:id="rId8"/>
    <p:sldLayoutId id="2147483664" r:id="rId9"/>
    <p:sldLayoutId id="2147483659" r:id="rId10"/>
    <p:sldLayoutId id="2147483663" r:id="rId11"/>
    <p:sldLayoutId id="2147483655" r:id="rId12"/>
    <p:sldLayoutId id="2147483665" r:id="rId13"/>
    <p:sldLayoutId id="2147483666" r:id="rId14"/>
    <p:sldLayoutId id="2147483667" r:id="rId15"/>
    <p:sldLayoutId id="2147483668" r:id="rId16"/>
    <p:sldLayoutId id="2147483669" r:id="rId17"/>
  </p:sldLayoutIdLst>
  <p:hf sldNum="0" hdr="0" ftr="0" dt="0"/>
  <p:txStyles>
    <p:titleStyle>
      <a:lvl1pPr algn="l" defTabSz="914400" rtl="0" eaLnBrk="1" latinLnBrk="0" hangingPunct="1">
        <a:lnSpc>
          <a:spcPct val="90000"/>
        </a:lnSpc>
        <a:spcBef>
          <a:spcPct val="0"/>
        </a:spcBef>
        <a:buNone/>
        <a:defRPr sz="2800" kern="1200">
          <a:solidFill>
            <a:srgbClr val="800000"/>
          </a:solidFill>
          <a:latin typeface="Gotham HTF Book" charset="0"/>
          <a:ea typeface="Gotham HTF Book" charset="0"/>
          <a:cs typeface="Gotham HTF Book" charset="0"/>
        </a:defRPr>
      </a:lvl1pPr>
    </p:titleStyle>
    <p:bodyStyle>
      <a:lvl1pPr marL="228600" indent="-228600" algn="l" defTabSz="914400" rtl="0" eaLnBrk="1" latinLnBrk="0" hangingPunct="1">
        <a:lnSpc>
          <a:spcPct val="90000"/>
        </a:lnSpc>
        <a:spcBef>
          <a:spcPts val="1000"/>
        </a:spcBef>
        <a:buFont typeface="Arial"/>
        <a:buChar char="•"/>
        <a:defRPr sz="2000" kern="1200">
          <a:solidFill>
            <a:srgbClr val="75726B"/>
          </a:solidFill>
          <a:latin typeface="Gotham HTF Book" charset="0"/>
          <a:ea typeface="Gotham HTF Book" charset="0"/>
          <a:cs typeface="Gotham HTF Book" charset="0"/>
        </a:defRPr>
      </a:lvl1pPr>
      <a:lvl2pPr marL="685800" indent="-228600" algn="l" defTabSz="914400" rtl="0" eaLnBrk="1" latinLnBrk="0" hangingPunct="1">
        <a:lnSpc>
          <a:spcPct val="90000"/>
        </a:lnSpc>
        <a:spcBef>
          <a:spcPts val="500"/>
        </a:spcBef>
        <a:buFont typeface="Arial"/>
        <a:buChar char="•"/>
        <a:defRPr sz="1800" kern="1200">
          <a:solidFill>
            <a:srgbClr val="75726B"/>
          </a:solidFill>
          <a:latin typeface="Gotham HTF Book" charset="0"/>
          <a:ea typeface="Gotham HTF Book" charset="0"/>
          <a:cs typeface="Gotham HTF Book" charset="0"/>
        </a:defRPr>
      </a:lvl2pPr>
      <a:lvl3pPr marL="1143000" indent="-228600" algn="l" defTabSz="914400" rtl="0" eaLnBrk="1" latinLnBrk="0" hangingPunct="1">
        <a:lnSpc>
          <a:spcPct val="90000"/>
        </a:lnSpc>
        <a:spcBef>
          <a:spcPts val="500"/>
        </a:spcBef>
        <a:buFont typeface="Arial"/>
        <a:buChar char="•"/>
        <a:defRPr sz="1600" kern="1200">
          <a:solidFill>
            <a:srgbClr val="75726B"/>
          </a:solidFill>
          <a:latin typeface="Gotham HTF Book" charset="0"/>
          <a:ea typeface="Gotham HTF Book" charset="0"/>
          <a:cs typeface="Gotham HTF Book" charset="0"/>
        </a:defRPr>
      </a:lvl3pPr>
      <a:lvl4pPr marL="1600200" indent="-228600" algn="l" defTabSz="914400" rtl="0" eaLnBrk="1" latinLnBrk="0" hangingPunct="1">
        <a:lnSpc>
          <a:spcPct val="90000"/>
        </a:lnSpc>
        <a:spcBef>
          <a:spcPts val="500"/>
        </a:spcBef>
        <a:buFont typeface="Arial"/>
        <a:buChar char="•"/>
        <a:defRPr sz="1400" kern="1200">
          <a:solidFill>
            <a:srgbClr val="75726B"/>
          </a:solidFill>
          <a:latin typeface="Gotham HTF Book" charset="0"/>
          <a:ea typeface="Gotham HTF Book" charset="0"/>
          <a:cs typeface="Gotham HTF Book" charset="0"/>
        </a:defRPr>
      </a:lvl4pPr>
      <a:lvl5pPr marL="2057400" indent="-228600" algn="l" defTabSz="914400" rtl="0" eaLnBrk="1" latinLnBrk="0" hangingPunct="1">
        <a:lnSpc>
          <a:spcPct val="90000"/>
        </a:lnSpc>
        <a:spcBef>
          <a:spcPts val="500"/>
        </a:spcBef>
        <a:buFont typeface="Arial"/>
        <a:buChar char="•"/>
        <a:defRPr sz="1400" kern="1200">
          <a:solidFill>
            <a:srgbClr val="75726B"/>
          </a:solidFill>
          <a:latin typeface="Gotham HTF Book" charset="0"/>
          <a:ea typeface="Gotham HTF Book" charset="0"/>
          <a:cs typeface="Gotham HTF Book"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hyperlink" Target="https://www.5-essentials.org/demo/2017"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s://www.5-essentials.org/demo/2017" TargetMode="External"/><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hyperlink" Target="http://www.carnegiefoundation.org/blog/revisiting-purposes-practical-measurement-improvement-learning-bten-measurement-system/" TargetMode="External"/><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hyperlink" Target="https://www.youtube.com/watch?v=L3QkaS249Bc" TargetMode="External"/><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hyperlink" Target="https://www.5-essentials.org/demo/2017" TargetMode="External"/><Relationship Id="rId2" Type="http://schemas.openxmlformats.org/officeDocument/2006/relationships/notesSlide" Target="../notesSlides/notesSlide68.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2.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10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3.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10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0.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4.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6.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8.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2" r="2"/>
          <a:stretch>
            <a:fillRect/>
          </a:stretch>
        </p:blipFill>
        <p:spPr/>
      </p:pic>
      <p:sp>
        <p:nvSpPr>
          <p:cNvPr id="5" name="Subtitle 4"/>
          <p:cNvSpPr>
            <a:spLocks noGrp="1"/>
          </p:cNvSpPr>
          <p:nvPr>
            <p:ph type="subTitle" idx="1"/>
          </p:nvPr>
        </p:nvSpPr>
        <p:spPr/>
        <p:txBody>
          <a:bodyPr>
            <a:normAutofit fontScale="70000" lnSpcReduction="20000"/>
          </a:bodyPr>
          <a:lstStyle/>
          <a:p>
            <a:r>
              <a:rPr lang="en-US" sz="3200" dirty="0"/>
              <a:t>The 5Essentials </a:t>
            </a:r>
          </a:p>
          <a:p>
            <a:r>
              <a:rPr lang="en-US" sz="3200" dirty="0"/>
              <a:t>Colorado Springs District 11 – February 26, 2020</a:t>
            </a:r>
          </a:p>
        </p:txBody>
      </p:sp>
    </p:spTree>
    <p:extLst>
      <p:ext uri="{BB962C8B-B14F-4D97-AF65-F5344CB8AC3E}">
        <p14:creationId xmlns:p14="http://schemas.microsoft.com/office/powerpoint/2010/main" val="105581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Checking In</a:t>
            </a:r>
          </a:p>
        </p:txBody>
      </p:sp>
      <p:sp>
        <p:nvSpPr>
          <p:cNvPr id="3" name="Content Placeholder 2"/>
          <p:cNvSpPr>
            <a:spLocks noGrp="1"/>
          </p:cNvSpPr>
          <p:nvPr>
            <p:ph idx="1"/>
          </p:nvPr>
        </p:nvSpPr>
        <p:spPr/>
        <p:txBody>
          <a:bodyPr anchor="t"/>
          <a:lstStyle/>
          <a:p>
            <a:pPr marL="133350" indent="0">
              <a:buNone/>
            </a:pPr>
            <a:r>
              <a:rPr lang="en-US" dirty="0">
                <a:solidFill>
                  <a:schemeClr val="tx1"/>
                </a:solidFill>
              </a:rPr>
              <a:t>Before we begin, quickly check in with yourself:</a:t>
            </a:r>
          </a:p>
          <a:p>
            <a:pPr marL="476250" indent="-342900">
              <a:buFontTx/>
              <a:buChar char="-"/>
            </a:pPr>
            <a:r>
              <a:rPr lang="en-US" dirty="0">
                <a:solidFill>
                  <a:schemeClr val="tx1"/>
                </a:solidFill>
              </a:rPr>
              <a:t>As you think about the 5Essentials and the work we are kicking off together today, are you feeling more hopeful / excited or more anxious / concerned? Something else?</a:t>
            </a:r>
          </a:p>
          <a:p>
            <a:pPr marL="133350" indent="0">
              <a:buNone/>
            </a:pPr>
            <a:r>
              <a:rPr lang="en-US" dirty="0">
                <a:solidFill>
                  <a:schemeClr val="tx1"/>
                </a:solidFill>
              </a:rPr>
              <a:t> </a:t>
            </a:r>
          </a:p>
          <a:p>
            <a:pPr marL="133350" indent="0">
              <a:buNone/>
            </a:pPr>
            <a:r>
              <a:rPr lang="en-US" dirty="0">
                <a:solidFill>
                  <a:schemeClr val="tx1"/>
                </a:solidFill>
              </a:rPr>
              <a:t>Let’s go around the room and share the following:</a:t>
            </a:r>
          </a:p>
          <a:p>
            <a:pPr marL="476250" indent="-342900">
              <a:buFontTx/>
              <a:buChar char="-"/>
            </a:pPr>
            <a:r>
              <a:rPr lang="en-US" dirty="0">
                <a:solidFill>
                  <a:schemeClr val="tx1"/>
                </a:solidFill>
              </a:rPr>
              <a:t>Name and role</a:t>
            </a:r>
          </a:p>
          <a:p>
            <a:pPr marL="476250" indent="-342900">
              <a:buFontTx/>
              <a:buChar char="-"/>
            </a:pPr>
            <a:r>
              <a:rPr lang="en-US" dirty="0">
                <a:solidFill>
                  <a:schemeClr val="tx1"/>
                </a:solidFill>
              </a:rPr>
              <a:t>How you are feeling about this work</a:t>
            </a:r>
          </a:p>
        </p:txBody>
      </p:sp>
      <p:sp>
        <p:nvSpPr>
          <p:cNvPr id="4" name="Slide Number Placeholder 3"/>
          <p:cNvSpPr>
            <a:spLocks noGrp="1"/>
          </p:cNvSpPr>
          <p:nvPr>
            <p:ph type="sldNum" sz="quarter" idx="12"/>
          </p:nvPr>
        </p:nvSpPr>
        <p:spPr/>
        <p:txBody>
          <a:bodyPr/>
          <a:lstStyle/>
          <a:p>
            <a:fld id="{C86B2F3C-08EE-2246-AC41-B29D143070D4}" type="slidenum">
              <a:rPr lang="en-US" smtClean="0"/>
              <a:t>2</a:t>
            </a:fld>
            <a:endParaRPr lang="en-US"/>
          </a:p>
        </p:txBody>
      </p:sp>
    </p:spTree>
    <p:extLst>
      <p:ext uri="{BB962C8B-B14F-4D97-AF65-F5344CB8AC3E}">
        <p14:creationId xmlns:p14="http://schemas.microsoft.com/office/powerpoint/2010/main" val="445302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6" name="Google Shape;756;p62"/>
          <p:cNvSpPr txBox="1">
            <a:spLocks noGrp="1"/>
          </p:cNvSpPr>
          <p:nvPr>
            <p:ph type="title"/>
          </p:nvPr>
        </p:nvSpPr>
        <p:spPr>
          <a:prstGeom prst="rect">
            <a:avLst/>
          </a:prstGeom>
        </p:spPr>
        <p:txBody>
          <a:bodyPr spcFirstLastPara="1" vert="horz" wrap="square" lIns="91433" tIns="91433" rIns="91433" bIns="91433" rtlCol="0" anchor="ctr" anchorCtr="0">
            <a:noAutofit/>
          </a:bodyPr>
          <a:lstStyle/>
          <a:p>
            <a:pPr>
              <a:spcBef>
                <a:spcPts val="0"/>
              </a:spcBef>
            </a:pPr>
            <a:r>
              <a:rPr lang="en" dirty="0"/>
              <a:t>Agenda</a:t>
            </a:r>
            <a:endParaRPr dirty="0"/>
          </a:p>
        </p:txBody>
      </p:sp>
      <p:sp>
        <p:nvSpPr>
          <p:cNvPr id="754" name="Google Shape;754;p62"/>
          <p:cNvSpPr txBox="1">
            <a:spLocks noGrp="1"/>
          </p:cNvSpPr>
          <p:nvPr>
            <p:ph type="body" idx="1"/>
          </p:nvPr>
        </p:nvSpPr>
        <p:spPr>
          <a:prstGeom prst="rect">
            <a:avLst/>
          </a:prstGeom>
        </p:spPr>
        <p:txBody>
          <a:bodyPr spcFirstLastPara="1" vert="horz" wrap="square" lIns="91433" tIns="91433" rIns="91433" bIns="91433" rtlCol="0" anchor="t" anchorCtr="0">
            <a:noAutofit/>
          </a:bodyPr>
          <a:lstStyle/>
          <a:p>
            <a:pPr marL="0" indent="0">
              <a:lnSpc>
                <a:spcPct val="100000"/>
              </a:lnSpc>
              <a:spcBef>
                <a:spcPts val="0"/>
              </a:spcBef>
              <a:buNone/>
            </a:pPr>
            <a:r>
              <a:rPr lang="en" sz="1867">
                <a:solidFill>
                  <a:srgbClr val="FFFFFF"/>
                </a:solidFill>
                <a:latin typeface="Montserrat"/>
                <a:ea typeface="Montserrat"/>
                <a:cs typeface="Montserrat"/>
                <a:sym typeface="Montserrat"/>
              </a:rPr>
              <a:t>Topic</a:t>
            </a:r>
            <a:endParaRPr sz="1867">
              <a:solidFill>
                <a:srgbClr val="FFFFFF"/>
              </a:solidFill>
              <a:latin typeface="Montserrat"/>
              <a:ea typeface="Montserrat"/>
              <a:cs typeface="Montserrat"/>
              <a:sym typeface="Montserrat"/>
            </a:endParaRPr>
          </a:p>
          <a:p>
            <a:pPr marL="0" indent="0">
              <a:lnSpc>
                <a:spcPct val="100000"/>
              </a:lnSpc>
              <a:spcBef>
                <a:spcPts val="0"/>
              </a:spcBef>
              <a:buNone/>
            </a:pPr>
            <a:r>
              <a:rPr lang="en" sz="1867">
                <a:solidFill>
                  <a:srgbClr val="FFFFFF"/>
                </a:solidFill>
                <a:latin typeface="Montserrat"/>
                <a:ea typeface="Montserrat"/>
                <a:cs typeface="Montserrat"/>
                <a:sym typeface="Montserrat"/>
              </a:rPr>
              <a:t>Time</a:t>
            </a:r>
            <a:endParaRPr sz="1867">
              <a:solidFill>
                <a:srgbClr val="FFFFFF"/>
              </a:solidFill>
              <a:latin typeface="Montserrat"/>
              <a:ea typeface="Montserrat"/>
              <a:cs typeface="Montserrat"/>
              <a:sym typeface="Montserrat"/>
            </a:endParaRPr>
          </a:p>
          <a:p>
            <a:pPr marL="0" indent="0">
              <a:lnSpc>
                <a:spcPct val="100000"/>
              </a:lnSpc>
              <a:spcBef>
                <a:spcPts val="0"/>
              </a:spcBef>
              <a:buNone/>
            </a:pPr>
            <a:r>
              <a:rPr lang="en" sz="1867">
                <a:solidFill>
                  <a:srgbClr val="FFFFFF"/>
                </a:solidFill>
                <a:latin typeface="Montserrat"/>
                <a:ea typeface="Montserrat"/>
                <a:cs typeface="Montserrat"/>
                <a:sym typeface="Montserrat"/>
              </a:rPr>
              <a:t>Purpose</a:t>
            </a:r>
            <a:endParaRPr sz="1867">
              <a:solidFill>
                <a:srgbClr val="FFFFFF"/>
              </a:solidFill>
              <a:latin typeface="Montserrat"/>
              <a:ea typeface="Montserrat"/>
              <a:cs typeface="Montserrat"/>
              <a:sym typeface="Montserrat"/>
            </a:endParaRPr>
          </a:p>
          <a:p>
            <a:pPr marL="0" indent="0">
              <a:lnSpc>
                <a:spcPct val="100000"/>
              </a:lnSpc>
              <a:spcBef>
                <a:spcPts val="0"/>
              </a:spcBef>
              <a:buNone/>
            </a:pPr>
            <a:endParaRPr sz="1867">
              <a:solidFill>
                <a:srgbClr val="000000"/>
              </a:solidFill>
            </a:endParaRPr>
          </a:p>
          <a:p>
            <a:pPr marL="237061" indent="-101597">
              <a:spcBef>
                <a:spcPts val="1067"/>
              </a:spcBef>
              <a:buNone/>
            </a:pPr>
            <a:endParaRPr/>
          </a:p>
        </p:txBody>
      </p:sp>
      <p:graphicFrame>
        <p:nvGraphicFramePr>
          <p:cNvPr id="755" name="Google Shape;755;p62"/>
          <p:cNvGraphicFramePr/>
          <p:nvPr>
            <p:extLst>
              <p:ext uri="{D42A27DB-BD31-4B8C-83A1-F6EECF244321}">
                <p14:modId xmlns:p14="http://schemas.microsoft.com/office/powerpoint/2010/main" val="660781751"/>
              </p:ext>
            </p:extLst>
          </p:nvPr>
        </p:nvGraphicFramePr>
        <p:xfrm>
          <a:off x="135168" y="1440480"/>
          <a:ext cx="11921633" cy="4453408"/>
        </p:xfrm>
        <a:graphic>
          <a:graphicData uri="http://schemas.openxmlformats.org/drawingml/2006/table">
            <a:tbl>
              <a:tblPr>
                <a:noFill/>
              </a:tblPr>
              <a:tblGrid>
                <a:gridCol w="3051000">
                  <a:extLst>
                    <a:ext uri="{9D8B030D-6E8A-4147-A177-3AD203B41FA5}">
                      <a16:colId xmlns:a16="http://schemas.microsoft.com/office/drawing/2014/main" val="20000"/>
                    </a:ext>
                  </a:extLst>
                </a:gridCol>
                <a:gridCol w="940333">
                  <a:extLst>
                    <a:ext uri="{9D8B030D-6E8A-4147-A177-3AD203B41FA5}">
                      <a16:colId xmlns:a16="http://schemas.microsoft.com/office/drawing/2014/main" val="20001"/>
                    </a:ext>
                  </a:extLst>
                </a:gridCol>
                <a:gridCol w="7930300">
                  <a:extLst>
                    <a:ext uri="{9D8B030D-6E8A-4147-A177-3AD203B41FA5}">
                      <a16:colId xmlns:a16="http://schemas.microsoft.com/office/drawing/2014/main" val="20002"/>
                    </a:ext>
                  </a:extLst>
                </a:gridCol>
              </a:tblGrid>
              <a:tr h="457112">
                <a:tc>
                  <a:txBody>
                    <a:bodyPr/>
                    <a:lstStyle/>
                    <a:p>
                      <a:pPr marL="0" lvl="0" indent="0" algn="l" rtl="0">
                        <a:spcBef>
                          <a:spcPts val="0"/>
                        </a:spcBef>
                        <a:spcAft>
                          <a:spcPts val="0"/>
                        </a:spcAft>
                        <a:buNone/>
                      </a:pPr>
                      <a:r>
                        <a:rPr lang="en" sz="1500" b="1" dirty="0">
                          <a:solidFill>
                            <a:srgbClr val="FFFFFF"/>
                          </a:solidFill>
                          <a:latin typeface="Gotham HTF Book"/>
                        </a:rPr>
                        <a:t>Topic</a:t>
                      </a:r>
                      <a:endParaRPr sz="15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sz="1500" b="1" dirty="0">
                          <a:solidFill>
                            <a:srgbClr val="FFFFFF"/>
                          </a:solidFill>
                          <a:latin typeface="Gotham HTF Book"/>
                        </a:rPr>
                        <a:t>Time</a:t>
                      </a:r>
                      <a:endParaRPr sz="15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sz="1500" b="1" dirty="0">
                          <a:solidFill>
                            <a:srgbClr val="FFFFFF"/>
                          </a:solidFill>
                          <a:latin typeface="Gotham HTF Book"/>
                        </a:rPr>
                        <a:t>Purpose</a:t>
                      </a:r>
                      <a:endParaRPr sz="15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629157">
                <a:tc>
                  <a:txBody>
                    <a:bodyPr/>
                    <a:lstStyle/>
                    <a:p>
                      <a:pPr marL="0" lvl="0" indent="0" algn="l" rtl="0">
                        <a:spcBef>
                          <a:spcPts val="0"/>
                        </a:spcBef>
                        <a:spcAft>
                          <a:spcPts val="0"/>
                        </a:spcAft>
                        <a:buNone/>
                      </a:pPr>
                      <a:r>
                        <a:rPr lang="en-US" sz="1400" dirty="0">
                          <a:latin typeface="Gotham HTF Book"/>
                        </a:rPr>
                        <a:t>Introductions and Framing</a:t>
                      </a:r>
                      <a:endParaRPr sz="14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400" dirty="0">
                          <a:latin typeface="Gotham HTF Book"/>
                        </a:rPr>
                        <a:t>15 min</a:t>
                      </a:r>
                      <a:endParaRPr sz="14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400" dirty="0">
                          <a:latin typeface="Gotham HTF Book"/>
                        </a:rPr>
                        <a:t>Overview of the day</a:t>
                      </a:r>
                      <a:endParaRPr sz="14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3231392448"/>
                  </a:ext>
                </a:extLst>
              </a:tr>
              <a:tr h="512248">
                <a:tc>
                  <a:txBody>
                    <a:bodyPr/>
                    <a:lstStyle/>
                    <a:p>
                      <a:pPr marL="0" lvl="0" indent="0" algn="l" rtl="0">
                        <a:spcBef>
                          <a:spcPts val="0"/>
                        </a:spcBef>
                        <a:spcAft>
                          <a:spcPts val="0"/>
                        </a:spcAft>
                        <a:buNone/>
                      </a:pPr>
                      <a:r>
                        <a:rPr lang="en-US" sz="1400" dirty="0">
                          <a:latin typeface="Gotham HTF Book"/>
                        </a:rPr>
                        <a:t>Defining School Improvement</a:t>
                      </a:r>
                      <a:endParaRPr sz="14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400" dirty="0">
                          <a:latin typeface="Gotham HTF Book"/>
                        </a:rPr>
                        <a:t>25 min</a:t>
                      </a:r>
                      <a:endParaRPr sz="14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400" dirty="0">
                          <a:latin typeface="Gotham HTF Book"/>
                        </a:rPr>
                        <a:t>A collaborative activity</a:t>
                      </a:r>
                      <a:endParaRPr sz="14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432534">
                <a:tc>
                  <a:txBody>
                    <a:bodyPr/>
                    <a:lstStyle/>
                    <a:p>
                      <a:pPr marL="0" lvl="0" indent="0" algn="l" rtl="0">
                        <a:spcBef>
                          <a:spcPts val="0"/>
                        </a:spcBef>
                        <a:spcAft>
                          <a:spcPts val="0"/>
                        </a:spcAft>
                        <a:buNone/>
                      </a:pPr>
                      <a:r>
                        <a:rPr lang="en-US" sz="1400" dirty="0">
                          <a:latin typeface="Gotham HTF Book"/>
                        </a:rPr>
                        <a:t>The 5Essentials System</a:t>
                      </a: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400" dirty="0">
                          <a:latin typeface="Gotham HTF Book"/>
                        </a:rPr>
                        <a:t>30 min</a:t>
                      </a:r>
                      <a:endParaRPr sz="14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400" dirty="0">
                          <a:latin typeface="Gotham HTF Book"/>
                        </a:rPr>
                        <a:t>Build background knowledge on </a:t>
                      </a:r>
                      <a:r>
                        <a:rPr lang="en-US" sz="1400" dirty="0">
                          <a:latin typeface="Gotham HTF Book"/>
                        </a:rPr>
                        <a:t>the 5Essentials </a:t>
                      </a:r>
                      <a:endParaRPr sz="1400" dirty="0">
                        <a:solidFill>
                          <a:schemeClr val="dk1"/>
                        </a:solidFill>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32534">
                <a:tc>
                  <a:txBody>
                    <a:bodyPr/>
                    <a:lstStyle/>
                    <a:p>
                      <a:pPr marL="0" lvl="0" indent="0" algn="l" rtl="0">
                        <a:spcBef>
                          <a:spcPts val="0"/>
                        </a:spcBef>
                        <a:spcAft>
                          <a:spcPts val="0"/>
                        </a:spcAft>
                        <a:buNone/>
                      </a:pPr>
                      <a:r>
                        <a:rPr lang="en-US" sz="1400" dirty="0">
                          <a:solidFill>
                            <a:schemeClr val="dk1"/>
                          </a:solidFill>
                          <a:latin typeface="Gotham HTF Book"/>
                        </a:rPr>
                        <a:t>Unpacking the 5Essentials</a:t>
                      </a:r>
                      <a:endParaRPr sz="1400" dirty="0">
                        <a:solidFill>
                          <a:schemeClr val="dk1"/>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400" dirty="0">
                          <a:latin typeface="Gotham HTF Book"/>
                        </a:rPr>
                        <a:t>30 min</a:t>
                      </a:r>
                      <a:endParaRPr sz="14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Clr>
                          <a:schemeClr val="dk1"/>
                        </a:buClr>
                        <a:buSzPts val="1100"/>
                        <a:buFont typeface="Arial"/>
                        <a:buNone/>
                      </a:pPr>
                      <a:r>
                        <a:rPr lang="en-US" sz="1400" dirty="0">
                          <a:latin typeface="Gotham HTF Book"/>
                        </a:rPr>
                        <a:t>Deepening our knowledge of the 5Essentials Framework</a:t>
                      </a:r>
                      <a:endParaRPr sz="14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2622412747"/>
                  </a:ext>
                </a:extLst>
              </a:tr>
              <a:tr h="432534">
                <a:tc>
                  <a:txBody>
                    <a:bodyPr/>
                    <a:lstStyle/>
                    <a:p>
                      <a:pPr marL="0" lvl="0" indent="0" algn="l" rtl="0">
                        <a:spcBef>
                          <a:spcPts val="0"/>
                        </a:spcBef>
                        <a:spcAft>
                          <a:spcPts val="0"/>
                        </a:spcAft>
                        <a:buNone/>
                      </a:pPr>
                      <a:r>
                        <a:rPr lang="en-US" sz="1400" dirty="0">
                          <a:solidFill>
                            <a:schemeClr val="dk1"/>
                          </a:solidFill>
                          <a:latin typeface="Gotham HTF Book"/>
                        </a:rPr>
                        <a:t>Unpacking 5Essentials Scoring</a:t>
                      </a:r>
                      <a:endParaRPr sz="1400" dirty="0">
                        <a:solidFill>
                          <a:schemeClr val="dk1"/>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400" dirty="0">
                          <a:latin typeface="Gotham HTF Book"/>
                        </a:rPr>
                        <a:t>20 min</a:t>
                      </a:r>
                      <a:endParaRPr sz="14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Clr>
                          <a:schemeClr val="dk1"/>
                        </a:buClr>
                        <a:buSzPts val="1100"/>
                        <a:buFont typeface="Arial"/>
                        <a:buNone/>
                      </a:pPr>
                      <a:r>
                        <a:rPr lang="en-US" sz="1400" dirty="0">
                          <a:latin typeface="Gotham HTF Book"/>
                        </a:rPr>
                        <a:t>Deepening our knowledge of 5Essentials Scoring</a:t>
                      </a:r>
                      <a:endParaRPr sz="14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481813">
                <a:tc>
                  <a:txBody>
                    <a:bodyPr/>
                    <a:lstStyle/>
                    <a:p>
                      <a:pPr marL="0" lvl="0" indent="0" algn="l" rtl="0">
                        <a:spcBef>
                          <a:spcPts val="0"/>
                        </a:spcBef>
                        <a:spcAft>
                          <a:spcPts val="0"/>
                        </a:spcAft>
                        <a:buNone/>
                      </a:pPr>
                      <a:r>
                        <a:rPr lang="en-US" sz="1400" dirty="0">
                          <a:solidFill>
                            <a:schemeClr val="dk1"/>
                          </a:solidFill>
                          <a:latin typeface="Gotham HTF Book"/>
                        </a:rPr>
                        <a:t>Report Exploration</a:t>
                      </a:r>
                      <a:endParaRPr sz="1400" dirty="0">
                        <a:solidFill>
                          <a:schemeClr val="dk1"/>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400" dirty="0">
                          <a:latin typeface="Gotham HTF Book"/>
                        </a:rPr>
                        <a:t>30 min</a:t>
                      </a:r>
                      <a:endParaRPr sz="14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400" dirty="0">
                          <a:latin typeface="Gotham HTF Book"/>
                        </a:rPr>
                        <a:t>Exploring the 5Essentials Reporting Site</a:t>
                      </a:r>
                      <a:endParaRPr sz="14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91932577"/>
                  </a:ext>
                </a:extLst>
              </a:tr>
              <a:tr h="499620">
                <a:tc>
                  <a:txBody>
                    <a:bodyPr/>
                    <a:lstStyle/>
                    <a:p>
                      <a:pPr marL="0" lvl="0" indent="0" algn="l" rtl="0">
                        <a:spcBef>
                          <a:spcPts val="0"/>
                        </a:spcBef>
                        <a:spcAft>
                          <a:spcPts val="0"/>
                        </a:spcAft>
                        <a:buNone/>
                      </a:pPr>
                      <a:r>
                        <a:rPr lang="en-US" sz="1400" dirty="0">
                          <a:solidFill>
                            <a:schemeClr val="dk1"/>
                          </a:solidFill>
                          <a:latin typeface="Gotham HTF Book"/>
                        </a:rPr>
                        <a:t>Adult Learning</a:t>
                      </a:r>
                      <a:endParaRPr sz="1400" dirty="0">
                        <a:solidFill>
                          <a:schemeClr val="dk1"/>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400" dirty="0">
                          <a:latin typeface="Gotham HTF Book"/>
                        </a:rPr>
                        <a:t>25 min</a:t>
                      </a:r>
                      <a:endParaRPr sz="14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400" dirty="0">
                          <a:latin typeface="Gotham HTF Book"/>
                        </a:rPr>
                        <a:t>Deepening our understanding of adult learning as a key for successfully using the 5Essentials</a:t>
                      </a:r>
                      <a:endParaRPr sz="14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486690">
                <a:tc>
                  <a:txBody>
                    <a:bodyPr/>
                    <a:lstStyle/>
                    <a:p>
                      <a:pPr marL="0" lvl="0" indent="0" algn="l" rtl="0">
                        <a:spcBef>
                          <a:spcPts val="0"/>
                        </a:spcBef>
                        <a:spcAft>
                          <a:spcPts val="0"/>
                        </a:spcAft>
                        <a:buNone/>
                      </a:pPr>
                      <a:r>
                        <a:rPr lang="en-US" sz="1400" dirty="0">
                          <a:solidFill>
                            <a:schemeClr val="dk1"/>
                          </a:solidFill>
                          <a:latin typeface="Gotham HTF Book"/>
                        </a:rPr>
                        <a:t>Key Practices and Lessons Learned</a:t>
                      </a:r>
                      <a:endParaRPr sz="1400" dirty="0">
                        <a:solidFill>
                          <a:schemeClr val="dk1"/>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400" dirty="0">
                          <a:latin typeface="Gotham HTF Book"/>
                        </a:rPr>
                        <a:t>5 min</a:t>
                      </a:r>
                      <a:endParaRPr sz="14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400" dirty="0">
                          <a:latin typeface="Gotham HTF Book"/>
                        </a:rPr>
                        <a:t>UChicago Impact’s Lessons Learned from the Field</a:t>
                      </a:r>
                      <a:endParaRPr sz="14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8601643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F18F-E8EB-4BD0-8853-670DBA9275AE}"/>
              </a:ext>
            </a:extLst>
          </p:cNvPr>
          <p:cNvSpPr>
            <a:spLocks noGrp="1"/>
          </p:cNvSpPr>
          <p:nvPr>
            <p:ph type="title"/>
          </p:nvPr>
        </p:nvSpPr>
        <p:spPr/>
        <p:txBody>
          <a:bodyPr/>
          <a:lstStyle/>
          <a:p>
            <a:r>
              <a:rPr lang="en-US" dirty="0"/>
              <a:t>Defining School Improvement:</a:t>
            </a:r>
            <a:br>
              <a:rPr lang="en-US" dirty="0"/>
            </a:br>
            <a:r>
              <a:rPr lang="en-US" dirty="0"/>
              <a:t>A Collaborative Activity</a:t>
            </a:r>
          </a:p>
        </p:txBody>
      </p:sp>
    </p:spTree>
    <p:extLst>
      <p:ext uri="{BB962C8B-B14F-4D97-AF65-F5344CB8AC3E}">
        <p14:creationId xmlns:p14="http://schemas.microsoft.com/office/powerpoint/2010/main" val="1863518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A264E-24E3-4A96-B047-03B970C78EB2}"/>
              </a:ext>
            </a:extLst>
          </p:cNvPr>
          <p:cNvSpPr>
            <a:spLocks noGrp="1"/>
          </p:cNvSpPr>
          <p:nvPr>
            <p:ph type="title"/>
          </p:nvPr>
        </p:nvSpPr>
        <p:spPr/>
        <p:txBody>
          <a:bodyPr/>
          <a:lstStyle/>
          <a:p>
            <a:r>
              <a:rPr lang="en-US" dirty="0"/>
              <a:t>Step 1: Brainstorming</a:t>
            </a:r>
          </a:p>
        </p:txBody>
      </p:sp>
      <p:sp>
        <p:nvSpPr>
          <p:cNvPr id="3" name="Content Placeholder 2">
            <a:extLst>
              <a:ext uri="{FF2B5EF4-FFF2-40B4-BE49-F238E27FC236}">
                <a16:creationId xmlns:a16="http://schemas.microsoft.com/office/drawing/2014/main" id="{4BC3B558-556F-44E5-AD40-1953DD62DEEC}"/>
              </a:ext>
            </a:extLst>
          </p:cNvPr>
          <p:cNvSpPr>
            <a:spLocks noGrp="1"/>
          </p:cNvSpPr>
          <p:nvPr>
            <p:ph idx="1"/>
          </p:nvPr>
        </p:nvSpPr>
        <p:spPr/>
        <p:txBody>
          <a:bodyPr/>
          <a:lstStyle/>
          <a:p>
            <a:r>
              <a:rPr lang="en-US" dirty="0">
                <a:solidFill>
                  <a:schemeClr val="tx1"/>
                </a:solidFill>
              </a:rPr>
              <a:t>Individually respond to the prompt: </a:t>
            </a:r>
            <a:r>
              <a:rPr lang="en-US" b="1" dirty="0">
                <a:solidFill>
                  <a:schemeClr val="tx1"/>
                </a:solidFill>
              </a:rPr>
              <a:t>What does it take to improve a </a:t>
            </a:r>
            <a:r>
              <a:rPr lang="en-US" b="1" u="sng" dirty="0">
                <a:solidFill>
                  <a:schemeClr val="tx1"/>
                </a:solidFill>
              </a:rPr>
              <a:t>school</a:t>
            </a:r>
            <a:r>
              <a:rPr lang="en-US" b="1" dirty="0">
                <a:solidFill>
                  <a:schemeClr val="tx1"/>
                </a:solidFill>
              </a:rPr>
              <a:t>?</a:t>
            </a:r>
          </a:p>
          <a:p>
            <a:r>
              <a:rPr lang="en-US" dirty="0">
                <a:solidFill>
                  <a:schemeClr val="tx1"/>
                </a:solidFill>
              </a:rPr>
              <a:t>Record </a:t>
            </a:r>
            <a:r>
              <a:rPr lang="en-US" i="1" u="sng" dirty="0">
                <a:solidFill>
                  <a:schemeClr val="tx1"/>
                </a:solidFill>
              </a:rPr>
              <a:t>one</a:t>
            </a:r>
            <a:r>
              <a:rPr lang="en-US" dirty="0">
                <a:solidFill>
                  <a:schemeClr val="tx1"/>
                </a:solidFill>
              </a:rPr>
              <a:t> idea per Post-It™</a:t>
            </a:r>
          </a:p>
          <a:p>
            <a:endParaRPr lang="en-US" dirty="0">
              <a:solidFill>
                <a:schemeClr val="tx1"/>
              </a:solidFill>
            </a:endParaRPr>
          </a:p>
          <a:p>
            <a:r>
              <a:rPr lang="en-US" dirty="0">
                <a:solidFill>
                  <a:schemeClr val="tx1"/>
                </a:solidFill>
              </a:rPr>
              <a:t>Time: 3 minutes</a:t>
            </a:r>
          </a:p>
        </p:txBody>
      </p:sp>
      <p:sp>
        <p:nvSpPr>
          <p:cNvPr id="4" name="Slide Number Placeholder 3">
            <a:extLst>
              <a:ext uri="{FF2B5EF4-FFF2-40B4-BE49-F238E27FC236}">
                <a16:creationId xmlns:a16="http://schemas.microsoft.com/office/drawing/2014/main" id="{A76EFC55-B1B9-443F-AD44-363E059625F8}"/>
              </a:ext>
            </a:extLst>
          </p:cNvPr>
          <p:cNvSpPr>
            <a:spLocks noGrp="1"/>
          </p:cNvSpPr>
          <p:nvPr>
            <p:ph type="sldNum" sz="quarter" idx="12"/>
          </p:nvPr>
        </p:nvSpPr>
        <p:spPr/>
        <p:txBody>
          <a:bodyPr/>
          <a:lstStyle/>
          <a:p>
            <a:fld id="{C86B2F3C-08EE-2246-AC41-B29D143070D4}" type="slidenum">
              <a:rPr lang="en-US" smtClean="0"/>
              <a:t>5</a:t>
            </a:fld>
            <a:endParaRPr lang="en-US"/>
          </a:p>
        </p:txBody>
      </p:sp>
      <p:pic>
        <p:nvPicPr>
          <p:cNvPr id="5" name="Picture 2" descr="http://yellower.se/wp-content/uploads/2011/12/note_post_it_desktop_2115x1871_wallpaper-80493.jpg">
            <a:extLst>
              <a:ext uri="{FF2B5EF4-FFF2-40B4-BE49-F238E27FC236}">
                <a16:creationId xmlns:a16="http://schemas.microsoft.com/office/drawing/2014/main" id="{7CE56721-F0E6-428D-8B91-0FF430D71E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19371">
            <a:off x="6648730" y="2616612"/>
            <a:ext cx="3988459" cy="3528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284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15ED0-684C-495B-9B60-6855BC8EBFAB}"/>
              </a:ext>
            </a:extLst>
          </p:cNvPr>
          <p:cNvSpPr>
            <a:spLocks noGrp="1"/>
          </p:cNvSpPr>
          <p:nvPr>
            <p:ph type="title"/>
          </p:nvPr>
        </p:nvSpPr>
        <p:spPr/>
        <p:txBody>
          <a:bodyPr/>
          <a:lstStyle/>
          <a:p>
            <a:r>
              <a:rPr lang="en-US" dirty="0"/>
              <a:t>Step 2: Sharing and Grouping</a:t>
            </a:r>
          </a:p>
        </p:txBody>
      </p:sp>
      <p:sp>
        <p:nvSpPr>
          <p:cNvPr id="3" name="Content Placeholder 2">
            <a:extLst>
              <a:ext uri="{FF2B5EF4-FFF2-40B4-BE49-F238E27FC236}">
                <a16:creationId xmlns:a16="http://schemas.microsoft.com/office/drawing/2014/main" id="{FCFCE8CA-609E-4502-A47E-B8F7DA2C4F3F}"/>
              </a:ext>
            </a:extLst>
          </p:cNvPr>
          <p:cNvSpPr>
            <a:spLocks noGrp="1"/>
          </p:cNvSpPr>
          <p:nvPr>
            <p:ph idx="1"/>
          </p:nvPr>
        </p:nvSpPr>
        <p:spPr/>
        <p:txBody>
          <a:bodyPr/>
          <a:lstStyle/>
          <a:p>
            <a:r>
              <a:rPr lang="en-US" dirty="0">
                <a:solidFill>
                  <a:schemeClr val="tx1"/>
                </a:solidFill>
              </a:rPr>
              <a:t>At your table, one person at a time: </a:t>
            </a:r>
          </a:p>
          <a:p>
            <a:pPr lvl="1">
              <a:spcBef>
                <a:spcPct val="0"/>
              </a:spcBef>
              <a:defRPr/>
            </a:pPr>
            <a:r>
              <a:rPr lang="en-US" dirty="0">
                <a:solidFill>
                  <a:schemeClr val="tx1"/>
                </a:solidFill>
                <a:latin typeface="Gotham HTF"/>
                <a:ea typeface="ＭＳ Ｐゴシック" pitchFamily="1" charset="-128"/>
                <a:cs typeface="Helvetica Neue Medium"/>
              </a:rPr>
              <a:t>Place each of your Post-Its</a:t>
            </a:r>
            <a:r>
              <a:rPr lang="en-US" dirty="0">
                <a:solidFill>
                  <a:schemeClr val="tx1"/>
                </a:solidFill>
                <a:latin typeface="Gotham HTF"/>
                <a:cs typeface="Helvetica Neue Medium"/>
              </a:rPr>
              <a:t>™</a:t>
            </a:r>
            <a:r>
              <a:rPr lang="en-US" dirty="0">
                <a:solidFill>
                  <a:schemeClr val="tx1"/>
                </a:solidFill>
                <a:latin typeface="Gotham HTF"/>
                <a:ea typeface="ＭＳ Ｐゴシック" pitchFamily="1" charset="-128"/>
                <a:cs typeface="Helvetica Neue Medium"/>
              </a:rPr>
              <a:t> on the chart paper, clarifying each item as necessary</a:t>
            </a:r>
          </a:p>
          <a:p>
            <a:pPr lvl="1">
              <a:spcBef>
                <a:spcPct val="0"/>
              </a:spcBef>
              <a:defRPr/>
            </a:pPr>
            <a:r>
              <a:rPr lang="en-US" dirty="0">
                <a:solidFill>
                  <a:schemeClr val="tx1"/>
                </a:solidFill>
                <a:latin typeface="Gotham HTF"/>
                <a:ea typeface="ＭＳ Ｐゴシック" pitchFamily="1" charset="-128"/>
                <a:cs typeface="Helvetica Neue Medium"/>
              </a:rPr>
              <a:t>Sort Post-Its</a:t>
            </a:r>
            <a:r>
              <a:rPr lang="en-US" dirty="0">
                <a:solidFill>
                  <a:schemeClr val="tx1"/>
                </a:solidFill>
                <a:latin typeface="Gotham HTF"/>
                <a:cs typeface="Helvetica Neue Medium"/>
              </a:rPr>
              <a:t>™</a:t>
            </a:r>
            <a:r>
              <a:rPr lang="en-US" dirty="0">
                <a:solidFill>
                  <a:schemeClr val="tx1"/>
                </a:solidFill>
                <a:latin typeface="Gotham HTF"/>
                <a:ea typeface="ＭＳ Ｐゴシック" pitchFamily="1" charset="-128"/>
                <a:cs typeface="Helvetica Neue Medium"/>
              </a:rPr>
              <a:t> into categories </a:t>
            </a:r>
          </a:p>
          <a:p>
            <a:pPr lvl="1">
              <a:spcBef>
                <a:spcPct val="0"/>
              </a:spcBef>
              <a:defRPr/>
            </a:pPr>
            <a:r>
              <a:rPr lang="en-US" dirty="0">
                <a:solidFill>
                  <a:schemeClr val="tx1"/>
                </a:solidFill>
                <a:latin typeface="Gotham HTF"/>
                <a:ea typeface="ＭＳ Ｐゴシック" pitchFamily="1" charset="-128"/>
                <a:cs typeface="Helvetica Neue Medium"/>
              </a:rPr>
              <a:t>Circle and name the categories </a:t>
            </a:r>
          </a:p>
          <a:p>
            <a:pPr>
              <a:spcBef>
                <a:spcPct val="0"/>
              </a:spcBef>
              <a:defRPr/>
            </a:pPr>
            <a:endParaRPr lang="en-US" dirty="0">
              <a:latin typeface="Helvetica Neue Medium"/>
              <a:ea typeface="ＭＳ Ｐゴシック" pitchFamily="1" charset="-128"/>
              <a:cs typeface="Helvetica Neue Medium"/>
            </a:endParaRPr>
          </a:p>
          <a:p>
            <a:pPr>
              <a:defRPr/>
            </a:pPr>
            <a:r>
              <a:rPr lang="en-US" dirty="0">
                <a:solidFill>
                  <a:schemeClr val="tx1"/>
                </a:solidFill>
              </a:rPr>
              <a:t>Time: 10 minutes</a:t>
            </a:r>
          </a:p>
          <a:p>
            <a:endParaRPr lang="en-US" dirty="0"/>
          </a:p>
        </p:txBody>
      </p:sp>
      <p:sp>
        <p:nvSpPr>
          <p:cNvPr id="4" name="Slide Number Placeholder 3">
            <a:extLst>
              <a:ext uri="{FF2B5EF4-FFF2-40B4-BE49-F238E27FC236}">
                <a16:creationId xmlns:a16="http://schemas.microsoft.com/office/drawing/2014/main" id="{45049789-EBC5-456C-AF0B-3D49F81A91EE}"/>
              </a:ext>
            </a:extLst>
          </p:cNvPr>
          <p:cNvSpPr>
            <a:spLocks noGrp="1"/>
          </p:cNvSpPr>
          <p:nvPr>
            <p:ph type="sldNum" sz="quarter" idx="12"/>
          </p:nvPr>
        </p:nvSpPr>
        <p:spPr/>
        <p:txBody>
          <a:bodyPr/>
          <a:lstStyle/>
          <a:p>
            <a:fld id="{C86B2F3C-08EE-2246-AC41-B29D143070D4}" type="slidenum">
              <a:rPr lang="en-US" smtClean="0"/>
              <a:t>6</a:t>
            </a:fld>
            <a:endParaRPr lang="en-US"/>
          </a:p>
        </p:txBody>
      </p:sp>
      <p:pic>
        <p:nvPicPr>
          <p:cNvPr id="5" name="Picture 4" descr="http://www.enasco.com/prod/images/products/7F/AC112399.jpg">
            <a:extLst>
              <a:ext uri="{FF2B5EF4-FFF2-40B4-BE49-F238E27FC236}">
                <a16:creationId xmlns:a16="http://schemas.microsoft.com/office/drawing/2014/main" id="{83F40FB8-290A-4760-8EEA-26E10DA105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3123" y="2948152"/>
            <a:ext cx="3341046" cy="304913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726BF1F7-3887-4D67-9AD2-77EDD19E182D}"/>
              </a:ext>
            </a:extLst>
          </p:cNvPr>
          <p:cNvSpPr/>
          <p:nvPr/>
        </p:nvSpPr>
        <p:spPr>
          <a:xfrm>
            <a:off x="8308355" y="3847767"/>
            <a:ext cx="1269242" cy="1310185"/>
          </a:xfrm>
          <a:prstGeom prst="ellipse">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2" descr="http://www.fuzzimo.com/wp-content/uploads/2009/09/fzm-VectorPostItNotes+PushPins-01.jpg">
            <a:extLst>
              <a:ext uri="{FF2B5EF4-FFF2-40B4-BE49-F238E27FC236}">
                <a16:creationId xmlns:a16="http://schemas.microsoft.com/office/drawing/2014/main" id="{C9185433-4AE1-49C6-970E-822C3CD49A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68718" y="4099567"/>
            <a:ext cx="748516" cy="8229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CCAEA23-F5ED-45CD-A962-34C873DBB08C}"/>
              </a:ext>
            </a:extLst>
          </p:cNvPr>
          <p:cNvSpPr txBox="1"/>
          <p:nvPr/>
        </p:nvSpPr>
        <p:spPr>
          <a:xfrm>
            <a:off x="8223723" y="3478435"/>
            <a:ext cx="1287532" cy="369332"/>
          </a:xfrm>
          <a:prstGeom prst="rect">
            <a:avLst/>
          </a:prstGeom>
          <a:noFill/>
        </p:spPr>
        <p:txBody>
          <a:bodyPr wrap="none" rtlCol="0">
            <a:spAutoFit/>
          </a:bodyPr>
          <a:lstStyle/>
          <a:p>
            <a:r>
              <a:rPr lang="en-US" dirty="0"/>
              <a:t>Resources</a:t>
            </a:r>
          </a:p>
        </p:txBody>
      </p:sp>
    </p:spTree>
    <p:extLst>
      <p:ext uri="{BB962C8B-B14F-4D97-AF65-F5344CB8AC3E}">
        <p14:creationId xmlns:p14="http://schemas.microsoft.com/office/powerpoint/2010/main" val="1464105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15ED0-684C-495B-9B60-6855BC8EBFAB}"/>
              </a:ext>
            </a:extLst>
          </p:cNvPr>
          <p:cNvSpPr>
            <a:spLocks noGrp="1"/>
          </p:cNvSpPr>
          <p:nvPr>
            <p:ph type="title"/>
          </p:nvPr>
        </p:nvSpPr>
        <p:spPr/>
        <p:txBody>
          <a:bodyPr/>
          <a:lstStyle/>
          <a:p>
            <a:r>
              <a:rPr lang="en-US" dirty="0"/>
              <a:t>Step 3: Gallery Walk</a:t>
            </a:r>
          </a:p>
        </p:txBody>
      </p:sp>
      <p:sp>
        <p:nvSpPr>
          <p:cNvPr id="3" name="Content Placeholder 2">
            <a:extLst>
              <a:ext uri="{FF2B5EF4-FFF2-40B4-BE49-F238E27FC236}">
                <a16:creationId xmlns:a16="http://schemas.microsoft.com/office/drawing/2014/main" id="{FCFCE8CA-609E-4502-A47E-B8F7DA2C4F3F}"/>
              </a:ext>
            </a:extLst>
          </p:cNvPr>
          <p:cNvSpPr>
            <a:spLocks noGrp="1"/>
          </p:cNvSpPr>
          <p:nvPr>
            <p:ph idx="1"/>
          </p:nvPr>
        </p:nvSpPr>
        <p:spPr/>
        <p:txBody>
          <a:bodyPr/>
          <a:lstStyle/>
          <a:p>
            <a:r>
              <a:rPr lang="en-US" dirty="0">
                <a:solidFill>
                  <a:schemeClr val="tx1"/>
                </a:solidFill>
              </a:rPr>
              <a:t>Visit other groups’ charts, noticing themes that run across charts.</a:t>
            </a:r>
          </a:p>
          <a:p>
            <a:pPr>
              <a:spcBef>
                <a:spcPct val="0"/>
              </a:spcBef>
              <a:defRPr/>
            </a:pPr>
            <a:endParaRPr lang="en-US" dirty="0">
              <a:latin typeface="Helvetica Neue Medium"/>
              <a:ea typeface="ＭＳ Ｐゴシック" pitchFamily="1" charset="-128"/>
              <a:cs typeface="Helvetica Neue Medium"/>
            </a:endParaRPr>
          </a:p>
          <a:p>
            <a:pPr>
              <a:defRPr/>
            </a:pPr>
            <a:r>
              <a:rPr lang="en-US" dirty="0">
                <a:solidFill>
                  <a:schemeClr val="tx1"/>
                </a:solidFill>
              </a:rPr>
              <a:t>Time: 3 minutes</a:t>
            </a:r>
          </a:p>
          <a:p>
            <a:endParaRPr lang="en-US" dirty="0"/>
          </a:p>
        </p:txBody>
      </p:sp>
      <p:sp>
        <p:nvSpPr>
          <p:cNvPr id="4" name="Slide Number Placeholder 3">
            <a:extLst>
              <a:ext uri="{FF2B5EF4-FFF2-40B4-BE49-F238E27FC236}">
                <a16:creationId xmlns:a16="http://schemas.microsoft.com/office/drawing/2014/main" id="{45049789-EBC5-456C-AF0B-3D49F81A91EE}"/>
              </a:ext>
            </a:extLst>
          </p:cNvPr>
          <p:cNvSpPr>
            <a:spLocks noGrp="1"/>
          </p:cNvSpPr>
          <p:nvPr>
            <p:ph type="sldNum" sz="quarter" idx="12"/>
          </p:nvPr>
        </p:nvSpPr>
        <p:spPr/>
        <p:txBody>
          <a:bodyPr/>
          <a:lstStyle/>
          <a:p>
            <a:fld id="{C86B2F3C-08EE-2246-AC41-B29D143070D4}" type="slidenum">
              <a:rPr lang="en-US" smtClean="0"/>
              <a:t>7</a:t>
            </a:fld>
            <a:endParaRPr lang="en-US"/>
          </a:p>
        </p:txBody>
      </p:sp>
      <p:sp>
        <p:nvSpPr>
          <p:cNvPr id="6" name="Oval 5">
            <a:extLst>
              <a:ext uri="{FF2B5EF4-FFF2-40B4-BE49-F238E27FC236}">
                <a16:creationId xmlns:a16="http://schemas.microsoft.com/office/drawing/2014/main" id="{726BF1F7-3887-4D67-9AD2-77EDD19E182D}"/>
              </a:ext>
            </a:extLst>
          </p:cNvPr>
          <p:cNvSpPr/>
          <p:nvPr/>
        </p:nvSpPr>
        <p:spPr>
          <a:xfrm>
            <a:off x="8308355" y="3847767"/>
            <a:ext cx="1269242" cy="1310185"/>
          </a:xfrm>
          <a:prstGeom prst="ellipse">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CAEA23-F5ED-45CD-A962-34C873DBB08C}"/>
              </a:ext>
            </a:extLst>
          </p:cNvPr>
          <p:cNvSpPr txBox="1"/>
          <p:nvPr/>
        </p:nvSpPr>
        <p:spPr>
          <a:xfrm>
            <a:off x="8223723" y="3478435"/>
            <a:ext cx="1287532" cy="369332"/>
          </a:xfrm>
          <a:prstGeom prst="rect">
            <a:avLst/>
          </a:prstGeom>
          <a:noFill/>
        </p:spPr>
        <p:txBody>
          <a:bodyPr wrap="none" rtlCol="0">
            <a:spAutoFit/>
          </a:bodyPr>
          <a:lstStyle/>
          <a:p>
            <a:r>
              <a:rPr lang="en-US" dirty="0"/>
              <a:t>Resources</a:t>
            </a:r>
          </a:p>
        </p:txBody>
      </p:sp>
      <p:pic>
        <p:nvPicPr>
          <p:cNvPr id="8" name="Picture 2" descr="http://www.fuzzimo.com/wp-content/uploads/2009/09/fzm-VectorPostItNotes+PushPins-01.jpg">
            <a:extLst>
              <a:ext uri="{FF2B5EF4-FFF2-40B4-BE49-F238E27FC236}">
                <a16:creationId xmlns:a16="http://schemas.microsoft.com/office/drawing/2014/main" id="{C9185433-4AE1-49C6-970E-822C3CD49A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00530" y="4016409"/>
            <a:ext cx="884892" cy="9729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www.enasco.com/prod/images/products/7F/AC112399.jpg">
            <a:extLst>
              <a:ext uri="{FF2B5EF4-FFF2-40B4-BE49-F238E27FC236}">
                <a16:creationId xmlns:a16="http://schemas.microsoft.com/office/drawing/2014/main" id="{138DB25B-946C-4A1A-9B05-A331F4D5B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9903" y="3544359"/>
            <a:ext cx="2922326" cy="2667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47446714-61AB-4963-BE4C-E081E488EE4D}"/>
              </a:ext>
            </a:extLst>
          </p:cNvPr>
          <p:cNvSpPr/>
          <p:nvPr/>
        </p:nvSpPr>
        <p:spPr>
          <a:xfrm>
            <a:off x="5670031" y="4443974"/>
            <a:ext cx="1071072" cy="1145985"/>
          </a:xfrm>
          <a:prstGeom prst="ellipse">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2" descr="http://www.fuzzimo.com/wp-content/uploads/2009/09/fzm-VectorPostItNotes+PushPins-01.jpg">
            <a:extLst>
              <a:ext uri="{FF2B5EF4-FFF2-40B4-BE49-F238E27FC236}">
                <a16:creationId xmlns:a16="http://schemas.microsoft.com/office/drawing/2014/main" id="{59B1B5C0-191B-456A-8813-EDA1D02A32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2206" y="4612616"/>
            <a:ext cx="691745" cy="76054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C58F031-9524-4C72-BCD1-DD4043F58CEF}"/>
              </a:ext>
            </a:extLst>
          </p:cNvPr>
          <p:cNvSpPr txBox="1"/>
          <p:nvPr/>
        </p:nvSpPr>
        <p:spPr>
          <a:xfrm>
            <a:off x="5369503" y="3897366"/>
            <a:ext cx="1676400" cy="584775"/>
          </a:xfrm>
          <a:prstGeom prst="rect">
            <a:avLst/>
          </a:prstGeom>
          <a:noFill/>
        </p:spPr>
        <p:txBody>
          <a:bodyPr wrap="square" rtlCol="0">
            <a:spAutoFit/>
          </a:bodyPr>
          <a:lstStyle/>
          <a:p>
            <a:pPr algn="ctr"/>
            <a:r>
              <a:rPr lang="en-US" sz="1600" dirty="0">
                <a:latin typeface="Helvetica Neue"/>
              </a:rPr>
              <a:t>  Consistent Consequences</a:t>
            </a:r>
          </a:p>
        </p:txBody>
      </p:sp>
      <p:pic>
        <p:nvPicPr>
          <p:cNvPr id="13" name="Picture 4" descr="http://www.enasco.com/prod/images/products/7F/AC112399.jpg">
            <a:extLst>
              <a:ext uri="{FF2B5EF4-FFF2-40B4-BE49-F238E27FC236}">
                <a16:creationId xmlns:a16="http://schemas.microsoft.com/office/drawing/2014/main" id="{45677214-8212-49FB-892E-41A4B6B694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4503" y="3544359"/>
            <a:ext cx="2922326" cy="2667000"/>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9BBB852E-9F5E-43DB-B10F-3FCDD631A6F7}"/>
              </a:ext>
            </a:extLst>
          </p:cNvPr>
          <p:cNvSpPr/>
          <p:nvPr/>
        </p:nvSpPr>
        <p:spPr>
          <a:xfrm>
            <a:off x="8184631" y="4443974"/>
            <a:ext cx="1071072" cy="1145985"/>
          </a:xfrm>
          <a:prstGeom prst="ellipse">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2" descr="http://www.fuzzimo.com/wp-content/uploads/2009/09/fzm-VectorPostItNotes+PushPins-01.jpg">
            <a:extLst>
              <a:ext uri="{FF2B5EF4-FFF2-40B4-BE49-F238E27FC236}">
                <a16:creationId xmlns:a16="http://schemas.microsoft.com/office/drawing/2014/main" id="{6E162261-672B-484B-8F74-B195D97526F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76806" y="4612616"/>
            <a:ext cx="691745" cy="76054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B89AAED8-CDB8-4AFD-B5BF-B2A9785D8D72}"/>
              </a:ext>
            </a:extLst>
          </p:cNvPr>
          <p:cNvSpPr txBox="1"/>
          <p:nvPr/>
        </p:nvSpPr>
        <p:spPr>
          <a:xfrm>
            <a:off x="8034367" y="3972269"/>
            <a:ext cx="1371600" cy="338554"/>
          </a:xfrm>
          <a:prstGeom prst="rect">
            <a:avLst/>
          </a:prstGeom>
          <a:noFill/>
        </p:spPr>
        <p:txBody>
          <a:bodyPr wrap="square" rtlCol="0">
            <a:spAutoFit/>
          </a:bodyPr>
          <a:lstStyle/>
          <a:p>
            <a:pPr algn="ctr"/>
            <a:r>
              <a:rPr lang="en-US" sz="1600" dirty="0">
                <a:latin typeface="Helvetica Neue"/>
              </a:rPr>
              <a:t>Money</a:t>
            </a:r>
          </a:p>
        </p:txBody>
      </p:sp>
      <p:pic>
        <p:nvPicPr>
          <p:cNvPr id="17" name="Picture 4" descr="http://www.enasco.com/prod/images/products/7F/AC112399.jpg">
            <a:extLst>
              <a:ext uri="{FF2B5EF4-FFF2-40B4-BE49-F238E27FC236}">
                <a16:creationId xmlns:a16="http://schemas.microsoft.com/office/drawing/2014/main" id="{BA54D228-64A2-4834-9AA5-A2EA07368C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9103" y="3544359"/>
            <a:ext cx="2922326" cy="2667000"/>
          </a:xfrm>
          <a:prstGeom prst="rect">
            <a:avLst/>
          </a:prstGeom>
          <a:noFill/>
          <a:extLst>
            <a:ext uri="{909E8E84-426E-40DD-AFC4-6F175D3DCCD1}">
              <a14:hiddenFill xmlns:a14="http://schemas.microsoft.com/office/drawing/2010/main">
                <a:solidFill>
                  <a:srgbClr val="FFFFFF"/>
                </a:solidFill>
              </a14:hiddenFill>
            </a:ext>
          </a:extLst>
        </p:spPr>
      </p:pic>
      <p:sp>
        <p:nvSpPr>
          <p:cNvPr id="18" name="Oval 17">
            <a:extLst>
              <a:ext uri="{FF2B5EF4-FFF2-40B4-BE49-F238E27FC236}">
                <a16:creationId xmlns:a16="http://schemas.microsoft.com/office/drawing/2014/main" id="{2B23ABD3-5A90-42E9-8A00-713592A63D1F}"/>
              </a:ext>
            </a:extLst>
          </p:cNvPr>
          <p:cNvSpPr/>
          <p:nvPr/>
        </p:nvSpPr>
        <p:spPr>
          <a:xfrm>
            <a:off x="3079231" y="4443974"/>
            <a:ext cx="1071072" cy="1145985"/>
          </a:xfrm>
          <a:prstGeom prst="ellipse">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2" descr="http://www.fuzzimo.com/wp-content/uploads/2009/09/fzm-VectorPostItNotes+PushPins-01.jpg">
            <a:extLst>
              <a:ext uri="{FF2B5EF4-FFF2-40B4-BE49-F238E27FC236}">
                <a16:creationId xmlns:a16="http://schemas.microsoft.com/office/drawing/2014/main" id="{F206CD03-C0EE-4A77-ADFD-4A42D643E49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1406" y="4612616"/>
            <a:ext cx="691745" cy="760543"/>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161D5E1-C8C0-4FD2-8EFD-290D080C899C}"/>
              </a:ext>
            </a:extLst>
          </p:cNvPr>
          <p:cNvSpPr txBox="1"/>
          <p:nvPr/>
        </p:nvSpPr>
        <p:spPr>
          <a:xfrm>
            <a:off x="2745232" y="3849159"/>
            <a:ext cx="1676400" cy="584775"/>
          </a:xfrm>
          <a:prstGeom prst="rect">
            <a:avLst/>
          </a:prstGeom>
          <a:noFill/>
        </p:spPr>
        <p:txBody>
          <a:bodyPr wrap="square" rtlCol="0">
            <a:spAutoFit/>
          </a:bodyPr>
          <a:lstStyle/>
          <a:p>
            <a:pPr algn="ctr"/>
            <a:r>
              <a:rPr lang="en-US" sz="1600" dirty="0">
                <a:latin typeface="Helvetica Neue"/>
              </a:rPr>
              <a:t>Instructional Coaching </a:t>
            </a:r>
          </a:p>
        </p:txBody>
      </p:sp>
    </p:spTree>
    <p:extLst>
      <p:ext uri="{BB962C8B-B14F-4D97-AF65-F5344CB8AC3E}">
        <p14:creationId xmlns:p14="http://schemas.microsoft.com/office/powerpoint/2010/main" val="1352837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15ED0-684C-495B-9B60-6855BC8EBFAB}"/>
              </a:ext>
            </a:extLst>
          </p:cNvPr>
          <p:cNvSpPr>
            <a:spLocks noGrp="1"/>
          </p:cNvSpPr>
          <p:nvPr>
            <p:ph type="title"/>
          </p:nvPr>
        </p:nvSpPr>
        <p:spPr/>
        <p:txBody>
          <a:bodyPr/>
          <a:lstStyle/>
          <a:p>
            <a:r>
              <a:rPr lang="en-US" dirty="0"/>
              <a:t>Step 4: Discussion</a:t>
            </a:r>
          </a:p>
        </p:txBody>
      </p:sp>
      <p:sp>
        <p:nvSpPr>
          <p:cNvPr id="3" name="Content Placeholder 2">
            <a:extLst>
              <a:ext uri="{FF2B5EF4-FFF2-40B4-BE49-F238E27FC236}">
                <a16:creationId xmlns:a16="http://schemas.microsoft.com/office/drawing/2014/main" id="{FCFCE8CA-609E-4502-A47E-B8F7DA2C4F3F}"/>
              </a:ext>
            </a:extLst>
          </p:cNvPr>
          <p:cNvSpPr>
            <a:spLocks noGrp="1"/>
          </p:cNvSpPr>
          <p:nvPr>
            <p:ph idx="1"/>
          </p:nvPr>
        </p:nvSpPr>
        <p:spPr/>
        <p:txBody>
          <a:bodyPr/>
          <a:lstStyle/>
          <a:p>
            <a:r>
              <a:rPr lang="en-US" dirty="0">
                <a:solidFill>
                  <a:schemeClr val="tx1"/>
                </a:solidFill>
              </a:rPr>
              <a:t>What themes did you notice across different charts?</a:t>
            </a:r>
          </a:p>
          <a:p>
            <a:r>
              <a:rPr lang="en-US" dirty="0">
                <a:solidFill>
                  <a:schemeClr val="tx1"/>
                </a:solidFill>
              </a:rPr>
              <a:t>What topics were new, interesting, or different?</a:t>
            </a:r>
          </a:p>
          <a:p>
            <a:r>
              <a:rPr lang="en-US" dirty="0">
                <a:solidFill>
                  <a:schemeClr val="tx1"/>
                </a:solidFill>
              </a:rPr>
              <a:t>Keep these ideas in mind…</a:t>
            </a:r>
          </a:p>
          <a:p>
            <a:pPr>
              <a:spcBef>
                <a:spcPct val="0"/>
              </a:spcBef>
              <a:defRPr/>
            </a:pPr>
            <a:endParaRPr lang="en-US" dirty="0">
              <a:latin typeface="Helvetica Neue Medium"/>
              <a:ea typeface="ＭＳ Ｐゴシック" pitchFamily="1" charset="-128"/>
              <a:cs typeface="Helvetica Neue Medium"/>
            </a:endParaRPr>
          </a:p>
          <a:p>
            <a:pPr>
              <a:defRPr/>
            </a:pPr>
            <a:r>
              <a:rPr lang="en-US" dirty="0">
                <a:solidFill>
                  <a:schemeClr val="tx1"/>
                </a:solidFill>
              </a:rPr>
              <a:t>Time: 3 minutes</a:t>
            </a:r>
          </a:p>
          <a:p>
            <a:endParaRPr lang="en-US" dirty="0"/>
          </a:p>
        </p:txBody>
      </p:sp>
      <p:sp>
        <p:nvSpPr>
          <p:cNvPr id="4" name="Slide Number Placeholder 3">
            <a:extLst>
              <a:ext uri="{FF2B5EF4-FFF2-40B4-BE49-F238E27FC236}">
                <a16:creationId xmlns:a16="http://schemas.microsoft.com/office/drawing/2014/main" id="{45049789-EBC5-456C-AF0B-3D49F81A91EE}"/>
              </a:ext>
            </a:extLst>
          </p:cNvPr>
          <p:cNvSpPr>
            <a:spLocks noGrp="1"/>
          </p:cNvSpPr>
          <p:nvPr>
            <p:ph type="sldNum" sz="quarter" idx="12"/>
          </p:nvPr>
        </p:nvSpPr>
        <p:spPr/>
        <p:txBody>
          <a:bodyPr/>
          <a:lstStyle/>
          <a:p>
            <a:fld id="{C86B2F3C-08EE-2246-AC41-B29D143070D4}" type="slidenum">
              <a:rPr lang="en-US" smtClean="0"/>
              <a:t>8</a:t>
            </a:fld>
            <a:endParaRPr lang="en-US"/>
          </a:p>
        </p:txBody>
      </p:sp>
      <p:sp>
        <p:nvSpPr>
          <p:cNvPr id="6" name="Oval 5">
            <a:extLst>
              <a:ext uri="{FF2B5EF4-FFF2-40B4-BE49-F238E27FC236}">
                <a16:creationId xmlns:a16="http://schemas.microsoft.com/office/drawing/2014/main" id="{726BF1F7-3887-4D67-9AD2-77EDD19E182D}"/>
              </a:ext>
            </a:extLst>
          </p:cNvPr>
          <p:cNvSpPr/>
          <p:nvPr/>
        </p:nvSpPr>
        <p:spPr>
          <a:xfrm>
            <a:off x="8308355" y="3847767"/>
            <a:ext cx="1269242" cy="1310185"/>
          </a:xfrm>
          <a:prstGeom prst="ellipse">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CAEA23-F5ED-45CD-A962-34C873DBB08C}"/>
              </a:ext>
            </a:extLst>
          </p:cNvPr>
          <p:cNvSpPr txBox="1"/>
          <p:nvPr/>
        </p:nvSpPr>
        <p:spPr>
          <a:xfrm>
            <a:off x="8223723" y="3478435"/>
            <a:ext cx="1287532" cy="369332"/>
          </a:xfrm>
          <a:prstGeom prst="rect">
            <a:avLst/>
          </a:prstGeom>
          <a:noFill/>
        </p:spPr>
        <p:txBody>
          <a:bodyPr wrap="none" rtlCol="0">
            <a:spAutoFit/>
          </a:bodyPr>
          <a:lstStyle/>
          <a:p>
            <a:r>
              <a:rPr lang="en-US" dirty="0"/>
              <a:t>Resources</a:t>
            </a:r>
          </a:p>
        </p:txBody>
      </p:sp>
      <p:pic>
        <p:nvPicPr>
          <p:cNvPr id="8" name="Picture 2" descr="http://www.fuzzimo.com/wp-content/uploads/2009/09/fzm-VectorPostItNotes+PushPins-01.jpg">
            <a:extLst>
              <a:ext uri="{FF2B5EF4-FFF2-40B4-BE49-F238E27FC236}">
                <a16:creationId xmlns:a16="http://schemas.microsoft.com/office/drawing/2014/main" id="{C9185433-4AE1-49C6-970E-822C3CD49A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00530" y="4016409"/>
            <a:ext cx="884892" cy="9729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www.enasco.com/prod/images/products/7F/AC112399.jpg">
            <a:extLst>
              <a:ext uri="{FF2B5EF4-FFF2-40B4-BE49-F238E27FC236}">
                <a16:creationId xmlns:a16="http://schemas.microsoft.com/office/drawing/2014/main" id="{138DB25B-946C-4A1A-9B05-A331F4D5B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9903" y="3544359"/>
            <a:ext cx="2922326" cy="2667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47446714-61AB-4963-BE4C-E081E488EE4D}"/>
              </a:ext>
            </a:extLst>
          </p:cNvPr>
          <p:cNvSpPr/>
          <p:nvPr/>
        </p:nvSpPr>
        <p:spPr>
          <a:xfrm>
            <a:off x="5670031" y="4443974"/>
            <a:ext cx="1071072" cy="1145985"/>
          </a:xfrm>
          <a:prstGeom prst="ellipse">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2" descr="http://www.fuzzimo.com/wp-content/uploads/2009/09/fzm-VectorPostItNotes+PushPins-01.jpg">
            <a:extLst>
              <a:ext uri="{FF2B5EF4-FFF2-40B4-BE49-F238E27FC236}">
                <a16:creationId xmlns:a16="http://schemas.microsoft.com/office/drawing/2014/main" id="{59B1B5C0-191B-456A-8813-EDA1D02A32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2206" y="4612616"/>
            <a:ext cx="691745" cy="76054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C58F031-9524-4C72-BCD1-DD4043F58CEF}"/>
              </a:ext>
            </a:extLst>
          </p:cNvPr>
          <p:cNvSpPr txBox="1"/>
          <p:nvPr/>
        </p:nvSpPr>
        <p:spPr>
          <a:xfrm>
            <a:off x="5369503" y="3897366"/>
            <a:ext cx="1676400" cy="584775"/>
          </a:xfrm>
          <a:prstGeom prst="rect">
            <a:avLst/>
          </a:prstGeom>
          <a:noFill/>
        </p:spPr>
        <p:txBody>
          <a:bodyPr wrap="square" rtlCol="0">
            <a:spAutoFit/>
          </a:bodyPr>
          <a:lstStyle/>
          <a:p>
            <a:pPr algn="ctr"/>
            <a:r>
              <a:rPr lang="en-US" sz="1600" dirty="0">
                <a:latin typeface="Helvetica Neue"/>
              </a:rPr>
              <a:t>  Consistent Consequences</a:t>
            </a:r>
          </a:p>
        </p:txBody>
      </p:sp>
      <p:pic>
        <p:nvPicPr>
          <p:cNvPr id="13" name="Picture 4" descr="http://www.enasco.com/prod/images/products/7F/AC112399.jpg">
            <a:extLst>
              <a:ext uri="{FF2B5EF4-FFF2-40B4-BE49-F238E27FC236}">
                <a16:creationId xmlns:a16="http://schemas.microsoft.com/office/drawing/2014/main" id="{45677214-8212-49FB-892E-41A4B6B694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4503" y="3544359"/>
            <a:ext cx="2922326" cy="2667000"/>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9BBB852E-9F5E-43DB-B10F-3FCDD631A6F7}"/>
              </a:ext>
            </a:extLst>
          </p:cNvPr>
          <p:cNvSpPr/>
          <p:nvPr/>
        </p:nvSpPr>
        <p:spPr>
          <a:xfrm>
            <a:off x="8184631" y="4443974"/>
            <a:ext cx="1071072" cy="1145985"/>
          </a:xfrm>
          <a:prstGeom prst="ellipse">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2" descr="http://www.fuzzimo.com/wp-content/uploads/2009/09/fzm-VectorPostItNotes+PushPins-01.jpg">
            <a:extLst>
              <a:ext uri="{FF2B5EF4-FFF2-40B4-BE49-F238E27FC236}">
                <a16:creationId xmlns:a16="http://schemas.microsoft.com/office/drawing/2014/main" id="{6E162261-672B-484B-8F74-B195D97526F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76806" y="4612616"/>
            <a:ext cx="691745" cy="76054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B89AAED8-CDB8-4AFD-B5BF-B2A9785D8D72}"/>
              </a:ext>
            </a:extLst>
          </p:cNvPr>
          <p:cNvSpPr txBox="1"/>
          <p:nvPr/>
        </p:nvSpPr>
        <p:spPr>
          <a:xfrm>
            <a:off x="8034367" y="3972269"/>
            <a:ext cx="1371600" cy="338554"/>
          </a:xfrm>
          <a:prstGeom prst="rect">
            <a:avLst/>
          </a:prstGeom>
          <a:noFill/>
        </p:spPr>
        <p:txBody>
          <a:bodyPr wrap="square" rtlCol="0">
            <a:spAutoFit/>
          </a:bodyPr>
          <a:lstStyle/>
          <a:p>
            <a:pPr algn="ctr"/>
            <a:r>
              <a:rPr lang="en-US" sz="1600" dirty="0">
                <a:latin typeface="Helvetica Neue"/>
              </a:rPr>
              <a:t>Money</a:t>
            </a:r>
          </a:p>
        </p:txBody>
      </p:sp>
      <p:pic>
        <p:nvPicPr>
          <p:cNvPr id="17" name="Picture 4" descr="http://www.enasco.com/prod/images/products/7F/AC112399.jpg">
            <a:extLst>
              <a:ext uri="{FF2B5EF4-FFF2-40B4-BE49-F238E27FC236}">
                <a16:creationId xmlns:a16="http://schemas.microsoft.com/office/drawing/2014/main" id="{BA54D228-64A2-4834-9AA5-A2EA07368C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9103" y="3544359"/>
            <a:ext cx="2922326" cy="2667000"/>
          </a:xfrm>
          <a:prstGeom prst="rect">
            <a:avLst/>
          </a:prstGeom>
          <a:noFill/>
          <a:extLst>
            <a:ext uri="{909E8E84-426E-40DD-AFC4-6F175D3DCCD1}">
              <a14:hiddenFill xmlns:a14="http://schemas.microsoft.com/office/drawing/2010/main">
                <a:solidFill>
                  <a:srgbClr val="FFFFFF"/>
                </a:solidFill>
              </a14:hiddenFill>
            </a:ext>
          </a:extLst>
        </p:spPr>
      </p:pic>
      <p:sp>
        <p:nvSpPr>
          <p:cNvPr id="18" name="Oval 17">
            <a:extLst>
              <a:ext uri="{FF2B5EF4-FFF2-40B4-BE49-F238E27FC236}">
                <a16:creationId xmlns:a16="http://schemas.microsoft.com/office/drawing/2014/main" id="{2B23ABD3-5A90-42E9-8A00-713592A63D1F}"/>
              </a:ext>
            </a:extLst>
          </p:cNvPr>
          <p:cNvSpPr/>
          <p:nvPr/>
        </p:nvSpPr>
        <p:spPr>
          <a:xfrm>
            <a:off x="3079231" y="4443974"/>
            <a:ext cx="1071072" cy="1145985"/>
          </a:xfrm>
          <a:prstGeom prst="ellipse">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2" descr="http://www.fuzzimo.com/wp-content/uploads/2009/09/fzm-VectorPostItNotes+PushPins-01.jpg">
            <a:extLst>
              <a:ext uri="{FF2B5EF4-FFF2-40B4-BE49-F238E27FC236}">
                <a16:creationId xmlns:a16="http://schemas.microsoft.com/office/drawing/2014/main" id="{F206CD03-C0EE-4A77-ADFD-4A42D643E49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1406" y="4612616"/>
            <a:ext cx="691745" cy="760543"/>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161D5E1-C8C0-4FD2-8EFD-290D080C899C}"/>
              </a:ext>
            </a:extLst>
          </p:cNvPr>
          <p:cNvSpPr txBox="1"/>
          <p:nvPr/>
        </p:nvSpPr>
        <p:spPr>
          <a:xfrm>
            <a:off x="2745232" y="3849159"/>
            <a:ext cx="1676400" cy="584775"/>
          </a:xfrm>
          <a:prstGeom prst="rect">
            <a:avLst/>
          </a:prstGeom>
          <a:noFill/>
        </p:spPr>
        <p:txBody>
          <a:bodyPr wrap="square" rtlCol="0">
            <a:spAutoFit/>
          </a:bodyPr>
          <a:lstStyle/>
          <a:p>
            <a:pPr algn="ctr"/>
            <a:r>
              <a:rPr lang="en-US" sz="1600" dirty="0">
                <a:latin typeface="Helvetica Neue"/>
              </a:rPr>
              <a:t>Instructional Coaching </a:t>
            </a:r>
          </a:p>
        </p:txBody>
      </p:sp>
    </p:spTree>
    <p:extLst>
      <p:ext uri="{BB962C8B-B14F-4D97-AF65-F5344CB8AC3E}">
        <p14:creationId xmlns:p14="http://schemas.microsoft.com/office/powerpoint/2010/main" val="3498941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
        <p:nvSpPr>
          <p:cNvPr id="2" name="Title 1"/>
          <p:cNvSpPr>
            <a:spLocks noGrp="1"/>
          </p:cNvSpPr>
          <p:nvPr>
            <p:ph type="title"/>
          </p:nvPr>
        </p:nvSpPr>
        <p:spPr>
          <a:xfrm>
            <a:off x="184255" y="1327463"/>
            <a:ext cx="7372682" cy="2852737"/>
          </a:xfrm>
        </p:spPr>
        <p:txBody>
          <a:bodyPr>
            <a:normAutofit/>
          </a:bodyPr>
          <a:lstStyle/>
          <a:p>
            <a:pPr algn="ctr"/>
            <a:r>
              <a:rPr lang="en-US" sz="4000" b="1" dirty="0">
                <a:solidFill>
                  <a:schemeClr val="bg1"/>
                </a:solidFill>
                <a:latin typeface="Gotham HTF Black" charset="0"/>
                <a:ea typeface="Gotham HTF Black" charset="0"/>
                <a:cs typeface="Gotham HTF Black" charset="0"/>
              </a:rPr>
              <a:t>The 5Essentials System</a:t>
            </a:r>
          </a:p>
        </p:txBody>
      </p:sp>
    </p:spTree>
    <p:extLst>
      <p:ext uri="{BB962C8B-B14F-4D97-AF65-F5344CB8AC3E}">
        <p14:creationId xmlns:p14="http://schemas.microsoft.com/office/powerpoint/2010/main" val="612171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67" y="-1"/>
            <a:ext cx="12200467" cy="6858001"/>
          </a:xfrm>
          <a:prstGeom prst="rect">
            <a:avLst/>
          </a:prstGeom>
        </p:spPr>
      </p:pic>
      <p:sp>
        <p:nvSpPr>
          <p:cNvPr id="4" name="Rectangle 3"/>
          <p:cNvSpPr/>
          <p:nvPr/>
        </p:nvSpPr>
        <p:spPr>
          <a:xfrm>
            <a:off x="0" y="0"/>
            <a:ext cx="12192000" cy="6858000"/>
          </a:xfrm>
          <a:prstGeom prst="rect">
            <a:avLst/>
          </a:prstGeom>
          <a:solidFill>
            <a:schemeClr val="tx1">
              <a:lumMod val="85000"/>
              <a:lumOff val="15000"/>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bg1"/>
              </a:solidFill>
              <a:latin typeface="Graphik" charset="0"/>
              <a:ea typeface="Graphik" charset="0"/>
              <a:cs typeface="Graphik" charset="0"/>
            </a:endParaRPr>
          </a:p>
        </p:txBody>
      </p:sp>
      <p:sp>
        <p:nvSpPr>
          <p:cNvPr id="5" name="TextBox 4"/>
          <p:cNvSpPr txBox="1"/>
          <p:nvPr/>
        </p:nvSpPr>
        <p:spPr>
          <a:xfrm>
            <a:off x="349518" y="2505671"/>
            <a:ext cx="6859188" cy="1323632"/>
          </a:xfrm>
          <a:prstGeom prst="rect">
            <a:avLst/>
          </a:prstGeom>
        </p:spPr>
        <p:txBody>
          <a:bodyPr vert="horz" wrap="square" rtlCol="0">
            <a:spAutoFit/>
          </a:bodyPr>
          <a:lstStyle/>
          <a:p>
            <a:pPr algn="ctr"/>
            <a:r>
              <a:rPr lang="en-US" sz="2667" dirty="0">
                <a:solidFill>
                  <a:schemeClr val="bg1"/>
                </a:solidFill>
                <a:latin typeface="Graphik" charset="0"/>
                <a:ea typeface="Graphik" charset="0"/>
                <a:cs typeface="Graphik" charset="0"/>
              </a:rPr>
              <a:t>30 years ago, Education Secretary</a:t>
            </a:r>
          </a:p>
          <a:p>
            <a:pPr algn="ctr"/>
            <a:r>
              <a:rPr lang="en-US" sz="2667" dirty="0">
                <a:solidFill>
                  <a:schemeClr val="bg1"/>
                </a:solidFill>
                <a:latin typeface="Graphik" charset="0"/>
                <a:ea typeface="Graphik" charset="0"/>
                <a:cs typeface="Graphik" charset="0"/>
              </a:rPr>
              <a:t>William J. Bennett said Chicago’s public schools were “the worst in the nation”   </a:t>
            </a:r>
          </a:p>
        </p:txBody>
      </p:sp>
      <p:sp>
        <p:nvSpPr>
          <p:cNvPr id="6" name="TextBox 5"/>
          <p:cNvSpPr txBox="1"/>
          <p:nvPr/>
        </p:nvSpPr>
        <p:spPr>
          <a:xfrm>
            <a:off x="5134046" y="6334812"/>
            <a:ext cx="1923924" cy="235898"/>
          </a:xfrm>
          <a:prstGeom prst="rect">
            <a:avLst/>
          </a:prstGeom>
        </p:spPr>
        <p:txBody>
          <a:bodyPr vert="horz" wrap="none" rtlCol="0">
            <a:spAutoFit/>
          </a:bodyPr>
          <a:lstStyle/>
          <a:p>
            <a:pPr algn="ctr"/>
            <a:r>
              <a:rPr lang="en-US" sz="933" dirty="0">
                <a:solidFill>
                  <a:schemeClr val="bg1"/>
                </a:solidFill>
                <a:latin typeface="Graphik" charset="0"/>
                <a:ea typeface="Graphik" charset="0"/>
                <a:cs typeface="Graphik" charset="0"/>
              </a:rPr>
              <a:t>New York Times, November 8, 1987</a:t>
            </a:r>
          </a:p>
        </p:txBody>
      </p:sp>
      <p:pic>
        <p:nvPicPr>
          <p:cNvPr id="2" name="Picture 1"/>
          <p:cNvPicPr>
            <a:picLocks noChangeAspect="1"/>
          </p:cNvPicPr>
          <p:nvPr/>
        </p:nvPicPr>
        <p:blipFill>
          <a:blip r:embed="rId4"/>
          <a:stretch>
            <a:fillRect/>
          </a:stretch>
        </p:blipFill>
        <p:spPr>
          <a:xfrm>
            <a:off x="7558223" y="1911125"/>
            <a:ext cx="3817496" cy="2543307"/>
          </a:xfrm>
          <a:prstGeom prst="rect">
            <a:avLst/>
          </a:prstGeom>
        </p:spPr>
      </p:pic>
    </p:spTree>
    <p:extLst>
      <p:ext uri="{BB962C8B-B14F-4D97-AF65-F5344CB8AC3E}">
        <p14:creationId xmlns:p14="http://schemas.microsoft.com/office/powerpoint/2010/main" val="696730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2" name="Shape 522"/>
          <p:cNvSpPr txBox="1">
            <a:spLocks noGrp="1"/>
          </p:cNvSpPr>
          <p:nvPr>
            <p:ph type="title"/>
          </p:nvPr>
        </p:nvSpPr>
        <p:spPr>
          <a:xfrm>
            <a:off x="269965" y="141309"/>
            <a:ext cx="8874000" cy="1063200"/>
          </a:xfrm>
          <a:prstGeom prst="rect">
            <a:avLst/>
          </a:prstGeom>
        </p:spPr>
        <p:txBody>
          <a:bodyPr spcFirstLastPara="1" vert="horz" wrap="square" lIns="0" tIns="45720" rIns="0" bIns="45720" rtlCol="0" anchor="ctr" anchorCtr="0">
            <a:noAutofit/>
          </a:bodyPr>
          <a:lstStyle/>
          <a:p>
            <a:pPr>
              <a:spcBef>
                <a:spcPct val="0"/>
              </a:spcBef>
            </a:pPr>
            <a:r>
              <a:rPr lang="en" kern="1200" dirty="0">
                <a:latin typeface="Gotham HTF Book" charset="0"/>
                <a:sym typeface="Montserrat"/>
              </a:rPr>
              <a:t>Tale of Two Schools</a:t>
            </a:r>
          </a:p>
        </p:txBody>
      </p:sp>
      <p:sp>
        <p:nvSpPr>
          <p:cNvPr id="524" name="Shape 524"/>
          <p:cNvSpPr txBox="1">
            <a:spLocks noGrp="1"/>
          </p:cNvSpPr>
          <p:nvPr>
            <p:ph type="sldNum" idx="12"/>
          </p:nvPr>
        </p:nvSpPr>
        <p:spPr>
          <a:xfrm>
            <a:off x="9178835" y="6356351"/>
            <a:ext cx="2743200" cy="365200"/>
          </a:xfrm>
          <a:prstGeom prst="rect">
            <a:avLst/>
          </a:prstGeom>
          <a:noFill/>
          <a:ln>
            <a:noFill/>
          </a:ln>
        </p:spPr>
        <p:txBody>
          <a:bodyPr spcFirstLastPara="1" vert="horz" wrap="square" lIns="78567" tIns="39267" rIns="78567" bIns="39267" rtlCol="0" anchor="ctr" anchorCtr="0">
            <a:noAutofit/>
          </a:bodyPr>
          <a:lstStyle/>
          <a:p>
            <a:pPr defTabSz="1219140">
              <a:buSzPct val="25000"/>
            </a:pPr>
            <a:fld id="{00000000-1234-1234-1234-123412341234}" type="slidenum">
              <a:rPr lang="en"/>
              <a:pPr defTabSz="1219140">
                <a:buSzPct val="25000"/>
              </a:pPr>
              <a:t>11</a:t>
            </a:fld>
            <a:endParaRPr lang="en" dirty="0"/>
          </a:p>
        </p:txBody>
      </p:sp>
      <p:sp>
        <p:nvSpPr>
          <p:cNvPr id="3" name="Text Placeholder 2">
            <a:extLst>
              <a:ext uri="{FF2B5EF4-FFF2-40B4-BE49-F238E27FC236}">
                <a16:creationId xmlns:a16="http://schemas.microsoft.com/office/drawing/2014/main" id="{26E671DC-8CF6-42B6-8A51-7FE2DB34FF0F}"/>
              </a:ext>
            </a:extLst>
          </p:cNvPr>
          <p:cNvSpPr>
            <a:spLocks noGrp="1"/>
          </p:cNvSpPr>
          <p:nvPr>
            <p:ph type="body" idx="1"/>
          </p:nvPr>
        </p:nvSpPr>
        <p:spPr/>
        <p:txBody>
          <a:bodyPr>
            <a:normAutofit/>
          </a:bodyPr>
          <a:lstStyle/>
          <a:p>
            <a:pPr marL="0" indent="0">
              <a:spcBef>
                <a:spcPts val="1000"/>
              </a:spcBef>
              <a:buClr>
                <a:srgbClr val="585858"/>
              </a:buClr>
              <a:buSzPct val="25000"/>
              <a:buNone/>
            </a:pPr>
            <a:r>
              <a:rPr lang="en" dirty="0">
                <a:solidFill>
                  <a:schemeClr val="tx1"/>
                </a:solidFill>
                <a:latin typeface="Gotham HTF Book"/>
                <a:sym typeface="Montserrat"/>
              </a:rPr>
              <a:t>Similar Schools</a:t>
            </a:r>
          </a:p>
          <a:p>
            <a:pPr marL="342891" lvl="1" indent="-342891">
              <a:spcBef>
                <a:spcPts val="1000"/>
              </a:spcBef>
              <a:buClr>
                <a:schemeClr val="bg2"/>
              </a:buClr>
            </a:pPr>
            <a:r>
              <a:rPr lang="en" sz="2000" dirty="0">
                <a:solidFill>
                  <a:schemeClr val="tx1"/>
                </a:solidFill>
                <a:latin typeface="Gotham HTF Book"/>
                <a:sym typeface="Montserrat"/>
              </a:rPr>
              <a:t>Same area of the Chicago</a:t>
            </a:r>
          </a:p>
          <a:p>
            <a:pPr marL="342891" lvl="1" indent="-342891">
              <a:spcBef>
                <a:spcPts val="1000"/>
              </a:spcBef>
              <a:buClr>
                <a:schemeClr val="bg2"/>
              </a:buClr>
            </a:pPr>
            <a:r>
              <a:rPr lang="en" sz="2000" dirty="0">
                <a:solidFill>
                  <a:schemeClr val="tx1"/>
                </a:solidFill>
                <a:latin typeface="Gotham HTF Book"/>
                <a:sym typeface="Montserrat"/>
              </a:rPr>
              <a:t>100% African American enrollment and 100% low income</a:t>
            </a:r>
          </a:p>
          <a:p>
            <a:pPr marL="342891" lvl="1" indent="-342891">
              <a:spcBef>
                <a:spcPts val="1000"/>
              </a:spcBef>
              <a:buClr>
                <a:schemeClr val="bg2"/>
              </a:buClr>
            </a:pPr>
            <a:r>
              <a:rPr lang="en" sz="2000" dirty="0">
                <a:solidFill>
                  <a:schemeClr val="tx1"/>
                </a:solidFill>
                <a:latin typeface="Gotham HTF Book"/>
                <a:sym typeface="Montserrat"/>
              </a:rPr>
              <a:t>Among 100 poorest-performing schools in reading and math in 1989</a:t>
            </a:r>
          </a:p>
          <a:p>
            <a:pPr marL="0" lvl="1" indent="0">
              <a:spcBef>
                <a:spcPts val="1000"/>
              </a:spcBef>
              <a:buClr>
                <a:srgbClr val="585858"/>
              </a:buClr>
              <a:buSzPct val="25000"/>
              <a:buNone/>
            </a:pPr>
            <a:r>
              <a:rPr lang="en" sz="2000" dirty="0">
                <a:solidFill>
                  <a:schemeClr val="tx1"/>
                </a:solidFill>
                <a:latin typeface="Gotham HTF Book"/>
                <a:sym typeface="Montserrat"/>
              </a:rPr>
              <a:t>Different Outcomes </a:t>
            </a:r>
          </a:p>
          <a:p>
            <a:pPr marL="342891" lvl="1" indent="-342891">
              <a:spcBef>
                <a:spcPts val="1000"/>
              </a:spcBef>
              <a:buClr>
                <a:schemeClr val="bg2"/>
              </a:buClr>
            </a:pPr>
            <a:r>
              <a:rPr lang="en" sz="2000" dirty="0">
                <a:solidFill>
                  <a:schemeClr val="tx1"/>
                </a:solidFill>
                <a:latin typeface="Gotham HTF Book"/>
                <a:sym typeface="Montserrat"/>
              </a:rPr>
              <a:t>Hancock moves dramatically forward </a:t>
            </a:r>
          </a:p>
          <a:p>
            <a:pPr marL="342891" lvl="1" indent="-342891">
              <a:spcBef>
                <a:spcPts val="1000"/>
              </a:spcBef>
              <a:buClr>
                <a:schemeClr val="bg2"/>
              </a:buClr>
            </a:pPr>
            <a:r>
              <a:rPr lang="en" sz="2000" dirty="0">
                <a:solidFill>
                  <a:schemeClr val="tx1"/>
                </a:solidFill>
                <a:latin typeface="Gotham HTF Book"/>
                <a:sym typeface="Montserrat"/>
              </a:rPr>
              <a:t>Alexander stagnates</a:t>
            </a:r>
          </a:p>
          <a:p>
            <a:pPr marL="135460" indent="0">
              <a:buNone/>
            </a:pPr>
            <a:endParaRPr lang="en-US" sz="1800" dirty="0">
              <a:latin typeface="Gotham HTF Boo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pic>
        <p:nvPicPr>
          <p:cNvPr id="530" name="Shape 530"/>
          <p:cNvPicPr preferRelativeResize="0"/>
          <p:nvPr/>
        </p:nvPicPr>
        <p:blipFill rotWithShape="1">
          <a:blip r:embed="rId3">
            <a:alphaModFix/>
          </a:blip>
          <a:srcRect/>
          <a:stretch/>
        </p:blipFill>
        <p:spPr>
          <a:xfrm>
            <a:off x="1860400" y="1419225"/>
            <a:ext cx="8471200" cy="4956243"/>
          </a:xfrm>
          <a:prstGeom prst="rect">
            <a:avLst/>
          </a:prstGeom>
          <a:noFill/>
          <a:ln>
            <a:noFill/>
          </a:ln>
        </p:spPr>
      </p:pic>
      <p:sp>
        <p:nvSpPr>
          <p:cNvPr id="531" name="Shape 531"/>
          <p:cNvSpPr txBox="1">
            <a:spLocks noGrp="1"/>
          </p:cNvSpPr>
          <p:nvPr>
            <p:ph type="title"/>
          </p:nvPr>
        </p:nvSpPr>
        <p:spPr>
          <a:xfrm>
            <a:off x="269965" y="141309"/>
            <a:ext cx="8874000" cy="1063200"/>
          </a:xfrm>
          <a:prstGeom prst="rect">
            <a:avLst/>
          </a:prstGeom>
          <a:noFill/>
          <a:ln>
            <a:noFill/>
          </a:ln>
        </p:spPr>
        <p:txBody>
          <a:bodyPr spcFirstLastPara="1" vert="horz" wrap="square" lIns="0" tIns="45720" rIns="0" bIns="45720" rtlCol="0" anchor="ctr" anchorCtr="0">
            <a:noAutofit/>
          </a:bodyPr>
          <a:lstStyle/>
          <a:p>
            <a:pPr>
              <a:spcBef>
                <a:spcPct val="0"/>
              </a:spcBef>
            </a:pPr>
            <a:r>
              <a:rPr lang="en" kern="1200" dirty="0">
                <a:latin typeface="Gotham HTF Book" charset="0"/>
                <a:sym typeface="Garamond"/>
              </a:rPr>
              <a:t> </a:t>
            </a:r>
            <a:r>
              <a:rPr lang="en" kern="1200" dirty="0">
                <a:latin typeface="Gotham HTF Book" charset="0"/>
                <a:sym typeface="Montserrat"/>
              </a:rPr>
              <a:t>Observation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Shape 537"/>
          <p:cNvSpPr txBox="1">
            <a:spLocks noGrp="1"/>
          </p:cNvSpPr>
          <p:nvPr>
            <p:ph type="body" idx="1"/>
          </p:nvPr>
        </p:nvSpPr>
        <p:spPr>
          <a:xfrm>
            <a:off x="269965" y="1541721"/>
            <a:ext cx="11652000" cy="4635200"/>
          </a:xfrm>
          <a:prstGeom prst="rect">
            <a:avLst/>
          </a:prstGeom>
          <a:noFill/>
          <a:ln>
            <a:noFill/>
          </a:ln>
        </p:spPr>
        <p:txBody>
          <a:bodyPr spcFirstLastPara="1" vert="horz" wrap="square" lIns="628633" tIns="392900" rIns="0" bIns="39267" rtlCol="0" anchor="t" anchorCtr="0">
            <a:noAutofit/>
          </a:bodyPr>
          <a:lstStyle/>
          <a:p>
            <a:pPr marL="0" lvl="1" indent="0" algn="ctr">
              <a:spcBef>
                <a:spcPts val="1000"/>
              </a:spcBef>
              <a:buClr>
                <a:srgbClr val="585858"/>
              </a:buClr>
              <a:buSzPct val="25000"/>
              <a:buNone/>
            </a:pPr>
            <a:r>
              <a:rPr lang="en" sz="5400" dirty="0">
                <a:solidFill>
                  <a:schemeClr val="tx1"/>
                </a:solidFill>
                <a:latin typeface="Gotham HTF Book"/>
                <a:sym typeface="Montserrat"/>
              </a:rPr>
              <a:t>Why did Hancock improve while Alexander stagnated?</a:t>
            </a:r>
          </a:p>
          <a:p>
            <a:pPr marL="0" indent="0" algn="ctr">
              <a:spcBef>
                <a:spcPts val="1000"/>
              </a:spcBef>
              <a:buClr>
                <a:srgbClr val="585858"/>
              </a:buClr>
              <a:buSzPct val="25000"/>
              <a:buNone/>
            </a:pPr>
            <a:endParaRPr sz="5400" dirty="0">
              <a:solidFill>
                <a:schemeClr val="tx1"/>
              </a:solidFill>
              <a:latin typeface="Gotham HTF Book"/>
              <a:sym typeface="Garamond"/>
            </a:endParaRPr>
          </a:p>
          <a:p>
            <a:pPr marL="0" indent="0">
              <a:lnSpc>
                <a:spcPct val="58333"/>
              </a:lnSpc>
              <a:buClr>
                <a:srgbClr val="6D6862"/>
              </a:buClr>
              <a:buSzPct val="25000"/>
              <a:buNone/>
            </a:pPr>
            <a:endParaRPr sz="6133" dirty="0">
              <a:solidFill>
                <a:schemeClr val="tx1"/>
              </a:solidFill>
              <a:latin typeface="Gotham HTF Book"/>
              <a:ea typeface="EB Garamond"/>
              <a:cs typeface="EB Garamond"/>
              <a:sym typeface="EB Garamond"/>
            </a:endParaRPr>
          </a:p>
        </p:txBody>
      </p:sp>
      <p:sp>
        <p:nvSpPr>
          <p:cNvPr id="538" name="Shape 538"/>
          <p:cNvSpPr txBox="1">
            <a:spLocks noGrp="1"/>
          </p:cNvSpPr>
          <p:nvPr>
            <p:ph type="title"/>
          </p:nvPr>
        </p:nvSpPr>
        <p:spPr>
          <a:xfrm>
            <a:off x="266699" y="147551"/>
            <a:ext cx="8874000" cy="1063200"/>
          </a:xfrm>
          <a:prstGeom prst="rect">
            <a:avLst/>
          </a:prstGeom>
          <a:noFill/>
          <a:ln>
            <a:noFill/>
          </a:ln>
        </p:spPr>
        <p:txBody>
          <a:bodyPr spcFirstLastPara="1" vert="horz" wrap="square" lIns="0" tIns="45720" rIns="0" bIns="45720" rtlCol="0" anchor="ctr" anchorCtr="0">
            <a:noAutofit/>
          </a:bodyPr>
          <a:lstStyle/>
          <a:p>
            <a:pPr>
              <a:spcBef>
                <a:spcPct val="0"/>
              </a:spcBef>
            </a:pPr>
            <a:r>
              <a:rPr lang="en" kern="1200" dirty="0">
                <a:latin typeface="Gotham HTF Book" charset="0"/>
                <a:sym typeface="Montserrat"/>
              </a:rPr>
              <a:t>Essential Question</a:t>
            </a:r>
          </a:p>
        </p:txBody>
      </p:sp>
      <p:sp>
        <p:nvSpPr>
          <p:cNvPr id="540" name="Shape 540"/>
          <p:cNvSpPr txBox="1">
            <a:spLocks noGrp="1"/>
          </p:cNvSpPr>
          <p:nvPr>
            <p:ph type="sldNum" idx="12"/>
          </p:nvPr>
        </p:nvSpPr>
        <p:spPr>
          <a:xfrm>
            <a:off x="9178835" y="6356351"/>
            <a:ext cx="2743200" cy="365200"/>
          </a:xfrm>
          <a:prstGeom prst="rect">
            <a:avLst/>
          </a:prstGeom>
          <a:noFill/>
          <a:ln>
            <a:noFill/>
          </a:ln>
        </p:spPr>
        <p:txBody>
          <a:bodyPr spcFirstLastPara="1" vert="horz" wrap="square" lIns="78567" tIns="39267" rIns="78567" bIns="39267" rtlCol="0" anchor="ctr" anchorCtr="0">
            <a:noAutofit/>
          </a:bodyPr>
          <a:lstStyle/>
          <a:p>
            <a:pPr defTabSz="1219140">
              <a:buSzPct val="25000"/>
            </a:pPr>
            <a:fld id="{00000000-1234-1234-1234-123412341234}" type="slidenum">
              <a:rPr lang="en"/>
              <a:pPr defTabSz="1219140">
                <a:buSzPct val="25000"/>
              </a:pPr>
              <a:t>13</a:t>
            </a:fld>
            <a:endParaRPr lang="e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7" name="Shape 547"/>
          <p:cNvSpPr txBox="1">
            <a:spLocks noGrp="1"/>
          </p:cNvSpPr>
          <p:nvPr>
            <p:ph type="body" idx="1"/>
          </p:nvPr>
        </p:nvSpPr>
        <p:spPr>
          <a:xfrm>
            <a:off x="269967" y="1532207"/>
            <a:ext cx="11652000" cy="2401618"/>
          </a:xfrm>
          <a:prstGeom prst="rect">
            <a:avLst/>
          </a:prstGeom>
          <a:noFill/>
          <a:ln>
            <a:noFill/>
          </a:ln>
        </p:spPr>
        <p:txBody>
          <a:bodyPr wrap="square" lIns="628633" tIns="392900" rIns="0" bIns="39267" anchor="t" anchorCtr="0">
            <a:noAutofit/>
          </a:bodyPr>
          <a:lstStyle/>
          <a:p>
            <a:pPr marL="0" indent="0" algn="ctr">
              <a:spcBef>
                <a:spcPts val="1000"/>
              </a:spcBef>
              <a:buClr>
                <a:srgbClr val="585858"/>
              </a:buClr>
              <a:buSzPct val="25000"/>
              <a:buNone/>
            </a:pPr>
            <a:r>
              <a:rPr lang="en" sz="2800" kern="1200" dirty="0">
                <a:solidFill>
                  <a:schemeClr val="tx1"/>
                </a:solidFill>
                <a:latin typeface="Gotham HTF Book" charset="0"/>
                <a:sym typeface="EB Garamond"/>
              </a:rPr>
              <a:t> </a:t>
            </a:r>
            <a:r>
              <a:rPr lang="en" sz="2800" kern="1200" dirty="0">
                <a:solidFill>
                  <a:schemeClr val="tx1"/>
                </a:solidFill>
                <a:latin typeface="Gotham HTF Book" charset="0"/>
                <a:sym typeface="Montserrat"/>
              </a:rPr>
              <a:t>A comprehensive set of practices and conditions that made schools much more likely to improve student outcomes emerged</a:t>
            </a:r>
          </a:p>
          <a:p>
            <a:pPr marL="0" indent="0" algn="ctr">
              <a:spcBef>
                <a:spcPts val="1000"/>
              </a:spcBef>
              <a:buClr>
                <a:srgbClr val="585858"/>
              </a:buClr>
              <a:buSzPct val="25000"/>
              <a:buNone/>
            </a:pPr>
            <a:endParaRPr lang="en" sz="2800" kern="1200" dirty="0">
              <a:solidFill>
                <a:schemeClr val="tx1"/>
              </a:solidFill>
              <a:latin typeface="Gotham HTF Book" charset="0"/>
              <a:sym typeface="Montserrat"/>
            </a:endParaRPr>
          </a:p>
          <a:p>
            <a:pPr marL="0" indent="0" algn="ctr">
              <a:spcBef>
                <a:spcPts val="1000"/>
              </a:spcBef>
              <a:buClr>
                <a:srgbClr val="585858"/>
              </a:buClr>
              <a:buSzPct val="25000"/>
              <a:buNone/>
            </a:pPr>
            <a:endParaRPr lang="en" sz="2800" kern="1200" dirty="0">
              <a:solidFill>
                <a:schemeClr val="tx1"/>
              </a:solidFill>
              <a:latin typeface="Gotham HTF Book" charset="0"/>
              <a:sym typeface="Montserrat"/>
            </a:endParaRPr>
          </a:p>
          <a:p>
            <a:pPr marL="0" indent="0" algn="ctr">
              <a:spcBef>
                <a:spcPts val="1000"/>
              </a:spcBef>
              <a:buClr>
                <a:srgbClr val="585858"/>
              </a:buClr>
              <a:buSzPct val="25000"/>
              <a:buNone/>
            </a:pPr>
            <a:r>
              <a:rPr lang="en-US" sz="2800" kern="1200" dirty="0">
                <a:solidFill>
                  <a:schemeClr val="tx1"/>
                </a:solidFill>
                <a:latin typeface="Gotham HTF Book" charset="0"/>
                <a:sym typeface="Montserrat"/>
              </a:rPr>
              <a:t>The researchers called them the Five</a:t>
            </a:r>
            <a:r>
              <a:rPr lang="en" sz="2800" kern="1200" dirty="0">
                <a:solidFill>
                  <a:schemeClr val="tx1"/>
                </a:solidFill>
                <a:latin typeface="Gotham HTF Book" charset="0"/>
                <a:sym typeface="Montserrat"/>
              </a:rPr>
              <a:t> Essential Supports</a:t>
            </a:r>
          </a:p>
          <a:p>
            <a:pPr marL="0" indent="0">
              <a:lnSpc>
                <a:spcPct val="140000"/>
              </a:lnSpc>
              <a:buClr>
                <a:srgbClr val="6D6862"/>
              </a:buClr>
              <a:buSzPct val="25000"/>
              <a:buNone/>
            </a:pPr>
            <a:endParaRPr sz="2800" dirty="0">
              <a:solidFill>
                <a:schemeClr val="tx1"/>
              </a:solidFill>
              <a:latin typeface="Montserrat"/>
              <a:ea typeface="Montserrat"/>
              <a:cs typeface="Montserrat"/>
              <a:sym typeface="Montserrat"/>
            </a:endParaRPr>
          </a:p>
        </p:txBody>
      </p:sp>
      <p:sp>
        <p:nvSpPr>
          <p:cNvPr id="548" name="Shape 548"/>
          <p:cNvSpPr txBox="1">
            <a:spLocks noGrp="1"/>
          </p:cNvSpPr>
          <p:nvPr>
            <p:ph type="title"/>
          </p:nvPr>
        </p:nvSpPr>
        <p:spPr>
          <a:xfrm>
            <a:off x="269965" y="141309"/>
            <a:ext cx="8874000" cy="1063200"/>
          </a:xfrm>
          <a:prstGeom prst="rect">
            <a:avLst/>
          </a:prstGeom>
          <a:noFill/>
          <a:ln>
            <a:noFill/>
          </a:ln>
        </p:spPr>
        <p:txBody>
          <a:bodyPr vert="horz" wrap="square" lIns="0" tIns="45720" rIns="0" bIns="45720" rtlCol="0" anchor="ctr" anchorCtr="0">
            <a:noAutofit/>
          </a:bodyPr>
          <a:lstStyle/>
          <a:p>
            <a:pPr>
              <a:spcBef>
                <a:spcPct val="0"/>
              </a:spcBef>
            </a:pPr>
            <a:r>
              <a:rPr lang="en" kern="1200" dirty="0">
                <a:latin typeface="Gotham HTF Book" charset="0"/>
                <a:sym typeface="Montserrat"/>
              </a:rPr>
              <a:t>Discovery </a:t>
            </a:r>
          </a:p>
        </p:txBody>
      </p:sp>
      <p:sp>
        <p:nvSpPr>
          <p:cNvPr id="14" name="Google Shape;796;p67">
            <a:extLst>
              <a:ext uri="{FF2B5EF4-FFF2-40B4-BE49-F238E27FC236}">
                <a16:creationId xmlns:a16="http://schemas.microsoft.com/office/drawing/2014/main" id="{7DCE609D-CF48-421A-9EB9-D0A46D0BE323}"/>
              </a:ext>
            </a:extLst>
          </p:cNvPr>
          <p:cNvSpPr/>
          <p:nvPr/>
        </p:nvSpPr>
        <p:spPr>
          <a:xfrm>
            <a:off x="6142216" y="2919311"/>
            <a:ext cx="278400" cy="735600"/>
          </a:xfrm>
          <a:prstGeom prst="downArrow">
            <a:avLst>
              <a:gd name="adj1" fmla="val 50000"/>
              <a:gd name="adj2" fmla="val 50000"/>
            </a:avLst>
          </a:prstGeom>
          <a:solidFill>
            <a:schemeClr val="accent5"/>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7445" y="2752925"/>
            <a:ext cx="8341599" cy="2573278"/>
          </a:xfrm>
        </p:spPr>
        <p:txBody>
          <a:bodyPr anchor="ctr">
            <a:noAutofit/>
          </a:bodyPr>
          <a:lstStyle/>
          <a:p>
            <a:pPr marL="0" lvl="0" indent="0" algn="ctr">
              <a:spcBef>
                <a:spcPts val="0"/>
              </a:spcBef>
              <a:buNone/>
            </a:pPr>
            <a:r>
              <a:rPr lang="en-US" sz="2800" dirty="0">
                <a:solidFill>
                  <a:schemeClr val="tx1"/>
                </a:solidFill>
              </a:rPr>
              <a:t>“How we organize schools is critical</a:t>
            </a:r>
          </a:p>
          <a:p>
            <a:pPr marL="0" lvl="0" indent="0" algn="ctr">
              <a:spcBef>
                <a:spcPts val="0"/>
              </a:spcBef>
              <a:buNone/>
            </a:pPr>
            <a:r>
              <a:rPr lang="en-US" sz="2800" dirty="0">
                <a:solidFill>
                  <a:schemeClr val="tx1"/>
                </a:solidFill>
              </a:rPr>
              <a:t>for student achievement. Improving schools entails coherent, orchestrated action across</a:t>
            </a:r>
          </a:p>
          <a:p>
            <a:pPr marL="0" lvl="0" indent="0" algn="ctr">
              <a:spcBef>
                <a:spcPts val="0"/>
              </a:spcBef>
              <a:buNone/>
            </a:pPr>
            <a:r>
              <a:rPr lang="en-US" sz="2800" dirty="0">
                <a:solidFill>
                  <a:schemeClr val="tx1"/>
                </a:solidFill>
              </a:rPr>
              <a:t>all five essential supports.</a:t>
            </a:r>
          </a:p>
          <a:p>
            <a:pPr marL="0" lvl="0" indent="0" algn="ctr">
              <a:spcBef>
                <a:spcPts val="0"/>
              </a:spcBef>
              <a:buNone/>
            </a:pPr>
            <a:r>
              <a:rPr lang="en-US" sz="2800" dirty="0">
                <a:solidFill>
                  <a:schemeClr val="tx1"/>
                </a:solidFill>
              </a:rPr>
              <a:t>Put simply, there is no one silver bullet.”</a:t>
            </a:r>
          </a:p>
          <a:p>
            <a:pPr marL="0" lvl="0" indent="0" algn="ctr">
              <a:spcBef>
                <a:spcPts val="0"/>
              </a:spcBef>
              <a:buNone/>
            </a:pPr>
            <a:r>
              <a:rPr lang="en-US" sz="1050" dirty="0"/>
              <a:t> </a:t>
            </a:r>
          </a:p>
          <a:p>
            <a:pPr marL="0" lvl="0" indent="0" algn="ctr">
              <a:spcBef>
                <a:spcPts val="0"/>
              </a:spcBef>
              <a:buNone/>
            </a:pPr>
            <a:r>
              <a:rPr lang="en-US" sz="1400" dirty="0"/>
              <a:t>Anthony </a:t>
            </a:r>
            <a:r>
              <a:rPr lang="en-US" sz="1400" dirty="0" err="1"/>
              <a:t>Bryk</a:t>
            </a:r>
            <a:r>
              <a:rPr lang="en-US" sz="1400" dirty="0"/>
              <a:t>, “Organizing Schools for Improvement.” Phi Delta </a:t>
            </a:r>
            <a:r>
              <a:rPr lang="en-US" sz="1400" dirty="0" err="1"/>
              <a:t>Kappan</a:t>
            </a:r>
            <a:r>
              <a:rPr lang="en-US" sz="1400" dirty="0"/>
              <a:t>, April 2010.</a:t>
            </a:r>
          </a:p>
        </p:txBody>
      </p:sp>
      <p:pic>
        <p:nvPicPr>
          <p:cNvPr id="2" name="Picture 1"/>
          <p:cNvPicPr>
            <a:picLocks noChangeAspect="1"/>
          </p:cNvPicPr>
          <p:nvPr/>
        </p:nvPicPr>
        <p:blipFill rotWithShape="1">
          <a:blip r:embed="rId3"/>
          <a:srcRect t="4259" b="14772"/>
          <a:stretch/>
        </p:blipFill>
        <p:spPr>
          <a:xfrm>
            <a:off x="8789044" y="2644815"/>
            <a:ext cx="2785640" cy="2789499"/>
          </a:xfrm>
          <a:prstGeom prst="ellipse">
            <a:avLst/>
          </a:prstGeom>
          <a:ln w="50800">
            <a:solidFill>
              <a:schemeClr val="accent6"/>
            </a:solidFill>
          </a:ln>
        </p:spPr>
      </p:pic>
      <p:sp>
        <p:nvSpPr>
          <p:cNvPr id="5" name="Title 1"/>
          <p:cNvSpPr>
            <a:spLocks noGrp="1"/>
          </p:cNvSpPr>
          <p:nvPr>
            <p:ph type="title"/>
          </p:nvPr>
        </p:nvSpPr>
        <p:spPr>
          <a:xfrm>
            <a:off x="269966" y="141310"/>
            <a:ext cx="8874034" cy="1063081"/>
          </a:xfrm>
        </p:spPr>
        <p:txBody>
          <a:bodyPr/>
          <a:lstStyle/>
          <a:p>
            <a:r>
              <a:rPr lang="en-US" dirty="0"/>
              <a:t>Central Theme: Organization is Essential</a:t>
            </a:r>
          </a:p>
        </p:txBody>
      </p:sp>
    </p:spTree>
    <p:extLst>
      <p:ext uri="{BB962C8B-B14F-4D97-AF65-F5344CB8AC3E}">
        <p14:creationId xmlns:p14="http://schemas.microsoft.com/office/powerpoint/2010/main" val="2025281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5Essentials Framework</a:t>
            </a:r>
          </a:p>
        </p:txBody>
      </p:sp>
      <p:sp>
        <p:nvSpPr>
          <p:cNvPr id="5" name="TextBox 4"/>
          <p:cNvSpPr txBox="1"/>
          <p:nvPr/>
        </p:nvSpPr>
        <p:spPr>
          <a:xfrm>
            <a:off x="477838" y="1964733"/>
            <a:ext cx="6871868" cy="3600986"/>
          </a:xfrm>
          <a:prstGeom prst="rect">
            <a:avLst/>
          </a:prstGeom>
          <a:noFill/>
        </p:spPr>
        <p:txBody>
          <a:bodyPr wrap="square" rtlCol="0">
            <a:spAutoFit/>
          </a:bodyPr>
          <a:lstStyle/>
          <a:p>
            <a:pPr>
              <a:spcBef>
                <a:spcPct val="0"/>
              </a:spcBef>
              <a:defRPr/>
            </a:pPr>
            <a:r>
              <a:rPr lang="en-US" sz="2000" b="1" dirty="0">
                <a:solidFill>
                  <a:srgbClr val="050503"/>
                </a:solidFill>
                <a:latin typeface="Gotham HTF Book"/>
              </a:rPr>
              <a:t>Ambitious Instruction </a:t>
            </a:r>
          </a:p>
          <a:p>
            <a:pPr>
              <a:spcBef>
                <a:spcPct val="0"/>
              </a:spcBef>
              <a:defRPr/>
            </a:pPr>
            <a:r>
              <a:rPr lang="en-US" sz="1400" i="1" dirty="0">
                <a:solidFill>
                  <a:srgbClr val="050503"/>
                </a:solidFill>
                <a:latin typeface="Gotham HTF Book"/>
              </a:rPr>
              <a:t>Classes are challenging and engaging</a:t>
            </a:r>
          </a:p>
          <a:p>
            <a:pPr>
              <a:spcBef>
                <a:spcPct val="0"/>
              </a:spcBef>
              <a:defRPr/>
            </a:pPr>
            <a:endParaRPr lang="en-US" sz="1400" dirty="0">
              <a:solidFill>
                <a:srgbClr val="050503"/>
              </a:solidFill>
              <a:latin typeface="Gotham HTF Book"/>
            </a:endParaRPr>
          </a:p>
          <a:p>
            <a:pPr>
              <a:spcBef>
                <a:spcPct val="0"/>
              </a:spcBef>
              <a:defRPr/>
            </a:pPr>
            <a:r>
              <a:rPr lang="en-US" sz="2000" b="1" dirty="0">
                <a:solidFill>
                  <a:srgbClr val="050503"/>
                </a:solidFill>
                <a:latin typeface="Gotham HTF Book"/>
              </a:rPr>
              <a:t>Effective Leaders</a:t>
            </a:r>
            <a:br>
              <a:rPr lang="en-US" sz="1400" b="1" dirty="0">
                <a:solidFill>
                  <a:srgbClr val="050503"/>
                </a:solidFill>
                <a:latin typeface="Gotham HTF Book"/>
              </a:rPr>
            </a:br>
            <a:r>
              <a:rPr lang="en-US" sz="1400" i="1" dirty="0">
                <a:solidFill>
                  <a:srgbClr val="050503"/>
                </a:solidFill>
                <a:latin typeface="Gotham HTF Book"/>
              </a:rPr>
              <a:t>Principals and teachers implement a shared vision for success</a:t>
            </a:r>
          </a:p>
          <a:p>
            <a:pPr>
              <a:spcBef>
                <a:spcPct val="0"/>
              </a:spcBef>
              <a:defRPr/>
            </a:pPr>
            <a:endParaRPr lang="en-US" sz="1600" i="1" dirty="0">
              <a:solidFill>
                <a:srgbClr val="050503"/>
              </a:solidFill>
              <a:latin typeface="Gotham HTF Book"/>
            </a:endParaRPr>
          </a:p>
          <a:p>
            <a:pPr>
              <a:spcBef>
                <a:spcPct val="0"/>
              </a:spcBef>
              <a:defRPr/>
            </a:pPr>
            <a:r>
              <a:rPr lang="en-US" sz="2000" b="1" dirty="0">
                <a:solidFill>
                  <a:srgbClr val="050503"/>
                </a:solidFill>
                <a:latin typeface="Gotham HTF Book"/>
              </a:rPr>
              <a:t>Collaborative Teachers</a:t>
            </a:r>
            <a:br>
              <a:rPr lang="en-US" sz="1400" b="1" dirty="0">
                <a:solidFill>
                  <a:srgbClr val="050503"/>
                </a:solidFill>
                <a:latin typeface="Gotham HTF Book"/>
              </a:rPr>
            </a:br>
            <a:r>
              <a:rPr lang="en-US" sz="1400" i="1" dirty="0">
                <a:solidFill>
                  <a:srgbClr val="050503"/>
                </a:solidFill>
                <a:latin typeface="Gotham HTF Book"/>
              </a:rPr>
              <a:t>Teachers collaborate to promote professional growth</a:t>
            </a:r>
          </a:p>
          <a:p>
            <a:pPr>
              <a:spcBef>
                <a:spcPct val="0"/>
              </a:spcBef>
              <a:defRPr/>
            </a:pPr>
            <a:endParaRPr lang="en-US" sz="1400" dirty="0">
              <a:solidFill>
                <a:srgbClr val="050503"/>
              </a:solidFill>
              <a:latin typeface="Gotham HTF Book"/>
            </a:endParaRPr>
          </a:p>
          <a:p>
            <a:pPr>
              <a:spcBef>
                <a:spcPct val="0"/>
              </a:spcBef>
              <a:defRPr/>
            </a:pPr>
            <a:r>
              <a:rPr lang="en-US" sz="2000" b="1" dirty="0">
                <a:solidFill>
                  <a:srgbClr val="050503"/>
                </a:solidFill>
                <a:latin typeface="Gotham HTF Book"/>
              </a:rPr>
              <a:t>Involved Families</a:t>
            </a:r>
            <a:br>
              <a:rPr lang="en-US" sz="1400" dirty="0">
                <a:solidFill>
                  <a:srgbClr val="050503"/>
                </a:solidFill>
                <a:latin typeface="Gotham HTF Book"/>
              </a:rPr>
            </a:br>
            <a:r>
              <a:rPr lang="en-US" sz="1400" i="1" dirty="0">
                <a:solidFill>
                  <a:srgbClr val="050503"/>
                </a:solidFill>
                <a:latin typeface="Gotham HTF Book"/>
              </a:rPr>
              <a:t>The entire staff builds strong external relationships</a:t>
            </a:r>
          </a:p>
          <a:p>
            <a:pPr>
              <a:spcBef>
                <a:spcPct val="0"/>
              </a:spcBef>
              <a:defRPr/>
            </a:pPr>
            <a:endParaRPr lang="en-US" sz="1400" dirty="0">
              <a:solidFill>
                <a:srgbClr val="050503"/>
              </a:solidFill>
              <a:latin typeface="Gotham HTF Book"/>
            </a:endParaRPr>
          </a:p>
          <a:p>
            <a:pPr>
              <a:spcBef>
                <a:spcPct val="0"/>
              </a:spcBef>
              <a:defRPr/>
            </a:pPr>
            <a:r>
              <a:rPr lang="en-US" sz="2000" b="1" dirty="0">
                <a:solidFill>
                  <a:srgbClr val="050503"/>
                </a:solidFill>
                <a:latin typeface="Gotham HTF Book"/>
              </a:rPr>
              <a:t>Supportive Environment</a:t>
            </a:r>
            <a:br>
              <a:rPr lang="en-US" sz="1400" b="1" dirty="0">
                <a:solidFill>
                  <a:srgbClr val="050503"/>
                </a:solidFill>
                <a:latin typeface="Gotham HTF Book"/>
              </a:rPr>
            </a:br>
            <a:r>
              <a:rPr lang="en-US" sz="1400" i="1" dirty="0">
                <a:solidFill>
                  <a:srgbClr val="050503"/>
                </a:solidFill>
                <a:latin typeface="Gotham HTF Book"/>
              </a:rPr>
              <a:t>The school is safe, demanding, and supportive</a:t>
            </a: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0896" t="41502" r="19850" b="26450"/>
          <a:stretch/>
        </p:blipFill>
        <p:spPr bwMode="auto">
          <a:xfrm>
            <a:off x="7145316" y="1730274"/>
            <a:ext cx="4067035" cy="4069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4196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2" name="Title 1"/>
          <p:cNvSpPr>
            <a:spLocks noGrp="1"/>
          </p:cNvSpPr>
          <p:nvPr>
            <p:ph type="title"/>
          </p:nvPr>
        </p:nvSpPr>
        <p:spPr/>
        <p:txBody>
          <a:bodyPr/>
          <a:lstStyle/>
          <a:p>
            <a:r>
              <a:rPr lang="en-US" dirty="0"/>
              <a:t>5Essentials Research</a:t>
            </a:r>
          </a:p>
        </p:txBody>
      </p:sp>
      <p:pic>
        <p:nvPicPr>
          <p:cNvPr id="6" name="Picture 5" descr="Statewide 5E Report.pdf - Mozilla Firefox"/>
          <p:cNvPicPr>
            <a:picLocks noChangeAspect="1"/>
          </p:cNvPicPr>
          <p:nvPr/>
        </p:nvPicPr>
        <p:blipFill rotWithShape="1">
          <a:blip r:embed="rId3">
            <a:extLst>
              <a:ext uri="{28A0092B-C50C-407E-A947-70E740481C1C}">
                <a14:useLocalDpi xmlns:a14="http://schemas.microsoft.com/office/drawing/2010/main" val="0"/>
              </a:ext>
            </a:extLst>
          </a:blip>
          <a:srcRect l="32187" t="16388" r="33021" b="1493"/>
          <a:stretch/>
        </p:blipFill>
        <p:spPr>
          <a:xfrm>
            <a:off x="1960662" y="3520420"/>
            <a:ext cx="1971303" cy="2732674"/>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804" y="1673974"/>
            <a:ext cx="1810389"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045788" y="1541721"/>
            <a:ext cx="7876245" cy="4635242"/>
          </a:xfrm>
        </p:spPr>
        <p:txBody>
          <a:bodyPr anchor="ctr">
            <a:normAutofit fontScale="92500" lnSpcReduction="20000"/>
          </a:bodyPr>
          <a:lstStyle/>
          <a:p>
            <a:pPr marL="0" indent="0">
              <a:buNone/>
            </a:pPr>
            <a:r>
              <a:rPr lang="en-US" sz="2400" i="1" u="sng" dirty="0">
                <a:solidFill>
                  <a:srgbClr val="050503"/>
                </a:solidFill>
              </a:rPr>
              <a:t>25+ years of research, 15 years of data</a:t>
            </a:r>
          </a:p>
          <a:p>
            <a:r>
              <a:rPr lang="en-US" sz="2200" dirty="0">
                <a:solidFill>
                  <a:srgbClr val="050503"/>
                </a:solidFill>
              </a:rPr>
              <a:t>School improvement framework built from research on organizational factors that matter most in promoting improvement</a:t>
            </a:r>
          </a:p>
          <a:p>
            <a:endParaRPr lang="en-US" sz="2200" dirty="0">
              <a:solidFill>
                <a:srgbClr val="050503"/>
              </a:solidFill>
            </a:endParaRPr>
          </a:p>
          <a:p>
            <a:r>
              <a:rPr lang="en-US" sz="2200" dirty="0">
                <a:solidFill>
                  <a:srgbClr val="050503"/>
                </a:solidFill>
              </a:rPr>
              <a:t>Research validated survey of teachers and students (4</a:t>
            </a:r>
            <a:r>
              <a:rPr lang="en-US" sz="2200" baseline="30000" dirty="0">
                <a:solidFill>
                  <a:srgbClr val="050503"/>
                </a:solidFill>
              </a:rPr>
              <a:t>th</a:t>
            </a:r>
            <a:r>
              <a:rPr lang="en-US" sz="2200" dirty="0">
                <a:solidFill>
                  <a:srgbClr val="050503"/>
                </a:solidFill>
              </a:rPr>
              <a:t> – 12</a:t>
            </a:r>
            <a:r>
              <a:rPr lang="en-US" sz="2200" baseline="30000" dirty="0">
                <a:solidFill>
                  <a:srgbClr val="050503"/>
                </a:solidFill>
              </a:rPr>
              <a:t>th</a:t>
            </a:r>
            <a:r>
              <a:rPr lang="en-US" sz="2200" dirty="0">
                <a:solidFill>
                  <a:srgbClr val="050503"/>
                </a:solidFill>
              </a:rPr>
              <a:t> grade) that provides actionable data and insights into a school</a:t>
            </a:r>
          </a:p>
          <a:p>
            <a:endParaRPr lang="en-US" sz="2200" dirty="0">
              <a:solidFill>
                <a:srgbClr val="050503"/>
              </a:solidFill>
            </a:endParaRPr>
          </a:p>
          <a:p>
            <a:r>
              <a:rPr lang="en-US" sz="2200" dirty="0">
                <a:solidFill>
                  <a:srgbClr val="050503"/>
                </a:solidFill>
              </a:rPr>
              <a:t>Analyzed at scale across the state of Illinois and used by over 6000 schools</a:t>
            </a:r>
          </a:p>
          <a:p>
            <a:endParaRPr lang="en-US" sz="2200" dirty="0">
              <a:solidFill>
                <a:srgbClr val="050503"/>
              </a:solidFill>
            </a:endParaRPr>
          </a:p>
          <a:p>
            <a:r>
              <a:rPr lang="en-US" sz="2200" dirty="0">
                <a:solidFill>
                  <a:srgbClr val="050503"/>
                </a:solidFill>
              </a:rPr>
              <a:t>Positive relationships with:</a:t>
            </a:r>
          </a:p>
          <a:p>
            <a:pPr lvl="1"/>
            <a:r>
              <a:rPr lang="en-US" dirty="0">
                <a:solidFill>
                  <a:srgbClr val="050503"/>
                </a:solidFill>
              </a:rPr>
              <a:t>Test scores and test score gains</a:t>
            </a:r>
          </a:p>
          <a:p>
            <a:pPr lvl="1"/>
            <a:r>
              <a:rPr lang="en-US" dirty="0">
                <a:solidFill>
                  <a:srgbClr val="050503"/>
                </a:solidFill>
              </a:rPr>
              <a:t>Attendance rate changes</a:t>
            </a:r>
          </a:p>
          <a:p>
            <a:pPr lvl="1"/>
            <a:r>
              <a:rPr lang="en-US" dirty="0">
                <a:solidFill>
                  <a:srgbClr val="050503"/>
                </a:solidFill>
              </a:rPr>
              <a:t>Graduation rates and rate changes</a:t>
            </a:r>
          </a:p>
          <a:p>
            <a:pPr lvl="1"/>
            <a:r>
              <a:rPr lang="en-US" dirty="0">
                <a:solidFill>
                  <a:srgbClr val="050503"/>
                </a:solidFill>
              </a:rPr>
              <a:t>Teacher mobility / retention</a:t>
            </a:r>
          </a:p>
          <a:p>
            <a:pPr lvl="1"/>
            <a:r>
              <a:rPr lang="en-US" dirty="0">
                <a:solidFill>
                  <a:srgbClr val="050503"/>
                </a:solidFill>
              </a:rPr>
              <a:t>Freshman On-Track</a:t>
            </a:r>
          </a:p>
          <a:p>
            <a:pPr marL="0" indent="0">
              <a:buNone/>
            </a:pPr>
            <a:endParaRPr lang="en-US" dirty="0"/>
          </a:p>
        </p:txBody>
      </p:sp>
    </p:spTree>
    <p:extLst>
      <p:ext uri="{BB962C8B-B14F-4D97-AF65-F5344CB8AC3E}">
        <p14:creationId xmlns:p14="http://schemas.microsoft.com/office/powerpoint/2010/main" val="2806720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Research Findings</a:t>
            </a:r>
          </a:p>
        </p:txBody>
      </p:sp>
      <p:sp>
        <p:nvSpPr>
          <p:cNvPr id="6" name="Content Placeholder 2"/>
          <p:cNvSpPr>
            <a:spLocks noGrp="1"/>
          </p:cNvSpPr>
          <p:nvPr>
            <p:ph idx="1"/>
          </p:nvPr>
        </p:nvSpPr>
        <p:spPr>
          <a:xfrm>
            <a:off x="1951294" y="1452262"/>
            <a:ext cx="8857603" cy="4906963"/>
          </a:xfrm>
        </p:spPr>
        <p:txBody>
          <a:bodyPr/>
          <a:lstStyle/>
          <a:p>
            <a:pPr marL="0" lvl="0" indent="0" algn="ctr" defTabSz="914400">
              <a:buSzTx/>
              <a:buNone/>
            </a:pPr>
            <a:endParaRPr lang="en-US" sz="5400" dirty="0">
              <a:solidFill>
                <a:srgbClr val="050503"/>
              </a:solidFill>
              <a:latin typeface="+mn-lt"/>
            </a:endParaRPr>
          </a:p>
          <a:p>
            <a:pPr marL="0" lvl="0" indent="0" algn="ctr" defTabSz="914400">
              <a:buSzTx/>
              <a:buNone/>
            </a:pPr>
            <a:r>
              <a:rPr lang="en-US" sz="11500" dirty="0">
                <a:solidFill>
                  <a:srgbClr val="3F601A"/>
                </a:solidFill>
                <a:latin typeface="+mn-lt"/>
              </a:rPr>
              <a:t>10x</a:t>
            </a:r>
            <a:r>
              <a:rPr lang="en-US" sz="11500" dirty="0">
                <a:solidFill>
                  <a:srgbClr val="050503"/>
                </a:solidFill>
                <a:latin typeface="+mn-lt"/>
              </a:rPr>
              <a:t>   </a:t>
            </a:r>
            <a:r>
              <a:rPr lang="en-US" sz="4400" dirty="0">
                <a:solidFill>
                  <a:srgbClr val="050503"/>
                </a:solidFill>
                <a:latin typeface="+mn-lt"/>
              </a:rPr>
              <a:t>vs.    </a:t>
            </a:r>
            <a:r>
              <a:rPr lang="en-US" sz="11500" dirty="0">
                <a:solidFill>
                  <a:srgbClr val="C00000"/>
                </a:solidFill>
                <a:latin typeface="+mn-lt"/>
              </a:rPr>
              <a:t>&lt;10%</a:t>
            </a:r>
          </a:p>
        </p:txBody>
      </p:sp>
      <p:sp>
        <p:nvSpPr>
          <p:cNvPr id="7" name="TextBox 6"/>
          <p:cNvSpPr txBox="1"/>
          <p:nvPr/>
        </p:nvSpPr>
        <p:spPr>
          <a:xfrm>
            <a:off x="1242032" y="4074375"/>
            <a:ext cx="4011930" cy="1323439"/>
          </a:xfrm>
          <a:prstGeom prst="rect">
            <a:avLst/>
          </a:prstGeom>
          <a:noFill/>
        </p:spPr>
        <p:txBody>
          <a:bodyPr wrap="square" rtlCol="0">
            <a:spAutoFit/>
          </a:bodyPr>
          <a:lstStyle/>
          <a:p>
            <a:pPr algn="ctr"/>
            <a:r>
              <a:rPr lang="en-US" sz="2000" dirty="0">
                <a:latin typeface="Gotham HTF Book"/>
              </a:rPr>
              <a:t>More likely to improve student outcomes if strong on three or more Essentials than schools weak on three or more</a:t>
            </a:r>
          </a:p>
        </p:txBody>
      </p:sp>
      <p:sp>
        <p:nvSpPr>
          <p:cNvPr id="8" name="TextBox 7"/>
          <p:cNvSpPr txBox="1"/>
          <p:nvPr/>
        </p:nvSpPr>
        <p:spPr>
          <a:xfrm>
            <a:off x="7068449" y="4070526"/>
            <a:ext cx="4011930" cy="1015663"/>
          </a:xfrm>
          <a:prstGeom prst="rect">
            <a:avLst/>
          </a:prstGeom>
          <a:noFill/>
        </p:spPr>
        <p:txBody>
          <a:bodyPr wrap="square" rtlCol="0">
            <a:spAutoFit/>
          </a:bodyPr>
          <a:lstStyle/>
          <a:p>
            <a:pPr algn="ctr"/>
            <a:r>
              <a:rPr lang="en-US" sz="2000" dirty="0">
                <a:latin typeface="Gotham HTF Book"/>
              </a:rPr>
              <a:t>Chance of improving student outcomes over time when a sustained weakness exists</a:t>
            </a:r>
          </a:p>
        </p:txBody>
      </p:sp>
    </p:spTree>
    <p:extLst>
      <p:ext uri="{BB962C8B-B14F-4D97-AF65-F5344CB8AC3E}">
        <p14:creationId xmlns:p14="http://schemas.microsoft.com/office/powerpoint/2010/main" val="264245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840" y="1844352"/>
            <a:ext cx="3677566" cy="4511998"/>
          </a:xfrm>
        </p:spPr>
        <p:txBody>
          <a:bodyPr anchor="ctr">
            <a:normAutofit/>
          </a:bodyPr>
          <a:lstStyle/>
          <a:p>
            <a:pPr marL="0" indent="0">
              <a:buNone/>
            </a:pPr>
            <a:r>
              <a:rPr lang="en-US" sz="2400" dirty="0">
                <a:solidFill>
                  <a:schemeClr val="tx1"/>
                </a:solidFill>
              </a:rPr>
              <a:t>The 5Essentials System expands the conversation beyond just technical components of school improvement and digs beneath the surface into more social concepts that are vital to any improvement effort. </a:t>
            </a:r>
          </a:p>
        </p:txBody>
      </p:sp>
      <p:pic>
        <p:nvPicPr>
          <p:cNvPr id="5" name="Picture 4" descr="Screen Shot 2017-07-27 at 9.46.38 AM.png"/>
          <p:cNvPicPr>
            <a:picLocks noChangeAspect="1"/>
          </p:cNvPicPr>
          <p:nvPr/>
        </p:nvPicPr>
        <p:blipFill rotWithShape="1">
          <a:blip r:embed="rId3">
            <a:extLst>
              <a:ext uri="{28A0092B-C50C-407E-A947-70E740481C1C}">
                <a14:useLocalDpi xmlns:a14="http://schemas.microsoft.com/office/drawing/2010/main" val="0"/>
              </a:ext>
            </a:extLst>
          </a:blip>
          <a:srcRect t="6695"/>
          <a:stretch/>
        </p:blipFill>
        <p:spPr>
          <a:xfrm>
            <a:off x="4242512" y="1844353"/>
            <a:ext cx="7679522" cy="4694559"/>
          </a:xfrm>
          <a:prstGeom prst="rect">
            <a:avLst/>
          </a:prstGeom>
        </p:spPr>
      </p:pic>
      <p:sp>
        <p:nvSpPr>
          <p:cNvPr id="6" name="Title 1"/>
          <p:cNvSpPr>
            <a:spLocks noGrp="1"/>
          </p:cNvSpPr>
          <p:nvPr>
            <p:ph type="title"/>
          </p:nvPr>
        </p:nvSpPr>
        <p:spPr>
          <a:xfrm>
            <a:off x="269966" y="141310"/>
            <a:ext cx="8874034" cy="1063081"/>
          </a:xfrm>
        </p:spPr>
        <p:txBody>
          <a:bodyPr/>
          <a:lstStyle/>
          <a:p>
            <a:r>
              <a:rPr lang="en-US" dirty="0"/>
              <a:t>Expanded Conversations are Necessary for Improvement</a:t>
            </a:r>
          </a:p>
        </p:txBody>
      </p:sp>
    </p:spTree>
    <p:extLst>
      <p:ext uri="{BB962C8B-B14F-4D97-AF65-F5344CB8AC3E}">
        <p14:creationId xmlns:p14="http://schemas.microsoft.com/office/powerpoint/2010/main" val="1230740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8" name="Google Shape;808;p68"/>
          <p:cNvSpPr txBox="1">
            <a:spLocks noGrp="1"/>
          </p:cNvSpPr>
          <p:nvPr>
            <p:ph type="body" idx="1"/>
          </p:nvPr>
        </p:nvSpPr>
        <p:spPr>
          <a:xfrm>
            <a:off x="269965" y="1541721"/>
            <a:ext cx="11652000" cy="4635200"/>
          </a:xfrm>
          <a:prstGeom prst="rect">
            <a:avLst/>
          </a:prstGeom>
        </p:spPr>
        <p:txBody>
          <a:bodyPr spcFirstLastPara="1" vert="horz" wrap="square" lIns="91433" tIns="91433" rIns="91433" bIns="91433" rtlCol="0" anchor="t" anchorCtr="0">
            <a:noAutofit/>
          </a:bodyPr>
          <a:lstStyle/>
          <a:p>
            <a:pPr marL="0" indent="0">
              <a:lnSpc>
                <a:spcPct val="100000"/>
              </a:lnSpc>
              <a:spcBef>
                <a:spcPts val="800"/>
              </a:spcBef>
              <a:buNone/>
            </a:pPr>
            <a:r>
              <a:rPr lang="en" dirty="0">
                <a:solidFill>
                  <a:schemeClr val="tx1"/>
                </a:solidFill>
                <a:latin typeface="Gotham HTF Book" charset="0"/>
                <a:sym typeface="Montserrat"/>
              </a:rPr>
              <a:t>The Framework is the key to school improvement </a:t>
            </a:r>
            <a:r>
              <a:rPr lang="en-US" dirty="0">
                <a:solidFill>
                  <a:schemeClr val="tx1"/>
                </a:solidFill>
                <a:latin typeface="Gotham HTF Book" charset="0"/>
                <a:sym typeface="Montserrat"/>
              </a:rPr>
              <a:t>and pushes us to consider:</a:t>
            </a:r>
            <a:endParaRPr lang="en" dirty="0">
              <a:solidFill>
                <a:schemeClr val="tx1"/>
              </a:solidFill>
              <a:latin typeface="Gotham HTF Book" charset="0"/>
              <a:sym typeface="Montserrat"/>
            </a:endParaRPr>
          </a:p>
          <a:p>
            <a:pPr marL="342900" indent="-342900">
              <a:lnSpc>
                <a:spcPct val="100000"/>
              </a:lnSpc>
              <a:spcBef>
                <a:spcPts val="800"/>
              </a:spcBef>
            </a:pPr>
            <a:r>
              <a:rPr lang="en" dirty="0">
                <a:solidFill>
                  <a:schemeClr val="tx1"/>
                </a:solidFill>
                <a:latin typeface="Gotham HTF Book" charset="0"/>
                <a:sym typeface="Montserrat"/>
              </a:rPr>
              <a:t>How </a:t>
            </a:r>
            <a:r>
              <a:rPr lang="en-US" dirty="0">
                <a:solidFill>
                  <a:schemeClr val="tx1"/>
                </a:solidFill>
                <a:latin typeface="Gotham HTF Book" charset="0"/>
                <a:sym typeface="Montserrat"/>
              </a:rPr>
              <a:t>are we</a:t>
            </a:r>
            <a:r>
              <a:rPr lang="en" dirty="0">
                <a:solidFill>
                  <a:schemeClr val="tx1"/>
                </a:solidFill>
                <a:latin typeface="Gotham HTF Book" charset="0"/>
                <a:sym typeface="Montserrat"/>
              </a:rPr>
              <a:t> </a:t>
            </a:r>
            <a:r>
              <a:rPr lang="en-US" dirty="0">
                <a:solidFill>
                  <a:schemeClr val="tx1"/>
                </a:solidFill>
                <a:latin typeface="Gotham HTF Book" charset="0"/>
                <a:sym typeface="Montserrat"/>
              </a:rPr>
              <a:t>growing </a:t>
            </a:r>
            <a:r>
              <a:rPr lang="en" dirty="0">
                <a:solidFill>
                  <a:schemeClr val="tx1"/>
                </a:solidFill>
                <a:latin typeface="Gotham HTF Book" charset="0"/>
                <a:sym typeface="Montserrat"/>
              </a:rPr>
              <a:t>trust between teachers, students, families, and school leadership? </a:t>
            </a:r>
          </a:p>
          <a:p>
            <a:pPr marL="342900" indent="-342900">
              <a:lnSpc>
                <a:spcPct val="100000"/>
              </a:lnSpc>
              <a:spcBef>
                <a:spcPts val="800"/>
              </a:spcBef>
            </a:pPr>
            <a:r>
              <a:rPr lang="en" dirty="0">
                <a:solidFill>
                  <a:schemeClr val="tx1"/>
                </a:solidFill>
                <a:latin typeface="Gotham HTF Book" charset="0"/>
                <a:sym typeface="Montserrat"/>
              </a:rPr>
              <a:t>How </a:t>
            </a:r>
            <a:r>
              <a:rPr lang="en-US" dirty="0">
                <a:solidFill>
                  <a:schemeClr val="tx1"/>
                </a:solidFill>
                <a:latin typeface="Gotham HTF Book" charset="0"/>
                <a:sym typeface="Montserrat"/>
              </a:rPr>
              <a:t>are we</a:t>
            </a:r>
            <a:r>
              <a:rPr lang="en" dirty="0">
                <a:solidFill>
                  <a:schemeClr val="tx1"/>
                </a:solidFill>
                <a:latin typeface="Gotham HTF Book" charset="0"/>
                <a:sym typeface="Montserrat"/>
              </a:rPr>
              <a:t> incorporating teacher influence throughout </a:t>
            </a:r>
            <a:r>
              <a:rPr lang="en-US" dirty="0">
                <a:solidFill>
                  <a:schemeClr val="tx1"/>
                </a:solidFill>
                <a:latin typeface="Gotham HTF Book" charset="0"/>
                <a:sym typeface="Montserrat"/>
              </a:rPr>
              <a:t>key </a:t>
            </a:r>
            <a:r>
              <a:rPr lang="en" dirty="0">
                <a:solidFill>
                  <a:schemeClr val="tx1"/>
                </a:solidFill>
                <a:latin typeface="Gotham HTF Book" charset="0"/>
                <a:sym typeface="Montserrat"/>
              </a:rPr>
              <a:t>school </a:t>
            </a:r>
            <a:r>
              <a:rPr lang="en-US" dirty="0">
                <a:solidFill>
                  <a:schemeClr val="tx1"/>
                </a:solidFill>
                <a:latin typeface="Gotham HTF Book" charset="0"/>
                <a:sym typeface="Montserrat"/>
              </a:rPr>
              <a:t>decisions and </a:t>
            </a:r>
            <a:r>
              <a:rPr lang="en" dirty="0">
                <a:solidFill>
                  <a:schemeClr val="tx1"/>
                </a:solidFill>
                <a:latin typeface="Gotham HTF Book" charset="0"/>
                <a:sym typeface="Montserrat"/>
              </a:rPr>
              <a:t>priorities?</a:t>
            </a:r>
          </a:p>
          <a:p>
            <a:pPr marL="342900" indent="-342900">
              <a:lnSpc>
                <a:spcPct val="100000"/>
              </a:lnSpc>
              <a:spcBef>
                <a:spcPts val="800"/>
              </a:spcBef>
            </a:pPr>
            <a:r>
              <a:rPr lang="en" dirty="0">
                <a:solidFill>
                  <a:schemeClr val="tx1"/>
                </a:solidFill>
                <a:latin typeface="Gotham HTF Book" charset="0"/>
                <a:sym typeface="Montserrat"/>
              </a:rPr>
              <a:t>How </a:t>
            </a:r>
            <a:r>
              <a:rPr lang="en-US" dirty="0">
                <a:solidFill>
                  <a:schemeClr val="tx1"/>
                </a:solidFill>
                <a:latin typeface="Gotham HTF Book" charset="0"/>
                <a:sym typeface="Montserrat"/>
              </a:rPr>
              <a:t>are we aligning</a:t>
            </a:r>
            <a:r>
              <a:rPr lang="en" dirty="0">
                <a:solidFill>
                  <a:schemeClr val="tx1"/>
                </a:solidFill>
                <a:latin typeface="Gotham HTF Book" charset="0"/>
                <a:sym typeface="Montserrat"/>
              </a:rPr>
              <a:t> </a:t>
            </a:r>
            <a:r>
              <a:rPr lang="en-US" dirty="0">
                <a:solidFill>
                  <a:schemeClr val="tx1"/>
                </a:solidFill>
                <a:latin typeface="Gotham HTF Book" charset="0"/>
                <a:sym typeface="Montserrat"/>
              </a:rPr>
              <a:t>our work and our</a:t>
            </a:r>
            <a:r>
              <a:rPr lang="en" dirty="0">
                <a:solidFill>
                  <a:schemeClr val="tx1"/>
                </a:solidFill>
                <a:latin typeface="Gotham HTF Book" charset="0"/>
                <a:sym typeface="Montserrat"/>
              </a:rPr>
              <a:t> improvement efforts to ensure coherence?</a:t>
            </a:r>
          </a:p>
          <a:p>
            <a:pPr marL="342900" indent="-342900">
              <a:lnSpc>
                <a:spcPct val="100000"/>
              </a:lnSpc>
              <a:spcBef>
                <a:spcPts val="800"/>
              </a:spcBef>
            </a:pPr>
            <a:r>
              <a:rPr lang="en" dirty="0">
                <a:solidFill>
                  <a:schemeClr val="tx1"/>
                </a:solidFill>
                <a:latin typeface="Gotham HTF Book" charset="0"/>
                <a:sym typeface="Montserrat"/>
              </a:rPr>
              <a:t>How </a:t>
            </a:r>
            <a:r>
              <a:rPr lang="en-US" dirty="0">
                <a:solidFill>
                  <a:schemeClr val="tx1"/>
                </a:solidFill>
                <a:latin typeface="Gotham HTF Book" charset="0"/>
                <a:sym typeface="Montserrat"/>
              </a:rPr>
              <a:t>are we</a:t>
            </a:r>
            <a:r>
              <a:rPr lang="en" dirty="0">
                <a:solidFill>
                  <a:schemeClr val="tx1"/>
                </a:solidFill>
                <a:latin typeface="Gotham HTF Book" charset="0"/>
                <a:sym typeface="Montserrat"/>
              </a:rPr>
              <a:t> </a:t>
            </a:r>
            <a:r>
              <a:rPr lang="en-US" dirty="0">
                <a:solidFill>
                  <a:schemeClr val="tx1"/>
                </a:solidFill>
                <a:latin typeface="Gotham HTF Book" charset="0"/>
                <a:sym typeface="Montserrat"/>
              </a:rPr>
              <a:t>creating safe, supportive environments focused on high expectations, rigorous instruction, and academic excellence for all students?</a:t>
            </a:r>
            <a:endParaRPr lang="en" dirty="0">
              <a:solidFill>
                <a:schemeClr val="tx1"/>
              </a:solidFill>
              <a:latin typeface="Gotham HTF Book" charset="0"/>
              <a:sym typeface="Montserrat"/>
            </a:endParaRPr>
          </a:p>
          <a:p>
            <a:pPr marL="0" indent="0">
              <a:lnSpc>
                <a:spcPct val="100000"/>
              </a:lnSpc>
              <a:spcBef>
                <a:spcPts val="800"/>
              </a:spcBef>
              <a:buNone/>
            </a:pPr>
            <a:endParaRPr lang="en" dirty="0">
              <a:solidFill>
                <a:schemeClr val="tx1"/>
              </a:solidFill>
              <a:latin typeface="Gotham HTF Book" charset="0"/>
              <a:sym typeface="Montserrat"/>
            </a:endParaRPr>
          </a:p>
          <a:p>
            <a:pPr marL="0" indent="0">
              <a:lnSpc>
                <a:spcPct val="100000"/>
              </a:lnSpc>
              <a:spcBef>
                <a:spcPts val="800"/>
              </a:spcBef>
              <a:buNone/>
            </a:pPr>
            <a:r>
              <a:rPr lang="en" dirty="0">
                <a:solidFill>
                  <a:schemeClr val="tx1"/>
                </a:solidFill>
                <a:latin typeface="Gotham HTF Book" charset="0"/>
                <a:sym typeface="Montserrat"/>
              </a:rPr>
              <a:t>The </a:t>
            </a:r>
            <a:r>
              <a:rPr lang="en-US" dirty="0">
                <a:solidFill>
                  <a:schemeClr val="tx1"/>
                </a:solidFill>
                <a:latin typeface="Gotham HTF Book" charset="0"/>
                <a:sym typeface="Montserrat"/>
              </a:rPr>
              <a:t>S</a:t>
            </a:r>
            <a:r>
              <a:rPr lang="en" dirty="0">
                <a:solidFill>
                  <a:schemeClr val="tx1"/>
                </a:solidFill>
                <a:latin typeface="Gotham HTF Book" charset="0"/>
                <a:sym typeface="Montserrat"/>
              </a:rPr>
              <a:t>urvey provides data and evidence of progress towards improved conditions within a school relative to the </a:t>
            </a:r>
            <a:r>
              <a:rPr lang="en-US" dirty="0">
                <a:solidFill>
                  <a:schemeClr val="tx1"/>
                </a:solidFill>
                <a:latin typeface="Gotham HTF Book" charset="0"/>
                <a:sym typeface="Montserrat"/>
              </a:rPr>
              <a:t>F</a:t>
            </a:r>
            <a:r>
              <a:rPr lang="en" dirty="0">
                <a:solidFill>
                  <a:schemeClr val="tx1"/>
                </a:solidFill>
                <a:latin typeface="Gotham HTF Book" charset="0"/>
                <a:sym typeface="Montserrat"/>
              </a:rPr>
              <a:t>ramework.</a:t>
            </a:r>
            <a:br>
              <a:rPr lang="en" dirty="0">
                <a:solidFill>
                  <a:schemeClr val="tx1"/>
                </a:solidFill>
                <a:latin typeface="Gotham HTF Book" charset="0"/>
                <a:sym typeface="Montserrat"/>
              </a:rPr>
            </a:br>
            <a:br>
              <a:rPr lang="en" dirty="0">
                <a:solidFill>
                  <a:schemeClr val="tx1"/>
                </a:solidFill>
                <a:latin typeface="Gotham HTF Book" charset="0"/>
                <a:sym typeface="Montserrat"/>
              </a:rPr>
            </a:br>
            <a:r>
              <a:rPr lang="en-US" dirty="0">
                <a:solidFill>
                  <a:schemeClr val="tx1"/>
                </a:solidFill>
                <a:latin typeface="Gotham HTF Book" charset="0"/>
                <a:sym typeface="Montserrat"/>
              </a:rPr>
              <a:t>The data from the Survey sit alongside and supplement </a:t>
            </a:r>
            <a:r>
              <a:rPr lang="en" dirty="0">
                <a:solidFill>
                  <a:schemeClr val="tx1"/>
                </a:solidFill>
                <a:latin typeface="Gotham HTF Book" charset="0"/>
                <a:sym typeface="Montserrat"/>
              </a:rPr>
              <a:t>other data points that </a:t>
            </a:r>
            <a:r>
              <a:rPr lang="en-US" dirty="0">
                <a:solidFill>
                  <a:schemeClr val="tx1"/>
                </a:solidFill>
                <a:latin typeface="Gotham HTF Book" charset="0"/>
                <a:sym typeface="Montserrat"/>
              </a:rPr>
              <a:t>also </a:t>
            </a:r>
            <a:r>
              <a:rPr lang="en" dirty="0">
                <a:solidFill>
                  <a:schemeClr val="tx1"/>
                </a:solidFill>
                <a:latin typeface="Gotham HTF Book" charset="0"/>
                <a:sym typeface="Montserrat"/>
              </a:rPr>
              <a:t>gauge progress and inform school improvement: standardized tests, discipline, attendance, etc.</a:t>
            </a:r>
            <a:endParaRPr dirty="0">
              <a:solidFill>
                <a:schemeClr val="tx1"/>
              </a:solidFill>
              <a:latin typeface="Gotham HTF Book" charset="0"/>
              <a:sym typeface="Montserrat"/>
            </a:endParaRPr>
          </a:p>
          <a:p>
            <a:pPr marL="237061" indent="-101597">
              <a:buNone/>
            </a:pPr>
            <a:endParaRPr dirty="0"/>
          </a:p>
        </p:txBody>
      </p:sp>
      <p:sp>
        <p:nvSpPr>
          <p:cNvPr id="4" name="Title 3">
            <a:extLst>
              <a:ext uri="{FF2B5EF4-FFF2-40B4-BE49-F238E27FC236}">
                <a16:creationId xmlns:a16="http://schemas.microsoft.com/office/drawing/2014/main" id="{D156520B-7DE9-41C2-BA55-974A92147423}"/>
              </a:ext>
            </a:extLst>
          </p:cNvPr>
          <p:cNvSpPr>
            <a:spLocks noGrp="1"/>
          </p:cNvSpPr>
          <p:nvPr>
            <p:ph type="title"/>
          </p:nvPr>
        </p:nvSpPr>
        <p:spPr>
          <a:xfrm>
            <a:off x="269967" y="141310"/>
            <a:ext cx="8874000" cy="1063125"/>
          </a:xfrm>
        </p:spPr>
        <p:txBody>
          <a:bodyPr lIns="0"/>
          <a:lstStyle/>
          <a:p>
            <a:r>
              <a:rPr lang="en-US" dirty="0">
                <a:latin typeface="Gotham HTF Book"/>
              </a:rPr>
              <a:t>Understanding the Role of the Framework and Survey</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70128-2540-4C5C-82C4-1DBFF89134DC}"/>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96D938FE-BA0C-41DA-8265-7BB852053D4A}"/>
              </a:ext>
            </a:extLst>
          </p:cNvPr>
          <p:cNvSpPr>
            <a:spLocks noGrp="1"/>
          </p:cNvSpPr>
          <p:nvPr>
            <p:ph idx="1"/>
          </p:nvPr>
        </p:nvSpPr>
        <p:spPr/>
        <p:txBody>
          <a:bodyPr anchor="ctr"/>
          <a:lstStyle/>
          <a:p>
            <a:pPr marL="0" indent="0" algn="ctr">
              <a:buNone/>
            </a:pPr>
            <a:r>
              <a:rPr lang="en-US" dirty="0">
                <a:solidFill>
                  <a:schemeClr val="tx1"/>
                </a:solidFill>
              </a:rPr>
              <a:t>What questions do you have thus far? </a:t>
            </a:r>
          </a:p>
          <a:p>
            <a:endParaRPr lang="en-US" dirty="0">
              <a:solidFill>
                <a:schemeClr val="tx1"/>
              </a:solidFill>
            </a:endParaRPr>
          </a:p>
        </p:txBody>
      </p:sp>
    </p:spTree>
    <p:extLst>
      <p:ext uri="{BB962C8B-B14F-4D97-AF65-F5344CB8AC3E}">
        <p14:creationId xmlns:p14="http://schemas.microsoft.com/office/powerpoint/2010/main" val="161287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
        <p:nvSpPr>
          <p:cNvPr id="2" name="Title 1"/>
          <p:cNvSpPr>
            <a:spLocks noGrp="1"/>
          </p:cNvSpPr>
          <p:nvPr>
            <p:ph type="title"/>
          </p:nvPr>
        </p:nvSpPr>
        <p:spPr>
          <a:xfrm>
            <a:off x="184255" y="1327463"/>
            <a:ext cx="7372682" cy="2852737"/>
          </a:xfrm>
        </p:spPr>
        <p:txBody>
          <a:bodyPr>
            <a:normAutofit/>
          </a:bodyPr>
          <a:lstStyle/>
          <a:p>
            <a:pPr algn="ctr"/>
            <a:r>
              <a:rPr lang="en-US" sz="4000" b="1" dirty="0">
                <a:solidFill>
                  <a:schemeClr val="bg1"/>
                </a:solidFill>
                <a:latin typeface="Gotham HTF Black" charset="0"/>
                <a:ea typeface="Gotham HTF Black" charset="0"/>
                <a:cs typeface="Gotham HTF Black" charset="0"/>
              </a:rPr>
              <a:t>Unpacking the 5Essentials</a:t>
            </a:r>
          </a:p>
        </p:txBody>
      </p:sp>
    </p:spTree>
    <p:extLst>
      <p:ext uri="{BB962C8B-B14F-4D97-AF65-F5344CB8AC3E}">
        <p14:creationId xmlns:p14="http://schemas.microsoft.com/office/powerpoint/2010/main" val="4218220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5Essentials and Core Measures</a:t>
            </a:r>
          </a:p>
        </p:txBody>
      </p:sp>
      <p:sp>
        <p:nvSpPr>
          <p:cNvPr id="4" name="TextBox 3">
            <a:extLst>
              <a:ext uri="{FF2B5EF4-FFF2-40B4-BE49-F238E27FC236}">
                <a16:creationId xmlns:a16="http://schemas.microsoft.com/office/drawing/2014/main" id="{F533BB11-5793-4B26-86F7-46ECBE32DAAD}"/>
              </a:ext>
            </a:extLst>
          </p:cNvPr>
          <p:cNvSpPr txBox="1"/>
          <p:nvPr/>
        </p:nvSpPr>
        <p:spPr>
          <a:xfrm>
            <a:off x="269966" y="1978200"/>
            <a:ext cx="3437201" cy="1323439"/>
          </a:xfrm>
          <a:prstGeom prst="rect">
            <a:avLst/>
          </a:prstGeom>
          <a:noFill/>
          <a:ln>
            <a:solidFill>
              <a:srgbClr val="77A55F"/>
            </a:solidFill>
          </a:ln>
        </p:spPr>
        <p:txBody>
          <a:bodyPr wrap="square" rtlCol="0">
            <a:spAutoFit/>
          </a:bodyPr>
          <a:lstStyle/>
          <a:p>
            <a:pPr algn="ctr"/>
            <a:r>
              <a:rPr lang="en-US" sz="1600" b="1" u="sng" dirty="0">
                <a:latin typeface="Gotham HTF Book" charset="0"/>
                <a:ea typeface="Gotham HTF Book" charset="0"/>
                <a:cs typeface="Gotham HTF Book" charset="0"/>
              </a:rPr>
              <a:t>Effective Leaders</a:t>
            </a:r>
          </a:p>
          <a:p>
            <a:pPr algn="ctr"/>
            <a:r>
              <a:rPr lang="en-US" sz="1600" dirty="0">
                <a:latin typeface="Gotham HTF Book" charset="0"/>
                <a:ea typeface="Gotham HTF Book" charset="0"/>
                <a:cs typeface="Gotham HTF Book" charset="0"/>
              </a:rPr>
              <a:t>Instructional Leadership</a:t>
            </a:r>
          </a:p>
          <a:p>
            <a:pPr algn="ctr"/>
            <a:r>
              <a:rPr lang="en-US" sz="1600" dirty="0">
                <a:latin typeface="Gotham HTF Book" charset="0"/>
                <a:ea typeface="Gotham HTF Book" charset="0"/>
                <a:cs typeface="Gotham HTF Book" charset="0"/>
              </a:rPr>
              <a:t>Program Coherence</a:t>
            </a:r>
          </a:p>
          <a:p>
            <a:pPr algn="ctr"/>
            <a:r>
              <a:rPr lang="en-US" sz="1600" dirty="0">
                <a:latin typeface="Gotham HTF Book" charset="0"/>
                <a:ea typeface="Gotham HTF Book" charset="0"/>
                <a:cs typeface="Gotham HTF Book" charset="0"/>
              </a:rPr>
              <a:t>Teacher Influence</a:t>
            </a:r>
          </a:p>
          <a:p>
            <a:pPr algn="ctr"/>
            <a:r>
              <a:rPr lang="en-US" sz="1600" dirty="0">
                <a:latin typeface="Gotham HTF Book" charset="0"/>
                <a:ea typeface="Gotham HTF Book" charset="0"/>
                <a:cs typeface="Gotham HTF Book" charset="0"/>
              </a:rPr>
              <a:t>Teacher-Principal Trust</a:t>
            </a:r>
          </a:p>
        </p:txBody>
      </p:sp>
      <p:cxnSp>
        <p:nvCxnSpPr>
          <p:cNvPr id="8" name="Straight Arrow Connector 7">
            <a:extLst>
              <a:ext uri="{FF2B5EF4-FFF2-40B4-BE49-F238E27FC236}">
                <a16:creationId xmlns:a16="http://schemas.microsoft.com/office/drawing/2014/main" id="{08716296-63C6-485C-81B9-539F86715B2D}"/>
              </a:ext>
            </a:extLst>
          </p:cNvPr>
          <p:cNvCxnSpPr>
            <a:cxnSpLocks/>
            <a:endCxn id="4" idx="3"/>
          </p:cNvCxnSpPr>
          <p:nvPr/>
        </p:nvCxnSpPr>
        <p:spPr>
          <a:xfrm flipH="1" flipV="1">
            <a:off x="3707167" y="2639920"/>
            <a:ext cx="670232" cy="815610"/>
          </a:xfrm>
          <a:prstGeom prst="straightConnector1">
            <a:avLst/>
          </a:prstGeom>
          <a:ln>
            <a:solidFill>
              <a:srgbClr val="77A55F"/>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84DB0F9-C0FD-4C02-B9D4-C54DF3078B1B}"/>
              </a:ext>
            </a:extLst>
          </p:cNvPr>
          <p:cNvSpPr txBox="1"/>
          <p:nvPr/>
        </p:nvSpPr>
        <p:spPr>
          <a:xfrm>
            <a:off x="269965" y="4043622"/>
            <a:ext cx="3437202" cy="2062103"/>
          </a:xfrm>
          <a:prstGeom prst="rect">
            <a:avLst/>
          </a:prstGeom>
          <a:noFill/>
          <a:ln>
            <a:solidFill>
              <a:srgbClr val="F0C76E"/>
            </a:solidFill>
          </a:ln>
        </p:spPr>
        <p:txBody>
          <a:bodyPr wrap="square" rtlCol="0">
            <a:spAutoFit/>
          </a:bodyPr>
          <a:lstStyle/>
          <a:p>
            <a:pPr algn="ctr"/>
            <a:r>
              <a:rPr lang="en-US" sz="1600" b="1" u="sng" dirty="0">
                <a:latin typeface="Gotham HTF Book" charset="0"/>
                <a:ea typeface="Gotham HTF Book" charset="0"/>
                <a:cs typeface="Gotham HTF Book" charset="0"/>
              </a:rPr>
              <a:t>Supportive Environment</a:t>
            </a:r>
          </a:p>
          <a:p>
            <a:pPr algn="ctr"/>
            <a:r>
              <a:rPr lang="en-US" sz="1600" dirty="0">
                <a:latin typeface="Gotham HTF Book" charset="0"/>
                <a:ea typeface="Gotham HTF Book" charset="0"/>
                <a:cs typeface="Gotham HTF Book" charset="0"/>
              </a:rPr>
              <a:t>Academic Personalism</a:t>
            </a:r>
          </a:p>
          <a:p>
            <a:pPr algn="ctr"/>
            <a:r>
              <a:rPr lang="en-US" sz="1600" dirty="0">
                <a:latin typeface="Gotham HTF Book" charset="0"/>
                <a:ea typeface="Gotham HTF Book" charset="0"/>
                <a:cs typeface="Gotham HTF Book" charset="0"/>
              </a:rPr>
              <a:t>Peer Support for Academic Work </a:t>
            </a:r>
          </a:p>
          <a:p>
            <a:pPr algn="ctr"/>
            <a:r>
              <a:rPr lang="en-US" sz="1600" dirty="0">
                <a:latin typeface="Gotham HTF Book" charset="0"/>
                <a:ea typeface="Gotham HTF Book" charset="0"/>
                <a:cs typeface="Gotham HTF Book" charset="0"/>
              </a:rPr>
              <a:t>Safety</a:t>
            </a:r>
          </a:p>
          <a:p>
            <a:pPr algn="ctr"/>
            <a:r>
              <a:rPr lang="en-US" sz="1600" dirty="0">
                <a:latin typeface="Gotham HTF Book" charset="0"/>
                <a:ea typeface="Gotham HTF Book" charset="0"/>
                <a:cs typeface="Gotham HTF Book" charset="0"/>
              </a:rPr>
              <a:t>Student-Teacher Trust</a:t>
            </a:r>
          </a:p>
          <a:p>
            <a:pPr algn="ctr"/>
            <a:r>
              <a:rPr lang="en-US" sz="1600" dirty="0">
                <a:latin typeface="Gotham HTF Book" charset="0"/>
                <a:ea typeface="Gotham HTF Book" charset="0"/>
                <a:cs typeface="Gotham HTF Book" charset="0"/>
              </a:rPr>
              <a:t>Expectations for Postsecondary Education</a:t>
            </a:r>
          </a:p>
          <a:p>
            <a:pPr algn="ctr"/>
            <a:r>
              <a:rPr lang="en-US" sz="1600" dirty="0">
                <a:latin typeface="Gotham HTF Book" charset="0"/>
                <a:ea typeface="Gotham HTF Book" charset="0"/>
                <a:cs typeface="Gotham HTF Book" charset="0"/>
              </a:rPr>
              <a:t>Schoolwide Future Orientation</a:t>
            </a:r>
          </a:p>
        </p:txBody>
      </p:sp>
      <p:cxnSp>
        <p:nvCxnSpPr>
          <p:cNvPr id="12" name="Straight Arrow Connector 11">
            <a:extLst>
              <a:ext uri="{FF2B5EF4-FFF2-40B4-BE49-F238E27FC236}">
                <a16:creationId xmlns:a16="http://schemas.microsoft.com/office/drawing/2014/main" id="{30C05D81-0FE2-406A-A638-FE243D13D2C1}"/>
              </a:ext>
            </a:extLst>
          </p:cNvPr>
          <p:cNvCxnSpPr>
            <a:cxnSpLocks/>
            <a:endCxn id="9" idx="3"/>
          </p:cNvCxnSpPr>
          <p:nvPr/>
        </p:nvCxnSpPr>
        <p:spPr>
          <a:xfrm flipH="1">
            <a:off x="3707167" y="5074674"/>
            <a:ext cx="670232" cy="0"/>
          </a:xfrm>
          <a:prstGeom prst="straightConnector1">
            <a:avLst/>
          </a:prstGeom>
          <a:ln>
            <a:solidFill>
              <a:srgbClr val="F0C76E"/>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1BA190E-4683-406E-98E3-448A52C90DCA}"/>
              </a:ext>
            </a:extLst>
          </p:cNvPr>
          <p:cNvSpPr txBox="1"/>
          <p:nvPr/>
        </p:nvSpPr>
        <p:spPr>
          <a:xfrm>
            <a:off x="4350766" y="1551190"/>
            <a:ext cx="3437201" cy="1323439"/>
          </a:xfrm>
          <a:prstGeom prst="rect">
            <a:avLst/>
          </a:prstGeom>
          <a:noFill/>
          <a:ln>
            <a:solidFill>
              <a:srgbClr val="F0C76E"/>
            </a:solidFill>
          </a:ln>
        </p:spPr>
        <p:txBody>
          <a:bodyPr wrap="square" rtlCol="0">
            <a:spAutoFit/>
          </a:bodyPr>
          <a:lstStyle/>
          <a:p>
            <a:pPr algn="ctr"/>
            <a:r>
              <a:rPr lang="en-US" sz="1600" b="1" u="sng" dirty="0">
                <a:latin typeface="Gotham HTF Book" charset="0"/>
                <a:ea typeface="Gotham HTF Book" charset="0"/>
                <a:cs typeface="Gotham HTF Book" charset="0"/>
              </a:rPr>
              <a:t>Ambitious Instruction</a:t>
            </a:r>
          </a:p>
          <a:p>
            <a:pPr algn="ctr"/>
            <a:r>
              <a:rPr lang="en-US" sz="1600" dirty="0">
                <a:latin typeface="Gotham HTF Book" charset="0"/>
                <a:ea typeface="Gotham HTF Book" charset="0"/>
                <a:cs typeface="Gotham HTF Book" charset="0"/>
              </a:rPr>
              <a:t>Academic Press</a:t>
            </a:r>
          </a:p>
          <a:p>
            <a:pPr algn="ctr"/>
            <a:r>
              <a:rPr lang="en-US" sz="1600" dirty="0">
                <a:latin typeface="Gotham HTF Book" charset="0"/>
                <a:ea typeface="Gotham HTF Book" charset="0"/>
                <a:cs typeface="Gotham HTF Book" charset="0"/>
              </a:rPr>
              <a:t>English Instruction</a:t>
            </a:r>
          </a:p>
          <a:p>
            <a:pPr algn="ctr"/>
            <a:r>
              <a:rPr lang="en-US" sz="1600" dirty="0">
                <a:latin typeface="Gotham HTF Book" charset="0"/>
                <a:ea typeface="Gotham HTF Book" charset="0"/>
                <a:cs typeface="Gotham HTF Book" charset="0"/>
              </a:rPr>
              <a:t>Math Instruction</a:t>
            </a:r>
          </a:p>
          <a:p>
            <a:pPr algn="ctr"/>
            <a:r>
              <a:rPr lang="en-US" sz="1600" dirty="0">
                <a:latin typeface="Gotham HTF Book" charset="0"/>
                <a:ea typeface="Gotham HTF Book" charset="0"/>
                <a:cs typeface="Gotham HTF Book" charset="0"/>
              </a:rPr>
              <a:t>Quality of Student Discussion</a:t>
            </a:r>
          </a:p>
        </p:txBody>
      </p:sp>
      <p:cxnSp>
        <p:nvCxnSpPr>
          <p:cNvPr id="17" name="Straight Arrow Connector 16">
            <a:extLst>
              <a:ext uri="{FF2B5EF4-FFF2-40B4-BE49-F238E27FC236}">
                <a16:creationId xmlns:a16="http://schemas.microsoft.com/office/drawing/2014/main" id="{04F986AC-376E-4C23-A535-C35940FE2C2A}"/>
              </a:ext>
            </a:extLst>
          </p:cNvPr>
          <p:cNvCxnSpPr>
            <a:cxnSpLocks/>
          </p:cNvCxnSpPr>
          <p:nvPr/>
        </p:nvCxnSpPr>
        <p:spPr>
          <a:xfrm flipH="1" flipV="1">
            <a:off x="6093431" y="2874629"/>
            <a:ext cx="0" cy="1168994"/>
          </a:xfrm>
          <a:prstGeom prst="straightConnector1">
            <a:avLst/>
          </a:prstGeom>
          <a:ln>
            <a:solidFill>
              <a:srgbClr val="F0C76E"/>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CBBC94E-1945-4998-866A-A7C0E9DE66F8}"/>
              </a:ext>
            </a:extLst>
          </p:cNvPr>
          <p:cNvSpPr txBox="1"/>
          <p:nvPr/>
        </p:nvSpPr>
        <p:spPr>
          <a:xfrm>
            <a:off x="8484833" y="1978199"/>
            <a:ext cx="3437201" cy="1671740"/>
          </a:xfrm>
          <a:prstGeom prst="rect">
            <a:avLst/>
          </a:prstGeom>
          <a:noFill/>
          <a:ln>
            <a:solidFill>
              <a:srgbClr val="F0C76E"/>
            </a:solidFill>
          </a:ln>
        </p:spPr>
        <p:txBody>
          <a:bodyPr wrap="square" rtlCol="0">
            <a:spAutoFit/>
          </a:bodyPr>
          <a:lstStyle/>
          <a:p>
            <a:pPr algn="ctr"/>
            <a:r>
              <a:rPr lang="en-US" sz="1600" b="1" u="sng" dirty="0">
                <a:latin typeface="Gotham HTF Book" charset="0"/>
                <a:ea typeface="Gotham HTF Book" charset="0"/>
                <a:cs typeface="Gotham HTF Book" charset="0"/>
              </a:rPr>
              <a:t>Collaborative Teachers</a:t>
            </a:r>
          </a:p>
          <a:p>
            <a:pPr marL="0" lvl="1" algn="ctr">
              <a:lnSpc>
                <a:spcPct val="110000"/>
              </a:lnSpc>
            </a:pPr>
            <a:r>
              <a:rPr lang="en-US" sz="1600" dirty="0">
                <a:latin typeface="Gotham HTF Book" charset="0"/>
              </a:rPr>
              <a:t>Collaborative Practices Collective Responsibility Quality Professional Development </a:t>
            </a:r>
          </a:p>
          <a:p>
            <a:pPr marL="0" lvl="1" algn="ctr">
              <a:lnSpc>
                <a:spcPct val="110000"/>
              </a:lnSpc>
            </a:pPr>
            <a:r>
              <a:rPr lang="en-US" sz="1600" dirty="0">
                <a:latin typeface="Gotham HTF Book" charset="0"/>
              </a:rPr>
              <a:t>School Commitment </a:t>
            </a:r>
          </a:p>
          <a:p>
            <a:pPr marL="0" lvl="1" algn="ctr">
              <a:lnSpc>
                <a:spcPct val="110000"/>
              </a:lnSpc>
            </a:pPr>
            <a:r>
              <a:rPr lang="en-US" sz="1600" dirty="0">
                <a:latin typeface="Gotham HTF Book" charset="0"/>
              </a:rPr>
              <a:t>Teacher-Teacher Trust</a:t>
            </a:r>
          </a:p>
        </p:txBody>
      </p:sp>
      <p:cxnSp>
        <p:nvCxnSpPr>
          <p:cNvPr id="22" name="Straight Arrow Connector 21">
            <a:extLst>
              <a:ext uri="{FF2B5EF4-FFF2-40B4-BE49-F238E27FC236}">
                <a16:creationId xmlns:a16="http://schemas.microsoft.com/office/drawing/2014/main" id="{80A27739-F15F-4359-84D0-1837BD112426}"/>
              </a:ext>
            </a:extLst>
          </p:cNvPr>
          <p:cNvCxnSpPr>
            <a:cxnSpLocks/>
            <a:endCxn id="21" idx="1"/>
          </p:cNvCxnSpPr>
          <p:nvPr/>
        </p:nvCxnSpPr>
        <p:spPr>
          <a:xfrm flipV="1">
            <a:off x="7787967" y="2814069"/>
            <a:ext cx="696866" cy="614931"/>
          </a:xfrm>
          <a:prstGeom prst="straightConnector1">
            <a:avLst/>
          </a:prstGeom>
          <a:ln>
            <a:solidFill>
              <a:srgbClr val="F0C76E"/>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FEA6F5E-8C3A-4722-9EF2-DB35998CA504}"/>
              </a:ext>
            </a:extLst>
          </p:cNvPr>
          <p:cNvSpPr txBox="1"/>
          <p:nvPr/>
        </p:nvSpPr>
        <p:spPr>
          <a:xfrm>
            <a:off x="8484833" y="4412953"/>
            <a:ext cx="3437201" cy="1408334"/>
          </a:xfrm>
          <a:prstGeom prst="rect">
            <a:avLst/>
          </a:prstGeom>
          <a:noFill/>
          <a:ln>
            <a:solidFill>
              <a:srgbClr val="D37F4F"/>
            </a:solidFill>
          </a:ln>
        </p:spPr>
        <p:txBody>
          <a:bodyPr wrap="square" rtlCol="0">
            <a:spAutoFit/>
          </a:bodyPr>
          <a:lstStyle/>
          <a:p>
            <a:pPr algn="ctr"/>
            <a:r>
              <a:rPr lang="en-US" sz="1600" b="1" u="sng" dirty="0">
                <a:latin typeface="Gotham HTF Book" charset="0"/>
                <a:ea typeface="Gotham HTF Book" charset="0"/>
                <a:cs typeface="Gotham HTF Book" charset="0"/>
              </a:rPr>
              <a:t>Involved Families</a:t>
            </a:r>
          </a:p>
          <a:p>
            <a:pPr marL="0" lvl="1" algn="ctr">
              <a:lnSpc>
                <a:spcPct val="110000"/>
              </a:lnSpc>
            </a:pPr>
            <a:r>
              <a:rPr lang="en-US" sz="1600" dirty="0">
                <a:latin typeface="Gotham HTF Book" charset="0"/>
              </a:rPr>
              <a:t>Parent Influence on Decision Making in Schools</a:t>
            </a:r>
          </a:p>
          <a:p>
            <a:pPr marL="0" lvl="1" algn="ctr">
              <a:lnSpc>
                <a:spcPct val="110000"/>
              </a:lnSpc>
            </a:pPr>
            <a:r>
              <a:rPr lang="en-US" sz="1600" dirty="0">
                <a:latin typeface="Gotham HTF Book" charset="0"/>
              </a:rPr>
              <a:t>Parent Involvement in School</a:t>
            </a:r>
          </a:p>
          <a:p>
            <a:pPr marL="0" lvl="1" algn="ctr">
              <a:lnSpc>
                <a:spcPct val="110000"/>
              </a:lnSpc>
            </a:pPr>
            <a:r>
              <a:rPr lang="en-US" sz="1600" dirty="0">
                <a:latin typeface="Gotham HTF Book" charset="0"/>
              </a:rPr>
              <a:t>Teacher-Parent Trust</a:t>
            </a:r>
          </a:p>
        </p:txBody>
      </p:sp>
      <p:cxnSp>
        <p:nvCxnSpPr>
          <p:cNvPr id="26" name="Straight Arrow Connector 25">
            <a:extLst>
              <a:ext uri="{FF2B5EF4-FFF2-40B4-BE49-F238E27FC236}">
                <a16:creationId xmlns:a16="http://schemas.microsoft.com/office/drawing/2014/main" id="{234B7F96-4E36-4577-9A95-ABDC1A333E7D}"/>
              </a:ext>
            </a:extLst>
          </p:cNvPr>
          <p:cNvCxnSpPr>
            <a:cxnSpLocks/>
          </p:cNvCxnSpPr>
          <p:nvPr/>
        </p:nvCxnSpPr>
        <p:spPr>
          <a:xfrm>
            <a:off x="7802569" y="5058696"/>
            <a:ext cx="670232" cy="0"/>
          </a:xfrm>
          <a:prstGeom prst="straightConnector1">
            <a:avLst/>
          </a:prstGeom>
          <a:ln>
            <a:solidFill>
              <a:srgbClr val="D37F4F"/>
            </a:solidFill>
            <a:tailEnd type="triangle"/>
          </a:ln>
        </p:spPr>
        <p:style>
          <a:lnRef idx="1">
            <a:schemeClr val="accent1"/>
          </a:lnRef>
          <a:fillRef idx="0">
            <a:schemeClr val="accent1"/>
          </a:fillRef>
          <a:effectRef idx="0">
            <a:schemeClr val="accent1"/>
          </a:effectRef>
          <a:fontRef idx="minor">
            <a:schemeClr val="tx1"/>
          </a:fontRef>
        </p:style>
      </p:cxnSp>
      <p:pic>
        <p:nvPicPr>
          <p:cNvPr id="27" name="Picture 2" descr="Five Essentials">
            <a:extLst>
              <a:ext uri="{FF2B5EF4-FFF2-40B4-BE49-F238E27FC236}">
                <a16:creationId xmlns:a16="http://schemas.microsoft.com/office/drawing/2014/main" id="{0528B87D-471D-45C2-92CA-7F0E4BED05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1213" y="2970819"/>
            <a:ext cx="3840477" cy="384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65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6" grpId="0" animBg="1"/>
      <p:bldP spid="21"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F2028-2FAD-4588-AC9C-D30671005BC0}"/>
              </a:ext>
            </a:extLst>
          </p:cNvPr>
          <p:cNvSpPr>
            <a:spLocks noGrp="1"/>
          </p:cNvSpPr>
          <p:nvPr>
            <p:ph type="title"/>
          </p:nvPr>
        </p:nvSpPr>
        <p:spPr/>
        <p:txBody>
          <a:bodyPr/>
          <a:lstStyle/>
          <a:p>
            <a:r>
              <a:rPr lang="en-US" dirty="0"/>
              <a:t>Ambitious Instruction</a:t>
            </a:r>
          </a:p>
        </p:txBody>
      </p:sp>
      <p:sp>
        <p:nvSpPr>
          <p:cNvPr id="3" name="Text Placeholder 2">
            <a:extLst>
              <a:ext uri="{FF2B5EF4-FFF2-40B4-BE49-F238E27FC236}">
                <a16:creationId xmlns:a16="http://schemas.microsoft.com/office/drawing/2014/main" id="{3ACB00B8-82DB-40D2-BD15-5466E607E84D}"/>
              </a:ext>
            </a:extLst>
          </p:cNvPr>
          <p:cNvSpPr>
            <a:spLocks noGrp="1"/>
          </p:cNvSpPr>
          <p:nvPr>
            <p:ph type="body" idx="1"/>
          </p:nvPr>
        </p:nvSpPr>
        <p:spPr>
          <a:xfrm>
            <a:off x="269965" y="1653849"/>
            <a:ext cx="11652000" cy="4635200"/>
          </a:xfrm>
        </p:spPr>
        <p:txBody>
          <a:bodyPr/>
          <a:lstStyle/>
          <a:p>
            <a:pPr marL="135464" indent="0">
              <a:buNone/>
            </a:pPr>
            <a:r>
              <a:rPr lang="en-US" dirty="0">
                <a:solidFill>
                  <a:schemeClr val="tx1"/>
                </a:solidFill>
              </a:rPr>
              <a:t>Classes are challenging and engaging. The instruction is clear, well-structured, aligned across grade levels, and encourages students to build and apply knowledge. When combined with a supportive environment, Ambitious Instruction has the most direct effect on student learning.</a:t>
            </a:r>
          </a:p>
          <a:p>
            <a:pPr marL="135464" indent="0">
              <a:buNone/>
            </a:pPr>
            <a:r>
              <a:rPr lang="en-US" dirty="0">
                <a:solidFill>
                  <a:schemeClr val="tx1"/>
                </a:solidFill>
              </a:rPr>
              <a:t>English Instruction </a:t>
            </a:r>
          </a:p>
          <a:p>
            <a:pPr lvl="1"/>
            <a:r>
              <a:rPr lang="en-US" sz="1800" dirty="0"/>
              <a:t>Students interact with course material and one another to build and apply critical reading and writing skills.</a:t>
            </a:r>
          </a:p>
          <a:p>
            <a:pPr marL="135464" indent="0">
              <a:buNone/>
            </a:pPr>
            <a:r>
              <a:rPr lang="en-US" dirty="0">
                <a:solidFill>
                  <a:schemeClr val="tx1"/>
                </a:solidFill>
              </a:rPr>
              <a:t>Math Instruction</a:t>
            </a:r>
          </a:p>
          <a:p>
            <a:pPr lvl="1"/>
            <a:r>
              <a:rPr lang="en-US" sz="1800" dirty="0"/>
              <a:t>Students interact with course material and one another to build and apply knowledge in their math classes.</a:t>
            </a:r>
          </a:p>
          <a:p>
            <a:pPr marL="135464" indent="0">
              <a:buNone/>
            </a:pPr>
            <a:r>
              <a:rPr lang="en-US" dirty="0">
                <a:solidFill>
                  <a:schemeClr val="tx1"/>
                </a:solidFill>
              </a:rPr>
              <a:t>Academic Press</a:t>
            </a:r>
          </a:p>
          <a:p>
            <a:pPr lvl="1"/>
            <a:r>
              <a:rPr lang="en-US" sz="1800" dirty="0"/>
              <a:t>Teachers expect students to do their best and to meet academic demands.</a:t>
            </a:r>
          </a:p>
          <a:p>
            <a:pPr marL="135464" indent="0">
              <a:buNone/>
            </a:pPr>
            <a:r>
              <a:rPr lang="en-US" dirty="0">
                <a:solidFill>
                  <a:schemeClr val="tx1"/>
                </a:solidFill>
              </a:rPr>
              <a:t>Quality of Student Discussion</a:t>
            </a:r>
          </a:p>
          <a:p>
            <a:pPr lvl="1"/>
            <a:r>
              <a:rPr lang="en-US" sz="1800" dirty="0"/>
              <a:t>Students participate in classroom discussions that build their critical thinking skills.</a:t>
            </a:r>
          </a:p>
        </p:txBody>
      </p:sp>
      <p:pic>
        <p:nvPicPr>
          <p:cNvPr id="4" name="Picture 2">
            <a:extLst>
              <a:ext uri="{FF2B5EF4-FFF2-40B4-BE49-F238E27FC236}">
                <a16:creationId xmlns:a16="http://schemas.microsoft.com/office/drawing/2014/main" id="{896DDC13-38B5-41EE-A021-676737B26F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7981" y="4431180"/>
            <a:ext cx="1673352" cy="1645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5191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C8B78-9B6F-43EA-9CEA-719240B4B4C3}"/>
              </a:ext>
            </a:extLst>
          </p:cNvPr>
          <p:cNvSpPr>
            <a:spLocks noGrp="1"/>
          </p:cNvSpPr>
          <p:nvPr>
            <p:ph type="title"/>
          </p:nvPr>
        </p:nvSpPr>
        <p:spPr/>
        <p:txBody>
          <a:bodyPr/>
          <a:lstStyle/>
          <a:p>
            <a:r>
              <a:rPr lang="en-US" dirty="0"/>
              <a:t>Supportive Environment</a:t>
            </a:r>
          </a:p>
        </p:txBody>
      </p:sp>
      <p:sp>
        <p:nvSpPr>
          <p:cNvPr id="3" name="Text Placeholder 2">
            <a:extLst>
              <a:ext uri="{FF2B5EF4-FFF2-40B4-BE49-F238E27FC236}">
                <a16:creationId xmlns:a16="http://schemas.microsoft.com/office/drawing/2014/main" id="{69F6AAE6-DB1C-4135-A3DD-9C0F0BD7B2DB}"/>
              </a:ext>
            </a:extLst>
          </p:cNvPr>
          <p:cNvSpPr>
            <a:spLocks noGrp="1"/>
          </p:cNvSpPr>
          <p:nvPr>
            <p:ph type="body" idx="1"/>
          </p:nvPr>
        </p:nvSpPr>
        <p:spPr>
          <a:xfrm>
            <a:off x="269965" y="1361241"/>
            <a:ext cx="11652000" cy="4635200"/>
          </a:xfrm>
        </p:spPr>
        <p:txBody>
          <a:bodyPr>
            <a:normAutofit lnSpcReduction="10000"/>
          </a:bodyPr>
          <a:lstStyle/>
          <a:p>
            <a:pPr marL="135464" indent="0">
              <a:buNone/>
            </a:pPr>
            <a:r>
              <a:rPr lang="en-US" sz="1800" dirty="0">
                <a:solidFill>
                  <a:schemeClr val="tx1"/>
                </a:solidFill>
              </a:rPr>
              <a:t>The school is safe, demanding, and supportive. In such schools, students feel safe in and around the school, they find teachers trust-worthy and responsive to their academic needs, all students value hard work, and teachers push all students toward high academic performance.</a:t>
            </a:r>
          </a:p>
          <a:p>
            <a:pPr marL="135464" indent="0">
              <a:buNone/>
            </a:pPr>
            <a:r>
              <a:rPr lang="en-US" sz="1800" dirty="0">
                <a:solidFill>
                  <a:schemeClr val="tx1"/>
                </a:solidFill>
              </a:rPr>
              <a:t>Peer Support for Academic Work (ES)</a:t>
            </a:r>
          </a:p>
          <a:p>
            <a:pPr lvl="1"/>
            <a:r>
              <a:rPr lang="en-US" sz="1800" dirty="0"/>
              <a:t>Students demonstrate behaviors that lead to academic achievement.</a:t>
            </a:r>
          </a:p>
          <a:p>
            <a:pPr marL="135464" indent="0">
              <a:buNone/>
            </a:pPr>
            <a:r>
              <a:rPr lang="en-US" sz="1800" dirty="0">
                <a:solidFill>
                  <a:schemeClr val="tx1"/>
                </a:solidFill>
              </a:rPr>
              <a:t>School-Wide Future Orientation (HS)</a:t>
            </a:r>
          </a:p>
          <a:p>
            <a:pPr lvl="1"/>
            <a:r>
              <a:rPr lang="en-US" sz="1800" dirty="0"/>
              <a:t>The school engages all students in planning for life after graduation.</a:t>
            </a:r>
          </a:p>
          <a:p>
            <a:pPr marL="135464" indent="0">
              <a:buNone/>
            </a:pPr>
            <a:r>
              <a:rPr lang="en-US" sz="1800" dirty="0">
                <a:solidFill>
                  <a:schemeClr val="tx1"/>
                </a:solidFill>
              </a:rPr>
              <a:t>Expectations for Post-Secondary Education (HS)</a:t>
            </a:r>
          </a:p>
          <a:p>
            <a:pPr lvl="1"/>
            <a:r>
              <a:rPr lang="en-US" sz="1800" dirty="0"/>
              <a:t>The school expects all students to attend college and promotes college-readiness.</a:t>
            </a:r>
          </a:p>
          <a:p>
            <a:pPr marL="135464" indent="0">
              <a:buNone/>
            </a:pPr>
            <a:r>
              <a:rPr lang="en-US" sz="1800" dirty="0">
                <a:solidFill>
                  <a:schemeClr val="tx1"/>
                </a:solidFill>
              </a:rPr>
              <a:t>Academic Personalism (ES)</a:t>
            </a:r>
          </a:p>
          <a:p>
            <a:pPr lvl="1"/>
            <a:r>
              <a:rPr lang="en-US" sz="1800" dirty="0"/>
              <a:t>Teachers connect with students in the classroom and support them in achieving academic goals.</a:t>
            </a:r>
          </a:p>
          <a:p>
            <a:pPr marL="135464" indent="0">
              <a:buNone/>
            </a:pPr>
            <a:r>
              <a:rPr lang="en-US" sz="1800" dirty="0">
                <a:solidFill>
                  <a:schemeClr val="tx1"/>
                </a:solidFill>
              </a:rPr>
              <a:t>Student-Teacher Trust</a:t>
            </a:r>
          </a:p>
          <a:p>
            <a:pPr lvl="1"/>
            <a:r>
              <a:rPr lang="en-US" sz="1800" dirty="0"/>
              <a:t>Students and teachers share a high level of mutual trust and respect.</a:t>
            </a:r>
          </a:p>
          <a:p>
            <a:pPr marL="135464" indent="0">
              <a:buNone/>
            </a:pPr>
            <a:r>
              <a:rPr lang="en-US" sz="1800" dirty="0">
                <a:solidFill>
                  <a:schemeClr val="tx1"/>
                </a:solidFill>
              </a:rPr>
              <a:t>Safety</a:t>
            </a:r>
          </a:p>
          <a:p>
            <a:pPr lvl="1"/>
            <a:r>
              <a:rPr lang="en-US" sz="1800" dirty="0"/>
              <a:t>Students feel safe both in and around the school building, and while they travel to and from home.</a:t>
            </a:r>
          </a:p>
        </p:txBody>
      </p:sp>
      <p:pic>
        <p:nvPicPr>
          <p:cNvPr id="4" name="Picture 2">
            <a:extLst>
              <a:ext uri="{FF2B5EF4-FFF2-40B4-BE49-F238E27FC236}">
                <a16:creationId xmlns:a16="http://schemas.microsoft.com/office/drawing/2014/main" id="{11972F33-6C3C-43C2-AE6F-4A5D770E16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9930" y="2586451"/>
            <a:ext cx="1664208" cy="1685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4601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09B71-431C-4F47-BC83-9107BFADCB5D}"/>
              </a:ext>
            </a:extLst>
          </p:cNvPr>
          <p:cNvSpPr>
            <a:spLocks noGrp="1"/>
          </p:cNvSpPr>
          <p:nvPr>
            <p:ph type="title"/>
          </p:nvPr>
        </p:nvSpPr>
        <p:spPr/>
        <p:txBody>
          <a:bodyPr/>
          <a:lstStyle/>
          <a:p>
            <a:r>
              <a:rPr lang="en-US" dirty="0"/>
              <a:t>Effective Leaders</a:t>
            </a:r>
          </a:p>
        </p:txBody>
      </p:sp>
      <p:sp>
        <p:nvSpPr>
          <p:cNvPr id="3" name="Text Placeholder 2">
            <a:extLst>
              <a:ext uri="{FF2B5EF4-FFF2-40B4-BE49-F238E27FC236}">
                <a16:creationId xmlns:a16="http://schemas.microsoft.com/office/drawing/2014/main" id="{D9C213C9-0E62-4DE9-B0A4-C059F6943DB5}"/>
              </a:ext>
            </a:extLst>
          </p:cNvPr>
          <p:cNvSpPr>
            <a:spLocks noGrp="1"/>
          </p:cNvSpPr>
          <p:nvPr>
            <p:ph type="body" idx="1"/>
          </p:nvPr>
        </p:nvSpPr>
        <p:spPr>
          <a:xfrm>
            <a:off x="269965" y="1589841"/>
            <a:ext cx="11652000" cy="4635200"/>
          </a:xfrm>
        </p:spPr>
        <p:txBody>
          <a:bodyPr/>
          <a:lstStyle/>
          <a:p>
            <a:pPr marL="135464" indent="0">
              <a:buNone/>
            </a:pPr>
            <a:r>
              <a:rPr lang="en-US" dirty="0">
                <a:solidFill>
                  <a:schemeClr val="tx1"/>
                </a:solidFill>
              </a:rPr>
              <a:t>Principals and teachers work together to implement a shared vision. In such schools, people, programs, and resources are focused on a vision for sustained improvement. Leaders practice shared leadership, set high goals for quality instruction, maintain mutually trusting and respectful relationships, and support professional advancement for faculty and staff.</a:t>
            </a:r>
          </a:p>
          <a:p>
            <a:pPr marL="135464" indent="0">
              <a:buNone/>
            </a:pPr>
            <a:r>
              <a:rPr lang="en-US" dirty="0">
                <a:solidFill>
                  <a:schemeClr val="tx1"/>
                </a:solidFill>
              </a:rPr>
              <a:t>Teacher Influence</a:t>
            </a:r>
          </a:p>
          <a:p>
            <a:pPr lvl="1"/>
            <a:r>
              <a:rPr lang="en-US" sz="1800" dirty="0"/>
              <a:t>Teachers have influence in a broad range of decisions regarding school policies and practices.</a:t>
            </a:r>
          </a:p>
          <a:p>
            <a:pPr marL="135464" indent="0">
              <a:buNone/>
            </a:pPr>
            <a:r>
              <a:rPr lang="en-US" dirty="0">
                <a:solidFill>
                  <a:schemeClr val="tx1"/>
                </a:solidFill>
              </a:rPr>
              <a:t>Program Coherence</a:t>
            </a:r>
          </a:p>
          <a:p>
            <a:pPr lvl="1"/>
            <a:r>
              <a:rPr lang="en-US" sz="1800" dirty="0"/>
              <a:t>School programs are coordinated and consistent with its goals for student learning.</a:t>
            </a:r>
          </a:p>
          <a:p>
            <a:pPr marL="135464" indent="0">
              <a:buNone/>
            </a:pPr>
            <a:r>
              <a:rPr lang="en-US" dirty="0">
                <a:solidFill>
                  <a:schemeClr val="tx1"/>
                </a:solidFill>
              </a:rPr>
              <a:t>Teacher-Principal Trust</a:t>
            </a:r>
          </a:p>
          <a:p>
            <a:pPr lvl="1"/>
            <a:r>
              <a:rPr lang="en-US" sz="1800" dirty="0"/>
              <a:t>Teachers and principals share a high level of mutual trust and respect.</a:t>
            </a:r>
          </a:p>
          <a:p>
            <a:pPr marL="135464" indent="0">
              <a:buNone/>
            </a:pPr>
            <a:r>
              <a:rPr lang="en-US" dirty="0">
                <a:solidFill>
                  <a:schemeClr val="tx1"/>
                </a:solidFill>
              </a:rPr>
              <a:t>Instructional Leadership</a:t>
            </a:r>
          </a:p>
          <a:p>
            <a:pPr lvl="1"/>
            <a:r>
              <a:rPr lang="en-US" sz="1800" dirty="0"/>
              <a:t>The school leadership team sets high standards for teaching and student learning.</a:t>
            </a:r>
            <a:endParaRPr lang="en-US" dirty="0"/>
          </a:p>
        </p:txBody>
      </p:sp>
      <p:pic>
        <p:nvPicPr>
          <p:cNvPr id="4" name="Picture 2">
            <a:extLst>
              <a:ext uri="{FF2B5EF4-FFF2-40B4-BE49-F238E27FC236}">
                <a16:creationId xmlns:a16="http://schemas.microsoft.com/office/drawing/2014/main" id="{83DB0996-4DA9-4A08-A209-68F0F29B26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9578" y="3957430"/>
            <a:ext cx="1666845" cy="1645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2155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C2568-0EF2-4D37-8334-D84BADAF0DD9}"/>
              </a:ext>
            </a:extLst>
          </p:cNvPr>
          <p:cNvSpPr>
            <a:spLocks noGrp="1"/>
          </p:cNvSpPr>
          <p:nvPr>
            <p:ph type="title"/>
          </p:nvPr>
        </p:nvSpPr>
        <p:spPr/>
        <p:txBody>
          <a:bodyPr/>
          <a:lstStyle/>
          <a:p>
            <a:r>
              <a:rPr lang="en-US" dirty="0"/>
              <a:t>Collaborative Teachers</a:t>
            </a:r>
          </a:p>
        </p:txBody>
      </p:sp>
      <p:sp>
        <p:nvSpPr>
          <p:cNvPr id="3" name="Text Placeholder 2">
            <a:extLst>
              <a:ext uri="{FF2B5EF4-FFF2-40B4-BE49-F238E27FC236}">
                <a16:creationId xmlns:a16="http://schemas.microsoft.com/office/drawing/2014/main" id="{94ABC321-DD38-40C7-8563-6DC072DDC520}"/>
              </a:ext>
            </a:extLst>
          </p:cNvPr>
          <p:cNvSpPr>
            <a:spLocks noGrp="1"/>
          </p:cNvSpPr>
          <p:nvPr>
            <p:ph type="body" idx="1"/>
          </p:nvPr>
        </p:nvSpPr>
        <p:spPr>
          <a:xfrm>
            <a:off x="269965" y="1544121"/>
            <a:ext cx="11652000" cy="4635200"/>
          </a:xfrm>
        </p:spPr>
        <p:txBody>
          <a:bodyPr>
            <a:normAutofit lnSpcReduction="10000"/>
          </a:bodyPr>
          <a:lstStyle/>
          <a:p>
            <a:pPr marL="135464" indent="0">
              <a:buNone/>
            </a:pPr>
            <a:r>
              <a:rPr lang="en-US" dirty="0">
                <a:solidFill>
                  <a:schemeClr val="tx1"/>
                </a:solidFill>
              </a:rPr>
              <a:t>All teachers collaborate to promote professional growth. In such schools, teachers are active partners in school improvement, committed to the school, and focused on professional development. </a:t>
            </a:r>
          </a:p>
          <a:p>
            <a:pPr marL="135464" indent="0">
              <a:buNone/>
            </a:pPr>
            <a:r>
              <a:rPr lang="en-US" dirty="0">
                <a:solidFill>
                  <a:schemeClr val="tx1"/>
                </a:solidFill>
              </a:rPr>
              <a:t>Collaborative Practices</a:t>
            </a:r>
          </a:p>
          <a:p>
            <a:pPr lvl="1"/>
            <a:r>
              <a:rPr lang="en-US" sz="1800" dirty="0"/>
              <a:t>Teachers observe each others' practice and work together to review assessment data and develop instructional strategies.</a:t>
            </a:r>
          </a:p>
          <a:p>
            <a:pPr marL="135464" indent="0">
              <a:buNone/>
            </a:pPr>
            <a:r>
              <a:rPr lang="en-US" dirty="0">
                <a:solidFill>
                  <a:schemeClr val="tx1"/>
                </a:solidFill>
              </a:rPr>
              <a:t>Collective Responsibility </a:t>
            </a:r>
          </a:p>
          <a:p>
            <a:pPr lvl="1"/>
            <a:r>
              <a:rPr lang="en-US" sz="1800" dirty="0"/>
              <a:t>Teachers share a strong sense of responsibility for student development, school improvement, and professional growth.</a:t>
            </a:r>
          </a:p>
          <a:p>
            <a:pPr marL="135464" indent="0">
              <a:buNone/>
            </a:pPr>
            <a:r>
              <a:rPr lang="en-US" dirty="0">
                <a:solidFill>
                  <a:schemeClr val="tx1"/>
                </a:solidFill>
              </a:rPr>
              <a:t>School Commitment</a:t>
            </a:r>
          </a:p>
          <a:p>
            <a:pPr lvl="1"/>
            <a:r>
              <a:rPr lang="en-US" sz="1800" dirty="0"/>
              <a:t>Teachers are deeply committed to the school.</a:t>
            </a:r>
          </a:p>
          <a:p>
            <a:pPr marL="135464" indent="0">
              <a:buNone/>
            </a:pPr>
            <a:r>
              <a:rPr lang="en-US" dirty="0">
                <a:solidFill>
                  <a:schemeClr val="tx1"/>
                </a:solidFill>
              </a:rPr>
              <a:t>Teacher-Teacher Trust</a:t>
            </a:r>
          </a:p>
          <a:p>
            <a:pPr lvl="1"/>
            <a:r>
              <a:rPr lang="en-US" sz="1800" dirty="0"/>
              <a:t>Teachers are supportive and respectful of one another, personally and professionally</a:t>
            </a:r>
            <a:r>
              <a:rPr lang="en-US" dirty="0"/>
              <a:t>.</a:t>
            </a:r>
          </a:p>
          <a:p>
            <a:pPr marL="135464" indent="0">
              <a:buNone/>
            </a:pPr>
            <a:r>
              <a:rPr lang="en-US" dirty="0">
                <a:solidFill>
                  <a:schemeClr val="tx1"/>
                </a:solidFill>
              </a:rPr>
              <a:t>Quality of Professional Development</a:t>
            </a:r>
          </a:p>
          <a:p>
            <a:pPr lvl="1"/>
            <a:r>
              <a:rPr lang="en-US" dirty="0"/>
              <a:t>Professional development is rigorous and focused on student learning.</a:t>
            </a:r>
          </a:p>
          <a:p>
            <a:pPr lvl="1"/>
            <a:endParaRPr lang="en-US" dirty="0"/>
          </a:p>
        </p:txBody>
      </p:sp>
      <p:pic>
        <p:nvPicPr>
          <p:cNvPr id="5" name="Picture 2">
            <a:extLst>
              <a:ext uri="{FF2B5EF4-FFF2-40B4-BE49-F238E27FC236}">
                <a16:creationId xmlns:a16="http://schemas.microsoft.com/office/drawing/2014/main" id="{D7A29DDB-0456-4170-8383-4518E2342F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8368" y="4355017"/>
            <a:ext cx="1664208" cy="1534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5675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4558E-20E1-4EA9-9551-4405F86395E6}"/>
              </a:ext>
            </a:extLst>
          </p:cNvPr>
          <p:cNvSpPr>
            <a:spLocks noGrp="1"/>
          </p:cNvSpPr>
          <p:nvPr>
            <p:ph type="title"/>
          </p:nvPr>
        </p:nvSpPr>
        <p:spPr/>
        <p:txBody>
          <a:bodyPr/>
          <a:lstStyle/>
          <a:p>
            <a:r>
              <a:rPr lang="en-US" dirty="0"/>
              <a:t>Involved Families</a:t>
            </a:r>
          </a:p>
        </p:txBody>
      </p:sp>
      <p:sp>
        <p:nvSpPr>
          <p:cNvPr id="3" name="Text Placeholder 2">
            <a:extLst>
              <a:ext uri="{FF2B5EF4-FFF2-40B4-BE49-F238E27FC236}">
                <a16:creationId xmlns:a16="http://schemas.microsoft.com/office/drawing/2014/main" id="{E7A12809-1FE2-4629-A9F9-8B3967148FEE}"/>
              </a:ext>
            </a:extLst>
          </p:cNvPr>
          <p:cNvSpPr>
            <a:spLocks noGrp="1"/>
          </p:cNvSpPr>
          <p:nvPr>
            <p:ph type="body" idx="1"/>
          </p:nvPr>
        </p:nvSpPr>
        <p:spPr>
          <a:xfrm>
            <a:off x="269965" y="1580697"/>
            <a:ext cx="11652000" cy="4635200"/>
          </a:xfrm>
        </p:spPr>
        <p:txBody>
          <a:bodyPr/>
          <a:lstStyle/>
          <a:p>
            <a:pPr marL="135464" indent="0">
              <a:buNone/>
            </a:pPr>
            <a:r>
              <a:rPr lang="en-US" dirty="0">
                <a:solidFill>
                  <a:schemeClr val="tx1"/>
                </a:solidFill>
              </a:rPr>
              <a:t>The entire staff builds strong external relationships. Such schools see parents as partners in helping students learn, value parents' input and participation in advancing the school's mission, and support efforts to strengthen its students' community resources.</a:t>
            </a:r>
          </a:p>
          <a:p>
            <a:pPr marL="135464" indent="0">
              <a:buNone/>
            </a:pPr>
            <a:r>
              <a:rPr lang="en-US" dirty="0">
                <a:solidFill>
                  <a:schemeClr val="tx1"/>
                </a:solidFill>
              </a:rPr>
              <a:t>Parent Influence on Decision Making</a:t>
            </a:r>
          </a:p>
          <a:p>
            <a:pPr lvl="1"/>
            <a:r>
              <a:rPr lang="en-US" dirty="0"/>
              <a:t>The school has created opportunities for parents to participate in developing academic programs and influencing school curricula.</a:t>
            </a:r>
          </a:p>
          <a:p>
            <a:pPr marL="118531" indent="0">
              <a:buNone/>
            </a:pPr>
            <a:r>
              <a:rPr lang="en-US" dirty="0">
                <a:solidFill>
                  <a:schemeClr val="tx1"/>
                </a:solidFill>
              </a:rPr>
              <a:t>Teacher-Parent Trust</a:t>
            </a:r>
          </a:p>
          <a:p>
            <a:pPr lvl="1"/>
            <a:r>
              <a:rPr lang="en-US" dirty="0"/>
              <a:t>Teachers and parents are partners in improving student learning.</a:t>
            </a:r>
          </a:p>
          <a:p>
            <a:pPr marL="135464" indent="0">
              <a:buNone/>
            </a:pPr>
            <a:r>
              <a:rPr lang="en-US" dirty="0">
                <a:solidFill>
                  <a:schemeClr val="tx1"/>
                </a:solidFill>
              </a:rPr>
              <a:t>Parent Involvement in School</a:t>
            </a:r>
          </a:p>
          <a:p>
            <a:pPr lvl="1"/>
            <a:r>
              <a:rPr lang="en-US" dirty="0"/>
              <a:t>Parents are active participants in their child’s schooling.</a:t>
            </a:r>
          </a:p>
          <a:p>
            <a:endParaRPr lang="en-US" dirty="0"/>
          </a:p>
        </p:txBody>
      </p:sp>
      <p:pic>
        <p:nvPicPr>
          <p:cNvPr id="4" name="Picture 2">
            <a:extLst>
              <a:ext uri="{FF2B5EF4-FFF2-40B4-BE49-F238E27FC236}">
                <a16:creationId xmlns:a16="http://schemas.microsoft.com/office/drawing/2014/main" id="{53ABD1CB-E80F-42D0-8F01-FCC57FED27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0573" y="4232840"/>
            <a:ext cx="1664208" cy="1657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2659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C97EC-6CA9-4437-9164-0487FC43D82D}"/>
              </a:ext>
            </a:extLst>
          </p:cNvPr>
          <p:cNvSpPr>
            <a:spLocks noGrp="1"/>
          </p:cNvSpPr>
          <p:nvPr>
            <p:ph type="title"/>
          </p:nvPr>
        </p:nvSpPr>
        <p:spPr/>
        <p:txBody>
          <a:bodyPr/>
          <a:lstStyle/>
          <a:p>
            <a:r>
              <a:rPr lang="en-US" dirty="0"/>
              <a:t>Reflection Across Measures</a:t>
            </a:r>
          </a:p>
        </p:txBody>
      </p:sp>
      <p:graphicFrame>
        <p:nvGraphicFramePr>
          <p:cNvPr id="4" name="Shape 802">
            <a:extLst>
              <a:ext uri="{FF2B5EF4-FFF2-40B4-BE49-F238E27FC236}">
                <a16:creationId xmlns:a16="http://schemas.microsoft.com/office/drawing/2014/main" id="{0AE74C8C-BD2F-405D-8259-AFBD0C990A03}"/>
              </a:ext>
            </a:extLst>
          </p:cNvPr>
          <p:cNvGraphicFramePr/>
          <p:nvPr>
            <p:extLst>
              <p:ext uri="{D42A27DB-BD31-4B8C-83A1-F6EECF244321}">
                <p14:modId xmlns:p14="http://schemas.microsoft.com/office/powerpoint/2010/main" val="978798857"/>
              </p:ext>
            </p:extLst>
          </p:nvPr>
        </p:nvGraphicFramePr>
        <p:xfrm>
          <a:off x="1066800" y="1837473"/>
          <a:ext cx="10229847" cy="4053810"/>
        </p:xfrm>
        <a:graphic>
          <a:graphicData uri="http://schemas.openxmlformats.org/drawingml/2006/table">
            <a:tbl>
              <a:tblPr>
                <a:noFill/>
              </a:tblPr>
              <a:tblGrid>
                <a:gridCol w="1913142">
                  <a:extLst>
                    <a:ext uri="{9D8B030D-6E8A-4147-A177-3AD203B41FA5}">
                      <a16:colId xmlns:a16="http://schemas.microsoft.com/office/drawing/2014/main" val="20000"/>
                    </a:ext>
                  </a:extLst>
                </a:gridCol>
                <a:gridCol w="1256746">
                  <a:extLst>
                    <a:ext uri="{9D8B030D-6E8A-4147-A177-3AD203B41FA5}">
                      <a16:colId xmlns:a16="http://schemas.microsoft.com/office/drawing/2014/main" val="20001"/>
                    </a:ext>
                  </a:extLst>
                </a:gridCol>
                <a:gridCol w="7059959">
                  <a:extLst>
                    <a:ext uri="{9D8B030D-6E8A-4147-A177-3AD203B41FA5}">
                      <a16:colId xmlns:a16="http://schemas.microsoft.com/office/drawing/2014/main" val="20002"/>
                    </a:ext>
                  </a:extLst>
                </a:gridCol>
              </a:tblGrid>
              <a:tr h="4226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rtl="0">
                        <a:spcBef>
                          <a:spcPts val="0"/>
                        </a:spcBef>
                        <a:buNone/>
                      </a:pPr>
                      <a:r>
                        <a:rPr lang="en-US" sz="2000" dirty="0">
                          <a:solidFill>
                            <a:srgbClr val="FFFFFF"/>
                          </a:solidFill>
                          <a:latin typeface="Gotham HTF"/>
                          <a:ea typeface="Montserrat"/>
                          <a:cs typeface="Montserrat"/>
                          <a:sym typeface="Montserrat"/>
                        </a:rPr>
                        <a:t>Activity</a:t>
                      </a:r>
                      <a:endParaRPr lang="en" sz="2000" dirty="0">
                        <a:solidFill>
                          <a:srgbClr val="FFFFFF"/>
                        </a:solidFill>
                        <a:latin typeface="Gotham HTF"/>
                        <a:ea typeface="Montserrat"/>
                        <a:cs typeface="Montserrat"/>
                        <a:sym typeface="Montserrat"/>
                      </a:endParaRPr>
                    </a:p>
                  </a:txBody>
                  <a:tcPr marL="91425" marR="91425" marT="91425" marB="91425">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rtl="0">
                        <a:spcBef>
                          <a:spcPts val="0"/>
                        </a:spcBef>
                        <a:buNone/>
                      </a:pPr>
                      <a:r>
                        <a:rPr lang="en" sz="2000" dirty="0">
                          <a:solidFill>
                            <a:srgbClr val="FFFFFF"/>
                          </a:solidFill>
                          <a:latin typeface="Gotham HTF"/>
                          <a:ea typeface="Montserrat"/>
                          <a:cs typeface="Montserrat"/>
                          <a:sym typeface="Montserrat"/>
                        </a:rPr>
                        <a:t>Time</a:t>
                      </a:r>
                    </a:p>
                  </a:txBody>
                  <a:tcPr marL="91425" marR="91425" marT="91425" marB="91425">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rtl="0">
                        <a:spcBef>
                          <a:spcPts val="0"/>
                        </a:spcBef>
                        <a:buNone/>
                      </a:pPr>
                      <a:r>
                        <a:rPr lang="en-US" sz="2000" dirty="0">
                          <a:solidFill>
                            <a:srgbClr val="FFFFFF"/>
                          </a:solidFill>
                          <a:latin typeface="Gotham HTF"/>
                          <a:ea typeface="Montserrat"/>
                          <a:cs typeface="Montserrat"/>
                          <a:sym typeface="Montserrat"/>
                        </a:rPr>
                        <a:t>Guidance</a:t>
                      </a:r>
                      <a:endParaRPr lang="en" sz="2000" dirty="0">
                        <a:solidFill>
                          <a:srgbClr val="FFFFFF"/>
                        </a:solidFill>
                        <a:latin typeface="Gotham HTF"/>
                        <a:ea typeface="Montserrat"/>
                        <a:cs typeface="Montserrat"/>
                        <a:sym typeface="Montserrat"/>
                      </a:endParaRPr>
                    </a:p>
                  </a:txBody>
                  <a:tcPr marL="91425" marR="91425" marT="91425" marB="91425">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0000"/>
                  </a:ext>
                </a:extLst>
              </a:tr>
              <a:tr h="640080">
                <a:tc>
                  <a:txBody>
                    <a:bodyPr/>
                    <a:lstStyle/>
                    <a:p>
                      <a:r>
                        <a:rPr lang="en-US" sz="2000" dirty="0">
                          <a:solidFill>
                            <a:schemeClr val="tx1"/>
                          </a:solidFill>
                          <a:latin typeface="Gotham HTF"/>
                        </a:rPr>
                        <a:t>Chart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a:solidFill>
                            <a:schemeClr val="tx1"/>
                          </a:solidFill>
                          <a:latin typeface="Gotham HTF"/>
                        </a:rPr>
                        <a:t>15 min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en-US" sz="2000" dirty="0">
                          <a:solidFill>
                            <a:schemeClr val="tx1"/>
                          </a:solidFill>
                          <a:latin typeface="Gotham HTF"/>
                        </a:rPr>
                        <a:t>Using the 5Essentials Definitions sheet, review the Measures and definitions.</a:t>
                      </a:r>
                    </a:p>
                    <a:p>
                      <a:pPr marL="0" indent="0">
                        <a:buFont typeface="Arial" panose="020B0604020202020204" pitchFamily="34" charset="0"/>
                        <a:buNone/>
                      </a:pPr>
                      <a:r>
                        <a:rPr lang="en-US" sz="2000" dirty="0">
                          <a:solidFill>
                            <a:schemeClr val="tx1"/>
                          </a:solidFill>
                          <a:latin typeface="Gotham HTF"/>
                        </a:rPr>
                        <a:t>At your table, discuss and chart the following:</a:t>
                      </a:r>
                    </a:p>
                    <a:p>
                      <a:pPr marL="285750" indent="-285750">
                        <a:buFont typeface="Arial" panose="020B0604020202020204" pitchFamily="34" charset="0"/>
                        <a:buChar char="•"/>
                      </a:pPr>
                      <a:r>
                        <a:rPr lang="en-US" sz="2000" dirty="0">
                          <a:solidFill>
                            <a:schemeClr val="tx1"/>
                          </a:solidFill>
                          <a:latin typeface="Gotham HTF"/>
                        </a:rPr>
                        <a:t>Which Measure do you believe represents the greatest strength within your district? Why?</a:t>
                      </a:r>
                    </a:p>
                    <a:p>
                      <a:pPr marL="285750" indent="-285750">
                        <a:buFont typeface="Arial" panose="020B0604020202020204" pitchFamily="34" charset="0"/>
                        <a:buChar char="•"/>
                      </a:pPr>
                      <a:r>
                        <a:rPr lang="en-US" sz="2000" dirty="0">
                          <a:solidFill>
                            <a:schemeClr val="tx1"/>
                          </a:solidFill>
                          <a:latin typeface="Gotham HTF"/>
                        </a:rPr>
                        <a:t>Which Measure do you believe represents the biggest opportunity for growth in your district? Why?</a:t>
                      </a:r>
                    </a:p>
                    <a:p>
                      <a:pPr marL="285750" indent="-285750">
                        <a:buFont typeface="Arial" panose="020B0604020202020204" pitchFamily="34" charset="0"/>
                        <a:buChar char="•"/>
                      </a:pPr>
                      <a:r>
                        <a:rPr lang="en-US" sz="2000" dirty="0">
                          <a:solidFill>
                            <a:schemeClr val="tx1"/>
                          </a:solidFill>
                          <a:latin typeface="Gotham HTF"/>
                        </a:rPr>
                        <a:t>What can you, as a district, do to help improve this area across the schools in the district?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7330703"/>
                  </a:ext>
                </a:extLst>
              </a:tr>
              <a:tr h="731520">
                <a:tc>
                  <a:txBody>
                    <a:bodyPr/>
                    <a:lstStyle/>
                    <a:p>
                      <a:r>
                        <a:rPr lang="en-US" sz="2000" dirty="0">
                          <a:solidFill>
                            <a:schemeClr val="tx1"/>
                          </a:solidFill>
                          <a:latin typeface="Gotham HTF"/>
                        </a:rPr>
                        <a:t>Share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a:solidFill>
                            <a:schemeClr val="tx1"/>
                          </a:solidFill>
                          <a:latin typeface="Gotham HTF"/>
                        </a:rPr>
                        <a:t>5 min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a:solidFill>
                            <a:schemeClr val="tx1"/>
                          </a:solidFill>
                          <a:latin typeface="Gotham HTF"/>
                        </a:rPr>
                        <a:t>Each group quickly presents their thinking with the larger group.</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12662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3A513-C1CD-4312-859A-D12ACA10682A}"/>
              </a:ext>
            </a:extLst>
          </p:cNvPr>
          <p:cNvSpPr>
            <a:spLocks noGrp="1"/>
          </p:cNvSpPr>
          <p:nvPr>
            <p:ph type="title"/>
          </p:nvPr>
        </p:nvSpPr>
        <p:spPr/>
        <p:txBody>
          <a:bodyPr/>
          <a:lstStyle/>
          <a:p>
            <a:r>
              <a:rPr lang="en-US" dirty="0"/>
              <a:t>Break</a:t>
            </a:r>
          </a:p>
        </p:txBody>
      </p:sp>
      <p:sp>
        <p:nvSpPr>
          <p:cNvPr id="3" name="Content Placeholder 2">
            <a:extLst>
              <a:ext uri="{FF2B5EF4-FFF2-40B4-BE49-F238E27FC236}">
                <a16:creationId xmlns:a16="http://schemas.microsoft.com/office/drawing/2014/main" id="{F35AD8E7-3BB2-4319-ACFA-FB6DDC083438}"/>
              </a:ext>
            </a:extLst>
          </p:cNvPr>
          <p:cNvSpPr>
            <a:spLocks noGrp="1"/>
          </p:cNvSpPr>
          <p:nvPr>
            <p:ph idx="1"/>
          </p:nvPr>
        </p:nvSpPr>
        <p:spPr/>
        <p:txBody>
          <a:bodyPr anchor="ctr">
            <a:normAutofit/>
          </a:bodyPr>
          <a:lstStyle/>
          <a:p>
            <a:pPr marL="0" indent="0" algn="ctr">
              <a:buNone/>
            </a:pPr>
            <a:r>
              <a:rPr lang="en-US" sz="3200" dirty="0">
                <a:solidFill>
                  <a:schemeClr val="tx1"/>
                </a:solidFill>
              </a:rPr>
              <a:t>5 Minutes</a:t>
            </a:r>
          </a:p>
        </p:txBody>
      </p:sp>
    </p:spTree>
    <p:extLst>
      <p:ext uri="{BB962C8B-B14F-4D97-AF65-F5344CB8AC3E}">
        <p14:creationId xmlns:p14="http://schemas.microsoft.com/office/powerpoint/2010/main" val="3390579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
        <p:nvSpPr>
          <p:cNvPr id="2" name="Title 1"/>
          <p:cNvSpPr>
            <a:spLocks noGrp="1"/>
          </p:cNvSpPr>
          <p:nvPr>
            <p:ph type="title"/>
          </p:nvPr>
        </p:nvSpPr>
        <p:spPr>
          <a:xfrm>
            <a:off x="184255" y="1327463"/>
            <a:ext cx="7372682" cy="2852737"/>
          </a:xfrm>
        </p:spPr>
        <p:txBody>
          <a:bodyPr>
            <a:normAutofit/>
          </a:bodyPr>
          <a:lstStyle/>
          <a:p>
            <a:pPr algn="ctr"/>
            <a:r>
              <a:rPr lang="en-US" sz="4000" b="1" dirty="0">
                <a:solidFill>
                  <a:schemeClr val="bg1"/>
                </a:solidFill>
                <a:latin typeface="Gotham HTF Black" charset="0"/>
                <a:ea typeface="Gotham HTF Black" charset="0"/>
                <a:cs typeface="Gotham HTF Black" charset="0"/>
              </a:rPr>
              <a:t>Unpacking 5Essentials Scoring</a:t>
            </a:r>
          </a:p>
        </p:txBody>
      </p:sp>
    </p:spTree>
    <p:extLst>
      <p:ext uri="{BB962C8B-B14F-4D97-AF65-F5344CB8AC3E}">
        <p14:creationId xmlns:p14="http://schemas.microsoft.com/office/powerpoint/2010/main" val="1141968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pic>
        <p:nvPicPr>
          <p:cNvPr id="598" name="Shape 598"/>
          <p:cNvPicPr preferRelativeResize="0"/>
          <p:nvPr/>
        </p:nvPicPr>
        <p:blipFill>
          <a:blip r:embed="rId3">
            <a:alphaModFix/>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86183" y="2100042"/>
            <a:ext cx="4052000" cy="4052000"/>
          </a:xfrm>
          <a:prstGeom prst="rect">
            <a:avLst/>
          </a:prstGeom>
          <a:noFill/>
          <a:ln>
            <a:noFill/>
          </a:ln>
        </p:spPr>
      </p:pic>
      <p:sp>
        <p:nvSpPr>
          <p:cNvPr id="599" name="Shape 599"/>
          <p:cNvSpPr txBox="1"/>
          <p:nvPr/>
        </p:nvSpPr>
        <p:spPr>
          <a:xfrm>
            <a:off x="3811821" y="283713"/>
            <a:ext cx="7872800" cy="401600"/>
          </a:xfrm>
          <a:prstGeom prst="rect">
            <a:avLst/>
          </a:prstGeom>
          <a:noFill/>
          <a:ln>
            <a:noFill/>
          </a:ln>
        </p:spPr>
        <p:txBody>
          <a:bodyPr wrap="square" lIns="111733" tIns="55867" rIns="111733" bIns="55867" anchor="t" anchorCtr="0">
            <a:noAutofit/>
          </a:bodyPr>
          <a:lstStyle/>
          <a:p>
            <a:pPr algn="ctr" defTabSz="1219170">
              <a:buClr>
                <a:srgbClr val="10212A"/>
              </a:buClr>
              <a:buSzPct val="25000"/>
            </a:pPr>
            <a:endParaRPr sz="2933" b="1" kern="0">
              <a:solidFill>
                <a:srgbClr val="F7B41A"/>
              </a:solidFill>
              <a:latin typeface="Arial"/>
              <a:ea typeface="Arial"/>
              <a:cs typeface="Arial"/>
              <a:sym typeface="Arial"/>
            </a:endParaRPr>
          </a:p>
        </p:txBody>
      </p:sp>
      <p:grpSp>
        <p:nvGrpSpPr>
          <p:cNvPr id="600" name="Shape 600"/>
          <p:cNvGrpSpPr/>
          <p:nvPr/>
        </p:nvGrpSpPr>
        <p:grpSpPr>
          <a:xfrm>
            <a:off x="8610604" y="1441863"/>
            <a:ext cx="3231597" cy="4873212"/>
            <a:chOff x="6607164" y="948758"/>
            <a:chExt cx="2423698" cy="5480483"/>
          </a:xfrm>
        </p:grpSpPr>
        <p:sp>
          <p:nvSpPr>
            <p:cNvPr id="601" name="Shape 601"/>
            <p:cNvSpPr txBox="1"/>
            <p:nvPr/>
          </p:nvSpPr>
          <p:spPr>
            <a:xfrm>
              <a:off x="6607164" y="948758"/>
              <a:ext cx="2286000" cy="324600"/>
            </a:xfrm>
            <a:prstGeom prst="rect">
              <a:avLst/>
            </a:prstGeom>
            <a:solidFill>
              <a:schemeClr val="lt1"/>
            </a:solidFill>
            <a:ln>
              <a:noFill/>
            </a:ln>
          </p:spPr>
          <p:txBody>
            <a:bodyPr wrap="square" lIns="78567" tIns="39267" rIns="78567" bIns="39267" anchor="t" anchorCtr="0">
              <a:noAutofit/>
            </a:bodyPr>
            <a:lstStyle/>
            <a:p>
              <a:pPr algn="ctr" defTabSz="1219170">
                <a:buSzPct val="25000"/>
              </a:pPr>
              <a:r>
                <a:rPr lang="en" sz="2800" b="1" kern="0" dirty="0">
                  <a:latin typeface="Gotham HTF Book"/>
                  <a:ea typeface="EB Garamond"/>
                  <a:cs typeface="EB Garamond"/>
                  <a:sym typeface="EB Garamond"/>
                </a:rPr>
                <a:t>Items</a:t>
              </a:r>
            </a:p>
          </p:txBody>
        </p:sp>
        <p:sp>
          <p:nvSpPr>
            <p:cNvPr id="603" name="Shape 603"/>
            <p:cNvSpPr txBox="1"/>
            <p:nvPr/>
          </p:nvSpPr>
          <p:spPr>
            <a:xfrm>
              <a:off x="6720262" y="1699664"/>
              <a:ext cx="2310600" cy="4729577"/>
            </a:xfrm>
            <a:prstGeom prst="rect">
              <a:avLst/>
            </a:prstGeom>
            <a:noFill/>
            <a:ln>
              <a:noFill/>
            </a:ln>
          </p:spPr>
          <p:txBody>
            <a:bodyPr wrap="square" lIns="78567" tIns="39267" rIns="78567" bIns="39267" anchor="t" anchorCtr="0">
              <a:noAutofit/>
            </a:bodyPr>
            <a:lstStyle/>
            <a:p>
              <a:pPr algn="ctr" defTabSz="1219170">
                <a:buSzPct val="25000"/>
              </a:pPr>
              <a:r>
                <a:rPr lang="en" sz="1600" kern="0" dirty="0">
                  <a:latin typeface="Gotham HTF Book"/>
                  <a:ea typeface="Montserrat"/>
                  <a:cs typeface="Montserrat"/>
                  <a:sym typeface="Montserrat"/>
                </a:rPr>
                <a:t>The teacher asks difficult questions in class.</a:t>
              </a:r>
            </a:p>
            <a:p>
              <a:pPr algn="ctr" defTabSz="1219170">
                <a:buSzPct val="25000"/>
              </a:pPr>
              <a:endParaRPr sz="1600" kern="0" dirty="0">
                <a:latin typeface="Gotham HTF Book"/>
                <a:ea typeface="Montserrat"/>
                <a:cs typeface="Montserrat"/>
                <a:sym typeface="Montserrat"/>
              </a:endParaRPr>
            </a:p>
            <a:p>
              <a:pPr algn="ctr" defTabSz="1219170">
                <a:buSzPct val="25000"/>
              </a:pPr>
              <a:r>
                <a:rPr lang="en" sz="1600" kern="0" dirty="0">
                  <a:latin typeface="Gotham HTF Book"/>
                  <a:ea typeface="Montserrat"/>
                  <a:cs typeface="Montserrat"/>
                  <a:sym typeface="Montserrat"/>
                </a:rPr>
                <a:t>This class challenges me.</a:t>
              </a:r>
            </a:p>
            <a:p>
              <a:pPr algn="ctr" defTabSz="1219170">
                <a:buSzPct val="25000"/>
              </a:pPr>
              <a:endParaRPr sz="1600" kern="0" dirty="0">
                <a:latin typeface="Gotham HTF Book"/>
                <a:ea typeface="Montserrat"/>
                <a:cs typeface="Montserrat"/>
                <a:sym typeface="Montserrat"/>
              </a:endParaRPr>
            </a:p>
            <a:p>
              <a:pPr algn="ctr" defTabSz="1219170">
                <a:buSzPct val="25000"/>
              </a:pPr>
              <a:r>
                <a:rPr lang="en" sz="1600" kern="0" dirty="0">
                  <a:latin typeface="Gotham HTF Book"/>
                  <a:ea typeface="Montserrat"/>
                  <a:cs typeface="Montserrat"/>
                  <a:sym typeface="Montserrat"/>
                </a:rPr>
                <a:t>This class requires me to work hard to do well.</a:t>
              </a:r>
            </a:p>
            <a:p>
              <a:pPr algn="ctr" defTabSz="1219170">
                <a:buSzPct val="25000"/>
              </a:pPr>
              <a:endParaRPr sz="1600" kern="0" dirty="0">
                <a:latin typeface="Gotham HTF Book"/>
                <a:ea typeface="Montserrat"/>
                <a:cs typeface="Montserrat"/>
                <a:sym typeface="Montserrat"/>
              </a:endParaRPr>
            </a:p>
            <a:p>
              <a:pPr algn="ctr" defTabSz="1219170">
                <a:buSzPct val="25000"/>
              </a:pPr>
              <a:r>
                <a:rPr lang="en" sz="1600" kern="0" dirty="0">
                  <a:latin typeface="Gotham HTF Book"/>
                  <a:ea typeface="Montserrat"/>
                  <a:cs typeface="Montserrat"/>
                  <a:sym typeface="Montserrat"/>
                </a:rPr>
                <a:t>The teacher expects us to become better thinkers, not just memorize things.</a:t>
              </a:r>
            </a:p>
            <a:p>
              <a:pPr algn="ctr" defTabSz="1219170">
                <a:buSzPct val="25000"/>
              </a:pPr>
              <a:endParaRPr sz="1600" kern="0" dirty="0">
                <a:latin typeface="Gotham HTF Book"/>
                <a:ea typeface="Montserrat"/>
                <a:cs typeface="Montserrat"/>
                <a:sym typeface="Montserrat"/>
              </a:endParaRPr>
            </a:p>
            <a:p>
              <a:pPr algn="ctr" defTabSz="1219170">
                <a:buSzPct val="25000"/>
              </a:pPr>
              <a:r>
                <a:rPr lang="en" sz="1600" kern="0" dirty="0">
                  <a:latin typeface="Gotham HTF Book"/>
                  <a:ea typeface="Montserrat"/>
                  <a:cs typeface="Montserrat"/>
                  <a:sym typeface="Montserrat"/>
                </a:rPr>
                <a:t>The teacher expects me to do my best all the time.</a:t>
              </a:r>
            </a:p>
            <a:p>
              <a:pPr algn="ctr" defTabSz="1219170">
                <a:buSzPct val="25000"/>
              </a:pPr>
              <a:endParaRPr sz="1600" kern="0" dirty="0">
                <a:latin typeface="Gotham HTF Book"/>
                <a:ea typeface="Montserrat"/>
                <a:cs typeface="Montserrat"/>
                <a:sym typeface="Montserrat"/>
              </a:endParaRPr>
            </a:p>
            <a:p>
              <a:pPr algn="ctr" defTabSz="1219170">
                <a:buSzPct val="25000"/>
              </a:pPr>
              <a:r>
                <a:rPr lang="en" sz="1600" kern="0" dirty="0">
                  <a:latin typeface="Gotham HTF Book"/>
                  <a:ea typeface="Montserrat"/>
                  <a:cs typeface="Montserrat"/>
                  <a:sym typeface="Montserrat"/>
                </a:rPr>
                <a:t>The teacher expects everyone to work hard.</a:t>
              </a:r>
            </a:p>
            <a:p>
              <a:pPr algn="ctr" defTabSz="1219170">
                <a:buSzPct val="25000"/>
              </a:pPr>
              <a:endParaRPr sz="1600" kern="0" dirty="0">
                <a:latin typeface="Gotham HTF Book"/>
                <a:ea typeface="Montserrat Light"/>
                <a:cs typeface="Montserrat Light"/>
                <a:sym typeface="Montserrat Light"/>
              </a:endParaRPr>
            </a:p>
            <a:p>
              <a:pPr algn="ctr" defTabSz="1219170">
                <a:buSzPct val="25000"/>
              </a:pPr>
              <a:endParaRPr sz="1600" kern="0" dirty="0">
                <a:latin typeface="Gotham HTF Book"/>
                <a:ea typeface="Montserrat Light"/>
                <a:cs typeface="Montserrat Light"/>
                <a:sym typeface="Montserrat Light"/>
              </a:endParaRPr>
            </a:p>
          </p:txBody>
        </p:sp>
      </p:grpSp>
      <p:sp>
        <p:nvSpPr>
          <p:cNvPr id="604" name="Shape 604"/>
          <p:cNvSpPr txBox="1">
            <a:spLocks noGrp="1"/>
          </p:cNvSpPr>
          <p:nvPr>
            <p:ph type="title"/>
          </p:nvPr>
        </p:nvSpPr>
        <p:spPr>
          <a:xfrm>
            <a:off x="269965" y="141308"/>
            <a:ext cx="8874000" cy="1032511"/>
          </a:xfrm>
          <a:prstGeom prst="rect">
            <a:avLst/>
          </a:prstGeom>
          <a:noFill/>
          <a:ln>
            <a:noFill/>
          </a:ln>
        </p:spPr>
        <p:txBody>
          <a:bodyPr vert="horz" wrap="square" lIns="0" tIns="45720" rIns="0" bIns="45720" rtlCol="0" anchor="ctr" anchorCtr="0">
            <a:noAutofit/>
          </a:bodyPr>
          <a:lstStyle/>
          <a:p>
            <a:pPr>
              <a:spcBef>
                <a:spcPct val="0"/>
              </a:spcBef>
            </a:pPr>
            <a:r>
              <a:rPr lang="en" kern="1200" dirty="0">
                <a:latin typeface="Gotham HTF Book" charset="0"/>
                <a:sym typeface="Montserrat"/>
              </a:rPr>
              <a:t>Unpacking </a:t>
            </a:r>
            <a:r>
              <a:rPr lang="en-US" kern="1200" dirty="0">
                <a:latin typeface="Gotham HTF Book" charset="0"/>
                <a:sym typeface="Montserrat"/>
              </a:rPr>
              <a:t>an </a:t>
            </a:r>
            <a:r>
              <a:rPr lang="en" kern="1200" dirty="0">
                <a:latin typeface="Gotham HTF Book" charset="0"/>
                <a:sym typeface="Montserrat"/>
              </a:rPr>
              <a:t>Essential</a:t>
            </a:r>
            <a:r>
              <a:rPr lang="en-US" kern="1200" dirty="0">
                <a:latin typeface="Gotham HTF Book" charset="0"/>
                <a:sym typeface="Montserrat"/>
              </a:rPr>
              <a:t>: Items</a:t>
            </a:r>
            <a:endParaRPr lang="en" kern="1200" dirty="0">
              <a:latin typeface="Gotham HTF Book" charset="0"/>
              <a:sym typeface="Montserrat"/>
            </a:endParaRPr>
          </a:p>
        </p:txBody>
      </p:sp>
      <p:grpSp>
        <p:nvGrpSpPr>
          <p:cNvPr id="605" name="Shape 605"/>
          <p:cNvGrpSpPr/>
          <p:nvPr/>
        </p:nvGrpSpPr>
        <p:grpSpPr>
          <a:xfrm>
            <a:off x="5211742" y="1438147"/>
            <a:ext cx="3541622" cy="3378444"/>
            <a:chOff x="3935476" y="1699029"/>
            <a:chExt cx="2706459" cy="3378444"/>
          </a:xfrm>
        </p:grpSpPr>
        <p:sp>
          <p:nvSpPr>
            <p:cNvPr id="606" name="Shape 606"/>
            <p:cNvSpPr txBox="1"/>
            <p:nvPr/>
          </p:nvSpPr>
          <p:spPr>
            <a:xfrm>
              <a:off x="4020175" y="1699029"/>
              <a:ext cx="2059500" cy="324600"/>
            </a:xfrm>
            <a:prstGeom prst="rect">
              <a:avLst/>
            </a:prstGeom>
            <a:solidFill>
              <a:schemeClr val="lt1"/>
            </a:solidFill>
            <a:ln>
              <a:noFill/>
            </a:ln>
          </p:spPr>
          <p:txBody>
            <a:bodyPr wrap="square" lIns="78567" tIns="39267" rIns="78567" bIns="39267" anchor="t" anchorCtr="0">
              <a:noAutofit/>
            </a:bodyPr>
            <a:lstStyle/>
            <a:p>
              <a:pPr algn="ctr" defTabSz="1219170">
                <a:buSzPct val="25000"/>
              </a:pPr>
              <a:r>
                <a:rPr lang="en" sz="2800" b="1" kern="0" dirty="0">
                  <a:solidFill>
                    <a:schemeClr val="tx2">
                      <a:lumMod val="60000"/>
                      <a:lumOff val="40000"/>
                    </a:schemeClr>
                  </a:solidFill>
                  <a:latin typeface="Gotham HTF Book"/>
                  <a:ea typeface="EB Garamond"/>
                  <a:cs typeface="EB Garamond"/>
                  <a:sym typeface="EB Garamond"/>
                </a:rPr>
                <a:t>Measures</a:t>
              </a:r>
            </a:p>
          </p:txBody>
        </p:sp>
        <p:sp>
          <p:nvSpPr>
            <p:cNvPr id="608" name="Shape 608"/>
            <p:cNvSpPr/>
            <p:nvPr/>
          </p:nvSpPr>
          <p:spPr>
            <a:xfrm>
              <a:off x="3935476" y="3295850"/>
              <a:ext cx="2706459" cy="1781623"/>
            </a:xfrm>
            <a:prstGeom prst="rect">
              <a:avLst/>
            </a:prstGeom>
            <a:noFill/>
            <a:ln>
              <a:noFill/>
            </a:ln>
          </p:spPr>
          <p:txBody>
            <a:bodyPr wrap="square" lIns="78567" tIns="39267" rIns="78567" bIns="39267" anchor="t" anchorCtr="0">
              <a:noAutofit/>
            </a:bodyPr>
            <a:lstStyle/>
            <a:p>
              <a:pPr defTabSz="1219170">
                <a:lnSpc>
                  <a:spcPct val="150000"/>
                </a:lnSpc>
                <a:spcBef>
                  <a:spcPts val="400"/>
                </a:spcBef>
                <a:buSzPct val="25000"/>
              </a:pPr>
              <a:r>
                <a:rPr lang="en" sz="2000" kern="0" dirty="0">
                  <a:solidFill>
                    <a:schemeClr val="tx2">
                      <a:lumMod val="60000"/>
                      <a:lumOff val="40000"/>
                    </a:schemeClr>
                  </a:solidFill>
                  <a:latin typeface="Gotham HTF Book"/>
                  <a:ea typeface="Montserrat"/>
                  <a:cs typeface="Montserrat"/>
                  <a:sym typeface="Montserrat"/>
                </a:rPr>
                <a:t>English Instruction</a:t>
              </a:r>
            </a:p>
            <a:p>
              <a:pPr defTabSz="1219170">
                <a:lnSpc>
                  <a:spcPct val="150000"/>
                </a:lnSpc>
                <a:spcBef>
                  <a:spcPts val="400"/>
                </a:spcBef>
                <a:buSzPct val="25000"/>
              </a:pPr>
              <a:r>
                <a:rPr lang="en" sz="2000" kern="0" dirty="0">
                  <a:solidFill>
                    <a:schemeClr val="tx2">
                      <a:lumMod val="60000"/>
                      <a:lumOff val="40000"/>
                    </a:schemeClr>
                  </a:solidFill>
                  <a:latin typeface="Gotham HTF Book"/>
                  <a:ea typeface="Montserrat"/>
                  <a:cs typeface="Montserrat"/>
                  <a:sym typeface="Montserrat"/>
                </a:rPr>
                <a:t>Math Instruction</a:t>
              </a:r>
            </a:p>
            <a:p>
              <a:pPr defTabSz="1219170">
                <a:lnSpc>
                  <a:spcPct val="150000"/>
                </a:lnSpc>
                <a:spcBef>
                  <a:spcPts val="400"/>
                </a:spcBef>
                <a:buSzPct val="25000"/>
              </a:pPr>
              <a:r>
                <a:rPr lang="en" sz="2000" kern="0" dirty="0">
                  <a:solidFill>
                    <a:schemeClr val="tx2">
                      <a:lumMod val="60000"/>
                      <a:lumOff val="40000"/>
                    </a:schemeClr>
                  </a:solidFill>
                  <a:latin typeface="Gotham HTF Book"/>
                  <a:ea typeface="Montserrat"/>
                  <a:cs typeface="Montserrat"/>
                  <a:sym typeface="Montserrat"/>
                </a:rPr>
                <a:t>Academic Press</a:t>
              </a:r>
            </a:p>
            <a:p>
              <a:pPr defTabSz="1219170">
                <a:lnSpc>
                  <a:spcPct val="150000"/>
                </a:lnSpc>
                <a:spcBef>
                  <a:spcPts val="400"/>
                </a:spcBef>
                <a:buSzPct val="25000"/>
              </a:pPr>
              <a:r>
                <a:rPr lang="en" sz="2000" kern="0" dirty="0">
                  <a:solidFill>
                    <a:schemeClr val="tx2">
                      <a:lumMod val="60000"/>
                      <a:lumOff val="40000"/>
                    </a:schemeClr>
                  </a:solidFill>
                  <a:latin typeface="Gotham HTF Book"/>
                  <a:ea typeface="Montserrat"/>
                  <a:cs typeface="Montserrat"/>
                  <a:sym typeface="Montserrat"/>
                </a:rPr>
                <a:t>Quality of Student Discussion</a:t>
              </a:r>
              <a:r>
                <a:rPr lang="en" sz="2000" kern="0" dirty="0">
                  <a:solidFill>
                    <a:schemeClr val="tx2">
                      <a:lumMod val="60000"/>
                      <a:lumOff val="40000"/>
                    </a:schemeClr>
                  </a:solidFill>
                  <a:latin typeface="Gotham HTF Book"/>
                  <a:ea typeface="EB Garamond"/>
                  <a:cs typeface="EB Garamond"/>
                  <a:sym typeface="EB Garamond"/>
                </a:rPr>
                <a:t> </a:t>
              </a:r>
            </a:p>
          </p:txBody>
        </p:sp>
      </p:grpSp>
      <p:sp>
        <p:nvSpPr>
          <p:cNvPr id="16" name="Left Brace 15">
            <a:extLst>
              <a:ext uri="{FF2B5EF4-FFF2-40B4-BE49-F238E27FC236}">
                <a16:creationId xmlns:a16="http://schemas.microsoft.com/office/drawing/2014/main" id="{31D52ACB-AF08-49CC-8BE1-2F8A6566251C}"/>
              </a:ext>
            </a:extLst>
          </p:cNvPr>
          <p:cNvSpPr/>
          <p:nvPr/>
        </p:nvSpPr>
        <p:spPr>
          <a:xfrm>
            <a:off x="4701383" y="2518642"/>
            <a:ext cx="752144" cy="2834640"/>
          </a:xfrm>
          <a:prstGeom prst="leftBrace">
            <a:avLst>
              <a:gd name="adj1" fmla="val 31499"/>
              <a:gd name="adj2" fmla="val 54208"/>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2">
                  <a:lumMod val="40000"/>
                  <a:lumOff val="60000"/>
                </a:schemeClr>
              </a:solidFill>
            </a:endParaRPr>
          </a:p>
        </p:txBody>
      </p:sp>
      <p:sp>
        <p:nvSpPr>
          <p:cNvPr id="17" name="Left Brace 16">
            <a:extLst>
              <a:ext uri="{FF2B5EF4-FFF2-40B4-BE49-F238E27FC236}">
                <a16:creationId xmlns:a16="http://schemas.microsoft.com/office/drawing/2014/main" id="{D4B35B66-C88F-415A-8FB7-57F67769F9CE}"/>
              </a:ext>
            </a:extLst>
          </p:cNvPr>
          <p:cNvSpPr/>
          <p:nvPr/>
        </p:nvSpPr>
        <p:spPr>
          <a:xfrm>
            <a:off x="8337589" y="1990669"/>
            <a:ext cx="752144" cy="4443299"/>
          </a:xfrm>
          <a:prstGeom prst="leftBrace">
            <a:avLst>
              <a:gd name="adj1" fmla="val 31499"/>
              <a:gd name="adj2" fmla="val 53984"/>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2">
                  <a:lumMod val="40000"/>
                  <a:lumOff val="60000"/>
                </a:schemeClr>
              </a:solidFill>
            </a:endParaRPr>
          </a:p>
        </p:txBody>
      </p:sp>
    </p:spTree>
    <p:extLst>
      <p:ext uri="{BB962C8B-B14F-4D97-AF65-F5344CB8AC3E}">
        <p14:creationId xmlns:p14="http://schemas.microsoft.com/office/powerpoint/2010/main" val="326115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C702F-0446-411B-8DD6-4051C651A03F}"/>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Items</a:t>
            </a:r>
          </a:p>
        </p:txBody>
      </p:sp>
      <p:sp>
        <p:nvSpPr>
          <p:cNvPr id="3" name="Content Placeholder 2">
            <a:extLst>
              <a:ext uri="{FF2B5EF4-FFF2-40B4-BE49-F238E27FC236}">
                <a16:creationId xmlns:a16="http://schemas.microsoft.com/office/drawing/2014/main" id="{955CA917-D510-4BBC-96E5-9E1EF74DCE2D}"/>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tx1"/>
                </a:solidFill>
              </a:rPr>
              <a:t>Items are the individual questions asked of teachers and students</a:t>
            </a:r>
          </a:p>
          <a:p>
            <a:pPr marL="457200" indent="-457200">
              <a:buFont typeface="Arial" panose="020B0604020202020204" pitchFamily="34" charset="0"/>
              <a:buChar char="•"/>
            </a:pPr>
            <a:r>
              <a:rPr lang="en-US" dirty="0">
                <a:solidFill>
                  <a:schemeClr val="tx1"/>
                </a:solidFill>
              </a:rPr>
              <a:t>Participants may select one response per item</a:t>
            </a:r>
          </a:p>
          <a:p>
            <a:pPr marL="457200" indent="-457200">
              <a:buFont typeface="Arial" panose="020B0604020202020204" pitchFamily="34" charset="0"/>
              <a:buChar char="•"/>
            </a:pPr>
            <a:r>
              <a:rPr lang="en-US" dirty="0">
                <a:solidFill>
                  <a:schemeClr val="tx1"/>
                </a:solidFill>
              </a:rPr>
              <a:t>Responses are added together and displayed as a percentage of the total responses</a:t>
            </a:r>
          </a:p>
          <a:p>
            <a:endParaRPr lang="en-US" dirty="0">
              <a:solidFill>
                <a:schemeClr val="tx1"/>
              </a:solidFill>
            </a:endParaRPr>
          </a:p>
        </p:txBody>
      </p:sp>
      <p:sp>
        <p:nvSpPr>
          <p:cNvPr id="4" name="Slide Number Placeholder 3">
            <a:extLst>
              <a:ext uri="{FF2B5EF4-FFF2-40B4-BE49-F238E27FC236}">
                <a16:creationId xmlns:a16="http://schemas.microsoft.com/office/drawing/2014/main" id="{696B8067-7C8E-4B70-8A38-378904D5A46E}"/>
              </a:ext>
            </a:extLst>
          </p:cNvPr>
          <p:cNvSpPr>
            <a:spLocks noGrp="1"/>
          </p:cNvSpPr>
          <p:nvPr>
            <p:ph type="sldNum" sz="quarter" idx="12"/>
          </p:nvPr>
        </p:nvSpPr>
        <p:spPr/>
        <p:txBody>
          <a:bodyPr/>
          <a:lstStyle/>
          <a:p>
            <a:fld id="{C86B2F3C-08EE-2246-AC41-B29D143070D4}" type="slidenum">
              <a:rPr lang="en-US" smtClean="0"/>
              <a:t>33</a:t>
            </a:fld>
            <a:endParaRPr lang="en-US"/>
          </a:p>
        </p:txBody>
      </p:sp>
      <p:pic>
        <p:nvPicPr>
          <p:cNvPr id="5" name="Picture 4">
            <a:extLst>
              <a:ext uri="{FF2B5EF4-FFF2-40B4-BE49-F238E27FC236}">
                <a16:creationId xmlns:a16="http://schemas.microsoft.com/office/drawing/2014/main" id="{22DE212F-4C32-46ED-921D-066B0C990660}"/>
              </a:ext>
            </a:extLst>
          </p:cNvPr>
          <p:cNvPicPr>
            <a:picLocks noChangeAspect="1"/>
          </p:cNvPicPr>
          <p:nvPr/>
        </p:nvPicPr>
        <p:blipFill>
          <a:blip r:embed="rId3"/>
          <a:stretch>
            <a:fillRect/>
          </a:stretch>
        </p:blipFill>
        <p:spPr>
          <a:xfrm>
            <a:off x="1329644" y="2723357"/>
            <a:ext cx="8743950" cy="3543300"/>
          </a:xfrm>
          <a:prstGeom prst="rect">
            <a:avLst/>
          </a:prstGeom>
        </p:spPr>
      </p:pic>
    </p:spTree>
    <p:extLst>
      <p:ext uri="{BB962C8B-B14F-4D97-AF65-F5344CB8AC3E}">
        <p14:creationId xmlns:p14="http://schemas.microsoft.com/office/powerpoint/2010/main" val="4015702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09FDB-463C-44D1-BC86-1ADC6B3F7FEB}"/>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Response Categories</a:t>
            </a:r>
          </a:p>
        </p:txBody>
      </p:sp>
      <p:sp>
        <p:nvSpPr>
          <p:cNvPr id="3" name="Content Placeholder 2">
            <a:extLst>
              <a:ext uri="{FF2B5EF4-FFF2-40B4-BE49-F238E27FC236}">
                <a16:creationId xmlns:a16="http://schemas.microsoft.com/office/drawing/2014/main" id="{54F89C5F-7670-4A7E-893E-9126BDDC1A06}"/>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tx1"/>
                </a:solidFill>
                <a:latin typeface="Gotham HTF Book"/>
              </a:rPr>
              <a:t>Each response category is distinct and should </a:t>
            </a:r>
            <a:r>
              <a:rPr lang="en-US" i="1" dirty="0">
                <a:solidFill>
                  <a:schemeClr val="tx1"/>
                </a:solidFill>
                <a:latin typeface="Gotham HTF Book"/>
              </a:rPr>
              <a:t>not </a:t>
            </a:r>
            <a:r>
              <a:rPr lang="en-US" dirty="0">
                <a:solidFill>
                  <a:schemeClr val="tx1"/>
                </a:solidFill>
                <a:latin typeface="Gotham HTF Book"/>
              </a:rPr>
              <a:t> be grouped together</a:t>
            </a:r>
          </a:p>
          <a:p>
            <a:pPr marL="914400" lvl="1">
              <a:buFont typeface="Arial" panose="020B0604020202020204" pitchFamily="34" charset="0"/>
              <a:buChar char="•"/>
            </a:pPr>
            <a:r>
              <a:rPr lang="en-US" dirty="0">
                <a:solidFill>
                  <a:schemeClr val="tx1"/>
                </a:solidFill>
                <a:latin typeface="Gotham HTF Book"/>
              </a:rPr>
              <a:t>Combining the percentages from the positive categories into one group (combining strongly agree and agree) conflates really strong feelings with lukewarm feelings</a:t>
            </a:r>
          </a:p>
          <a:p>
            <a:endParaRPr lang="en-US" sz="2400" dirty="0">
              <a:solidFill>
                <a:schemeClr val="tx1"/>
              </a:solidFill>
              <a:latin typeface="Gotham HTF Book"/>
            </a:endParaRPr>
          </a:p>
        </p:txBody>
      </p:sp>
      <p:sp>
        <p:nvSpPr>
          <p:cNvPr id="4" name="Slide Number Placeholder 3">
            <a:extLst>
              <a:ext uri="{FF2B5EF4-FFF2-40B4-BE49-F238E27FC236}">
                <a16:creationId xmlns:a16="http://schemas.microsoft.com/office/drawing/2014/main" id="{3FF1D574-3D9E-4F4C-958F-D92E95A45F33}"/>
              </a:ext>
            </a:extLst>
          </p:cNvPr>
          <p:cNvSpPr>
            <a:spLocks noGrp="1"/>
          </p:cNvSpPr>
          <p:nvPr>
            <p:ph type="sldNum" sz="quarter" idx="12"/>
          </p:nvPr>
        </p:nvSpPr>
        <p:spPr/>
        <p:txBody>
          <a:bodyPr/>
          <a:lstStyle/>
          <a:p>
            <a:fld id="{C86B2F3C-08EE-2246-AC41-B29D143070D4}" type="slidenum">
              <a:rPr lang="en-US" smtClean="0"/>
              <a:t>34</a:t>
            </a:fld>
            <a:endParaRPr lang="en-US"/>
          </a:p>
        </p:txBody>
      </p:sp>
      <p:pic>
        <p:nvPicPr>
          <p:cNvPr id="5" name="Picture 4">
            <a:extLst>
              <a:ext uri="{FF2B5EF4-FFF2-40B4-BE49-F238E27FC236}">
                <a16:creationId xmlns:a16="http://schemas.microsoft.com/office/drawing/2014/main" id="{73052E14-9167-4234-A0C1-24B2A4482A26}"/>
              </a:ext>
            </a:extLst>
          </p:cNvPr>
          <p:cNvPicPr>
            <a:picLocks noChangeAspect="1"/>
          </p:cNvPicPr>
          <p:nvPr/>
        </p:nvPicPr>
        <p:blipFill>
          <a:blip r:embed="rId3"/>
          <a:stretch>
            <a:fillRect/>
          </a:stretch>
        </p:blipFill>
        <p:spPr>
          <a:xfrm>
            <a:off x="1603147" y="2987985"/>
            <a:ext cx="8524875" cy="3095625"/>
          </a:xfrm>
          <a:prstGeom prst="rect">
            <a:avLst/>
          </a:prstGeom>
        </p:spPr>
      </p:pic>
    </p:spTree>
    <p:extLst>
      <p:ext uri="{BB962C8B-B14F-4D97-AF65-F5344CB8AC3E}">
        <p14:creationId xmlns:p14="http://schemas.microsoft.com/office/powerpoint/2010/main" val="14583359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636AB-8996-4A27-9907-CFCC80324739}"/>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Benchmark</a:t>
            </a:r>
          </a:p>
        </p:txBody>
      </p:sp>
      <p:sp>
        <p:nvSpPr>
          <p:cNvPr id="3" name="Content Placeholder 2">
            <a:extLst>
              <a:ext uri="{FF2B5EF4-FFF2-40B4-BE49-F238E27FC236}">
                <a16:creationId xmlns:a16="http://schemas.microsoft.com/office/drawing/2014/main" id="{B7597362-D9EA-4E0E-ABAD-35E8E46263EA}"/>
              </a:ext>
            </a:extLst>
          </p:cNvPr>
          <p:cNvSpPr>
            <a:spLocks noGrp="1"/>
          </p:cNvSpPr>
          <p:nvPr>
            <p:ph idx="1"/>
          </p:nvPr>
        </p:nvSpPr>
        <p:spPr/>
        <p:txBody>
          <a:bodyPr/>
          <a:lstStyle/>
          <a:p>
            <a:pPr marL="457200" indent="-457200">
              <a:buFont typeface="Arial" panose="020B0604020202020204" pitchFamily="34" charset="0"/>
              <a:buChar char="•"/>
            </a:pPr>
            <a:r>
              <a:rPr lang="en-US" sz="2400" dirty="0">
                <a:solidFill>
                  <a:schemeClr val="tx1"/>
                </a:solidFill>
                <a:latin typeface="Gotham HTF Book"/>
              </a:rPr>
              <a:t>The </a:t>
            </a:r>
            <a:r>
              <a:rPr lang="en-US" sz="2400" b="1" dirty="0">
                <a:solidFill>
                  <a:schemeClr val="tx1"/>
                </a:solidFill>
                <a:latin typeface="Gotham HTF Book"/>
              </a:rPr>
              <a:t>benchmark </a:t>
            </a:r>
            <a:r>
              <a:rPr lang="en-US" sz="2400" dirty="0">
                <a:solidFill>
                  <a:schemeClr val="tx1"/>
                </a:solidFill>
                <a:latin typeface="Gotham HTF Book"/>
              </a:rPr>
              <a:t>gives your scores context</a:t>
            </a:r>
          </a:p>
          <a:p>
            <a:pPr marL="457200" indent="-457200">
              <a:buFont typeface="Arial" panose="020B0604020202020204" pitchFamily="34" charset="0"/>
              <a:buChar char="•"/>
            </a:pPr>
            <a:r>
              <a:rPr lang="en-US" sz="2400" dirty="0">
                <a:solidFill>
                  <a:schemeClr val="tx1"/>
                </a:solidFill>
                <a:latin typeface="Gotham HTF Book"/>
              </a:rPr>
              <a:t>Exceeding the benchmark in positive categories raises your measure score*</a:t>
            </a:r>
          </a:p>
          <a:p>
            <a:pPr marL="457200" indent="-457200">
              <a:buFont typeface="Arial" panose="020B0604020202020204" pitchFamily="34" charset="0"/>
              <a:buChar char="•"/>
            </a:pPr>
            <a:r>
              <a:rPr lang="en-US" sz="2400" dirty="0">
                <a:solidFill>
                  <a:schemeClr val="tx1"/>
                </a:solidFill>
                <a:latin typeface="Gotham HTF Book"/>
              </a:rPr>
              <a:t>Exceeding the benchmark in negative categories lowers your measure score*</a:t>
            </a:r>
          </a:p>
          <a:p>
            <a:endParaRPr lang="en-US" sz="2400" dirty="0">
              <a:solidFill>
                <a:schemeClr val="tx1"/>
              </a:solidFill>
              <a:latin typeface="Gotham HTF Book"/>
            </a:endParaRPr>
          </a:p>
        </p:txBody>
      </p:sp>
      <p:sp>
        <p:nvSpPr>
          <p:cNvPr id="4" name="Slide Number Placeholder 3">
            <a:extLst>
              <a:ext uri="{FF2B5EF4-FFF2-40B4-BE49-F238E27FC236}">
                <a16:creationId xmlns:a16="http://schemas.microsoft.com/office/drawing/2014/main" id="{C3674A4F-1AC3-414A-8F19-CF08A0CA02DB}"/>
              </a:ext>
            </a:extLst>
          </p:cNvPr>
          <p:cNvSpPr>
            <a:spLocks noGrp="1"/>
          </p:cNvSpPr>
          <p:nvPr>
            <p:ph type="sldNum" sz="quarter" idx="12"/>
          </p:nvPr>
        </p:nvSpPr>
        <p:spPr/>
        <p:txBody>
          <a:bodyPr/>
          <a:lstStyle/>
          <a:p>
            <a:fld id="{C86B2F3C-08EE-2246-AC41-B29D143070D4}" type="slidenum">
              <a:rPr lang="en-US" smtClean="0"/>
              <a:t>35</a:t>
            </a:fld>
            <a:endParaRPr lang="en-US"/>
          </a:p>
        </p:txBody>
      </p:sp>
      <p:pic>
        <p:nvPicPr>
          <p:cNvPr id="5" name="Picture 2">
            <a:extLst>
              <a:ext uri="{FF2B5EF4-FFF2-40B4-BE49-F238E27FC236}">
                <a16:creationId xmlns:a16="http://schemas.microsoft.com/office/drawing/2014/main" id="{5855F89D-98A7-4144-9917-E6F4687214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575" y="2952107"/>
            <a:ext cx="7029450"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9174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pic>
        <p:nvPicPr>
          <p:cNvPr id="598" name="Shape 598"/>
          <p:cNvPicPr preferRelativeResize="0"/>
          <p:nvPr/>
        </p:nvPicPr>
        <p:blipFill>
          <a:blip r:embed="rId3">
            <a:alphaModFix/>
            <a:duotone>
              <a:schemeClr val="bg2">
                <a:shade val="45000"/>
                <a:satMod val="135000"/>
              </a:schemeClr>
              <a:prstClr val="white"/>
            </a:duotone>
          </a:blip>
          <a:stretch>
            <a:fillRect/>
          </a:stretch>
        </p:blipFill>
        <p:spPr>
          <a:xfrm>
            <a:off x="386183" y="2109186"/>
            <a:ext cx="4052000" cy="4052000"/>
          </a:xfrm>
          <a:prstGeom prst="rect">
            <a:avLst/>
          </a:prstGeom>
          <a:noFill/>
          <a:ln>
            <a:noFill/>
          </a:ln>
        </p:spPr>
      </p:pic>
      <p:sp>
        <p:nvSpPr>
          <p:cNvPr id="599" name="Shape 599"/>
          <p:cNvSpPr txBox="1"/>
          <p:nvPr/>
        </p:nvSpPr>
        <p:spPr>
          <a:xfrm>
            <a:off x="3811821" y="283713"/>
            <a:ext cx="7872800" cy="401600"/>
          </a:xfrm>
          <a:prstGeom prst="rect">
            <a:avLst/>
          </a:prstGeom>
          <a:noFill/>
          <a:ln>
            <a:noFill/>
          </a:ln>
        </p:spPr>
        <p:txBody>
          <a:bodyPr wrap="square" lIns="111733" tIns="55867" rIns="111733" bIns="55867" anchor="t" anchorCtr="0">
            <a:noAutofit/>
          </a:bodyPr>
          <a:lstStyle/>
          <a:p>
            <a:pPr algn="ctr" defTabSz="1219170">
              <a:buClr>
                <a:srgbClr val="10212A"/>
              </a:buClr>
              <a:buSzPct val="25000"/>
            </a:pPr>
            <a:endParaRPr sz="2933" b="1" kern="0">
              <a:solidFill>
                <a:srgbClr val="F7B41A"/>
              </a:solidFill>
              <a:latin typeface="Arial"/>
              <a:ea typeface="Arial"/>
              <a:cs typeface="Arial"/>
              <a:sym typeface="Arial"/>
            </a:endParaRPr>
          </a:p>
        </p:txBody>
      </p:sp>
      <p:grpSp>
        <p:nvGrpSpPr>
          <p:cNvPr id="600" name="Shape 600"/>
          <p:cNvGrpSpPr/>
          <p:nvPr/>
        </p:nvGrpSpPr>
        <p:grpSpPr>
          <a:xfrm>
            <a:off x="8495427" y="1435601"/>
            <a:ext cx="3231597" cy="4873212"/>
            <a:chOff x="6607164" y="948758"/>
            <a:chExt cx="2423698" cy="5480483"/>
          </a:xfrm>
        </p:grpSpPr>
        <p:sp>
          <p:nvSpPr>
            <p:cNvPr id="601" name="Shape 601"/>
            <p:cNvSpPr txBox="1"/>
            <p:nvPr/>
          </p:nvSpPr>
          <p:spPr>
            <a:xfrm>
              <a:off x="6607164" y="948758"/>
              <a:ext cx="2286000" cy="324600"/>
            </a:xfrm>
            <a:prstGeom prst="rect">
              <a:avLst/>
            </a:prstGeom>
            <a:solidFill>
              <a:schemeClr val="lt1"/>
            </a:solidFill>
            <a:ln>
              <a:noFill/>
            </a:ln>
          </p:spPr>
          <p:txBody>
            <a:bodyPr wrap="square" lIns="78567" tIns="39267" rIns="78567" bIns="39267" anchor="t" anchorCtr="0">
              <a:noAutofit/>
            </a:bodyPr>
            <a:lstStyle/>
            <a:p>
              <a:pPr algn="ctr" defTabSz="1219170">
                <a:buSzPct val="25000"/>
              </a:pPr>
              <a:r>
                <a:rPr lang="en" sz="2800" b="1" kern="0" dirty="0">
                  <a:solidFill>
                    <a:schemeClr val="tx2">
                      <a:lumMod val="60000"/>
                      <a:lumOff val="40000"/>
                    </a:schemeClr>
                  </a:solidFill>
                  <a:latin typeface="Gotham HTF Book"/>
                  <a:ea typeface="EB Garamond"/>
                  <a:cs typeface="EB Garamond"/>
                  <a:sym typeface="EB Garamond"/>
                </a:rPr>
                <a:t>Items</a:t>
              </a:r>
            </a:p>
          </p:txBody>
        </p:sp>
        <p:sp>
          <p:nvSpPr>
            <p:cNvPr id="603" name="Shape 603"/>
            <p:cNvSpPr txBox="1"/>
            <p:nvPr/>
          </p:nvSpPr>
          <p:spPr>
            <a:xfrm>
              <a:off x="6720262" y="1699664"/>
              <a:ext cx="2310600" cy="4729577"/>
            </a:xfrm>
            <a:prstGeom prst="rect">
              <a:avLst/>
            </a:prstGeom>
            <a:noFill/>
            <a:ln>
              <a:noFill/>
            </a:ln>
          </p:spPr>
          <p:txBody>
            <a:bodyPr wrap="square" lIns="78567" tIns="39267" rIns="78567" bIns="39267" anchor="t" anchorCtr="0">
              <a:noAutofit/>
            </a:bodyPr>
            <a:lstStyle/>
            <a:p>
              <a:pPr algn="ctr" defTabSz="1219170">
                <a:buSzPct val="25000"/>
              </a:pPr>
              <a:r>
                <a:rPr lang="en" sz="1600" kern="0" dirty="0">
                  <a:solidFill>
                    <a:schemeClr val="tx2">
                      <a:lumMod val="60000"/>
                      <a:lumOff val="40000"/>
                    </a:schemeClr>
                  </a:solidFill>
                  <a:latin typeface="Gotham HTF Book"/>
                  <a:ea typeface="Montserrat"/>
                  <a:cs typeface="Montserrat"/>
                  <a:sym typeface="Montserrat"/>
                </a:rPr>
                <a:t>The teacher asks difficult questions in class.</a:t>
              </a:r>
            </a:p>
            <a:p>
              <a:pPr algn="ctr" defTabSz="1219170">
                <a:buSzPct val="25000"/>
              </a:pPr>
              <a:endParaRPr sz="1600" kern="0" dirty="0">
                <a:solidFill>
                  <a:schemeClr val="tx2">
                    <a:lumMod val="60000"/>
                    <a:lumOff val="40000"/>
                  </a:schemeClr>
                </a:solidFill>
                <a:latin typeface="Gotham HTF Book"/>
                <a:ea typeface="Montserrat"/>
                <a:cs typeface="Montserrat"/>
                <a:sym typeface="Montserrat"/>
              </a:endParaRPr>
            </a:p>
            <a:p>
              <a:pPr algn="ctr" defTabSz="1219170">
                <a:buSzPct val="25000"/>
              </a:pPr>
              <a:r>
                <a:rPr lang="en" sz="1600" kern="0" dirty="0">
                  <a:solidFill>
                    <a:schemeClr val="tx2">
                      <a:lumMod val="60000"/>
                      <a:lumOff val="40000"/>
                    </a:schemeClr>
                  </a:solidFill>
                  <a:latin typeface="Gotham HTF Book"/>
                  <a:ea typeface="Montserrat"/>
                  <a:cs typeface="Montserrat"/>
                  <a:sym typeface="Montserrat"/>
                </a:rPr>
                <a:t>This class challenges me.</a:t>
              </a:r>
            </a:p>
            <a:p>
              <a:pPr algn="ctr" defTabSz="1219170">
                <a:buSzPct val="25000"/>
              </a:pPr>
              <a:endParaRPr sz="1600" kern="0" dirty="0">
                <a:solidFill>
                  <a:schemeClr val="tx2">
                    <a:lumMod val="60000"/>
                    <a:lumOff val="40000"/>
                  </a:schemeClr>
                </a:solidFill>
                <a:latin typeface="Gotham HTF Book"/>
                <a:ea typeface="Montserrat"/>
                <a:cs typeface="Montserrat"/>
                <a:sym typeface="Montserrat"/>
              </a:endParaRPr>
            </a:p>
            <a:p>
              <a:pPr algn="ctr" defTabSz="1219170">
                <a:buSzPct val="25000"/>
              </a:pPr>
              <a:r>
                <a:rPr lang="en" sz="1600" kern="0" dirty="0">
                  <a:solidFill>
                    <a:schemeClr val="tx2">
                      <a:lumMod val="60000"/>
                      <a:lumOff val="40000"/>
                    </a:schemeClr>
                  </a:solidFill>
                  <a:latin typeface="Gotham HTF Book"/>
                  <a:ea typeface="Montserrat"/>
                  <a:cs typeface="Montserrat"/>
                  <a:sym typeface="Montserrat"/>
                </a:rPr>
                <a:t>This class requires me to work hard to do well.</a:t>
              </a:r>
            </a:p>
            <a:p>
              <a:pPr algn="ctr" defTabSz="1219170">
                <a:buSzPct val="25000"/>
              </a:pPr>
              <a:endParaRPr sz="1600" kern="0" dirty="0">
                <a:solidFill>
                  <a:schemeClr val="tx2">
                    <a:lumMod val="60000"/>
                    <a:lumOff val="40000"/>
                  </a:schemeClr>
                </a:solidFill>
                <a:latin typeface="Gotham HTF Book"/>
                <a:ea typeface="Montserrat"/>
                <a:cs typeface="Montserrat"/>
                <a:sym typeface="Montserrat"/>
              </a:endParaRPr>
            </a:p>
            <a:p>
              <a:pPr algn="ctr" defTabSz="1219170">
                <a:buSzPct val="25000"/>
              </a:pPr>
              <a:r>
                <a:rPr lang="en" sz="1600" kern="0" dirty="0">
                  <a:solidFill>
                    <a:schemeClr val="tx2">
                      <a:lumMod val="60000"/>
                      <a:lumOff val="40000"/>
                    </a:schemeClr>
                  </a:solidFill>
                  <a:latin typeface="Gotham HTF Book"/>
                  <a:ea typeface="Montserrat"/>
                  <a:cs typeface="Montserrat"/>
                  <a:sym typeface="Montserrat"/>
                </a:rPr>
                <a:t>The teacher expects us to become better thinkers, not just memorize things.</a:t>
              </a:r>
            </a:p>
            <a:p>
              <a:pPr algn="ctr" defTabSz="1219170">
                <a:buSzPct val="25000"/>
              </a:pPr>
              <a:endParaRPr sz="1600" kern="0" dirty="0">
                <a:solidFill>
                  <a:schemeClr val="tx2">
                    <a:lumMod val="60000"/>
                    <a:lumOff val="40000"/>
                  </a:schemeClr>
                </a:solidFill>
                <a:latin typeface="Gotham HTF Book"/>
                <a:ea typeface="Montserrat"/>
                <a:cs typeface="Montserrat"/>
                <a:sym typeface="Montserrat"/>
              </a:endParaRPr>
            </a:p>
            <a:p>
              <a:pPr algn="ctr" defTabSz="1219170">
                <a:buSzPct val="25000"/>
              </a:pPr>
              <a:r>
                <a:rPr lang="en" sz="1600" kern="0" dirty="0">
                  <a:solidFill>
                    <a:schemeClr val="tx2">
                      <a:lumMod val="60000"/>
                      <a:lumOff val="40000"/>
                    </a:schemeClr>
                  </a:solidFill>
                  <a:latin typeface="Gotham HTF Book"/>
                  <a:ea typeface="Montserrat"/>
                  <a:cs typeface="Montserrat"/>
                  <a:sym typeface="Montserrat"/>
                </a:rPr>
                <a:t>The teacher expects me to do my best all the time.</a:t>
              </a:r>
            </a:p>
            <a:p>
              <a:pPr algn="ctr" defTabSz="1219170">
                <a:buSzPct val="25000"/>
              </a:pPr>
              <a:endParaRPr sz="1600" kern="0" dirty="0">
                <a:solidFill>
                  <a:schemeClr val="tx2">
                    <a:lumMod val="60000"/>
                    <a:lumOff val="40000"/>
                  </a:schemeClr>
                </a:solidFill>
                <a:latin typeface="Gotham HTF Book"/>
                <a:ea typeface="Montserrat"/>
                <a:cs typeface="Montserrat"/>
                <a:sym typeface="Montserrat"/>
              </a:endParaRPr>
            </a:p>
            <a:p>
              <a:pPr algn="ctr" defTabSz="1219170">
                <a:buSzPct val="25000"/>
              </a:pPr>
              <a:r>
                <a:rPr lang="en" sz="1600" kern="0" dirty="0">
                  <a:solidFill>
                    <a:schemeClr val="tx2">
                      <a:lumMod val="60000"/>
                      <a:lumOff val="40000"/>
                    </a:schemeClr>
                  </a:solidFill>
                  <a:latin typeface="Gotham HTF Book"/>
                  <a:ea typeface="Montserrat"/>
                  <a:cs typeface="Montserrat"/>
                  <a:sym typeface="Montserrat"/>
                </a:rPr>
                <a:t>The teacher expects everyone to work hard.</a:t>
              </a:r>
            </a:p>
            <a:p>
              <a:pPr algn="ctr" defTabSz="1219170">
                <a:buSzPct val="25000"/>
              </a:pPr>
              <a:endParaRPr sz="1600" kern="0" dirty="0">
                <a:solidFill>
                  <a:schemeClr val="tx2">
                    <a:lumMod val="60000"/>
                    <a:lumOff val="40000"/>
                  </a:schemeClr>
                </a:solidFill>
                <a:latin typeface="Gotham HTF Book"/>
                <a:ea typeface="Montserrat Light"/>
                <a:cs typeface="Montserrat Light"/>
                <a:sym typeface="Montserrat Light"/>
              </a:endParaRPr>
            </a:p>
            <a:p>
              <a:pPr algn="ctr" defTabSz="1219170">
                <a:buSzPct val="25000"/>
              </a:pPr>
              <a:endParaRPr sz="1600" kern="0" dirty="0">
                <a:solidFill>
                  <a:schemeClr val="tx2">
                    <a:lumMod val="60000"/>
                    <a:lumOff val="40000"/>
                  </a:schemeClr>
                </a:solidFill>
                <a:latin typeface="Gotham HTF Book"/>
                <a:ea typeface="Montserrat Light"/>
                <a:cs typeface="Montserrat Light"/>
                <a:sym typeface="Montserrat Light"/>
              </a:endParaRPr>
            </a:p>
          </p:txBody>
        </p:sp>
      </p:grpSp>
      <p:sp>
        <p:nvSpPr>
          <p:cNvPr id="604" name="Shape 604"/>
          <p:cNvSpPr txBox="1">
            <a:spLocks noGrp="1"/>
          </p:cNvSpPr>
          <p:nvPr>
            <p:ph type="title"/>
          </p:nvPr>
        </p:nvSpPr>
        <p:spPr>
          <a:xfrm>
            <a:off x="269965" y="141308"/>
            <a:ext cx="8874000" cy="1032511"/>
          </a:xfrm>
          <a:prstGeom prst="rect">
            <a:avLst/>
          </a:prstGeom>
          <a:noFill/>
          <a:ln>
            <a:noFill/>
          </a:ln>
        </p:spPr>
        <p:txBody>
          <a:bodyPr vert="horz" wrap="square" lIns="0" tIns="45720" rIns="0" bIns="45720" rtlCol="0" anchor="ctr" anchorCtr="0">
            <a:noAutofit/>
          </a:bodyPr>
          <a:lstStyle/>
          <a:p>
            <a:pPr>
              <a:spcBef>
                <a:spcPct val="0"/>
              </a:spcBef>
            </a:pPr>
            <a:r>
              <a:rPr lang="en-US" kern="1200" dirty="0">
                <a:latin typeface="Gotham HTF Book" charset="0"/>
                <a:sym typeface="Montserrat"/>
              </a:rPr>
              <a:t>Unpacking an Essential: Measures</a:t>
            </a:r>
            <a:endParaRPr lang="en" kern="1200" dirty="0">
              <a:latin typeface="Gotham HTF Book" charset="0"/>
              <a:sym typeface="Montserrat"/>
            </a:endParaRPr>
          </a:p>
        </p:txBody>
      </p:sp>
      <p:grpSp>
        <p:nvGrpSpPr>
          <p:cNvPr id="605" name="Shape 605"/>
          <p:cNvGrpSpPr/>
          <p:nvPr/>
        </p:nvGrpSpPr>
        <p:grpSpPr>
          <a:xfrm>
            <a:off x="4861767" y="1502155"/>
            <a:ext cx="3541622" cy="3378444"/>
            <a:chOff x="3954526" y="1699029"/>
            <a:chExt cx="2706459" cy="3378444"/>
          </a:xfrm>
        </p:grpSpPr>
        <p:sp>
          <p:nvSpPr>
            <p:cNvPr id="606" name="Shape 606"/>
            <p:cNvSpPr txBox="1"/>
            <p:nvPr/>
          </p:nvSpPr>
          <p:spPr>
            <a:xfrm>
              <a:off x="4020175" y="1699029"/>
              <a:ext cx="2059500" cy="324600"/>
            </a:xfrm>
            <a:prstGeom prst="rect">
              <a:avLst/>
            </a:prstGeom>
            <a:solidFill>
              <a:schemeClr val="lt1"/>
            </a:solidFill>
            <a:ln>
              <a:noFill/>
            </a:ln>
          </p:spPr>
          <p:txBody>
            <a:bodyPr wrap="square" lIns="78567" tIns="39267" rIns="78567" bIns="39267" anchor="t" anchorCtr="0">
              <a:noAutofit/>
            </a:bodyPr>
            <a:lstStyle/>
            <a:p>
              <a:pPr algn="ctr" defTabSz="1219170">
                <a:buSzPct val="25000"/>
              </a:pPr>
              <a:r>
                <a:rPr lang="en" sz="2800" b="1" kern="0" dirty="0">
                  <a:latin typeface="Gotham HTF Book"/>
                  <a:ea typeface="EB Garamond"/>
                  <a:cs typeface="EB Garamond"/>
                  <a:sym typeface="EB Garamond"/>
                </a:rPr>
                <a:t>Measures</a:t>
              </a:r>
            </a:p>
          </p:txBody>
        </p:sp>
        <p:sp>
          <p:nvSpPr>
            <p:cNvPr id="608" name="Shape 608"/>
            <p:cNvSpPr/>
            <p:nvPr/>
          </p:nvSpPr>
          <p:spPr>
            <a:xfrm>
              <a:off x="3954526" y="3295850"/>
              <a:ext cx="2706459" cy="1781623"/>
            </a:xfrm>
            <a:prstGeom prst="rect">
              <a:avLst/>
            </a:prstGeom>
            <a:noFill/>
            <a:ln>
              <a:noFill/>
            </a:ln>
          </p:spPr>
          <p:txBody>
            <a:bodyPr wrap="square" lIns="78567" tIns="39267" rIns="78567" bIns="39267" anchor="t" anchorCtr="0">
              <a:noAutofit/>
            </a:bodyPr>
            <a:lstStyle/>
            <a:p>
              <a:pPr defTabSz="1219170">
                <a:lnSpc>
                  <a:spcPct val="150000"/>
                </a:lnSpc>
                <a:spcBef>
                  <a:spcPts val="400"/>
                </a:spcBef>
                <a:buSzPct val="25000"/>
              </a:pPr>
              <a:r>
                <a:rPr lang="en" sz="2000" kern="0" dirty="0">
                  <a:latin typeface="Gotham HTF Book"/>
                  <a:ea typeface="Montserrat"/>
                  <a:cs typeface="Montserrat"/>
                  <a:sym typeface="Montserrat"/>
                </a:rPr>
                <a:t>English Instruction</a:t>
              </a:r>
            </a:p>
            <a:p>
              <a:pPr defTabSz="1219170">
                <a:lnSpc>
                  <a:spcPct val="150000"/>
                </a:lnSpc>
                <a:spcBef>
                  <a:spcPts val="400"/>
                </a:spcBef>
                <a:buSzPct val="25000"/>
              </a:pPr>
              <a:r>
                <a:rPr lang="en" sz="2000" kern="0" dirty="0">
                  <a:latin typeface="Gotham HTF Book"/>
                  <a:ea typeface="Montserrat"/>
                  <a:cs typeface="Montserrat"/>
                  <a:sym typeface="Montserrat"/>
                </a:rPr>
                <a:t>Math Instruction</a:t>
              </a:r>
            </a:p>
            <a:p>
              <a:pPr defTabSz="1219170">
                <a:lnSpc>
                  <a:spcPct val="150000"/>
                </a:lnSpc>
                <a:spcBef>
                  <a:spcPts val="400"/>
                </a:spcBef>
                <a:buSzPct val="25000"/>
              </a:pPr>
              <a:r>
                <a:rPr lang="en" sz="2000" kern="0" dirty="0">
                  <a:latin typeface="Gotham HTF Book"/>
                  <a:ea typeface="Montserrat"/>
                  <a:cs typeface="Montserrat"/>
                  <a:sym typeface="Montserrat"/>
                </a:rPr>
                <a:t>Academic Press</a:t>
              </a:r>
            </a:p>
            <a:p>
              <a:pPr defTabSz="1219170">
                <a:lnSpc>
                  <a:spcPct val="150000"/>
                </a:lnSpc>
                <a:spcBef>
                  <a:spcPts val="400"/>
                </a:spcBef>
                <a:buSzPct val="25000"/>
              </a:pPr>
              <a:r>
                <a:rPr lang="en" sz="2000" kern="0" dirty="0">
                  <a:latin typeface="Gotham HTF Book"/>
                  <a:ea typeface="Montserrat"/>
                  <a:cs typeface="Montserrat"/>
                  <a:sym typeface="Montserrat"/>
                </a:rPr>
                <a:t>Quality of Student Discussion</a:t>
              </a:r>
              <a:r>
                <a:rPr lang="en" sz="2000" kern="0" dirty="0">
                  <a:latin typeface="Gotham HTF Book"/>
                  <a:ea typeface="EB Garamond"/>
                  <a:cs typeface="EB Garamond"/>
                  <a:sym typeface="EB Garamond"/>
                </a:rPr>
                <a:t> </a:t>
              </a:r>
            </a:p>
          </p:txBody>
        </p:sp>
      </p:grpSp>
      <p:sp>
        <p:nvSpPr>
          <p:cNvPr id="16" name="Left Brace 15">
            <a:extLst>
              <a:ext uri="{FF2B5EF4-FFF2-40B4-BE49-F238E27FC236}">
                <a16:creationId xmlns:a16="http://schemas.microsoft.com/office/drawing/2014/main" id="{31D52ACB-AF08-49CC-8BE1-2F8A6566251C}"/>
              </a:ext>
            </a:extLst>
          </p:cNvPr>
          <p:cNvSpPr/>
          <p:nvPr/>
        </p:nvSpPr>
        <p:spPr>
          <a:xfrm>
            <a:off x="4326479" y="2582650"/>
            <a:ext cx="752144" cy="2834640"/>
          </a:xfrm>
          <a:prstGeom prst="leftBrace">
            <a:avLst>
              <a:gd name="adj1" fmla="val 31499"/>
              <a:gd name="adj2" fmla="val 54208"/>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2">
                  <a:lumMod val="40000"/>
                  <a:lumOff val="60000"/>
                </a:schemeClr>
              </a:solidFill>
            </a:endParaRPr>
          </a:p>
        </p:txBody>
      </p:sp>
      <p:sp>
        <p:nvSpPr>
          <p:cNvPr id="17" name="Left Brace 16">
            <a:extLst>
              <a:ext uri="{FF2B5EF4-FFF2-40B4-BE49-F238E27FC236}">
                <a16:creationId xmlns:a16="http://schemas.microsoft.com/office/drawing/2014/main" id="{D4B35B66-C88F-415A-8FB7-57F67769F9CE}"/>
              </a:ext>
            </a:extLst>
          </p:cNvPr>
          <p:cNvSpPr/>
          <p:nvPr/>
        </p:nvSpPr>
        <p:spPr>
          <a:xfrm>
            <a:off x="8027823" y="2020813"/>
            <a:ext cx="752144" cy="4443299"/>
          </a:xfrm>
          <a:prstGeom prst="leftBrace">
            <a:avLst>
              <a:gd name="adj1" fmla="val 31499"/>
              <a:gd name="adj2" fmla="val 54208"/>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2">
                  <a:lumMod val="40000"/>
                  <a:lumOff val="60000"/>
                </a:schemeClr>
              </a:solidFill>
            </a:endParaRPr>
          </a:p>
        </p:txBody>
      </p:sp>
    </p:spTree>
    <p:extLst>
      <p:ext uri="{BB962C8B-B14F-4D97-AF65-F5344CB8AC3E}">
        <p14:creationId xmlns:p14="http://schemas.microsoft.com/office/powerpoint/2010/main" val="2203036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5EFD0-3B61-41BA-B0A5-BF6B0DA2DD74}"/>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Measures</a:t>
            </a:r>
          </a:p>
        </p:txBody>
      </p:sp>
      <p:sp>
        <p:nvSpPr>
          <p:cNvPr id="3" name="Content Placeholder 2">
            <a:extLst>
              <a:ext uri="{FF2B5EF4-FFF2-40B4-BE49-F238E27FC236}">
                <a16:creationId xmlns:a16="http://schemas.microsoft.com/office/drawing/2014/main" id="{C494F936-54C7-4654-AFD3-0FAB60E7FD6E}"/>
              </a:ext>
            </a:extLst>
          </p:cNvPr>
          <p:cNvSpPr>
            <a:spLocks noGrp="1"/>
          </p:cNvSpPr>
          <p:nvPr>
            <p:ph idx="1"/>
          </p:nvPr>
        </p:nvSpPr>
        <p:spPr/>
        <p:txBody>
          <a:bodyPr/>
          <a:lstStyle/>
          <a:p>
            <a:pPr marL="457200" indent="-457200">
              <a:buFont typeface="Arial" panose="020B0604020202020204" pitchFamily="34" charset="0"/>
              <a:buChar char="•"/>
            </a:pPr>
            <a:r>
              <a:rPr lang="en-US" sz="2400" dirty="0">
                <a:solidFill>
                  <a:schemeClr val="tx1"/>
                </a:solidFill>
                <a:latin typeface="Gotham HTF Book"/>
              </a:rPr>
              <a:t>Measures are made up of related items</a:t>
            </a:r>
          </a:p>
          <a:p>
            <a:pPr marL="914400" lvl="1">
              <a:buFont typeface="Arial" panose="020B0604020202020204" pitchFamily="34" charset="0"/>
              <a:buChar char="•"/>
            </a:pPr>
            <a:r>
              <a:rPr lang="en-US" sz="2000" dirty="0">
                <a:solidFill>
                  <a:schemeClr val="tx1"/>
                </a:solidFill>
                <a:latin typeface="Gotham HTF Book"/>
              </a:rPr>
              <a:t>Example: Academic Press</a:t>
            </a:r>
          </a:p>
          <a:p>
            <a:pPr marL="1371600" lvl="2">
              <a:buFont typeface="Arial" panose="020B0604020202020204" pitchFamily="34" charset="0"/>
              <a:buChar char="•"/>
            </a:pPr>
            <a:r>
              <a:rPr lang="en-US" sz="1800" dirty="0">
                <a:solidFill>
                  <a:schemeClr val="tx1"/>
                </a:solidFill>
                <a:latin typeface="Gotham HTF Book"/>
              </a:rPr>
              <a:t>The teacher asks difficult questions…in class/on tests</a:t>
            </a:r>
          </a:p>
          <a:p>
            <a:pPr marL="1371600" lvl="2">
              <a:buFont typeface="Arial" panose="020B0604020202020204" pitchFamily="34" charset="0"/>
              <a:buChar char="•"/>
            </a:pPr>
            <a:r>
              <a:rPr lang="en-US" sz="1800" dirty="0">
                <a:solidFill>
                  <a:schemeClr val="tx1"/>
                </a:solidFill>
                <a:latin typeface="Gotham HTF Book"/>
              </a:rPr>
              <a:t>This class challenges me</a:t>
            </a:r>
          </a:p>
          <a:p>
            <a:pPr marL="1371600" lvl="2">
              <a:buFont typeface="Arial" panose="020B0604020202020204" pitchFamily="34" charset="0"/>
              <a:buChar char="•"/>
            </a:pPr>
            <a:r>
              <a:rPr lang="en-US" sz="1800" dirty="0">
                <a:solidFill>
                  <a:schemeClr val="tx1"/>
                </a:solidFill>
                <a:latin typeface="Gotham HTF Book"/>
              </a:rPr>
              <a:t>The teacher expects everyone to work hard</a:t>
            </a:r>
          </a:p>
          <a:p>
            <a:pPr marL="1371600" lvl="2">
              <a:buFont typeface="Arial" panose="020B0604020202020204" pitchFamily="34" charset="0"/>
              <a:buChar char="•"/>
            </a:pPr>
            <a:r>
              <a:rPr lang="en-US" sz="1800" dirty="0">
                <a:solidFill>
                  <a:schemeClr val="tx1"/>
                </a:solidFill>
                <a:latin typeface="Gotham HTF Book"/>
              </a:rPr>
              <a:t>The teacher wants us to become better thinkers, not just memorize things</a:t>
            </a:r>
          </a:p>
          <a:p>
            <a:pPr marL="1371600" lvl="2">
              <a:buFont typeface="Arial" panose="020B0604020202020204" pitchFamily="34" charset="0"/>
              <a:buChar char="•"/>
            </a:pPr>
            <a:r>
              <a:rPr lang="en-US" sz="1800" dirty="0">
                <a:solidFill>
                  <a:schemeClr val="tx1"/>
                </a:solidFill>
                <a:latin typeface="Gotham HTF Book"/>
              </a:rPr>
              <a:t>The teacher expects me to do my best all the time</a:t>
            </a:r>
          </a:p>
          <a:p>
            <a:pPr marL="1371600" lvl="2">
              <a:buFont typeface="Arial" panose="020B0604020202020204" pitchFamily="34" charset="0"/>
              <a:buChar char="•"/>
            </a:pPr>
            <a:r>
              <a:rPr lang="en-US" sz="1800" dirty="0">
                <a:solidFill>
                  <a:schemeClr val="tx1"/>
                </a:solidFill>
                <a:latin typeface="Gotham HTF Book"/>
              </a:rPr>
              <a:t>This class really makes me think</a:t>
            </a:r>
          </a:p>
          <a:p>
            <a:pPr marL="1371600" lvl="2">
              <a:buFont typeface="Arial" panose="020B0604020202020204" pitchFamily="34" charset="0"/>
              <a:buChar char="•"/>
            </a:pPr>
            <a:r>
              <a:rPr lang="en-US" sz="1800" dirty="0">
                <a:solidFill>
                  <a:schemeClr val="tx1"/>
                </a:solidFill>
                <a:latin typeface="Gotham HTF Book"/>
              </a:rPr>
              <a:t>This class requires me to work hard to do well</a:t>
            </a:r>
          </a:p>
          <a:p>
            <a:pPr marL="1371600" lvl="2">
              <a:buFont typeface="Arial" panose="020B0604020202020204" pitchFamily="34" charset="0"/>
              <a:buChar char="•"/>
            </a:pPr>
            <a:r>
              <a:rPr lang="en-US" sz="1800" dirty="0">
                <a:solidFill>
                  <a:schemeClr val="tx1"/>
                </a:solidFill>
                <a:latin typeface="Gotham HTF Book"/>
              </a:rPr>
              <a:t>I really learn a lot in this class</a:t>
            </a:r>
          </a:p>
          <a:p>
            <a:pPr marL="457200" indent="-457200">
              <a:buFont typeface="Arial" panose="020B0604020202020204" pitchFamily="34" charset="0"/>
              <a:buChar char="•"/>
            </a:pPr>
            <a:r>
              <a:rPr lang="en-US" sz="2400" dirty="0">
                <a:solidFill>
                  <a:schemeClr val="tx1"/>
                </a:solidFill>
                <a:latin typeface="Gotham HTF Book"/>
              </a:rPr>
              <a:t>Measure scores are related to improved outcomes for schools and students</a:t>
            </a:r>
          </a:p>
          <a:p>
            <a:pPr marL="914400" lvl="1">
              <a:buFont typeface="Arial" panose="020B0604020202020204" pitchFamily="34" charset="0"/>
              <a:buChar char="•"/>
            </a:pPr>
            <a:r>
              <a:rPr lang="en-US" sz="2000" dirty="0">
                <a:solidFill>
                  <a:schemeClr val="tx1"/>
                </a:solidFill>
                <a:latin typeface="Gotham HTF Book"/>
              </a:rPr>
              <a:t>Individual questions alone are not related to improved student outcomes, and thus are not given a score on their own</a:t>
            </a:r>
          </a:p>
          <a:p>
            <a:endParaRPr lang="en-US" sz="2400" dirty="0">
              <a:solidFill>
                <a:schemeClr val="tx1"/>
              </a:solidFill>
              <a:latin typeface="Gotham HTF Book"/>
            </a:endParaRPr>
          </a:p>
        </p:txBody>
      </p:sp>
      <p:sp>
        <p:nvSpPr>
          <p:cNvPr id="4" name="Slide Number Placeholder 3">
            <a:extLst>
              <a:ext uri="{FF2B5EF4-FFF2-40B4-BE49-F238E27FC236}">
                <a16:creationId xmlns:a16="http://schemas.microsoft.com/office/drawing/2014/main" id="{A1E46AF9-6FB5-4932-A672-BB9F202C2539}"/>
              </a:ext>
            </a:extLst>
          </p:cNvPr>
          <p:cNvSpPr>
            <a:spLocks noGrp="1"/>
          </p:cNvSpPr>
          <p:nvPr>
            <p:ph type="sldNum" sz="quarter" idx="12"/>
          </p:nvPr>
        </p:nvSpPr>
        <p:spPr/>
        <p:txBody>
          <a:bodyPr/>
          <a:lstStyle/>
          <a:p>
            <a:fld id="{C86B2F3C-08EE-2246-AC41-B29D143070D4}" type="slidenum">
              <a:rPr lang="en-US" smtClean="0"/>
              <a:t>37</a:t>
            </a:fld>
            <a:endParaRPr lang="en-US"/>
          </a:p>
        </p:txBody>
      </p:sp>
    </p:spTree>
    <p:extLst>
      <p:ext uri="{BB962C8B-B14F-4D97-AF65-F5344CB8AC3E}">
        <p14:creationId xmlns:p14="http://schemas.microsoft.com/office/powerpoint/2010/main" val="116026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370B-11D5-4FAA-BAD5-C7D539049A0C}"/>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Rasch Analysis</a:t>
            </a:r>
          </a:p>
        </p:txBody>
      </p:sp>
      <p:sp>
        <p:nvSpPr>
          <p:cNvPr id="3" name="Content Placeholder 2">
            <a:extLst>
              <a:ext uri="{FF2B5EF4-FFF2-40B4-BE49-F238E27FC236}">
                <a16:creationId xmlns:a16="http://schemas.microsoft.com/office/drawing/2014/main" id="{5CE8F71D-B61B-4257-85F9-B480CB9E3CDC}"/>
              </a:ext>
            </a:extLst>
          </p:cNvPr>
          <p:cNvSpPr>
            <a:spLocks noGrp="1"/>
          </p:cNvSpPr>
          <p:nvPr>
            <p:ph idx="1"/>
          </p:nvPr>
        </p:nvSpPr>
        <p:spPr/>
        <p:txBody>
          <a:bodyPr/>
          <a:lstStyle/>
          <a:p>
            <a:pPr marL="457200" indent="-457200">
              <a:buFont typeface="Arial" panose="020B0604020202020204" pitchFamily="34" charset="0"/>
              <a:buChar char="•"/>
            </a:pPr>
            <a:r>
              <a:rPr lang="en-US" sz="2400" dirty="0">
                <a:solidFill>
                  <a:schemeClr val="tx1"/>
                </a:solidFill>
                <a:latin typeface="Gotham HTF Book"/>
              </a:rPr>
              <a:t>A Measure score is calculated using a method called </a:t>
            </a:r>
            <a:r>
              <a:rPr lang="en-US" sz="2400" b="1" dirty="0">
                <a:solidFill>
                  <a:schemeClr val="tx1"/>
                </a:solidFill>
                <a:latin typeface="Gotham HTF Book"/>
              </a:rPr>
              <a:t>Rasch analysis</a:t>
            </a:r>
            <a:r>
              <a:rPr lang="en-US" sz="2400" dirty="0">
                <a:solidFill>
                  <a:schemeClr val="tx1"/>
                </a:solidFill>
                <a:latin typeface="Gotham HTF Book"/>
              </a:rPr>
              <a:t>. </a:t>
            </a:r>
          </a:p>
          <a:p>
            <a:pPr marL="914400" lvl="1">
              <a:buFont typeface="Arial" panose="020B0604020202020204" pitchFamily="34" charset="0"/>
              <a:buChar char="•"/>
            </a:pPr>
            <a:r>
              <a:rPr lang="en-US" sz="2000" dirty="0">
                <a:solidFill>
                  <a:schemeClr val="tx1"/>
                </a:solidFill>
                <a:latin typeface="Gotham HTF Book"/>
              </a:rPr>
              <a:t>Identifies and addresses “unreliable” respondents </a:t>
            </a:r>
          </a:p>
          <a:p>
            <a:pPr marL="914400" lvl="1">
              <a:buFont typeface="Arial" panose="020B0604020202020204" pitchFamily="34" charset="0"/>
              <a:buChar char="•"/>
            </a:pPr>
            <a:r>
              <a:rPr lang="en-US" sz="2000" dirty="0">
                <a:solidFill>
                  <a:schemeClr val="tx1"/>
                </a:solidFill>
                <a:latin typeface="Gotham HTF Book"/>
              </a:rPr>
              <a:t>Compares your results against a benchmark</a:t>
            </a:r>
          </a:p>
          <a:p>
            <a:pPr marL="914400" lvl="1">
              <a:buFont typeface="Arial" panose="020B0604020202020204" pitchFamily="34" charset="0"/>
              <a:buChar char="•"/>
            </a:pPr>
            <a:r>
              <a:rPr lang="en-US" sz="2000" dirty="0">
                <a:solidFill>
                  <a:schemeClr val="tx1"/>
                </a:solidFill>
                <a:latin typeface="Gotham HTF Book"/>
              </a:rPr>
              <a:t>Allows for data to be compared over time</a:t>
            </a:r>
          </a:p>
          <a:p>
            <a:pPr marL="914400" lvl="1">
              <a:buFont typeface="Arial" panose="020B0604020202020204" pitchFamily="34" charset="0"/>
              <a:buChar char="•"/>
            </a:pPr>
            <a:r>
              <a:rPr lang="en-US" sz="2000" i="1" dirty="0">
                <a:solidFill>
                  <a:schemeClr val="tx1"/>
                </a:solidFill>
                <a:latin typeface="Gotham HTF Book"/>
              </a:rPr>
              <a:t>Not </a:t>
            </a:r>
            <a:r>
              <a:rPr lang="en-US" sz="2000" dirty="0">
                <a:solidFill>
                  <a:schemeClr val="tx1"/>
                </a:solidFill>
                <a:latin typeface="Gotham HTF Book"/>
              </a:rPr>
              <a:t>a simple average</a:t>
            </a:r>
            <a:endParaRPr lang="en-US" sz="2000" i="1" dirty="0">
              <a:solidFill>
                <a:schemeClr val="tx1"/>
              </a:solidFill>
              <a:latin typeface="Gotham HTF Book"/>
            </a:endParaRPr>
          </a:p>
          <a:p>
            <a:endParaRPr lang="en-US" sz="2400" dirty="0">
              <a:solidFill>
                <a:schemeClr val="tx1"/>
              </a:solidFill>
              <a:latin typeface="Gotham HTF Book"/>
            </a:endParaRPr>
          </a:p>
        </p:txBody>
      </p:sp>
      <p:sp>
        <p:nvSpPr>
          <p:cNvPr id="4" name="Slide Number Placeholder 3">
            <a:extLst>
              <a:ext uri="{FF2B5EF4-FFF2-40B4-BE49-F238E27FC236}">
                <a16:creationId xmlns:a16="http://schemas.microsoft.com/office/drawing/2014/main" id="{2F4FD63E-87B2-4210-BD66-6515CA5010B5}"/>
              </a:ext>
            </a:extLst>
          </p:cNvPr>
          <p:cNvSpPr>
            <a:spLocks noGrp="1"/>
          </p:cNvSpPr>
          <p:nvPr>
            <p:ph type="sldNum" sz="quarter" idx="12"/>
          </p:nvPr>
        </p:nvSpPr>
        <p:spPr/>
        <p:txBody>
          <a:bodyPr/>
          <a:lstStyle/>
          <a:p>
            <a:fld id="{C86B2F3C-08EE-2246-AC41-B29D143070D4}" type="slidenum">
              <a:rPr lang="en-US" smtClean="0"/>
              <a:t>38</a:t>
            </a:fld>
            <a:endParaRPr lang="en-US"/>
          </a:p>
        </p:txBody>
      </p:sp>
    </p:spTree>
    <p:extLst>
      <p:ext uri="{BB962C8B-B14F-4D97-AF65-F5344CB8AC3E}">
        <p14:creationId xmlns:p14="http://schemas.microsoft.com/office/powerpoint/2010/main" val="14294010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53FE9-EDEC-4022-BF76-E1FDBDD2F07C}"/>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Unusual Responses</a:t>
            </a:r>
          </a:p>
        </p:txBody>
      </p:sp>
      <p:sp>
        <p:nvSpPr>
          <p:cNvPr id="3" name="Content Placeholder 2">
            <a:extLst>
              <a:ext uri="{FF2B5EF4-FFF2-40B4-BE49-F238E27FC236}">
                <a16:creationId xmlns:a16="http://schemas.microsoft.com/office/drawing/2014/main" id="{A6E86E1E-583E-403A-9846-525CB5716361}"/>
              </a:ext>
            </a:extLst>
          </p:cNvPr>
          <p:cNvSpPr>
            <a:spLocks noGrp="1"/>
          </p:cNvSpPr>
          <p:nvPr>
            <p:ph idx="1"/>
          </p:nvPr>
        </p:nvSpPr>
        <p:spPr/>
        <p:txBody>
          <a:bodyPr/>
          <a:lstStyle/>
          <a:p>
            <a:pPr marL="457200" indent="-457200">
              <a:buFont typeface="Arial" panose="020B0604020202020204" pitchFamily="34" charset="0"/>
              <a:buChar char="•"/>
            </a:pPr>
            <a:r>
              <a:rPr lang="en-US" sz="2400" dirty="0">
                <a:solidFill>
                  <a:schemeClr val="tx1"/>
                </a:solidFill>
                <a:latin typeface="Gotham HTF Book"/>
              </a:rPr>
              <a:t>Rasch Analysis can identify respondents who answer very differently than your school’s average respondent. These may include respondents who:</a:t>
            </a:r>
          </a:p>
          <a:p>
            <a:pPr marL="914400" lvl="1">
              <a:buFont typeface="Arial" panose="020B0604020202020204" pitchFamily="34" charset="0"/>
              <a:buChar char="•"/>
            </a:pPr>
            <a:r>
              <a:rPr lang="en-US" sz="2000" dirty="0">
                <a:solidFill>
                  <a:schemeClr val="tx1"/>
                </a:solidFill>
                <a:latin typeface="Gotham HTF Book"/>
              </a:rPr>
              <a:t>Skip many questions</a:t>
            </a:r>
          </a:p>
          <a:p>
            <a:pPr marL="914400" lvl="1">
              <a:buFont typeface="Arial" panose="020B0604020202020204" pitchFamily="34" charset="0"/>
              <a:buChar char="•"/>
            </a:pPr>
            <a:r>
              <a:rPr lang="en-US" sz="2000" dirty="0">
                <a:solidFill>
                  <a:schemeClr val="tx1"/>
                </a:solidFill>
                <a:latin typeface="Gotham HTF Book"/>
              </a:rPr>
              <a:t>Answer all questions in a strongly positive or negative manner</a:t>
            </a:r>
          </a:p>
          <a:p>
            <a:pPr marL="914400" lvl="1">
              <a:buFont typeface="Arial" panose="020B0604020202020204" pitchFamily="34" charset="0"/>
              <a:buChar char="•"/>
            </a:pPr>
            <a:r>
              <a:rPr lang="en-US" sz="2000" dirty="0">
                <a:solidFill>
                  <a:schemeClr val="tx1"/>
                </a:solidFill>
                <a:latin typeface="Gotham HTF Book"/>
              </a:rPr>
              <a:t>Answer in ways that vary wildly and do not conform to other respondents in the building or expected patterns based on research</a:t>
            </a:r>
          </a:p>
          <a:p>
            <a:pPr marL="457200" indent="-457200">
              <a:buFont typeface="Arial" panose="020B0604020202020204" pitchFamily="34" charset="0"/>
              <a:buChar char="•"/>
            </a:pPr>
            <a:r>
              <a:rPr lang="en-US" sz="2400" dirty="0">
                <a:solidFill>
                  <a:schemeClr val="tx1"/>
                </a:solidFill>
                <a:latin typeface="Gotham HTF Book"/>
              </a:rPr>
              <a:t>These unusual respondents are down-weighted because their standard error as a respondent increases</a:t>
            </a:r>
          </a:p>
          <a:p>
            <a:endParaRPr lang="en-US" sz="2400" dirty="0">
              <a:solidFill>
                <a:schemeClr val="tx1"/>
              </a:solidFill>
              <a:latin typeface="Gotham HTF Book"/>
            </a:endParaRPr>
          </a:p>
        </p:txBody>
      </p:sp>
      <p:sp>
        <p:nvSpPr>
          <p:cNvPr id="4" name="Slide Number Placeholder 3">
            <a:extLst>
              <a:ext uri="{FF2B5EF4-FFF2-40B4-BE49-F238E27FC236}">
                <a16:creationId xmlns:a16="http://schemas.microsoft.com/office/drawing/2014/main" id="{AA26B97A-4ADC-4BFF-B38A-0D6B035F30CF}"/>
              </a:ext>
            </a:extLst>
          </p:cNvPr>
          <p:cNvSpPr>
            <a:spLocks noGrp="1"/>
          </p:cNvSpPr>
          <p:nvPr>
            <p:ph type="sldNum" sz="quarter" idx="12"/>
          </p:nvPr>
        </p:nvSpPr>
        <p:spPr/>
        <p:txBody>
          <a:bodyPr/>
          <a:lstStyle/>
          <a:p>
            <a:fld id="{C86B2F3C-08EE-2246-AC41-B29D143070D4}" type="slidenum">
              <a:rPr lang="en-US" smtClean="0"/>
              <a:t>39</a:t>
            </a:fld>
            <a:endParaRPr lang="en-US"/>
          </a:p>
        </p:txBody>
      </p:sp>
    </p:spTree>
    <p:extLst>
      <p:ext uri="{BB962C8B-B14F-4D97-AF65-F5344CB8AC3E}">
        <p14:creationId xmlns:p14="http://schemas.microsoft.com/office/powerpoint/2010/main" val="5483105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36A01-8C42-4707-954D-0B876F2D661F}"/>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Measures (cont’d)</a:t>
            </a:r>
          </a:p>
        </p:txBody>
      </p:sp>
      <p:sp>
        <p:nvSpPr>
          <p:cNvPr id="3" name="Content Placeholder 2">
            <a:extLst>
              <a:ext uri="{FF2B5EF4-FFF2-40B4-BE49-F238E27FC236}">
                <a16:creationId xmlns:a16="http://schemas.microsoft.com/office/drawing/2014/main" id="{AC621BBA-4053-47DE-B237-854EB5F87486}"/>
              </a:ext>
            </a:extLst>
          </p:cNvPr>
          <p:cNvSpPr>
            <a:spLocks noGrp="1"/>
          </p:cNvSpPr>
          <p:nvPr>
            <p:ph idx="1"/>
          </p:nvPr>
        </p:nvSpPr>
        <p:spPr>
          <a:xfrm>
            <a:off x="269966" y="1541721"/>
            <a:ext cx="7325802" cy="4635242"/>
          </a:xfrm>
        </p:spPr>
        <p:txBody>
          <a:bodyPr/>
          <a:lstStyle/>
          <a:p>
            <a:pPr marL="457200" indent="-457200">
              <a:buFont typeface="Arial" panose="020B0604020202020204" pitchFamily="34" charset="0"/>
              <a:buChar char="•"/>
            </a:pPr>
            <a:r>
              <a:rPr lang="en-US" sz="2400" dirty="0">
                <a:solidFill>
                  <a:schemeClr val="tx1"/>
                </a:solidFill>
                <a:latin typeface="Gotham HTF Book"/>
              </a:rPr>
              <a:t>Measures are scored on a normed scale ranging from 1-99</a:t>
            </a:r>
          </a:p>
          <a:p>
            <a:pPr marL="914400" lvl="1">
              <a:buFont typeface="Arial" panose="020B0604020202020204" pitchFamily="34" charset="0"/>
              <a:buChar char="•"/>
            </a:pPr>
            <a:r>
              <a:rPr lang="en-US" sz="2000" dirty="0">
                <a:solidFill>
                  <a:schemeClr val="tx1"/>
                </a:solidFill>
                <a:latin typeface="Gotham HTF Book"/>
              </a:rPr>
              <a:t>Not a percentile rank, percentage, or average</a:t>
            </a:r>
          </a:p>
          <a:p>
            <a:pPr marL="457200" indent="-457200">
              <a:buFont typeface="Arial" panose="020B0604020202020204" pitchFamily="34" charset="0"/>
              <a:buChar char="•"/>
            </a:pPr>
            <a:r>
              <a:rPr lang="en-US" sz="2400" dirty="0">
                <a:solidFill>
                  <a:schemeClr val="tx1"/>
                </a:solidFill>
                <a:latin typeface="Gotham HTF Book"/>
              </a:rPr>
              <a:t>A score of 50 represents the </a:t>
            </a:r>
            <a:r>
              <a:rPr lang="en-US" sz="2400" b="1" dirty="0">
                <a:solidFill>
                  <a:schemeClr val="tx1"/>
                </a:solidFill>
                <a:latin typeface="Gotham HTF Book"/>
              </a:rPr>
              <a:t>benchmark</a:t>
            </a:r>
            <a:endParaRPr lang="en-US" sz="2400" dirty="0">
              <a:solidFill>
                <a:schemeClr val="tx1"/>
              </a:solidFill>
              <a:latin typeface="Gotham HTF Book"/>
            </a:endParaRPr>
          </a:p>
          <a:p>
            <a:pPr marL="457200" indent="-457200">
              <a:buFont typeface="Arial" panose="020B0604020202020204" pitchFamily="34" charset="0"/>
              <a:buChar char="•"/>
            </a:pPr>
            <a:r>
              <a:rPr lang="en-US" sz="2400" dirty="0">
                <a:solidFill>
                  <a:schemeClr val="tx1"/>
                </a:solidFill>
                <a:latin typeface="Gotham HTF Book"/>
              </a:rPr>
              <a:t>There are a total of 5 categories on this scale: Very Strong, Strong, Neutral, Weak and Very Weak</a:t>
            </a:r>
          </a:p>
          <a:p>
            <a:pPr marL="457200" indent="-457200">
              <a:buFont typeface="Arial" panose="020B0604020202020204" pitchFamily="34" charset="0"/>
              <a:buChar char="•"/>
            </a:pPr>
            <a:r>
              <a:rPr lang="en-US" sz="2400" dirty="0">
                <a:solidFill>
                  <a:schemeClr val="tx1"/>
                </a:solidFill>
                <a:latin typeface="Gotham HTF Book"/>
              </a:rPr>
              <a:t>Each category (every 20 points) is one standard deviation</a:t>
            </a:r>
          </a:p>
        </p:txBody>
      </p:sp>
      <p:sp>
        <p:nvSpPr>
          <p:cNvPr id="4" name="Slide Number Placeholder 3">
            <a:extLst>
              <a:ext uri="{FF2B5EF4-FFF2-40B4-BE49-F238E27FC236}">
                <a16:creationId xmlns:a16="http://schemas.microsoft.com/office/drawing/2014/main" id="{4118C53C-7317-4C85-8DC9-1CA252CE216A}"/>
              </a:ext>
            </a:extLst>
          </p:cNvPr>
          <p:cNvSpPr>
            <a:spLocks noGrp="1"/>
          </p:cNvSpPr>
          <p:nvPr>
            <p:ph type="sldNum" sz="quarter" idx="12"/>
          </p:nvPr>
        </p:nvSpPr>
        <p:spPr/>
        <p:txBody>
          <a:bodyPr/>
          <a:lstStyle/>
          <a:p>
            <a:fld id="{C86B2F3C-08EE-2246-AC41-B29D143070D4}" type="slidenum">
              <a:rPr lang="en-US" smtClean="0"/>
              <a:t>40</a:t>
            </a:fld>
            <a:endParaRPr lang="en-US"/>
          </a:p>
        </p:txBody>
      </p:sp>
      <p:pic>
        <p:nvPicPr>
          <p:cNvPr id="5" name="Picture 2">
            <a:extLst>
              <a:ext uri="{FF2B5EF4-FFF2-40B4-BE49-F238E27FC236}">
                <a16:creationId xmlns:a16="http://schemas.microsoft.com/office/drawing/2014/main" id="{27CFE402-0436-45CA-BCCB-0C08B459C6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768" y="1452027"/>
            <a:ext cx="1953180" cy="4814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3397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pic>
        <p:nvPicPr>
          <p:cNvPr id="598" name="Shape 598"/>
          <p:cNvPicPr preferRelativeResize="0"/>
          <p:nvPr/>
        </p:nvPicPr>
        <p:blipFill>
          <a:blip r:embed="rId3">
            <a:alphaModFix/>
          </a:blip>
          <a:stretch>
            <a:fillRect/>
          </a:stretch>
        </p:blipFill>
        <p:spPr>
          <a:xfrm>
            <a:off x="386183" y="2109186"/>
            <a:ext cx="4052000" cy="4052000"/>
          </a:xfrm>
          <a:prstGeom prst="rect">
            <a:avLst/>
          </a:prstGeom>
          <a:noFill/>
          <a:ln>
            <a:noFill/>
          </a:ln>
        </p:spPr>
      </p:pic>
      <p:sp>
        <p:nvSpPr>
          <p:cNvPr id="599" name="Shape 599"/>
          <p:cNvSpPr txBox="1"/>
          <p:nvPr/>
        </p:nvSpPr>
        <p:spPr>
          <a:xfrm>
            <a:off x="3811821" y="283713"/>
            <a:ext cx="7872800" cy="401600"/>
          </a:xfrm>
          <a:prstGeom prst="rect">
            <a:avLst/>
          </a:prstGeom>
          <a:noFill/>
          <a:ln>
            <a:noFill/>
          </a:ln>
        </p:spPr>
        <p:txBody>
          <a:bodyPr wrap="square" lIns="111733" tIns="55867" rIns="111733" bIns="55867" anchor="t" anchorCtr="0">
            <a:noAutofit/>
          </a:bodyPr>
          <a:lstStyle/>
          <a:p>
            <a:pPr algn="ctr" defTabSz="1219170">
              <a:buClr>
                <a:srgbClr val="10212A"/>
              </a:buClr>
              <a:buSzPct val="25000"/>
            </a:pPr>
            <a:endParaRPr sz="2933" b="1" kern="0">
              <a:solidFill>
                <a:srgbClr val="F7B41A"/>
              </a:solidFill>
              <a:latin typeface="Arial"/>
              <a:ea typeface="Arial"/>
              <a:cs typeface="Arial"/>
              <a:sym typeface="Arial"/>
            </a:endParaRPr>
          </a:p>
        </p:txBody>
      </p:sp>
      <p:grpSp>
        <p:nvGrpSpPr>
          <p:cNvPr id="600" name="Shape 600"/>
          <p:cNvGrpSpPr/>
          <p:nvPr/>
        </p:nvGrpSpPr>
        <p:grpSpPr>
          <a:xfrm>
            <a:off x="8453024" y="1441863"/>
            <a:ext cx="3231597" cy="4873212"/>
            <a:chOff x="6607164" y="948758"/>
            <a:chExt cx="2423698" cy="5480483"/>
          </a:xfrm>
        </p:grpSpPr>
        <p:sp>
          <p:nvSpPr>
            <p:cNvPr id="601" name="Shape 601"/>
            <p:cNvSpPr txBox="1"/>
            <p:nvPr/>
          </p:nvSpPr>
          <p:spPr>
            <a:xfrm>
              <a:off x="6607164" y="948758"/>
              <a:ext cx="2286000" cy="324600"/>
            </a:xfrm>
            <a:prstGeom prst="rect">
              <a:avLst/>
            </a:prstGeom>
            <a:solidFill>
              <a:schemeClr val="lt1"/>
            </a:solidFill>
            <a:ln>
              <a:noFill/>
            </a:ln>
          </p:spPr>
          <p:txBody>
            <a:bodyPr wrap="square" lIns="78567" tIns="39267" rIns="78567" bIns="39267" anchor="t" anchorCtr="0">
              <a:noAutofit/>
            </a:bodyPr>
            <a:lstStyle/>
            <a:p>
              <a:pPr algn="ctr" defTabSz="1219170">
                <a:buSzPct val="25000"/>
              </a:pPr>
              <a:r>
                <a:rPr lang="en" sz="2800" b="1" kern="0" dirty="0">
                  <a:solidFill>
                    <a:schemeClr val="tx2"/>
                  </a:solidFill>
                  <a:latin typeface="Gotham HTF Book"/>
                  <a:ea typeface="EB Garamond"/>
                  <a:cs typeface="EB Garamond"/>
                  <a:sym typeface="EB Garamond"/>
                </a:rPr>
                <a:t>Items</a:t>
              </a:r>
            </a:p>
          </p:txBody>
        </p:sp>
        <p:sp>
          <p:nvSpPr>
            <p:cNvPr id="603" name="Shape 603"/>
            <p:cNvSpPr txBox="1"/>
            <p:nvPr/>
          </p:nvSpPr>
          <p:spPr>
            <a:xfrm>
              <a:off x="6720262" y="1699664"/>
              <a:ext cx="2310600" cy="4729577"/>
            </a:xfrm>
            <a:prstGeom prst="rect">
              <a:avLst/>
            </a:prstGeom>
            <a:noFill/>
            <a:ln>
              <a:noFill/>
            </a:ln>
          </p:spPr>
          <p:txBody>
            <a:bodyPr wrap="square" lIns="78567" tIns="39267" rIns="78567" bIns="39267" anchor="t" anchorCtr="0">
              <a:noAutofit/>
            </a:bodyPr>
            <a:lstStyle/>
            <a:p>
              <a:pPr algn="ctr" defTabSz="1219170">
                <a:buSzPct val="25000"/>
              </a:pPr>
              <a:r>
                <a:rPr lang="en" sz="1600" kern="0" dirty="0">
                  <a:solidFill>
                    <a:schemeClr val="tx2"/>
                  </a:solidFill>
                  <a:latin typeface="Gotham HTF Book"/>
                  <a:ea typeface="Montserrat"/>
                  <a:cs typeface="Montserrat"/>
                  <a:sym typeface="Montserrat"/>
                </a:rPr>
                <a:t>The teacher asks difficult questions in class.</a:t>
              </a:r>
            </a:p>
            <a:p>
              <a:pPr algn="ctr" defTabSz="1219170">
                <a:buSzPct val="25000"/>
              </a:pPr>
              <a:endParaRPr sz="1600" kern="0" dirty="0">
                <a:solidFill>
                  <a:schemeClr val="tx2"/>
                </a:solidFill>
                <a:latin typeface="Gotham HTF Book"/>
                <a:ea typeface="Montserrat"/>
                <a:cs typeface="Montserrat"/>
                <a:sym typeface="Montserrat"/>
              </a:endParaRPr>
            </a:p>
            <a:p>
              <a:pPr algn="ctr" defTabSz="1219170">
                <a:buSzPct val="25000"/>
              </a:pPr>
              <a:r>
                <a:rPr lang="en" sz="1600" kern="0" dirty="0">
                  <a:solidFill>
                    <a:schemeClr val="tx2"/>
                  </a:solidFill>
                  <a:latin typeface="Gotham HTF Book"/>
                  <a:ea typeface="Montserrat"/>
                  <a:cs typeface="Montserrat"/>
                  <a:sym typeface="Montserrat"/>
                </a:rPr>
                <a:t>This class challenges me.</a:t>
              </a:r>
            </a:p>
            <a:p>
              <a:pPr algn="ctr" defTabSz="1219170">
                <a:buSzPct val="25000"/>
              </a:pPr>
              <a:endParaRPr sz="1600" kern="0" dirty="0">
                <a:solidFill>
                  <a:schemeClr val="tx2"/>
                </a:solidFill>
                <a:latin typeface="Gotham HTF Book"/>
                <a:ea typeface="Montserrat"/>
                <a:cs typeface="Montserrat"/>
                <a:sym typeface="Montserrat"/>
              </a:endParaRPr>
            </a:p>
            <a:p>
              <a:pPr algn="ctr" defTabSz="1219170">
                <a:buSzPct val="25000"/>
              </a:pPr>
              <a:r>
                <a:rPr lang="en" sz="1600" kern="0" dirty="0">
                  <a:solidFill>
                    <a:schemeClr val="tx2"/>
                  </a:solidFill>
                  <a:latin typeface="Gotham HTF Book"/>
                  <a:ea typeface="Montserrat"/>
                  <a:cs typeface="Montserrat"/>
                  <a:sym typeface="Montserrat"/>
                </a:rPr>
                <a:t>This class requires me to work hard to do well.</a:t>
              </a:r>
            </a:p>
            <a:p>
              <a:pPr algn="ctr" defTabSz="1219170">
                <a:buSzPct val="25000"/>
              </a:pPr>
              <a:endParaRPr sz="1600" kern="0" dirty="0">
                <a:solidFill>
                  <a:schemeClr val="tx2"/>
                </a:solidFill>
                <a:latin typeface="Gotham HTF Book"/>
                <a:ea typeface="Montserrat"/>
                <a:cs typeface="Montserrat"/>
                <a:sym typeface="Montserrat"/>
              </a:endParaRPr>
            </a:p>
            <a:p>
              <a:pPr algn="ctr" defTabSz="1219170">
                <a:buSzPct val="25000"/>
              </a:pPr>
              <a:r>
                <a:rPr lang="en" sz="1600" kern="0" dirty="0">
                  <a:solidFill>
                    <a:schemeClr val="tx2"/>
                  </a:solidFill>
                  <a:latin typeface="Gotham HTF Book"/>
                  <a:ea typeface="Montserrat"/>
                  <a:cs typeface="Montserrat"/>
                  <a:sym typeface="Montserrat"/>
                </a:rPr>
                <a:t>The teacher expects us to become better thinkers, not just memorize things.</a:t>
              </a:r>
            </a:p>
            <a:p>
              <a:pPr algn="ctr" defTabSz="1219170">
                <a:buSzPct val="25000"/>
              </a:pPr>
              <a:endParaRPr sz="1600" kern="0" dirty="0">
                <a:solidFill>
                  <a:schemeClr val="tx2"/>
                </a:solidFill>
                <a:latin typeface="Gotham HTF Book"/>
                <a:ea typeface="Montserrat"/>
                <a:cs typeface="Montserrat"/>
                <a:sym typeface="Montserrat"/>
              </a:endParaRPr>
            </a:p>
            <a:p>
              <a:pPr algn="ctr" defTabSz="1219170">
                <a:buSzPct val="25000"/>
              </a:pPr>
              <a:r>
                <a:rPr lang="en" sz="1600" kern="0" dirty="0">
                  <a:solidFill>
                    <a:schemeClr val="tx2"/>
                  </a:solidFill>
                  <a:latin typeface="Gotham HTF Book"/>
                  <a:ea typeface="Montserrat"/>
                  <a:cs typeface="Montserrat"/>
                  <a:sym typeface="Montserrat"/>
                </a:rPr>
                <a:t>The teacher expects me to do my best all the time.</a:t>
              </a:r>
            </a:p>
            <a:p>
              <a:pPr algn="ctr" defTabSz="1219170">
                <a:buSzPct val="25000"/>
              </a:pPr>
              <a:endParaRPr sz="1600" kern="0" dirty="0">
                <a:solidFill>
                  <a:schemeClr val="tx2"/>
                </a:solidFill>
                <a:latin typeface="Gotham HTF Book"/>
                <a:ea typeface="Montserrat"/>
                <a:cs typeface="Montserrat"/>
                <a:sym typeface="Montserrat"/>
              </a:endParaRPr>
            </a:p>
            <a:p>
              <a:pPr algn="ctr" defTabSz="1219170">
                <a:buSzPct val="25000"/>
              </a:pPr>
              <a:r>
                <a:rPr lang="en" sz="1600" kern="0" dirty="0">
                  <a:solidFill>
                    <a:schemeClr val="tx2"/>
                  </a:solidFill>
                  <a:latin typeface="Gotham HTF Book"/>
                  <a:ea typeface="Montserrat"/>
                  <a:cs typeface="Montserrat"/>
                  <a:sym typeface="Montserrat"/>
                </a:rPr>
                <a:t>The teacher expects everyone to work hard.</a:t>
              </a:r>
            </a:p>
            <a:p>
              <a:pPr algn="ctr" defTabSz="1219170">
                <a:buSzPct val="25000"/>
              </a:pPr>
              <a:endParaRPr sz="1600" kern="0" dirty="0">
                <a:solidFill>
                  <a:schemeClr val="tx2"/>
                </a:solidFill>
                <a:latin typeface="Gotham HTF Book"/>
                <a:ea typeface="Montserrat Light"/>
                <a:cs typeface="Montserrat Light"/>
                <a:sym typeface="Montserrat Light"/>
              </a:endParaRPr>
            </a:p>
            <a:p>
              <a:pPr algn="ctr" defTabSz="1219170">
                <a:buSzPct val="25000"/>
              </a:pPr>
              <a:endParaRPr sz="1600" kern="0" dirty="0">
                <a:solidFill>
                  <a:schemeClr val="tx2"/>
                </a:solidFill>
                <a:latin typeface="Gotham HTF Book"/>
                <a:ea typeface="Montserrat Light"/>
                <a:cs typeface="Montserrat Light"/>
                <a:sym typeface="Montserrat Light"/>
              </a:endParaRPr>
            </a:p>
          </p:txBody>
        </p:sp>
      </p:grpSp>
      <p:sp>
        <p:nvSpPr>
          <p:cNvPr id="604" name="Shape 604"/>
          <p:cNvSpPr txBox="1">
            <a:spLocks noGrp="1"/>
          </p:cNvSpPr>
          <p:nvPr>
            <p:ph type="title"/>
          </p:nvPr>
        </p:nvSpPr>
        <p:spPr>
          <a:xfrm>
            <a:off x="269965" y="141308"/>
            <a:ext cx="8874000" cy="1032511"/>
          </a:xfrm>
          <a:prstGeom prst="rect">
            <a:avLst/>
          </a:prstGeom>
          <a:noFill/>
          <a:ln>
            <a:noFill/>
          </a:ln>
        </p:spPr>
        <p:txBody>
          <a:bodyPr vert="horz" wrap="square" lIns="0" tIns="45720" rIns="0" bIns="45720" rtlCol="0" anchor="ctr" anchorCtr="0">
            <a:noAutofit/>
          </a:bodyPr>
          <a:lstStyle/>
          <a:p>
            <a:pPr>
              <a:spcBef>
                <a:spcPct val="0"/>
              </a:spcBef>
            </a:pPr>
            <a:r>
              <a:rPr lang="en-US" kern="1200" dirty="0">
                <a:latin typeface="Gotham HTF Book" charset="0"/>
                <a:sym typeface="Montserrat"/>
              </a:rPr>
              <a:t>Unpacking an Essential: Essentials</a:t>
            </a:r>
            <a:endParaRPr lang="en" kern="1200" dirty="0">
              <a:latin typeface="Gotham HTF Book" charset="0"/>
              <a:sym typeface="Montserrat"/>
            </a:endParaRPr>
          </a:p>
        </p:txBody>
      </p:sp>
      <p:grpSp>
        <p:nvGrpSpPr>
          <p:cNvPr id="605" name="Shape 605"/>
          <p:cNvGrpSpPr/>
          <p:nvPr/>
        </p:nvGrpSpPr>
        <p:grpSpPr>
          <a:xfrm>
            <a:off x="4861767" y="1502155"/>
            <a:ext cx="3541622" cy="3378444"/>
            <a:chOff x="3954526" y="1699029"/>
            <a:chExt cx="2706459" cy="3378444"/>
          </a:xfrm>
        </p:grpSpPr>
        <p:sp>
          <p:nvSpPr>
            <p:cNvPr id="606" name="Shape 606"/>
            <p:cNvSpPr txBox="1"/>
            <p:nvPr/>
          </p:nvSpPr>
          <p:spPr>
            <a:xfrm>
              <a:off x="4020175" y="1699029"/>
              <a:ext cx="2059500" cy="324600"/>
            </a:xfrm>
            <a:prstGeom prst="rect">
              <a:avLst/>
            </a:prstGeom>
            <a:solidFill>
              <a:schemeClr val="lt1"/>
            </a:solidFill>
            <a:ln>
              <a:noFill/>
            </a:ln>
          </p:spPr>
          <p:txBody>
            <a:bodyPr wrap="square" lIns="78567" tIns="39267" rIns="78567" bIns="39267" anchor="t" anchorCtr="0">
              <a:noAutofit/>
            </a:bodyPr>
            <a:lstStyle/>
            <a:p>
              <a:pPr algn="ctr" defTabSz="1219170">
                <a:buSzPct val="25000"/>
              </a:pPr>
              <a:r>
                <a:rPr lang="en" sz="2800" b="1" kern="0" dirty="0">
                  <a:solidFill>
                    <a:schemeClr val="tx2"/>
                  </a:solidFill>
                  <a:latin typeface="Gotham HTF Book"/>
                  <a:ea typeface="EB Garamond"/>
                  <a:cs typeface="EB Garamond"/>
                  <a:sym typeface="EB Garamond"/>
                </a:rPr>
                <a:t>Measures</a:t>
              </a:r>
            </a:p>
          </p:txBody>
        </p:sp>
        <p:sp>
          <p:nvSpPr>
            <p:cNvPr id="608" name="Shape 608"/>
            <p:cNvSpPr/>
            <p:nvPr/>
          </p:nvSpPr>
          <p:spPr>
            <a:xfrm>
              <a:off x="3954526" y="3295850"/>
              <a:ext cx="2706459" cy="1781623"/>
            </a:xfrm>
            <a:prstGeom prst="rect">
              <a:avLst/>
            </a:prstGeom>
            <a:noFill/>
            <a:ln>
              <a:noFill/>
            </a:ln>
          </p:spPr>
          <p:txBody>
            <a:bodyPr wrap="square" lIns="78567" tIns="39267" rIns="78567" bIns="39267" anchor="t" anchorCtr="0">
              <a:noAutofit/>
            </a:bodyPr>
            <a:lstStyle/>
            <a:p>
              <a:pPr defTabSz="1219170">
                <a:lnSpc>
                  <a:spcPct val="150000"/>
                </a:lnSpc>
                <a:spcBef>
                  <a:spcPts val="400"/>
                </a:spcBef>
                <a:buSzPct val="25000"/>
              </a:pPr>
              <a:r>
                <a:rPr lang="en" sz="2000" kern="0" dirty="0">
                  <a:solidFill>
                    <a:schemeClr val="tx2"/>
                  </a:solidFill>
                  <a:latin typeface="Gotham HTF Book"/>
                  <a:ea typeface="Montserrat"/>
                  <a:cs typeface="Montserrat"/>
                  <a:sym typeface="Montserrat"/>
                </a:rPr>
                <a:t>English Instruction</a:t>
              </a:r>
            </a:p>
            <a:p>
              <a:pPr defTabSz="1219170">
                <a:lnSpc>
                  <a:spcPct val="150000"/>
                </a:lnSpc>
                <a:spcBef>
                  <a:spcPts val="400"/>
                </a:spcBef>
                <a:buSzPct val="25000"/>
              </a:pPr>
              <a:r>
                <a:rPr lang="en" sz="2000" kern="0" dirty="0">
                  <a:solidFill>
                    <a:schemeClr val="tx2"/>
                  </a:solidFill>
                  <a:latin typeface="Gotham HTF Book"/>
                  <a:ea typeface="Montserrat"/>
                  <a:cs typeface="Montserrat"/>
                  <a:sym typeface="Montserrat"/>
                </a:rPr>
                <a:t>Math Instruction</a:t>
              </a:r>
            </a:p>
            <a:p>
              <a:pPr defTabSz="1219170">
                <a:lnSpc>
                  <a:spcPct val="150000"/>
                </a:lnSpc>
                <a:spcBef>
                  <a:spcPts val="400"/>
                </a:spcBef>
                <a:buSzPct val="25000"/>
              </a:pPr>
              <a:r>
                <a:rPr lang="en" sz="2000" kern="0" dirty="0">
                  <a:solidFill>
                    <a:schemeClr val="tx2"/>
                  </a:solidFill>
                  <a:latin typeface="Gotham HTF Book"/>
                  <a:ea typeface="Montserrat"/>
                  <a:cs typeface="Montserrat"/>
                  <a:sym typeface="Montserrat"/>
                </a:rPr>
                <a:t>Academic Press</a:t>
              </a:r>
            </a:p>
            <a:p>
              <a:pPr defTabSz="1219170">
                <a:lnSpc>
                  <a:spcPct val="150000"/>
                </a:lnSpc>
                <a:spcBef>
                  <a:spcPts val="400"/>
                </a:spcBef>
                <a:buSzPct val="25000"/>
              </a:pPr>
              <a:r>
                <a:rPr lang="en" sz="2000" kern="0" dirty="0">
                  <a:solidFill>
                    <a:schemeClr val="tx2"/>
                  </a:solidFill>
                  <a:latin typeface="Gotham HTF Book"/>
                  <a:ea typeface="Montserrat"/>
                  <a:cs typeface="Montserrat"/>
                  <a:sym typeface="Montserrat"/>
                </a:rPr>
                <a:t>Quality of Student Discussion</a:t>
              </a:r>
              <a:r>
                <a:rPr lang="en" sz="2000" kern="0" dirty="0">
                  <a:solidFill>
                    <a:schemeClr val="tx2"/>
                  </a:solidFill>
                  <a:latin typeface="Gotham HTF Book"/>
                  <a:ea typeface="EB Garamond"/>
                  <a:cs typeface="EB Garamond"/>
                  <a:sym typeface="EB Garamond"/>
                </a:rPr>
                <a:t> </a:t>
              </a:r>
            </a:p>
          </p:txBody>
        </p:sp>
      </p:grpSp>
      <p:sp>
        <p:nvSpPr>
          <p:cNvPr id="16" name="Left Brace 15">
            <a:extLst>
              <a:ext uri="{FF2B5EF4-FFF2-40B4-BE49-F238E27FC236}">
                <a16:creationId xmlns:a16="http://schemas.microsoft.com/office/drawing/2014/main" id="{31D52ACB-AF08-49CC-8BE1-2F8A6566251C}"/>
              </a:ext>
            </a:extLst>
          </p:cNvPr>
          <p:cNvSpPr/>
          <p:nvPr/>
        </p:nvSpPr>
        <p:spPr>
          <a:xfrm>
            <a:off x="4326479" y="2582650"/>
            <a:ext cx="752144" cy="2834640"/>
          </a:xfrm>
          <a:prstGeom prst="leftBrace">
            <a:avLst>
              <a:gd name="adj1" fmla="val 31499"/>
              <a:gd name="adj2" fmla="val 54208"/>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2">
                  <a:lumMod val="40000"/>
                  <a:lumOff val="60000"/>
                </a:schemeClr>
              </a:solidFill>
            </a:endParaRPr>
          </a:p>
        </p:txBody>
      </p:sp>
      <p:sp>
        <p:nvSpPr>
          <p:cNvPr id="17" name="Left Brace 16">
            <a:extLst>
              <a:ext uri="{FF2B5EF4-FFF2-40B4-BE49-F238E27FC236}">
                <a16:creationId xmlns:a16="http://schemas.microsoft.com/office/drawing/2014/main" id="{D4B35B66-C88F-415A-8FB7-57F67769F9CE}"/>
              </a:ext>
            </a:extLst>
          </p:cNvPr>
          <p:cNvSpPr/>
          <p:nvPr/>
        </p:nvSpPr>
        <p:spPr>
          <a:xfrm>
            <a:off x="7985420" y="2027075"/>
            <a:ext cx="752144" cy="4443299"/>
          </a:xfrm>
          <a:prstGeom prst="leftBrace">
            <a:avLst>
              <a:gd name="adj1" fmla="val 31499"/>
              <a:gd name="adj2" fmla="val 54208"/>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2">
                  <a:lumMod val="40000"/>
                  <a:lumOff val="60000"/>
                </a:schemeClr>
              </a:solidFill>
            </a:endParaRPr>
          </a:p>
        </p:txBody>
      </p:sp>
    </p:spTree>
    <p:extLst>
      <p:ext uri="{BB962C8B-B14F-4D97-AF65-F5344CB8AC3E}">
        <p14:creationId xmlns:p14="http://schemas.microsoft.com/office/powerpoint/2010/main" val="17174612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ACA8A-8E04-4C5B-AAEE-B31EFAA21796}"/>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Essentials Composition</a:t>
            </a:r>
          </a:p>
        </p:txBody>
      </p:sp>
      <p:sp>
        <p:nvSpPr>
          <p:cNvPr id="3" name="Content Placeholder 2">
            <a:extLst>
              <a:ext uri="{FF2B5EF4-FFF2-40B4-BE49-F238E27FC236}">
                <a16:creationId xmlns:a16="http://schemas.microsoft.com/office/drawing/2014/main" id="{F38CEAED-19D0-440C-B6CF-AB32A133DF92}"/>
              </a:ext>
            </a:extLst>
          </p:cNvPr>
          <p:cNvSpPr>
            <a:spLocks noGrp="1"/>
          </p:cNvSpPr>
          <p:nvPr>
            <p:ph idx="1"/>
          </p:nvPr>
        </p:nvSpPr>
        <p:spPr>
          <a:xfrm>
            <a:off x="269965" y="1541721"/>
            <a:ext cx="6119950" cy="4635200"/>
          </a:xfrm>
        </p:spPr>
        <p:txBody>
          <a:bodyPr/>
          <a:lstStyle/>
          <a:p>
            <a:pPr marL="0" indent="0">
              <a:buNone/>
            </a:pPr>
            <a:r>
              <a:rPr lang="en-US" sz="2400" dirty="0">
                <a:solidFill>
                  <a:schemeClr val="tx1"/>
                </a:solidFill>
                <a:latin typeface="Gotham HTF Book"/>
              </a:rPr>
              <a:t>Essentials are made up of related Measures</a:t>
            </a:r>
          </a:p>
          <a:p>
            <a:pPr marL="457212">
              <a:buFont typeface="Arial" panose="020B0604020202020204" pitchFamily="34" charset="0"/>
              <a:buChar char="•"/>
            </a:pPr>
            <a:r>
              <a:rPr lang="en-US" sz="2133" dirty="0">
                <a:solidFill>
                  <a:schemeClr val="tx1"/>
                </a:solidFill>
                <a:latin typeface="Gotham HTF Book"/>
              </a:rPr>
              <a:t>Example: Ambitious Instruction</a:t>
            </a:r>
          </a:p>
          <a:p>
            <a:pPr marL="914411" lvl="1">
              <a:buFont typeface="Arial" panose="020B0604020202020204" pitchFamily="34" charset="0"/>
              <a:buChar char="•"/>
            </a:pPr>
            <a:r>
              <a:rPr lang="en-US" sz="2067" dirty="0">
                <a:solidFill>
                  <a:schemeClr val="tx1"/>
                </a:solidFill>
                <a:latin typeface="Gotham HTF Book"/>
              </a:rPr>
              <a:t>English Instruction</a:t>
            </a:r>
          </a:p>
          <a:p>
            <a:pPr marL="914411" lvl="1">
              <a:buFont typeface="Arial" panose="020B0604020202020204" pitchFamily="34" charset="0"/>
              <a:buChar char="•"/>
            </a:pPr>
            <a:r>
              <a:rPr lang="en-US" sz="2067" dirty="0">
                <a:solidFill>
                  <a:schemeClr val="tx1"/>
                </a:solidFill>
                <a:latin typeface="Gotham HTF Book"/>
              </a:rPr>
              <a:t>Math Instruction</a:t>
            </a:r>
          </a:p>
          <a:p>
            <a:pPr marL="914411" lvl="1">
              <a:buFont typeface="Arial" panose="020B0604020202020204" pitchFamily="34" charset="0"/>
              <a:buChar char="•"/>
            </a:pPr>
            <a:r>
              <a:rPr lang="en-US" sz="2067" dirty="0">
                <a:solidFill>
                  <a:schemeClr val="tx1"/>
                </a:solidFill>
                <a:latin typeface="Gotham HTF Book"/>
              </a:rPr>
              <a:t>Academic Press</a:t>
            </a:r>
          </a:p>
          <a:p>
            <a:pPr marL="914411" lvl="1">
              <a:buFont typeface="Arial" panose="020B0604020202020204" pitchFamily="34" charset="0"/>
              <a:buChar char="•"/>
            </a:pPr>
            <a:r>
              <a:rPr lang="en-US" sz="2067" dirty="0">
                <a:solidFill>
                  <a:schemeClr val="tx1"/>
                </a:solidFill>
                <a:latin typeface="Gotham HTF Book"/>
              </a:rPr>
              <a:t>Quality of Student Discussion</a:t>
            </a:r>
          </a:p>
          <a:p>
            <a:pPr marL="0" indent="0">
              <a:buNone/>
            </a:pPr>
            <a:r>
              <a:rPr lang="en-US" sz="2400" dirty="0">
                <a:solidFill>
                  <a:schemeClr val="tx1"/>
                </a:solidFill>
                <a:latin typeface="Gotham HTF Book"/>
              </a:rPr>
              <a:t>An Essential score is the </a:t>
            </a:r>
            <a:r>
              <a:rPr lang="en-US" sz="2400" b="1" dirty="0">
                <a:solidFill>
                  <a:schemeClr val="tx1"/>
                </a:solidFill>
                <a:latin typeface="Gotham HTF Book"/>
              </a:rPr>
              <a:t>average</a:t>
            </a:r>
            <a:r>
              <a:rPr lang="en-US" sz="2400" dirty="0">
                <a:solidFill>
                  <a:schemeClr val="tx1"/>
                </a:solidFill>
                <a:latin typeface="Gotham HTF Book"/>
              </a:rPr>
              <a:t> of its Measure scores</a:t>
            </a:r>
          </a:p>
          <a:p>
            <a:endParaRPr lang="en-US" sz="2400" dirty="0">
              <a:solidFill>
                <a:schemeClr val="tx1"/>
              </a:solidFill>
              <a:latin typeface="Gotham HTF Book"/>
            </a:endParaRPr>
          </a:p>
        </p:txBody>
      </p:sp>
      <p:sp>
        <p:nvSpPr>
          <p:cNvPr id="4" name="Slide Number Placeholder 3">
            <a:extLst>
              <a:ext uri="{FF2B5EF4-FFF2-40B4-BE49-F238E27FC236}">
                <a16:creationId xmlns:a16="http://schemas.microsoft.com/office/drawing/2014/main" id="{463E84A3-C2F7-4954-9A90-77A51D48D4D3}"/>
              </a:ext>
            </a:extLst>
          </p:cNvPr>
          <p:cNvSpPr>
            <a:spLocks noGrp="1"/>
          </p:cNvSpPr>
          <p:nvPr>
            <p:ph type="sldNum" sz="quarter" idx="12"/>
          </p:nvPr>
        </p:nvSpPr>
        <p:spPr/>
        <p:txBody>
          <a:bodyPr/>
          <a:lstStyle/>
          <a:p>
            <a:fld id="{C86B2F3C-08EE-2246-AC41-B29D143070D4}" type="slidenum">
              <a:rPr lang="en-US" smtClean="0"/>
              <a:t>42</a:t>
            </a:fld>
            <a:endParaRPr lang="en-US"/>
          </a:p>
        </p:txBody>
      </p:sp>
      <p:pic>
        <p:nvPicPr>
          <p:cNvPr id="5" name="Picture 4">
            <a:extLst>
              <a:ext uri="{FF2B5EF4-FFF2-40B4-BE49-F238E27FC236}">
                <a16:creationId xmlns:a16="http://schemas.microsoft.com/office/drawing/2014/main" id="{91660BC6-7C43-48EA-A72E-52C0CE175CEA}"/>
              </a:ext>
            </a:extLst>
          </p:cNvPr>
          <p:cNvPicPr>
            <a:picLocks noChangeAspect="1"/>
          </p:cNvPicPr>
          <p:nvPr/>
        </p:nvPicPr>
        <p:blipFill>
          <a:blip r:embed="rId3"/>
          <a:stretch>
            <a:fillRect/>
          </a:stretch>
        </p:blipFill>
        <p:spPr>
          <a:xfrm>
            <a:off x="6389915" y="2491584"/>
            <a:ext cx="5577840" cy="3112929"/>
          </a:xfrm>
          <a:prstGeom prst="rect">
            <a:avLst/>
          </a:prstGeom>
        </p:spPr>
      </p:pic>
    </p:spTree>
    <p:extLst>
      <p:ext uri="{BB962C8B-B14F-4D97-AF65-F5344CB8AC3E}">
        <p14:creationId xmlns:p14="http://schemas.microsoft.com/office/powerpoint/2010/main" val="20525013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A878-F4FD-4486-8BAC-91AA9DDC6CA2}"/>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5Essentials Scoring Legend</a:t>
            </a:r>
          </a:p>
        </p:txBody>
      </p:sp>
      <p:sp>
        <p:nvSpPr>
          <p:cNvPr id="4" name="Slide Number Placeholder 3">
            <a:extLst>
              <a:ext uri="{FF2B5EF4-FFF2-40B4-BE49-F238E27FC236}">
                <a16:creationId xmlns:a16="http://schemas.microsoft.com/office/drawing/2014/main" id="{8080751A-A9CB-44E9-B984-A6325DA1698B}"/>
              </a:ext>
            </a:extLst>
          </p:cNvPr>
          <p:cNvSpPr>
            <a:spLocks noGrp="1"/>
          </p:cNvSpPr>
          <p:nvPr>
            <p:ph type="sldNum" sz="quarter" idx="12"/>
          </p:nvPr>
        </p:nvSpPr>
        <p:spPr/>
        <p:txBody>
          <a:bodyPr/>
          <a:lstStyle/>
          <a:p>
            <a:fld id="{C86B2F3C-08EE-2246-AC41-B29D143070D4}" type="slidenum">
              <a:rPr lang="en-US" smtClean="0"/>
              <a:t>43</a:t>
            </a:fld>
            <a:endParaRPr lang="en-US"/>
          </a:p>
        </p:txBody>
      </p:sp>
      <p:pic>
        <p:nvPicPr>
          <p:cNvPr id="7" name="Picture 6">
            <a:extLst>
              <a:ext uri="{FF2B5EF4-FFF2-40B4-BE49-F238E27FC236}">
                <a16:creationId xmlns:a16="http://schemas.microsoft.com/office/drawing/2014/main" id="{2636E534-D886-4495-A890-D91014291FA8}"/>
              </a:ext>
            </a:extLst>
          </p:cNvPr>
          <p:cNvPicPr>
            <a:picLocks noChangeAspect="1"/>
          </p:cNvPicPr>
          <p:nvPr/>
        </p:nvPicPr>
        <p:blipFill rotWithShape="1">
          <a:blip r:embed="rId3"/>
          <a:srcRect t="79557"/>
          <a:stretch/>
        </p:blipFill>
        <p:spPr>
          <a:xfrm>
            <a:off x="7083456" y="5178474"/>
            <a:ext cx="4073652" cy="1005840"/>
          </a:xfrm>
          <a:prstGeom prst="rect">
            <a:avLst/>
          </a:prstGeom>
        </p:spPr>
      </p:pic>
      <p:sp>
        <p:nvSpPr>
          <p:cNvPr id="14" name="Rectangle 13">
            <a:extLst>
              <a:ext uri="{FF2B5EF4-FFF2-40B4-BE49-F238E27FC236}">
                <a16:creationId xmlns:a16="http://schemas.microsoft.com/office/drawing/2014/main" id="{11E98596-37E3-4F96-AC9F-95274D89CB27}"/>
              </a:ext>
            </a:extLst>
          </p:cNvPr>
          <p:cNvSpPr/>
          <p:nvPr/>
        </p:nvSpPr>
        <p:spPr>
          <a:xfrm>
            <a:off x="687438" y="1798018"/>
            <a:ext cx="5005173" cy="954107"/>
          </a:xfrm>
          <a:prstGeom prst="rect">
            <a:avLst/>
          </a:prstGeom>
        </p:spPr>
        <p:txBody>
          <a:bodyPr wrap="square">
            <a:spAutoFit/>
          </a:bodyPr>
          <a:lstStyle/>
          <a:p>
            <a:pPr>
              <a:spcBef>
                <a:spcPct val="0"/>
              </a:spcBef>
              <a:defRPr/>
            </a:pPr>
            <a:r>
              <a:rPr lang="en-US" sz="2400" b="1" dirty="0">
                <a:latin typeface="Gotham HTF Book"/>
                <a:ea typeface="Gotham HTF" charset="0"/>
                <a:cs typeface="Gotham HTF" charset="0"/>
              </a:rPr>
              <a:t>Dark Green (80-99) = Very Strong</a:t>
            </a:r>
          </a:p>
          <a:p>
            <a:pPr>
              <a:spcBef>
                <a:spcPct val="0"/>
              </a:spcBef>
              <a:defRPr/>
            </a:pPr>
            <a:endParaRPr lang="en-US" sz="1600" b="1" dirty="0">
              <a:latin typeface="Gotham HTF Book"/>
            </a:endParaRPr>
          </a:p>
          <a:p>
            <a:pPr>
              <a:spcBef>
                <a:spcPct val="0"/>
              </a:spcBef>
              <a:defRPr/>
            </a:pPr>
            <a:endParaRPr lang="en-US" sz="1600" b="1" dirty="0">
              <a:latin typeface="Gotham HTF Book"/>
            </a:endParaRPr>
          </a:p>
        </p:txBody>
      </p:sp>
      <p:sp>
        <p:nvSpPr>
          <p:cNvPr id="15" name="TextBox 14">
            <a:extLst>
              <a:ext uri="{FF2B5EF4-FFF2-40B4-BE49-F238E27FC236}">
                <a16:creationId xmlns:a16="http://schemas.microsoft.com/office/drawing/2014/main" id="{C89E57B4-E60F-4331-A6E7-32DFC273358B}"/>
              </a:ext>
            </a:extLst>
          </p:cNvPr>
          <p:cNvSpPr txBox="1"/>
          <p:nvPr/>
        </p:nvSpPr>
        <p:spPr>
          <a:xfrm>
            <a:off x="687439" y="2642621"/>
            <a:ext cx="5005174" cy="738664"/>
          </a:xfrm>
          <a:prstGeom prst="rect">
            <a:avLst/>
          </a:prstGeom>
          <a:noFill/>
        </p:spPr>
        <p:txBody>
          <a:bodyPr wrap="square" rtlCol="0">
            <a:spAutoFit/>
          </a:bodyPr>
          <a:lstStyle/>
          <a:p>
            <a:pPr>
              <a:spcBef>
                <a:spcPct val="0"/>
              </a:spcBef>
              <a:defRPr/>
            </a:pPr>
            <a:r>
              <a:rPr lang="en-US" sz="2400" b="1" dirty="0">
                <a:latin typeface="Gotham HTF Book"/>
                <a:ea typeface="Gotham HTF" charset="0"/>
                <a:cs typeface="Gotham HTF" charset="0"/>
              </a:rPr>
              <a:t>Light Green (60-79) = Strong</a:t>
            </a:r>
          </a:p>
          <a:p>
            <a:pPr algn="ctr"/>
            <a:endParaRPr lang="en-US" dirty="0">
              <a:latin typeface="Gotham HTF Book"/>
              <a:ea typeface="Gotham HTF Book" charset="0"/>
              <a:cs typeface="Gotham HTF Book" charset="0"/>
            </a:endParaRPr>
          </a:p>
        </p:txBody>
      </p:sp>
      <p:sp>
        <p:nvSpPr>
          <p:cNvPr id="16" name="TextBox 15">
            <a:extLst>
              <a:ext uri="{FF2B5EF4-FFF2-40B4-BE49-F238E27FC236}">
                <a16:creationId xmlns:a16="http://schemas.microsoft.com/office/drawing/2014/main" id="{8D1B5D24-7FF0-4C82-968D-434975BE2299}"/>
              </a:ext>
            </a:extLst>
          </p:cNvPr>
          <p:cNvSpPr txBox="1"/>
          <p:nvPr/>
        </p:nvSpPr>
        <p:spPr>
          <a:xfrm>
            <a:off x="687438" y="3518320"/>
            <a:ext cx="5005175" cy="1015663"/>
          </a:xfrm>
          <a:prstGeom prst="rect">
            <a:avLst/>
          </a:prstGeom>
          <a:noFill/>
        </p:spPr>
        <p:txBody>
          <a:bodyPr wrap="square" rtlCol="0">
            <a:spAutoFit/>
          </a:bodyPr>
          <a:lstStyle/>
          <a:p>
            <a:pPr>
              <a:spcBef>
                <a:spcPct val="0"/>
              </a:spcBef>
              <a:defRPr/>
            </a:pPr>
            <a:r>
              <a:rPr lang="en-US" sz="2400" b="1" dirty="0">
                <a:latin typeface="Gotham HTF Book"/>
                <a:ea typeface="Gotham HTF" charset="0"/>
                <a:cs typeface="Gotham HTF" charset="0"/>
              </a:rPr>
              <a:t>Yellow (40-59) = Neutral</a:t>
            </a:r>
          </a:p>
          <a:p>
            <a:pPr>
              <a:spcBef>
                <a:spcPct val="0"/>
              </a:spcBef>
              <a:defRPr/>
            </a:pPr>
            <a:endParaRPr lang="en-US" b="1" dirty="0">
              <a:latin typeface="Gotham HTF Book"/>
              <a:ea typeface="Gotham HTF" charset="0"/>
              <a:cs typeface="Gotham HTF" charset="0"/>
            </a:endParaRPr>
          </a:p>
          <a:p>
            <a:pPr algn="ctr"/>
            <a:endParaRPr lang="en-US" dirty="0">
              <a:latin typeface="Gotham HTF Book"/>
              <a:ea typeface="Gotham HTF Book" charset="0"/>
              <a:cs typeface="Gotham HTF Book" charset="0"/>
            </a:endParaRPr>
          </a:p>
        </p:txBody>
      </p:sp>
      <p:sp>
        <p:nvSpPr>
          <p:cNvPr id="17" name="TextBox 16">
            <a:extLst>
              <a:ext uri="{FF2B5EF4-FFF2-40B4-BE49-F238E27FC236}">
                <a16:creationId xmlns:a16="http://schemas.microsoft.com/office/drawing/2014/main" id="{823901C9-FA8A-49AA-9289-1C6552D9FC7D}"/>
              </a:ext>
            </a:extLst>
          </p:cNvPr>
          <p:cNvSpPr txBox="1"/>
          <p:nvPr/>
        </p:nvSpPr>
        <p:spPr>
          <a:xfrm>
            <a:off x="687439" y="4439811"/>
            <a:ext cx="5005174" cy="738664"/>
          </a:xfrm>
          <a:prstGeom prst="rect">
            <a:avLst/>
          </a:prstGeom>
          <a:noFill/>
        </p:spPr>
        <p:txBody>
          <a:bodyPr wrap="square" rtlCol="0">
            <a:spAutoFit/>
          </a:bodyPr>
          <a:lstStyle/>
          <a:p>
            <a:pPr>
              <a:spcBef>
                <a:spcPct val="0"/>
              </a:spcBef>
              <a:defRPr/>
            </a:pPr>
            <a:r>
              <a:rPr lang="en-US" sz="2400" b="1" dirty="0">
                <a:latin typeface="Gotham HTF Book"/>
                <a:ea typeface="Gotham HTF" charset="0"/>
                <a:cs typeface="Gotham HTF" charset="0"/>
              </a:rPr>
              <a:t>Orange (20-39) = Weak</a:t>
            </a:r>
          </a:p>
          <a:p>
            <a:pPr algn="ctr"/>
            <a:endParaRPr lang="en-US" dirty="0">
              <a:latin typeface="Gotham HTF Book"/>
              <a:ea typeface="Gotham HTF Book" charset="0"/>
              <a:cs typeface="Gotham HTF Book" charset="0"/>
            </a:endParaRPr>
          </a:p>
        </p:txBody>
      </p:sp>
      <p:sp>
        <p:nvSpPr>
          <p:cNvPr id="18" name="TextBox 17">
            <a:extLst>
              <a:ext uri="{FF2B5EF4-FFF2-40B4-BE49-F238E27FC236}">
                <a16:creationId xmlns:a16="http://schemas.microsoft.com/office/drawing/2014/main" id="{EB7C05CC-F7FF-478B-8710-4142CC338E0D}"/>
              </a:ext>
            </a:extLst>
          </p:cNvPr>
          <p:cNvSpPr txBox="1"/>
          <p:nvPr/>
        </p:nvSpPr>
        <p:spPr>
          <a:xfrm>
            <a:off x="687439" y="5396978"/>
            <a:ext cx="5005173" cy="738664"/>
          </a:xfrm>
          <a:prstGeom prst="rect">
            <a:avLst/>
          </a:prstGeom>
          <a:noFill/>
        </p:spPr>
        <p:txBody>
          <a:bodyPr wrap="square" rtlCol="0">
            <a:spAutoFit/>
          </a:bodyPr>
          <a:lstStyle/>
          <a:p>
            <a:pPr>
              <a:spcBef>
                <a:spcPct val="0"/>
              </a:spcBef>
              <a:defRPr/>
            </a:pPr>
            <a:r>
              <a:rPr lang="en-US" sz="2400" b="1" dirty="0">
                <a:latin typeface="Gotham HTF Book"/>
                <a:ea typeface="Gotham HTF" charset="0"/>
                <a:cs typeface="Gotham HTF" charset="0"/>
              </a:rPr>
              <a:t>Red (1-19) = Very Weak</a:t>
            </a:r>
          </a:p>
          <a:p>
            <a:pPr algn="ctr"/>
            <a:endParaRPr lang="en-US" dirty="0">
              <a:latin typeface="Gotham HTF Book"/>
              <a:ea typeface="Gotham HTF Book" charset="0"/>
              <a:cs typeface="Gotham HTF Book" charset="0"/>
            </a:endParaRPr>
          </a:p>
        </p:txBody>
      </p:sp>
      <p:cxnSp>
        <p:nvCxnSpPr>
          <p:cNvPr id="19" name="Straight Connector 18">
            <a:extLst>
              <a:ext uri="{FF2B5EF4-FFF2-40B4-BE49-F238E27FC236}">
                <a16:creationId xmlns:a16="http://schemas.microsoft.com/office/drawing/2014/main" id="{4F5006F4-DD54-4719-932B-91FF85D41372}"/>
              </a:ext>
            </a:extLst>
          </p:cNvPr>
          <p:cNvCxnSpPr>
            <a:cxnSpLocks/>
          </p:cNvCxnSpPr>
          <p:nvPr/>
        </p:nvCxnSpPr>
        <p:spPr>
          <a:xfrm>
            <a:off x="797220" y="2307966"/>
            <a:ext cx="4282309"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E6CC496-D1FB-423F-A351-1BEC324E91C3}"/>
              </a:ext>
            </a:extLst>
          </p:cNvPr>
          <p:cNvCxnSpPr>
            <a:cxnSpLocks/>
          </p:cNvCxnSpPr>
          <p:nvPr/>
        </p:nvCxnSpPr>
        <p:spPr>
          <a:xfrm>
            <a:off x="797220" y="3159208"/>
            <a:ext cx="3679408"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33572AC-7678-4080-98CA-7C47F9449C33}"/>
              </a:ext>
            </a:extLst>
          </p:cNvPr>
          <p:cNvCxnSpPr>
            <a:cxnSpLocks/>
          </p:cNvCxnSpPr>
          <p:nvPr/>
        </p:nvCxnSpPr>
        <p:spPr>
          <a:xfrm>
            <a:off x="797220" y="4058243"/>
            <a:ext cx="3156894" cy="0"/>
          </a:xfrm>
          <a:prstGeom prst="line">
            <a:avLst/>
          </a:prstGeom>
          <a:ln w="28575">
            <a:solidFill>
              <a:srgbClr val="F0C76E"/>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444E1F1-A012-4568-A67F-421CBC8F6A0E}"/>
              </a:ext>
            </a:extLst>
          </p:cNvPr>
          <p:cNvCxnSpPr>
            <a:cxnSpLocks/>
          </p:cNvCxnSpPr>
          <p:nvPr/>
        </p:nvCxnSpPr>
        <p:spPr>
          <a:xfrm>
            <a:off x="797220" y="4964601"/>
            <a:ext cx="2996120" cy="0"/>
          </a:xfrm>
          <a:prstGeom prst="line">
            <a:avLst/>
          </a:prstGeom>
          <a:ln w="28575">
            <a:solidFill>
              <a:srgbClr val="D37F4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2015988-3F6D-4664-A9E4-B4ED01BB9124}"/>
              </a:ext>
            </a:extLst>
          </p:cNvPr>
          <p:cNvCxnSpPr>
            <a:cxnSpLocks/>
          </p:cNvCxnSpPr>
          <p:nvPr/>
        </p:nvCxnSpPr>
        <p:spPr>
          <a:xfrm>
            <a:off x="789963" y="5909062"/>
            <a:ext cx="300337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24" name="Picture 2" descr="Five Essentials">
            <a:extLst>
              <a:ext uri="{FF2B5EF4-FFF2-40B4-BE49-F238E27FC236}">
                <a16:creationId xmlns:a16="http://schemas.microsoft.com/office/drawing/2014/main" id="{65A7B7DE-7B73-4E63-ACBB-212A1CFC6133}"/>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7256359" y="1623157"/>
            <a:ext cx="3383280" cy="3383280"/>
          </a:xfrm>
          <a:prstGeom prst="rect">
            <a:avLst/>
          </a:prstGeom>
          <a:solidFill>
            <a:schemeClr val="bg1"/>
          </a:solidFill>
        </p:spPr>
      </p:pic>
    </p:spTree>
    <p:extLst>
      <p:ext uri="{BB962C8B-B14F-4D97-AF65-F5344CB8AC3E}">
        <p14:creationId xmlns:p14="http://schemas.microsoft.com/office/powerpoint/2010/main" val="3605747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713FE-45CA-46BE-9CC1-4322455F1DFB}"/>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5Essentials Overall Scores</a:t>
            </a:r>
          </a:p>
        </p:txBody>
      </p:sp>
      <p:sp>
        <p:nvSpPr>
          <p:cNvPr id="4" name="Slide Number Placeholder 3">
            <a:extLst>
              <a:ext uri="{FF2B5EF4-FFF2-40B4-BE49-F238E27FC236}">
                <a16:creationId xmlns:a16="http://schemas.microsoft.com/office/drawing/2014/main" id="{0A47D286-AD39-407B-B99A-5E1752EE9A5F}"/>
              </a:ext>
            </a:extLst>
          </p:cNvPr>
          <p:cNvSpPr>
            <a:spLocks noGrp="1"/>
          </p:cNvSpPr>
          <p:nvPr>
            <p:ph type="sldNum" sz="quarter" idx="12"/>
          </p:nvPr>
        </p:nvSpPr>
        <p:spPr/>
        <p:txBody>
          <a:bodyPr/>
          <a:lstStyle/>
          <a:p>
            <a:fld id="{C86B2F3C-08EE-2246-AC41-B29D143070D4}" type="slidenum">
              <a:rPr lang="en-US" smtClean="0"/>
              <a:t>44</a:t>
            </a:fld>
            <a:endParaRPr lang="en-US"/>
          </a:p>
        </p:txBody>
      </p:sp>
      <p:sp>
        <p:nvSpPr>
          <p:cNvPr id="6" name="Rectangle 5">
            <a:extLst>
              <a:ext uri="{FF2B5EF4-FFF2-40B4-BE49-F238E27FC236}">
                <a16:creationId xmlns:a16="http://schemas.microsoft.com/office/drawing/2014/main" id="{A61768B0-C74C-42A5-904B-2CC103E61337}"/>
              </a:ext>
            </a:extLst>
          </p:cNvPr>
          <p:cNvSpPr/>
          <p:nvPr/>
        </p:nvSpPr>
        <p:spPr>
          <a:xfrm>
            <a:off x="702423" y="1798018"/>
            <a:ext cx="5005173" cy="954107"/>
          </a:xfrm>
          <a:prstGeom prst="rect">
            <a:avLst/>
          </a:prstGeom>
        </p:spPr>
        <p:txBody>
          <a:bodyPr wrap="square">
            <a:spAutoFit/>
          </a:bodyPr>
          <a:lstStyle/>
          <a:p>
            <a:pPr>
              <a:spcBef>
                <a:spcPct val="0"/>
              </a:spcBef>
              <a:defRPr/>
            </a:pPr>
            <a:r>
              <a:rPr lang="en-US" sz="2400" b="1" dirty="0">
                <a:latin typeface="Gotham HTF" charset="0"/>
                <a:ea typeface="Gotham HTF" charset="0"/>
                <a:cs typeface="Gotham HTF" charset="0"/>
              </a:rPr>
              <a:t>Well-Organized (+3, 4, or 5)</a:t>
            </a:r>
          </a:p>
          <a:p>
            <a:pPr>
              <a:spcBef>
                <a:spcPct val="0"/>
              </a:spcBef>
              <a:defRPr/>
            </a:pPr>
            <a:endParaRPr lang="en-US" sz="1600" b="1" dirty="0"/>
          </a:p>
          <a:p>
            <a:pPr>
              <a:spcBef>
                <a:spcPct val="0"/>
              </a:spcBef>
              <a:defRPr/>
            </a:pPr>
            <a:endParaRPr lang="en-US" sz="1600" b="1" dirty="0"/>
          </a:p>
        </p:txBody>
      </p:sp>
      <p:sp>
        <p:nvSpPr>
          <p:cNvPr id="7" name="TextBox 6">
            <a:extLst>
              <a:ext uri="{FF2B5EF4-FFF2-40B4-BE49-F238E27FC236}">
                <a16:creationId xmlns:a16="http://schemas.microsoft.com/office/drawing/2014/main" id="{79D5FC7D-63E0-46EF-8145-CE6760921136}"/>
              </a:ext>
            </a:extLst>
          </p:cNvPr>
          <p:cNvSpPr txBox="1"/>
          <p:nvPr/>
        </p:nvSpPr>
        <p:spPr>
          <a:xfrm>
            <a:off x="702424" y="2642621"/>
            <a:ext cx="5005174" cy="738664"/>
          </a:xfrm>
          <a:prstGeom prst="rect">
            <a:avLst/>
          </a:prstGeom>
          <a:noFill/>
        </p:spPr>
        <p:txBody>
          <a:bodyPr wrap="square" rtlCol="0">
            <a:spAutoFit/>
          </a:bodyPr>
          <a:lstStyle/>
          <a:p>
            <a:pPr>
              <a:spcBef>
                <a:spcPct val="0"/>
              </a:spcBef>
              <a:defRPr/>
            </a:pPr>
            <a:r>
              <a:rPr lang="en-US" sz="2400" b="1" dirty="0">
                <a:latin typeface="Gotham HTF" charset="0"/>
                <a:ea typeface="Gotham HTF" charset="0"/>
                <a:cs typeface="Gotham HTF" charset="0"/>
              </a:rPr>
              <a:t>Organized (+1 or 2)</a:t>
            </a:r>
          </a:p>
          <a:p>
            <a:pPr algn="ctr"/>
            <a:endParaRPr lang="en-US" dirty="0">
              <a:latin typeface="Gotham HTF Book" charset="0"/>
              <a:ea typeface="Gotham HTF Book" charset="0"/>
              <a:cs typeface="Gotham HTF Book" charset="0"/>
            </a:endParaRPr>
          </a:p>
        </p:txBody>
      </p:sp>
      <p:sp>
        <p:nvSpPr>
          <p:cNvPr id="8" name="TextBox 7">
            <a:extLst>
              <a:ext uri="{FF2B5EF4-FFF2-40B4-BE49-F238E27FC236}">
                <a16:creationId xmlns:a16="http://schemas.microsoft.com/office/drawing/2014/main" id="{E5B29975-A356-4DD6-9D80-AC489566EC11}"/>
              </a:ext>
            </a:extLst>
          </p:cNvPr>
          <p:cNvSpPr txBox="1"/>
          <p:nvPr/>
        </p:nvSpPr>
        <p:spPr>
          <a:xfrm>
            <a:off x="702423" y="3518320"/>
            <a:ext cx="5005175" cy="1015663"/>
          </a:xfrm>
          <a:prstGeom prst="rect">
            <a:avLst/>
          </a:prstGeom>
          <a:noFill/>
        </p:spPr>
        <p:txBody>
          <a:bodyPr wrap="square" rtlCol="0">
            <a:spAutoFit/>
          </a:bodyPr>
          <a:lstStyle/>
          <a:p>
            <a:pPr>
              <a:spcBef>
                <a:spcPct val="0"/>
              </a:spcBef>
              <a:defRPr/>
            </a:pPr>
            <a:r>
              <a:rPr lang="en-US" sz="2400" b="1" dirty="0">
                <a:latin typeface="Gotham HTF" charset="0"/>
                <a:ea typeface="Gotham HTF" charset="0"/>
                <a:cs typeface="Gotham HTF" charset="0"/>
              </a:rPr>
              <a:t>Moderately Organized (0)</a:t>
            </a:r>
          </a:p>
          <a:p>
            <a:pPr>
              <a:spcBef>
                <a:spcPct val="0"/>
              </a:spcBef>
              <a:defRPr/>
            </a:pPr>
            <a:endParaRPr lang="en-US" b="1" dirty="0">
              <a:latin typeface="Gotham HTF" charset="0"/>
              <a:ea typeface="Gotham HTF" charset="0"/>
              <a:cs typeface="Gotham HTF" charset="0"/>
            </a:endParaRPr>
          </a:p>
          <a:p>
            <a:pPr algn="ctr"/>
            <a:endParaRPr lang="en-US" dirty="0">
              <a:latin typeface="Gotham HTF Book" charset="0"/>
              <a:ea typeface="Gotham HTF Book" charset="0"/>
              <a:cs typeface="Gotham HTF Book" charset="0"/>
            </a:endParaRPr>
          </a:p>
        </p:txBody>
      </p:sp>
      <p:sp>
        <p:nvSpPr>
          <p:cNvPr id="9" name="TextBox 8">
            <a:extLst>
              <a:ext uri="{FF2B5EF4-FFF2-40B4-BE49-F238E27FC236}">
                <a16:creationId xmlns:a16="http://schemas.microsoft.com/office/drawing/2014/main" id="{92BA9BAF-146C-4D5A-8240-709FB9B4B683}"/>
              </a:ext>
            </a:extLst>
          </p:cNvPr>
          <p:cNvSpPr txBox="1"/>
          <p:nvPr/>
        </p:nvSpPr>
        <p:spPr>
          <a:xfrm>
            <a:off x="702424" y="4439811"/>
            <a:ext cx="5005174" cy="738664"/>
          </a:xfrm>
          <a:prstGeom prst="rect">
            <a:avLst/>
          </a:prstGeom>
          <a:noFill/>
        </p:spPr>
        <p:txBody>
          <a:bodyPr wrap="square" rtlCol="0">
            <a:spAutoFit/>
          </a:bodyPr>
          <a:lstStyle/>
          <a:p>
            <a:pPr>
              <a:spcBef>
                <a:spcPct val="0"/>
              </a:spcBef>
              <a:defRPr/>
            </a:pPr>
            <a:r>
              <a:rPr lang="en-US" sz="2400" b="1" dirty="0">
                <a:latin typeface="Gotham HTF" charset="0"/>
                <a:ea typeface="Gotham HTF" charset="0"/>
                <a:cs typeface="Gotham HTF" charset="0"/>
              </a:rPr>
              <a:t>Partially Organized (-1 or 2)</a:t>
            </a:r>
          </a:p>
          <a:p>
            <a:pPr algn="ctr"/>
            <a:endParaRPr lang="en-US" dirty="0">
              <a:latin typeface="Gotham HTF Book" charset="0"/>
              <a:ea typeface="Gotham HTF Book" charset="0"/>
              <a:cs typeface="Gotham HTF Book" charset="0"/>
            </a:endParaRPr>
          </a:p>
        </p:txBody>
      </p:sp>
      <p:sp>
        <p:nvSpPr>
          <p:cNvPr id="10" name="TextBox 9">
            <a:extLst>
              <a:ext uri="{FF2B5EF4-FFF2-40B4-BE49-F238E27FC236}">
                <a16:creationId xmlns:a16="http://schemas.microsoft.com/office/drawing/2014/main" id="{6AB34A80-8D79-465A-BC55-434A9EFE868F}"/>
              </a:ext>
            </a:extLst>
          </p:cNvPr>
          <p:cNvSpPr txBox="1"/>
          <p:nvPr/>
        </p:nvSpPr>
        <p:spPr>
          <a:xfrm>
            <a:off x="702424" y="5396978"/>
            <a:ext cx="5005173" cy="738664"/>
          </a:xfrm>
          <a:prstGeom prst="rect">
            <a:avLst/>
          </a:prstGeom>
          <a:noFill/>
        </p:spPr>
        <p:txBody>
          <a:bodyPr wrap="square" rtlCol="0">
            <a:spAutoFit/>
          </a:bodyPr>
          <a:lstStyle/>
          <a:p>
            <a:pPr>
              <a:spcBef>
                <a:spcPct val="0"/>
              </a:spcBef>
              <a:defRPr/>
            </a:pPr>
            <a:r>
              <a:rPr lang="en-US" sz="2400" b="1" dirty="0">
                <a:latin typeface="Gotham HTF" charset="0"/>
                <a:ea typeface="Gotham HTF" charset="0"/>
                <a:cs typeface="Gotham HTF" charset="0"/>
              </a:rPr>
              <a:t>Not Yet Organized (-3, 4, or 5)</a:t>
            </a:r>
          </a:p>
          <a:p>
            <a:pPr algn="ctr"/>
            <a:endParaRPr lang="en-US" dirty="0">
              <a:latin typeface="Gotham HTF Book" charset="0"/>
              <a:ea typeface="Gotham HTF Book" charset="0"/>
              <a:cs typeface="Gotham HTF Book" charset="0"/>
            </a:endParaRPr>
          </a:p>
        </p:txBody>
      </p:sp>
      <p:cxnSp>
        <p:nvCxnSpPr>
          <p:cNvPr id="11" name="Straight Connector 10">
            <a:extLst>
              <a:ext uri="{FF2B5EF4-FFF2-40B4-BE49-F238E27FC236}">
                <a16:creationId xmlns:a16="http://schemas.microsoft.com/office/drawing/2014/main" id="{0DD27FA6-7881-4CB1-8283-5F436876C6D0}"/>
              </a:ext>
            </a:extLst>
          </p:cNvPr>
          <p:cNvCxnSpPr>
            <a:cxnSpLocks/>
          </p:cNvCxnSpPr>
          <p:nvPr/>
        </p:nvCxnSpPr>
        <p:spPr>
          <a:xfrm>
            <a:off x="812205" y="2307966"/>
            <a:ext cx="3468393"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95C4834-FA42-4307-9FDF-95BEE05F6D57}"/>
              </a:ext>
            </a:extLst>
          </p:cNvPr>
          <p:cNvCxnSpPr>
            <a:cxnSpLocks/>
          </p:cNvCxnSpPr>
          <p:nvPr/>
        </p:nvCxnSpPr>
        <p:spPr>
          <a:xfrm>
            <a:off x="812205" y="3159208"/>
            <a:ext cx="2453509"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B8C145B-D057-43B9-94AC-CC8879B2F147}"/>
              </a:ext>
            </a:extLst>
          </p:cNvPr>
          <p:cNvCxnSpPr>
            <a:cxnSpLocks/>
          </p:cNvCxnSpPr>
          <p:nvPr/>
        </p:nvCxnSpPr>
        <p:spPr>
          <a:xfrm>
            <a:off x="812205" y="4058243"/>
            <a:ext cx="3257377" cy="0"/>
          </a:xfrm>
          <a:prstGeom prst="line">
            <a:avLst/>
          </a:prstGeom>
          <a:ln w="28575">
            <a:solidFill>
              <a:srgbClr val="F0C76E"/>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BF87960-8C70-4C87-B81A-94E168C536EE}"/>
              </a:ext>
            </a:extLst>
          </p:cNvPr>
          <p:cNvCxnSpPr>
            <a:cxnSpLocks/>
          </p:cNvCxnSpPr>
          <p:nvPr/>
        </p:nvCxnSpPr>
        <p:spPr>
          <a:xfrm>
            <a:off x="812205" y="4964601"/>
            <a:ext cx="3468393" cy="0"/>
          </a:xfrm>
          <a:prstGeom prst="line">
            <a:avLst/>
          </a:prstGeom>
          <a:ln w="28575">
            <a:solidFill>
              <a:srgbClr val="D37F4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ADDFB65-81DE-426F-B00E-B108AB4DC24E}"/>
              </a:ext>
            </a:extLst>
          </p:cNvPr>
          <p:cNvCxnSpPr>
            <a:cxnSpLocks/>
          </p:cNvCxnSpPr>
          <p:nvPr/>
        </p:nvCxnSpPr>
        <p:spPr>
          <a:xfrm>
            <a:off x="804948" y="5909062"/>
            <a:ext cx="37771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16" name="Picture 2" descr="Five Essentials">
            <a:extLst>
              <a:ext uri="{FF2B5EF4-FFF2-40B4-BE49-F238E27FC236}">
                <a16:creationId xmlns:a16="http://schemas.microsoft.com/office/drawing/2014/main" id="{5A975423-A520-44F5-9A1D-D0695D680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2285" y="1885702"/>
            <a:ext cx="4023360" cy="4023360"/>
          </a:xfrm>
          <a:prstGeom prst="rect">
            <a:avLst/>
          </a:prstGeom>
          <a:solidFill>
            <a:schemeClr val="bg1"/>
          </a:solidFill>
          <a:ln>
            <a:noFill/>
          </a:ln>
        </p:spPr>
      </p:pic>
    </p:spTree>
    <p:extLst>
      <p:ext uri="{BB962C8B-B14F-4D97-AF65-F5344CB8AC3E}">
        <p14:creationId xmlns:p14="http://schemas.microsoft.com/office/powerpoint/2010/main" val="17418046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C97EC-6CA9-4437-9164-0487FC43D82D}"/>
              </a:ext>
            </a:extLst>
          </p:cNvPr>
          <p:cNvSpPr>
            <a:spLocks noGrp="1"/>
          </p:cNvSpPr>
          <p:nvPr>
            <p:ph type="title"/>
          </p:nvPr>
        </p:nvSpPr>
        <p:spPr/>
        <p:txBody>
          <a:bodyPr/>
          <a:lstStyle/>
          <a:p>
            <a:r>
              <a:rPr lang="en-US" dirty="0"/>
              <a:t>Think-Pair-Share</a:t>
            </a:r>
          </a:p>
        </p:txBody>
      </p:sp>
      <p:graphicFrame>
        <p:nvGraphicFramePr>
          <p:cNvPr id="4" name="Shape 802">
            <a:extLst>
              <a:ext uri="{FF2B5EF4-FFF2-40B4-BE49-F238E27FC236}">
                <a16:creationId xmlns:a16="http://schemas.microsoft.com/office/drawing/2014/main" id="{0AE74C8C-BD2F-405D-8259-AFBD0C990A03}"/>
              </a:ext>
            </a:extLst>
          </p:cNvPr>
          <p:cNvGraphicFramePr/>
          <p:nvPr>
            <p:extLst>
              <p:ext uri="{D42A27DB-BD31-4B8C-83A1-F6EECF244321}">
                <p14:modId xmlns:p14="http://schemas.microsoft.com/office/powerpoint/2010/main" val="2139066089"/>
              </p:ext>
            </p:extLst>
          </p:nvPr>
        </p:nvGraphicFramePr>
        <p:xfrm>
          <a:off x="1066800" y="1837473"/>
          <a:ext cx="10229847" cy="4175730"/>
        </p:xfrm>
        <a:graphic>
          <a:graphicData uri="http://schemas.openxmlformats.org/drawingml/2006/table">
            <a:tbl>
              <a:tblPr>
                <a:noFill/>
              </a:tblPr>
              <a:tblGrid>
                <a:gridCol w="1913142">
                  <a:extLst>
                    <a:ext uri="{9D8B030D-6E8A-4147-A177-3AD203B41FA5}">
                      <a16:colId xmlns:a16="http://schemas.microsoft.com/office/drawing/2014/main" val="20000"/>
                    </a:ext>
                  </a:extLst>
                </a:gridCol>
                <a:gridCol w="1256746">
                  <a:extLst>
                    <a:ext uri="{9D8B030D-6E8A-4147-A177-3AD203B41FA5}">
                      <a16:colId xmlns:a16="http://schemas.microsoft.com/office/drawing/2014/main" val="20001"/>
                    </a:ext>
                  </a:extLst>
                </a:gridCol>
                <a:gridCol w="7059959">
                  <a:extLst>
                    <a:ext uri="{9D8B030D-6E8A-4147-A177-3AD203B41FA5}">
                      <a16:colId xmlns:a16="http://schemas.microsoft.com/office/drawing/2014/main" val="20002"/>
                    </a:ext>
                  </a:extLst>
                </a:gridCol>
              </a:tblGrid>
              <a:tr h="4226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rtl="0">
                        <a:spcBef>
                          <a:spcPts val="0"/>
                        </a:spcBef>
                        <a:buNone/>
                      </a:pPr>
                      <a:r>
                        <a:rPr lang="en-US" sz="2000" dirty="0">
                          <a:solidFill>
                            <a:srgbClr val="FFFFFF"/>
                          </a:solidFill>
                          <a:latin typeface="Gotham HTF"/>
                          <a:ea typeface="Montserrat"/>
                          <a:cs typeface="Montserrat"/>
                          <a:sym typeface="Montserrat"/>
                        </a:rPr>
                        <a:t>Activity</a:t>
                      </a:r>
                      <a:endParaRPr lang="en" sz="2000" dirty="0">
                        <a:solidFill>
                          <a:srgbClr val="FFFFFF"/>
                        </a:solidFill>
                        <a:latin typeface="Gotham HTF"/>
                        <a:ea typeface="Montserrat"/>
                        <a:cs typeface="Montserrat"/>
                        <a:sym typeface="Montserrat"/>
                      </a:endParaRPr>
                    </a:p>
                  </a:txBody>
                  <a:tcPr marL="91425" marR="91425" marT="91425" marB="91425">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rtl="0">
                        <a:spcBef>
                          <a:spcPts val="0"/>
                        </a:spcBef>
                        <a:buNone/>
                      </a:pPr>
                      <a:r>
                        <a:rPr lang="en" sz="2000" dirty="0">
                          <a:solidFill>
                            <a:srgbClr val="FFFFFF"/>
                          </a:solidFill>
                          <a:latin typeface="Gotham HTF"/>
                          <a:ea typeface="Montserrat"/>
                          <a:cs typeface="Montserrat"/>
                          <a:sym typeface="Montserrat"/>
                        </a:rPr>
                        <a:t>Time</a:t>
                      </a:r>
                    </a:p>
                  </a:txBody>
                  <a:tcPr marL="91425" marR="91425" marT="91425" marB="91425">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lvl="0" rtl="0">
                        <a:spcBef>
                          <a:spcPts val="0"/>
                        </a:spcBef>
                        <a:buNone/>
                      </a:pPr>
                      <a:r>
                        <a:rPr lang="en-US" sz="2000" dirty="0">
                          <a:solidFill>
                            <a:srgbClr val="FFFFFF"/>
                          </a:solidFill>
                          <a:latin typeface="Gotham HTF"/>
                          <a:ea typeface="Montserrat"/>
                          <a:cs typeface="Montserrat"/>
                          <a:sym typeface="Montserrat"/>
                        </a:rPr>
                        <a:t>Guidance</a:t>
                      </a:r>
                      <a:endParaRPr lang="en" sz="2000" dirty="0">
                        <a:solidFill>
                          <a:srgbClr val="FFFFFF"/>
                        </a:solidFill>
                        <a:latin typeface="Gotham HTF"/>
                        <a:ea typeface="Montserrat"/>
                        <a:cs typeface="Montserrat"/>
                        <a:sym typeface="Montserrat"/>
                      </a:endParaRPr>
                    </a:p>
                  </a:txBody>
                  <a:tcPr marL="91425" marR="91425" marT="91425" marB="91425">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0000"/>
                  </a:ext>
                </a:extLst>
              </a:tr>
              <a:tr h="640080">
                <a:tc>
                  <a:txBody>
                    <a:bodyPr/>
                    <a:lstStyle/>
                    <a:p>
                      <a:r>
                        <a:rPr lang="en-US" sz="2000" dirty="0">
                          <a:solidFill>
                            <a:schemeClr val="tx1"/>
                          </a:solidFill>
                          <a:latin typeface="Gotham HTF"/>
                        </a:rPr>
                        <a:t>Think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a:solidFill>
                            <a:schemeClr val="tx1"/>
                          </a:solidFill>
                          <a:latin typeface="Gotham HTF"/>
                        </a:rPr>
                        <a:t>3 min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en-US" sz="2000" dirty="0">
                          <a:solidFill>
                            <a:schemeClr val="tx1"/>
                          </a:solidFill>
                          <a:latin typeface="Gotham HTF"/>
                        </a:rPr>
                        <a:t>Take a moment to gather your thoughts on the content you have heard thus far:</a:t>
                      </a:r>
                    </a:p>
                    <a:p>
                      <a:pPr marL="285750" indent="-285750">
                        <a:buFont typeface="Arial" panose="020B0604020202020204" pitchFamily="34" charset="0"/>
                        <a:buChar char="•"/>
                      </a:pPr>
                      <a:r>
                        <a:rPr lang="en-US" sz="2000" dirty="0">
                          <a:solidFill>
                            <a:schemeClr val="tx1"/>
                          </a:solidFill>
                          <a:latin typeface="Gotham HTF"/>
                        </a:rPr>
                        <a:t>What about the 5Essentials history, research, framework, and scoring is most compelling to you?</a:t>
                      </a:r>
                    </a:p>
                    <a:p>
                      <a:pPr marL="285750" indent="-285750">
                        <a:buFont typeface="Arial" panose="020B0604020202020204" pitchFamily="34" charset="0"/>
                        <a:buChar char="•"/>
                      </a:pPr>
                      <a:r>
                        <a:rPr lang="en-US" sz="2000" dirty="0">
                          <a:solidFill>
                            <a:schemeClr val="tx1"/>
                          </a:solidFill>
                          <a:latin typeface="Gotham HTF"/>
                        </a:rPr>
                        <a:t>How might it influence the way you help lead / support using the 5Essentials in D11? </a:t>
                      </a:r>
                    </a:p>
                    <a:p>
                      <a:pPr marL="285750" indent="-285750">
                        <a:buFont typeface="Arial" panose="020B0604020202020204" pitchFamily="34" charset="0"/>
                        <a:buChar char="•"/>
                      </a:pPr>
                      <a:r>
                        <a:rPr lang="en-US" sz="2000" dirty="0">
                          <a:solidFill>
                            <a:schemeClr val="tx1"/>
                          </a:solidFill>
                          <a:latin typeface="Gotham HTF"/>
                        </a:rPr>
                        <a:t>What questions do you still have about the 5Essentials?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7330703"/>
                  </a:ext>
                </a:extLst>
              </a:tr>
              <a:tr h="731520">
                <a:tc>
                  <a:txBody>
                    <a:bodyPr/>
                    <a:lstStyle/>
                    <a:p>
                      <a:r>
                        <a:rPr lang="en-US" sz="2000" dirty="0">
                          <a:solidFill>
                            <a:schemeClr val="tx1"/>
                          </a:solidFill>
                          <a:latin typeface="Gotham HTF"/>
                        </a:rPr>
                        <a:t>Pair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a:solidFill>
                            <a:schemeClr val="tx1"/>
                          </a:solidFill>
                          <a:latin typeface="Gotham HTF"/>
                        </a:rPr>
                        <a:t>5 min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a:solidFill>
                            <a:schemeClr val="tx1"/>
                          </a:solidFill>
                          <a:latin typeface="Gotham HTF"/>
                        </a:rPr>
                        <a:t>Discuss your thoughts with an elbow partner.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2885622"/>
                  </a:ext>
                </a:extLst>
              </a:tr>
              <a:tr h="731520">
                <a:tc>
                  <a:txBody>
                    <a:bodyPr/>
                    <a:lstStyle/>
                    <a:p>
                      <a:r>
                        <a:rPr lang="en-US" sz="2000" dirty="0">
                          <a:solidFill>
                            <a:schemeClr val="tx1"/>
                          </a:solidFill>
                          <a:latin typeface="Gotham HTF"/>
                        </a:rPr>
                        <a:t>Share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a:solidFill>
                            <a:schemeClr val="tx1"/>
                          </a:solidFill>
                          <a:latin typeface="Gotham HTF"/>
                        </a:rPr>
                        <a:t>5 min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a:solidFill>
                            <a:schemeClr val="tx1"/>
                          </a:solidFill>
                          <a:latin typeface="Gotham HTF"/>
                        </a:rPr>
                        <a:t>Share your thinking with the larger group.</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593946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5Essentials Report Exploration</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20813975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269965" y="141309"/>
            <a:ext cx="8874000" cy="1063200"/>
          </a:xfrm>
          <a:prstGeom prst="rect">
            <a:avLst/>
          </a:prstGeom>
          <a:noFill/>
          <a:ln>
            <a:noFill/>
          </a:ln>
        </p:spPr>
        <p:txBody>
          <a:bodyPr vert="horz" wrap="square" lIns="0" tIns="45720" rIns="0" bIns="45720" rtlCol="0" anchor="ctr" anchorCtr="0">
            <a:noAutofit/>
          </a:bodyPr>
          <a:lstStyle/>
          <a:p>
            <a:pPr>
              <a:spcBef>
                <a:spcPct val="0"/>
              </a:spcBef>
            </a:pPr>
            <a:r>
              <a:rPr lang="en" kern="1200" dirty="0">
                <a:latin typeface="Gotham HTF Book" charset="0"/>
                <a:sym typeface="Montserrat"/>
              </a:rPr>
              <a:t>Online Diagnostic Reports</a:t>
            </a:r>
          </a:p>
        </p:txBody>
      </p:sp>
      <p:graphicFrame>
        <p:nvGraphicFramePr>
          <p:cNvPr id="614" name="Shape 614"/>
          <p:cNvGraphicFramePr/>
          <p:nvPr>
            <p:extLst>
              <p:ext uri="{D42A27DB-BD31-4B8C-83A1-F6EECF244321}">
                <p14:modId xmlns:p14="http://schemas.microsoft.com/office/powerpoint/2010/main" val="1051577627"/>
              </p:ext>
            </p:extLst>
          </p:nvPr>
        </p:nvGraphicFramePr>
        <p:xfrm>
          <a:off x="1270000" y="1669483"/>
          <a:ext cx="10107534" cy="2421472"/>
        </p:xfrm>
        <a:graphic>
          <a:graphicData uri="http://schemas.openxmlformats.org/drawingml/2006/table">
            <a:tbl>
              <a:tblPr>
                <a:noFill/>
              </a:tblPr>
              <a:tblGrid>
                <a:gridCol w="1872379">
                  <a:extLst>
                    <a:ext uri="{9D8B030D-6E8A-4147-A177-3AD203B41FA5}">
                      <a16:colId xmlns:a16="http://schemas.microsoft.com/office/drawing/2014/main" val="20000"/>
                    </a:ext>
                  </a:extLst>
                </a:gridCol>
                <a:gridCol w="1397090">
                  <a:extLst>
                    <a:ext uri="{9D8B030D-6E8A-4147-A177-3AD203B41FA5}">
                      <a16:colId xmlns:a16="http://schemas.microsoft.com/office/drawing/2014/main" val="20001"/>
                    </a:ext>
                  </a:extLst>
                </a:gridCol>
                <a:gridCol w="6838065">
                  <a:extLst>
                    <a:ext uri="{9D8B030D-6E8A-4147-A177-3AD203B41FA5}">
                      <a16:colId xmlns:a16="http://schemas.microsoft.com/office/drawing/2014/main" val="20002"/>
                    </a:ext>
                  </a:extLst>
                </a:gridCol>
              </a:tblGrid>
              <a:tr h="623192">
                <a:tc>
                  <a:txBody>
                    <a:bodyPr/>
                    <a:lstStyle/>
                    <a:p>
                      <a:pPr lvl="0">
                        <a:spcBef>
                          <a:spcPts val="0"/>
                        </a:spcBef>
                        <a:buNone/>
                      </a:pPr>
                      <a:r>
                        <a:rPr lang="en" sz="2000" b="1" dirty="0">
                          <a:solidFill>
                            <a:srgbClr val="FFFFFF"/>
                          </a:solidFill>
                          <a:latin typeface="Gotham HTF Book"/>
                        </a:rPr>
                        <a:t>Activity</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74E13"/>
                    </a:solidFill>
                  </a:tcPr>
                </a:tc>
                <a:tc>
                  <a:txBody>
                    <a:bodyPr/>
                    <a:lstStyle/>
                    <a:p>
                      <a:pPr lvl="0">
                        <a:spcBef>
                          <a:spcPts val="0"/>
                        </a:spcBef>
                        <a:buNone/>
                      </a:pPr>
                      <a:r>
                        <a:rPr lang="en" sz="2000" b="1">
                          <a:solidFill>
                            <a:srgbClr val="FFFFFF"/>
                          </a:solidFill>
                          <a:latin typeface="Gotham HTF Book"/>
                        </a:rPr>
                        <a:t>Time </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74E13"/>
                    </a:solidFill>
                  </a:tcPr>
                </a:tc>
                <a:tc>
                  <a:txBody>
                    <a:bodyPr/>
                    <a:lstStyle/>
                    <a:p>
                      <a:pPr lvl="0">
                        <a:spcBef>
                          <a:spcPts val="0"/>
                        </a:spcBef>
                        <a:buNone/>
                      </a:pPr>
                      <a:r>
                        <a:rPr lang="en" sz="2000" b="1" dirty="0">
                          <a:solidFill>
                            <a:srgbClr val="FFFFFF"/>
                          </a:solidFill>
                          <a:latin typeface="Gotham HTF Book"/>
                        </a:rPr>
                        <a:t>Guidance</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74E13"/>
                    </a:solidFill>
                  </a:tcPr>
                </a:tc>
                <a:extLst>
                  <a:ext uri="{0D108BD9-81ED-4DB2-BD59-A6C34878D82A}">
                    <a16:rowId xmlns:a16="http://schemas.microsoft.com/office/drawing/2014/main" val="10000"/>
                  </a:ext>
                </a:extLst>
              </a:tr>
              <a:tr h="1005840">
                <a:tc>
                  <a:txBody>
                    <a:bodyPr/>
                    <a:lstStyle/>
                    <a:p>
                      <a:pPr lvl="0">
                        <a:spcBef>
                          <a:spcPts val="0"/>
                        </a:spcBef>
                        <a:buNone/>
                      </a:pPr>
                      <a:r>
                        <a:rPr lang="en" sz="2000" dirty="0">
                          <a:solidFill>
                            <a:schemeClr val="tx1"/>
                          </a:solidFill>
                          <a:latin typeface="Gotham HTF Book"/>
                          <a:ea typeface="Montserrat"/>
                          <a:cs typeface="Montserrat"/>
                          <a:sym typeface="Montserrat"/>
                        </a:rPr>
                        <a:t>Explore</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vl="0">
                        <a:spcBef>
                          <a:spcPts val="0"/>
                        </a:spcBef>
                        <a:buNone/>
                      </a:pPr>
                      <a:r>
                        <a:rPr lang="en" sz="2000" dirty="0">
                          <a:solidFill>
                            <a:schemeClr val="tx1"/>
                          </a:solidFill>
                          <a:latin typeface="Gotham HTF Book"/>
                          <a:ea typeface="Montserrat"/>
                          <a:cs typeface="Montserrat"/>
                          <a:sym typeface="Montserrat"/>
                        </a:rPr>
                        <a:t>15 min</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vl="0">
                        <a:spcBef>
                          <a:spcPts val="0"/>
                        </a:spcBef>
                        <a:buNone/>
                      </a:pPr>
                      <a:r>
                        <a:rPr lang="en" sz="2000" dirty="0">
                          <a:solidFill>
                            <a:schemeClr val="tx1"/>
                          </a:solidFill>
                          <a:latin typeface="Gotham HTF Book"/>
                          <a:ea typeface="Montserrat"/>
                          <a:cs typeface="Montserrat"/>
                          <a:sym typeface="Montserrat"/>
                        </a:rPr>
                        <a:t>With a partner, explore a 5Essentials sample report </a:t>
                      </a:r>
                      <a:r>
                        <a:rPr lang="en-US" sz="2000" dirty="0">
                          <a:solidFill>
                            <a:schemeClr val="tx1"/>
                          </a:solidFill>
                          <a:latin typeface="Gotham HTF Book"/>
                          <a:ea typeface="Montserrat"/>
                          <a:cs typeface="Montserrat"/>
                          <a:sym typeface="Montserrat"/>
                        </a:rPr>
                        <a:t>using the exploration “bingo” board:</a:t>
                      </a:r>
                      <a:endParaRPr lang="en" sz="2000" dirty="0">
                        <a:solidFill>
                          <a:schemeClr val="tx1"/>
                        </a:solidFill>
                        <a:latin typeface="Gotham HTF Book"/>
                        <a:ea typeface="Montserrat"/>
                        <a:cs typeface="Montserrat"/>
                        <a:sym typeface="Montserrat"/>
                      </a:endParaRPr>
                    </a:p>
                    <a:p>
                      <a:pPr lvl="0">
                        <a:spcBef>
                          <a:spcPts val="0"/>
                        </a:spcBef>
                        <a:buNone/>
                      </a:pPr>
                      <a:r>
                        <a:rPr lang="en" sz="2000" dirty="0">
                          <a:solidFill>
                            <a:schemeClr val="tx1"/>
                          </a:solidFill>
                          <a:latin typeface="Gotham HTF Book"/>
                          <a:ea typeface="Montserrat"/>
                          <a:cs typeface="Montserrat"/>
                          <a:sym typeface="Montserrat"/>
                          <a:hlinkClick r:id="rId3"/>
                        </a:rPr>
                        <a:t>https://</a:t>
                      </a:r>
                      <a:r>
                        <a:rPr lang="en-US" sz="2000" dirty="0">
                          <a:solidFill>
                            <a:schemeClr val="tx1"/>
                          </a:solidFill>
                          <a:latin typeface="Gotham HTF Book"/>
                          <a:ea typeface="Montserrat"/>
                          <a:cs typeface="Montserrat"/>
                          <a:sym typeface="Montserrat"/>
                          <a:hlinkClick r:id="rId3"/>
                        </a:rPr>
                        <a:t>www.</a:t>
                      </a:r>
                      <a:r>
                        <a:rPr lang="en" sz="2000" dirty="0">
                          <a:solidFill>
                            <a:schemeClr val="tx1"/>
                          </a:solidFill>
                          <a:latin typeface="Gotham HTF Book"/>
                          <a:ea typeface="Montserrat"/>
                          <a:cs typeface="Montserrat"/>
                          <a:sym typeface="Montserrat"/>
                          <a:hlinkClick r:id="rId3"/>
                        </a:rPr>
                        <a:t>5-</a:t>
                      </a:r>
                      <a:r>
                        <a:rPr lang="en-US" sz="2000" dirty="0">
                          <a:solidFill>
                            <a:schemeClr val="tx1"/>
                          </a:solidFill>
                          <a:latin typeface="Gotham HTF Book"/>
                          <a:ea typeface="Montserrat"/>
                          <a:cs typeface="Montserrat"/>
                          <a:sym typeface="Montserrat"/>
                          <a:hlinkClick r:id="rId3"/>
                        </a:rPr>
                        <a:t>e</a:t>
                      </a:r>
                      <a:r>
                        <a:rPr lang="en" sz="2000" dirty="0">
                          <a:solidFill>
                            <a:schemeClr val="tx1"/>
                          </a:solidFill>
                          <a:latin typeface="Gotham HTF Book"/>
                          <a:ea typeface="Montserrat"/>
                          <a:cs typeface="Montserrat"/>
                          <a:sym typeface="Montserrat"/>
                          <a:hlinkClick r:id="rId3"/>
                        </a:rPr>
                        <a:t>ssentials.org/demo/2017 </a:t>
                      </a:r>
                      <a:endParaRPr lang="en" sz="200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pPr marR="0" lvl="0" algn="l" rtl="0">
                        <a:lnSpc>
                          <a:spcPct val="100000"/>
                        </a:lnSpc>
                        <a:spcBef>
                          <a:spcPts val="0"/>
                        </a:spcBef>
                        <a:spcAft>
                          <a:spcPts val="0"/>
                        </a:spcAft>
                        <a:buNone/>
                      </a:pPr>
                      <a:r>
                        <a:rPr lang="en-US" sz="2000" b="0" i="0" u="none" strike="noStrike" cap="none" dirty="0">
                          <a:solidFill>
                            <a:schemeClr val="tx1"/>
                          </a:solidFill>
                          <a:latin typeface="Gotham HTF Book"/>
                          <a:ea typeface="Montserrat"/>
                          <a:cs typeface="Montserrat"/>
                          <a:sym typeface="Montserrat"/>
                        </a:rPr>
                        <a:t>Share</a:t>
                      </a:r>
                      <a:endParaRPr lang="en" sz="2000" b="0" i="0" u="none" strike="noStrike" cap="none"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R="0" lvl="0" algn="l" rtl="0">
                        <a:lnSpc>
                          <a:spcPct val="100000"/>
                        </a:lnSpc>
                        <a:spcBef>
                          <a:spcPts val="0"/>
                        </a:spcBef>
                        <a:spcAft>
                          <a:spcPts val="0"/>
                        </a:spcAft>
                        <a:buNone/>
                      </a:pPr>
                      <a:r>
                        <a:rPr lang="en" sz="2000" b="0" i="0" u="none" strike="noStrike" cap="none" dirty="0">
                          <a:solidFill>
                            <a:schemeClr val="tx1"/>
                          </a:solidFill>
                          <a:latin typeface="Gotham HTF Book"/>
                          <a:ea typeface="Montserrat"/>
                          <a:cs typeface="Montserrat"/>
                          <a:sym typeface="Montserrat"/>
                        </a:rPr>
                        <a:t>5 min</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R="0" lvl="0" algn="l" rtl="0">
                        <a:lnSpc>
                          <a:spcPct val="100000"/>
                        </a:lnSpc>
                        <a:spcBef>
                          <a:spcPts val="0"/>
                        </a:spcBef>
                        <a:spcAft>
                          <a:spcPts val="0"/>
                        </a:spcAft>
                        <a:buNone/>
                      </a:pPr>
                      <a:r>
                        <a:rPr lang="en-US" sz="2000" b="0" i="0" u="none" strike="noStrike" cap="none" dirty="0">
                          <a:solidFill>
                            <a:schemeClr val="tx1"/>
                          </a:solidFill>
                          <a:latin typeface="Gotham HTF Book"/>
                          <a:ea typeface="Montserrat"/>
                          <a:cs typeface="Montserrat"/>
                          <a:sym typeface="Montserrat"/>
                        </a:rPr>
                        <a:t>Share </a:t>
                      </a:r>
                      <a:r>
                        <a:rPr lang="en" sz="2000" b="0" i="0" u="none" strike="noStrike" cap="none" dirty="0">
                          <a:solidFill>
                            <a:schemeClr val="tx1"/>
                          </a:solidFill>
                          <a:latin typeface="Gotham HTF Book"/>
                          <a:ea typeface="Montserrat"/>
                          <a:cs typeface="Montserrat"/>
                          <a:sym typeface="Montserrat"/>
                        </a:rPr>
                        <a:t>key </a:t>
                      </a:r>
                      <a:r>
                        <a:rPr lang="en-US" sz="2000" b="0" i="0" u="none" strike="noStrike" cap="none" dirty="0">
                          <a:solidFill>
                            <a:schemeClr val="tx1"/>
                          </a:solidFill>
                          <a:latin typeface="Gotham HTF Book"/>
                          <a:ea typeface="Montserrat"/>
                          <a:cs typeface="Montserrat"/>
                          <a:sym typeface="Montserrat"/>
                        </a:rPr>
                        <a:t>features or </a:t>
                      </a:r>
                      <a:r>
                        <a:rPr lang="en" sz="2000" b="0" i="0" u="none" strike="noStrike" cap="none" dirty="0">
                          <a:solidFill>
                            <a:schemeClr val="tx1"/>
                          </a:solidFill>
                          <a:latin typeface="Gotham HTF Book"/>
                          <a:ea typeface="Montserrat"/>
                          <a:cs typeface="Montserrat"/>
                          <a:sym typeface="Montserrat"/>
                        </a:rPr>
                        <a:t>characteristics </a:t>
                      </a:r>
                      <a:r>
                        <a:rPr lang="en-US" sz="2000" b="0" i="0" u="none" strike="noStrike" cap="none" dirty="0">
                          <a:solidFill>
                            <a:schemeClr val="tx1"/>
                          </a:solidFill>
                          <a:latin typeface="Gotham HTF Book"/>
                          <a:ea typeface="Montserrat"/>
                          <a:cs typeface="Montserrat"/>
                          <a:sym typeface="Montserrat"/>
                        </a:rPr>
                        <a:t>you discovered</a:t>
                      </a:r>
                      <a:endParaRPr lang="en" sz="2000" b="0" i="0" u="none" strike="noStrike" cap="none"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6485-54C3-4A7B-9A3E-75D6F1441BD2}"/>
              </a:ext>
            </a:extLst>
          </p:cNvPr>
          <p:cNvSpPr>
            <a:spLocks noGrp="1"/>
          </p:cNvSpPr>
          <p:nvPr>
            <p:ph type="title"/>
          </p:nvPr>
        </p:nvSpPr>
        <p:spPr>
          <a:noFill/>
          <a:ln>
            <a:noFill/>
          </a:ln>
        </p:spPr>
        <p:txBody>
          <a:bodyPr vert="horz" wrap="square" lIns="0" tIns="45720" rIns="0" bIns="45720" rtlCol="0" anchor="ctr" anchorCtr="0">
            <a:noAutofit/>
          </a:bodyPr>
          <a:lstStyle/>
          <a:p>
            <a:pPr>
              <a:spcBef>
                <a:spcPct val="0"/>
              </a:spcBef>
            </a:pPr>
            <a:r>
              <a:rPr lang="en-US" kern="1200" dirty="0">
                <a:latin typeface="Gotham HTF Book" charset="0"/>
              </a:rPr>
              <a:t>5Essentials Demo Report Exploration</a:t>
            </a:r>
          </a:p>
        </p:txBody>
      </p:sp>
      <p:graphicFrame>
        <p:nvGraphicFramePr>
          <p:cNvPr id="7" name="Table 6">
            <a:extLst>
              <a:ext uri="{FF2B5EF4-FFF2-40B4-BE49-F238E27FC236}">
                <a16:creationId xmlns:a16="http://schemas.microsoft.com/office/drawing/2014/main" id="{17E3D788-81F2-42C1-95D4-08E5E5AD2789}"/>
              </a:ext>
            </a:extLst>
          </p:cNvPr>
          <p:cNvGraphicFramePr>
            <a:graphicFrameLocks noGrp="1"/>
          </p:cNvGraphicFramePr>
          <p:nvPr/>
        </p:nvGraphicFramePr>
        <p:xfrm>
          <a:off x="692457" y="1526958"/>
          <a:ext cx="11052700" cy="4873842"/>
        </p:xfrm>
        <a:graphic>
          <a:graphicData uri="http://schemas.openxmlformats.org/drawingml/2006/table">
            <a:tbl>
              <a:tblPr firstRow="1" bandRow="1">
                <a:tableStyleId>{5940675A-B579-460E-94D1-54222C63F5DA}</a:tableStyleId>
              </a:tblPr>
              <a:tblGrid>
                <a:gridCol w="2763175">
                  <a:extLst>
                    <a:ext uri="{9D8B030D-6E8A-4147-A177-3AD203B41FA5}">
                      <a16:colId xmlns:a16="http://schemas.microsoft.com/office/drawing/2014/main" val="2839752302"/>
                    </a:ext>
                  </a:extLst>
                </a:gridCol>
                <a:gridCol w="2763175">
                  <a:extLst>
                    <a:ext uri="{9D8B030D-6E8A-4147-A177-3AD203B41FA5}">
                      <a16:colId xmlns:a16="http://schemas.microsoft.com/office/drawing/2014/main" val="1325639622"/>
                    </a:ext>
                  </a:extLst>
                </a:gridCol>
                <a:gridCol w="2763175">
                  <a:extLst>
                    <a:ext uri="{9D8B030D-6E8A-4147-A177-3AD203B41FA5}">
                      <a16:colId xmlns:a16="http://schemas.microsoft.com/office/drawing/2014/main" val="3433746368"/>
                    </a:ext>
                  </a:extLst>
                </a:gridCol>
                <a:gridCol w="2763175">
                  <a:extLst>
                    <a:ext uri="{9D8B030D-6E8A-4147-A177-3AD203B41FA5}">
                      <a16:colId xmlns:a16="http://schemas.microsoft.com/office/drawing/2014/main" val="2079031413"/>
                    </a:ext>
                  </a:extLst>
                </a:gridCol>
              </a:tblGrid>
              <a:tr h="1624614">
                <a:tc>
                  <a:txBody>
                    <a:bodyPr/>
                    <a:lstStyle/>
                    <a:p>
                      <a:pPr algn="ctr"/>
                      <a:r>
                        <a:rPr lang="en-US" sz="1600" dirty="0">
                          <a:latin typeface="Gotham HTF Book"/>
                        </a:rPr>
                        <a:t>What is the school’s overall summary statement?</a:t>
                      </a:r>
                    </a:p>
                  </a:txBody>
                  <a:tcPr/>
                </a:tc>
                <a:tc>
                  <a:txBody>
                    <a:bodyPr/>
                    <a:lstStyle/>
                    <a:p>
                      <a:pPr algn="ctr"/>
                      <a:r>
                        <a:rPr lang="en-US" sz="1600" dirty="0">
                          <a:latin typeface="Gotham HTF Book"/>
                        </a:rPr>
                        <a:t>How many Essentials are:</a:t>
                      </a:r>
                    </a:p>
                    <a:p>
                      <a:pPr marL="115888" indent="-115888" algn="ctr">
                        <a:buFontTx/>
                        <a:buChar char="-"/>
                      </a:pPr>
                      <a:r>
                        <a:rPr lang="en-US" sz="1600" dirty="0">
                          <a:latin typeface="Gotham HTF Book"/>
                        </a:rPr>
                        <a:t>Very Strong or Strong?</a:t>
                      </a:r>
                    </a:p>
                    <a:p>
                      <a:pPr marL="0" indent="0" algn="ctr">
                        <a:buFontTx/>
                        <a:buNone/>
                      </a:pPr>
                      <a:endParaRPr lang="en-US" sz="1600" dirty="0">
                        <a:latin typeface="Gotham HTF Book"/>
                      </a:endParaRPr>
                    </a:p>
                    <a:p>
                      <a:pPr marL="115888" marR="0" indent="-115888" algn="ctr" rtl="0">
                        <a:lnSpc>
                          <a:spcPct val="100000"/>
                        </a:lnSpc>
                        <a:spcBef>
                          <a:spcPts val="0"/>
                        </a:spcBef>
                        <a:spcAft>
                          <a:spcPts val="0"/>
                        </a:spcAft>
                        <a:buClr>
                          <a:srgbClr val="000000"/>
                        </a:buClr>
                        <a:buFontTx/>
                        <a:buChar char="-"/>
                      </a:pPr>
                      <a:r>
                        <a:rPr lang="en-US" sz="1600" b="0" i="0" u="none" strike="noStrike" cap="none" dirty="0">
                          <a:solidFill>
                            <a:schemeClr val="tx1"/>
                          </a:solidFill>
                          <a:latin typeface="Gotham HTF Book"/>
                          <a:ea typeface="+mn-ea"/>
                          <a:cs typeface="+mn-cs"/>
                          <a:sym typeface="Arial"/>
                        </a:rPr>
                        <a:t>Neutral?</a:t>
                      </a:r>
                    </a:p>
                    <a:p>
                      <a:pPr marL="285750" indent="-285750" algn="ctr">
                        <a:buFontTx/>
                        <a:buChar char="-"/>
                      </a:pPr>
                      <a:endParaRPr lang="en-US" sz="1600" dirty="0">
                        <a:latin typeface="Gotham HTF Book"/>
                      </a:endParaRPr>
                    </a:p>
                    <a:p>
                      <a:pPr marL="115888" marR="0" indent="-115888" algn="ctr" rtl="0">
                        <a:lnSpc>
                          <a:spcPct val="100000"/>
                        </a:lnSpc>
                        <a:spcBef>
                          <a:spcPts val="0"/>
                        </a:spcBef>
                        <a:spcAft>
                          <a:spcPts val="0"/>
                        </a:spcAft>
                        <a:buClr>
                          <a:srgbClr val="000000"/>
                        </a:buClr>
                        <a:buFontTx/>
                        <a:buChar char="-"/>
                      </a:pPr>
                      <a:r>
                        <a:rPr lang="en-US" sz="1600" b="0" i="0" u="none" strike="noStrike" cap="none" dirty="0">
                          <a:solidFill>
                            <a:schemeClr val="tx1"/>
                          </a:solidFill>
                          <a:latin typeface="Gotham HTF Book"/>
                          <a:ea typeface="+mn-ea"/>
                          <a:cs typeface="+mn-cs"/>
                          <a:sym typeface="Arial"/>
                        </a:rPr>
                        <a:t>Weak or Very Weak?</a:t>
                      </a:r>
                    </a:p>
                  </a:txBody>
                  <a:tcPr/>
                </a:tc>
                <a:tc>
                  <a:txBody>
                    <a:bodyPr/>
                    <a:lstStyle/>
                    <a:p>
                      <a:pPr algn="ctr"/>
                      <a:r>
                        <a:rPr lang="en-US" sz="1600" dirty="0">
                          <a:latin typeface="Gotham HTF Book"/>
                        </a:rPr>
                        <a:t>What is the:</a:t>
                      </a:r>
                    </a:p>
                    <a:p>
                      <a:pPr marL="285750" indent="-285750" algn="ctr">
                        <a:buFontTx/>
                        <a:buChar char="-"/>
                      </a:pPr>
                      <a:r>
                        <a:rPr lang="en-US" sz="1600" dirty="0">
                          <a:latin typeface="Gotham HTF Book"/>
                        </a:rPr>
                        <a:t>Student response rate?</a:t>
                      </a:r>
                    </a:p>
                    <a:p>
                      <a:pPr marL="285750" indent="-285750" algn="ctr">
                        <a:buFontTx/>
                        <a:buChar char="-"/>
                      </a:pPr>
                      <a:endParaRPr lang="en-US" sz="1600" dirty="0">
                        <a:latin typeface="Gotham HTF Book"/>
                      </a:endParaRPr>
                    </a:p>
                    <a:p>
                      <a:pPr marL="285750" indent="-285750" algn="ctr">
                        <a:buFontTx/>
                        <a:buChar char="-"/>
                      </a:pPr>
                      <a:endParaRPr lang="en-US" sz="1600" dirty="0">
                        <a:latin typeface="Gotham HTF Book"/>
                      </a:endParaRPr>
                    </a:p>
                    <a:p>
                      <a:pPr marL="285750" indent="-285750" algn="ctr">
                        <a:buFontTx/>
                        <a:buChar char="-"/>
                      </a:pPr>
                      <a:r>
                        <a:rPr lang="en-US" sz="1600" dirty="0">
                          <a:latin typeface="Gotham HTF Book"/>
                        </a:rPr>
                        <a:t>Teacher response rate?</a:t>
                      </a:r>
                    </a:p>
                  </a:txBody>
                  <a:tcPr/>
                </a:tc>
                <a:tc>
                  <a:txBody>
                    <a:bodyPr/>
                    <a:lstStyle/>
                    <a:p>
                      <a:pPr algn="ctr"/>
                      <a:r>
                        <a:rPr lang="en-US" sz="1600" dirty="0">
                          <a:latin typeface="Gotham HTF Book"/>
                        </a:rPr>
                        <a:t>Which Essential is the highest performing?</a:t>
                      </a:r>
                    </a:p>
                    <a:p>
                      <a:pPr algn="ctr"/>
                      <a:endParaRPr lang="en-US" sz="1600" dirty="0">
                        <a:latin typeface="Gotham HTF Book"/>
                      </a:endParaRPr>
                    </a:p>
                    <a:p>
                      <a:pPr algn="ctr"/>
                      <a:endParaRPr lang="en-US" sz="1600" dirty="0">
                        <a:latin typeface="Gotham HTF Book"/>
                      </a:endParaRPr>
                    </a:p>
                    <a:p>
                      <a:pPr algn="ctr"/>
                      <a:r>
                        <a:rPr lang="en-US" sz="1600" dirty="0">
                          <a:latin typeface="Gotham HTF Book"/>
                        </a:rPr>
                        <a:t>How much did it change in the last year?</a:t>
                      </a:r>
                    </a:p>
                  </a:txBody>
                  <a:tcPr/>
                </a:tc>
                <a:extLst>
                  <a:ext uri="{0D108BD9-81ED-4DB2-BD59-A6C34878D82A}">
                    <a16:rowId xmlns:a16="http://schemas.microsoft.com/office/drawing/2014/main" val="1754953023"/>
                  </a:ext>
                </a:extLst>
              </a:tr>
              <a:tr h="1624614">
                <a:tc>
                  <a:txBody>
                    <a:bodyPr/>
                    <a:lstStyle/>
                    <a:p>
                      <a:pPr algn="ctr"/>
                      <a:r>
                        <a:rPr lang="en-US" sz="1600" dirty="0">
                          <a:latin typeface="Gotham HTF Book"/>
                        </a:rPr>
                        <a:t>Which Essential decreased the most in the past year? By how much?</a:t>
                      </a:r>
                    </a:p>
                    <a:p>
                      <a:pPr algn="ctr"/>
                      <a:endParaRPr lang="en-US" sz="1600" dirty="0">
                        <a:latin typeface="Gotham HTF Book"/>
                      </a:endParaRPr>
                    </a:p>
                    <a:p>
                      <a:pPr algn="ctr"/>
                      <a:endParaRPr lang="en-US" sz="1600" dirty="0">
                        <a:latin typeface="Gotham HTF Book"/>
                      </a:endParaRPr>
                    </a:p>
                  </a:txBody>
                  <a:tcPr/>
                </a:tc>
                <a:tc>
                  <a:txBody>
                    <a:bodyPr/>
                    <a:lstStyle/>
                    <a:p>
                      <a:pPr algn="ctr"/>
                      <a:r>
                        <a:rPr lang="en-US" sz="1600" dirty="0">
                          <a:latin typeface="Gotham HTF Book"/>
                        </a:rPr>
                        <a:t>Three years ago, which Essential was the lowest performing? Is it still the lowest performing?</a:t>
                      </a:r>
                    </a:p>
                  </a:txBody>
                  <a:tcPr/>
                </a:tc>
                <a:tc>
                  <a:txBody>
                    <a:bodyPr/>
                    <a:lstStyle/>
                    <a:p>
                      <a:pPr algn="ctr"/>
                      <a:r>
                        <a:rPr lang="en-US" sz="1600" dirty="0">
                          <a:latin typeface="Gotham HTF Book"/>
                        </a:rPr>
                        <a:t>Which Measure is the strongest? What is the Measure Score?</a:t>
                      </a:r>
                    </a:p>
                  </a:txBody>
                  <a:tcPr/>
                </a:tc>
                <a:tc>
                  <a:txBody>
                    <a:bodyPr/>
                    <a:lstStyle/>
                    <a:p>
                      <a:pPr algn="ctr"/>
                      <a:r>
                        <a:rPr lang="en-US" sz="1600" dirty="0">
                          <a:latin typeface="Gotham HTF Book"/>
                        </a:rPr>
                        <a:t>What Essential is the lowest performing Measure in? Is it a Student or a Teacher Measure?</a:t>
                      </a:r>
                    </a:p>
                  </a:txBody>
                  <a:tcPr/>
                </a:tc>
                <a:extLst>
                  <a:ext uri="{0D108BD9-81ED-4DB2-BD59-A6C34878D82A}">
                    <a16:rowId xmlns:a16="http://schemas.microsoft.com/office/drawing/2014/main" val="938068429"/>
                  </a:ext>
                </a:extLst>
              </a:tr>
              <a:tr h="1624614">
                <a:tc>
                  <a:txBody>
                    <a:bodyPr/>
                    <a:lstStyle/>
                    <a:p>
                      <a:pPr algn="ctr"/>
                      <a:r>
                        <a:rPr lang="en-US" sz="1600" dirty="0">
                          <a:latin typeface="Gotham HTF Book"/>
                        </a:rPr>
                        <a:t>Which Measures improved the most in the past year? How big was the biggest improvement?</a:t>
                      </a:r>
                    </a:p>
                  </a:txBody>
                  <a:tcPr/>
                </a:tc>
                <a:tc>
                  <a:txBody>
                    <a:bodyPr/>
                    <a:lstStyle/>
                    <a:p>
                      <a:pPr algn="ctr"/>
                      <a:r>
                        <a:rPr lang="en-US" sz="1600" dirty="0">
                          <a:latin typeface="Gotham HTF Book"/>
                        </a:rPr>
                        <a:t>Did the lowest performing Measure improve or decrease in the past year? </a:t>
                      </a:r>
                    </a:p>
                  </a:txBody>
                  <a:tcPr/>
                </a:tc>
                <a:tc>
                  <a:txBody>
                    <a:bodyPr/>
                    <a:lstStyle/>
                    <a:p>
                      <a:pPr algn="ctr"/>
                      <a:r>
                        <a:rPr lang="en-US" sz="1600" dirty="0">
                          <a:latin typeface="Gotham HTF Book"/>
                        </a:rPr>
                        <a:t>What is the highest performing Supplemental Measure?</a:t>
                      </a:r>
                    </a:p>
                  </a:txBody>
                  <a:tcPr/>
                </a:tc>
                <a:tc>
                  <a:txBody>
                    <a:bodyPr/>
                    <a:lstStyle/>
                    <a:p>
                      <a:pPr algn="ctr"/>
                      <a:r>
                        <a:rPr lang="en-US" sz="1600" dirty="0">
                          <a:latin typeface="Gotham HTF Book"/>
                        </a:rPr>
                        <a:t>If you were the school leader, which Measure would you prioritize? Why?</a:t>
                      </a:r>
                    </a:p>
                  </a:txBody>
                  <a:tcPr/>
                </a:tc>
                <a:extLst>
                  <a:ext uri="{0D108BD9-81ED-4DB2-BD59-A6C34878D82A}">
                    <a16:rowId xmlns:a16="http://schemas.microsoft.com/office/drawing/2014/main" val="2440188088"/>
                  </a:ext>
                </a:extLst>
              </a:tr>
            </a:tbl>
          </a:graphicData>
        </a:graphic>
      </p:graphicFrame>
    </p:spTree>
    <p:extLst>
      <p:ext uri="{BB962C8B-B14F-4D97-AF65-F5344CB8AC3E}">
        <p14:creationId xmlns:p14="http://schemas.microsoft.com/office/powerpoint/2010/main" val="583304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269965" y="141309"/>
            <a:ext cx="8874000" cy="1063200"/>
          </a:xfrm>
          <a:prstGeom prst="rect">
            <a:avLst/>
          </a:prstGeom>
          <a:noFill/>
          <a:ln>
            <a:noFill/>
          </a:ln>
        </p:spPr>
        <p:txBody>
          <a:bodyPr vert="horz" wrap="square" lIns="0" tIns="45720" rIns="0" bIns="45720" rtlCol="0" anchor="ctr" anchorCtr="0">
            <a:noAutofit/>
          </a:bodyPr>
          <a:lstStyle/>
          <a:p>
            <a:pPr>
              <a:spcBef>
                <a:spcPct val="0"/>
              </a:spcBef>
            </a:pPr>
            <a:r>
              <a:rPr lang="en-US" kern="1200" dirty="0">
                <a:latin typeface="Gotham HTF Book" charset="0"/>
                <a:sym typeface="Montserrat"/>
              </a:rPr>
              <a:t>Initial Exploration of District Results</a:t>
            </a:r>
            <a:endParaRPr lang="en" kern="1200" dirty="0">
              <a:latin typeface="Gotham HTF Book" charset="0"/>
              <a:sym typeface="Montserrat"/>
            </a:endParaRPr>
          </a:p>
        </p:txBody>
      </p:sp>
      <p:graphicFrame>
        <p:nvGraphicFramePr>
          <p:cNvPr id="614" name="Shape 614"/>
          <p:cNvGraphicFramePr/>
          <p:nvPr>
            <p:extLst>
              <p:ext uri="{D42A27DB-BD31-4B8C-83A1-F6EECF244321}">
                <p14:modId xmlns:p14="http://schemas.microsoft.com/office/powerpoint/2010/main" val="1021505899"/>
              </p:ext>
            </p:extLst>
          </p:nvPr>
        </p:nvGraphicFramePr>
        <p:xfrm>
          <a:off x="1270000" y="1669483"/>
          <a:ext cx="10107534" cy="3305392"/>
        </p:xfrm>
        <a:graphic>
          <a:graphicData uri="http://schemas.openxmlformats.org/drawingml/2006/table">
            <a:tbl>
              <a:tblPr>
                <a:noFill/>
              </a:tblPr>
              <a:tblGrid>
                <a:gridCol w="1872379">
                  <a:extLst>
                    <a:ext uri="{9D8B030D-6E8A-4147-A177-3AD203B41FA5}">
                      <a16:colId xmlns:a16="http://schemas.microsoft.com/office/drawing/2014/main" val="20000"/>
                    </a:ext>
                  </a:extLst>
                </a:gridCol>
                <a:gridCol w="1397090">
                  <a:extLst>
                    <a:ext uri="{9D8B030D-6E8A-4147-A177-3AD203B41FA5}">
                      <a16:colId xmlns:a16="http://schemas.microsoft.com/office/drawing/2014/main" val="20001"/>
                    </a:ext>
                  </a:extLst>
                </a:gridCol>
                <a:gridCol w="6838065">
                  <a:extLst>
                    <a:ext uri="{9D8B030D-6E8A-4147-A177-3AD203B41FA5}">
                      <a16:colId xmlns:a16="http://schemas.microsoft.com/office/drawing/2014/main" val="20002"/>
                    </a:ext>
                  </a:extLst>
                </a:gridCol>
              </a:tblGrid>
              <a:tr h="623192">
                <a:tc>
                  <a:txBody>
                    <a:bodyPr/>
                    <a:lstStyle/>
                    <a:p>
                      <a:pPr lvl="0">
                        <a:spcBef>
                          <a:spcPts val="0"/>
                        </a:spcBef>
                        <a:buNone/>
                      </a:pPr>
                      <a:r>
                        <a:rPr lang="en" sz="2000" b="1" dirty="0">
                          <a:solidFill>
                            <a:srgbClr val="FFFFFF"/>
                          </a:solidFill>
                          <a:latin typeface="Gotham HTF Book"/>
                        </a:rPr>
                        <a:t>Activity</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74E13"/>
                    </a:solidFill>
                  </a:tcPr>
                </a:tc>
                <a:tc>
                  <a:txBody>
                    <a:bodyPr/>
                    <a:lstStyle/>
                    <a:p>
                      <a:pPr lvl="0">
                        <a:spcBef>
                          <a:spcPts val="0"/>
                        </a:spcBef>
                        <a:buNone/>
                      </a:pPr>
                      <a:r>
                        <a:rPr lang="en" sz="2000" b="1">
                          <a:solidFill>
                            <a:srgbClr val="FFFFFF"/>
                          </a:solidFill>
                          <a:latin typeface="Gotham HTF Book"/>
                        </a:rPr>
                        <a:t>Time </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74E13"/>
                    </a:solidFill>
                  </a:tcPr>
                </a:tc>
                <a:tc>
                  <a:txBody>
                    <a:bodyPr/>
                    <a:lstStyle/>
                    <a:p>
                      <a:pPr lvl="0">
                        <a:spcBef>
                          <a:spcPts val="0"/>
                        </a:spcBef>
                        <a:buNone/>
                      </a:pPr>
                      <a:r>
                        <a:rPr lang="en" sz="2000" b="1" dirty="0">
                          <a:solidFill>
                            <a:srgbClr val="FFFFFF"/>
                          </a:solidFill>
                          <a:latin typeface="Gotham HTF Book"/>
                        </a:rPr>
                        <a:t>Guidance</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74E13"/>
                    </a:solidFill>
                  </a:tcPr>
                </a:tc>
                <a:extLst>
                  <a:ext uri="{0D108BD9-81ED-4DB2-BD59-A6C34878D82A}">
                    <a16:rowId xmlns:a16="http://schemas.microsoft.com/office/drawing/2014/main" val="10000"/>
                  </a:ext>
                </a:extLst>
              </a:tr>
              <a:tr h="1005840">
                <a:tc>
                  <a:txBody>
                    <a:bodyPr/>
                    <a:lstStyle/>
                    <a:p>
                      <a:pPr lvl="0">
                        <a:spcBef>
                          <a:spcPts val="0"/>
                        </a:spcBef>
                        <a:buNone/>
                      </a:pPr>
                      <a:r>
                        <a:rPr lang="en" sz="2000" dirty="0">
                          <a:solidFill>
                            <a:schemeClr val="tx1"/>
                          </a:solidFill>
                          <a:latin typeface="Gotham HTF Book"/>
                          <a:ea typeface="Montserrat"/>
                          <a:cs typeface="Montserrat"/>
                          <a:sym typeface="Montserrat"/>
                        </a:rPr>
                        <a:t>Explore</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vl="0">
                        <a:spcBef>
                          <a:spcPts val="0"/>
                        </a:spcBef>
                        <a:buNone/>
                      </a:pPr>
                      <a:r>
                        <a:rPr lang="en" sz="2000" dirty="0">
                          <a:solidFill>
                            <a:schemeClr val="tx1"/>
                          </a:solidFill>
                          <a:latin typeface="Gotham HTF Book"/>
                          <a:ea typeface="Montserrat"/>
                          <a:cs typeface="Montserrat"/>
                          <a:sym typeface="Montserrat"/>
                        </a:rPr>
                        <a:t>10 min</a:t>
                      </a: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vl="0">
                        <a:spcBef>
                          <a:spcPts val="0"/>
                        </a:spcBef>
                        <a:buNone/>
                      </a:pPr>
                      <a:r>
                        <a:rPr lang="en" sz="2000" dirty="0">
                          <a:solidFill>
                            <a:schemeClr val="tx1"/>
                          </a:solidFill>
                          <a:latin typeface="Gotham HTF Book"/>
                          <a:ea typeface="Montserrat"/>
                          <a:cs typeface="Montserrat"/>
                          <a:sym typeface="Montserrat"/>
                        </a:rPr>
                        <a:t>With a partner, explore </a:t>
                      </a:r>
                      <a:r>
                        <a:rPr lang="en-US" sz="2000" dirty="0">
                          <a:solidFill>
                            <a:schemeClr val="tx1"/>
                          </a:solidFill>
                          <a:latin typeface="Gotham HTF Book"/>
                          <a:ea typeface="Montserrat"/>
                          <a:cs typeface="Montserrat"/>
                          <a:sym typeface="Montserrat"/>
                        </a:rPr>
                        <a:t>the District group report (All Colorado Springs Schools)</a:t>
                      </a:r>
                      <a:r>
                        <a:rPr lang="en" sz="2000" dirty="0">
                          <a:solidFill>
                            <a:schemeClr val="tx1"/>
                          </a:solidFill>
                          <a:latin typeface="Gotham HTF Book"/>
                          <a:ea typeface="Montserrat"/>
                          <a:cs typeface="Montserrat"/>
                          <a:sym typeface="Montserrat"/>
                        </a:rPr>
                        <a:t>: </a:t>
                      </a:r>
                      <a:r>
                        <a:rPr lang="en-US" sz="2000" dirty="0">
                          <a:solidFill>
                            <a:schemeClr val="tx1"/>
                          </a:solidFill>
                          <a:latin typeface="Gotham HTF Book"/>
                          <a:ea typeface="Montserrat"/>
                          <a:cs typeface="Montserrat"/>
                          <a:sym typeface="Montserrat"/>
                          <a:hlinkClick r:id="rId3"/>
                        </a:rPr>
                        <a:t>https://5-essentials.org/SD11/5e/2020/</a:t>
                      </a:r>
                      <a:r>
                        <a:rPr lang="en" sz="2000" dirty="0">
                          <a:solidFill>
                            <a:schemeClr val="tx1"/>
                          </a:solidFill>
                          <a:latin typeface="Gotham HTF Book"/>
                          <a:ea typeface="Montserrat"/>
                          <a:cs typeface="Montserrat"/>
                          <a:sym typeface="Montserrat"/>
                          <a:hlinkClick r:id="rId3"/>
                        </a:rPr>
                        <a:t> </a:t>
                      </a:r>
                      <a:endParaRPr lang="en" sz="2000" dirty="0">
                        <a:solidFill>
                          <a:schemeClr val="tx1"/>
                        </a:solidFill>
                        <a:latin typeface="Gotham HTF Book"/>
                        <a:ea typeface="Montserrat"/>
                        <a:cs typeface="Montserrat"/>
                        <a:sym typeface="Montserrat"/>
                      </a:endParaRPr>
                    </a:p>
                    <a:p>
                      <a:pPr lvl="0">
                        <a:spcBef>
                          <a:spcPts val="0"/>
                        </a:spcBef>
                        <a:buNone/>
                      </a:pPr>
                      <a:endParaRPr lang="en" sz="2000" dirty="0">
                        <a:solidFill>
                          <a:schemeClr val="tx1"/>
                        </a:solidFill>
                        <a:latin typeface="Gotham HTF Book"/>
                        <a:ea typeface="Montserrat"/>
                        <a:cs typeface="Montserrat"/>
                        <a:sym typeface="Montserrat"/>
                      </a:endParaRPr>
                    </a:p>
                    <a:p>
                      <a:pPr lvl="0">
                        <a:spcBef>
                          <a:spcPts val="0"/>
                        </a:spcBef>
                        <a:buNone/>
                      </a:pPr>
                      <a:r>
                        <a:rPr lang="en-US" sz="2000" dirty="0">
                          <a:solidFill>
                            <a:schemeClr val="tx1"/>
                          </a:solidFill>
                          <a:latin typeface="Gotham HTF Book"/>
                          <a:ea typeface="Montserrat"/>
                          <a:cs typeface="Montserrat"/>
                          <a:sym typeface="Montserrat"/>
                        </a:rPr>
                        <a:t>Take note of the following:</a:t>
                      </a:r>
                    </a:p>
                    <a:p>
                      <a:pPr marL="285750" lvl="0" indent="-285750">
                        <a:spcBef>
                          <a:spcPts val="0"/>
                        </a:spcBef>
                        <a:buFontTx/>
                        <a:buChar char="-"/>
                      </a:pPr>
                      <a:r>
                        <a:rPr lang="en-US" sz="2000" dirty="0">
                          <a:solidFill>
                            <a:schemeClr val="tx1"/>
                          </a:solidFill>
                          <a:latin typeface="Gotham HTF Book"/>
                          <a:ea typeface="Montserrat"/>
                          <a:cs typeface="Montserrat"/>
                          <a:sym typeface="Montserrat"/>
                        </a:rPr>
                        <a:t>Strengths across the district at the Essential and Measure levels</a:t>
                      </a:r>
                    </a:p>
                    <a:p>
                      <a:pPr marL="285750" lvl="0" indent="-285750">
                        <a:spcBef>
                          <a:spcPts val="0"/>
                        </a:spcBef>
                        <a:buFontTx/>
                        <a:buChar char="-"/>
                      </a:pPr>
                      <a:r>
                        <a:rPr lang="en-US" sz="2000" dirty="0">
                          <a:solidFill>
                            <a:schemeClr val="tx1"/>
                          </a:solidFill>
                          <a:latin typeface="Gotham HTF Book"/>
                          <a:ea typeface="Montserrat"/>
                          <a:cs typeface="Montserrat"/>
                          <a:sym typeface="Montserrat"/>
                        </a:rPr>
                        <a:t>Opportunities for growth at the Essential and Measure levels</a:t>
                      </a:r>
                    </a:p>
                    <a:p>
                      <a:pPr marL="285750" lvl="0" indent="-285750">
                        <a:spcBef>
                          <a:spcPts val="0"/>
                        </a:spcBef>
                        <a:buFontTx/>
                        <a:buChar char="-"/>
                      </a:pPr>
                      <a:endParaRPr lang="en" sz="200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406067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Adult Learning</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5432982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79"/>
          <p:cNvSpPr txBox="1">
            <a:spLocks noGrp="1"/>
          </p:cNvSpPr>
          <p:nvPr>
            <p:ph type="body" idx="1"/>
          </p:nvPr>
        </p:nvSpPr>
        <p:spPr>
          <a:xfrm>
            <a:off x="269967" y="1541722"/>
            <a:ext cx="11652188" cy="5179761"/>
          </a:xfrm>
          <a:prstGeom prst="rect">
            <a:avLst/>
          </a:prstGeom>
          <a:noFill/>
          <a:ln>
            <a:noFill/>
          </a:ln>
        </p:spPr>
        <p:txBody>
          <a:bodyPr spcFirstLastPara="1" vert="horz" wrap="square" lIns="93100" tIns="93100" rIns="93100" bIns="93100" rtlCol="0" anchor="ctr" anchorCtr="0">
            <a:noAutofit/>
          </a:bodyPr>
          <a:lstStyle/>
          <a:p>
            <a:pPr marL="0" lvl="2" indent="0" algn="ctr">
              <a:lnSpc>
                <a:spcPct val="100000"/>
              </a:lnSpc>
              <a:spcBef>
                <a:spcPts val="667"/>
              </a:spcBef>
              <a:buClr>
                <a:schemeClr val="accent5"/>
              </a:buClr>
              <a:buSzPts val="2600"/>
              <a:buNone/>
            </a:pPr>
            <a:r>
              <a:rPr lang="en" sz="3733" dirty="0">
                <a:solidFill>
                  <a:schemeClr val="tx1"/>
                </a:solidFill>
                <a:latin typeface="Gotham HTF Book"/>
                <a:ea typeface="Montserrat"/>
                <a:cs typeface="Montserrat"/>
                <a:sym typeface="Montserrat"/>
              </a:rPr>
              <a:t> </a:t>
            </a:r>
            <a:r>
              <a:rPr lang="en" sz="2400" dirty="0">
                <a:solidFill>
                  <a:schemeClr val="tx1"/>
                </a:solidFill>
                <a:latin typeface="Gotham HTF Book"/>
                <a:ea typeface="Montserrat"/>
                <a:cs typeface="Montserrat"/>
                <a:sym typeface="Montserrat"/>
              </a:rPr>
              <a:t>“To build learning organizations in schools… suggests that we need to know something about guiding adult learners.”</a:t>
            </a:r>
          </a:p>
          <a:p>
            <a:pPr marL="0" lvl="2" indent="0" algn="ctr">
              <a:lnSpc>
                <a:spcPct val="100000"/>
              </a:lnSpc>
              <a:spcBef>
                <a:spcPts val="667"/>
              </a:spcBef>
              <a:buClr>
                <a:schemeClr val="accent5"/>
              </a:buClr>
              <a:buSzPts val="2600"/>
              <a:buNone/>
            </a:pPr>
            <a:r>
              <a:rPr lang="en" sz="3733" dirty="0">
                <a:solidFill>
                  <a:srgbClr val="000000"/>
                </a:solidFill>
                <a:latin typeface="Gotham HTF Book"/>
                <a:ea typeface="Montserrat"/>
                <a:cs typeface="Montserrat"/>
                <a:sym typeface="Montserrat"/>
              </a:rPr>
              <a:t> </a:t>
            </a:r>
            <a:r>
              <a:rPr lang="en" sz="1400" dirty="0">
                <a:solidFill>
                  <a:srgbClr val="000000"/>
                </a:solidFill>
                <a:latin typeface="Gotham HTF Book"/>
                <a:ea typeface="Montserrat"/>
                <a:cs typeface="Montserrat"/>
                <a:sym typeface="Montserrat"/>
              </a:rPr>
              <a:t>- Elena Aguilar</a:t>
            </a:r>
            <a:endParaRPr sz="1400" dirty="0">
              <a:solidFill>
                <a:srgbClr val="000000"/>
              </a:solidFill>
              <a:latin typeface="Gotham HTF Book"/>
              <a:ea typeface="Montserrat"/>
              <a:cs typeface="Montserrat"/>
              <a:sym typeface="Montserrat"/>
            </a:endParaRPr>
          </a:p>
        </p:txBody>
      </p:sp>
      <p:sp>
        <p:nvSpPr>
          <p:cNvPr id="3" name="Title 2">
            <a:extLst>
              <a:ext uri="{FF2B5EF4-FFF2-40B4-BE49-F238E27FC236}">
                <a16:creationId xmlns:a16="http://schemas.microsoft.com/office/drawing/2014/main" id="{755436B7-7AA2-4840-9196-8ED8DCF4185D}"/>
              </a:ext>
            </a:extLst>
          </p:cNvPr>
          <p:cNvSpPr>
            <a:spLocks noGrp="1"/>
          </p:cNvSpPr>
          <p:nvPr>
            <p:ph type="title"/>
          </p:nvPr>
        </p:nvSpPr>
        <p:spPr/>
        <p:txBody>
          <a:bodyPr/>
          <a:lstStyle/>
          <a:p>
            <a:r>
              <a:rPr lang="en" dirty="0">
                <a:latin typeface="Gotham Book" pitchFamily="2" charset="0"/>
                <a:ea typeface="Montserrat"/>
                <a:cs typeface="Montserrat"/>
                <a:sym typeface="Montserrat"/>
              </a:rPr>
              <a:t>How do adults learn?</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graphicFrame>
        <p:nvGraphicFramePr>
          <p:cNvPr id="852" name="Google Shape;852;p80"/>
          <p:cNvGraphicFramePr/>
          <p:nvPr>
            <p:extLst>
              <p:ext uri="{D42A27DB-BD31-4B8C-83A1-F6EECF244321}">
                <p14:modId xmlns:p14="http://schemas.microsoft.com/office/powerpoint/2010/main" val="1645919418"/>
              </p:ext>
            </p:extLst>
          </p:nvPr>
        </p:nvGraphicFramePr>
        <p:xfrm>
          <a:off x="269968" y="1447001"/>
          <a:ext cx="11587084" cy="4878705"/>
        </p:xfrm>
        <a:graphic>
          <a:graphicData uri="http://schemas.openxmlformats.org/drawingml/2006/table">
            <a:tbl>
              <a:tblPr>
                <a:noFill/>
              </a:tblPr>
              <a:tblGrid>
                <a:gridCol w="1820089">
                  <a:extLst>
                    <a:ext uri="{9D8B030D-6E8A-4147-A177-3AD203B41FA5}">
                      <a16:colId xmlns:a16="http://schemas.microsoft.com/office/drawing/2014/main" val="20000"/>
                    </a:ext>
                  </a:extLst>
                </a:gridCol>
                <a:gridCol w="1145512">
                  <a:extLst>
                    <a:ext uri="{9D8B030D-6E8A-4147-A177-3AD203B41FA5}">
                      <a16:colId xmlns:a16="http://schemas.microsoft.com/office/drawing/2014/main" val="20001"/>
                    </a:ext>
                  </a:extLst>
                </a:gridCol>
                <a:gridCol w="8621483">
                  <a:extLst>
                    <a:ext uri="{9D8B030D-6E8A-4147-A177-3AD203B41FA5}">
                      <a16:colId xmlns:a16="http://schemas.microsoft.com/office/drawing/2014/main" val="20002"/>
                    </a:ext>
                  </a:extLst>
                </a:gridCol>
              </a:tblGrid>
              <a:tr h="382764">
                <a:tc>
                  <a:txBody>
                    <a:bodyPr/>
                    <a:lstStyle/>
                    <a:p>
                      <a:pPr marL="0" marR="0" lvl="0" indent="0" algn="l" rtl="0">
                        <a:spcBef>
                          <a:spcPts val="0"/>
                        </a:spcBef>
                        <a:spcAft>
                          <a:spcPts val="0"/>
                        </a:spcAft>
                        <a:buNone/>
                      </a:pPr>
                      <a:r>
                        <a:rPr lang="en" sz="2000" b="0" i="0" dirty="0">
                          <a:solidFill>
                            <a:schemeClr val="lt1"/>
                          </a:solidFill>
                          <a:latin typeface="Gotham HTF Book"/>
                          <a:ea typeface="Montserrat"/>
                          <a:cs typeface="Montserrat"/>
                          <a:sym typeface="Montserrat"/>
                        </a:rPr>
                        <a:t>Activity</a:t>
                      </a:r>
                      <a:endParaRPr sz="2000" b="0" i="0" dirty="0">
                        <a:solidFill>
                          <a:schemeClr val="lt1"/>
                        </a:solidFill>
                        <a:latin typeface="Gotham HTF Book"/>
                        <a:ea typeface="Montserrat"/>
                        <a:cs typeface="Montserrat"/>
                        <a:sym typeface="Montserrat"/>
                      </a:endParaRPr>
                    </a:p>
                  </a:txBody>
                  <a:tcPr marL="121933" marR="121933" marT="45733" marB="45733">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85527"/>
                    </a:solidFill>
                  </a:tcPr>
                </a:tc>
                <a:tc>
                  <a:txBody>
                    <a:bodyPr/>
                    <a:lstStyle/>
                    <a:p>
                      <a:pPr marL="0" marR="0" lvl="0" indent="0" algn="l" rtl="0">
                        <a:spcBef>
                          <a:spcPts val="0"/>
                        </a:spcBef>
                        <a:spcAft>
                          <a:spcPts val="0"/>
                        </a:spcAft>
                        <a:buNone/>
                      </a:pPr>
                      <a:r>
                        <a:rPr lang="en" sz="2000" b="0" i="0">
                          <a:solidFill>
                            <a:schemeClr val="lt1"/>
                          </a:solidFill>
                          <a:latin typeface="Gotham HTF Book"/>
                          <a:ea typeface="Montserrat"/>
                          <a:cs typeface="Montserrat"/>
                          <a:sym typeface="Montserrat"/>
                        </a:rPr>
                        <a:t>Time</a:t>
                      </a:r>
                      <a:endParaRPr sz="2000" b="0" i="0">
                        <a:solidFill>
                          <a:schemeClr val="lt1"/>
                        </a:solidFill>
                        <a:latin typeface="Gotham HTF Book"/>
                        <a:ea typeface="Montserrat"/>
                        <a:cs typeface="Montserrat"/>
                        <a:sym typeface="Montserrat"/>
                      </a:endParaRPr>
                    </a:p>
                  </a:txBody>
                  <a:tcPr marL="121933" marR="121933" marT="45733" marB="45733">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85527"/>
                    </a:solidFill>
                  </a:tcPr>
                </a:tc>
                <a:tc>
                  <a:txBody>
                    <a:bodyPr/>
                    <a:lstStyle/>
                    <a:p>
                      <a:pPr marL="0" marR="0" lvl="0" indent="0" algn="l" rtl="0">
                        <a:spcBef>
                          <a:spcPts val="0"/>
                        </a:spcBef>
                        <a:spcAft>
                          <a:spcPts val="0"/>
                        </a:spcAft>
                        <a:buNone/>
                      </a:pPr>
                      <a:r>
                        <a:rPr lang="en" sz="2000" b="0" i="0" dirty="0">
                          <a:solidFill>
                            <a:schemeClr val="lt1"/>
                          </a:solidFill>
                          <a:latin typeface="Gotham HTF Book"/>
                          <a:ea typeface="Montserrat"/>
                          <a:cs typeface="Montserrat"/>
                          <a:sym typeface="Montserrat"/>
                        </a:rPr>
                        <a:t>Guidance</a:t>
                      </a:r>
                      <a:endParaRPr sz="2000" b="0" i="0" dirty="0">
                        <a:solidFill>
                          <a:schemeClr val="lt1"/>
                        </a:solidFill>
                        <a:latin typeface="Gotham HTF Book"/>
                        <a:ea typeface="Montserrat"/>
                        <a:cs typeface="Montserrat"/>
                        <a:sym typeface="Montserrat"/>
                      </a:endParaRPr>
                    </a:p>
                  </a:txBody>
                  <a:tcPr marL="121933" marR="121933" marT="45733" marB="45733">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85527"/>
                    </a:solidFill>
                  </a:tcPr>
                </a:tc>
                <a:extLst>
                  <a:ext uri="{0D108BD9-81ED-4DB2-BD59-A6C34878D82A}">
                    <a16:rowId xmlns:a16="http://schemas.microsoft.com/office/drawing/2014/main" val="10000"/>
                  </a:ext>
                </a:extLst>
              </a:tr>
              <a:tr h="1433895">
                <a:tc>
                  <a:txBody>
                    <a:bodyPr/>
                    <a:lstStyle/>
                    <a:p>
                      <a:pPr marL="0" lvl="0" indent="0" algn="l" rtl="0">
                        <a:spcBef>
                          <a:spcPts val="0"/>
                        </a:spcBef>
                        <a:spcAft>
                          <a:spcPts val="0"/>
                        </a:spcAft>
                        <a:buNone/>
                      </a:pPr>
                      <a:r>
                        <a:rPr lang="en" sz="2000" b="0" i="0" dirty="0">
                          <a:solidFill>
                            <a:schemeClr val="tx1"/>
                          </a:solidFill>
                          <a:latin typeface="Gotham HTF Book"/>
                          <a:ea typeface="Montserrat"/>
                          <a:cs typeface="Montserrat"/>
                          <a:sym typeface="Montserrat"/>
                        </a:rPr>
                        <a:t>Read</a:t>
                      </a:r>
                      <a:endParaRPr sz="2000" b="0" i="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100"/>
                        <a:buFont typeface="Arial"/>
                        <a:buNone/>
                      </a:pPr>
                      <a:r>
                        <a:rPr lang="en" sz="2000" b="0" i="0" dirty="0">
                          <a:solidFill>
                            <a:schemeClr val="tx1"/>
                          </a:solidFill>
                          <a:latin typeface="Gotham HTF Book"/>
                          <a:ea typeface="Montserrat"/>
                          <a:cs typeface="Montserrat"/>
                          <a:sym typeface="Montserrat"/>
                        </a:rPr>
                        <a:t>8 min</a:t>
                      </a:r>
                      <a:endParaRPr sz="2000" b="0" i="0" dirty="0">
                        <a:solidFill>
                          <a:schemeClr val="tx1"/>
                        </a:solidFill>
                        <a:latin typeface="Gotham HTF Book"/>
                        <a:ea typeface="Montserrat"/>
                        <a:cs typeface="Montserrat"/>
                        <a:sym typeface="Montserrat"/>
                      </a:endParaRPr>
                    </a:p>
                    <a:p>
                      <a:pPr marL="0" lvl="0" indent="0" algn="l" rtl="0">
                        <a:spcBef>
                          <a:spcPts val="0"/>
                        </a:spcBef>
                        <a:spcAft>
                          <a:spcPts val="0"/>
                        </a:spcAft>
                        <a:buNone/>
                      </a:pPr>
                      <a:endParaRPr sz="200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SzPts val="1300"/>
                        <a:buFont typeface="Montserrat"/>
                        <a:buNone/>
                      </a:pPr>
                      <a:r>
                        <a:rPr lang="en-US" sz="2000" b="0" i="0" dirty="0">
                          <a:solidFill>
                            <a:schemeClr val="tx1"/>
                          </a:solidFill>
                          <a:latin typeface="Gotham HTF Book"/>
                          <a:ea typeface="Montserrat"/>
                          <a:cs typeface="Montserrat"/>
                          <a:sym typeface="Montserrat"/>
                        </a:rPr>
                        <a:t>At your table, count off by two and </a:t>
                      </a:r>
                      <a:r>
                        <a:rPr lang="en" sz="2000" b="0" i="0" dirty="0">
                          <a:solidFill>
                            <a:schemeClr val="tx1"/>
                          </a:solidFill>
                          <a:latin typeface="Gotham HTF Book"/>
                          <a:ea typeface="Montserrat"/>
                          <a:cs typeface="Montserrat"/>
                          <a:sym typeface="Montserrat"/>
                        </a:rPr>
                        <a:t>read each section:</a:t>
                      </a:r>
                      <a:endParaRPr sz="2000" b="0" i="0" dirty="0">
                        <a:solidFill>
                          <a:schemeClr val="tx1"/>
                        </a:solidFill>
                        <a:latin typeface="Gotham HTF Book"/>
                        <a:ea typeface="Montserrat"/>
                        <a:cs typeface="Montserrat"/>
                        <a:sym typeface="Montserrat"/>
                      </a:endParaRPr>
                    </a:p>
                    <a:p>
                      <a:pPr marL="631825" lvl="1" indent="-311150" algn="l" rtl="0">
                        <a:lnSpc>
                          <a:spcPct val="115000"/>
                        </a:lnSpc>
                        <a:spcBef>
                          <a:spcPts val="0"/>
                        </a:spcBef>
                        <a:spcAft>
                          <a:spcPts val="0"/>
                        </a:spcAft>
                        <a:buClr>
                          <a:srgbClr val="222222"/>
                        </a:buClr>
                        <a:buSzPts val="1300"/>
                        <a:buFont typeface="Montserrat"/>
                        <a:buChar char="○"/>
                      </a:pPr>
                      <a:r>
                        <a:rPr lang="en" sz="2000" b="0" i="0" dirty="0">
                          <a:solidFill>
                            <a:schemeClr val="tx1"/>
                          </a:solidFill>
                          <a:latin typeface="Gotham HTF Book"/>
                          <a:ea typeface="Montserrat"/>
                          <a:cs typeface="Montserrat"/>
                          <a:sym typeface="Montserrat"/>
                        </a:rPr>
                        <a:t>Group 1: "What the Research Says” up to “Adults Need to Know” (191)</a:t>
                      </a:r>
                      <a:endParaRPr sz="2000" b="0" i="0" dirty="0">
                        <a:solidFill>
                          <a:schemeClr val="tx1"/>
                        </a:solidFill>
                        <a:latin typeface="Gotham HTF Book"/>
                        <a:ea typeface="Montserrat"/>
                        <a:cs typeface="Montserrat"/>
                        <a:sym typeface="Montserrat"/>
                      </a:endParaRPr>
                    </a:p>
                    <a:p>
                      <a:pPr marL="631825" lvl="1" indent="-311150" algn="l" rtl="0">
                        <a:lnSpc>
                          <a:spcPct val="115000"/>
                        </a:lnSpc>
                        <a:spcBef>
                          <a:spcPts val="0"/>
                        </a:spcBef>
                        <a:spcAft>
                          <a:spcPts val="0"/>
                        </a:spcAft>
                        <a:buClr>
                          <a:srgbClr val="222222"/>
                        </a:buClr>
                        <a:buSzPts val="1300"/>
                        <a:buFont typeface="Montserrat"/>
                        <a:buChar char="○"/>
                      </a:pPr>
                      <a:r>
                        <a:rPr lang="en" sz="2000" b="0" i="0" dirty="0">
                          <a:solidFill>
                            <a:schemeClr val="tx1"/>
                          </a:solidFill>
                          <a:latin typeface="Gotham HTF Book"/>
                          <a:ea typeface="Montserrat"/>
                          <a:cs typeface="Montserrat"/>
                          <a:sym typeface="Montserrat"/>
                        </a:rPr>
                        <a:t>Group 2: "Adults Need to Know (191)” up to "Common Challenges” (194)</a:t>
                      </a:r>
                      <a:endParaRPr sz="2000" b="0" i="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01978">
                <a:tc>
                  <a:txBody>
                    <a:bodyPr/>
                    <a:lstStyle/>
                    <a:p>
                      <a:pPr marL="0" lvl="0" indent="0" algn="l" rtl="0">
                        <a:spcBef>
                          <a:spcPts val="0"/>
                        </a:spcBef>
                        <a:spcAft>
                          <a:spcPts val="0"/>
                        </a:spcAft>
                        <a:buNone/>
                      </a:pPr>
                      <a:r>
                        <a:rPr lang="en" sz="2000" b="0" i="0" dirty="0">
                          <a:solidFill>
                            <a:schemeClr val="tx1"/>
                          </a:solidFill>
                          <a:latin typeface="Gotham HTF Book"/>
                          <a:ea typeface="Montserrat"/>
                          <a:cs typeface="Montserrat"/>
                          <a:sym typeface="Montserrat"/>
                        </a:rPr>
                        <a:t>Small Group Share</a:t>
                      </a:r>
                      <a:endParaRPr sz="2000" b="0" i="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2000" b="0" i="0" dirty="0">
                          <a:solidFill>
                            <a:schemeClr val="tx1"/>
                          </a:solidFill>
                          <a:latin typeface="Gotham HTF Book"/>
                          <a:ea typeface="Montserrat"/>
                          <a:cs typeface="Montserrat"/>
                          <a:sym typeface="Montserrat"/>
                        </a:rPr>
                        <a:t>10 min</a:t>
                      </a:r>
                      <a:endParaRPr sz="2000" b="0" i="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US" sz="2000" b="0" i="0" dirty="0">
                          <a:solidFill>
                            <a:schemeClr val="tx1"/>
                          </a:solidFill>
                          <a:latin typeface="Gotham HTF Book"/>
                          <a:ea typeface="Montserrat"/>
                          <a:cs typeface="Montserrat"/>
                          <a:sym typeface="Montserrat"/>
                        </a:rPr>
                        <a:t>Group 1 begins by sharing their thoughts on the following:</a:t>
                      </a:r>
                      <a:endParaRPr sz="2000" b="0" i="0" dirty="0">
                        <a:solidFill>
                          <a:schemeClr val="tx1"/>
                        </a:solidFill>
                        <a:latin typeface="Gotham HTF Book"/>
                        <a:ea typeface="Montserrat"/>
                        <a:cs typeface="Montserrat"/>
                        <a:sym typeface="Montserrat"/>
                      </a:endParaRPr>
                    </a:p>
                    <a:p>
                      <a:pPr marL="457200" lvl="0" indent="-311150" algn="l" rtl="0">
                        <a:spcBef>
                          <a:spcPts val="0"/>
                        </a:spcBef>
                        <a:spcAft>
                          <a:spcPts val="0"/>
                        </a:spcAft>
                        <a:buSzPts val="1300"/>
                        <a:buFont typeface="Montserrat"/>
                        <a:buAutoNum type="arabicPeriod"/>
                      </a:pPr>
                      <a:r>
                        <a:rPr lang="en" sz="2000" b="0" i="0" dirty="0">
                          <a:solidFill>
                            <a:schemeClr val="tx1"/>
                          </a:solidFill>
                          <a:latin typeface="Gotham HTF Book"/>
                          <a:ea typeface="Montserrat"/>
                          <a:cs typeface="Montserrat"/>
                          <a:sym typeface="Montserrat"/>
                        </a:rPr>
                        <a:t>What are the main points of your section?</a:t>
                      </a:r>
                      <a:endParaRPr sz="2000" b="0" i="0" dirty="0">
                        <a:solidFill>
                          <a:schemeClr val="tx1"/>
                        </a:solidFill>
                        <a:latin typeface="Gotham HTF Book"/>
                        <a:ea typeface="Montserrat"/>
                        <a:cs typeface="Montserrat"/>
                        <a:sym typeface="Montserrat"/>
                      </a:endParaRPr>
                    </a:p>
                    <a:p>
                      <a:pPr marL="457200" lvl="0" indent="-311150" algn="l" rtl="0">
                        <a:spcBef>
                          <a:spcPts val="0"/>
                        </a:spcBef>
                        <a:spcAft>
                          <a:spcPts val="0"/>
                        </a:spcAft>
                        <a:buSzPts val="1300"/>
                        <a:buFont typeface="Montserrat"/>
                        <a:buAutoNum type="arabicPeriod"/>
                      </a:pPr>
                      <a:r>
                        <a:rPr lang="en" sz="2000" b="0" i="0" dirty="0">
                          <a:solidFill>
                            <a:schemeClr val="tx1"/>
                          </a:solidFill>
                          <a:latin typeface="Gotham HTF Book"/>
                          <a:ea typeface="Montserrat"/>
                          <a:cs typeface="Montserrat"/>
                          <a:sym typeface="Montserrat"/>
                        </a:rPr>
                        <a:t>What resonated with you in the reading?</a:t>
                      </a:r>
                    </a:p>
                    <a:p>
                      <a:pPr marL="457200" lvl="0" indent="-311150" algn="l" rtl="0">
                        <a:spcBef>
                          <a:spcPts val="0"/>
                        </a:spcBef>
                        <a:spcAft>
                          <a:spcPts val="0"/>
                        </a:spcAft>
                        <a:buSzPts val="1300"/>
                        <a:buFont typeface="Montserrat"/>
                        <a:buAutoNum type="arabicPeriod"/>
                      </a:pPr>
                      <a:r>
                        <a:rPr lang="en" sz="2000" b="0" i="0" dirty="0">
                          <a:solidFill>
                            <a:schemeClr val="tx1"/>
                          </a:solidFill>
                          <a:latin typeface="Gotham HTF Book"/>
                          <a:ea typeface="Montserrat"/>
                          <a:cs typeface="Montserrat"/>
                          <a:sym typeface="Montserrat"/>
                        </a:rPr>
                        <a:t>What are the implications for your change efforts?</a:t>
                      </a:r>
                    </a:p>
                    <a:p>
                      <a:pPr marL="146050" lvl="0" indent="0" algn="l" rtl="0">
                        <a:spcBef>
                          <a:spcPts val="0"/>
                        </a:spcBef>
                        <a:spcAft>
                          <a:spcPts val="0"/>
                        </a:spcAft>
                        <a:buSzPts val="1300"/>
                        <a:buFont typeface="Montserrat"/>
                        <a:buNone/>
                      </a:pPr>
                      <a:endParaRPr lang="en" sz="2000" b="0" i="0" dirty="0">
                        <a:solidFill>
                          <a:schemeClr val="tx1"/>
                        </a:solidFill>
                        <a:latin typeface="Gotham HTF Book"/>
                        <a:ea typeface="Montserrat"/>
                        <a:cs typeface="Montserrat"/>
                        <a:sym typeface="Montserrat"/>
                      </a:endParaRPr>
                    </a:p>
                    <a:p>
                      <a:pPr marL="0" lvl="0" indent="0" algn="l" rtl="0">
                        <a:spcBef>
                          <a:spcPts val="0"/>
                        </a:spcBef>
                        <a:spcAft>
                          <a:spcPts val="0"/>
                        </a:spcAft>
                        <a:buSzPts val="1300"/>
                        <a:buFont typeface="Montserrat"/>
                        <a:buNone/>
                      </a:pPr>
                      <a:r>
                        <a:rPr lang="en-US" sz="2000" b="0" i="0" dirty="0">
                          <a:solidFill>
                            <a:schemeClr val="tx1"/>
                          </a:solidFill>
                          <a:latin typeface="Gotham HTF Book"/>
                          <a:ea typeface="Montserrat"/>
                          <a:cs typeface="Montserrat"/>
                          <a:sym typeface="Montserrat"/>
                        </a:rPr>
                        <a:t>Switch and have </a:t>
                      </a:r>
                      <a:r>
                        <a:rPr lang="en" sz="2000" b="0" i="0" dirty="0">
                          <a:solidFill>
                            <a:schemeClr val="tx1"/>
                          </a:solidFill>
                          <a:latin typeface="Gotham HTF Book"/>
                          <a:ea typeface="Montserrat"/>
                          <a:cs typeface="Montserrat"/>
                          <a:sym typeface="Montserrat"/>
                        </a:rPr>
                        <a:t>Gr</a:t>
                      </a:r>
                      <a:r>
                        <a:rPr lang="en-US" sz="2000" b="0" i="0" dirty="0" err="1">
                          <a:solidFill>
                            <a:schemeClr val="tx1"/>
                          </a:solidFill>
                          <a:latin typeface="Gotham HTF Book"/>
                          <a:ea typeface="Montserrat"/>
                          <a:cs typeface="Montserrat"/>
                          <a:sym typeface="Montserrat"/>
                        </a:rPr>
                        <a:t>oup</a:t>
                      </a:r>
                      <a:r>
                        <a:rPr lang="en-US" sz="2000" b="0" i="0" dirty="0">
                          <a:solidFill>
                            <a:schemeClr val="tx1"/>
                          </a:solidFill>
                          <a:latin typeface="Gotham HTF Book"/>
                          <a:ea typeface="Montserrat"/>
                          <a:cs typeface="Montserrat"/>
                          <a:sym typeface="Montserrat"/>
                        </a:rPr>
                        <a:t> 2 answer the same questions.</a:t>
                      </a:r>
                      <a:endParaRPr sz="2000" b="0" i="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975944">
                <a:tc>
                  <a:txBody>
                    <a:bodyPr/>
                    <a:lstStyle/>
                    <a:p>
                      <a:pPr marL="0" lvl="0" indent="0" algn="l" rtl="0">
                        <a:spcBef>
                          <a:spcPts val="0"/>
                        </a:spcBef>
                        <a:spcAft>
                          <a:spcPts val="0"/>
                        </a:spcAft>
                        <a:buNone/>
                      </a:pPr>
                      <a:r>
                        <a:rPr lang="en-US" sz="2000" b="0" i="0" dirty="0">
                          <a:solidFill>
                            <a:schemeClr val="tx1"/>
                          </a:solidFill>
                          <a:latin typeface="Gotham HTF Book"/>
                          <a:ea typeface="Montserrat"/>
                          <a:cs typeface="Montserrat"/>
                          <a:sym typeface="Montserrat"/>
                        </a:rPr>
                        <a:t>Group Share</a:t>
                      </a:r>
                      <a:endParaRPr sz="2000" b="0" i="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US" sz="2000" b="0" i="0" dirty="0">
                          <a:solidFill>
                            <a:schemeClr val="tx1"/>
                          </a:solidFill>
                          <a:latin typeface="Gotham HTF Book"/>
                          <a:ea typeface="Montserrat"/>
                          <a:cs typeface="Montserrat"/>
                          <a:sym typeface="Montserrat"/>
                        </a:rPr>
                        <a:t>5 min</a:t>
                      </a:r>
                      <a:endParaRPr sz="2000" b="0" i="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US" sz="2000" dirty="0">
                          <a:solidFill>
                            <a:schemeClr val="tx1"/>
                          </a:solidFill>
                          <a:latin typeface="Gotham HTF Book"/>
                          <a:ea typeface="Montserrat"/>
                          <a:cs typeface="Montserrat"/>
                          <a:sym typeface="Montserrat"/>
                        </a:rPr>
                        <a:t>Share reflections with the Group</a:t>
                      </a:r>
                      <a:endParaRPr sz="2000" dirty="0">
                        <a:solidFill>
                          <a:schemeClr val="tx1"/>
                        </a:solidFill>
                        <a:latin typeface="Gotham HTF Book"/>
                        <a:ea typeface="Montserrat"/>
                        <a:cs typeface="Montserrat"/>
                        <a:sym typeface="Montserrat"/>
                      </a:endParaRPr>
                    </a:p>
                  </a:txBody>
                  <a:tcPr marL="121900" marR="121900" marT="121900" marB="1219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7066842"/>
                  </a:ext>
                </a:extLst>
              </a:tr>
            </a:tbl>
          </a:graphicData>
        </a:graphic>
      </p:graphicFrame>
      <p:sp>
        <p:nvSpPr>
          <p:cNvPr id="3" name="Title 2">
            <a:extLst>
              <a:ext uri="{FF2B5EF4-FFF2-40B4-BE49-F238E27FC236}">
                <a16:creationId xmlns:a16="http://schemas.microsoft.com/office/drawing/2014/main" id="{326168A3-7BEF-4665-874B-1B5A526C8CEA}"/>
              </a:ext>
            </a:extLst>
          </p:cNvPr>
          <p:cNvSpPr>
            <a:spLocks noGrp="1"/>
          </p:cNvSpPr>
          <p:nvPr>
            <p:ph type="title"/>
          </p:nvPr>
        </p:nvSpPr>
        <p:spPr/>
        <p:txBody>
          <a:bodyPr/>
          <a:lstStyle/>
          <a:p>
            <a:r>
              <a:rPr lang="en" dirty="0">
                <a:latin typeface="Gotham HTF Book"/>
                <a:ea typeface="Montserrat"/>
                <a:cs typeface="Montserrat"/>
                <a:sym typeface="Montserrat"/>
              </a:rPr>
              <a:t>How do adults learn?</a:t>
            </a:r>
            <a:endParaRPr lang="en-US" dirty="0">
              <a:latin typeface="Gotham HTF Book"/>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Key Practices and Lessons Learned</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40355799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A10A0-6986-4191-A3ED-67CCB8F98C07}"/>
              </a:ext>
            </a:extLst>
          </p:cNvPr>
          <p:cNvSpPr>
            <a:spLocks noGrp="1"/>
          </p:cNvSpPr>
          <p:nvPr>
            <p:ph type="title"/>
          </p:nvPr>
        </p:nvSpPr>
        <p:spPr/>
        <p:txBody>
          <a:bodyPr/>
          <a:lstStyle/>
          <a:p>
            <a:r>
              <a:rPr lang="en-US" dirty="0"/>
              <a:t>Lessons from the Field: Key Ideas</a:t>
            </a:r>
          </a:p>
        </p:txBody>
      </p:sp>
      <p:sp>
        <p:nvSpPr>
          <p:cNvPr id="3" name="Content Placeholder 2">
            <a:extLst>
              <a:ext uri="{FF2B5EF4-FFF2-40B4-BE49-F238E27FC236}">
                <a16:creationId xmlns:a16="http://schemas.microsoft.com/office/drawing/2014/main" id="{256E0EA4-8CA2-447D-BB6F-1DFD3E52240B}"/>
              </a:ext>
            </a:extLst>
          </p:cNvPr>
          <p:cNvSpPr>
            <a:spLocks noGrp="1"/>
          </p:cNvSpPr>
          <p:nvPr>
            <p:ph idx="1"/>
          </p:nvPr>
        </p:nvSpPr>
        <p:spPr/>
        <p:txBody>
          <a:bodyPr>
            <a:normAutofit/>
          </a:bodyPr>
          <a:lstStyle/>
          <a:p>
            <a:r>
              <a:rPr lang="en-US" sz="2400" dirty="0">
                <a:solidFill>
                  <a:schemeClr val="tx1"/>
                </a:solidFill>
              </a:rPr>
              <a:t>Utilize a cycle of improvement</a:t>
            </a:r>
          </a:p>
          <a:p>
            <a:r>
              <a:rPr lang="en-US" sz="2400" dirty="0">
                <a:solidFill>
                  <a:schemeClr val="tx1"/>
                </a:solidFill>
              </a:rPr>
              <a:t>Don’t boil the ocean</a:t>
            </a:r>
          </a:p>
          <a:p>
            <a:r>
              <a:rPr lang="en-US" sz="2400" dirty="0">
                <a:solidFill>
                  <a:schemeClr val="tx1"/>
                </a:solidFill>
              </a:rPr>
              <a:t>Democratize the process</a:t>
            </a:r>
          </a:p>
          <a:p>
            <a:r>
              <a:rPr lang="en-US" sz="2400" dirty="0">
                <a:solidFill>
                  <a:schemeClr val="tx1"/>
                </a:solidFill>
              </a:rPr>
              <a:t>Broaden the base of leadership</a:t>
            </a:r>
          </a:p>
          <a:p>
            <a:r>
              <a:rPr lang="en-US" sz="2400" dirty="0">
                <a:solidFill>
                  <a:schemeClr val="tx1"/>
                </a:solidFill>
              </a:rPr>
              <a:t>Be vulnerable</a:t>
            </a:r>
          </a:p>
        </p:txBody>
      </p:sp>
    </p:spTree>
    <p:extLst>
      <p:ext uri="{BB962C8B-B14F-4D97-AF65-F5344CB8AC3E}">
        <p14:creationId xmlns:p14="http://schemas.microsoft.com/office/powerpoint/2010/main" val="29235113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4422-C959-4D5B-8C8D-02AF853097C4}"/>
              </a:ext>
            </a:extLst>
          </p:cNvPr>
          <p:cNvSpPr>
            <a:spLocks noGrp="1"/>
          </p:cNvSpPr>
          <p:nvPr>
            <p:ph type="title"/>
          </p:nvPr>
        </p:nvSpPr>
        <p:spPr/>
        <p:txBody>
          <a:bodyPr/>
          <a:lstStyle/>
          <a:p>
            <a:r>
              <a:rPr lang="en-US" dirty="0"/>
              <a:t>Utilize a Cycle of Improvement</a:t>
            </a:r>
          </a:p>
        </p:txBody>
      </p:sp>
      <p:sp>
        <p:nvSpPr>
          <p:cNvPr id="5" name="Content Placeholder 4">
            <a:extLst>
              <a:ext uri="{FF2B5EF4-FFF2-40B4-BE49-F238E27FC236}">
                <a16:creationId xmlns:a16="http://schemas.microsoft.com/office/drawing/2014/main" id="{C9BF8B0B-E0D6-4792-B667-9436E917F2DF}"/>
              </a:ext>
            </a:extLst>
          </p:cNvPr>
          <p:cNvSpPr>
            <a:spLocks noGrp="1"/>
          </p:cNvSpPr>
          <p:nvPr>
            <p:ph idx="1"/>
          </p:nvPr>
        </p:nvSpPr>
        <p:spPr/>
        <p:txBody>
          <a:bodyPr/>
          <a:lstStyle/>
          <a:p>
            <a:r>
              <a:rPr lang="en-US" sz="2400" dirty="0">
                <a:solidFill>
                  <a:schemeClr val="tx1"/>
                </a:solidFill>
              </a:rPr>
              <a:t>Be disciplined in your approach to leveraging data and creating change</a:t>
            </a:r>
          </a:p>
          <a:p>
            <a:pPr marL="0" indent="0">
              <a:buNone/>
            </a:pPr>
            <a:endParaRPr lang="en-US" dirty="0"/>
          </a:p>
        </p:txBody>
      </p:sp>
      <p:pic>
        <p:nvPicPr>
          <p:cNvPr id="4" name="Google Shape;779;p65">
            <a:extLst>
              <a:ext uri="{FF2B5EF4-FFF2-40B4-BE49-F238E27FC236}">
                <a16:creationId xmlns:a16="http://schemas.microsoft.com/office/drawing/2014/main" id="{360D1848-9CCD-42B3-B49A-14DE143A2762}"/>
              </a:ext>
            </a:extLst>
          </p:cNvPr>
          <p:cNvPicPr preferRelativeResize="0"/>
          <p:nvPr/>
        </p:nvPicPr>
        <p:blipFill>
          <a:blip r:embed="rId2">
            <a:alphaModFix/>
          </a:blip>
          <a:stretch>
            <a:fillRect/>
          </a:stretch>
        </p:blipFill>
        <p:spPr>
          <a:xfrm>
            <a:off x="1191985" y="2483697"/>
            <a:ext cx="9808029" cy="2892089"/>
          </a:xfrm>
          <a:prstGeom prst="rect">
            <a:avLst/>
          </a:prstGeom>
          <a:noFill/>
          <a:ln>
            <a:noFill/>
          </a:ln>
        </p:spPr>
      </p:pic>
    </p:spTree>
    <p:extLst>
      <p:ext uri="{BB962C8B-B14F-4D97-AF65-F5344CB8AC3E}">
        <p14:creationId xmlns:p14="http://schemas.microsoft.com/office/powerpoint/2010/main" val="32516125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Don’t Boil the Ocean</a:t>
            </a:r>
          </a:p>
        </p:txBody>
      </p:sp>
      <p:sp>
        <p:nvSpPr>
          <p:cNvPr id="3" name="Content Placeholder 8"/>
          <p:cNvSpPr>
            <a:spLocks noGrp="1"/>
          </p:cNvSpPr>
          <p:nvPr>
            <p:ph idx="1"/>
          </p:nvPr>
        </p:nvSpPr>
        <p:spPr/>
        <p:txBody>
          <a:bodyPr/>
          <a:lstStyle/>
          <a:p>
            <a:r>
              <a:rPr lang="en-US" sz="2400" dirty="0">
                <a:solidFill>
                  <a:schemeClr val="tx1"/>
                </a:solidFill>
              </a:rPr>
              <a:t>Do not try to tackle everything at once</a:t>
            </a:r>
          </a:p>
          <a:p>
            <a:endParaRPr lang="en-US" sz="2400" dirty="0">
              <a:solidFill>
                <a:schemeClr val="tx1"/>
              </a:solidFill>
            </a:endParaRPr>
          </a:p>
          <a:p>
            <a:r>
              <a:rPr lang="en-US" sz="2400" dirty="0">
                <a:solidFill>
                  <a:schemeClr val="tx1"/>
                </a:solidFill>
              </a:rPr>
              <a:t>Inch wide, mile deep</a:t>
            </a:r>
          </a:p>
          <a:p>
            <a:endParaRPr lang="en-US" sz="2400" dirty="0">
              <a:solidFill>
                <a:schemeClr val="tx1"/>
              </a:solidFill>
            </a:endParaRPr>
          </a:p>
          <a:p>
            <a:r>
              <a:rPr lang="en-US" sz="2400" dirty="0">
                <a:solidFill>
                  <a:schemeClr val="tx1"/>
                </a:solidFill>
              </a:rPr>
              <a:t>Go slow to go fast</a:t>
            </a:r>
          </a:p>
          <a:p>
            <a:endParaRPr lang="en-US" sz="2400" dirty="0">
              <a:solidFill>
                <a:schemeClr val="tx1"/>
              </a:solidFill>
              <a:latin typeface="+mn-lt"/>
            </a:endParaRPr>
          </a:p>
          <a:p>
            <a:pPr marL="0" indent="0">
              <a:buNone/>
            </a:pPr>
            <a:endParaRPr lang="en-US" dirty="0">
              <a:solidFill>
                <a:schemeClr val="tx1"/>
              </a:solidFill>
              <a:latin typeface="+mn-lt"/>
            </a:endParaRPr>
          </a:p>
          <a:p>
            <a:endParaRPr lang="en-US" dirty="0">
              <a:solidFill>
                <a:schemeClr val="tx1"/>
              </a:solidFill>
              <a:latin typeface="+mn-lt"/>
            </a:endParaRPr>
          </a:p>
        </p:txBody>
      </p:sp>
      <p:pic>
        <p:nvPicPr>
          <p:cNvPr id="1026" name="Picture 2" descr="Image result for the oce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526" y="4037611"/>
            <a:ext cx="2704275" cy="1938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1371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Democratize the Process</a:t>
            </a:r>
          </a:p>
        </p:txBody>
      </p:sp>
      <p:sp>
        <p:nvSpPr>
          <p:cNvPr id="3" name="Content Placeholder 8"/>
          <p:cNvSpPr>
            <a:spLocks noGrp="1"/>
          </p:cNvSpPr>
          <p:nvPr>
            <p:ph idx="1"/>
          </p:nvPr>
        </p:nvSpPr>
        <p:spPr/>
        <p:txBody>
          <a:bodyPr/>
          <a:lstStyle/>
          <a:p>
            <a:r>
              <a:rPr lang="en-US" sz="2400" dirty="0">
                <a:solidFill>
                  <a:schemeClr val="tx1"/>
                </a:solidFill>
              </a:rPr>
              <a:t>Create equity of voice</a:t>
            </a:r>
          </a:p>
          <a:p>
            <a:endParaRPr lang="en-US" sz="2400" dirty="0">
              <a:solidFill>
                <a:schemeClr val="tx1"/>
              </a:solidFill>
            </a:endParaRPr>
          </a:p>
          <a:p>
            <a:r>
              <a:rPr lang="en-US" sz="2400" dirty="0">
                <a:solidFill>
                  <a:schemeClr val="tx1"/>
                </a:solidFill>
              </a:rPr>
              <a:t>Include diverse perspectives to ensure broader buy-in</a:t>
            </a:r>
          </a:p>
          <a:p>
            <a:endParaRPr lang="en-US" sz="2400" dirty="0">
              <a:solidFill>
                <a:schemeClr val="tx1"/>
              </a:solidFill>
            </a:endParaRPr>
          </a:p>
          <a:p>
            <a:r>
              <a:rPr lang="en-US" sz="2400" dirty="0">
                <a:solidFill>
                  <a:schemeClr val="tx1"/>
                </a:solidFill>
              </a:rPr>
              <a:t>Use norms and protocols to help</a:t>
            </a:r>
            <a:endParaRPr lang="en-US" dirty="0">
              <a:solidFill>
                <a:schemeClr val="tx1"/>
              </a:solidFill>
              <a:latin typeface="+mn-lt"/>
            </a:endParaRPr>
          </a:p>
          <a:p>
            <a:endParaRPr lang="en-US" dirty="0">
              <a:solidFill>
                <a:schemeClr val="tx1"/>
              </a:solidFill>
              <a:latin typeface="+mn-lt"/>
            </a:endParaRPr>
          </a:p>
        </p:txBody>
      </p:sp>
      <p:sp>
        <p:nvSpPr>
          <p:cNvPr id="2" name="AutoShape 2" descr="Image result for ballot box"/>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1960" y="4040189"/>
            <a:ext cx="2190750" cy="208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37159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Broaden the Base of Leadership</a:t>
            </a:r>
          </a:p>
        </p:txBody>
      </p:sp>
      <p:sp>
        <p:nvSpPr>
          <p:cNvPr id="3" name="Content Placeholder 8"/>
          <p:cNvSpPr>
            <a:spLocks noGrp="1"/>
          </p:cNvSpPr>
          <p:nvPr>
            <p:ph idx="1"/>
          </p:nvPr>
        </p:nvSpPr>
        <p:spPr/>
        <p:txBody>
          <a:bodyPr/>
          <a:lstStyle/>
          <a:p>
            <a:r>
              <a:rPr lang="en-US" sz="2400" dirty="0">
                <a:solidFill>
                  <a:schemeClr val="tx1"/>
                </a:solidFill>
              </a:rPr>
              <a:t>Lead but do not do it alone</a:t>
            </a:r>
          </a:p>
          <a:p>
            <a:endParaRPr lang="en-US" sz="2400" dirty="0">
              <a:solidFill>
                <a:schemeClr val="tx1"/>
              </a:solidFill>
            </a:endParaRPr>
          </a:p>
          <a:p>
            <a:r>
              <a:rPr lang="en-US" sz="2400" dirty="0">
                <a:solidFill>
                  <a:schemeClr val="tx1"/>
                </a:solidFill>
              </a:rPr>
              <a:t>Foster alignment and consistent understanding</a:t>
            </a:r>
          </a:p>
          <a:p>
            <a:endParaRPr lang="en-US" sz="2400" dirty="0">
              <a:solidFill>
                <a:schemeClr val="tx1"/>
              </a:solidFill>
            </a:endParaRPr>
          </a:p>
          <a:p>
            <a:r>
              <a:rPr lang="en-US" sz="2400" dirty="0">
                <a:solidFill>
                  <a:schemeClr val="tx1"/>
                </a:solidFill>
              </a:rPr>
              <a:t>Push beyond buy-in to ownership</a:t>
            </a:r>
            <a:endParaRPr lang="en-US" dirty="0">
              <a:solidFill>
                <a:schemeClr val="tx1"/>
              </a:solidFill>
              <a:latin typeface="+mn-lt"/>
            </a:endParaRPr>
          </a:p>
          <a:p>
            <a:endParaRPr lang="en-US" dirty="0">
              <a:solidFill>
                <a:schemeClr val="tx1"/>
              </a:solidFill>
              <a:latin typeface="+mn-lt"/>
            </a:endParaRPr>
          </a:p>
        </p:txBody>
      </p:sp>
      <p:sp>
        <p:nvSpPr>
          <p:cNvPr id="2" name="AutoShape 2" descr="Image result for democratiz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result for democratiz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democratiz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2826" y="4229100"/>
            <a:ext cx="2847975"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96480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Be Vulnerable</a:t>
            </a:r>
          </a:p>
        </p:txBody>
      </p:sp>
      <p:sp>
        <p:nvSpPr>
          <p:cNvPr id="3" name="Content Placeholder 8"/>
          <p:cNvSpPr>
            <a:spLocks noGrp="1"/>
          </p:cNvSpPr>
          <p:nvPr>
            <p:ph idx="1"/>
          </p:nvPr>
        </p:nvSpPr>
        <p:spPr/>
        <p:txBody>
          <a:bodyPr/>
          <a:lstStyle/>
          <a:p>
            <a:r>
              <a:rPr lang="en-US" sz="2400" dirty="0">
                <a:solidFill>
                  <a:schemeClr val="tx1"/>
                </a:solidFill>
              </a:rPr>
              <a:t>Adopt a reflective stance with an open-mind</a:t>
            </a:r>
          </a:p>
          <a:p>
            <a:endParaRPr lang="en-US" sz="2400" dirty="0">
              <a:solidFill>
                <a:schemeClr val="tx1"/>
              </a:solidFill>
            </a:endParaRPr>
          </a:p>
          <a:p>
            <a:r>
              <a:rPr lang="en-US" sz="2400" dirty="0">
                <a:solidFill>
                  <a:schemeClr val="tx1"/>
                </a:solidFill>
              </a:rPr>
              <a:t>Own what is and take responsibility for what could be</a:t>
            </a:r>
          </a:p>
          <a:p>
            <a:endParaRPr lang="en-US" sz="2400" dirty="0">
              <a:solidFill>
                <a:schemeClr val="tx1"/>
              </a:solidFill>
            </a:endParaRPr>
          </a:p>
          <a:p>
            <a:r>
              <a:rPr lang="en-US" sz="2400" dirty="0">
                <a:solidFill>
                  <a:schemeClr val="tx1"/>
                </a:solidFill>
              </a:rPr>
              <a:t>Be courageous…be counter-cultural</a:t>
            </a:r>
          </a:p>
          <a:p>
            <a:endParaRPr lang="en-US" sz="2400" dirty="0">
              <a:solidFill>
                <a:schemeClr val="tx1"/>
              </a:solidFill>
            </a:endParaRPr>
          </a:p>
          <a:p>
            <a:endParaRPr lang="en-US" dirty="0">
              <a:solidFill>
                <a:schemeClr val="tx1"/>
              </a:solidFill>
              <a:latin typeface="+mn-lt"/>
            </a:endParaRPr>
          </a:p>
          <a:p>
            <a:endParaRPr lang="en-US" dirty="0">
              <a:solidFill>
                <a:schemeClr val="tx1"/>
              </a:solidFill>
              <a:latin typeface="+mn-lt"/>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1480" y="4291014"/>
            <a:ext cx="2647950" cy="172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79269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2" r="2"/>
          <a:stretch>
            <a:fillRect/>
          </a:stretch>
        </p:blipFill>
        <p:spPr/>
      </p:pic>
      <p:sp>
        <p:nvSpPr>
          <p:cNvPr id="5" name="Subtitle 4"/>
          <p:cNvSpPr>
            <a:spLocks noGrp="1"/>
          </p:cNvSpPr>
          <p:nvPr>
            <p:ph type="subTitle" idx="1"/>
          </p:nvPr>
        </p:nvSpPr>
        <p:spPr/>
        <p:txBody>
          <a:bodyPr>
            <a:normAutofit fontScale="70000" lnSpcReduction="20000"/>
          </a:bodyPr>
          <a:lstStyle/>
          <a:p>
            <a:r>
              <a:rPr lang="en-US" sz="3200" dirty="0"/>
              <a:t>Principles of Improvement Science</a:t>
            </a:r>
          </a:p>
          <a:p>
            <a:r>
              <a:rPr lang="en-US" sz="3200" dirty="0"/>
              <a:t>Colorado Springs District 11 – February 26, 2020</a:t>
            </a:r>
          </a:p>
        </p:txBody>
      </p:sp>
    </p:spTree>
    <p:extLst>
      <p:ext uri="{BB962C8B-B14F-4D97-AF65-F5344CB8AC3E}">
        <p14:creationId xmlns:p14="http://schemas.microsoft.com/office/powerpoint/2010/main" val="17926481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6" name="Google Shape;756;p62"/>
          <p:cNvSpPr txBox="1">
            <a:spLocks noGrp="1"/>
          </p:cNvSpPr>
          <p:nvPr>
            <p:ph type="title"/>
          </p:nvPr>
        </p:nvSpPr>
        <p:spPr>
          <a:prstGeom prst="rect">
            <a:avLst/>
          </a:prstGeom>
        </p:spPr>
        <p:txBody>
          <a:bodyPr spcFirstLastPara="1" vert="horz" wrap="square" lIns="91433" tIns="91433" rIns="91433" bIns="91433" rtlCol="0" anchor="ctr" anchorCtr="0">
            <a:noAutofit/>
          </a:bodyPr>
          <a:lstStyle/>
          <a:p>
            <a:pPr>
              <a:spcBef>
                <a:spcPts val="0"/>
              </a:spcBef>
            </a:pPr>
            <a:r>
              <a:rPr lang="en" dirty="0"/>
              <a:t>Agenda</a:t>
            </a:r>
            <a:endParaRPr dirty="0"/>
          </a:p>
        </p:txBody>
      </p:sp>
      <p:sp>
        <p:nvSpPr>
          <p:cNvPr id="754" name="Google Shape;754;p62"/>
          <p:cNvSpPr txBox="1">
            <a:spLocks noGrp="1"/>
          </p:cNvSpPr>
          <p:nvPr>
            <p:ph type="body" idx="1"/>
          </p:nvPr>
        </p:nvSpPr>
        <p:spPr>
          <a:prstGeom prst="rect">
            <a:avLst/>
          </a:prstGeom>
        </p:spPr>
        <p:txBody>
          <a:bodyPr spcFirstLastPara="1" vert="horz" wrap="square" lIns="91433" tIns="91433" rIns="91433" bIns="91433" rtlCol="0" anchor="t" anchorCtr="0">
            <a:noAutofit/>
          </a:bodyPr>
          <a:lstStyle/>
          <a:p>
            <a:pPr marL="0" indent="0">
              <a:lnSpc>
                <a:spcPct val="100000"/>
              </a:lnSpc>
              <a:spcBef>
                <a:spcPts val="0"/>
              </a:spcBef>
              <a:buNone/>
            </a:pPr>
            <a:r>
              <a:rPr lang="en" sz="1867">
                <a:solidFill>
                  <a:srgbClr val="FFFFFF"/>
                </a:solidFill>
                <a:latin typeface="Montserrat"/>
                <a:ea typeface="Montserrat"/>
                <a:cs typeface="Montserrat"/>
                <a:sym typeface="Montserrat"/>
              </a:rPr>
              <a:t>Topic</a:t>
            </a:r>
            <a:endParaRPr sz="1867">
              <a:solidFill>
                <a:srgbClr val="FFFFFF"/>
              </a:solidFill>
              <a:latin typeface="Montserrat"/>
              <a:ea typeface="Montserrat"/>
              <a:cs typeface="Montserrat"/>
              <a:sym typeface="Montserrat"/>
            </a:endParaRPr>
          </a:p>
          <a:p>
            <a:pPr marL="0" indent="0">
              <a:lnSpc>
                <a:spcPct val="100000"/>
              </a:lnSpc>
              <a:spcBef>
                <a:spcPts val="0"/>
              </a:spcBef>
              <a:buNone/>
            </a:pPr>
            <a:r>
              <a:rPr lang="en" sz="1867">
                <a:solidFill>
                  <a:srgbClr val="FFFFFF"/>
                </a:solidFill>
                <a:latin typeface="Montserrat"/>
                <a:ea typeface="Montserrat"/>
                <a:cs typeface="Montserrat"/>
                <a:sym typeface="Montserrat"/>
              </a:rPr>
              <a:t>Time</a:t>
            </a:r>
            <a:endParaRPr sz="1867">
              <a:solidFill>
                <a:srgbClr val="FFFFFF"/>
              </a:solidFill>
              <a:latin typeface="Montserrat"/>
              <a:ea typeface="Montserrat"/>
              <a:cs typeface="Montserrat"/>
              <a:sym typeface="Montserrat"/>
            </a:endParaRPr>
          </a:p>
          <a:p>
            <a:pPr marL="0" indent="0">
              <a:lnSpc>
                <a:spcPct val="100000"/>
              </a:lnSpc>
              <a:spcBef>
                <a:spcPts val="0"/>
              </a:spcBef>
              <a:buNone/>
            </a:pPr>
            <a:r>
              <a:rPr lang="en" sz="1867">
                <a:solidFill>
                  <a:srgbClr val="FFFFFF"/>
                </a:solidFill>
                <a:latin typeface="Montserrat"/>
                <a:ea typeface="Montserrat"/>
                <a:cs typeface="Montserrat"/>
                <a:sym typeface="Montserrat"/>
              </a:rPr>
              <a:t>Purpose</a:t>
            </a:r>
            <a:endParaRPr sz="1867">
              <a:solidFill>
                <a:srgbClr val="FFFFFF"/>
              </a:solidFill>
              <a:latin typeface="Montserrat"/>
              <a:ea typeface="Montserrat"/>
              <a:cs typeface="Montserrat"/>
              <a:sym typeface="Montserrat"/>
            </a:endParaRPr>
          </a:p>
          <a:p>
            <a:pPr marL="0" indent="0">
              <a:lnSpc>
                <a:spcPct val="100000"/>
              </a:lnSpc>
              <a:spcBef>
                <a:spcPts val="0"/>
              </a:spcBef>
              <a:buNone/>
            </a:pPr>
            <a:endParaRPr sz="1867">
              <a:solidFill>
                <a:srgbClr val="000000"/>
              </a:solidFill>
            </a:endParaRPr>
          </a:p>
          <a:p>
            <a:pPr marL="237061" indent="-101597">
              <a:spcBef>
                <a:spcPts val="1067"/>
              </a:spcBef>
              <a:buNone/>
            </a:pPr>
            <a:endParaRPr/>
          </a:p>
        </p:txBody>
      </p:sp>
      <p:graphicFrame>
        <p:nvGraphicFramePr>
          <p:cNvPr id="755" name="Google Shape;755;p62"/>
          <p:cNvGraphicFramePr/>
          <p:nvPr>
            <p:extLst>
              <p:ext uri="{D42A27DB-BD31-4B8C-83A1-F6EECF244321}">
                <p14:modId xmlns:p14="http://schemas.microsoft.com/office/powerpoint/2010/main" val="4097898241"/>
              </p:ext>
            </p:extLst>
          </p:nvPr>
        </p:nvGraphicFramePr>
        <p:xfrm>
          <a:off x="135168" y="1440480"/>
          <a:ext cx="11921633" cy="2997000"/>
        </p:xfrm>
        <a:graphic>
          <a:graphicData uri="http://schemas.openxmlformats.org/drawingml/2006/table">
            <a:tbl>
              <a:tblPr>
                <a:noFill/>
              </a:tblPr>
              <a:tblGrid>
                <a:gridCol w="3051000">
                  <a:extLst>
                    <a:ext uri="{9D8B030D-6E8A-4147-A177-3AD203B41FA5}">
                      <a16:colId xmlns:a16="http://schemas.microsoft.com/office/drawing/2014/main" val="20000"/>
                    </a:ext>
                  </a:extLst>
                </a:gridCol>
                <a:gridCol w="940333">
                  <a:extLst>
                    <a:ext uri="{9D8B030D-6E8A-4147-A177-3AD203B41FA5}">
                      <a16:colId xmlns:a16="http://schemas.microsoft.com/office/drawing/2014/main" val="20001"/>
                    </a:ext>
                  </a:extLst>
                </a:gridCol>
                <a:gridCol w="7930300">
                  <a:extLst>
                    <a:ext uri="{9D8B030D-6E8A-4147-A177-3AD203B41FA5}">
                      <a16:colId xmlns:a16="http://schemas.microsoft.com/office/drawing/2014/main" val="20002"/>
                    </a:ext>
                  </a:extLst>
                </a:gridCol>
              </a:tblGrid>
              <a:tr h="467320">
                <a:tc>
                  <a:txBody>
                    <a:bodyPr/>
                    <a:lstStyle/>
                    <a:p>
                      <a:pPr marL="0" lvl="0" indent="0" algn="l" rtl="0">
                        <a:spcBef>
                          <a:spcPts val="0"/>
                        </a:spcBef>
                        <a:spcAft>
                          <a:spcPts val="0"/>
                        </a:spcAft>
                        <a:buNone/>
                      </a:pPr>
                      <a:r>
                        <a:rPr lang="en" sz="1800" b="1">
                          <a:solidFill>
                            <a:srgbClr val="FFFFFF"/>
                          </a:solidFill>
                          <a:latin typeface="Gotham HTF Book"/>
                        </a:rPr>
                        <a:t>Topic</a:t>
                      </a:r>
                      <a:endParaRPr sz="18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sz="1800" b="1">
                          <a:solidFill>
                            <a:srgbClr val="FFFFFF"/>
                          </a:solidFill>
                          <a:latin typeface="Gotham HTF Book"/>
                        </a:rPr>
                        <a:t>Time</a:t>
                      </a:r>
                      <a:endParaRPr sz="18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sz="1800" b="1" dirty="0">
                          <a:solidFill>
                            <a:srgbClr val="FFFFFF"/>
                          </a:solidFill>
                          <a:latin typeface="Gotham HTF Book"/>
                        </a:rPr>
                        <a:t>Purpose</a:t>
                      </a:r>
                      <a:endParaRPr sz="18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650200">
                <a:tc>
                  <a:txBody>
                    <a:bodyPr/>
                    <a:lstStyle/>
                    <a:p>
                      <a:pPr marL="0" lvl="0" indent="0" algn="l" rtl="0">
                        <a:spcBef>
                          <a:spcPts val="0"/>
                        </a:spcBef>
                        <a:spcAft>
                          <a:spcPts val="0"/>
                        </a:spcAft>
                        <a:buNone/>
                      </a:pPr>
                      <a:r>
                        <a:rPr lang="en-US" sz="1800" dirty="0">
                          <a:latin typeface="Gotham HTF Book"/>
                        </a:rPr>
                        <a:t>Overview</a:t>
                      </a:r>
                      <a:endParaRPr sz="18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800" dirty="0">
                          <a:latin typeface="Gotham HTF Book"/>
                        </a:rPr>
                        <a:t>5 min</a:t>
                      </a:r>
                      <a:endParaRPr sz="18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800" dirty="0">
                          <a:latin typeface="Gotham HTF Book"/>
                        </a:rPr>
                        <a:t>Overview of the afternoon</a:t>
                      </a:r>
                      <a:endParaRPr sz="18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3231392448"/>
                  </a:ext>
                </a:extLst>
              </a:tr>
              <a:tr h="650200">
                <a:tc>
                  <a:txBody>
                    <a:bodyPr/>
                    <a:lstStyle/>
                    <a:p>
                      <a:pPr marL="0" lvl="0" indent="0" algn="l" rtl="0">
                        <a:spcBef>
                          <a:spcPts val="0"/>
                        </a:spcBef>
                        <a:spcAft>
                          <a:spcPts val="0"/>
                        </a:spcAft>
                        <a:buNone/>
                      </a:pPr>
                      <a:r>
                        <a:rPr lang="en-US" sz="1800" dirty="0">
                          <a:latin typeface="Gotham HTF Book"/>
                        </a:rPr>
                        <a:t>Improvement Discipline in Practice</a:t>
                      </a:r>
                      <a:endParaRPr sz="18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800" dirty="0">
                          <a:latin typeface="Gotham HTF Book"/>
                        </a:rPr>
                        <a:t>25 min</a:t>
                      </a:r>
                      <a:endParaRPr sz="18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800" dirty="0">
                          <a:latin typeface="Gotham HTF Book"/>
                        </a:rPr>
                        <a:t>Setting the stage for improvement</a:t>
                      </a:r>
                      <a:endParaRPr sz="18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447000">
                <a:tc>
                  <a:txBody>
                    <a:bodyPr/>
                    <a:lstStyle/>
                    <a:p>
                      <a:pPr marL="0" lvl="0" indent="0" algn="l" rtl="0">
                        <a:spcBef>
                          <a:spcPts val="0"/>
                        </a:spcBef>
                        <a:spcAft>
                          <a:spcPts val="0"/>
                        </a:spcAft>
                        <a:buNone/>
                      </a:pPr>
                      <a:r>
                        <a:rPr lang="en-US" sz="1800" dirty="0">
                          <a:latin typeface="Gotham HTF Book"/>
                        </a:rPr>
                        <a:t>Seeing the System</a:t>
                      </a: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800" dirty="0">
                          <a:latin typeface="Gotham HTF Book"/>
                        </a:rPr>
                        <a:t>60 min</a:t>
                      </a:r>
                      <a:endParaRPr sz="18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800" dirty="0">
                          <a:latin typeface="Gotham HTF Book"/>
                        </a:rPr>
                        <a:t>Stepping back to expand our view</a:t>
                      </a:r>
                      <a:endParaRPr sz="1800" dirty="0">
                        <a:solidFill>
                          <a:schemeClr val="dk1"/>
                        </a:solidFill>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47000">
                <a:tc>
                  <a:txBody>
                    <a:bodyPr/>
                    <a:lstStyle/>
                    <a:p>
                      <a:pPr marL="0" lvl="0" indent="0" algn="l" rtl="0">
                        <a:spcBef>
                          <a:spcPts val="0"/>
                        </a:spcBef>
                        <a:spcAft>
                          <a:spcPts val="0"/>
                        </a:spcAft>
                        <a:buNone/>
                      </a:pPr>
                      <a:r>
                        <a:rPr lang="en-US" sz="1800" dirty="0">
                          <a:solidFill>
                            <a:schemeClr val="dk1"/>
                          </a:solidFill>
                          <a:latin typeface="Gotham HTF Book"/>
                        </a:rPr>
                        <a:t>Variation in Performance</a:t>
                      </a:r>
                      <a:endParaRPr sz="1800" dirty="0">
                        <a:solidFill>
                          <a:schemeClr val="dk1"/>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1800" dirty="0">
                          <a:latin typeface="Gotham HTF Book"/>
                        </a:rPr>
                        <a:t>60 min</a:t>
                      </a:r>
                      <a:endParaRPr sz="18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Clr>
                          <a:schemeClr val="dk1"/>
                        </a:buClr>
                        <a:buSzPts val="1100"/>
                        <a:buFont typeface="Arial"/>
                        <a:buNone/>
                      </a:pPr>
                      <a:r>
                        <a:rPr lang="en-US" sz="1800" dirty="0">
                          <a:latin typeface="Gotham HTF Book"/>
                        </a:rPr>
                        <a:t>Narrowing our focus to understand variance</a:t>
                      </a:r>
                      <a:endParaRPr sz="1800" dirty="0">
                        <a:latin typeface="Gotham HTF Book"/>
                      </a:endParaRPr>
                    </a:p>
                  </a:txBody>
                  <a:tcPr marL="121900" marR="121900" marT="121900" marB="121900">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2622412747"/>
                  </a:ext>
                </a:extLst>
              </a:tr>
            </a:tbl>
          </a:graphicData>
        </a:graphic>
      </p:graphicFrame>
    </p:spTree>
    <p:extLst>
      <p:ext uri="{BB962C8B-B14F-4D97-AF65-F5344CB8AC3E}">
        <p14:creationId xmlns:p14="http://schemas.microsoft.com/office/powerpoint/2010/main" val="16992003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084"/>
        <p:cNvGrpSpPr/>
        <p:nvPr/>
      </p:nvGrpSpPr>
      <p:grpSpPr>
        <a:xfrm>
          <a:off x="0" y="0"/>
          <a:ext cx="0" cy="0"/>
          <a:chOff x="0" y="0"/>
          <a:chExt cx="0" cy="0"/>
        </a:xfrm>
      </p:grpSpPr>
      <p:sp>
        <p:nvSpPr>
          <p:cNvPr id="2085" name="Google Shape;2085;p143"/>
          <p:cNvSpPr txBox="1">
            <a:spLocks noGrp="1"/>
          </p:cNvSpPr>
          <p:nvPr>
            <p:ph type="body" idx="1"/>
          </p:nvPr>
        </p:nvSpPr>
        <p:spPr>
          <a:xfrm>
            <a:off x="269967" y="1541721"/>
            <a:ext cx="11652000" cy="4635200"/>
          </a:xfrm>
          <a:prstGeom prst="rect">
            <a:avLst/>
          </a:prstGeom>
        </p:spPr>
        <p:txBody>
          <a:bodyPr spcFirstLastPara="1" vert="horz" wrap="square" lIns="78567" tIns="78567" rIns="78567" bIns="78567" rtlCol="0" anchor="t" anchorCtr="0">
            <a:noAutofit/>
          </a:bodyPr>
          <a:lstStyle/>
          <a:p>
            <a:pPr marL="237061" indent="-101597">
              <a:lnSpc>
                <a:spcPct val="100000"/>
              </a:lnSpc>
              <a:spcBef>
                <a:spcPts val="0"/>
              </a:spcBef>
              <a:buNone/>
            </a:pPr>
            <a:r>
              <a:rPr lang="en" dirty="0">
                <a:solidFill>
                  <a:schemeClr val="dk1"/>
                </a:solidFill>
                <a:latin typeface="Gotham HTF Book"/>
                <a:ea typeface="Montserrat"/>
                <a:cs typeface="Montserrat"/>
                <a:sym typeface="Montserrat"/>
              </a:rPr>
              <a:t>By the end of the session, district leadership will be able to:</a:t>
            </a:r>
            <a:endParaRPr dirty="0">
              <a:solidFill>
                <a:schemeClr val="dk1"/>
              </a:solidFill>
              <a:latin typeface="Gotham HTF Book"/>
              <a:ea typeface="Montserrat"/>
              <a:cs typeface="Montserrat"/>
              <a:sym typeface="Montserrat"/>
            </a:endParaRPr>
          </a:p>
          <a:p>
            <a:pPr marL="533387" indent="-380990">
              <a:lnSpc>
                <a:spcPct val="100000"/>
              </a:lnSpc>
              <a:spcBef>
                <a:spcPts val="1333"/>
              </a:spcBef>
              <a:buClr>
                <a:schemeClr val="dk1"/>
              </a:buClr>
              <a:buSzPts val="1800"/>
            </a:pPr>
            <a:r>
              <a:rPr lang="en" dirty="0">
                <a:solidFill>
                  <a:schemeClr val="dk1"/>
                </a:solidFill>
                <a:latin typeface="Gotham HTF Book"/>
                <a:ea typeface="Montserrat"/>
                <a:cs typeface="Montserrat"/>
                <a:sym typeface="Montserrat"/>
              </a:rPr>
              <a:t>Understand the Core Principles of Improvement and build capacity to embed them within school improvement efforts</a:t>
            </a:r>
            <a:endParaRPr dirty="0">
              <a:solidFill>
                <a:schemeClr val="dk1"/>
              </a:solidFill>
              <a:latin typeface="Gotham HTF Book"/>
              <a:ea typeface="Montserrat"/>
              <a:cs typeface="Montserrat"/>
              <a:sym typeface="Montserrat"/>
            </a:endParaRPr>
          </a:p>
          <a:p>
            <a:pPr marL="533387" indent="-380990">
              <a:lnSpc>
                <a:spcPct val="100000"/>
              </a:lnSpc>
              <a:spcBef>
                <a:spcPts val="1333"/>
              </a:spcBef>
              <a:buClr>
                <a:schemeClr val="dk1"/>
              </a:buClr>
              <a:buSzPts val="1800"/>
            </a:pPr>
            <a:r>
              <a:rPr lang="en-US" dirty="0">
                <a:solidFill>
                  <a:schemeClr val="dk1"/>
                </a:solidFill>
                <a:latin typeface="Gotham HTF Book"/>
                <a:ea typeface="Montserrat"/>
                <a:cs typeface="Montserrat"/>
                <a:sym typeface="Montserrat"/>
              </a:rPr>
              <a:t>Set the stage for improvement through engaging in a disciplined approach to improvement</a:t>
            </a:r>
            <a:endParaRPr lang="en" dirty="0">
              <a:solidFill>
                <a:schemeClr val="dk1"/>
              </a:solidFill>
              <a:latin typeface="Gotham HTF Book"/>
              <a:ea typeface="Montserrat"/>
              <a:cs typeface="Montserrat"/>
              <a:sym typeface="Montserrat"/>
            </a:endParaRPr>
          </a:p>
          <a:p>
            <a:pPr marL="533387" indent="-380990">
              <a:lnSpc>
                <a:spcPct val="100000"/>
              </a:lnSpc>
              <a:spcBef>
                <a:spcPts val="1333"/>
              </a:spcBef>
              <a:buClr>
                <a:schemeClr val="dk1"/>
              </a:buClr>
              <a:buSzPts val="1800"/>
            </a:pPr>
            <a:r>
              <a:rPr lang="en-US" dirty="0">
                <a:solidFill>
                  <a:schemeClr val="dk1"/>
                </a:solidFill>
                <a:latin typeface="Gotham HTF Book"/>
                <a:ea typeface="Montserrat"/>
                <a:cs typeface="Montserrat"/>
                <a:sym typeface="Montserrat"/>
              </a:rPr>
              <a:t>Build capacity to “See the System” and account for it when working to improve</a:t>
            </a:r>
          </a:p>
          <a:p>
            <a:pPr marL="533387" indent="-380990">
              <a:lnSpc>
                <a:spcPct val="100000"/>
              </a:lnSpc>
              <a:spcBef>
                <a:spcPts val="1333"/>
              </a:spcBef>
              <a:buClr>
                <a:schemeClr val="dk1"/>
              </a:buClr>
              <a:buSzPts val="1800"/>
            </a:pPr>
            <a:r>
              <a:rPr lang="en" dirty="0">
                <a:solidFill>
                  <a:schemeClr val="dk1"/>
                </a:solidFill>
                <a:latin typeface="Gotham HTF Book"/>
                <a:ea typeface="Montserrat"/>
                <a:cs typeface="Montserrat"/>
                <a:sym typeface="Montserrat"/>
              </a:rPr>
              <a:t>Gain a deeper understanding of variance as the core problem to solve</a:t>
            </a:r>
            <a:endParaRPr dirty="0">
              <a:solidFill>
                <a:schemeClr val="dk1"/>
              </a:solidFill>
              <a:latin typeface="Gotham HTF Book"/>
              <a:ea typeface="Montserrat"/>
              <a:cs typeface="Montserrat"/>
              <a:sym typeface="Montserrat"/>
            </a:endParaRPr>
          </a:p>
          <a:p>
            <a:pPr marL="0" indent="0">
              <a:lnSpc>
                <a:spcPct val="100000"/>
              </a:lnSpc>
              <a:spcBef>
                <a:spcPts val="1333"/>
              </a:spcBef>
              <a:buNone/>
            </a:pPr>
            <a:endParaRPr dirty="0">
              <a:solidFill>
                <a:schemeClr val="dk1"/>
              </a:solidFill>
              <a:latin typeface="Gotham HTF Book"/>
              <a:ea typeface="Montserrat"/>
              <a:cs typeface="Montserrat"/>
              <a:sym typeface="Montserrat"/>
            </a:endParaRPr>
          </a:p>
          <a:p>
            <a:pPr marL="0" indent="0">
              <a:buNone/>
            </a:pPr>
            <a:endParaRPr dirty="0">
              <a:latin typeface="Gotham HTF Book"/>
            </a:endParaRPr>
          </a:p>
        </p:txBody>
      </p:sp>
      <p:sp>
        <p:nvSpPr>
          <p:cNvPr id="2086" name="Google Shape;2086;p143"/>
          <p:cNvSpPr txBox="1">
            <a:spLocks noGrp="1"/>
          </p:cNvSpPr>
          <p:nvPr>
            <p:ph type="title"/>
          </p:nvPr>
        </p:nvSpPr>
        <p:spPr>
          <a:xfrm>
            <a:off x="269967" y="141309"/>
            <a:ext cx="8874000" cy="1063200"/>
          </a:xfrm>
          <a:prstGeom prst="rect">
            <a:avLst/>
          </a:prstGeom>
        </p:spPr>
        <p:txBody>
          <a:bodyPr spcFirstLastPara="1" vert="horz" wrap="square" lIns="78567" tIns="78567" rIns="78567" bIns="78567" rtlCol="0" anchor="ctr" anchorCtr="0">
            <a:noAutofit/>
          </a:bodyPr>
          <a:lstStyle/>
          <a:p>
            <a:r>
              <a:rPr lang="en" dirty="0">
                <a:solidFill>
                  <a:srgbClr val="385527"/>
                </a:solidFill>
                <a:latin typeface="Gotham HTF Book"/>
                <a:ea typeface="Montserrat"/>
                <a:cs typeface="Montserrat"/>
                <a:sym typeface="Montserrat"/>
              </a:rPr>
              <a:t>Objectives</a:t>
            </a:r>
            <a:endParaRPr dirty="0">
              <a:solidFill>
                <a:srgbClr val="385527"/>
              </a:solidFill>
              <a:latin typeface="Gotham HTF Book"/>
              <a:ea typeface="Montserrat"/>
              <a:cs typeface="Montserrat"/>
              <a:sym typeface="Montserra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106"/>
        <p:cNvGrpSpPr/>
        <p:nvPr/>
      </p:nvGrpSpPr>
      <p:grpSpPr>
        <a:xfrm>
          <a:off x="0" y="0"/>
          <a:ext cx="0" cy="0"/>
          <a:chOff x="0" y="0"/>
          <a:chExt cx="0" cy="0"/>
        </a:xfrm>
      </p:grpSpPr>
      <p:sp>
        <p:nvSpPr>
          <p:cNvPr id="2107" name="Google Shape;2107;p146"/>
          <p:cNvSpPr txBox="1">
            <a:spLocks noGrp="1"/>
          </p:cNvSpPr>
          <p:nvPr>
            <p:ph type="title"/>
          </p:nvPr>
        </p:nvSpPr>
        <p:spPr>
          <a:xfrm>
            <a:off x="269965" y="141309"/>
            <a:ext cx="8874000" cy="1063200"/>
          </a:xfrm>
          <a:prstGeom prst="rect">
            <a:avLst/>
          </a:prstGeom>
          <a:noFill/>
          <a:ln>
            <a:noFill/>
          </a:ln>
        </p:spPr>
        <p:txBody>
          <a:bodyPr spcFirstLastPara="1" vert="horz" wrap="square" lIns="91433" tIns="91433" rIns="91433" bIns="91433" rtlCol="0" anchor="ctr" anchorCtr="0">
            <a:noAutofit/>
          </a:bodyPr>
          <a:lstStyle/>
          <a:p>
            <a:r>
              <a:rPr lang="en" dirty="0">
                <a:solidFill>
                  <a:srgbClr val="385527"/>
                </a:solidFill>
                <a:latin typeface="Gotham HTF Book"/>
                <a:ea typeface="Montserrat"/>
                <a:cs typeface="Montserrat"/>
                <a:sym typeface="Montserrat"/>
              </a:rPr>
              <a:t>Carnegie Foundation</a:t>
            </a:r>
            <a:endParaRPr dirty="0">
              <a:solidFill>
                <a:srgbClr val="385527"/>
              </a:solidFill>
              <a:latin typeface="Gotham HTF Book"/>
              <a:ea typeface="Montserrat"/>
              <a:cs typeface="Montserrat"/>
              <a:sym typeface="Montserrat"/>
            </a:endParaRPr>
          </a:p>
        </p:txBody>
      </p:sp>
      <p:sp>
        <p:nvSpPr>
          <p:cNvPr id="2108" name="Google Shape;2108;p146"/>
          <p:cNvSpPr txBox="1">
            <a:spLocks noGrp="1"/>
          </p:cNvSpPr>
          <p:nvPr>
            <p:ph type="body" idx="1"/>
          </p:nvPr>
        </p:nvSpPr>
        <p:spPr>
          <a:xfrm>
            <a:off x="269999" y="1363388"/>
            <a:ext cx="11652000" cy="4635200"/>
          </a:xfrm>
          <a:prstGeom prst="rect">
            <a:avLst/>
          </a:prstGeom>
          <a:noFill/>
          <a:ln>
            <a:noFill/>
          </a:ln>
        </p:spPr>
        <p:txBody>
          <a:bodyPr spcFirstLastPara="1" vert="horz" wrap="square" lIns="91433" tIns="91433" rIns="91433" bIns="91433" rtlCol="0" anchor="t" anchorCtr="0">
            <a:noAutofit/>
          </a:bodyPr>
          <a:lstStyle/>
          <a:p>
            <a:pPr marL="0" indent="0">
              <a:lnSpc>
                <a:spcPct val="130000"/>
              </a:lnSpc>
              <a:spcBef>
                <a:spcPts val="0"/>
              </a:spcBef>
              <a:buNone/>
            </a:pPr>
            <a:r>
              <a:rPr lang="en" sz="2400" b="1" dirty="0">
                <a:solidFill>
                  <a:schemeClr val="tx1"/>
                </a:solidFill>
                <a:highlight>
                  <a:srgbClr val="FFFFFF"/>
                </a:highlight>
                <a:latin typeface="Gotham HTF Book"/>
                <a:ea typeface="Montserrat"/>
                <a:cs typeface="Montserrat"/>
                <a:sym typeface="Montserrat"/>
              </a:rPr>
              <a:t>The Six Core Principles of Improvement</a:t>
            </a:r>
            <a:endParaRPr sz="2400" b="1" dirty="0">
              <a:solidFill>
                <a:schemeClr val="tx1"/>
              </a:solidFill>
              <a:highlight>
                <a:srgbClr val="FFFFFF"/>
              </a:highlight>
              <a:latin typeface="Gotham HTF Book"/>
              <a:ea typeface="Montserrat"/>
              <a:cs typeface="Montserrat"/>
              <a:sym typeface="Montserrat"/>
            </a:endParaRPr>
          </a:p>
          <a:p>
            <a:pPr marL="592652" indent="-457189">
              <a:lnSpc>
                <a:spcPct val="115000"/>
              </a:lnSpc>
              <a:spcBef>
                <a:spcPts val="0"/>
              </a:spcBef>
              <a:buClr>
                <a:schemeClr val="tx1"/>
              </a:buClr>
              <a:buFont typeface="+mj-lt"/>
              <a:buAutoNum type="arabicPeriod"/>
            </a:pPr>
            <a:r>
              <a:rPr lang="en" b="1" dirty="0">
                <a:solidFill>
                  <a:schemeClr val="tx1"/>
                </a:solidFill>
                <a:highlight>
                  <a:srgbClr val="FFFFFF"/>
                </a:highlight>
                <a:latin typeface="Gotham HTF Book"/>
                <a:ea typeface="Montserrat"/>
                <a:cs typeface="Montserrat"/>
                <a:sym typeface="Montserrat"/>
              </a:rPr>
              <a:t>Make the work </a:t>
            </a:r>
            <a:r>
              <a:rPr lang="en" b="1" u="sng" dirty="0">
                <a:solidFill>
                  <a:schemeClr val="tx1"/>
                </a:solidFill>
                <a:highlight>
                  <a:srgbClr val="FFFFFF"/>
                </a:highlight>
                <a:latin typeface="Gotham HTF Book"/>
                <a:ea typeface="Montserrat"/>
                <a:cs typeface="Montserrat"/>
                <a:sym typeface="Montserrat"/>
              </a:rPr>
              <a:t>problem-specific and user-centered</a:t>
            </a:r>
            <a:r>
              <a:rPr lang="en" b="1" dirty="0">
                <a:solidFill>
                  <a:schemeClr val="tx1"/>
                </a:solidFill>
                <a:highlight>
                  <a:srgbClr val="FFFFFF"/>
                </a:highlight>
                <a:latin typeface="Gotham HTF Book"/>
                <a:ea typeface="Montserrat"/>
                <a:cs typeface="Montserrat"/>
                <a:sym typeface="Montserrat"/>
              </a:rPr>
              <a:t>. </a:t>
            </a:r>
            <a:br>
              <a:rPr lang="en" b="1" dirty="0">
                <a:solidFill>
                  <a:schemeClr val="tx1"/>
                </a:solidFill>
                <a:highlight>
                  <a:srgbClr val="FFFFFF"/>
                </a:highlight>
                <a:latin typeface="Gotham HTF Book"/>
                <a:ea typeface="Montserrat"/>
                <a:cs typeface="Montserrat"/>
                <a:sym typeface="Montserrat"/>
              </a:rPr>
            </a:br>
            <a:r>
              <a:rPr lang="en" sz="1800" dirty="0">
                <a:solidFill>
                  <a:schemeClr val="tx1"/>
                </a:solidFill>
                <a:latin typeface="Gotham HTF Book"/>
                <a:ea typeface="Montserrat"/>
                <a:cs typeface="Montserrat"/>
                <a:sym typeface="Montserrat"/>
              </a:rPr>
              <a:t>It starts with a single question: “What specifically is the problem we are trying to solve?” It enlivens a co-development orientation: engage key participants early and often.</a:t>
            </a:r>
          </a:p>
          <a:p>
            <a:pPr marL="592652" indent="-457189">
              <a:lnSpc>
                <a:spcPct val="115000"/>
              </a:lnSpc>
              <a:spcBef>
                <a:spcPts val="0"/>
              </a:spcBef>
              <a:buClr>
                <a:schemeClr val="tx1"/>
              </a:buClr>
              <a:buFont typeface="+mj-lt"/>
              <a:buAutoNum type="arabicPeriod"/>
            </a:pPr>
            <a:endParaRPr sz="1800" dirty="0">
              <a:solidFill>
                <a:schemeClr val="tx1"/>
              </a:solidFill>
              <a:latin typeface="Gotham HTF Book"/>
              <a:ea typeface="Montserrat"/>
              <a:cs typeface="Montserrat"/>
              <a:sym typeface="Montserrat"/>
            </a:endParaRPr>
          </a:p>
          <a:p>
            <a:pPr marL="592652" indent="-457189">
              <a:lnSpc>
                <a:spcPct val="115000"/>
              </a:lnSpc>
              <a:spcBef>
                <a:spcPts val="0"/>
              </a:spcBef>
              <a:buClr>
                <a:schemeClr val="tx1"/>
              </a:buClr>
              <a:buFont typeface="+mj-lt"/>
              <a:buAutoNum type="arabicPeriod"/>
            </a:pPr>
            <a:r>
              <a:rPr lang="en" b="1" u="sng" dirty="0">
                <a:solidFill>
                  <a:schemeClr val="tx1"/>
                </a:solidFill>
                <a:latin typeface="Gotham HTF Book"/>
                <a:ea typeface="Montserrat"/>
                <a:cs typeface="Montserrat"/>
                <a:sym typeface="Montserrat"/>
              </a:rPr>
              <a:t>Variation</a:t>
            </a:r>
            <a:r>
              <a:rPr lang="en" b="1" dirty="0">
                <a:solidFill>
                  <a:schemeClr val="tx1"/>
                </a:solidFill>
                <a:latin typeface="Gotham HTF Book"/>
                <a:ea typeface="Montserrat"/>
                <a:cs typeface="Montserrat"/>
                <a:sym typeface="Montserrat"/>
              </a:rPr>
              <a:t> in performance is the core problem to address.</a:t>
            </a:r>
            <a:br>
              <a:rPr lang="en" b="1" dirty="0">
                <a:solidFill>
                  <a:schemeClr val="tx1"/>
                </a:solidFill>
                <a:latin typeface="Gotham HTF Book"/>
                <a:ea typeface="Montserrat"/>
                <a:cs typeface="Montserrat"/>
                <a:sym typeface="Montserrat"/>
              </a:rPr>
            </a:br>
            <a:r>
              <a:rPr lang="en" sz="1800" dirty="0">
                <a:solidFill>
                  <a:schemeClr val="tx1"/>
                </a:solidFill>
                <a:latin typeface="Gotham HTF Book"/>
                <a:ea typeface="Montserrat"/>
                <a:cs typeface="Montserrat"/>
                <a:sym typeface="Montserrat"/>
              </a:rPr>
              <a:t>The critical issue is not what works, but rather what works, for whom and under what set of conditions. Aim to produce the desired results reliably at scale.</a:t>
            </a:r>
            <a:endParaRPr sz="1800" dirty="0">
              <a:solidFill>
                <a:schemeClr val="tx1"/>
              </a:solidFill>
              <a:latin typeface="Gotham HTF Book"/>
              <a:ea typeface="Montserrat"/>
              <a:cs typeface="Montserrat"/>
              <a:sym typeface="Montserrat"/>
            </a:endParaRPr>
          </a:p>
          <a:p>
            <a:pPr marL="592652" indent="-457189">
              <a:lnSpc>
                <a:spcPct val="115000"/>
              </a:lnSpc>
              <a:spcBef>
                <a:spcPts val="0"/>
              </a:spcBef>
              <a:buClrTx/>
              <a:buFont typeface="+mj-lt"/>
              <a:buAutoNum type="arabicPeriod"/>
            </a:pPr>
            <a:endParaRPr lang="en" b="1" u="sng" dirty="0">
              <a:solidFill>
                <a:schemeClr val="tx1"/>
              </a:solidFill>
              <a:latin typeface="Gotham HTF Book"/>
              <a:ea typeface="Montserrat"/>
              <a:cs typeface="Montserrat"/>
              <a:sym typeface="Montserrat"/>
            </a:endParaRPr>
          </a:p>
          <a:p>
            <a:pPr marL="592652" indent="-457189">
              <a:lnSpc>
                <a:spcPct val="115000"/>
              </a:lnSpc>
              <a:spcBef>
                <a:spcPts val="0"/>
              </a:spcBef>
              <a:buClrTx/>
              <a:buFont typeface="+mj-lt"/>
              <a:buAutoNum type="arabicPeriod"/>
            </a:pPr>
            <a:r>
              <a:rPr lang="en" b="1" u="sng" dirty="0">
                <a:solidFill>
                  <a:schemeClr val="tx1"/>
                </a:solidFill>
                <a:latin typeface="Gotham HTF Book"/>
                <a:ea typeface="Montserrat"/>
                <a:cs typeface="Montserrat"/>
                <a:sym typeface="Montserrat"/>
              </a:rPr>
              <a:t>See the system</a:t>
            </a:r>
            <a:r>
              <a:rPr lang="en" b="1" dirty="0">
                <a:solidFill>
                  <a:schemeClr val="tx1"/>
                </a:solidFill>
                <a:latin typeface="Gotham HTF Book"/>
                <a:ea typeface="Montserrat"/>
                <a:cs typeface="Montserrat"/>
                <a:sym typeface="Montserrat"/>
              </a:rPr>
              <a:t> that produces the current outcomes.</a:t>
            </a:r>
            <a:br>
              <a:rPr lang="en" b="1" dirty="0">
                <a:solidFill>
                  <a:schemeClr val="tx1"/>
                </a:solidFill>
                <a:latin typeface="Gotham HTF Book"/>
                <a:ea typeface="Montserrat"/>
                <a:cs typeface="Montserrat"/>
                <a:sym typeface="Montserrat"/>
              </a:rPr>
            </a:br>
            <a:r>
              <a:rPr lang="en" sz="1800" dirty="0">
                <a:solidFill>
                  <a:schemeClr val="tx1"/>
                </a:solidFill>
                <a:latin typeface="Gotham HTF Book"/>
                <a:ea typeface="Montserrat"/>
                <a:cs typeface="Montserrat"/>
                <a:sym typeface="Montserrat"/>
              </a:rPr>
              <a:t>It is hard to improve what you do not fully understand. Go and see how local conditions shape work processes. Make your hypotheses for change public and clear.</a:t>
            </a:r>
            <a:endParaRPr sz="1800" dirty="0">
              <a:solidFill>
                <a:schemeClr val="tx1"/>
              </a:solidFill>
              <a:latin typeface="Gotham HTF Book"/>
              <a:ea typeface="Montserrat"/>
              <a:cs typeface="Montserrat"/>
              <a:sym typeface="Montserrat"/>
            </a:endParaRPr>
          </a:p>
          <a:p>
            <a:pPr marL="237061" indent="-101597">
              <a:buNone/>
            </a:pPr>
            <a:endParaRPr sz="1800" dirty="0">
              <a:solidFill>
                <a:schemeClr val="tx1"/>
              </a:solidFill>
              <a:latin typeface="Gotham HTF Book"/>
              <a:ea typeface="Montserrat"/>
              <a:cs typeface="Montserrat"/>
              <a:sym typeface="Montserra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106"/>
        <p:cNvGrpSpPr/>
        <p:nvPr/>
      </p:nvGrpSpPr>
      <p:grpSpPr>
        <a:xfrm>
          <a:off x="0" y="0"/>
          <a:ext cx="0" cy="0"/>
          <a:chOff x="0" y="0"/>
          <a:chExt cx="0" cy="0"/>
        </a:xfrm>
      </p:grpSpPr>
      <p:sp>
        <p:nvSpPr>
          <p:cNvPr id="2107" name="Google Shape;2107;p146"/>
          <p:cNvSpPr txBox="1">
            <a:spLocks noGrp="1"/>
          </p:cNvSpPr>
          <p:nvPr>
            <p:ph type="title"/>
          </p:nvPr>
        </p:nvSpPr>
        <p:spPr>
          <a:xfrm>
            <a:off x="269965" y="141309"/>
            <a:ext cx="8874000" cy="1063200"/>
          </a:xfrm>
          <a:prstGeom prst="rect">
            <a:avLst/>
          </a:prstGeom>
          <a:noFill/>
          <a:ln>
            <a:noFill/>
          </a:ln>
        </p:spPr>
        <p:txBody>
          <a:bodyPr spcFirstLastPara="1" vert="horz" wrap="square" lIns="91433" tIns="91433" rIns="91433" bIns="91433" rtlCol="0" anchor="ctr" anchorCtr="0">
            <a:noAutofit/>
          </a:bodyPr>
          <a:lstStyle/>
          <a:p>
            <a:r>
              <a:rPr lang="en" dirty="0">
                <a:solidFill>
                  <a:srgbClr val="385527"/>
                </a:solidFill>
                <a:latin typeface="Gotham HTF Book"/>
                <a:ea typeface="Montserrat"/>
                <a:cs typeface="Montserrat"/>
                <a:sym typeface="Montserrat"/>
              </a:rPr>
              <a:t>Carnegie Foundation</a:t>
            </a:r>
            <a:endParaRPr dirty="0">
              <a:solidFill>
                <a:srgbClr val="385527"/>
              </a:solidFill>
              <a:latin typeface="Gotham HTF Book"/>
              <a:ea typeface="Montserrat"/>
              <a:cs typeface="Montserrat"/>
              <a:sym typeface="Montserrat"/>
            </a:endParaRPr>
          </a:p>
        </p:txBody>
      </p:sp>
      <p:sp>
        <p:nvSpPr>
          <p:cNvPr id="2108" name="Google Shape;2108;p146"/>
          <p:cNvSpPr txBox="1">
            <a:spLocks noGrp="1"/>
          </p:cNvSpPr>
          <p:nvPr>
            <p:ph type="body" idx="1"/>
          </p:nvPr>
        </p:nvSpPr>
        <p:spPr>
          <a:xfrm>
            <a:off x="269999" y="1363388"/>
            <a:ext cx="11652000" cy="4635200"/>
          </a:xfrm>
          <a:prstGeom prst="rect">
            <a:avLst/>
          </a:prstGeom>
          <a:noFill/>
          <a:ln>
            <a:noFill/>
          </a:ln>
        </p:spPr>
        <p:txBody>
          <a:bodyPr spcFirstLastPara="1" vert="horz" wrap="square" lIns="91433" tIns="91433" rIns="91433" bIns="91433" rtlCol="0" anchor="t" anchorCtr="0">
            <a:noAutofit/>
          </a:bodyPr>
          <a:lstStyle/>
          <a:p>
            <a:pPr marL="0" indent="0">
              <a:lnSpc>
                <a:spcPct val="130000"/>
              </a:lnSpc>
              <a:spcBef>
                <a:spcPts val="0"/>
              </a:spcBef>
              <a:buNone/>
            </a:pPr>
            <a:r>
              <a:rPr lang="en" sz="2400" b="1" dirty="0">
                <a:solidFill>
                  <a:schemeClr val="tx1"/>
                </a:solidFill>
                <a:highlight>
                  <a:srgbClr val="FFFFFF"/>
                </a:highlight>
                <a:latin typeface="Gotham HTF Book"/>
                <a:ea typeface="Montserrat"/>
                <a:cs typeface="Montserrat"/>
                <a:sym typeface="Montserrat"/>
              </a:rPr>
              <a:t>The Six Core Principles of Improvement</a:t>
            </a:r>
            <a:endParaRPr sz="2400" b="1" dirty="0">
              <a:solidFill>
                <a:schemeClr val="tx1"/>
              </a:solidFill>
              <a:highlight>
                <a:srgbClr val="FFFFFF"/>
              </a:highlight>
              <a:latin typeface="Gotham HTF Book"/>
              <a:ea typeface="Montserrat"/>
              <a:cs typeface="Montserrat"/>
              <a:sym typeface="Montserrat"/>
            </a:endParaRPr>
          </a:p>
          <a:p>
            <a:pPr marL="592652" indent="-457189">
              <a:lnSpc>
                <a:spcPct val="115000"/>
              </a:lnSpc>
              <a:spcBef>
                <a:spcPts val="800"/>
              </a:spcBef>
              <a:buClrTx/>
              <a:buFont typeface="+mj-lt"/>
              <a:buAutoNum type="arabicPeriod" startAt="4"/>
            </a:pPr>
            <a:r>
              <a:rPr lang="en-US" b="1" dirty="0">
                <a:solidFill>
                  <a:schemeClr val="tx1"/>
                </a:solidFill>
                <a:highlight>
                  <a:srgbClr val="FFFFFF"/>
                </a:highlight>
                <a:latin typeface="Gotham HTF Book"/>
                <a:sym typeface="Montserrat"/>
              </a:rPr>
              <a:t>We cannot improve at scale what we cannot </a:t>
            </a:r>
            <a:r>
              <a:rPr lang="en-US" b="1" dirty="0">
                <a:solidFill>
                  <a:schemeClr val="tx1"/>
                </a:solidFill>
                <a:highlight>
                  <a:srgbClr val="FFFFFF"/>
                </a:highlight>
                <a:latin typeface="Gotham HTF Book"/>
                <a:sym typeface="Montserrat"/>
                <a:hlinkClick r:id="rId3">
                  <a:extLst>
                    <a:ext uri="{A12FA001-AC4F-418D-AE19-62706E023703}">
                      <ahyp:hlinkClr xmlns:ahyp="http://schemas.microsoft.com/office/drawing/2018/hyperlinkcolor" val="tx"/>
                    </a:ext>
                  </a:extLst>
                </a:hlinkClick>
              </a:rPr>
              <a:t>measure</a:t>
            </a:r>
            <a:r>
              <a:rPr lang="en-US" b="1" dirty="0">
                <a:solidFill>
                  <a:schemeClr val="tx1"/>
                </a:solidFill>
                <a:highlight>
                  <a:srgbClr val="FFFFFF"/>
                </a:highlight>
                <a:latin typeface="Gotham HTF Book"/>
                <a:sym typeface="Montserrat"/>
              </a:rPr>
              <a:t>.</a:t>
            </a:r>
            <a:br>
              <a:rPr lang="en-US" sz="2800" b="1" dirty="0">
                <a:solidFill>
                  <a:srgbClr val="3E3E3E"/>
                </a:solidFill>
                <a:highlight>
                  <a:srgbClr val="FFFFFF"/>
                </a:highlight>
                <a:latin typeface="Gotham Book" pitchFamily="50" charset="0"/>
                <a:ea typeface="Montserrat"/>
                <a:cs typeface="Montserrat"/>
                <a:sym typeface="Montserrat"/>
              </a:rPr>
            </a:br>
            <a:r>
              <a:rPr lang="en-US" dirty="0">
                <a:solidFill>
                  <a:schemeClr val="tx1"/>
                </a:solidFill>
                <a:highlight>
                  <a:srgbClr val="FFFFFF"/>
                </a:highlight>
                <a:latin typeface="Gotham Book" pitchFamily="50" charset="0"/>
                <a:ea typeface="Montserrat"/>
                <a:cs typeface="Montserrat"/>
                <a:sym typeface="Montserrat"/>
              </a:rPr>
              <a:t>Embed measures of key outcomes and processes to track if change is an improvement. We intervene in complex organizations. Anticipate unintended consequences and measure these too.</a:t>
            </a:r>
          </a:p>
          <a:p>
            <a:pPr marL="440256" indent="-304792">
              <a:lnSpc>
                <a:spcPct val="115000"/>
              </a:lnSpc>
              <a:spcBef>
                <a:spcPts val="0"/>
              </a:spcBef>
              <a:buClrTx/>
              <a:buFont typeface="+mj-lt"/>
              <a:buAutoNum type="arabicPeriod" startAt="4"/>
            </a:pPr>
            <a:endParaRPr lang="en-US" sz="900" dirty="0">
              <a:solidFill>
                <a:srgbClr val="3E3E3E"/>
              </a:solidFill>
              <a:highlight>
                <a:srgbClr val="FFFFFF"/>
              </a:highlight>
              <a:latin typeface="Gotham Book" pitchFamily="50" charset="0"/>
              <a:ea typeface="Montserrat"/>
              <a:cs typeface="Montserrat"/>
              <a:sym typeface="Montserrat"/>
            </a:endParaRPr>
          </a:p>
          <a:p>
            <a:pPr marL="592652" indent="-457189">
              <a:lnSpc>
                <a:spcPct val="115000"/>
              </a:lnSpc>
              <a:spcBef>
                <a:spcPts val="0"/>
              </a:spcBef>
              <a:buClrTx/>
              <a:buFont typeface="+mj-lt"/>
              <a:buAutoNum type="arabicPeriod" startAt="4"/>
            </a:pPr>
            <a:r>
              <a:rPr lang="en-US" b="1" dirty="0">
                <a:solidFill>
                  <a:schemeClr val="tx1"/>
                </a:solidFill>
                <a:highlight>
                  <a:srgbClr val="FFFFFF"/>
                </a:highlight>
                <a:latin typeface="Gotham Book" pitchFamily="50" charset="0"/>
                <a:ea typeface="Montserrat"/>
                <a:cs typeface="Montserrat"/>
                <a:sym typeface="Montserrat"/>
              </a:rPr>
              <a:t>Anchor practice improvement in </a:t>
            </a:r>
            <a:r>
              <a:rPr lang="en-US" b="1" u="sng" dirty="0">
                <a:solidFill>
                  <a:schemeClr val="tx1"/>
                </a:solidFill>
                <a:highlight>
                  <a:srgbClr val="FFFFFF"/>
                </a:highlight>
                <a:latin typeface="Gotham Book" pitchFamily="50" charset="0"/>
                <a:ea typeface="Montserrat"/>
                <a:cs typeface="Montserrat"/>
                <a:sym typeface="Montserrat"/>
              </a:rPr>
              <a:t>disciplined inquiry</a:t>
            </a:r>
            <a:r>
              <a:rPr lang="en-US" b="1" dirty="0">
                <a:solidFill>
                  <a:schemeClr val="tx1"/>
                </a:solidFill>
                <a:highlight>
                  <a:srgbClr val="FFFFFF"/>
                </a:highlight>
                <a:latin typeface="Gotham Book" pitchFamily="50" charset="0"/>
                <a:ea typeface="Montserrat"/>
                <a:cs typeface="Montserrat"/>
                <a:sym typeface="Montserrat"/>
              </a:rPr>
              <a:t>.</a:t>
            </a:r>
            <a:br>
              <a:rPr lang="en-US" sz="2800" b="1" dirty="0">
                <a:solidFill>
                  <a:schemeClr val="tx1"/>
                </a:solidFill>
                <a:highlight>
                  <a:srgbClr val="FFFFFF"/>
                </a:highlight>
                <a:latin typeface="Gotham Book" pitchFamily="50" charset="0"/>
                <a:ea typeface="Montserrat"/>
                <a:cs typeface="Montserrat"/>
                <a:sym typeface="Montserrat"/>
              </a:rPr>
            </a:br>
            <a:r>
              <a:rPr lang="en-US" dirty="0">
                <a:solidFill>
                  <a:schemeClr val="tx1"/>
                </a:solidFill>
                <a:highlight>
                  <a:srgbClr val="FFFFFF"/>
                </a:highlight>
                <a:latin typeface="Gotham Book" pitchFamily="50" charset="0"/>
                <a:ea typeface="Montserrat"/>
                <a:cs typeface="Montserrat"/>
                <a:sym typeface="Montserrat"/>
              </a:rPr>
              <a:t>Engage rapid cycles of Plan, Do, Study, Act (PDSA) to learn fast, fail fast, and improve quickly. That failures may occur is not the problem; that we fail to learn from them is.</a:t>
            </a:r>
          </a:p>
          <a:p>
            <a:pPr marL="440256" indent="-304792">
              <a:lnSpc>
                <a:spcPct val="115000"/>
              </a:lnSpc>
              <a:spcBef>
                <a:spcPts val="0"/>
              </a:spcBef>
              <a:buClrTx/>
              <a:buFont typeface="+mj-lt"/>
              <a:buAutoNum type="arabicPeriod" startAt="4"/>
            </a:pPr>
            <a:endParaRPr lang="en-US" sz="900" dirty="0">
              <a:solidFill>
                <a:srgbClr val="3E3E3E"/>
              </a:solidFill>
              <a:highlight>
                <a:srgbClr val="FFFFFF"/>
              </a:highlight>
              <a:latin typeface="Gotham Book" pitchFamily="50" charset="0"/>
              <a:ea typeface="Montserrat"/>
              <a:cs typeface="Montserrat"/>
              <a:sym typeface="Montserrat"/>
            </a:endParaRPr>
          </a:p>
          <a:p>
            <a:pPr marL="592652" indent="-457189">
              <a:lnSpc>
                <a:spcPct val="115000"/>
              </a:lnSpc>
              <a:spcBef>
                <a:spcPts val="0"/>
              </a:spcBef>
              <a:buClrTx/>
              <a:buFont typeface="+mj-lt"/>
              <a:buAutoNum type="arabicPeriod" startAt="4"/>
            </a:pPr>
            <a:r>
              <a:rPr lang="en-US" b="1" dirty="0">
                <a:solidFill>
                  <a:schemeClr val="tx1"/>
                </a:solidFill>
                <a:highlight>
                  <a:srgbClr val="FFFFFF"/>
                </a:highlight>
                <a:latin typeface="Gotham Book" pitchFamily="50" charset="0"/>
                <a:ea typeface="Montserrat"/>
                <a:cs typeface="Montserrat"/>
                <a:sym typeface="Montserrat"/>
              </a:rPr>
              <a:t>Accelerate improvements through </a:t>
            </a:r>
            <a:r>
              <a:rPr lang="en-US" b="1" u="sng" dirty="0">
                <a:solidFill>
                  <a:schemeClr val="tx1"/>
                </a:solidFill>
                <a:highlight>
                  <a:srgbClr val="FFFFFF"/>
                </a:highlight>
                <a:latin typeface="Gotham Book" pitchFamily="50" charset="0"/>
                <a:ea typeface="Montserrat"/>
                <a:cs typeface="Montserrat"/>
                <a:sym typeface="Montserrat"/>
              </a:rPr>
              <a:t>networked communities</a:t>
            </a:r>
            <a:r>
              <a:rPr lang="en-US" b="1" dirty="0">
                <a:solidFill>
                  <a:srgbClr val="3E3E3E"/>
                </a:solidFill>
                <a:highlight>
                  <a:srgbClr val="FFFFFF"/>
                </a:highlight>
                <a:latin typeface="Gotham Book" pitchFamily="50" charset="0"/>
                <a:ea typeface="Montserrat"/>
                <a:cs typeface="Montserrat"/>
                <a:sym typeface="Montserrat"/>
              </a:rPr>
              <a:t>.</a:t>
            </a:r>
            <a:br>
              <a:rPr lang="en-US" sz="2800" b="1" dirty="0">
                <a:solidFill>
                  <a:srgbClr val="3E3E3E"/>
                </a:solidFill>
                <a:highlight>
                  <a:srgbClr val="FFFFFF"/>
                </a:highlight>
                <a:latin typeface="Gotham Book" pitchFamily="50" charset="0"/>
                <a:ea typeface="Montserrat"/>
                <a:cs typeface="Montserrat"/>
                <a:sym typeface="Montserrat"/>
              </a:rPr>
            </a:br>
            <a:r>
              <a:rPr lang="en-US" dirty="0">
                <a:solidFill>
                  <a:schemeClr val="tx1"/>
                </a:solidFill>
                <a:highlight>
                  <a:srgbClr val="FFFFFF"/>
                </a:highlight>
                <a:latin typeface="Gotham Book" pitchFamily="50" charset="0"/>
                <a:ea typeface="Montserrat"/>
                <a:cs typeface="Montserrat"/>
                <a:sym typeface="Montserrat"/>
              </a:rPr>
              <a:t>Embrace the wisdom of crowds. We can accomplish more together than even the best of us can accomplish alone.</a:t>
            </a:r>
          </a:p>
          <a:p>
            <a:pPr marL="237061" indent="-101597">
              <a:buNone/>
            </a:pPr>
            <a:endParaRPr sz="1800" dirty="0">
              <a:solidFill>
                <a:schemeClr val="tx1"/>
              </a:solidFill>
              <a:latin typeface="Gotham HTF Book"/>
              <a:ea typeface="Montserrat"/>
              <a:cs typeface="Montserrat"/>
              <a:sym typeface="Montserrat"/>
            </a:endParaRPr>
          </a:p>
        </p:txBody>
      </p:sp>
    </p:spTree>
    <p:extLst>
      <p:ext uri="{BB962C8B-B14F-4D97-AF65-F5344CB8AC3E}">
        <p14:creationId xmlns:p14="http://schemas.microsoft.com/office/powerpoint/2010/main" val="29358169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Improvement Discipline in Practice</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38600734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64"/>
          <p:cNvSpPr txBox="1">
            <a:spLocks noGrp="1"/>
          </p:cNvSpPr>
          <p:nvPr>
            <p:ph type="body" idx="1"/>
          </p:nvPr>
        </p:nvSpPr>
        <p:spPr>
          <a:xfrm>
            <a:off x="269965" y="1541721"/>
            <a:ext cx="11652000" cy="4635200"/>
          </a:xfrm>
          <a:prstGeom prst="rect">
            <a:avLst/>
          </a:prstGeom>
        </p:spPr>
        <p:txBody>
          <a:bodyPr spcFirstLastPara="1" vert="horz" wrap="square" lIns="91433" tIns="91433" rIns="91433" bIns="91433" rtlCol="0" anchor="t" anchorCtr="0">
            <a:noAutofit/>
          </a:bodyPr>
          <a:lstStyle/>
          <a:p>
            <a:pPr marL="237061" indent="-101597">
              <a:lnSpc>
                <a:spcPct val="100000"/>
              </a:lnSpc>
              <a:spcBef>
                <a:spcPts val="0"/>
              </a:spcBef>
              <a:buNone/>
            </a:pPr>
            <a:endParaRPr sz="4800" b="1" dirty="0">
              <a:solidFill>
                <a:srgbClr val="000000"/>
              </a:solidFill>
              <a:latin typeface="Gotham HTF Book"/>
            </a:endParaRPr>
          </a:p>
          <a:p>
            <a:pPr marL="237061" indent="-101597">
              <a:lnSpc>
                <a:spcPct val="100000"/>
              </a:lnSpc>
              <a:spcBef>
                <a:spcPts val="0"/>
              </a:spcBef>
              <a:buNone/>
            </a:pPr>
            <a:r>
              <a:rPr lang="en" sz="4000" dirty="0">
                <a:solidFill>
                  <a:srgbClr val="000000"/>
                </a:solidFill>
                <a:latin typeface="Gotham HTF Book"/>
              </a:rPr>
              <a:t>How Schools Can Get Better</a:t>
            </a:r>
            <a:endParaRPr sz="4000" dirty="0">
              <a:solidFill>
                <a:srgbClr val="000000"/>
              </a:solidFill>
              <a:latin typeface="Gotham HTF Book"/>
            </a:endParaRPr>
          </a:p>
          <a:p>
            <a:pPr marL="237061" indent="-101597">
              <a:buNone/>
            </a:pPr>
            <a:endParaRPr sz="4800" b="1" dirty="0">
              <a:solidFill>
                <a:srgbClr val="000000"/>
              </a:solidFill>
              <a:latin typeface="Gotham HTF Book"/>
            </a:endParaRPr>
          </a:p>
        </p:txBody>
      </p:sp>
      <p:sp>
        <p:nvSpPr>
          <p:cNvPr id="768" name="Google Shape;768;p64"/>
          <p:cNvSpPr/>
          <p:nvPr/>
        </p:nvSpPr>
        <p:spPr>
          <a:xfrm>
            <a:off x="1170167" y="3664167"/>
            <a:ext cx="3407200" cy="1766800"/>
          </a:xfrm>
          <a:prstGeom prst="homePlate">
            <a:avLst>
              <a:gd name="adj" fmla="val 30129"/>
            </a:avLst>
          </a:prstGeom>
          <a:solidFill>
            <a:schemeClr val="accent6"/>
          </a:solidFill>
          <a:ln w="76200" cap="flat" cmpd="sng">
            <a:solidFill>
              <a:srgbClr val="FFFFFF"/>
            </a:solidFill>
            <a:prstDash val="solid"/>
            <a:miter lim="8000"/>
            <a:headEnd type="none" w="sm" len="sm"/>
            <a:tailEnd type="none" w="sm" len="sm"/>
          </a:ln>
        </p:spPr>
        <p:txBody>
          <a:bodyPr spcFirstLastPara="1" wrap="square" lIns="121900" tIns="121900" rIns="121900" bIns="121900" anchor="ctr" anchorCtr="0">
            <a:noAutofit/>
          </a:bodyPr>
          <a:lstStyle/>
          <a:p>
            <a:pPr algn="ctr"/>
            <a:r>
              <a:rPr lang="en" sz="2400" b="1" dirty="0">
                <a:latin typeface="Gotham HTF Book"/>
              </a:rPr>
              <a:t>5Essentials</a:t>
            </a:r>
            <a:endParaRPr sz="2400" b="1" dirty="0">
              <a:latin typeface="Gotham HTF Book"/>
            </a:endParaRPr>
          </a:p>
        </p:txBody>
      </p:sp>
      <p:sp>
        <p:nvSpPr>
          <p:cNvPr id="769" name="Google Shape;769;p64"/>
          <p:cNvSpPr/>
          <p:nvPr/>
        </p:nvSpPr>
        <p:spPr>
          <a:xfrm>
            <a:off x="4350433" y="3664167"/>
            <a:ext cx="3613600" cy="1766800"/>
          </a:xfrm>
          <a:prstGeom prst="chevron">
            <a:avLst>
              <a:gd name="adj" fmla="val 29853"/>
            </a:avLst>
          </a:prstGeom>
          <a:solidFill>
            <a:schemeClr val="accent6"/>
          </a:solidFill>
          <a:ln w="76200" cap="flat" cmpd="sng">
            <a:solidFill>
              <a:srgbClr val="FFFFFF"/>
            </a:solidFill>
            <a:prstDash val="solid"/>
            <a:miter lim="8000"/>
            <a:headEnd type="none" w="sm" len="sm"/>
            <a:tailEnd type="none" w="sm" len="sm"/>
          </a:ln>
        </p:spPr>
        <p:txBody>
          <a:bodyPr spcFirstLastPara="1" wrap="square" lIns="121900" tIns="121900" rIns="121900" bIns="121900" anchor="ctr" anchorCtr="0">
            <a:noAutofit/>
          </a:bodyPr>
          <a:lstStyle/>
          <a:p>
            <a:pPr algn="ctr"/>
            <a:r>
              <a:rPr lang="en" sz="2400" b="1" dirty="0">
                <a:latin typeface="Gotham HTF Book"/>
              </a:rPr>
              <a:t>Improvement Cycle</a:t>
            </a:r>
            <a:endParaRPr sz="2400" b="1" dirty="0">
              <a:latin typeface="Gotham HTF Book"/>
            </a:endParaRPr>
          </a:p>
        </p:txBody>
      </p:sp>
      <p:sp>
        <p:nvSpPr>
          <p:cNvPr id="770" name="Google Shape;770;p64"/>
          <p:cNvSpPr/>
          <p:nvPr/>
        </p:nvSpPr>
        <p:spPr>
          <a:xfrm>
            <a:off x="7712865" y="3664167"/>
            <a:ext cx="3763200" cy="1766800"/>
          </a:xfrm>
          <a:prstGeom prst="chevron">
            <a:avLst>
              <a:gd name="adj" fmla="val 29853"/>
            </a:avLst>
          </a:prstGeom>
          <a:solidFill>
            <a:schemeClr val="accent6"/>
          </a:solidFill>
          <a:ln w="76200" cap="flat" cmpd="sng">
            <a:solidFill>
              <a:srgbClr val="FFFFFF"/>
            </a:solidFill>
            <a:prstDash val="solid"/>
            <a:miter lim="8000"/>
            <a:headEnd type="none" w="sm" len="sm"/>
            <a:tailEnd type="none" w="sm" len="sm"/>
          </a:ln>
        </p:spPr>
        <p:txBody>
          <a:bodyPr spcFirstLastPara="1" wrap="square" lIns="121900" tIns="121900" rIns="121900" bIns="121900" anchor="ctr" anchorCtr="0">
            <a:noAutofit/>
          </a:bodyPr>
          <a:lstStyle/>
          <a:p>
            <a:pPr algn="ctr"/>
            <a:r>
              <a:rPr lang="en" sz="2400" b="1" dirty="0">
                <a:latin typeface="Gotham HTF Book"/>
              </a:rPr>
              <a:t>School Improvement</a:t>
            </a:r>
            <a:endParaRPr sz="2400" b="1" dirty="0">
              <a:latin typeface="Gotham HTF Book"/>
            </a:endParaRPr>
          </a:p>
        </p:txBody>
      </p:sp>
      <p:grpSp>
        <p:nvGrpSpPr>
          <p:cNvPr id="771" name="Google Shape;771;p64"/>
          <p:cNvGrpSpPr/>
          <p:nvPr/>
        </p:nvGrpSpPr>
        <p:grpSpPr>
          <a:xfrm>
            <a:off x="10058840" y="1609171"/>
            <a:ext cx="1582859" cy="1171109"/>
            <a:chOff x="5255200" y="3006475"/>
            <a:chExt cx="511700" cy="378575"/>
          </a:xfrm>
        </p:grpSpPr>
        <p:sp>
          <p:nvSpPr>
            <p:cNvPr id="772" name="Google Shape;772;p64"/>
            <p:cNvSpPr/>
            <p:nvPr/>
          </p:nvSpPr>
          <p:spPr>
            <a:xfrm>
              <a:off x="5255200" y="3006475"/>
              <a:ext cx="349900" cy="349875"/>
            </a:xfrm>
            <a:custGeom>
              <a:avLst/>
              <a:gdLst/>
              <a:ahLst/>
              <a:cxnLst/>
              <a:rect l="l" t="t" r="r" b="b"/>
              <a:pathLst>
                <a:path w="13996" h="13995" extrusionOk="0">
                  <a:moveTo>
                    <a:pt x="6986" y="4714"/>
                  </a:moveTo>
                  <a:lnTo>
                    <a:pt x="7206" y="4738"/>
                  </a:lnTo>
                  <a:lnTo>
                    <a:pt x="7425" y="4763"/>
                  </a:lnTo>
                  <a:lnTo>
                    <a:pt x="7645" y="4812"/>
                  </a:lnTo>
                  <a:lnTo>
                    <a:pt x="7841" y="4885"/>
                  </a:lnTo>
                  <a:lnTo>
                    <a:pt x="8060" y="4983"/>
                  </a:lnTo>
                  <a:lnTo>
                    <a:pt x="8256" y="5105"/>
                  </a:lnTo>
                  <a:lnTo>
                    <a:pt x="8427" y="5227"/>
                  </a:lnTo>
                  <a:lnTo>
                    <a:pt x="8598" y="5398"/>
                  </a:lnTo>
                  <a:lnTo>
                    <a:pt x="8769" y="5569"/>
                  </a:lnTo>
                  <a:lnTo>
                    <a:pt x="8891" y="5740"/>
                  </a:lnTo>
                  <a:lnTo>
                    <a:pt x="9013" y="5935"/>
                  </a:lnTo>
                  <a:lnTo>
                    <a:pt x="9111" y="6155"/>
                  </a:lnTo>
                  <a:lnTo>
                    <a:pt x="9184" y="6350"/>
                  </a:lnTo>
                  <a:lnTo>
                    <a:pt x="9233" y="6570"/>
                  </a:lnTo>
                  <a:lnTo>
                    <a:pt x="9257" y="6790"/>
                  </a:lnTo>
                  <a:lnTo>
                    <a:pt x="9257" y="7010"/>
                  </a:lnTo>
                  <a:lnTo>
                    <a:pt x="9257" y="7229"/>
                  </a:lnTo>
                  <a:lnTo>
                    <a:pt x="9233" y="7425"/>
                  </a:lnTo>
                  <a:lnTo>
                    <a:pt x="9184" y="7645"/>
                  </a:lnTo>
                  <a:lnTo>
                    <a:pt x="9111" y="7864"/>
                  </a:lnTo>
                  <a:lnTo>
                    <a:pt x="9013" y="8060"/>
                  </a:lnTo>
                  <a:lnTo>
                    <a:pt x="8891" y="8255"/>
                  </a:lnTo>
                  <a:lnTo>
                    <a:pt x="8769" y="8451"/>
                  </a:lnTo>
                  <a:lnTo>
                    <a:pt x="8598" y="8622"/>
                  </a:lnTo>
                  <a:lnTo>
                    <a:pt x="8427" y="8768"/>
                  </a:lnTo>
                  <a:lnTo>
                    <a:pt x="8256" y="8915"/>
                  </a:lnTo>
                  <a:lnTo>
                    <a:pt x="8060" y="9012"/>
                  </a:lnTo>
                  <a:lnTo>
                    <a:pt x="7841" y="9110"/>
                  </a:lnTo>
                  <a:lnTo>
                    <a:pt x="7645" y="9183"/>
                  </a:lnTo>
                  <a:lnTo>
                    <a:pt x="7425" y="9232"/>
                  </a:lnTo>
                  <a:lnTo>
                    <a:pt x="7206" y="9257"/>
                  </a:lnTo>
                  <a:lnTo>
                    <a:pt x="6986" y="9281"/>
                  </a:lnTo>
                  <a:lnTo>
                    <a:pt x="6766" y="9257"/>
                  </a:lnTo>
                  <a:lnTo>
                    <a:pt x="6546" y="9232"/>
                  </a:lnTo>
                  <a:lnTo>
                    <a:pt x="6351" y="9183"/>
                  </a:lnTo>
                  <a:lnTo>
                    <a:pt x="6131" y="9110"/>
                  </a:lnTo>
                  <a:lnTo>
                    <a:pt x="5936" y="9012"/>
                  </a:lnTo>
                  <a:lnTo>
                    <a:pt x="5740" y="8915"/>
                  </a:lnTo>
                  <a:lnTo>
                    <a:pt x="5545" y="8768"/>
                  </a:lnTo>
                  <a:lnTo>
                    <a:pt x="5374" y="8622"/>
                  </a:lnTo>
                  <a:lnTo>
                    <a:pt x="5227" y="8451"/>
                  </a:lnTo>
                  <a:lnTo>
                    <a:pt x="5081" y="8255"/>
                  </a:lnTo>
                  <a:lnTo>
                    <a:pt x="4983" y="8060"/>
                  </a:lnTo>
                  <a:lnTo>
                    <a:pt x="4885" y="7864"/>
                  </a:lnTo>
                  <a:lnTo>
                    <a:pt x="4812" y="7645"/>
                  </a:lnTo>
                  <a:lnTo>
                    <a:pt x="4763" y="7425"/>
                  </a:lnTo>
                  <a:lnTo>
                    <a:pt x="4714" y="7229"/>
                  </a:lnTo>
                  <a:lnTo>
                    <a:pt x="4714" y="7010"/>
                  </a:lnTo>
                  <a:lnTo>
                    <a:pt x="4714" y="6790"/>
                  </a:lnTo>
                  <a:lnTo>
                    <a:pt x="4763" y="6570"/>
                  </a:lnTo>
                  <a:lnTo>
                    <a:pt x="4812" y="6350"/>
                  </a:lnTo>
                  <a:lnTo>
                    <a:pt x="4885" y="6155"/>
                  </a:lnTo>
                  <a:lnTo>
                    <a:pt x="4983" y="5935"/>
                  </a:lnTo>
                  <a:lnTo>
                    <a:pt x="5081" y="5740"/>
                  </a:lnTo>
                  <a:lnTo>
                    <a:pt x="5227" y="5569"/>
                  </a:lnTo>
                  <a:lnTo>
                    <a:pt x="5374" y="5398"/>
                  </a:lnTo>
                  <a:lnTo>
                    <a:pt x="5545" y="5227"/>
                  </a:lnTo>
                  <a:lnTo>
                    <a:pt x="5740" y="5105"/>
                  </a:lnTo>
                  <a:lnTo>
                    <a:pt x="5936" y="4983"/>
                  </a:lnTo>
                  <a:lnTo>
                    <a:pt x="6131" y="4885"/>
                  </a:lnTo>
                  <a:lnTo>
                    <a:pt x="6351" y="4812"/>
                  </a:lnTo>
                  <a:lnTo>
                    <a:pt x="6546" y="4763"/>
                  </a:lnTo>
                  <a:lnTo>
                    <a:pt x="6766" y="4738"/>
                  </a:lnTo>
                  <a:lnTo>
                    <a:pt x="6986" y="4714"/>
                  </a:lnTo>
                  <a:close/>
                  <a:moveTo>
                    <a:pt x="6497" y="0"/>
                  </a:moveTo>
                  <a:lnTo>
                    <a:pt x="6375" y="25"/>
                  </a:lnTo>
                  <a:lnTo>
                    <a:pt x="6253" y="49"/>
                  </a:lnTo>
                  <a:lnTo>
                    <a:pt x="6131" y="122"/>
                  </a:lnTo>
                  <a:lnTo>
                    <a:pt x="6033" y="196"/>
                  </a:lnTo>
                  <a:lnTo>
                    <a:pt x="5936" y="293"/>
                  </a:lnTo>
                  <a:lnTo>
                    <a:pt x="5862" y="391"/>
                  </a:lnTo>
                  <a:lnTo>
                    <a:pt x="5813" y="513"/>
                  </a:lnTo>
                  <a:lnTo>
                    <a:pt x="5789" y="635"/>
                  </a:lnTo>
                  <a:lnTo>
                    <a:pt x="5618" y="2076"/>
                  </a:lnTo>
                  <a:lnTo>
                    <a:pt x="5325" y="2174"/>
                  </a:lnTo>
                  <a:lnTo>
                    <a:pt x="5032" y="2296"/>
                  </a:lnTo>
                  <a:lnTo>
                    <a:pt x="4763" y="2418"/>
                  </a:lnTo>
                  <a:lnTo>
                    <a:pt x="4495" y="2565"/>
                  </a:lnTo>
                  <a:lnTo>
                    <a:pt x="3347" y="1661"/>
                  </a:lnTo>
                  <a:lnTo>
                    <a:pt x="3225" y="1588"/>
                  </a:lnTo>
                  <a:lnTo>
                    <a:pt x="3103" y="1539"/>
                  </a:lnTo>
                  <a:lnTo>
                    <a:pt x="2980" y="1514"/>
                  </a:lnTo>
                  <a:lnTo>
                    <a:pt x="2736" y="1514"/>
                  </a:lnTo>
                  <a:lnTo>
                    <a:pt x="2590" y="1563"/>
                  </a:lnTo>
                  <a:lnTo>
                    <a:pt x="2492" y="1637"/>
                  </a:lnTo>
                  <a:lnTo>
                    <a:pt x="2394" y="1710"/>
                  </a:lnTo>
                  <a:lnTo>
                    <a:pt x="1710" y="2394"/>
                  </a:lnTo>
                  <a:lnTo>
                    <a:pt x="1613" y="2491"/>
                  </a:lnTo>
                  <a:lnTo>
                    <a:pt x="1564" y="2614"/>
                  </a:lnTo>
                  <a:lnTo>
                    <a:pt x="1515" y="2736"/>
                  </a:lnTo>
                  <a:lnTo>
                    <a:pt x="1491" y="2858"/>
                  </a:lnTo>
                  <a:lnTo>
                    <a:pt x="1491" y="3004"/>
                  </a:lnTo>
                  <a:lnTo>
                    <a:pt x="1515" y="3126"/>
                  </a:lnTo>
                  <a:lnTo>
                    <a:pt x="1564" y="3249"/>
                  </a:lnTo>
                  <a:lnTo>
                    <a:pt x="1637" y="3346"/>
                  </a:lnTo>
                  <a:lnTo>
                    <a:pt x="2541" y="4494"/>
                  </a:lnTo>
                  <a:lnTo>
                    <a:pt x="2394" y="4763"/>
                  </a:lnTo>
                  <a:lnTo>
                    <a:pt x="2272" y="5056"/>
                  </a:lnTo>
                  <a:lnTo>
                    <a:pt x="2174" y="5349"/>
                  </a:lnTo>
                  <a:lnTo>
                    <a:pt x="2077" y="5642"/>
                  </a:lnTo>
                  <a:lnTo>
                    <a:pt x="636" y="5789"/>
                  </a:lnTo>
                  <a:lnTo>
                    <a:pt x="514" y="5837"/>
                  </a:lnTo>
                  <a:lnTo>
                    <a:pt x="392" y="5886"/>
                  </a:lnTo>
                  <a:lnTo>
                    <a:pt x="269" y="5959"/>
                  </a:lnTo>
                  <a:lnTo>
                    <a:pt x="172" y="6033"/>
                  </a:lnTo>
                  <a:lnTo>
                    <a:pt x="99" y="6155"/>
                  </a:lnTo>
                  <a:lnTo>
                    <a:pt x="50" y="6253"/>
                  </a:lnTo>
                  <a:lnTo>
                    <a:pt x="1" y="6399"/>
                  </a:lnTo>
                  <a:lnTo>
                    <a:pt x="1" y="6521"/>
                  </a:lnTo>
                  <a:lnTo>
                    <a:pt x="1" y="7474"/>
                  </a:lnTo>
                  <a:lnTo>
                    <a:pt x="1" y="7620"/>
                  </a:lnTo>
                  <a:lnTo>
                    <a:pt x="50" y="7742"/>
                  </a:lnTo>
                  <a:lnTo>
                    <a:pt x="99" y="7864"/>
                  </a:lnTo>
                  <a:lnTo>
                    <a:pt x="172" y="7962"/>
                  </a:lnTo>
                  <a:lnTo>
                    <a:pt x="269" y="8060"/>
                  </a:lnTo>
                  <a:lnTo>
                    <a:pt x="392" y="8133"/>
                  </a:lnTo>
                  <a:lnTo>
                    <a:pt x="514" y="8182"/>
                  </a:lnTo>
                  <a:lnTo>
                    <a:pt x="636" y="8206"/>
                  </a:lnTo>
                  <a:lnTo>
                    <a:pt x="2077" y="8377"/>
                  </a:lnTo>
                  <a:lnTo>
                    <a:pt x="2174" y="8670"/>
                  </a:lnTo>
                  <a:lnTo>
                    <a:pt x="2272" y="8939"/>
                  </a:lnTo>
                  <a:lnTo>
                    <a:pt x="2394" y="9232"/>
                  </a:lnTo>
                  <a:lnTo>
                    <a:pt x="2541" y="9501"/>
                  </a:lnTo>
                  <a:lnTo>
                    <a:pt x="1637" y="10649"/>
                  </a:lnTo>
                  <a:lnTo>
                    <a:pt x="1564" y="10771"/>
                  </a:lnTo>
                  <a:lnTo>
                    <a:pt x="1515" y="10893"/>
                  </a:lnTo>
                  <a:lnTo>
                    <a:pt x="1491" y="11015"/>
                  </a:lnTo>
                  <a:lnTo>
                    <a:pt x="1491" y="11137"/>
                  </a:lnTo>
                  <a:lnTo>
                    <a:pt x="1515" y="11259"/>
                  </a:lnTo>
                  <a:lnTo>
                    <a:pt x="1564" y="11381"/>
                  </a:lnTo>
                  <a:lnTo>
                    <a:pt x="1613" y="11504"/>
                  </a:lnTo>
                  <a:lnTo>
                    <a:pt x="1710" y="11601"/>
                  </a:lnTo>
                  <a:lnTo>
                    <a:pt x="2394" y="12285"/>
                  </a:lnTo>
                  <a:lnTo>
                    <a:pt x="2492" y="12383"/>
                  </a:lnTo>
                  <a:lnTo>
                    <a:pt x="2590" y="12432"/>
                  </a:lnTo>
                  <a:lnTo>
                    <a:pt x="2736" y="12480"/>
                  </a:lnTo>
                  <a:lnTo>
                    <a:pt x="2858" y="12505"/>
                  </a:lnTo>
                  <a:lnTo>
                    <a:pt x="2980" y="12505"/>
                  </a:lnTo>
                  <a:lnTo>
                    <a:pt x="3103" y="12456"/>
                  </a:lnTo>
                  <a:lnTo>
                    <a:pt x="3225" y="12407"/>
                  </a:lnTo>
                  <a:lnTo>
                    <a:pt x="3347" y="12358"/>
                  </a:lnTo>
                  <a:lnTo>
                    <a:pt x="4495" y="11455"/>
                  </a:lnTo>
                  <a:lnTo>
                    <a:pt x="4763" y="11577"/>
                  </a:lnTo>
                  <a:lnTo>
                    <a:pt x="5032" y="11723"/>
                  </a:lnTo>
                  <a:lnTo>
                    <a:pt x="5325" y="11821"/>
                  </a:lnTo>
                  <a:lnTo>
                    <a:pt x="5618" y="11919"/>
                  </a:lnTo>
                  <a:lnTo>
                    <a:pt x="5789" y="13360"/>
                  </a:lnTo>
                  <a:lnTo>
                    <a:pt x="5813" y="13482"/>
                  </a:lnTo>
                  <a:lnTo>
                    <a:pt x="5862" y="13604"/>
                  </a:lnTo>
                  <a:lnTo>
                    <a:pt x="5936" y="13726"/>
                  </a:lnTo>
                  <a:lnTo>
                    <a:pt x="6033" y="13824"/>
                  </a:lnTo>
                  <a:lnTo>
                    <a:pt x="6131" y="13897"/>
                  </a:lnTo>
                  <a:lnTo>
                    <a:pt x="6253" y="13946"/>
                  </a:lnTo>
                  <a:lnTo>
                    <a:pt x="6375" y="13995"/>
                  </a:lnTo>
                  <a:lnTo>
                    <a:pt x="7596" y="13995"/>
                  </a:lnTo>
                  <a:lnTo>
                    <a:pt x="7743" y="13946"/>
                  </a:lnTo>
                  <a:lnTo>
                    <a:pt x="7841" y="13897"/>
                  </a:lnTo>
                  <a:lnTo>
                    <a:pt x="7963" y="13824"/>
                  </a:lnTo>
                  <a:lnTo>
                    <a:pt x="8036" y="13726"/>
                  </a:lnTo>
                  <a:lnTo>
                    <a:pt x="8109" y="13604"/>
                  </a:lnTo>
                  <a:lnTo>
                    <a:pt x="8158" y="13482"/>
                  </a:lnTo>
                  <a:lnTo>
                    <a:pt x="8183" y="13360"/>
                  </a:lnTo>
                  <a:lnTo>
                    <a:pt x="8353" y="11919"/>
                  </a:lnTo>
                  <a:lnTo>
                    <a:pt x="8647" y="11821"/>
                  </a:lnTo>
                  <a:lnTo>
                    <a:pt x="8940" y="11723"/>
                  </a:lnTo>
                  <a:lnTo>
                    <a:pt x="9233" y="11577"/>
                  </a:lnTo>
                  <a:lnTo>
                    <a:pt x="9501" y="11455"/>
                  </a:lnTo>
                  <a:lnTo>
                    <a:pt x="10649" y="12358"/>
                  </a:lnTo>
                  <a:lnTo>
                    <a:pt x="10747" y="12407"/>
                  </a:lnTo>
                  <a:lnTo>
                    <a:pt x="10869" y="12456"/>
                  </a:lnTo>
                  <a:lnTo>
                    <a:pt x="10991" y="12505"/>
                  </a:lnTo>
                  <a:lnTo>
                    <a:pt x="11138" y="12505"/>
                  </a:lnTo>
                  <a:lnTo>
                    <a:pt x="11260" y="12480"/>
                  </a:lnTo>
                  <a:lnTo>
                    <a:pt x="11382" y="12432"/>
                  </a:lnTo>
                  <a:lnTo>
                    <a:pt x="11504" y="12383"/>
                  </a:lnTo>
                  <a:lnTo>
                    <a:pt x="11602" y="12285"/>
                  </a:lnTo>
                  <a:lnTo>
                    <a:pt x="12286" y="11601"/>
                  </a:lnTo>
                  <a:lnTo>
                    <a:pt x="12359" y="11504"/>
                  </a:lnTo>
                  <a:lnTo>
                    <a:pt x="12432" y="11381"/>
                  </a:lnTo>
                  <a:lnTo>
                    <a:pt x="12457" y="11259"/>
                  </a:lnTo>
                  <a:lnTo>
                    <a:pt x="12481" y="11137"/>
                  </a:lnTo>
                  <a:lnTo>
                    <a:pt x="12481" y="11015"/>
                  </a:lnTo>
                  <a:lnTo>
                    <a:pt x="12457" y="10893"/>
                  </a:lnTo>
                  <a:lnTo>
                    <a:pt x="12408" y="10771"/>
                  </a:lnTo>
                  <a:lnTo>
                    <a:pt x="12334" y="10649"/>
                  </a:lnTo>
                  <a:lnTo>
                    <a:pt x="11431" y="9501"/>
                  </a:lnTo>
                  <a:lnTo>
                    <a:pt x="11577" y="9232"/>
                  </a:lnTo>
                  <a:lnTo>
                    <a:pt x="11699" y="8939"/>
                  </a:lnTo>
                  <a:lnTo>
                    <a:pt x="11822" y="8670"/>
                  </a:lnTo>
                  <a:lnTo>
                    <a:pt x="11895" y="8377"/>
                  </a:lnTo>
                  <a:lnTo>
                    <a:pt x="13360" y="8206"/>
                  </a:lnTo>
                  <a:lnTo>
                    <a:pt x="13482" y="8182"/>
                  </a:lnTo>
                  <a:lnTo>
                    <a:pt x="13604" y="8133"/>
                  </a:lnTo>
                  <a:lnTo>
                    <a:pt x="13702" y="8060"/>
                  </a:lnTo>
                  <a:lnTo>
                    <a:pt x="13800" y="7962"/>
                  </a:lnTo>
                  <a:lnTo>
                    <a:pt x="13873" y="7864"/>
                  </a:lnTo>
                  <a:lnTo>
                    <a:pt x="13946" y="7742"/>
                  </a:lnTo>
                  <a:lnTo>
                    <a:pt x="13971" y="7620"/>
                  </a:lnTo>
                  <a:lnTo>
                    <a:pt x="13995" y="7474"/>
                  </a:lnTo>
                  <a:lnTo>
                    <a:pt x="13995" y="6521"/>
                  </a:lnTo>
                  <a:lnTo>
                    <a:pt x="13971" y="6399"/>
                  </a:lnTo>
                  <a:lnTo>
                    <a:pt x="13946" y="6253"/>
                  </a:lnTo>
                  <a:lnTo>
                    <a:pt x="13873" y="6155"/>
                  </a:lnTo>
                  <a:lnTo>
                    <a:pt x="13800" y="6033"/>
                  </a:lnTo>
                  <a:lnTo>
                    <a:pt x="13702" y="5959"/>
                  </a:lnTo>
                  <a:lnTo>
                    <a:pt x="13604" y="5886"/>
                  </a:lnTo>
                  <a:lnTo>
                    <a:pt x="13482" y="5837"/>
                  </a:lnTo>
                  <a:lnTo>
                    <a:pt x="13360" y="5789"/>
                  </a:lnTo>
                  <a:lnTo>
                    <a:pt x="11895" y="5642"/>
                  </a:lnTo>
                  <a:lnTo>
                    <a:pt x="11822" y="5349"/>
                  </a:lnTo>
                  <a:lnTo>
                    <a:pt x="11699" y="5056"/>
                  </a:lnTo>
                  <a:lnTo>
                    <a:pt x="11577" y="4763"/>
                  </a:lnTo>
                  <a:lnTo>
                    <a:pt x="11431" y="4494"/>
                  </a:lnTo>
                  <a:lnTo>
                    <a:pt x="12334" y="3346"/>
                  </a:lnTo>
                  <a:lnTo>
                    <a:pt x="12408" y="3249"/>
                  </a:lnTo>
                  <a:lnTo>
                    <a:pt x="12457" y="3126"/>
                  </a:lnTo>
                  <a:lnTo>
                    <a:pt x="12481" y="3004"/>
                  </a:lnTo>
                  <a:lnTo>
                    <a:pt x="12481" y="2858"/>
                  </a:lnTo>
                  <a:lnTo>
                    <a:pt x="12457" y="2736"/>
                  </a:lnTo>
                  <a:lnTo>
                    <a:pt x="12432" y="2614"/>
                  </a:lnTo>
                  <a:lnTo>
                    <a:pt x="12359" y="2491"/>
                  </a:lnTo>
                  <a:lnTo>
                    <a:pt x="12286" y="2394"/>
                  </a:lnTo>
                  <a:lnTo>
                    <a:pt x="11602" y="1710"/>
                  </a:lnTo>
                  <a:lnTo>
                    <a:pt x="11504" y="1637"/>
                  </a:lnTo>
                  <a:lnTo>
                    <a:pt x="11382" y="1563"/>
                  </a:lnTo>
                  <a:lnTo>
                    <a:pt x="11260" y="1514"/>
                  </a:lnTo>
                  <a:lnTo>
                    <a:pt x="10991" y="1514"/>
                  </a:lnTo>
                  <a:lnTo>
                    <a:pt x="10869" y="1539"/>
                  </a:lnTo>
                  <a:lnTo>
                    <a:pt x="10747" y="1588"/>
                  </a:lnTo>
                  <a:lnTo>
                    <a:pt x="10649" y="1661"/>
                  </a:lnTo>
                  <a:lnTo>
                    <a:pt x="9501" y="2565"/>
                  </a:lnTo>
                  <a:lnTo>
                    <a:pt x="9233" y="2418"/>
                  </a:lnTo>
                  <a:lnTo>
                    <a:pt x="8940" y="2296"/>
                  </a:lnTo>
                  <a:lnTo>
                    <a:pt x="8647" y="2174"/>
                  </a:lnTo>
                  <a:lnTo>
                    <a:pt x="8353" y="2076"/>
                  </a:lnTo>
                  <a:lnTo>
                    <a:pt x="8183" y="635"/>
                  </a:lnTo>
                  <a:lnTo>
                    <a:pt x="8158" y="513"/>
                  </a:lnTo>
                  <a:lnTo>
                    <a:pt x="8109" y="391"/>
                  </a:lnTo>
                  <a:lnTo>
                    <a:pt x="8036" y="293"/>
                  </a:lnTo>
                  <a:lnTo>
                    <a:pt x="7963" y="196"/>
                  </a:lnTo>
                  <a:lnTo>
                    <a:pt x="7841" y="122"/>
                  </a:lnTo>
                  <a:lnTo>
                    <a:pt x="7743" y="49"/>
                  </a:lnTo>
                  <a:lnTo>
                    <a:pt x="7596" y="25"/>
                  </a:lnTo>
                  <a:lnTo>
                    <a:pt x="7474" y="0"/>
                  </a:lnTo>
                  <a:close/>
                </a:path>
              </a:pathLst>
            </a:custGeom>
            <a:solidFill>
              <a:srgbClr val="6AA84F"/>
            </a:solidFill>
            <a:ln>
              <a:noFill/>
            </a:ln>
          </p:spPr>
          <p:txBody>
            <a:bodyPr spcFirstLastPara="1" wrap="square" lIns="121900" tIns="121900" rIns="121900" bIns="121900" anchor="ctr" anchorCtr="0">
              <a:noAutofit/>
            </a:bodyPr>
            <a:lstStyle/>
            <a:p>
              <a:endParaRPr sz="2400"/>
            </a:p>
          </p:txBody>
        </p:sp>
        <p:sp>
          <p:nvSpPr>
            <p:cNvPr id="773" name="Google Shape;773;p64"/>
            <p:cNvSpPr/>
            <p:nvPr/>
          </p:nvSpPr>
          <p:spPr>
            <a:xfrm>
              <a:off x="5567825" y="3185975"/>
              <a:ext cx="199075" cy="199075"/>
            </a:xfrm>
            <a:custGeom>
              <a:avLst/>
              <a:gdLst/>
              <a:ahLst/>
              <a:cxnLst/>
              <a:rect l="l" t="t" r="r" b="b"/>
              <a:pathLst>
                <a:path w="7963" h="7963" extrusionOk="0">
                  <a:moveTo>
                    <a:pt x="3933" y="2296"/>
                  </a:moveTo>
                  <a:lnTo>
                    <a:pt x="4103" y="2321"/>
                  </a:lnTo>
                  <a:lnTo>
                    <a:pt x="4274" y="2321"/>
                  </a:lnTo>
                  <a:lnTo>
                    <a:pt x="4421" y="2370"/>
                  </a:lnTo>
                  <a:lnTo>
                    <a:pt x="4592" y="2419"/>
                  </a:lnTo>
                  <a:lnTo>
                    <a:pt x="4738" y="2492"/>
                  </a:lnTo>
                  <a:lnTo>
                    <a:pt x="4885" y="2565"/>
                  </a:lnTo>
                  <a:lnTo>
                    <a:pt x="5032" y="2663"/>
                  </a:lnTo>
                  <a:lnTo>
                    <a:pt x="5154" y="2785"/>
                  </a:lnTo>
                  <a:lnTo>
                    <a:pt x="5276" y="2883"/>
                  </a:lnTo>
                  <a:lnTo>
                    <a:pt x="5373" y="3029"/>
                  </a:lnTo>
                  <a:lnTo>
                    <a:pt x="5447" y="3151"/>
                  </a:lnTo>
                  <a:lnTo>
                    <a:pt x="5520" y="3298"/>
                  </a:lnTo>
                  <a:lnTo>
                    <a:pt x="5593" y="3444"/>
                  </a:lnTo>
                  <a:lnTo>
                    <a:pt x="5618" y="3615"/>
                  </a:lnTo>
                  <a:lnTo>
                    <a:pt x="5642" y="3762"/>
                  </a:lnTo>
                  <a:lnTo>
                    <a:pt x="5667" y="3933"/>
                  </a:lnTo>
                  <a:lnTo>
                    <a:pt x="5667" y="4079"/>
                  </a:lnTo>
                  <a:lnTo>
                    <a:pt x="5642" y="4250"/>
                  </a:lnTo>
                  <a:lnTo>
                    <a:pt x="5618" y="4421"/>
                  </a:lnTo>
                  <a:lnTo>
                    <a:pt x="5569" y="4568"/>
                  </a:lnTo>
                  <a:lnTo>
                    <a:pt x="5496" y="4739"/>
                  </a:lnTo>
                  <a:lnTo>
                    <a:pt x="5398" y="4885"/>
                  </a:lnTo>
                  <a:lnTo>
                    <a:pt x="5300" y="5007"/>
                  </a:lnTo>
                  <a:lnTo>
                    <a:pt x="5203" y="5154"/>
                  </a:lnTo>
                  <a:lnTo>
                    <a:pt x="5080" y="5252"/>
                  </a:lnTo>
                  <a:lnTo>
                    <a:pt x="4958" y="5349"/>
                  </a:lnTo>
                  <a:lnTo>
                    <a:pt x="4812" y="5447"/>
                  </a:lnTo>
                  <a:lnTo>
                    <a:pt x="4665" y="5520"/>
                  </a:lnTo>
                  <a:lnTo>
                    <a:pt x="4519" y="5569"/>
                  </a:lnTo>
                  <a:lnTo>
                    <a:pt x="4372" y="5618"/>
                  </a:lnTo>
                  <a:lnTo>
                    <a:pt x="4201" y="5642"/>
                  </a:lnTo>
                  <a:lnTo>
                    <a:pt x="4055" y="5667"/>
                  </a:lnTo>
                  <a:lnTo>
                    <a:pt x="3884" y="5642"/>
                  </a:lnTo>
                  <a:lnTo>
                    <a:pt x="3713" y="5642"/>
                  </a:lnTo>
                  <a:lnTo>
                    <a:pt x="3566" y="5594"/>
                  </a:lnTo>
                  <a:lnTo>
                    <a:pt x="3395" y="5545"/>
                  </a:lnTo>
                  <a:lnTo>
                    <a:pt x="3249" y="5471"/>
                  </a:lnTo>
                  <a:lnTo>
                    <a:pt x="3102" y="5398"/>
                  </a:lnTo>
                  <a:lnTo>
                    <a:pt x="2956" y="5300"/>
                  </a:lnTo>
                  <a:lnTo>
                    <a:pt x="2833" y="5178"/>
                  </a:lnTo>
                  <a:lnTo>
                    <a:pt x="2711" y="5081"/>
                  </a:lnTo>
                  <a:lnTo>
                    <a:pt x="2614" y="4934"/>
                  </a:lnTo>
                  <a:lnTo>
                    <a:pt x="2540" y="4812"/>
                  </a:lnTo>
                  <a:lnTo>
                    <a:pt x="2467" y="4665"/>
                  </a:lnTo>
                  <a:lnTo>
                    <a:pt x="2394" y="4519"/>
                  </a:lnTo>
                  <a:lnTo>
                    <a:pt x="2369" y="4348"/>
                  </a:lnTo>
                  <a:lnTo>
                    <a:pt x="2321" y="4201"/>
                  </a:lnTo>
                  <a:lnTo>
                    <a:pt x="2321" y="4030"/>
                  </a:lnTo>
                  <a:lnTo>
                    <a:pt x="2321" y="3884"/>
                  </a:lnTo>
                  <a:lnTo>
                    <a:pt x="2345" y="3713"/>
                  </a:lnTo>
                  <a:lnTo>
                    <a:pt x="2369" y="3542"/>
                  </a:lnTo>
                  <a:lnTo>
                    <a:pt x="2418" y="3395"/>
                  </a:lnTo>
                  <a:lnTo>
                    <a:pt x="2492" y="3224"/>
                  </a:lnTo>
                  <a:lnTo>
                    <a:pt x="2589" y="3078"/>
                  </a:lnTo>
                  <a:lnTo>
                    <a:pt x="2687" y="2956"/>
                  </a:lnTo>
                  <a:lnTo>
                    <a:pt x="2785" y="2809"/>
                  </a:lnTo>
                  <a:lnTo>
                    <a:pt x="2907" y="2712"/>
                  </a:lnTo>
                  <a:lnTo>
                    <a:pt x="3029" y="2614"/>
                  </a:lnTo>
                  <a:lnTo>
                    <a:pt x="3175" y="2516"/>
                  </a:lnTo>
                  <a:lnTo>
                    <a:pt x="3322" y="2443"/>
                  </a:lnTo>
                  <a:lnTo>
                    <a:pt x="3468" y="2394"/>
                  </a:lnTo>
                  <a:lnTo>
                    <a:pt x="3615" y="2345"/>
                  </a:lnTo>
                  <a:lnTo>
                    <a:pt x="3786" y="2321"/>
                  </a:lnTo>
                  <a:lnTo>
                    <a:pt x="3933" y="2296"/>
                  </a:lnTo>
                  <a:close/>
                  <a:moveTo>
                    <a:pt x="3053" y="1"/>
                  </a:moveTo>
                  <a:lnTo>
                    <a:pt x="2980" y="25"/>
                  </a:lnTo>
                  <a:lnTo>
                    <a:pt x="2443" y="196"/>
                  </a:lnTo>
                  <a:lnTo>
                    <a:pt x="2369" y="220"/>
                  </a:lnTo>
                  <a:lnTo>
                    <a:pt x="2296" y="269"/>
                  </a:lnTo>
                  <a:lnTo>
                    <a:pt x="2198" y="391"/>
                  </a:lnTo>
                  <a:lnTo>
                    <a:pt x="2150" y="538"/>
                  </a:lnTo>
                  <a:lnTo>
                    <a:pt x="2150" y="611"/>
                  </a:lnTo>
                  <a:lnTo>
                    <a:pt x="2150" y="684"/>
                  </a:lnTo>
                  <a:lnTo>
                    <a:pt x="2394" y="1832"/>
                  </a:lnTo>
                  <a:lnTo>
                    <a:pt x="2223" y="1954"/>
                  </a:lnTo>
                  <a:lnTo>
                    <a:pt x="2076" y="2101"/>
                  </a:lnTo>
                  <a:lnTo>
                    <a:pt x="1002" y="1686"/>
                  </a:lnTo>
                  <a:lnTo>
                    <a:pt x="928" y="1686"/>
                  </a:lnTo>
                  <a:lnTo>
                    <a:pt x="831" y="1661"/>
                  </a:lnTo>
                  <a:lnTo>
                    <a:pt x="684" y="1710"/>
                  </a:lnTo>
                  <a:lnTo>
                    <a:pt x="562" y="1784"/>
                  </a:lnTo>
                  <a:lnTo>
                    <a:pt x="513" y="1832"/>
                  </a:lnTo>
                  <a:lnTo>
                    <a:pt x="464" y="1906"/>
                  </a:lnTo>
                  <a:lnTo>
                    <a:pt x="220" y="2394"/>
                  </a:lnTo>
                  <a:lnTo>
                    <a:pt x="196" y="2467"/>
                  </a:lnTo>
                  <a:lnTo>
                    <a:pt x="171" y="2541"/>
                  </a:lnTo>
                  <a:lnTo>
                    <a:pt x="196" y="2712"/>
                  </a:lnTo>
                  <a:lnTo>
                    <a:pt x="245" y="2834"/>
                  </a:lnTo>
                  <a:lnTo>
                    <a:pt x="293" y="2907"/>
                  </a:lnTo>
                  <a:lnTo>
                    <a:pt x="367" y="2956"/>
                  </a:lnTo>
                  <a:lnTo>
                    <a:pt x="1344" y="3591"/>
                  </a:lnTo>
                  <a:lnTo>
                    <a:pt x="1319" y="3786"/>
                  </a:lnTo>
                  <a:lnTo>
                    <a:pt x="1295" y="4006"/>
                  </a:lnTo>
                  <a:lnTo>
                    <a:pt x="245" y="4494"/>
                  </a:lnTo>
                  <a:lnTo>
                    <a:pt x="196" y="4519"/>
                  </a:lnTo>
                  <a:lnTo>
                    <a:pt x="123" y="4568"/>
                  </a:lnTo>
                  <a:lnTo>
                    <a:pt x="49" y="4714"/>
                  </a:lnTo>
                  <a:lnTo>
                    <a:pt x="0" y="4861"/>
                  </a:lnTo>
                  <a:lnTo>
                    <a:pt x="25" y="4934"/>
                  </a:lnTo>
                  <a:lnTo>
                    <a:pt x="25" y="5007"/>
                  </a:lnTo>
                  <a:lnTo>
                    <a:pt x="220" y="5545"/>
                  </a:lnTo>
                  <a:lnTo>
                    <a:pt x="245" y="5594"/>
                  </a:lnTo>
                  <a:lnTo>
                    <a:pt x="293" y="5667"/>
                  </a:lnTo>
                  <a:lnTo>
                    <a:pt x="391" y="5764"/>
                  </a:lnTo>
                  <a:lnTo>
                    <a:pt x="538" y="5813"/>
                  </a:lnTo>
                  <a:lnTo>
                    <a:pt x="684" y="5813"/>
                  </a:lnTo>
                  <a:lnTo>
                    <a:pt x="1832" y="5569"/>
                  </a:lnTo>
                  <a:lnTo>
                    <a:pt x="1954" y="5740"/>
                  </a:lnTo>
                  <a:lnTo>
                    <a:pt x="2101" y="5887"/>
                  </a:lnTo>
                  <a:lnTo>
                    <a:pt x="1710" y="6986"/>
                  </a:lnTo>
                  <a:lnTo>
                    <a:pt x="1686" y="7059"/>
                  </a:lnTo>
                  <a:lnTo>
                    <a:pt x="1686" y="7132"/>
                  </a:lnTo>
                  <a:lnTo>
                    <a:pt x="1710" y="7279"/>
                  </a:lnTo>
                  <a:lnTo>
                    <a:pt x="1783" y="7401"/>
                  </a:lnTo>
                  <a:lnTo>
                    <a:pt x="1857" y="7450"/>
                  </a:lnTo>
                  <a:lnTo>
                    <a:pt x="1905" y="7499"/>
                  </a:lnTo>
                  <a:lnTo>
                    <a:pt x="2418" y="7743"/>
                  </a:lnTo>
                  <a:lnTo>
                    <a:pt x="2492" y="7792"/>
                  </a:lnTo>
                  <a:lnTo>
                    <a:pt x="2711" y="7792"/>
                  </a:lnTo>
                  <a:lnTo>
                    <a:pt x="2858" y="7718"/>
                  </a:lnTo>
                  <a:lnTo>
                    <a:pt x="2907" y="7669"/>
                  </a:lnTo>
                  <a:lnTo>
                    <a:pt x="2956" y="7621"/>
                  </a:lnTo>
                  <a:lnTo>
                    <a:pt x="3591" y="6644"/>
                  </a:lnTo>
                  <a:lnTo>
                    <a:pt x="3810" y="6668"/>
                  </a:lnTo>
                  <a:lnTo>
                    <a:pt x="4006" y="6668"/>
                  </a:lnTo>
                  <a:lnTo>
                    <a:pt x="4494" y="7718"/>
                  </a:lnTo>
                  <a:lnTo>
                    <a:pt x="4543" y="7792"/>
                  </a:lnTo>
                  <a:lnTo>
                    <a:pt x="4592" y="7840"/>
                  </a:lnTo>
                  <a:lnTo>
                    <a:pt x="4714" y="7914"/>
                  </a:lnTo>
                  <a:lnTo>
                    <a:pt x="4861" y="7963"/>
                  </a:lnTo>
                  <a:lnTo>
                    <a:pt x="4934" y="7963"/>
                  </a:lnTo>
                  <a:lnTo>
                    <a:pt x="5007" y="7938"/>
                  </a:lnTo>
                  <a:lnTo>
                    <a:pt x="5544" y="7767"/>
                  </a:lnTo>
                  <a:lnTo>
                    <a:pt x="5618" y="7743"/>
                  </a:lnTo>
                  <a:lnTo>
                    <a:pt x="5667" y="7694"/>
                  </a:lnTo>
                  <a:lnTo>
                    <a:pt x="5764" y="7572"/>
                  </a:lnTo>
                  <a:lnTo>
                    <a:pt x="5838" y="7425"/>
                  </a:lnTo>
                  <a:lnTo>
                    <a:pt x="5838" y="7352"/>
                  </a:lnTo>
                  <a:lnTo>
                    <a:pt x="5838" y="7279"/>
                  </a:lnTo>
                  <a:lnTo>
                    <a:pt x="5593" y="6131"/>
                  </a:lnTo>
                  <a:lnTo>
                    <a:pt x="5740" y="6009"/>
                  </a:lnTo>
                  <a:lnTo>
                    <a:pt x="5911" y="5862"/>
                  </a:lnTo>
                  <a:lnTo>
                    <a:pt x="6985" y="6277"/>
                  </a:lnTo>
                  <a:lnTo>
                    <a:pt x="7059" y="6277"/>
                  </a:lnTo>
                  <a:lnTo>
                    <a:pt x="7132" y="6302"/>
                  </a:lnTo>
                  <a:lnTo>
                    <a:pt x="7278" y="6253"/>
                  </a:lnTo>
                  <a:lnTo>
                    <a:pt x="7425" y="6180"/>
                  </a:lnTo>
                  <a:lnTo>
                    <a:pt x="7474" y="6131"/>
                  </a:lnTo>
                  <a:lnTo>
                    <a:pt x="7523" y="6058"/>
                  </a:lnTo>
                  <a:lnTo>
                    <a:pt x="7767" y="5545"/>
                  </a:lnTo>
                  <a:lnTo>
                    <a:pt x="7791" y="5496"/>
                  </a:lnTo>
                  <a:lnTo>
                    <a:pt x="7816" y="5398"/>
                  </a:lnTo>
                  <a:lnTo>
                    <a:pt x="7791" y="5252"/>
                  </a:lnTo>
                  <a:lnTo>
                    <a:pt x="7718" y="5129"/>
                  </a:lnTo>
                  <a:lnTo>
                    <a:pt x="7669" y="5056"/>
                  </a:lnTo>
                  <a:lnTo>
                    <a:pt x="7620" y="5007"/>
                  </a:lnTo>
                  <a:lnTo>
                    <a:pt x="6643" y="4372"/>
                  </a:lnTo>
                  <a:lnTo>
                    <a:pt x="6668" y="4177"/>
                  </a:lnTo>
                  <a:lnTo>
                    <a:pt x="6668" y="3957"/>
                  </a:lnTo>
                  <a:lnTo>
                    <a:pt x="7718" y="3469"/>
                  </a:lnTo>
                  <a:lnTo>
                    <a:pt x="7791" y="3444"/>
                  </a:lnTo>
                  <a:lnTo>
                    <a:pt x="7865" y="3395"/>
                  </a:lnTo>
                  <a:lnTo>
                    <a:pt x="7938" y="3249"/>
                  </a:lnTo>
                  <a:lnTo>
                    <a:pt x="7962" y="3102"/>
                  </a:lnTo>
                  <a:lnTo>
                    <a:pt x="7962" y="3029"/>
                  </a:lnTo>
                  <a:lnTo>
                    <a:pt x="7962" y="2956"/>
                  </a:lnTo>
                  <a:lnTo>
                    <a:pt x="7767" y="2419"/>
                  </a:lnTo>
                  <a:lnTo>
                    <a:pt x="7743" y="2345"/>
                  </a:lnTo>
                  <a:lnTo>
                    <a:pt x="7694" y="2296"/>
                  </a:lnTo>
                  <a:lnTo>
                    <a:pt x="7572" y="2199"/>
                  </a:lnTo>
                  <a:lnTo>
                    <a:pt x="7449" y="2150"/>
                  </a:lnTo>
                  <a:lnTo>
                    <a:pt x="7278" y="2150"/>
                  </a:lnTo>
                  <a:lnTo>
                    <a:pt x="6155" y="2394"/>
                  </a:lnTo>
                  <a:lnTo>
                    <a:pt x="6033" y="2223"/>
                  </a:lnTo>
                  <a:lnTo>
                    <a:pt x="5886" y="2077"/>
                  </a:lnTo>
                  <a:lnTo>
                    <a:pt x="6277" y="978"/>
                  </a:lnTo>
                  <a:lnTo>
                    <a:pt x="6302" y="904"/>
                  </a:lnTo>
                  <a:lnTo>
                    <a:pt x="6302" y="831"/>
                  </a:lnTo>
                  <a:lnTo>
                    <a:pt x="6277" y="684"/>
                  </a:lnTo>
                  <a:lnTo>
                    <a:pt x="6179" y="562"/>
                  </a:lnTo>
                  <a:lnTo>
                    <a:pt x="6131" y="489"/>
                  </a:lnTo>
                  <a:lnTo>
                    <a:pt x="6082" y="465"/>
                  </a:lnTo>
                  <a:lnTo>
                    <a:pt x="5569" y="196"/>
                  </a:lnTo>
                  <a:lnTo>
                    <a:pt x="5496" y="172"/>
                  </a:lnTo>
                  <a:lnTo>
                    <a:pt x="5276" y="172"/>
                  </a:lnTo>
                  <a:lnTo>
                    <a:pt x="5129" y="245"/>
                  </a:lnTo>
                  <a:lnTo>
                    <a:pt x="5080" y="294"/>
                  </a:lnTo>
                  <a:lnTo>
                    <a:pt x="5032" y="343"/>
                  </a:lnTo>
                  <a:lnTo>
                    <a:pt x="4397" y="1319"/>
                  </a:lnTo>
                  <a:lnTo>
                    <a:pt x="4177" y="1295"/>
                  </a:lnTo>
                  <a:lnTo>
                    <a:pt x="3981" y="1295"/>
                  </a:lnTo>
                  <a:lnTo>
                    <a:pt x="3493" y="245"/>
                  </a:lnTo>
                  <a:lnTo>
                    <a:pt x="3444" y="172"/>
                  </a:lnTo>
                  <a:lnTo>
                    <a:pt x="3395" y="123"/>
                  </a:lnTo>
                  <a:lnTo>
                    <a:pt x="3273" y="49"/>
                  </a:lnTo>
                  <a:lnTo>
                    <a:pt x="3127" y="1"/>
                  </a:lnTo>
                  <a:close/>
                </a:path>
              </a:pathLst>
            </a:custGeom>
            <a:solidFill>
              <a:srgbClr val="6AA84F"/>
            </a:solidFill>
            <a:ln>
              <a:noFill/>
            </a:ln>
          </p:spPr>
          <p:txBody>
            <a:bodyPr spcFirstLastPara="1" wrap="square" lIns="121900" tIns="121900" rIns="121900" bIns="121900" anchor="ctr" anchorCtr="0">
              <a:noAutofit/>
            </a:bodyPr>
            <a:lstStyle/>
            <a:p>
              <a:endParaRPr sz="2400"/>
            </a:p>
          </p:txBody>
        </p:sp>
      </p:grpSp>
      <p:sp>
        <p:nvSpPr>
          <p:cNvPr id="774" name="Google Shape;774;p64"/>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Basic Premise</a:t>
            </a:r>
            <a:endParaRPr dirty="0">
              <a:latin typeface="Gotham HTF Book"/>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pic>
        <p:nvPicPr>
          <p:cNvPr id="779" name="Google Shape;779;p65"/>
          <p:cNvPicPr preferRelativeResize="0"/>
          <p:nvPr/>
        </p:nvPicPr>
        <p:blipFill>
          <a:blip r:embed="rId3">
            <a:alphaModFix/>
          </a:blip>
          <a:stretch>
            <a:fillRect/>
          </a:stretch>
        </p:blipFill>
        <p:spPr>
          <a:xfrm>
            <a:off x="203201" y="1964110"/>
            <a:ext cx="11785599" cy="3060521"/>
          </a:xfrm>
          <a:prstGeom prst="rect">
            <a:avLst/>
          </a:prstGeom>
          <a:noFill/>
          <a:ln>
            <a:noFill/>
          </a:ln>
        </p:spPr>
      </p:pic>
      <p:sp>
        <p:nvSpPr>
          <p:cNvPr id="780" name="Google Shape;780;p65"/>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Improvement Cycle</a:t>
            </a:r>
            <a:endParaRPr dirty="0">
              <a:latin typeface="Gotham HTF Book"/>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p66"/>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Shared Learning</a:t>
            </a:r>
            <a:endParaRPr dirty="0">
              <a:latin typeface="Gotham HTF Book"/>
            </a:endParaRPr>
          </a:p>
        </p:txBody>
      </p:sp>
      <p:graphicFrame>
        <p:nvGraphicFramePr>
          <p:cNvPr id="786" name="Google Shape;786;p66"/>
          <p:cNvGraphicFramePr/>
          <p:nvPr>
            <p:extLst>
              <p:ext uri="{D42A27DB-BD31-4B8C-83A1-F6EECF244321}">
                <p14:modId xmlns:p14="http://schemas.microsoft.com/office/powerpoint/2010/main" val="2435090344"/>
              </p:ext>
            </p:extLst>
          </p:nvPr>
        </p:nvGraphicFramePr>
        <p:xfrm>
          <a:off x="269984" y="1644652"/>
          <a:ext cx="11652000" cy="4410033"/>
        </p:xfrm>
        <a:graphic>
          <a:graphicData uri="http://schemas.openxmlformats.org/drawingml/2006/table">
            <a:tbl>
              <a:tblPr>
                <a:noFill/>
              </a:tblPr>
              <a:tblGrid>
                <a:gridCol w="2242800">
                  <a:extLst>
                    <a:ext uri="{9D8B030D-6E8A-4147-A177-3AD203B41FA5}">
                      <a16:colId xmlns:a16="http://schemas.microsoft.com/office/drawing/2014/main" val="20000"/>
                    </a:ext>
                  </a:extLst>
                </a:gridCol>
                <a:gridCol w="2064567">
                  <a:extLst>
                    <a:ext uri="{9D8B030D-6E8A-4147-A177-3AD203B41FA5}">
                      <a16:colId xmlns:a16="http://schemas.microsoft.com/office/drawing/2014/main" val="20001"/>
                    </a:ext>
                  </a:extLst>
                </a:gridCol>
                <a:gridCol w="7344633">
                  <a:extLst>
                    <a:ext uri="{9D8B030D-6E8A-4147-A177-3AD203B41FA5}">
                      <a16:colId xmlns:a16="http://schemas.microsoft.com/office/drawing/2014/main" val="20002"/>
                    </a:ext>
                  </a:extLst>
                </a:gridCol>
              </a:tblGrid>
              <a:tr h="487640">
                <a:tc>
                  <a:txBody>
                    <a:bodyPr/>
                    <a:lstStyle/>
                    <a:p>
                      <a:pPr marL="0" lvl="0" indent="0" algn="l" rtl="0">
                        <a:spcBef>
                          <a:spcPts val="0"/>
                        </a:spcBef>
                        <a:spcAft>
                          <a:spcPts val="0"/>
                        </a:spcAft>
                        <a:buNone/>
                      </a:pPr>
                      <a:r>
                        <a:rPr lang="en" sz="2000" b="1" dirty="0">
                          <a:solidFill>
                            <a:srgbClr val="FFFFFF"/>
                          </a:solidFill>
                          <a:latin typeface="Gotham HTF Book"/>
                        </a:rPr>
                        <a:t>Activity</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2000" b="1">
                          <a:solidFill>
                            <a:srgbClr val="FFFFFF"/>
                          </a:solidFill>
                          <a:latin typeface="Gotham HTF Book"/>
                        </a:rPr>
                        <a:t>Time </a:t>
                      </a:r>
                      <a:endParaRPr sz="20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2000" b="1">
                          <a:solidFill>
                            <a:srgbClr val="FFFFFF"/>
                          </a:solidFill>
                          <a:latin typeface="Gotham HTF Book"/>
                        </a:rPr>
                        <a:t>Guidance</a:t>
                      </a:r>
                      <a:endParaRPr sz="20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0"/>
                  </a:ext>
                </a:extLst>
              </a:tr>
              <a:tr h="2086300">
                <a:tc>
                  <a:txBody>
                    <a:bodyPr/>
                    <a:lstStyle/>
                    <a:p>
                      <a:pPr marL="0" lvl="0" indent="0" algn="l" rtl="0">
                        <a:spcBef>
                          <a:spcPts val="0"/>
                        </a:spcBef>
                        <a:spcAft>
                          <a:spcPts val="0"/>
                        </a:spcAft>
                        <a:buNone/>
                      </a:pPr>
                      <a:r>
                        <a:rPr lang="en" sz="2000" dirty="0">
                          <a:latin typeface="Gotham HTF Book"/>
                        </a:rPr>
                        <a:t>Individually Read and Reflect</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a:latin typeface="Gotham HTF Book"/>
                        </a:rPr>
                        <a:t>10 min</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Alicia Grunow: “Improvement Discipline in Practice”</a:t>
                      </a:r>
                      <a:endParaRPr sz="2000" dirty="0">
                        <a:latin typeface="Gotham HTF Book"/>
                      </a:endParaRPr>
                    </a:p>
                    <a:p>
                      <a:pPr marL="0" lvl="0" indent="0" algn="l" rtl="0">
                        <a:spcBef>
                          <a:spcPts val="0"/>
                        </a:spcBef>
                        <a:spcAft>
                          <a:spcPts val="0"/>
                        </a:spcAft>
                        <a:buNone/>
                      </a:pPr>
                      <a:endParaRPr sz="2000" dirty="0">
                        <a:latin typeface="Gotham HTF Book"/>
                      </a:endParaRPr>
                    </a:p>
                    <a:p>
                      <a:pPr marL="0" lvl="0" indent="0" algn="l" rtl="0">
                        <a:spcBef>
                          <a:spcPts val="0"/>
                        </a:spcBef>
                        <a:spcAft>
                          <a:spcPts val="0"/>
                        </a:spcAft>
                        <a:buNone/>
                      </a:pPr>
                      <a:r>
                        <a:rPr lang="en" sz="2000" dirty="0">
                          <a:latin typeface="Gotham HTF Book"/>
                        </a:rPr>
                        <a:t>Reflection Questions: </a:t>
                      </a:r>
                      <a:endParaRPr sz="2000" dirty="0">
                        <a:latin typeface="Gotham HTF Book"/>
                      </a:endParaRPr>
                    </a:p>
                    <a:p>
                      <a:pPr marL="457200" lvl="0" indent="-304800" algn="l" rtl="0">
                        <a:spcBef>
                          <a:spcPts val="0"/>
                        </a:spcBef>
                        <a:spcAft>
                          <a:spcPts val="0"/>
                        </a:spcAft>
                        <a:buSzPts val="1200"/>
                        <a:buAutoNum type="arabicPeriod"/>
                      </a:pPr>
                      <a:r>
                        <a:rPr lang="en" sz="2000" dirty="0">
                          <a:latin typeface="Gotham HTF Book"/>
                        </a:rPr>
                        <a:t>What resonated with you from this reading? </a:t>
                      </a:r>
                      <a:endParaRPr sz="2000" dirty="0">
                        <a:latin typeface="Gotham HTF Book"/>
                      </a:endParaRPr>
                    </a:p>
                    <a:p>
                      <a:pPr marL="457200" lvl="0" indent="-304800" algn="l" rtl="0">
                        <a:spcBef>
                          <a:spcPts val="0"/>
                        </a:spcBef>
                        <a:spcAft>
                          <a:spcPts val="0"/>
                        </a:spcAft>
                        <a:buSzPts val="1200"/>
                        <a:buAutoNum type="arabicPeriod"/>
                      </a:pPr>
                      <a:r>
                        <a:rPr lang="en" sz="2000" dirty="0">
                          <a:latin typeface="Gotham HTF Book"/>
                        </a:rPr>
                        <a:t>How can you apply this to </a:t>
                      </a:r>
                      <a:r>
                        <a:rPr lang="en-US" sz="2000" dirty="0">
                          <a:latin typeface="Gotham HTF Book"/>
                        </a:rPr>
                        <a:t>supporting schools in their improvement efforts</a:t>
                      </a:r>
                      <a:r>
                        <a:rPr lang="en" sz="2000" dirty="0">
                          <a:latin typeface="Gotham HTF Book"/>
                        </a:rPr>
                        <a:t>?</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921733">
                <a:tc>
                  <a:txBody>
                    <a:bodyPr/>
                    <a:lstStyle/>
                    <a:p>
                      <a:pPr marL="0" lvl="0" indent="0" algn="l" rtl="0">
                        <a:spcBef>
                          <a:spcPts val="0"/>
                        </a:spcBef>
                        <a:spcAft>
                          <a:spcPts val="0"/>
                        </a:spcAft>
                        <a:buNone/>
                      </a:pPr>
                      <a:r>
                        <a:rPr lang="en" sz="2000">
                          <a:latin typeface="Gotham HTF Book"/>
                        </a:rPr>
                        <a:t>Discuss at Your Table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a:latin typeface="Gotham HTF Book"/>
                        </a:rPr>
                        <a:t>5 min</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6666"/>
                        </a:lnSpc>
                        <a:spcBef>
                          <a:spcPts val="0"/>
                        </a:spcBef>
                        <a:spcAft>
                          <a:spcPts val="0"/>
                        </a:spcAft>
                        <a:buNone/>
                      </a:pPr>
                      <a:r>
                        <a:rPr lang="en" sz="2000">
                          <a:latin typeface="Gotham HTF Book"/>
                        </a:rPr>
                        <a:t>Share reflections</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731480">
                <a:tc>
                  <a:txBody>
                    <a:bodyPr/>
                    <a:lstStyle/>
                    <a:p>
                      <a:pPr marL="0" lvl="0" indent="0" algn="l" rtl="0">
                        <a:spcBef>
                          <a:spcPts val="0"/>
                        </a:spcBef>
                        <a:spcAft>
                          <a:spcPts val="0"/>
                        </a:spcAft>
                        <a:buNone/>
                      </a:pPr>
                      <a:r>
                        <a:rPr lang="en" sz="2000">
                          <a:latin typeface="Gotham HTF Book"/>
                        </a:rPr>
                        <a:t>Whole Group Share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a:latin typeface="Gotham HTF Book"/>
                        </a:rPr>
                        <a:t>5 min</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Key thoughts discussed at your table</a:t>
                      </a:r>
                      <a:endParaRPr sz="2000" dirty="0">
                        <a:latin typeface="Gotham HTF Book"/>
                      </a:endParaRPr>
                    </a:p>
                    <a:p>
                      <a:pPr marL="0" lvl="0" indent="0" algn="l" rtl="0">
                        <a:spcBef>
                          <a:spcPts val="0"/>
                        </a:spcBef>
                        <a:spcAft>
                          <a:spcPts val="0"/>
                        </a:spcAft>
                        <a:buNone/>
                      </a:pP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67"/>
          <p:cNvSpPr/>
          <p:nvPr/>
        </p:nvSpPr>
        <p:spPr>
          <a:xfrm>
            <a:off x="269967" y="1482900"/>
            <a:ext cx="11418000" cy="7356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r>
              <a:rPr lang="en" sz="2400" b="1" dirty="0">
                <a:solidFill>
                  <a:srgbClr val="FFFFFF"/>
                </a:solidFill>
                <a:latin typeface="Gotham HTF Book"/>
              </a:rPr>
              <a:t>What, specifically, are we trying to accomplish?</a:t>
            </a:r>
            <a:endParaRPr sz="2400" b="1" dirty="0">
              <a:solidFill>
                <a:srgbClr val="FFFFFF"/>
              </a:solidFill>
              <a:latin typeface="Gotham HTF Book"/>
            </a:endParaRPr>
          </a:p>
          <a:p>
            <a:pPr algn="ctr">
              <a:spcBef>
                <a:spcPts val="1333"/>
              </a:spcBef>
            </a:pPr>
            <a:endParaRPr sz="2400" b="1" dirty="0">
              <a:solidFill>
                <a:srgbClr val="FFFFFF"/>
              </a:solidFill>
              <a:latin typeface="Gotham HTF Book"/>
            </a:endParaRPr>
          </a:p>
        </p:txBody>
      </p:sp>
      <p:sp>
        <p:nvSpPr>
          <p:cNvPr id="794" name="Google Shape;794;p67"/>
          <p:cNvSpPr/>
          <p:nvPr/>
        </p:nvSpPr>
        <p:spPr>
          <a:xfrm>
            <a:off x="269965" y="3063100"/>
            <a:ext cx="11418000" cy="7356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buClr>
                <a:schemeClr val="dk1"/>
              </a:buClr>
              <a:buSzPts val="1100"/>
            </a:pPr>
            <a:r>
              <a:rPr lang="en" sz="2400" b="1">
                <a:solidFill>
                  <a:srgbClr val="FFFFFF"/>
                </a:solidFill>
                <a:latin typeface="Gotham HTF Book"/>
              </a:rPr>
              <a:t>What change(s) might we introduce and why?</a:t>
            </a:r>
            <a:endParaRPr sz="2400" b="1">
              <a:solidFill>
                <a:srgbClr val="FFFFFF"/>
              </a:solidFill>
              <a:latin typeface="Gotham HTF Book"/>
            </a:endParaRPr>
          </a:p>
        </p:txBody>
      </p:sp>
      <p:sp>
        <p:nvSpPr>
          <p:cNvPr id="795" name="Google Shape;795;p67"/>
          <p:cNvSpPr/>
          <p:nvPr/>
        </p:nvSpPr>
        <p:spPr>
          <a:xfrm>
            <a:off x="269965" y="4673497"/>
            <a:ext cx="11418000" cy="7356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buClr>
                <a:schemeClr val="dk1"/>
              </a:buClr>
              <a:buSzPts val="1100"/>
            </a:pPr>
            <a:r>
              <a:rPr lang="en" sz="2400" b="1">
                <a:solidFill>
                  <a:srgbClr val="FFFFFF"/>
                </a:solidFill>
                <a:latin typeface="Gotham HTF Book"/>
              </a:rPr>
              <a:t>How will we know that a change is actually an improvement? </a:t>
            </a:r>
            <a:endParaRPr sz="2400" b="1">
              <a:solidFill>
                <a:srgbClr val="FFFFFF"/>
              </a:solidFill>
              <a:latin typeface="Gotham HTF Book"/>
            </a:endParaRPr>
          </a:p>
        </p:txBody>
      </p:sp>
      <p:sp>
        <p:nvSpPr>
          <p:cNvPr id="796" name="Google Shape;796;p67"/>
          <p:cNvSpPr/>
          <p:nvPr/>
        </p:nvSpPr>
        <p:spPr>
          <a:xfrm>
            <a:off x="5839767" y="2257900"/>
            <a:ext cx="278400" cy="735600"/>
          </a:xfrm>
          <a:prstGeom prst="downArrow">
            <a:avLst>
              <a:gd name="adj1" fmla="val 50000"/>
              <a:gd name="adj2" fmla="val 50000"/>
            </a:avLst>
          </a:prstGeom>
          <a:solidFill>
            <a:schemeClr val="accent5"/>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
        <p:nvSpPr>
          <p:cNvPr id="797" name="Google Shape;797;p67"/>
          <p:cNvSpPr/>
          <p:nvPr/>
        </p:nvSpPr>
        <p:spPr>
          <a:xfrm>
            <a:off x="5842140" y="3868299"/>
            <a:ext cx="278400" cy="735599"/>
          </a:xfrm>
          <a:prstGeom prst="downArrow">
            <a:avLst>
              <a:gd name="adj1" fmla="val 50000"/>
              <a:gd name="adj2" fmla="val 50000"/>
            </a:avLst>
          </a:prstGeom>
          <a:solidFill>
            <a:schemeClr val="accent5"/>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
        <p:nvSpPr>
          <p:cNvPr id="798" name="Google Shape;798;p67"/>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Guiding Questions</a:t>
            </a:r>
            <a:endParaRPr dirty="0">
              <a:latin typeface="Gotham HTF Book"/>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Seeing the System</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23815368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177"/>
        <p:cNvGrpSpPr/>
        <p:nvPr/>
      </p:nvGrpSpPr>
      <p:grpSpPr>
        <a:xfrm>
          <a:off x="0" y="0"/>
          <a:ext cx="0" cy="0"/>
          <a:chOff x="0" y="0"/>
          <a:chExt cx="0" cy="0"/>
        </a:xfrm>
      </p:grpSpPr>
      <p:sp>
        <p:nvSpPr>
          <p:cNvPr id="2178" name="Google Shape;2178;p155"/>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pPr>
              <a:buClr>
                <a:schemeClr val="dk1"/>
              </a:buClr>
            </a:pPr>
            <a:r>
              <a:rPr lang="en" dirty="0">
                <a:solidFill>
                  <a:srgbClr val="385527"/>
                </a:solidFill>
                <a:latin typeface="Gotham HTF Book"/>
                <a:ea typeface="Montserrat"/>
                <a:cs typeface="Montserrat"/>
                <a:sym typeface="Montserrat"/>
              </a:rPr>
              <a:t>Seeing the System</a:t>
            </a:r>
            <a:endParaRPr dirty="0">
              <a:solidFill>
                <a:srgbClr val="385527"/>
              </a:solidFill>
              <a:latin typeface="Gotham HTF Book"/>
              <a:ea typeface="Montserrat"/>
              <a:cs typeface="Montserrat"/>
              <a:sym typeface="Montserrat"/>
            </a:endParaRPr>
          </a:p>
        </p:txBody>
      </p:sp>
      <p:sp>
        <p:nvSpPr>
          <p:cNvPr id="2179" name="Google Shape;2179;p155"/>
          <p:cNvSpPr txBox="1">
            <a:spLocks noGrp="1"/>
          </p:cNvSpPr>
          <p:nvPr>
            <p:ph type="body" idx="1"/>
          </p:nvPr>
        </p:nvSpPr>
        <p:spPr>
          <a:xfrm>
            <a:off x="269965" y="1541721"/>
            <a:ext cx="11652000" cy="4635200"/>
          </a:xfrm>
          <a:prstGeom prst="rect">
            <a:avLst/>
          </a:prstGeom>
        </p:spPr>
        <p:txBody>
          <a:bodyPr spcFirstLastPara="1" vert="horz" wrap="square" lIns="91433" tIns="91433" rIns="91433" bIns="91433" rtlCol="0" anchor="t" anchorCtr="0">
            <a:noAutofit/>
          </a:bodyPr>
          <a:lstStyle/>
          <a:p>
            <a:pPr marL="0" indent="0">
              <a:buNone/>
            </a:pPr>
            <a:endParaRPr sz="3000" dirty="0">
              <a:solidFill>
                <a:srgbClr val="006757"/>
              </a:solidFill>
              <a:highlight>
                <a:srgbClr val="FFFFFF"/>
              </a:highlight>
              <a:latin typeface="Gotham HTF Book"/>
              <a:ea typeface="Montserrat"/>
              <a:cs typeface="Montserrat"/>
              <a:sym typeface="Montserrat"/>
            </a:endParaRPr>
          </a:p>
          <a:p>
            <a:pPr marL="0" indent="0">
              <a:buNone/>
            </a:pPr>
            <a:endParaRPr sz="3000" dirty="0">
              <a:solidFill>
                <a:srgbClr val="006757"/>
              </a:solidFill>
              <a:highlight>
                <a:srgbClr val="FFFFFF"/>
              </a:highlight>
              <a:latin typeface="Gotham HTF Book"/>
              <a:ea typeface="Montserrat"/>
              <a:cs typeface="Montserrat"/>
              <a:sym typeface="Montserrat"/>
            </a:endParaRPr>
          </a:p>
          <a:p>
            <a:pPr marL="0" indent="0" algn="ctr">
              <a:buNone/>
            </a:pPr>
            <a:r>
              <a:rPr lang="en" sz="3200" dirty="0">
                <a:solidFill>
                  <a:srgbClr val="000000"/>
                </a:solidFill>
                <a:highlight>
                  <a:srgbClr val="FFFFFF"/>
                </a:highlight>
                <a:latin typeface="Gotham HTF Book"/>
                <a:ea typeface="Montserrat"/>
                <a:cs typeface="Montserrat"/>
                <a:sym typeface="Montserrat"/>
              </a:rPr>
              <a:t>“Every system is perfectly designed to achieve </a:t>
            </a:r>
            <a:br>
              <a:rPr lang="en" sz="3200" dirty="0">
                <a:solidFill>
                  <a:srgbClr val="000000"/>
                </a:solidFill>
                <a:highlight>
                  <a:srgbClr val="FFFFFF"/>
                </a:highlight>
                <a:latin typeface="Gotham HTF Book"/>
                <a:ea typeface="Montserrat"/>
                <a:cs typeface="Montserrat"/>
                <a:sym typeface="Montserrat"/>
              </a:rPr>
            </a:br>
            <a:r>
              <a:rPr lang="en" sz="3200" dirty="0">
                <a:solidFill>
                  <a:srgbClr val="000000"/>
                </a:solidFill>
                <a:highlight>
                  <a:srgbClr val="FFFFFF"/>
                </a:highlight>
                <a:latin typeface="Gotham HTF Book"/>
                <a:ea typeface="Montserrat"/>
                <a:cs typeface="Montserrat"/>
                <a:sym typeface="Montserrat"/>
              </a:rPr>
              <a:t>exactly the results it gets.”  </a:t>
            </a:r>
            <a:endParaRPr sz="3200" dirty="0">
              <a:solidFill>
                <a:srgbClr val="000000"/>
              </a:solidFill>
              <a:highlight>
                <a:srgbClr val="FFFFFF"/>
              </a:highlight>
              <a:latin typeface="Gotham HTF Book"/>
              <a:ea typeface="Montserrat"/>
              <a:cs typeface="Montserrat"/>
              <a:sym typeface="Montserrat"/>
            </a:endParaRPr>
          </a:p>
          <a:p>
            <a:pPr marL="0" indent="0" algn="ctr">
              <a:buNone/>
            </a:pPr>
            <a:r>
              <a:rPr lang="en" sz="2400" dirty="0">
                <a:solidFill>
                  <a:srgbClr val="000000"/>
                </a:solidFill>
                <a:highlight>
                  <a:srgbClr val="FFFFFF"/>
                </a:highlight>
                <a:latin typeface="Gotham HTF Book"/>
                <a:ea typeface="Montserrat"/>
                <a:cs typeface="Montserrat"/>
                <a:sym typeface="Montserrat"/>
              </a:rPr>
              <a:t>- </a:t>
            </a:r>
            <a:r>
              <a:rPr lang="en" sz="1600" dirty="0">
                <a:solidFill>
                  <a:schemeClr val="dk1"/>
                </a:solidFill>
                <a:latin typeface="Gotham HTF Book"/>
                <a:ea typeface="Montserrat"/>
                <a:cs typeface="Montserrat"/>
                <a:sym typeface="Montserrat"/>
              </a:rPr>
              <a:t>Don Berwick, founder of the Institute for Healthcare Improvement (IHI)</a:t>
            </a:r>
            <a:endParaRPr sz="1600" dirty="0">
              <a:solidFill>
                <a:srgbClr val="000000"/>
              </a:solidFill>
              <a:latin typeface="Gotham HTF Book"/>
              <a:ea typeface="Montserrat"/>
              <a:cs typeface="Montserrat"/>
              <a:sym typeface="Montserra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192"/>
        <p:cNvGrpSpPr/>
        <p:nvPr/>
      </p:nvGrpSpPr>
      <p:grpSpPr>
        <a:xfrm>
          <a:off x="0" y="0"/>
          <a:ext cx="0" cy="0"/>
          <a:chOff x="0" y="0"/>
          <a:chExt cx="0" cy="0"/>
        </a:xfrm>
      </p:grpSpPr>
      <p:graphicFrame>
        <p:nvGraphicFramePr>
          <p:cNvPr id="2194" name="Google Shape;2194;p157"/>
          <p:cNvGraphicFramePr/>
          <p:nvPr>
            <p:extLst>
              <p:ext uri="{D42A27DB-BD31-4B8C-83A1-F6EECF244321}">
                <p14:modId xmlns:p14="http://schemas.microsoft.com/office/powerpoint/2010/main" val="2471396929"/>
              </p:ext>
            </p:extLst>
          </p:nvPr>
        </p:nvGraphicFramePr>
        <p:xfrm>
          <a:off x="239267" y="1891892"/>
          <a:ext cx="11713467" cy="3136771"/>
        </p:xfrm>
        <a:graphic>
          <a:graphicData uri="http://schemas.openxmlformats.org/drawingml/2006/table">
            <a:tbl>
              <a:tblPr>
                <a:noFill/>
              </a:tblPr>
              <a:tblGrid>
                <a:gridCol w="2484800">
                  <a:extLst>
                    <a:ext uri="{9D8B030D-6E8A-4147-A177-3AD203B41FA5}">
                      <a16:colId xmlns:a16="http://schemas.microsoft.com/office/drawing/2014/main" val="20000"/>
                    </a:ext>
                  </a:extLst>
                </a:gridCol>
                <a:gridCol w="1782300">
                  <a:extLst>
                    <a:ext uri="{9D8B030D-6E8A-4147-A177-3AD203B41FA5}">
                      <a16:colId xmlns:a16="http://schemas.microsoft.com/office/drawing/2014/main" val="20001"/>
                    </a:ext>
                  </a:extLst>
                </a:gridCol>
                <a:gridCol w="7446367">
                  <a:extLst>
                    <a:ext uri="{9D8B030D-6E8A-4147-A177-3AD203B41FA5}">
                      <a16:colId xmlns:a16="http://schemas.microsoft.com/office/drawing/2014/main" val="20002"/>
                    </a:ext>
                  </a:extLst>
                </a:gridCol>
              </a:tblGrid>
              <a:tr h="541733">
                <a:tc>
                  <a:txBody>
                    <a:bodyPr/>
                    <a:lstStyle/>
                    <a:p>
                      <a:pPr marL="0" lvl="0" indent="0" algn="l" rtl="0">
                        <a:spcBef>
                          <a:spcPts val="0"/>
                        </a:spcBef>
                        <a:spcAft>
                          <a:spcPts val="0"/>
                        </a:spcAft>
                        <a:buNone/>
                      </a:pPr>
                      <a:r>
                        <a:rPr lang="en" sz="1800" b="1" dirty="0">
                          <a:solidFill>
                            <a:srgbClr val="FFFFFF"/>
                          </a:solidFill>
                          <a:latin typeface="Gotham HTF Book"/>
                          <a:ea typeface="Montserrat"/>
                          <a:cs typeface="Montserrat"/>
                          <a:sym typeface="Montserrat"/>
                        </a:rPr>
                        <a:t>Activity</a:t>
                      </a:r>
                      <a:endParaRPr sz="18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800" b="1">
                          <a:solidFill>
                            <a:srgbClr val="FFFFFF"/>
                          </a:solidFill>
                          <a:latin typeface="Gotham HTF Book"/>
                          <a:ea typeface="Montserrat"/>
                          <a:cs typeface="Montserrat"/>
                          <a:sym typeface="Montserrat"/>
                        </a:rPr>
                        <a:t>Time </a:t>
                      </a:r>
                      <a:endParaRPr sz="1800" b="1">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800" b="1" dirty="0">
                          <a:solidFill>
                            <a:srgbClr val="FFFFFF"/>
                          </a:solidFill>
                          <a:latin typeface="Gotham HTF Book"/>
                          <a:ea typeface="Montserrat"/>
                          <a:cs typeface="Montserrat"/>
                          <a:sym typeface="Montserrat"/>
                        </a:rPr>
                        <a:t>Guidance</a:t>
                      </a:r>
                      <a:endParaRPr sz="18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0"/>
                  </a:ext>
                </a:extLst>
              </a:tr>
              <a:tr h="1919300">
                <a:tc>
                  <a:txBody>
                    <a:bodyPr/>
                    <a:lstStyle/>
                    <a:p>
                      <a:pPr marL="0" lvl="0" indent="0" algn="l" rtl="0">
                        <a:spcBef>
                          <a:spcPts val="0"/>
                        </a:spcBef>
                        <a:spcAft>
                          <a:spcPts val="0"/>
                        </a:spcAft>
                        <a:buNone/>
                      </a:pPr>
                      <a:r>
                        <a:rPr lang="en" sz="1800" dirty="0">
                          <a:latin typeface="Gotham HTF Book"/>
                          <a:ea typeface="Montserrat"/>
                          <a:cs typeface="Montserrat"/>
                          <a:sym typeface="Montserrat"/>
                        </a:rPr>
                        <a:t>Watch and Reflect</a:t>
                      </a:r>
                      <a:endParaRPr sz="18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latin typeface="Gotham HTF Book"/>
                          <a:ea typeface="Montserrat"/>
                          <a:cs typeface="Montserrat"/>
                          <a:sym typeface="Montserrat"/>
                        </a:rPr>
                        <a:t>15 min</a:t>
                      </a:r>
                      <a:endParaRPr sz="180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dirty="0">
                          <a:latin typeface="Gotham HTF Book"/>
                          <a:ea typeface="Montserrat"/>
                          <a:cs typeface="Montserrat"/>
                          <a:sym typeface="Montserrat"/>
                        </a:rPr>
                        <a:t>Watch Atul Gawande, </a:t>
                      </a:r>
                      <a:r>
                        <a:rPr lang="en" sz="1800" u="sng" dirty="0">
                          <a:solidFill>
                            <a:srgbClr val="0000FF"/>
                          </a:solidFill>
                          <a:latin typeface="Gotham HTF Book"/>
                          <a:ea typeface="Montserrat"/>
                          <a:cs typeface="Montserrat"/>
                          <a:sym typeface="Montserrat"/>
                          <a:hlinkClick r:id="rId3"/>
                        </a:rPr>
                        <a:t>“How Do We Heal Medicine?”</a:t>
                      </a:r>
                      <a:endParaRPr sz="1800" dirty="0">
                        <a:solidFill>
                          <a:srgbClr val="0000FF"/>
                        </a:solidFill>
                        <a:latin typeface="Gotham HTF Book"/>
                        <a:ea typeface="Montserrat"/>
                        <a:cs typeface="Montserrat"/>
                        <a:sym typeface="Montserrat"/>
                      </a:endParaRPr>
                    </a:p>
                    <a:p>
                      <a:pPr marL="0" lvl="0" indent="0" algn="l" rtl="0">
                        <a:lnSpc>
                          <a:spcPct val="115000"/>
                        </a:lnSpc>
                        <a:spcBef>
                          <a:spcPts val="0"/>
                        </a:spcBef>
                        <a:spcAft>
                          <a:spcPts val="0"/>
                        </a:spcAft>
                        <a:buNone/>
                      </a:pPr>
                      <a:endParaRPr sz="1800" dirty="0">
                        <a:solidFill>
                          <a:schemeClr val="dk1"/>
                        </a:solidFill>
                        <a:latin typeface="Gotham HTF Book"/>
                        <a:ea typeface="Montserrat"/>
                        <a:cs typeface="Montserrat"/>
                        <a:sym typeface="Montserrat"/>
                      </a:endParaRPr>
                    </a:p>
                    <a:p>
                      <a:pPr marL="0" lvl="0" indent="0" algn="l" rtl="0">
                        <a:lnSpc>
                          <a:spcPct val="115000"/>
                        </a:lnSpc>
                        <a:spcBef>
                          <a:spcPts val="0"/>
                        </a:spcBef>
                        <a:spcAft>
                          <a:spcPts val="0"/>
                        </a:spcAft>
                        <a:buNone/>
                      </a:pPr>
                      <a:r>
                        <a:rPr lang="en" sz="1800" dirty="0">
                          <a:solidFill>
                            <a:schemeClr val="dk1"/>
                          </a:solidFill>
                          <a:latin typeface="Gotham HTF Book"/>
                          <a:ea typeface="Montserrat"/>
                          <a:cs typeface="Montserrat"/>
                          <a:sym typeface="Montserrat"/>
                        </a:rPr>
                        <a:t>Reflect </a:t>
                      </a:r>
                      <a:r>
                        <a:rPr lang="en-US" sz="1800" dirty="0">
                          <a:solidFill>
                            <a:schemeClr val="dk1"/>
                          </a:solidFill>
                          <a:latin typeface="Gotham HTF Book"/>
                          <a:ea typeface="Montserrat"/>
                          <a:cs typeface="Montserrat"/>
                          <a:sym typeface="Montserrat"/>
                        </a:rPr>
                        <a:t>as you watch</a:t>
                      </a:r>
                      <a:r>
                        <a:rPr lang="en" sz="1800" dirty="0">
                          <a:solidFill>
                            <a:schemeClr val="dk1"/>
                          </a:solidFill>
                          <a:latin typeface="Gotham HTF Book"/>
                          <a:ea typeface="Montserrat"/>
                          <a:cs typeface="Montserrat"/>
                          <a:sym typeface="Montserrat"/>
                        </a:rPr>
                        <a:t>:</a:t>
                      </a:r>
                      <a:endParaRPr sz="1800" dirty="0">
                        <a:solidFill>
                          <a:schemeClr val="dk1"/>
                        </a:solidFill>
                        <a:latin typeface="Gotham HTF Book"/>
                        <a:ea typeface="Montserrat"/>
                        <a:cs typeface="Montserrat"/>
                        <a:sym typeface="Montserrat"/>
                      </a:endParaRPr>
                    </a:p>
                    <a:p>
                      <a:pPr marL="311150" lvl="0" indent="-171450" algn="l" rtl="0">
                        <a:lnSpc>
                          <a:spcPct val="115000"/>
                        </a:lnSpc>
                        <a:spcBef>
                          <a:spcPts val="0"/>
                        </a:spcBef>
                        <a:spcAft>
                          <a:spcPts val="0"/>
                        </a:spcAft>
                        <a:buClr>
                          <a:schemeClr val="dk1"/>
                        </a:buClr>
                        <a:buSzPts val="1400"/>
                        <a:buFont typeface="Arial" panose="020B0604020202020204" pitchFamily="34" charset="0"/>
                        <a:buChar char="•"/>
                      </a:pPr>
                      <a:r>
                        <a:rPr lang="en" sz="1800" dirty="0">
                          <a:solidFill>
                            <a:schemeClr val="dk1"/>
                          </a:solidFill>
                          <a:latin typeface="Gotham HTF Book"/>
                          <a:ea typeface="Montserrat"/>
                          <a:cs typeface="Montserrat"/>
                          <a:sym typeface="Montserrat"/>
                        </a:rPr>
                        <a:t>What connections do you see to the educational space?</a:t>
                      </a:r>
                      <a:endParaRPr sz="1800" dirty="0">
                        <a:solidFill>
                          <a:schemeClr val="dk1"/>
                        </a:solidFill>
                        <a:latin typeface="Gotham HTF Book"/>
                        <a:ea typeface="Montserrat"/>
                        <a:cs typeface="Montserrat"/>
                        <a:sym typeface="Montserrat"/>
                      </a:endParaRPr>
                    </a:p>
                    <a:p>
                      <a:pPr marL="311150" lvl="0" indent="-171450" algn="l" rtl="0">
                        <a:lnSpc>
                          <a:spcPct val="115000"/>
                        </a:lnSpc>
                        <a:spcBef>
                          <a:spcPts val="0"/>
                        </a:spcBef>
                        <a:spcAft>
                          <a:spcPts val="0"/>
                        </a:spcAft>
                        <a:buClr>
                          <a:schemeClr val="dk1"/>
                        </a:buClr>
                        <a:buSzPts val="1400"/>
                        <a:buFont typeface="Arial" panose="020B0604020202020204" pitchFamily="34" charset="0"/>
                        <a:buChar char="•"/>
                      </a:pPr>
                      <a:r>
                        <a:rPr lang="en" sz="1800" dirty="0">
                          <a:solidFill>
                            <a:schemeClr val="dk1"/>
                          </a:solidFill>
                          <a:latin typeface="Gotham HTF Book"/>
                          <a:ea typeface="Montserrat"/>
                          <a:cs typeface="Montserrat"/>
                          <a:sym typeface="Montserrat"/>
                        </a:rPr>
                        <a:t>What application do you see to District improvement efforts? </a:t>
                      </a:r>
                      <a:endParaRPr sz="1800" dirty="0">
                        <a:solidFill>
                          <a:schemeClr val="dk1"/>
                        </a:solidFill>
                        <a:latin typeface="Gotham HTF Book"/>
                        <a:ea typeface="Montserrat"/>
                        <a:cs typeface="Montserrat"/>
                        <a:sym typeface="Montserrat"/>
                      </a:endParaRPr>
                    </a:p>
                    <a:p>
                      <a:pPr marL="311150" lvl="0" indent="-171450" algn="l" rtl="0">
                        <a:lnSpc>
                          <a:spcPct val="115000"/>
                        </a:lnSpc>
                        <a:spcBef>
                          <a:spcPts val="0"/>
                        </a:spcBef>
                        <a:spcAft>
                          <a:spcPts val="0"/>
                        </a:spcAft>
                        <a:buClr>
                          <a:schemeClr val="dk1"/>
                        </a:buClr>
                        <a:buSzPts val="1400"/>
                        <a:buFont typeface="Arial" panose="020B0604020202020204" pitchFamily="34" charset="0"/>
                        <a:buChar char="•"/>
                      </a:pPr>
                      <a:r>
                        <a:rPr lang="en" sz="1800" dirty="0">
                          <a:solidFill>
                            <a:schemeClr val="dk1"/>
                          </a:solidFill>
                          <a:latin typeface="Gotham HTF Book"/>
                          <a:ea typeface="Montserrat"/>
                          <a:cs typeface="Montserrat"/>
                          <a:sym typeface="Montserrat"/>
                        </a:rPr>
                        <a:t>What connections do you see at the individual school level? </a:t>
                      </a:r>
                      <a:endParaRPr sz="1800" dirty="0">
                        <a:solidFill>
                          <a:schemeClr val="dk1"/>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87640">
                <a:tc>
                  <a:txBody>
                    <a:bodyPr/>
                    <a:lstStyle/>
                    <a:p>
                      <a:pPr marL="0" lvl="0" indent="0" algn="l" rtl="0">
                        <a:spcBef>
                          <a:spcPts val="0"/>
                        </a:spcBef>
                        <a:spcAft>
                          <a:spcPts val="0"/>
                        </a:spcAft>
                        <a:buNone/>
                      </a:pPr>
                      <a:r>
                        <a:rPr lang="en" sz="1800">
                          <a:latin typeface="Gotham HTF Book"/>
                          <a:ea typeface="Montserrat"/>
                          <a:cs typeface="Montserrat"/>
                          <a:sym typeface="Montserrat"/>
                        </a:rPr>
                        <a:t>Share</a:t>
                      </a:r>
                      <a:endParaRPr sz="180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dirty="0">
                          <a:latin typeface="Gotham HTF Book"/>
                          <a:ea typeface="Montserrat"/>
                          <a:cs typeface="Montserrat"/>
                          <a:sym typeface="Montserrat"/>
                        </a:rPr>
                        <a:t>5 min</a:t>
                      </a:r>
                      <a:endParaRPr sz="1800" dirty="0">
                        <a:latin typeface="Gotham HTF Book"/>
                        <a:ea typeface="Montserrat"/>
                        <a:cs typeface="Montserrat"/>
                        <a:sym typeface="Montserrat"/>
                      </a:endParaRPr>
                    </a:p>
                  </a:txBody>
                  <a:tcPr marL="121900" marR="121900" marT="121900" marB="121900">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dirty="0">
                          <a:latin typeface="Gotham HTF Book"/>
                          <a:ea typeface="Montserrat"/>
                          <a:cs typeface="Montserrat"/>
                          <a:sym typeface="Montserrat"/>
                        </a:rPr>
                        <a:t>Whole group share</a:t>
                      </a:r>
                      <a:endParaRPr sz="1800" dirty="0">
                        <a:latin typeface="Gotham HTF Book"/>
                        <a:ea typeface="Montserrat"/>
                        <a:cs typeface="Montserrat"/>
                        <a:sym typeface="Montserrat"/>
                      </a:endParaRPr>
                    </a:p>
                  </a:txBody>
                  <a:tcPr marL="121900" marR="121900" marT="121900" marB="121900">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 name="Title 4">
            <a:extLst>
              <a:ext uri="{FF2B5EF4-FFF2-40B4-BE49-F238E27FC236}">
                <a16:creationId xmlns:a16="http://schemas.microsoft.com/office/drawing/2014/main" id="{2E10D0F7-DE56-4CC3-A3BF-C35E9A2DD1A6}"/>
              </a:ext>
            </a:extLst>
          </p:cNvPr>
          <p:cNvSpPr>
            <a:spLocks noGrp="1"/>
          </p:cNvSpPr>
          <p:nvPr>
            <p:ph type="title"/>
          </p:nvPr>
        </p:nvSpPr>
        <p:spPr/>
        <p:txBody>
          <a:bodyPr/>
          <a:lstStyle/>
          <a:p>
            <a:r>
              <a:rPr lang="en-US" dirty="0">
                <a:latin typeface="Gotham HTF Book"/>
              </a:rPr>
              <a:t>Seeing the System</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794E3-6D9F-4BB0-9B0F-2CE2C3FFC91F}"/>
              </a:ext>
            </a:extLst>
          </p:cNvPr>
          <p:cNvSpPr>
            <a:spLocks noGrp="1"/>
          </p:cNvSpPr>
          <p:nvPr>
            <p:ph type="title"/>
          </p:nvPr>
        </p:nvSpPr>
        <p:spPr/>
        <p:txBody>
          <a:bodyPr/>
          <a:lstStyle/>
          <a:p>
            <a:r>
              <a:rPr lang="en-US" dirty="0"/>
              <a:t>Seeing Our System</a:t>
            </a:r>
          </a:p>
        </p:txBody>
      </p:sp>
      <p:sp>
        <p:nvSpPr>
          <p:cNvPr id="3" name="Content Placeholder 2">
            <a:extLst>
              <a:ext uri="{FF2B5EF4-FFF2-40B4-BE49-F238E27FC236}">
                <a16:creationId xmlns:a16="http://schemas.microsoft.com/office/drawing/2014/main" id="{D317D20E-309F-4502-8ACF-2889FBA924DA}"/>
              </a:ext>
            </a:extLst>
          </p:cNvPr>
          <p:cNvSpPr>
            <a:spLocks noGrp="1"/>
          </p:cNvSpPr>
          <p:nvPr>
            <p:ph idx="1"/>
          </p:nvPr>
        </p:nvSpPr>
        <p:spPr/>
        <p:txBody>
          <a:bodyPr anchor="ctr">
            <a:normAutofit/>
          </a:bodyPr>
          <a:lstStyle/>
          <a:p>
            <a:pPr marL="0" indent="0" algn="ctr">
              <a:buNone/>
            </a:pPr>
            <a:r>
              <a:rPr lang="en-US" sz="2800" dirty="0">
                <a:solidFill>
                  <a:schemeClr val="tx1"/>
                </a:solidFill>
              </a:rPr>
              <a:t>The key question to explore is: </a:t>
            </a:r>
          </a:p>
          <a:p>
            <a:pPr marL="0" indent="0" algn="ctr">
              <a:buNone/>
            </a:pPr>
            <a:r>
              <a:rPr lang="en-US" sz="2800" dirty="0">
                <a:solidFill>
                  <a:schemeClr val="tx1"/>
                </a:solidFill>
              </a:rPr>
              <a:t>What is our system designed to achieve?</a:t>
            </a:r>
          </a:p>
          <a:p>
            <a:pPr marL="0" indent="0" algn="ctr">
              <a:buNone/>
            </a:pPr>
            <a:endParaRPr lang="en-US" sz="2800" dirty="0">
              <a:solidFill>
                <a:schemeClr val="tx1"/>
              </a:solidFill>
            </a:endParaRPr>
          </a:p>
        </p:txBody>
      </p:sp>
    </p:spTree>
    <p:extLst>
      <p:ext uri="{BB962C8B-B14F-4D97-AF65-F5344CB8AC3E}">
        <p14:creationId xmlns:p14="http://schemas.microsoft.com/office/powerpoint/2010/main" val="8711527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192"/>
        <p:cNvGrpSpPr/>
        <p:nvPr/>
      </p:nvGrpSpPr>
      <p:grpSpPr>
        <a:xfrm>
          <a:off x="0" y="0"/>
          <a:ext cx="0" cy="0"/>
          <a:chOff x="0" y="0"/>
          <a:chExt cx="0" cy="0"/>
        </a:xfrm>
      </p:grpSpPr>
      <p:sp>
        <p:nvSpPr>
          <p:cNvPr id="2193" name="Google Shape;2193;p157"/>
          <p:cNvSpPr txBox="1">
            <a:spLocks noGrp="1"/>
          </p:cNvSpPr>
          <p:nvPr>
            <p:ph type="title"/>
          </p:nvPr>
        </p:nvSpPr>
        <p:spPr>
          <a:prstGeom prst="rect">
            <a:avLst/>
          </a:prstGeom>
        </p:spPr>
        <p:txBody>
          <a:bodyPr spcFirstLastPara="1" vert="horz" wrap="square" lIns="91433" tIns="91433" rIns="91433" bIns="91433" rtlCol="0" anchor="ctr" anchorCtr="0">
            <a:noAutofit/>
          </a:bodyPr>
          <a:lstStyle/>
          <a:p>
            <a:pPr>
              <a:buClr>
                <a:schemeClr val="dk1"/>
              </a:buClr>
            </a:pPr>
            <a:r>
              <a:rPr lang="en" dirty="0">
                <a:solidFill>
                  <a:srgbClr val="385527"/>
                </a:solidFill>
                <a:latin typeface="Gotham HTF Book"/>
                <a:ea typeface="Montserrat"/>
                <a:cs typeface="Montserrat"/>
                <a:sym typeface="Montserrat"/>
              </a:rPr>
              <a:t>Seeing the System</a:t>
            </a:r>
            <a:endParaRPr dirty="0">
              <a:solidFill>
                <a:srgbClr val="385527"/>
              </a:solidFill>
              <a:latin typeface="Gotham HTF Book"/>
              <a:ea typeface="Montserrat"/>
              <a:cs typeface="Montserrat"/>
              <a:sym typeface="Montserrat"/>
            </a:endParaRPr>
          </a:p>
        </p:txBody>
      </p:sp>
      <p:sp>
        <p:nvSpPr>
          <p:cNvPr id="2" name="Content Placeholder 1">
            <a:extLst>
              <a:ext uri="{FF2B5EF4-FFF2-40B4-BE49-F238E27FC236}">
                <a16:creationId xmlns:a16="http://schemas.microsoft.com/office/drawing/2014/main" id="{B2F8E8E9-7495-4345-AEA4-A3EC763A41B3}"/>
              </a:ext>
            </a:extLst>
          </p:cNvPr>
          <p:cNvSpPr>
            <a:spLocks noGrp="1"/>
          </p:cNvSpPr>
          <p:nvPr>
            <p:ph idx="1"/>
          </p:nvPr>
        </p:nvSpPr>
        <p:spPr/>
        <p:txBody>
          <a:bodyPr/>
          <a:lstStyle/>
          <a:p>
            <a:pPr marL="0" indent="0">
              <a:buNone/>
            </a:pPr>
            <a:r>
              <a:rPr lang="en-US" dirty="0">
                <a:solidFill>
                  <a:schemeClr val="tx1"/>
                </a:solidFill>
              </a:rPr>
              <a:t>To help us see our system, we need to reflect on all of the things happening in the district to help achieve our mission. And the 5Essentials can help us think more concretely about what each action is seeking to achieve.</a:t>
            </a:r>
          </a:p>
          <a:p>
            <a:pPr marL="0" indent="0">
              <a:buNone/>
            </a:pPr>
            <a:endParaRPr lang="en-US" dirty="0">
              <a:solidFill>
                <a:schemeClr val="tx1"/>
              </a:solidFill>
            </a:endParaRPr>
          </a:p>
        </p:txBody>
      </p:sp>
      <p:graphicFrame>
        <p:nvGraphicFramePr>
          <p:cNvPr id="2194" name="Google Shape;2194;p157"/>
          <p:cNvGraphicFramePr/>
          <p:nvPr>
            <p:extLst>
              <p:ext uri="{D42A27DB-BD31-4B8C-83A1-F6EECF244321}">
                <p14:modId xmlns:p14="http://schemas.microsoft.com/office/powerpoint/2010/main" val="59125659"/>
              </p:ext>
            </p:extLst>
          </p:nvPr>
        </p:nvGraphicFramePr>
        <p:xfrm>
          <a:off x="239266" y="2173904"/>
          <a:ext cx="11713467" cy="1464342"/>
        </p:xfrm>
        <a:graphic>
          <a:graphicData uri="http://schemas.openxmlformats.org/drawingml/2006/table">
            <a:tbl>
              <a:tblPr>
                <a:noFill/>
              </a:tblPr>
              <a:tblGrid>
                <a:gridCol w="1504076">
                  <a:extLst>
                    <a:ext uri="{9D8B030D-6E8A-4147-A177-3AD203B41FA5}">
                      <a16:colId xmlns:a16="http://schemas.microsoft.com/office/drawing/2014/main" val="20000"/>
                    </a:ext>
                  </a:extLst>
                </a:gridCol>
                <a:gridCol w="1290415">
                  <a:extLst>
                    <a:ext uri="{9D8B030D-6E8A-4147-A177-3AD203B41FA5}">
                      <a16:colId xmlns:a16="http://schemas.microsoft.com/office/drawing/2014/main" val="20001"/>
                    </a:ext>
                  </a:extLst>
                </a:gridCol>
                <a:gridCol w="8918976">
                  <a:extLst>
                    <a:ext uri="{9D8B030D-6E8A-4147-A177-3AD203B41FA5}">
                      <a16:colId xmlns:a16="http://schemas.microsoft.com/office/drawing/2014/main" val="20002"/>
                    </a:ext>
                  </a:extLst>
                </a:gridCol>
              </a:tblGrid>
              <a:tr h="467455">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Activity</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a:solidFill>
                            <a:srgbClr val="FFFFFF"/>
                          </a:solidFill>
                          <a:latin typeface="Gotham HTF Book"/>
                          <a:ea typeface="Montserrat"/>
                          <a:cs typeface="Montserrat"/>
                          <a:sym typeface="Montserrat"/>
                        </a:rPr>
                        <a:t>Time </a:t>
                      </a:r>
                      <a:endParaRPr sz="1600" b="1">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Guidance</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0"/>
                  </a:ext>
                </a:extLst>
              </a:tr>
              <a:tr h="976702">
                <a:tc>
                  <a:txBody>
                    <a:bodyPr/>
                    <a:lstStyle/>
                    <a:p>
                      <a:pPr marL="0" lvl="0" indent="0" algn="l" rtl="0">
                        <a:spcBef>
                          <a:spcPts val="0"/>
                        </a:spcBef>
                        <a:spcAft>
                          <a:spcPts val="0"/>
                        </a:spcAft>
                        <a:buNone/>
                      </a:pPr>
                      <a:r>
                        <a:rPr lang="en-US" sz="1600" dirty="0">
                          <a:latin typeface="Gotham HTF Book"/>
                          <a:ea typeface="Montserrat"/>
                          <a:cs typeface="Montserrat"/>
                          <a:sym typeface="Montserrat"/>
                        </a:rPr>
                        <a:t>List</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3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Gotham HTF Book"/>
                          <a:ea typeface="Montserrat"/>
                          <a:cs typeface="Montserrat"/>
                          <a:sym typeface="Montserrat"/>
                        </a:rPr>
                        <a:t>Individually, spend 3 minutes writing down programs, activities, initiatives, partnerships, etc. that the district has in place or recently had in place (“What change(s) did we introduce?”). Write one idea per post-it note.</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19444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192"/>
        <p:cNvGrpSpPr/>
        <p:nvPr/>
      </p:nvGrpSpPr>
      <p:grpSpPr>
        <a:xfrm>
          <a:off x="0" y="0"/>
          <a:ext cx="0" cy="0"/>
          <a:chOff x="0" y="0"/>
          <a:chExt cx="0" cy="0"/>
        </a:xfrm>
      </p:grpSpPr>
      <p:sp>
        <p:nvSpPr>
          <p:cNvPr id="2193" name="Google Shape;2193;p157"/>
          <p:cNvSpPr txBox="1">
            <a:spLocks noGrp="1"/>
          </p:cNvSpPr>
          <p:nvPr>
            <p:ph type="title"/>
          </p:nvPr>
        </p:nvSpPr>
        <p:spPr>
          <a:prstGeom prst="rect">
            <a:avLst/>
          </a:prstGeom>
        </p:spPr>
        <p:txBody>
          <a:bodyPr spcFirstLastPara="1" vert="horz" wrap="square" lIns="91433" tIns="91433" rIns="91433" bIns="91433" rtlCol="0" anchor="ctr" anchorCtr="0">
            <a:noAutofit/>
          </a:bodyPr>
          <a:lstStyle/>
          <a:p>
            <a:pPr>
              <a:buClr>
                <a:schemeClr val="dk1"/>
              </a:buClr>
            </a:pPr>
            <a:r>
              <a:rPr lang="en" dirty="0">
                <a:solidFill>
                  <a:srgbClr val="385527"/>
                </a:solidFill>
                <a:latin typeface="Gotham HTF Book"/>
                <a:ea typeface="Montserrat"/>
                <a:cs typeface="Montserrat"/>
                <a:sym typeface="Montserrat"/>
              </a:rPr>
              <a:t>Seeing the System</a:t>
            </a:r>
            <a:endParaRPr dirty="0">
              <a:solidFill>
                <a:srgbClr val="385527"/>
              </a:solidFill>
              <a:latin typeface="Gotham HTF Book"/>
              <a:ea typeface="Montserrat"/>
              <a:cs typeface="Montserrat"/>
              <a:sym typeface="Montserrat"/>
            </a:endParaRPr>
          </a:p>
        </p:txBody>
      </p:sp>
      <p:sp>
        <p:nvSpPr>
          <p:cNvPr id="2" name="Content Placeholder 1">
            <a:extLst>
              <a:ext uri="{FF2B5EF4-FFF2-40B4-BE49-F238E27FC236}">
                <a16:creationId xmlns:a16="http://schemas.microsoft.com/office/drawing/2014/main" id="{B2F8E8E9-7495-4345-AEA4-A3EC763A41B3}"/>
              </a:ext>
            </a:extLst>
          </p:cNvPr>
          <p:cNvSpPr>
            <a:spLocks noGrp="1"/>
          </p:cNvSpPr>
          <p:nvPr>
            <p:ph idx="1"/>
          </p:nvPr>
        </p:nvSpPr>
        <p:spPr/>
        <p:txBody>
          <a:bodyPr/>
          <a:lstStyle/>
          <a:p>
            <a:pPr marL="0" indent="0">
              <a:buNone/>
            </a:pPr>
            <a:r>
              <a:rPr lang="en-US" dirty="0">
                <a:solidFill>
                  <a:schemeClr val="tx1"/>
                </a:solidFill>
              </a:rPr>
              <a:t>To help us see our system, we need to reflect on all of the things happening in the district to help achieve our mission. And the 5Essentials can help us think more concretely about what each action is seeking to achieve.</a:t>
            </a:r>
          </a:p>
          <a:p>
            <a:pPr marL="0" indent="0">
              <a:buNone/>
            </a:pPr>
            <a:endParaRPr lang="en-US" dirty="0">
              <a:solidFill>
                <a:schemeClr val="tx1"/>
              </a:solidFill>
            </a:endParaRPr>
          </a:p>
        </p:txBody>
      </p:sp>
      <p:graphicFrame>
        <p:nvGraphicFramePr>
          <p:cNvPr id="2194" name="Google Shape;2194;p157"/>
          <p:cNvGraphicFramePr/>
          <p:nvPr>
            <p:extLst>
              <p:ext uri="{D42A27DB-BD31-4B8C-83A1-F6EECF244321}">
                <p14:modId xmlns:p14="http://schemas.microsoft.com/office/powerpoint/2010/main" val="1843824146"/>
              </p:ext>
            </p:extLst>
          </p:nvPr>
        </p:nvGraphicFramePr>
        <p:xfrm>
          <a:off x="239266" y="2173904"/>
          <a:ext cx="11713467" cy="3402259"/>
        </p:xfrm>
        <a:graphic>
          <a:graphicData uri="http://schemas.openxmlformats.org/drawingml/2006/table">
            <a:tbl>
              <a:tblPr>
                <a:noFill/>
              </a:tblPr>
              <a:tblGrid>
                <a:gridCol w="1504076">
                  <a:extLst>
                    <a:ext uri="{9D8B030D-6E8A-4147-A177-3AD203B41FA5}">
                      <a16:colId xmlns:a16="http://schemas.microsoft.com/office/drawing/2014/main" val="20000"/>
                    </a:ext>
                  </a:extLst>
                </a:gridCol>
                <a:gridCol w="1290415">
                  <a:extLst>
                    <a:ext uri="{9D8B030D-6E8A-4147-A177-3AD203B41FA5}">
                      <a16:colId xmlns:a16="http://schemas.microsoft.com/office/drawing/2014/main" val="20001"/>
                    </a:ext>
                  </a:extLst>
                </a:gridCol>
                <a:gridCol w="8918976">
                  <a:extLst>
                    <a:ext uri="{9D8B030D-6E8A-4147-A177-3AD203B41FA5}">
                      <a16:colId xmlns:a16="http://schemas.microsoft.com/office/drawing/2014/main" val="20002"/>
                    </a:ext>
                  </a:extLst>
                </a:gridCol>
              </a:tblGrid>
              <a:tr h="467455">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Activity</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a:solidFill>
                            <a:srgbClr val="FFFFFF"/>
                          </a:solidFill>
                          <a:latin typeface="Gotham HTF Book"/>
                          <a:ea typeface="Montserrat"/>
                          <a:cs typeface="Montserrat"/>
                          <a:sym typeface="Montserrat"/>
                        </a:rPr>
                        <a:t>Time </a:t>
                      </a:r>
                      <a:endParaRPr sz="1600" b="1">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Guidance</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0"/>
                  </a:ext>
                </a:extLst>
              </a:tr>
              <a:tr h="976702">
                <a:tc>
                  <a:txBody>
                    <a:bodyPr/>
                    <a:lstStyle/>
                    <a:p>
                      <a:pPr marL="0" lvl="0" indent="0" algn="l" rtl="0">
                        <a:spcBef>
                          <a:spcPts val="0"/>
                        </a:spcBef>
                        <a:spcAft>
                          <a:spcPts val="0"/>
                        </a:spcAft>
                        <a:buNone/>
                      </a:pPr>
                      <a:r>
                        <a:rPr lang="en-US" sz="1600" dirty="0">
                          <a:latin typeface="Gotham HTF Book"/>
                          <a:ea typeface="Montserrat"/>
                          <a:cs typeface="Montserrat"/>
                          <a:sym typeface="Montserrat"/>
                        </a:rPr>
                        <a:t>List</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3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Gotham HTF Book"/>
                          <a:ea typeface="Montserrat"/>
                          <a:cs typeface="Montserrat"/>
                          <a:sym typeface="Montserrat"/>
                        </a:rPr>
                        <a:t>Individually, spend 3 minutes writing down programs, activities, initiatives, partnerships, etc. that the district has in place or recently had in place (“What change(s) did we introduce?”). Write one idea per post-it note.</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857701">
                <a:tc>
                  <a:txBody>
                    <a:bodyPr/>
                    <a:lstStyle/>
                    <a:p>
                      <a:pPr marL="0" lvl="0" indent="0" algn="l" rtl="0">
                        <a:spcBef>
                          <a:spcPts val="0"/>
                        </a:spcBef>
                        <a:spcAft>
                          <a:spcPts val="0"/>
                        </a:spcAft>
                        <a:buNone/>
                      </a:pPr>
                      <a:r>
                        <a:rPr lang="en-US" sz="1600" dirty="0">
                          <a:latin typeface="Gotham HTF Book"/>
                          <a:ea typeface="Montserrat"/>
                          <a:cs typeface="Montserrat"/>
                          <a:sym typeface="Montserrat"/>
                        </a:rPr>
                        <a:t>Share and Sort</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12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defTabSz="914400" rtl="0" eaLnBrk="1" latinLnBrk="0" hangingPunct="1">
                        <a:lnSpc>
                          <a:spcPct val="116666"/>
                        </a:lnSpc>
                        <a:spcBef>
                          <a:spcPts val="0"/>
                        </a:spcBef>
                        <a:spcAft>
                          <a:spcPts val="0"/>
                        </a:spcAft>
                        <a:buNone/>
                      </a:pPr>
                      <a:r>
                        <a:rPr lang="en-US" sz="1600" kern="1200" dirty="0">
                          <a:solidFill>
                            <a:schemeClr val="tx1"/>
                          </a:solidFill>
                          <a:latin typeface="Gotham HTF Book"/>
                          <a:ea typeface="Montserrat"/>
                          <a:cs typeface="Montserrat"/>
                          <a:sym typeface="Montserrat"/>
                        </a:rPr>
                        <a:t>At your table: </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ea typeface="Montserrat"/>
                          <a:cs typeface="Montserrat"/>
                          <a:sym typeface="Montserrat"/>
                        </a:rPr>
                        <a:t>Create a mock-up of the 5Essentials Framework on a piece of chart paper. </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ea typeface="Montserrat"/>
                          <a:cs typeface="Montserrat"/>
                          <a:sym typeface="Montserrat"/>
                        </a:rPr>
                        <a:t>Take turns sharing the programs, activities, initiatives, partnerships, etc. you wrote down, including briefly describing what it is intended to achieve (“What, specifically, were we trying to accomplish?”). </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ea typeface="Montserrat"/>
                          <a:cs typeface="Montserrat"/>
                          <a:sym typeface="Montserrat"/>
                        </a:rPr>
                        <a:t>Place the post-its into the most closely aligned Essential (use your Essentials and Measures Definitions page from earlier to help). Set aside those that do not align to an Essential.</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139110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192"/>
        <p:cNvGrpSpPr/>
        <p:nvPr/>
      </p:nvGrpSpPr>
      <p:grpSpPr>
        <a:xfrm>
          <a:off x="0" y="0"/>
          <a:ext cx="0" cy="0"/>
          <a:chOff x="0" y="0"/>
          <a:chExt cx="0" cy="0"/>
        </a:xfrm>
      </p:grpSpPr>
      <p:sp>
        <p:nvSpPr>
          <p:cNvPr id="2193" name="Google Shape;2193;p157"/>
          <p:cNvSpPr txBox="1">
            <a:spLocks noGrp="1"/>
          </p:cNvSpPr>
          <p:nvPr>
            <p:ph type="title"/>
          </p:nvPr>
        </p:nvSpPr>
        <p:spPr>
          <a:prstGeom prst="rect">
            <a:avLst/>
          </a:prstGeom>
        </p:spPr>
        <p:txBody>
          <a:bodyPr spcFirstLastPara="1" vert="horz" wrap="square" lIns="91433" tIns="91433" rIns="91433" bIns="91433" rtlCol="0" anchor="ctr" anchorCtr="0">
            <a:noAutofit/>
          </a:bodyPr>
          <a:lstStyle/>
          <a:p>
            <a:pPr>
              <a:buClr>
                <a:schemeClr val="dk1"/>
              </a:buClr>
            </a:pPr>
            <a:r>
              <a:rPr lang="en" dirty="0">
                <a:solidFill>
                  <a:srgbClr val="385527"/>
                </a:solidFill>
                <a:latin typeface="Gotham HTF Book"/>
                <a:ea typeface="Montserrat"/>
                <a:cs typeface="Montserrat"/>
                <a:sym typeface="Montserrat"/>
              </a:rPr>
              <a:t>Seeing the System</a:t>
            </a:r>
            <a:endParaRPr dirty="0">
              <a:solidFill>
                <a:srgbClr val="385527"/>
              </a:solidFill>
              <a:latin typeface="Gotham HTF Book"/>
              <a:ea typeface="Montserrat"/>
              <a:cs typeface="Montserrat"/>
              <a:sym typeface="Montserrat"/>
            </a:endParaRPr>
          </a:p>
        </p:txBody>
      </p:sp>
      <p:sp>
        <p:nvSpPr>
          <p:cNvPr id="2" name="Content Placeholder 1">
            <a:extLst>
              <a:ext uri="{FF2B5EF4-FFF2-40B4-BE49-F238E27FC236}">
                <a16:creationId xmlns:a16="http://schemas.microsoft.com/office/drawing/2014/main" id="{B2F8E8E9-7495-4345-AEA4-A3EC763A41B3}"/>
              </a:ext>
            </a:extLst>
          </p:cNvPr>
          <p:cNvSpPr>
            <a:spLocks noGrp="1"/>
          </p:cNvSpPr>
          <p:nvPr>
            <p:ph idx="1"/>
          </p:nvPr>
        </p:nvSpPr>
        <p:spPr/>
        <p:txBody>
          <a:bodyPr/>
          <a:lstStyle/>
          <a:p>
            <a:pPr marL="0" indent="0">
              <a:buNone/>
            </a:pPr>
            <a:r>
              <a:rPr lang="en-US" dirty="0">
                <a:solidFill>
                  <a:schemeClr val="tx1"/>
                </a:solidFill>
              </a:rPr>
              <a:t>To help us see our system, we need to reflect on all of the things happening in the district to help achieve our mission. And the 5Essentials can help us think more concretely about what each action is seeking to achieve.</a:t>
            </a:r>
          </a:p>
          <a:p>
            <a:pPr marL="0" indent="0">
              <a:buNone/>
            </a:pPr>
            <a:endParaRPr lang="en-US" dirty="0">
              <a:solidFill>
                <a:schemeClr val="tx1"/>
              </a:solidFill>
            </a:endParaRPr>
          </a:p>
        </p:txBody>
      </p:sp>
      <p:graphicFrame>
        <p:nvGraphicFramePr>
          <p:cNvPr id="2194" name="Google Shape;2194;p157"/>
          <p:cNvGraphicFramePr/>
          <p:nvPr/>
        </p:nvGraphicFramePr>
        <p:xfrm>
          <a:off x="239266" y="2173904"/>
          <a:ext cx="11713467" cy="4133739"/>
        </p:xfrm>
        <a:graphic>
          <a:graphicData uri="http://schemas.openxmlformats.org/drawingml/2006/table">
            <a:tbl>
              <a:tblPr>
                <a:noFill/>
              </a:tblPr>
              <a:tblGrid>
                <a:gridCol w="1504076">
                  <a:extLst>
                    <a:ext uri="{9D8B030D-6E8A-4147-A177-3AD203B41FA5}">
                      <a16:colId xmlns:a16="http://schemas.microsoft.com/office/drawing/2014/main" val="20000"/>
                    </a:ext>
                  </a:extLst>
                </a:gridCol>
                <a:gridCol w="1290415">
                  <a:extLst>
                    <a:ext uri="{9D8B030D-6E8A-4147-A177-3AD203B41FA5}">
                      <a16:colId xmlns:a16="http://schemas.microsoft.com/office/drawing/2014/main" val="20001"/>
                    </a:ext>
                  </a:extLst>
                </a:gridCol>
                <a:gridCol w="8918976">
                  <a:extLst>
                    <a:ext uri="{9D8B030D-6E8A-4147-A177-3AD203B41FA5}">
                      <a16:colId xmlns:a16="http://schemas.microsoft.com/office/drawing/2014/main" val="20002"/>
                    </a:ext>
                  </a:extLst>
                </a:gridCol>
              </a:tblGrid>
              <a:tr h="467455">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Activity</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a:solidFill>
                            <a:srgbClr val="FFFFFF"/>
                          </a:solidFill>
                          <a:latin typeface="Gotham HTF Book"/>
                          <a:ea typeface="Montserrat"/>
                          <a:cs typeface="Montserrat"/>
                          <a:sym typeface="Montserrat"/>
                        </a:rPr>
                        <a:t>Time </a:t>
                      </a:r>
                      <a:endParaRPr sz="1600" b="1">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Guidance</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0"/>
                  </a:ext>
                </a:extLst>
              </a:tr>
              <a:tr h="976702">
                <a:tc>
                  <a:txBody>
                    <a:bodyPr/>
                    <a:lstStyle/>
                    <a:p>
                      <a:pPr marL="0" lvl="0" indent="0" algn="l" rtl="0">
                        <a:spcBef>
                          <a:spcPts val="0"/>
                        </a:spcBef>
                        <a:spcAft>
                          <a:spcPts val="0"/>
                        </a:spcAft>
                        <a:buNone/>
                      </a:pPr>
                      <a:r>
                        <a:rPr lang="en-US" sz="1600" dirty="0">
                          <a:latin typeface="Gotham HTF Book"/>
                          <a:ea typeface="Montserrat"/>
                          <a:cs typeface="Montserrat"/>
                          <a:sym typeface="Montserrat"/>
                        </a:rPr>
                        <a:t>List</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3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Gotham HTF Book"/>
                          <a:ea typeface="Montserrat"/>
                          <a:cs typeface="Montserrat"/>
                          <a:sym typeface="Montserrat"/>
                        </a:rPr>
                        <a:t>Individually, spend 3 minutes writing down programs, activities, initiatives, partnerships, etc. that the district has in place or recently had in place (“What change(s) did we introduce?”). Write one idea per post-it note.</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857701">
                <a:tc>
                  <a:txBody>
                    <a:bodyPr/>
                    <a:lstStyle/>
                    <a:p>
                      <a:pPr marL="0" lvl="0" indent="0" algn="l" rtl="0">
                        <a:spcBef>
                          <a:spcPts val="0"/>
                        </a:spcBef>
                        <a:spcAft>
                          <a:spcPts val="0"/>
                        </a:spcAft>
                        <a:buNone/>
                      </a:pPr>
                      <a:r>
                        <a:rPr lang="en-US" sz="1600" dirty="0">
                          <a:latin typeface="Gotham HTF Book"/>
                          <a:ea typeface="Montserrat"/>
                          <a:cs typeface="Montserrat"/>
                          <a:sym typeface="Montserrat"/>
                        </a:rPr>
                        <a:t>Share and Sort</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12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defTabSz="914400" rtl="0" eaLnBrk="1" latinLnBrk="0" hangingPunct="1">
                        <a:lnSpc>
                          <a:spcPct val="116666"/>
                        </a:lnSpc>
                        <a:spcBef>
                          <a:spcPts val="0"/>
                        </a:spcBef>
                        <a:spcAft>
                          <a:spcPts val="0"/>
                        </a:spcAft>
                        <a:buNone/>
                      </a:pPr>
                      <a:r>
                        <a:rPr lang="en-US" sz="1600" kern="1200" dirty="0">
                          <a:solidFill>
                            <a:schemeClr val="tx1"/>
                          </a:solidFill>
                          <a:latin typeface="Gotham HTF Book"/>
                          <a:ea typeface="Montserrat"/>
                          <a:cs typeface="Montserrat"/>
                          <a:sym typeface="Montserrat"/>
                        </a:rPr>
                        <a:t>At your table: </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ea typeface="Montserrat"/>
                          <a:cs typeface="Montserrat"/>
                          <a:sym typeface="Montserrat"/>
                        </a:rPr>
                        <a:t>Create a mock-up of the 5Essentials Framework on a piece of chart paper. </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ea typeface="Montserrat"/>
                          <a:cs typeface="Montserrat"/>
                          <a:sym typeface="Montserrat"/>
                        </a:rPr>
                        <a:t>Take turns sharing the programs, activities, initiatives, partnerships, etc. you wrote down, including briefly describing what it is intended to achieve (“What, specifically, were we trying to accomplish?”). </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ea typeface="Montserrat"/>
                          <a:cs typeface="Montserrat"/>
                          <a:sym typeface="Montserrat"/>
                        </a:rPr>
                        <a:t>Place the post-its into the most closely aligned Essential (use your Essentials and Measures Definitions page from earlier to help). Set aside those that do not align to an Essential.</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701202">
                <a:tc>
                  <a:txBody>
                    <a:bodyPr/>
                    <a:lstStyle/>
                    <a:p>
                      <a:pPr marL="0" lvl="0" indent="0" algn="l" rtl="0">
                        <a:spcBef>
                          <a:spcPts val="0"/>
                        </a:spcBef>
                        <a:spcAft>
                          <a:spcPts val="0"/>
                        </a:spcAft>
                        <a:buNone/>
                      </a:pPr>
                      <a:r>
                        <a:rPr lang="en-US" sz="1600" dirty="0">
                          <a:latin typeface="Gotham HTF Book"/>
                          <a:ea typeface="Montserrat"/>
                          <a:cs typeface="Montserrat"/>
                          <a:sym typeface="Montserrat"/>
                        </a:rPr>
                        <a:t>Observe and Discuss</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5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Gotham HTF Book"/>
                          <a:ea typeface="Montserrat"/>
                          <a:cs typeface="Montserrat"/>
                          <a:sym typeface="Montserrat"/>
                        </a:rPr>
                        <a:t>Once all post-its have been placed, discuss observations with your colleagues. </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567208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192"/>
        <p:cNvGrpSpPr/>
        <p:nvPr/>
      </p:nvGrpSpPr>
      <p:grpSpPr>
        <a:xfrm>
          <a:off x="0" y="0"/>
          <a:ext cx="0" cy="0"/>
          <a:chOff x="0" y="0"/>
          <a:chExt cx="0" cy="0"/>
        </a:xfrm>
      </p:grpSpPr>
      <p:sp>
        <p:nvSpPr>
          <p:cNvPr id="2193" name="Google Shape;2193;p157"/>
          <p:cNvSpPr txBox="1">
            <a:spLocks noGrp="1"/>
          </p:cNvSpPr>
          <p:nvPr>
            <p:ph type="title"/>
          </p:nvPr>
        </p:nvSpPr>
        <p:spPr>
          <a:prstGeom prst="rect">
            <a:avLst/>
          </a:prstGeom>
        </p:spPr>
        <p:txBody>
          <a:bodyPr spcFirstLastPara="1" vert="horz" wrap="square" lIns="91433" tIns="91433" rIns="91433" bIns="91433" rtlCol="0" anchor="ctr" anchorCtr="0">
            <a:noAutofit/>
          </a:bodyPr>
          <a:lstStyle/>
          <a:p>
            <a:pPr>
              <a:buClr>
                <a:schemeClr val="dk1"/>
              </a:buClr>
            </a:pPr>
            <a:r>
              <a:rPr lang="en" dirty="0">
                <a:solidFill>
                  <a:srgbClr val="385527"/>
                </a:solidFill>
                <a:latin typeface="Gotham Book" pitchFamily="50" charset="0"/>
                <a:ea typeface="Montserrat"/>
                <a:cs typeface="Montserrat"/>
                <a:sym typeface="Montserrat"/>
              </a:rPr>
              <a:t>Seeing the System</a:t>
            </a:r>
            <a:endParaRPr dirty="0">
              <a:solidFill>
                <a:srgbClr val="385527"/>
              </a:solidFill>
              <a:latin typeface="Gotham Book" pitchFamily="50" charset="0"/>
              <a:ea typeface="Montserrat"/>
              <a:cs typeface="Montserrat"/>
              <a:sym typeface="Montserrat"/>
            </a:endParaRPr>
          </a:p>
        </p:txBody>
      </p:sp>
      <p:graphicFrame>
        <p:nvGraphicFramePr>
          <p:cNvPr id="2194" name="Google Shape;2194;p157"/>
          <p:cNvGraphicFramePr/>
          <p:nvPr>
            <p:extLst>
              <p:ext uri="{D42A27DB-BD31-4B8C-83A1-F6EECF244321}">
                <p14:modId xmlns:p14="http://schemas.microsoft.com/office/powerpoint/2010/main" val="2511544621"/>
              </p:ext>
            </p:extLst>
          </p:nvPr>
        </p:nvGraphicFramePr>
        <p:xfrm>
          <a:off x="239266" y="1388045"/>
          <a:ext cx="11713467" cy="1706800"/>
        </p:xfrm>
        <a:graphic>
          <a:graphicData uri="http://schemas.openxmlformats.org/drawingml/2006/table">
            <a:tbl>
              <a:tblPr>
                <a:noFill/>
              </a:tblPr>
              <a:tblGrid>
                <a:gridCol w="1052206">
                  <a:extLst>
                    <a:ext uri="{9D8B030D-6E8A-4147-A177-3AD203B41FA5}">
                      <a16:colId xmlns:a16="http://schemas.microsoft.com/office/drawing/2014/main" val="20000"/>
                    </a:ext>
                  </a:extLst>
                </a:gridCol>
                <a:gridCol w="857839">
                  <a:extLst>
                    <a:ext uri="{9D8B030D-6E8A-4147-A177-3AD203B41FA5}">
                      <a16:colId xmlns:a16="http://schemas.microsoft.com/office/drawing/2014/main" val="20001"/>
                    </a:ext>
                  </a:extLst>
                </a:gridCol>
                <a:gridCol w="9803422">
                  <a:extLst>
                    <a:ext uri="{9D8B030D-6E8A-4147-A177-3AD203B41FA5}">
                      <a16:colId xmlns:a16="http://schemas.microsoft.com/office/drawing/2014/main" val="20002"/>
                    </a:ext>
                  </a:extLst>
                </a:gridCol>
              </a:tblGrid>
              <a:tr h="423296">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Activity</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a:solidFill>
                            <a:srgbClr val="FFFFFF"/>
                          </a:solidFill>
                          <a:latin typeface="Gotham HTF Book"/>
                          <a:ea typeface="Montserrat"/>
                          <a:cs typeface="Montserrat"/>
                          <a:sym typeface="Montserrat"/>
                        </a:rPr>
                        <a:t>Time </a:t>
                      </a:r>
                      <a:endParaRPr sz="1600" b="1">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Guidance</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0"/>
                  </a:ext>
                </a:extLst>
              </a:tr>
              <a:tr h="1058292">
                <a:tc>
                  <a:txBody>
                    <a:bodyPr/>
                    <a:lstStyle/>
                    <a:p>
                      <a:pPr marL="0" lvl="0" indent="0" algn="l" rtl="0">
                        <a:spcBef>
                          <a:spcPts val="0"/>
                        </a:spcBef>
                        <a:spcAft>
                          <a:spcPts val="0"/>
                        </a:spcAft>
                        <a:buNone/>
                      </a:pPr>
                      <a:r>
                        <a:rPr lang="en-US" sz="1600" dirty="0">
                          <a:latin typeface="Gotham HTF Book"/>
                          <a:ea typeface="Montserrat"/>
                          <a:cs typeface="Montserrat"/>
                          <a:sym typeface="Montserrat"/>
                        </a:rPr>
                        <a:t>Narrow and Evaluate</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5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Gotham HTF Book"/>
                          <a:ea typeface="Montserrat"/>
                          <a:cs typeface="Montserrat"/>
                          <a:sym typeface="Montserrat"/>
                        </a:rPr>
                        <a:t>Select one of the Essentials to dive deeper into. Once chosen: </a:t>
                      </a:r>
                    </a:p>
                    <a:p>
                      <a:pPr marL="285750" lvl="0" indent="-285750" algn="l" rtl="0">
                        <a:spcBef>
                          <a:spcPts val="0"/>
                        </a:spcBef>
                        <a:spcAft>
                          <a:spcPts val="0"/>
                        </a:spcAft>
                        <a:buFontTx/>
                        <a:buChar char="-"/>
                      </a:pPr>
                      <a:r>
                        <a:rPr lang="en-US" sz="1600" dirty="0">
                          <a:latin typeface="Gotham HTF Book"/>
                          <a:ea typeface="Montserrat"/>
                          <a:cs typeface="Montserrat"/>
                          <a:sym typeface="Montserrat"/>
                        </a:rPr>
                        <a:t>Consider each program, activity, etc. that was listed and determine if it has been successful (+) in achieving its purpose, unsuccessful (-) in achieving its purpose, or if the impact / outcome is unknown (?). Discuss any observations. (“Was the change actually an improvement?”)</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216993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192"/>
        <p:cNvGrpSpPr/>
        <p:nvPr/>
      </p:nvGrpSpPr>
      <p:grpSpPr>
        <a:xfrm>
          <a:off x="0" y="0"/>
          <a:ext cx="0" cy="0"/>
          <a:chOff x="0" y="0"/>
          <a:chExt cx="0" cy="0"/>
        </a:xfrm>
      </p:grpSpPr>
      <p:sp>
        <p:nvSpPr>
          <p:cNvPr id="2193" name="Google Shape;2193;p157"/>
          <p:cNvSpPr txBox="1">
            <a:spLocks noGrp="1"/>
          </p:cNvSpPr>
          <p:nvPr>
            <p:ph type="title"/>
          </p:nvPr>
        </p:nvSpPr>
        <p:spPr>
          <a:prstGeom prst="rect">
            <a:avLst/>
          </a:prstGeom>
        </p:spPr>
        <p:txBody>
          <a:bodyPr spcFirstLastPara="1" vert="horz" wrap="square" lIns="91433" tIns="91433" rIns="91433" bIns="91433" rtlCol="0" anchor="ctr" anchorCtr="0">
            <a:noAutofit/>
          </a:bodyPr>
          <a:lstStyle/>
          <a:p>
            <a:pPr>
              <a:buClr>
                <a:schemeClr val="dk1"/>
              </a:buClr>
            </a:pPr>
            <a:r>
              <a:rPr lang="en" dirty="0">
                <a:solidFill>
                  <a:srgbClr val="385527"/>
                </a:solidFill>
                <a:latin typeface="Gotham Book" pitchFamily="50" charset="0"/>
                <a:ea typeface="Montserrat"/>
                <a:cs typeface="Montserrat"/>
                <a:sym typeface="Montserrat"/>
              </a:rPr>
              <a:t>Seeing the System</a:t>
            </a:r>
            <a:endParaRPr dirty="0">
              <a:solidFill>
                <a:srgbClr val="385527"/>
              </a:solidFill>
              <a:latin typeface="Gotham Book" pitchFamily="50" charset="0"/>
              <a:ea typeface="Montserrat"/>
              <a:cs typeface="Montserrat"/>
              <a:sym typeface="Montserrat"/>
            </a:endParaRPr>
          </a:p>
        </p:txBody>
      </p:sp>
      <p:graphicFrame>
        <p:nvGraphicFramePr>
          <p:cNvPr id="2194" name="Google Shape;2194;p157"/>
          <p:cNvGraphicFramePr/>
          <p:nvPr>
            <p:extLst>
              <p:ext uri="{D42A27DB-BD31-4B8C-83A1-F6EECF244321}">
                <p14:modId xmlns:p14="http://schemas.microsoft.com/office/powerpoint/2010/main" val="339770481"/>
              </p:ext>
            </p:extLst>
          </p:nvPr>
        </p:nvGraphicFramePr>
        <p:xfrm>
          <a:off x="239266" y="1388045"/>
          <a:ext cx="11713467" cy="4500633"/>
        </p:xfrm>
        <a:graphic>
          <a:graphicData uri="http://schemas.openxmlformats.org/drawingml/2006/table">
            <a:tbl>
              <a:tblPr>
                <a:noFill/>
              </a:tblPr>
              <a:tblGrid>
                <a:gridCol w="1052206">
                  <a:extLst>
                    <a:ext uri="{9D8B030D-6E8A-4147-A177-3AD203B41FA5}">
                      <a16:colId xmlns:a16="http://schemas.microsoft.com/office/drawing/2014/main" val="20000"/>
                    </a:ext>
                  </a:extLst>
                </a:gridCol>
                <a:gridCol w="857839">
                  <a:extLst>
                    <a:ext uri="{9D8B030D-6E8A-4147-A177-3AD203B41FA5}">
                      <a16:colId xmlns:a16="http://schemas.microsoft.com/office/drawing/2014/main" val="20001"/>
                    </a:ext>
                  </a:extLst>
                </a:gridCol>
                <a:gridCol w="9803422">
                  <a:extLst>
                    <a:ext uri="{9D8B030D-6E8A-4147-A177-3AD203B41FA5}">
                      <a16:colId xmlns:a16="http://schemas.microsoft.com/office/drawing/2014/main" val="20002"/>
                    </a:ext>
                  </a:extLst>
                </a:gridCol>
              </a:tblGrid>
              <a:tr h="423296">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Activity</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a:solidFill>
                            <a:srgbClr val="FFFFFF"/>
                          </a:solidFill>
                          <a:latin typeface="Gotham HTF Book"/>
                          <a:ea typeface="Montserrat"/>
                          <a:cs typeface="Montserrat"/>
                          <a:sym typeface="Montserrat"/>
                        </a:rPr>
                        <a:t>Time </a:t>
                      </a:r>
                      <a:endParaRPr sz="1600" b="1">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Guidance</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0"/>
                  </a:ext>
                </a:extLst>
              </a:tr>
              <a:tr h="1058292">
                <a:tc>
                  <a:txBody>
                    <a:bodyPr/>
                    <a:lstStyle/>
                    <a:p>
                      <a:pPr marL="0" lvl="0" indent="0" algn="l" rtl="0">
                        <a:spcBef>
                          <a:spcPts val="0"/>
                        </a:spcBef>
                        <a:spcAft>
                          <a:spcPts val="0"/>
                        </a:spcAft>
                        <a:buNone/>
                      </a:pPr>
                      <a:r>
                        <a:rPr lang="en-US" sz="1600" dirty="0">
                          <a:latin typeface="Gotham HTF Book"/>
                          <a:ea typeface="Montserrat"/>
                          <a:cs typeface="Montserrat"/>
                          <a:sym typeface="Montserrat"/>
                        </a:rPr>
                        <a:t>Narrow and Evaluate</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5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Gotham HTF Book"/>
                          <a:ea typeface="Montserrat"/>
                          <a:cs typeface="Montserrat"/>
                          <a:sym typeface="Montserrat"/>
                        </a:rPr>
                        <a:t>Select one of the Essentials to dive deeper into. Once chosen: </a:t>
                      </a:r>
                    </a:p>
                    <a:p>
                      <a:pPr marL="285750" lvl="0" indent="-285750" algn="l" rtl="0">
                        <a:spcBef>
                          <a:spcPts val="0"/>
                        </a:spcBef>
                        <a:spcAft>
                          <a:spcPts val="0"/>
                        </a:spcAft>
                        <a:buFontTx/>
                        <a:buChar char="-"/>
                      </a:pPr>
                      <a:r>
                        <a:rPr lang="en-US" sz="1600" dirty="0">
                          <a:latin typeface="Gotham HTF Book"/>
                          <a:ea typeface="Montserrat"/>
                          <a:cs typeface="Montserrat"/>
                          <a:sym typeface="Montserrat"/>
                        </a:rPr>
                        <a:t>Consider each program, activity, etc. that was listed and determine if it has been successful (+) in achieving its purpose, unsuccessful (-) in achieving its purpose, or if the impact / outcome is unknown (?). Discuss any observations. (“Was the change actually an improvement?”)</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425188">
                <a:tc>
                  <a:txBody>
                    <a:bodyPr/>
                    <a:lstStyle/>
                    <a:p>
                      <a:pPr marL="0" lvl="0" indent="0" algn="l" rtl="0">
                        <a:spcBef>
                          <a:spcPts val="0"/>
                        </a:spcBef>
                        <a:spcAft>
                          <a:spcPts val="0"/>
                        </a:spcAft>
                        <a:buNone/>
                      </a:pPr>
                      <a:r>
                        <a:rPr lang="en-US" sz="1600" dirty="0">
                          <a:latin typeface="Gotham HTF Book"/>
                          <a:ea typeface="Montserrat"/>
                          <a:cs typeface="Montserrat"/>
                          <a:sym typeface="Montserrat"/>
                        </a:rPr>
                        <a:t>Reflect More Deeply</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12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defTabSz="914400" rtl="0" eaLnBrk="1" latinLnBrk="0" hangingPunct="1">
                        <a:lnSpc>
                          <a:spcPct val="116666"/>
                        </a:lnSpc>
                        <a:spcBef>
                          <a:spcPts val="0"/>
                        </a:spcBef>
                        <a:spcAft>
                          <a:spcPts val="0"/>
                        </a:spcAft>
                        <a:buNone/>
                      </a:pPr>
                      <a:r>
                        <a:rPr lang="en-US" sz="1600" kern="1200" dirty="0">
                          <a:solidFill>
                            <a:schemeClr val="tx1"/>
                          </a:solidFill>
                          <a:latin typeface="Gotham HTF Book"/>
                        </a:rPr>
                        <a:t>From the programs, etc. that you labeled as unsuccessful or unknown, choose one to reflect on more deeply. Record your thoughts on the following on a new piece of chart paper: </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rPr>
                        <a:t>What is the school-level understanding and experience of this program? What data do you have to support this?</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rPr>
                        <a:t>Who is held accountable for the implementation of the program? For the success of the program?</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rPr>
                        <a:t>How is a school supported in effectively using / implementing this program? </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rPr>
                        <a:t>What barriers exist that make success for this program challenging? What is one thing the district can do to help remove these barriers to success?</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rPr>
                        <a:t>What enabling conditions need to be in place for the program to be successful? What is one thing the district could do to help this program be more successful in achieving its purpose?</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403298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192"/>
        <p:cNvGrpSpPr/>
        <p:nvPr/>
      </p:nvGrpSpPr>
      <p:grpSpPr>
        <a:xfrm>
          <a:off x="0" y="0"/>
          <a:ext cx="0" cy="0"/>
          <a:chOff x="0" y="0"/>
          <a:chExt cx="0" cy="0"/>
        </a:xfrm>
      </p:grpSpPr>
      <p:sp>
        <p:nvSpPr>
          <p:cNvPr id="2193" name="Google Shape;2193;p157"/>
          <p:cNvSpPr txBox="1">
            <a:spLocks noGrp="1"/>
          </p:cNvSpPr>
          <p:nvPr>
            <p:ph type="title"/>
          </p:nvPr>
        </p:nvSpPr>
        <p:spPr>
          <a:prstGeom prst="rect">
            <a:avLst/>
          </a:prstGeom>
        </p:spPr>
        <p:txBody>
          <a:bodyPr spcFirstLastPara="1" vert="horz" wrap="square" lIns="91433" tIns="91433" rIns="91433" bIns="91433" rtlCol="0" anchor="ctr" anchorCtr="0">
            <a:noAutofit/>
          </a:bodyPr>
          <a:lstStyle/>
          <a:p>
            <a:pPr>
              <a:buClr>
                <a:schemeClr val="dk1"/>
              </a:buClr>
            </a:pPr>
            <a:r>
              <a:rPr lang="en" dirty="0">
                <a:solidFill>
                  <a:srgbClr val="385527"/>
                </a:solidFill>
                <a:latin typeface="Gotham Book" pitchFamily="50" charset="0"/>
                <a:ea typeface="Montserrat"/>
                <a:cs typeface="Montserrat"/>
                <a:sym typeface="Montserrat"/>
              </a:rPr>
              <a:t>Seeing the System</a:t>
            </a:r>
            <a:endParaRPr dirty="0">
              <a:solidFill>
                <a:srgbClr val="385527"/>
              </a:solidFill>
              <a:latin typeface="Gotham Book" pitchFamily="50" charset="0"/>
              <a:ea typeface="Montserrat"/>
              <a:cs typeface="Montserrat"/>
              <a:sym typeface="Montserrat"/>
            </a:endParaRPr>
          </a:p>
        </p:txBody>
      </p:sp>
      <p:graphicFrame>
        <p:nvGraphicFramePr>
          <p:cNvPr id="2194" name="Google Shape;2194;p157"/>
          <p:cNvGraphicFramePr/>
          <p:nvPr>
            <p:extLst>
              <p:ext uri="{D42A27DB-BD31-4B8C-83A1-F6EECF244321}">
                <p14:modId xmlns:p14="http://schemas.microsoft.com/office/powerpoint/2010/main" val="3584024283"/>
              </p:ext>
            </p:extLst>
          </p:nvPr>
        </p:nvGraphicFramePr>
        <p:xfrm>
          <a:off x="239266" y="1388045"/>
          <a:ext cx="11713467" cy="5041004"/>
        </p:xfrm>
        <a:graphic>
          <a:graphicData uri="http://schemas.openxmlformats.org/drawingml/2006/table">
            <a:tbl>
              <a:tblPr>
                <a:noFill/>
              </a:tblPr>
              <a:tblGrid>
                <a:gridCol w="1052206">
                  <a:extLst>
                    <a:ext uri="{9D8B030D-6E8A-4147-A177-3AD203B41FA5}">
                      <a16:colId xmlns:a16="http://schemas.microsoft.com/office/drawing/2014/main" val="20000"/>
                    </a:ext>
                  </a:extLst>
                </a:gridCol>
                <a:gridCol w="857839">
                  <a:extLst>
                    <a:ext uri="{9D8B030D-6E8A-4147-A177-3AD203B41FA5}">
                      <a16:colId xmlns:a16="http://schemas.microsoft.com/office/drawing/2014/main" val="20001"/>
                    </a:ext>
                  </a:extLst>
                </a:gridCol>
                <a:gridCol w="9803422">
                  <a:extLst>
                    <a:ext uri="{9D8B030D-6E8A-4147-A177-3AD203B41FA5}">
                      <a16:colId xmlns:a16="http://schemas.microsoft.com/office/drawing/2014/main" val="20002"/>
                    </a:ext>
                  </a:extLst>
                </a:gridCol>
              </a:tblGrid>
              <a:tr h="423296">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Activity</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a:solidFill>
                            <a:srgbClr val="FFFFFF"/>
                          </a:solidFill>
                          <a:latin typeface="Gotham HTF Book"/>
                          <a:ea typeface="Montserrat"/>
                          <a:cs typeface="Montserrat"/>
                          <a:sym typeface="Montserrat"/>
                        </a:rPr>
                        <a:t>Time </a:t>
                      </a:r>
                      <a:endParaRPr sz="1600" b="1">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dirty="0">
                          <a:solidFill>
                            <a:srgbClr val="FFFFFF"/>
                          </a:solidFill>
                          <a:latin typeface="Gotham HTF Book"/>
                          <a:ea typeface="Montserrat"/>
                          <a:cs typeface="Montserrat"/>
                          <a:sym typeface="Montserrat"/>
                        </a:rPr>
                        <a:t>Guidance</a:t>
                      </a:r>
                      <a:endParaRPr sz="1600" b="1" dirty="0">
                        <a:solidFill>
                          <a:srgbClr val="FFFFFF"/>
                        </a:solidFill>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0"/>
                  </a:ext>
                </a:extLst>
              </a:tr>
              <a:tr h="1058292">
                <a:tc>
                  <a:txBody>
                    <a:bodyPr/>
                    <a:lstStyle/>
                    <a:p>
                      <a:pPr marL="0" lvl="0" indent="0" algn="l" rtl="0">
                        <a:spcBef>
                          <a:spcPts val="0"/>
                        </a:spcBef>
                        <a:spcAft>
                          <a:spcPts val="0"/>
                        </a:spcAft>
                        <a:buNone/>
                      </a:pPr>
                      <a:r>
                        <a:rPr lang="en-US" sz="1600" dirty="0">
                          <a:latin typeface="Gotham HTF Book"/>
                          <a:ea typeface="Montserrat"/>
                          <a:cs typeface="Montserrat"/>
                          <a:sym typeface="Montserrat"/>
                        </a:rPr>
                        <a:t>Narrow and Evaluate</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5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Gotham HTF Book"/>
                          <a:ea typeface="Montserrat"/>
                          <a:cs typeface="Montserrat"/>
                          <a:sym typeface="Montserrat"/>
                        </a:rPr>
                        <a:t>Select one of the Essentials to dive deeper into. Once chosen: </a:t>
                      </a:r>
                    </a:p>
                    <a:p>
                      <a:pPr marL="285750" lvl="0" indent="-285750" algn="l" rtl="0">
                        <a:spcBef>
                          <a:spcPts val="0"/>
                        </a:spcBef>
                        <a:spcAft>
                          <a:spcPts val="0"/>
                        </a:spcAft>
                        <a:buFontTx/>
                        <a:buChar char="-"/>
                      </a:pPr>
                      <a:r>
                        <a:rPr lang="en-US" sz="1600" dirty="0">
                          <a:latin typeface="Gotham HTF Book"/>
                          <a:ea typeface="Montserrat"/>
                          <a:cs typeface="Montserrat"/>
                          <a:sym typeface="Montserrat"/>
                        </a:rPr>
                        <a:t>Consider each program, activity, etc. that was listed and determine if it has been successful (+) in achieving its purpose, unsuccessful (-) in achieving its purpose, or if the impact / outcome is unknown (?). Discuss any observations. (“Was the change actually an improvement?”)</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425188">
                <a:tc>
                  <a:txBody>
                    <a:bodyPr/>
                    <a:lstStyle/>
                    <a:p>
                      <a:pPr marL="0" lvl="0" indent="0" algn="l" rtl="0">
                        <a:spcBef>
                          <a:spcPts val="0"/>
                        </a:spcBef>
                        <a:spcAft>
                          <a:spcPts val="0"/>
                        </a:spcAft>
                        <a:buNone/>
                      </a:pPr>
                      <a:r>
                        <a:rPr lang="en-US" sz="1600" dirty="0">
                          <a:latin typeface="Gotham HTF Book"/>
                          <a:ea typeface="Montserrat"/>
                          <a:cs typeface="Montserrat"/>
                          <a:sym typeface="Montserrat"/>
                        </a:rPr>
                        <a:t>Reflect More Deeply</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12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defTabSz="914400" rtl="0" eaLnBrk="1" latinLnBrk="0" hangingPunct="1">
                        <a:lnSpc>
                          <a:spcPct val="116666"/>
                        </a:lnSpc>
                        <a:spcBef>
                          <a:spcPts val="0"/>
                        </a:spcBef>
                        <a:spcAft>
                          <a:spcPts val="0"/>
                        </a:spcAft>
                        <a:buNone/>
                      </a:pPr>
                      <a:r>
                        <a:rPr lang="en-US" sz="1600" kern="1200" dirty="0">
                          <a:solidFill>
                            <a:schemeClr val="tx1"/>
                          </a:solidFill>
                          <a:latin typeface="Gotham HTF Book"/>
                        </a:rPr>
                        <a:t>From the programs, etc. that you labeled as unsuccessful or unknown, choose one to reflect on more deeply. Record your thoughts on the following on a new piece of chart paper:  </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rPr>
                        <a:t>What is the school-level understanding and experience of this program? What data do you have to support this?</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rPr>
                        <a:t>Who is held accountable for the implementation of the program? For the success of the program?</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rPr>
                        <a:t>How is a school supported in effectively using / implementing this program? </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rPr>
                        <a:t>What barriers exist that make success for this program challenging? What is one thing the district can do to help remove these barriers to success?</a:t>
                      </a:r>
                    </a:p>
                    <a:p>
                      <a:pPr marL="285750" lvl="0" indent="-285750" algn="l" defTabSz="914400" rtl="0" eaLnBrk="1" latinLnBrk="0" hangingPunct="1">
                        <a:lnSpc>
                          <a:spcPct val="116666"/>
                        </a:lnSpc>
                        <a:spcBef>
                          <a:spcPts val="0"/>
                        </a:spcBef>
                        <a:spcAft>
                          <a:spcPts val="0"/>
                        </a:spcAft>
                        <a:buFontTx/>
                        <a:buChar char="-"/>
                      </a:pPr>
                      <a:r>
                        <a:rPr lang="en-US" sz="1600" kern="1200" dirty="0">
                          <a:solidFill>
                            <a:schemeClr val="tx1"/>
                          </a:solidFill>
                          <a:latin typeface="Gotham HTF Book"/>
                        </a:rPr>
                        <a:t>What enabling conditions need to be in place for the program to be successful? What is one thing the district could do to help this program be more successful in achieving its purpose?</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40371">
                <a:tc>
                  <a:txBody>
                    <a:bodyPr/>
                    <a:lstStyle/>
                    <a:p>
                      <a:pPr marL="0" lvl="0" indent="0" algn="l" rtl="0">
                        <a:spcBef>
                          <a:spcPts val="0"/>
                        </a:spcBef>
                        <a:spcAft>
                          <a:spcPts val="0"/>
                        </a:spcAft>
                        <a:buNone/>
                      </a:pPr>
                      <a:r>
                        <a:rPr lang="en-US" sz="1600" dirty="0">
                          <a:latin typeface="Gotham HTF Book"/>
                          <a:ea typeface="Montserrat"/>
                          <a:cs typeface="Montserrat"/>
                          <a:sym typeface="Montserrat"/>
                        </a:rPr>
                        <a:t>Share</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ea typeface="Montserrat"/>
                          <a:cs typeface="Montserrat"/>
                          <a:sym typeface="Montserrat"/>
                        </a:rPr>
                        <a:t>3 min</a:t>
                      </a:r>
                      <a:endParaRPr sz="1600" dirty="0">
                        <a:latin typeface="Gotham HTF Book"/>
                        <a:ea typeface="Montserrat"/>
                        <a:cs typeface="Montserrat"/>
                        <a:sym typeface="Montserrat"/>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Gotham HTF Book"/>
                          <a:ea typeface="Montserrat"/>
                          <a:cs typeface="Montserrat"/>
                          <a:sym typeface="Montserrat"/>
                        </a:rPr>
                        <a:t>Share highlights from your table’s work with your colleagues and reflections on the importance of seeing the system</a:t>
                      </a: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886762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135"/>
        <p:cNvGrpSpPr/>
        <p:nvPr/>
      </p:nvGrpSpPr>
      <p:grpSpPr>
        <a:xfrm>
          <a:off x="0" y="0"/>
          <a:ext cx="0" cy="0"/>
          <a:chOff x="0" y="0"/>
          <a:chExt cx="0" cy="0"/>
        </a:xfrm>
      </p:grpSpPr>
      <p:sp>
        <p:nvSpPr>
          <p:cNvPr id="2136" name="Google Shape;2136;p150"/>
          <p:cNvSpPr txBox="1">
            <a:spLocks noGrp="1"/>
          </p:cNvSpPr>
          <p:nvPr>
            <p:ph type="body" idx="1"/>
          </p:nvPr>
        </p:nvSpPr>
        <p:spPr>
          <a:xfrm>
            <a:off x="269965" y="1504061"/>
            <a:ext cx="11652000" cy="4672862"/>
          </a:xfrm>
          <a:prstGeom prst="rect">
            <a:avLst/>
          </a:prstGeom>
        </p:spPr>
        <p:txBody>
          <a:bodyPr spcFirstLastPara="1" vert="horz" wrap="square" lIns="91433" tIns="91433" rIns="91433" bIns="91433" rtlCol="0" anchor="ctr" anchorCtr="0">
            <a:noAutofit/>
          </a:bodyPr>
          <a:lstStyle/>
          <a:p>
            <a:pPr indent="0" algn="ctr">
              <a:spcAft>
                <a:spcPts val="1333"/>
              </a:spcAft>
              <a:buNone/>
            </a:pPr>
            <a:r>
              <a:rPr lang="en" sz="2800" dirty="0">
                <a:solidFill>
                  <a:srgbClr val="000000"/>
                </a:solidFill>
                <a:highlight>
                  <a:srgbClr val="FFFFFF"/>
                </a:highlight>
                <a:latin typeface="Gotham HTF Book"/>
                <a:sym typeface="Montserrat"/>
              </a:rPr>
              <a:t>“Achieving improvements at scale is not about what works on average. It is about getting quality results under a variety of conditions. Understanding the sources of variation in outcomes, and responding effectively to them, lies at the heart of quality improvement.”   </a:t>
            </a:r>
            <a:br>
              <a:rPr lang="en" sz="2400" dirty="0">
                <a:solidFill>
                  <a:srgbClr val="000000"/>
                </a:solidFill>
                <a:latin typeface="Gotham HTF Book"/>
                <a:ea typeface="Montserrat"/>
                <a:cs typeface="Montserrat"/>
                <a:sym typeface="Montserrat"/>
              </a:rPr>
            </a:br>
            <a:r>
              <a:rPr lang="en" sz="1600" dirty="0">
                <a:solidFill>
                  <a:schemeClr val="dk1"/>
                </a:solidFill>
                <a:latin typeface="Gotham HTF Book"/>
                <a:sym typeface="Montserrat"/>
              </a:rPr>
              <a:t>- Anthony Bryk</a:t>
            </a:r>
            <a:endParaRPr sz="1600" dirty="0">
              <a:solidFill>
                <a:schemeClr val="dk1"/>
              </a:solidFill>
              <a:latin typeface="Gotham HTF Book"/>
              <a:sym typeface="Montserrat"/>
            </a:endParaRPr>
          </a:p>
        </p:txBody>
      </p:sp>
      <p:sp>
        <p:nvSpPr>
          <p:cNvPr id="2137" name="Google Shape;2137;p150"/>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pPr>
              <a:buClr>
                <a:schemeClr val="dk1"/>
              </a:buClr>
            </a:pPr>
            <a:r>
              <a:rPr lang="en-US" dirty="0">
                <a:solidFill>
                  <a:srgbClr val="385527"/>
                </a:solidFill>
                <a:latin typeface="Gotham Book" pitchFamily="50" charset="0"/>
                <a:ea typeface="Montserrat"/>
                <a:cs typeface="Montserrat"/>
                <a:sym typeface="Montserrat"/>
              </a:rPr>
              <a:t>A Call for </a:t>
            </a:r>
            <a:r>
              <a:rPr lang="en" dirty="0">
                <a:solidFill>
                  <a:srgbClr val="385527"/>
                </a:solidFill>
                <a:latin typeface="Gotham Book" pitchFamily="50" charset="0"/>
                <a:ea typeface="Montserrat"/>
                <a:cs typeface="Montserrat"/>
                <a:sym typeface="Montserrat"/>
              </a:rPr>
              <a:t>Focus</a:t>
            </a:r>
            <a:r>
              <a:rPr lang="en-US" dirty="0" err="1">
                <a:solidFill>
                  <a:srgbClr val="385527"/>
                </a:solidFill>
                <a:latin typeface="Gotham Book" pitchFamily="50" charset="0"/>
                <a:ea typeface="Montserrat"/>
                <a:cs typeface="Montserrat"/>
                <a:sym typeface="Montserrat"/>
              </a:rPr>
              <a:t>ing</a:t>
            </a:r>
            <a:r>
              <a:rPr lang="en" dirty="0">
                <a:solidFill>
                  <a:srgbClr val="385527"/>
                </a:solidFill>
                <a:latin typeface="Gotham Book" pitchFamily="50" charset="0"/>
                <a:ea typeface="Montserrat"/>
                <a:cs typeface="Montserrat"/>
                <a:sym typeface="Montserrat"/>
              </a:rPr>
              <a:t> on Variation</a:t>
            </a:r>
            <a:endParaRPr dirty="0">
              <a:solidFill>
                <a:srgbClr val="385527"/>
              </a:solidFill>
              <a:latin typeface="Gotham Book" pitchFamily="50" charset="0"/>
              <a:ea typeface="Montserrat"/>
              <a:cs typeface="Montserrat"/>
              <a:sym typeface="Montserra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Variation in Performance:</a:t>
            </a:r>
            <a:br>
              <a:rPr lang="en-US" sz="4000" b="1" dirty="0">
                <a:solidFill>
                  <a:schemeClr val="bg1"/>
                </a:solidFill>
              </a:rPr>
            </a:br>
            <a:r>
              <a:rPr lang="en-US" sz="4000" b="1" dirty="0">
                <a:solidFill>
                  <a:schemeClr val="bg1"/>
                </a:solidFill>
              </a:rPr>
              <a:t>Case Study Review</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19281907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graphicFrame>
        <p:nvGraphicFramePr>
          <p:cNvPr id="977" name="Google Shape;977;p77"/>
          <p:cNvGraphicFramePr/>
          <p:nvPr>
            <p:extLst>
              <p:ext uri="{D42A27DB-BD31-4B8C-83A1-F6EECF244321}">
                <p14:modId xmlns:p14="http://schemas.microsoft.com/office/powerpoint/2010/main" val="1712595909"/>
              </p:ext>
            </p:extLst>
          </p:nvPr>
        </p:nvGraphicFramePr>
        <p:xfrm>
          <a:off x="470019" y="1448501"/>
          <a:ext cx="10981345" cy="3709961"/>
        </p:xfrm>
        <a:graphic>
          <a:graphicData uri="http://schemas.openxmlformats.org/drawingml/2006/table">
            <a:tbl>
              <a:tblPr>
                <a:noFill/>
              </a:tblPr>
              <a:tblGrid>
                <a:gridCol w="1880093">
                  <a:extLst>
                    <a:ext uri="{9D8B030D-6E8A-4147-A177-3AD203B41FA5}">
                      <a16:colId xmlns:a16="http://schemas.microsoft.com/office/drawing/2014/main" val="20000"/>
                    </a:ext>
                  </a:extLst>
                </a:gridCol>
                <a:gridCol w="1176525">
                  <a:extLst>
                    <a:ext uri="{9D8B030D-6E8A-4147-A177-3AD203B41FA5}">
                      <a16:colId xmlns:a16="http://schemas.microsoft.com/office/drawing/2014/main" val="20001"/>
                    </a:ext>
                  </a:extLst>
                </a:gridCol>
                <a:gridCol w="7924727">
                  <a:extLst>
                    <a:ext uri="{9D8B030D-6E8A-4147-A177-3AD203B41FA5}">
                      <a16:colId xmlns:a16="http://schemas.microsoft.com/office/drawing/2014/main" val="20002"/>
                    </a:ext>
                  </a:extLst>
                </a:gridCol>
              </a:tblGrid>
              <a:tr h="404953">
                <a:tc>
                  <a:txBody>
                    <a:bodyPr/>
                    <a:lstStyle/>
                    <a:p>
                      <a:pPr marL="0" marR="0" lvl="0" indent="0" algn="l" rtl="0">
                        <a:spcBef>
                          <a:spcPts val="0"/>
                        </a:spcBef>
                        <a:spcAft>
                          <a:spcPts val="0"/>
                        </a:spcAft>
                        <a:buNone/>
                      </a:pPr>
                      <a:r>
                        <a:rPr lang="en" sz="1800" b="1" i="0">
                          <a:solidFill>
                            <a:schemeClr val="lt1"/>
                          </a:solidFill>
                          <a:latin typeface="Gotham HTF Book"/>
                          <a:ea typeface="Montserrat"/>
                          <a:cs typeface="Montserrat"/>
                          <a:sym typeface="Montserrat"/>
                        </a:rPr>
                        <a:t>Activity</a:t>
                      </a:r>
                      <a:endParaRPr sz="1800" b="1" i="0">
                        <a:solidFill>
                          <a:schemeClr val="lt1"/>
                        </a:solidFill>
                        <a:latin typeface="Gotham HTF Book"/>
                        <a:ea typeface="Montserrat"/>
                        <a:cs typeface="Montserrat"/>
                        <a:sym typeface="Montserrat"/>
                      </a:endParaRPr>
                    </a:p>
                  </a:txBody>
                  <a:tcPr marL="121933" marR="121933" marT="45733" marB="45733">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85527"/>
                    </a:solidFill>
                  </a:tcPr>
                </a:tc>
                <a:tc>
                  <a:txBody>
                    <a:bodyPr/>
                    <a:lstStyle/>
                    <a:p>
                      <a:pPr marL="0" marR="0" lvl="0" indent="0" algn="l" rtl="0">
                        <a:spcBef>
                          <a:spcPts val="0"/>
                        </a:spcBef>
                        <a:spcAft>
                          <a:spcPts val="0"/>
                        </a:spcAft>
                        <a:buNone/>
                      </a:pPr>
                      <a:r>
                        <a:rPr lang="en" sz="1800" b="1" i="0">
                          <a:solidFill>
                            <a:schemeClr val="lt1"/>
                          </a:solidFill>
                          <a:latin typeface="Gotham HTF Book"/>
                          <a:ea typeface="Montserrat"/>
                          <a:cs typeface="Montserrat"/>
                          <a:sym typeface="Montserrat"/>
                        </a:rPr>
                        <a:t>Time</a:t>
                      </a:r>
                      <a:endParaRPr sz="1800" b="1" i="0">
                        <a:solidFill>
                          <a:schemeClr val="lt1"/>
                        </a:solidFill>
                        <a:latin typeface="Gotham HTF Book"/>
                        <a:ea typeface="Montserrat"/>
                        <a:cs typeface="Montserrat"/>
                        <a:sym typeface="Montserrat"/>
                      </a:endParaRPr>
                    </a:p>
                  </a:txBody>
                  <a:tcPr marL="121933" marR="121933" marT="45733" marB="45733">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85527"/>
                    </a:solidFill>
                  </a:tcPr>
                </a:tc>
                <a:tc>
                  <a:txBody>
                    <a:bodyPr/>
                    <a:lstStyle/>
                    <a:p>
                      <a:pPr marL="0" marR="0" lvl="0" indent="0" algn="l" rtl="0">
                        <a:spcBef>
                          <a:spcPts val="0"/>
                        </a:spcBef>
                        <a:spcAft>
                          <a:spcPts val="0"/>
                        </a:spcAft>
                        <a:buNone/>
                      </a:pPr>
                      <a:r>
                        <a:rPr lang="en" sz="1800" b="1" i="0">
                          <a:solidFill>
                            <a:schemeClr val="lt1"/>
                          </a:solidFill>
                          <a:latin typeface="Gotham HTF Book"/>
                          <a:ea typeface="Montserrat"/>
                          <a:cs typeface="Montserrat"/>
                          <a:sym typeface="Montserrat"/>
                        </a:rPr>
                        <a:t>Guidance</a:t>
                      </a:r>
                      <a:endParaRPr sz="1800" b="1" i="0">
                        <a:solidFill>
                          <a:schemeClr val="lt1"/>
                        </a:solidFill>
                        <a:latin typeface="Gotham HTF Book"/>
                        <a:ea typeface="Montserrat"/>
                        <a:cs typeface="Montserrat"/>
                        <a:sym typeface="Montserrat"/>
                      </a:endParaRPr>
                    </a:p>
                  </a:txBody>
                  <a:tcPr marL="121933" marR="121933" marT="45733" marB="45733">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385527"/>
                    </a:solidFill>
                  </a:tcPr>
                </a:tc>
                <a:extLst>
                  <a:ext uri="{0D108BD9-81ED-4DB2-BD59-A6C34878D82A}">
                    <a16:rowId xmlns:a16="http://schemas.microsoft.com/office/drawing/2014/main" val="10000"/>
                  </a:ext>
                </a:extLst>
              </a:tr>
              <a:tr h="3181804">
                <a:tc>
                  <a:txBody>
                    <a:bodyPr/>
                    <a:lstStyle/>
                    <a:p>
                      <a:pPr marL="0" lvl="0" indent="0" algn="l" rtl="0">
                        <a:spcBef>
                          <a:spcPts val="0"/>
                        </a:spcBef>
                        <a:spcAft>
                          <a:spcPts val="0"/>
                        </a:spcAft>
                        <a:buNone/>
                      </a:pPr>
                      <a:r>
                        <a:rPr lang="en" sz="1800">
                          <a:latin typeface="Gotham HTF Book"/>
                          <a:ea typeface="Montserrat"/>
                          <a:cs typeface="Montserrat"/>
                          <a:sym typeface="Montserrat"/>
                        </a:rPr>
                        <a:t>Read and Analyze</a:t>
                      </a:r>
                      <a:endParaRPr sz="1800">
                        <a:latin typeface="Gotham HTF Book"/>
                        <a:ea typeface="Montserrat"/>
                        <a:cs typeface="Montserrat"/>
                        <a:sym typeface="Montserrat"/>
                      </a:endParaRPr>
                    </a:p>
                  </a:txBody>
                  <a:tcPr marL="121900" marR="121900" marT="121900" marB="121900">
                    <a:lnL w="19050" cap="flat" cmpd="sng">
                      <a:solidFill>
                        <a:srgbClr val="000000"/>
                      </a:solidFill>
                      <a:prstDash val="solid"/>
                      <a:round/>
                      <a:headEnd type="none" w="sm" len="sm"/>
                      <a:tailEnd type="none" w="sm" len="sm"/>
                    </a:lnL>
                    <a:lnR w="19050" cap="flat" cmpd="sng" algn="ctr">
                      <a:solidFill>
                        <a:srgbClr val="000000"/>
                      </a:solidFill>
                      <a:prstDash val="solid"/>
                      <a:round/>
                      <a:headEnd type="none" w="sm" len="sm"/>
                      <a:tailEnd type="none" w="sm" len="sm"/>
                    </a:lnR>
                    <a:lnT w="19050" cap="flat" cmpd="sng" algn="ctr">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latin typeface="Gotham HTF Book"/>
                          <a:ea typeface="Montserrat"/>
                          <a:cs typeface="Montserrat"/>
                          <a:sym typeface="Montserrat"/>
                        </a:rPr>
                        <a:t>20 min</a:t>
                      </a:r>
                      <a:endParaRPr sz="1800">
                        <a:latin typeface="Gotham HTF Book"/>
                        <a:ea typeface="Montserrat"/>
                        <a:cs typeface="Montserrat"/>
                        <a:sym typeface="Montserrat"/>
                      </a:endParaRPr>
                    </a:p>
                  </a:txBody>
                  <a:tcPr marL="121900" marR="121900" marT="121900" marB="121900">
                    <a:lnL w="19050" cap="flat" cmpd="sng" algn="ctr">
                      <a:solidFill>
                        <a:srgbClr val="000000"/>
                      </a:solidFill>
                      <a:prstDash val="solid"/>
                      <a:round/>
                      <a:headEnd type="none" w="sm" len="sm"/>
                      <a:tailEnd type="none" w="sm" len="sm"/>
                    </a:lnL>
                    <a:lnR w="19050" cap="flat" cmpd="sng" algn="ctr">
                      <a:solidFill>
                        <a:srgbClr val="000000"/>
                      </a:solidFill>
                      <a:prstDash val="solid"/>
                      <a:round/>
                      <a:headEnd type="none" w="sm" len="sm"/>
                      <a:tailEnd type="none" w="sm" len="sm"/>
                    </a:lnR>
                    <a:lnT w="19050" cap="flat" cmpd="sng" algn="ctr">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lnSpc>
                          <a:spcPct val="90000"/>
                        </a:lnSpc>
                        <a:spcBef>
                          <a:spcPts val="0"/>
                        </a:spcBef>
                        <a:spcAft>
                          <a:spcPts val="0"/>
                        </a:spcAft>
                        <a:buClr>
                          <a:schemeClr val="dk1"/>
                        </a:buClr>
                        <a:buSzPts val="1100"/>
                        <a:buFont typeface="Arial"/>
                        <a:buNone/>
                      </a:pPr>
                      <a:r>
                        <a:rPr lang="en-US" sz="1800" dirty="0">
                          <a:solidFill>
                            <a:schemeClr val="dk1"/>
                          </a:solidFill>
                          <a:latin typeface="Gotham HTF Book"/>
                          <a:ea typeface="Montserrat"/>
                          <a:cs typeface="Montserrat"/>
                          <a:sym typeface="Montserrat"/>
                        </a:rPr>
                        <a:t>P</a:t>
                      </a:r>
                      <a:r>
                        <a:rPr lang="en" sz="1800" dirty="0">
                          <a:solidFill>
                            <a:schemeClr val="dk1"/>
                          </a:solidFill>
                          <a:latin typeface="Gotham HTF Book"/>
                          <a:ea typeface="Montserrat"/>
                          <a:cs typeface="Montserrat"/>
                          <a:sym typeface="Montserrat"/>
                        </a:rPr>
                        <a:t>rincipals </a:t>
                      </a:r>
                      <a:r>
                        <a:rPr lang="en-US" sz="1800" dirty="0">
                          <a:solidFill>
                            <a:schemeClr val="dk1"/>
                          </a:solidFill>
                          <a:latin typeface="Gotham HTF Book"/>
                          <a:ea typeface="Montserrat"/>
                          <a:cs typeface="Montserrat"/>
                          <a:sym typeface="Montserrat"/>
                        </a:rPr>
                        <a:t>are the second most influential school-based factor</a:t>
                      </a:r>
                      <a:r>
                        <a:rPr lang="en" sz="1800" dirty="0">
                          <a:solidFill>
                            <a:schemeClr val="dk1"/>
                          </a:solidFill>
                          <a:latin typeface="Gotham HTF Book"/>
                          <a:ea typeface="Montserrat"/>
                          <a:cs typeface="Montserrat"/>
                          <a:sym typeface="Montserrat"/>
                        </a:rPr>
                        <a:t> </a:t>
                      </a:r>
                      <a:r>
                        <a:rPr lang="en-US" sz="1800" dirty="0">
                          <a:solidFill>
                            <a:schemeClr val="dk1"/>
                          </a:solidFill>
                          <a:latin typeface="Gotham HTF Book"/>
                          <a:ea typeface="Montserrat"/>
                          <a:cs typeface="Montserrat"/>
                          <a:sym typeface="Montserrat"/>
                        </a:rPr>
                        <a:t>affecting </a:t>
                      </a:r>
                      <a:r>
                        <a:rPr lang="en" sz="1800" dirty="0">
                          <a:solidFill>
                            <a:schemeClr val="dk1"/>
                          </a:solidFill>
                          <a:latin typeface="Gotham HTF Book"/>
                          <a:ea typeface="Montserrat"/>
                          <a:cs typeface="Montserrat"/>
                          <a:sym typeface="Montserrat"/>
                        </a:rPr>
                        <a:t>student achievement. </a:t>
                      </a:r>
                      <a:r>
                        <a:rPr lang="en-US" sz="1800" dirty="0">
                          <a:solidFill>
                            <a:schemeClr val="dk1"/>
                          </a:solidFill>
                          <a:latin typeface="Gotham HTF Book"/>
                          <a:ea typeface="Montserrat"/>
                          <a:cs typeface="Montserrat"/>
                          <a:sym typeface="Montserrat"/>
                        </a:rPr>
                        <a:t>How do principals influence student achievement, </a:t>
                      </a:r>
                      <a:r>
                        <a:rPr lang="en" sz="1800" dirty="0">
                          <a:solidFill>
                            <a:schemeClr val="dk1"/>
                          </a:solidFill>
                          <a:latin typeface="Gotham HTF Book"/>
                          <a:ea typeface="Montserrat"/>
                          <a:cs typeface="Montserrat"/>
                          <a:sym typeface="Montserrat"/>
                        </a:rPr>
                        <a:t>and how do their actions intersect with the 5Essentials Framework? </a:t>
                      </a:r>
                      <a:endParaRPr sz="1800" dirty="0">
                        <a:solidFill>
                          <a:schemeClr val="dk1"/>
                        </a:solidFill>
                        <a:latin typeface="Gotham HTF Book"/>
                        <a:ea typeface="Montserrat"/>
                        <a:cs typeface="Montserrat"/>
                        <a:sym typeface="Montserrat"/>
                      </a:endParaRPr>
                    </a:p>
                    <a:p>
                      <a:pPr marL="0" lvl="0" indent="0" algn="l" rtl="0">
                        <a:lnSpc>
                          <a:spcPct val="90000"/>
                        </a:lnSpc>
                        <a:spcBef>
                          <a:spcPts val="800"/>
                        </a:spcBef>
                        <a:spcAft>
                          <a:spcPts val="0"/>
                        </a:spcAft>
                        <a:buClr>
                          <a:schemeClr val="dk1"/>
                        </a:buClr>
                        <a:buSzPts val="1100"/>
                        <a:buFont typeface="Arial"/>
                        <a:buNone/>
                      </a:pPr>
                      <a:endParaRPr sz="1800" i="1" dirty="0">
                        <a:solidFill>
                          <a:schemeClr val="dk1"/>
                        </a:solidFill>
                        <a:latin typeface="Gotham HTF Book"/>
                        <a:ea typeface="Montserrat"/>
                        <a:cs typeface="Montserrat"/>
                        <a:sym typeface="Montserrat"/>
                      </a:endParaRPr>
                    </a:p>
                    <a:p>
                      <a:pPr marL="0" lvl="0" indent="0" algn="l" rtl="0">
                        <a:lnSpc>
                          <a:spcPct val="90000"/>
                        </a:lnSpc>
                        <a:spcBef>
                          <a:spcPts val="0"/>
                        </a:spcBef>
                        <a:spcAft>
                          <a:spcPts val="0"/>
                        </a:spcAft>
                        <a:buNone/>
                      </a:pPr>
                      <a:r>
                        <a:rPr lang="en" sz="1800" dirty="0">
                          <a:latin typeface="Gotham HTF Book"/>
                          <a:ea typeface="Montserrat"/>
                          <a:cs typeface="Montserrat"/>
                          <a:sym typeface="Montserrat"/>
                        </a:rPr>
                        <a:t>Find a partner </a:t>
                      </a:r>
                      <a:r>
                        <a:rPr lang="en-US" sz="1800" dirty="0">
                          <a:latin typeface="Gotham HTF Book"/>
                          <a:ea typeface="Montserrat"/>
                          <a:cs typeface="Montserrat"/>
                          <a:sym typeface="Montserrat"/>
                        </a:rPr>
                        <a:t>and decide if you will read the Elementary (K-8) or HS (9-12) case studies</a:t>
                      </a:r>
                    </a:p>
                    <a:p>
                      <a:pPr marL="457200" lvl="0" indent="-304800" algn="l" rtl="0">
                        <a:lnSpc>
                          <a:spcPct val="100000"/>
                        </a:lnSpc>
                        <a:spcBef>
                          <a:spcPts val="1000"/>
                        </a:spcBef>
                        <a:spcAft>
                          <a:spcPts val="0"/>
                        </a:spcAft>
                        <a:buSzPts val="1200"/>
                        <a:buFont typeface="Montserrat"/>
                        <a:buChar char="●"/>
                      </a:pPr>
                      <a:r>
                        <a:rPr lang="en-US" sz="1800" dirty="0">
                          <a:latin typeface="Gotham HTF Book"/>
                          <a:ea typeface="Montserrat"/>
                          <a:cs typeface="Montserrat"/>
                          <a:sym typeface="Montserrat"/>
                        </a:rPr>
                        <a:t>Each partner reads a different case study. </a:t>
                      </a:r>
                    </a:p>
                    <a:p>
                      <a:pPr marL="457200" lvl="0" indent="-304800" algn="l" rtl="0">
                        <a:lnSpc>
                          <a:spcPct val="100000"/>
                        </a:lnSpc>
                        <a:spcBef>
                          <a:spcPts val="1000"/>
                        </a:spcBef>
                        <a:spcAft>
                          <a:spcPts val="0"/>
                        </a:spcAft>
                        <a:buSzPts val="1200"/>
                        <a:buFont typeface="Montserrat"/>
                        <a:buChar char="●"/>
                      </a:pPr>
                      <a:r>
                        <a:rPr lang="en" sz="1800" dirty="0">
                          <a:latin typeface="Gotham HTF Book"/>
                          <a:ea typeface="Montserrat"/>
                          <a:cs typeface="Montserrat"/>
                          <a:sym typeface="Montserrat"/>
                        </a:rPr>
                        <a:t>Using the 5Essentials definition sheet, tag the described conditions according to the Measures you see present</a:t>
                      </a:r>
                      <a:endParaRPr sz="1800" dirty="0">
                        <a:latin typeface="Gotham HTF Book"/>
                        <a:ea typeface="Montserrat"/>
                        <a:cs typeface="Montserrat"/>
                        <a:sym typeface="Montserrat"/>
                      </a:endParaRPr>
                    </a:p>
                    <a:p>
                      <a:pPr marL="457200" lvl="0" indent="-304800" algn="l" rtl="0">
                        <a:lnSpc>
                          <a:spcPct val="100000"/>
                        </a:lnSpc>
                        <a:spcBef>
                          <a:spcPts val="1000"/>
                        </a:spcBef>
                        <a:spcAft>
                          <a:spcPts val="0"/>
                        </a:spcAft>
                        <a:buSzPts val="1200"/>
                        <a:buFont typeface="Montserrat"/>
                        <a:buChar char="●"/>
                      </a:pPr>
                      <a:r>
                        <a:rPr lang="en-US" sz="1800" dirty="0">
                          <a:latin typeface="Gotham HTF Book"/>
                          <a:ea typeface="Montserrat"/>
                          <a:cs typeface="Montserrat"/>
                          <a:sym typeface="Montserrat"/>
                        </a:rPr>
                        <a:t>Also n</a:t>
                      </a:r>
                      <a:r>
                        <a:rPr lang="en" sz="1800" dirty="0">
                          <a:latin typeface="Gotham HTF Book"/>
                          <a:ea typeface="Montserrat"/>
                          <a:cs typeface="Montserrat"/>
                          <a:sym typeface="Montserrat"/>
                        </a:rPr>
                        <a:t>ote leadership beliefs and actions </a:t>
                      </a:r>
                      <a:r>
                        <a:rPr lang="en-US" sz="1800" dirty="0">
                          <a:latin typeface="Gotham HTF Book"/>
                          <a:ea typeface="Montserrat"/>
                          <a:cs typeface="Montserrat"/>
                          <a:sym typeface="Montserrat"/>
                        </a:rPr>
                        <a:t>and any </a:t>
                      </a:r>
                      <a:r>
                        <a:rPr lang="en" sz="1800" dirty="0">
                          <a:latin typeface="Gotham HTF Book"/>
                          <a:ea typeface="Montserrat"/>
                          <a:cs typeface="Montserrat"/>
                          <a:sym typeface="Montserrat"/>
                        </a:rPr>
                        <a:t>5Essentials-related themes</a:t>
                      </a:r>
                      <a:endParaRPr sz="1800" dirty="0">
                        <a:latin typeface="Gotham HTF Book"/>
                        <a:ea typeface="Montserrat"/>
                        <a:cs typeface="Montserrat"/>
                        <a:sym typeface="Montserrat"/>
                      </a:endParaRPr>
                    </a:p>
                  </a:txBody>
                  <a:tcPr marL="121900" marR="121900" marT="121900" marB="121900">
                    <a:lnL w="19050" cap="flat" cmpd="sng" algn="ctr">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lgn="ctr">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3" name="Title 2">
            <a:extLst>
              <a:ext uri="{FF2B5EF4-FFF2-40B4-BE49-F238E27FC236}">
                <a16:creationId xmlns:a16="http://schemas.microsoft.com/office/drawing/2014/main" id="{00804E7F-58FB-4CDF-8262-8ED24C8DF9F4}"/>
              </a:ext>
            </a:extLst>
          </p:cNvPr>
          <p:cNvSpPr>
            <a:spLocks noGrp="1"/>
          </p:cNvSpPr>
          <p:nvPr>
            <p:ph type="title"/>
          </p:nvPr>
        </p:nvSpPr>
        <p:spPr/>
        <p:txBody>
          <a:bodyPr/>
          <a:lstStyle/>
          <a:p>
            <a:r>
              <a:rPr lang="en-US" dirty="0">
                <a:latin typeface="Gotham HTF Book" charset="0"/>
                <a:sym typeface="Montserrat"/>
              </a:rPr>
              <a:t>Variation through the lens of the 5Essentials</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graphicFrame>
        <p:nvGraphicFramePr>
          <p:cNvPr id="977" name="Google Shape;977;p77"/>
          <p:cNvGraphicFramePr/>
          <p:nvPr>
            <p:extLst>
              <p:ext uri="{D42A27DB-BD31-4B8C-83A1-F6EECF244321}">
                <p14:modId xmlns:p14="http://schemas.microsoft.com/office/powerpoint/2010/main" val="1936306449"/>
              </p:ext>
            </p:extLst>
          </p:nvPr>
        </p:nvGraphicFramePr>
        <p:xfrm>
          <a:off x="470019" y="1448501"/>
          <a:ext cx="10981345" cy="2294673"/>
        </p:xfrm>
        <a:graphic>
          <a:graphicData uri="http://schemas.openxmlformats.org/drawingml/2006/table">
            <a:tbl>
              <a:tblPr>
                <a:noFill/>
              </a:tblPr>
              <a:tblGrid>
                <a:gridCol w="1880093">
                  <a:extLst>
                    <a:ext uri="{9D8B030D-6E8A-4147-A177-3AD203B41FA5}">
                      <a16:colId xmlns:a16="http://schemas.microsoft.com/office/drawing/2014/main" val="20000"/>
                    </a:ext>
                  </a:extLst>
                </a:gridCol>
                <a:gridCol w="1176525">
                  <a:extLst>
                    <a:ext uri="{9D8B030D-6E8A-4147-A177-3AD203B41FA5}">
                      <a16:colId xmlns:a16="http://schemas.microsoft.com/office/drawing/2014/main" val="20001"/>
                    </a:ext>
                  </a:extLst>
                </a:gridCol>
                <a:gridCol w="7924727">
                  <a:extLst>
                    <a:ext uri="{9D8B030D-6E8A-4147-A177-3AD203B41FA5}">
                      <a16:colId xmlns:a16="http://schemas.microsoft.com/office/drawing/2014/main" val="20002"/>
                    </a:ext>
                  </a:extLst>
                </a:gridCol>
              </a:tblGrid>
              <a:tr h="404953">
                <a:tc>
                  <a:txBody>
                    <a:bodyPr/>
                    <a:lstStyle/>
                    <a:p>
                      <a:pPr marL="0" marR="0" lvl="0" indent="0" algn="l" rtl="0">
                        <a:spcBef>
                          <a:spcPts val="0"/>
                        </a:spcBef>
                        <a:spcAft>
                          <a:spcPts val="0"/>
                        </a:spcAft>
                        <a:buNone/>
                      </a:pPr>
                      <a:r>
                        <a:rPr lang="en" sz="1800" b="1" i="0">
                          <a:solidFill>
                            <a:schemeClr val="lt1"/>
                          </a:solidFill>
                          <a:latin typeface="Gotham HTF Book"/>
                          <a:ea typeface="Montserrat"/>
                          <a:cs typeface="Montserrat"/>
                          <a:sym typeface="Montserrat"/>
                        </a:rPr>
                        <a:t>Activity</a:t>
                      </a:r>
                      <a:endParaRPr sz="1800" b="1" i="0">
                        <a:solidFill>
                          <a:schemeClr val="lt1"/>
                        </a:solidFill>
                        <a:latin typeface="Gotham HTF Book"/>
                        <a:ea typeface="Montserrat"/>
                        <a:cs typeface="Montserrat"/>
                        <a:sym typeface="Montserrat"/>
                      </a:endParaRPr>
                    </a:p>
                  </a:txBody>
                  <a:tcPr marL="121933" marR="121933" marT="45733" marB="45733">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solidFill>
                      <a:srgbClr val="385527"/>
                    </a:solidFill>
                  </a:tcPr>
                </a:tc>
                <a:tc>
                  <a:txBody>
                    <a:bodyPr/>
                    <a:lstStyle/>
                    <a:p>
                      <a:pPr marL="0" marR="0" lvl="0" indent="0" algn="l" rtl="0">
                        <a:spcBef>
                          <a:spcPts val="0"/>
                        </a:spcBef>
                        <a:spcAft>
                          <a:spcPts val="0"/>
                        </a:spcAft>
                        <a:buNone/>
                      </a:pPr>
                      <a:r>
                        <a:rPr lang="en" sz="1800" b="1" i="0">
                          <a:solidFill>
                            <a:schemeClr val="lt1"/>
                          </a:solidFill>
                          <a:latin typeface="Gotham HTF Book"/>
                          <a:ea typeface="Montserrat"/>
                          <a:cs typeface="Montserrat"/>
                          <a:sym typeface="Montserrat"/>
                        </a:rPr>
                        <a:t>Time</a:t>
                      </a:r>
                      <a:endParaRPr sz="1800" b="1" i="0">
                        <a:solidFill>
                          <a:schemeClr val="lt1"/>
                        </a:solidFill>
                        <a:latin typeface="Gotham HTF Book"/>
                        <a:ea typeface="Montserrat"/>
                        <a:cs typeface="Montserrat"/>
                        <a:sym typeface="Montserrat"/>
                      </a:endParaRPr>
                    </a:p>
                  </a:txBody>
                  <a:tcPr marL="121933" marR="121933" marT="45733" marB="45733">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solidFill>
                      <a:srgbClr val="385527"/>
                    </a:solidFill>
                  </a:tcPr>
                </a:tc>
                <a:tc>
                  <a:txBody>
                    <a:bodyPr/>
                    <a:lstStyle/>
                    <a:p>
                      <a:pPr marL="0" marR="0" lvl="0" indent="0" algn="l" rtl="0">
                        <a:spcBef>
                          <a:spcPts val="0"/>
                        </a:spcBef>
                        <a:spcAft>
                          <a:spcPts val="0"/>
                        </a:spcAft>
                        <a:buNone/>
                      </a:pPr>
                      <a:r>
                        <a:rPr lang="en" sz="1800" b="1" i="0">
                          <a:solidFill>
                            <a:schemeClr val="lt1"/>
                          </a:solidFill>
                          <a:latin typeface="Gotham HTF Book"/>
                          <a:ea typeface="Montserrat"/>
                          <a:cs typeface="Montserrat"/>
                          <a:sym typeface="Montserrat"/>
                        </a:rPr>
                        <a:t>Guidance</a:t>
                      </a:r>
                      <a:endParaRPr sz="1800" b="1" i="0">
                        <a:solidFill>
                          <a:schemeClr val="lt1"/>
                        </a:solidFill>
                        <a:latin typeface="Gotham HTF Book"/>
                        <a:ea typeface="Montserrat"/>
                        <a:cs typeface="Montserrat"/>
                        <a:sym typeface="Montserrat"/>
                      </a:endParaRPr>
                    </a:p>
                  </a:txBody>
                  <a:tcPr marL="121933" marR="121933" marT="45733" marB="45733">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solidFill>
                      <a:srgbClr val="385527"/>
                    </a:solidFill>
                  </a:tcPr>
                </a:tc>
                <a:extLst>
                  <a:ext uri="{0D108BD9-81ED-4DB2-BD59-A6C34878D82A}">
                    <a16:rowId xmlns:a16="http://schemas.microsoft.com/office/drawing/2014/main" val="10000"/>
                  </a:ext>
                </a:extLst>
              </a:tr>
              <a:tr h="698971">
                <a:tc>
                  <a:txBody>
                    <a:bodyPr/>
                    <a:lstStyle/>
                    <a:p>
                      <a:pPr marL="0" lvl="0" indent="0" algn="l" rtl="0">
                        <a:spcBef>
                          <a:spcPts val="0"/>
                        </a:spcBef>
                        <a:spcAft>
                          <a:spcPts val="0"/>
                        </a:spcAft>
                        <a:buNone/>
                      </a:pPr>
                      <a:r>
                        <a:rPr lang="en" sz="1800" dirty="0">
                          <a:latin typeface="Gotham HTF Book"/>
                          <a:ea typeface="Montserrat"/>
                          <a:cs typeface="Montserrat"/>
                          <a:sym typeface="Montserrat"/>
                        </a:rPr>
                        <a:t>Discuss </a:t>
                      </a:r>
                      <a:r>
                        <a:rPr lang="en-US" sz="1800" dirty="0">
                          <a:latin typeface="Gotham HTF Book"/>
                          <a:ea typeface="Montserrat"/>
                          <a:cs typeface="Montserrat"/>
                          <a:sym typeface="Montserrat"/>
                        </a:rPr>
                        <a:t>and Diagram</a:t>
                      </a:r>
                      <a:endParaRPr sz="1800" dirty="0">
                        <a:latin typeface="Gotham HTF Book"/>
                        <a:ea typeface="Montserrat"/>
                        <a:cs typeface="Montserrat"/>
                        <a:sym typeface="Montserrat"/>
                      </a:endParaRPr>
                    </a:p>
                  </a:txBody>
                  <a:tcPr marL="121900" marR="121900" marT="121900" marB="121900">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dirty="0">
                          <a:latin typeface="Gotham HTF Book"/>
                          <a:ea typeface="Montserrat"/>
                          <a:cs typeface="Montserrat"/>
                          <a:sym typeface="Montserrat"/>
                        </a:rPr>
                        <a:t>15 min</a:t>
                      </a:r>
                      <a:endParaRPr sz="1800" dirty="0">
                        <a:latin typeface="Gotham HTF Book"/>
                        <a:ea typeface="Montserrat"/>
                        <a:cs typeface="Montserrat"/>
                        <a:sym typeface="Montserrat"/>
                      </a:endParaRPr>
                    </a:p>
                  </a:txBody>
                  <a:tcPr marL="121900" marR="121900" marT="121900" marB="121900">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tcPr>
                </a:tc>
                <a:tc>
                  <a:txBody>
                    <a:bodyPr/>
                    <a:lstStyle/>
                    <a:p>
                      <a:pPr marL="457200" lvl="0" indent="-304800" algn="l" rtl="0">
                        <a:spcBef>
                          <a:spcPts val="0"/>
                        </a:spcBef>
                        <a:spcAft>
                          <a:spcPts val="0"/>
                        </a:spcAft>
                        <a:buSzPts val="1200"/>
                        <a:buFont typeface="Montserrat"/>
                        <a:buChar char="●"/>
                      </a:pPr>
                      <a:r>
                        <a:rPr lang="en" sz="1800" dirty="0">
                          <a:latin typeface="Gotham HTF Book"/>
                          <a:ea typeface="Montserrat"/>
                          <a:cs typeface="Montserrat"/>
                          <a:sym typeface="Montserrat"/>
                        </a:rPr>
                        <a:t>Explain your case to your partner, focus on 5Essentials-related themes and observed leadership beliefs and actions.</a:t>
                      </a:r>
                      <a:endParaRPr sz="1800" dirty="0">
                        <a:latin typeface="Gotham HTF Book"/>
                        <a:ea typeface="Montserrat"/>
                        <a:cs typeface="Montserrat"/>
                        <a:sym typeface="Montserrat"/>
                      </a:endParaRPr>
                    </a:p>
                    <a:p>
                      <a:pPr marL="457200" lvl="0" indent="-304800" algn="l" rtl="0">
                        <a:spcBef>
                          <a:spcPts val="0"/>
                        </a:spcBef>
                        <a:spcAft>
                          <a:spcPts val="0"/>
                        </a:spcAft>
                        <a:buSzPts val="1200"/>
                        <a:buFont typeface="Montserrat"/>
                        <a:buChar char="●"/>
                      </a:pPr>
                      <a:r>
                        <a:rPr lang="en" sz="1800" dirty="0">
                          <a:latin typeface="Gotham HTF Book"/>
                          <a:ea typeface="Montserrat"/>
                          <a:cs typeface="Montserrat"/>
                          <a:sym typeface="Montserrat"/>
                        </a:rPr>
                        <a:t>After reviewing both case studies, </a:t>
                      </a:r>
                      <a:r>
                        <a:rPr lang="en-US" sz="1800" dirty="0">
                          <a:latin typeface="Gotham HTF Book"/>
                          <a:ea typeface="Montserrat"/>
                          <a:cs typeface="Montserrat"/>
                          <a:sym typeface="Montserrat"/>
                        </a:rPr>
                        <a:t>create a Venn diagram highlighting the 5Essentials-related themes (or Measures) and leadership beliefs and actions you noted across the two cases. Note: focus on the themes, beliefs, and actions only, not the affect of these. </a:t>
                      </a:r>
                    </a:p>
                  </a:txBody>
                  <a:tcPr marL="121900" marR="121900" marT="121900" marB="121900">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3" name="Title 2">
            <a:extLst>
              <a:ext uri="{FF2B5EF4-FFF2-40B4-BE49-F238E27FC236}">
                <a16:creationId xmlns:a16="http://schemas.microsoft.com/office/drawing/2014/main" id="{1D1CA930-10FF-4B26-8878-48920253EFA7}"/>
              </a:ext>
            </a:extLst>
          </p:cNvPr>
          <p:cNvSpPr>
            <a:spLocks noGrp="1"/>
          </p:cNvSpPr>
          <p:nvPr>
            <p:ph type="title"/>
          </p:nvPr>
        </p:nvSpPr>
        <p:spPr/>
        <p:txBody>
          <a:bodyPr/>
          <a:lstStyle/>
          <a:p>
            <a:r>
              <a:rPr lang="en-US" dirty="0">
                <a:latin typeface="Gotham HTF Book" charset="0"/>
                <a:sym typeface="Montserrat"/>
              </a:rPr>
              <a:t>Variation through the lens of the 5Essentials</a:t>
            </a:r>
            <a:endParaRPr lang="en-US" dirty="0"/>
          </a:p>
        </p:txBody>
      </p:sp>
      <p:sp>
        <p:nvSpPr>
          <p:cNvPr id="2" name="Oval 1">
            <a:extLst>
              <a:ext uri="{FF2B5EF4-FFF2-40B4-BE49-F238E27FC236}">
                <a16:creationId xmlns:a16="http://schemas.microsoft.com/office/drawing/2014/main" id="{E4E2BE95-C91A-40B4-B807-67AC137EE610}"/>
              </a:ext>
            </a:extLst>
          </p:cNvPr>
          <p:cNvSpPr/>
          <p:nvPr/>
        </p:nvSpPr>
        <p:spPr>
          <a:xfrm>
            <a:off x="3581690" y="3893270"/>
            <a:ext cx="3063711" cy="28234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Gotham HTF Book" charset="0"/>
              <a:ea typeface="Gotham HTF Book" charset="0"/>
              <a:cs typeface="Gotham HTF Book" charset="0"/>
            </a:endParaRPr>
          </a:p>
        </p:txBody>
      </p:sp>
      <p:sp>
        <p:nvSpPr>
          <p:cNvPr id="5" name="Oval 4">
            <a:extLst>
              <a:ext uri="{FF2B5EF4-FFF2-40B4-BE49-F238E27FC236}">
                <a16:creationId xmlns:a16="http://schemas.microsoft.com/office/drawing/2014/main" id="{647230F1-6581-4BFF-8F71-4C5936AE8506}"/>
              </a:ext>
            </a:extLst>
          </p:cNvPr>
          <p:cNvSpPr/>
          <p:nvPr/>
        </p:nvSpPr>
        <p:spPr>
          <a:xfrm>
            <a:off x="5111977" y="3870527"/>
            <a:ext cx="3063711" cy="28234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Gotham HTF Book" charset="0"/>
              <a:ea typeface="Gotham HTF Book" charset="0"/>
              <a:cs typeface="Gotham HTF Book" charset="0"/>
            </a:endParaRPr>
          </a:p>
        </p:txBody>
      </p:sp>
      <p:sp>
        <p:nvSpPr>
          <p:cNvPr id="4" name="TextBox 3">
            <a:extLst>
              <a:ext uri="{FF2B5EF4-FFF2-40B4-BE49-F238E27FC236}">
                <a16:creationId xmlns:a16="http://schemas.microsoft.com/office/drawing/2014/main" id="{F926916B-D45E-44DA-8028-A07380DA3684}"/>
              </a:ext>
            </a:extLst>
          </p:cNvPr>
          <p:cNvSpPr txBox="1"/>
          <p:nvPr/>
        </p:nvSpPr>
        <p:spPr>
          <a:xfrm>
            <a:off x="5515899" y="4830966"/>
            <a:ext cx="1006954" cy="430887"/>
          </a:xfrm>
          <a:prstGeom prst="rect">
            <a:avLst/>
          </a:prstGeom>
          <a:noFill/>
        </p:spPr>
        <p:txBody>
          <a:bodyPr wrap="square" rtlCol="0">
            <a:spAutoFit/>
          </a:bodyPr>
          <a:lstStyle/>
          <a:p>
            <a:pPr algn="ctr"/>
            <a:r>
              <a:rPr lang="en-US" sz="1100" dirty="0">
                <a:latin typeface="Gotham HTF Book" charset="0"/>
                <a:ea typeface="Gotham HTF Book" charset="0"/>
                <a:cs typeface="Gotham HTF Book" charset="0"/>
              </a:rPr>
              <a:t>Teacher Influence</a:t>
            </a:r>
          </a:p>
        </p:txBody>
      </p:sp>
      <p:sp>
        <p:nvSpPr>
          <p:cNvPr id="6" name="TextBox 5">
            <a:extLst>
              <a:ext uri="{FF2B5EF4-FFF2-40B4-BE49-F238E27FC236}">
                <a16:creationId xmlns:a16="http://schemas.microsoft.com/office/drawing/2014/main" id="{8724B56C-8A52-4F21-BA14-D8AE822563E5}"/>
              </a:ext>
            </a:extLst>
          </p:cNvPr>
          <p:cNvSpPr txBox="1"/>
          <p:nvPr/>
        </p:nvSpPr>
        <p:spPr>
          <a:xfrm>
            <a:off x="4247353" y="4211172"/>
            <a:ext cx="1006954" cy="261610"/>
          </a:xfrm>
          <a:prstGeom prst="rect">
            <a:avLst/>
          </a:prstGeom>
          <a:noFill/>
        </p:spPr>
        <p:txBody>
          <a:bodyPr wrap="square" rtlCol="0">
            <a:spAutoFit/>
          </a:bodyPr>
          <a:lstStyle/>
          <a:p>
            <a:pPr algn="ctr"/>
            <a:r>
              <a:rPr lang="en-US" sz="1100" dirty="0">
                <a:latin typeface="Gotham HTF Book" charset="0"/>
                <a:ea typeface="Gotham HTF Book" charset="0"/>
                <a:cs typeface="Gotham HTF Book" charset="0"/>
              </a:rPr>
              <a:t>School 1</a:t>
            </a:r>
          </a:p>
        </p:txBody>
      </p:sp>
      <p:sp>
        <p:nvSpPr>
          <p:cNvPr id="8" name="TextBox 7">
            <a:extLst>
              <a:ext uri="{FF2B5EF4-FFF2-40B4-BE49-F238E27FC236}">
                <a16:creationId xmlns:a16="http://schemas.microsoft.com/office/drawing/2014/main" id="{A2E3C661-68FC-4219-A961-930AE5BE4762}"/>
              </a:ext>
            </a:extLst>
          </p:cNvPr>
          <p:cNvSpPr txBox="1"/>
          <p:nvPr/>
        </p:nvSpPr>
        <p:spPr>
          <a:xfrm>
            <a:off x="6607503" y="4213532"/>
            <a:ext cx="1006954" cy="261610"/>
          </a:xfrm>
          <a:prstGeom prst="rect">
            <a:avLst/>
          </a:prstGeom>
          <a:noFill/>
        </p:spPr>
        <p:txBody>
          <a:bodyPr wrap="square" rtlCol="0">
            <a:spAutoFit/>
          </a:bodyPr>
          <a:lstStyle/>
          <a:p>
            <a:pPr algn="ctr"/>
            <a:r>
              <a:rPr lang="en-US" sz="1100" dirty="0">
                <a:latin typeface="Gotham HTF Book" charset="0"/>
                <a:ea typeface="Gotham HTF Book" charset="0"/>
                <a:cs typeface="Gotham HTF Book" charset="0"/>
              </a:rPr>
              <a:t>School 2</a:t>
            </a:r>
          </a:p>
        </p:txBody>
      </p:sp>
      <p:sp>
        <p:nvSpPr>
          <p:cNvPr id="9" name="TextBox 8">
            <a:extLst>
              <a:ext uri="{FF2B5EF4-FFF2-40B4-BE49-F238E27FC236}">
                <a16:creationId xmlns:a16="http://schemas.microsoft.com/office/drawing/2014/main" id="{A891E7B0-8FE9-4AC4-9A05-B84DD82044BA}"/>
              </a:ext>
            </a:extLst>
          </p:cNvPr>
          <p:cNvSpPr txBox="1"/>
          <p:nvPr/>
        </p:nvSpPr>
        <p:spPr>
          <a:xfrm>
            <a:off x="5515899" y="5310223"/>
            <a:ext cx="1006954" cy="430887"/>
          </a:xfrm>
          <a:prstGeom prst="rect">
            <a:avLst/>
          </a:prstGeom>
          <a:noFill/>
        </p:spPr>
        <p:txBody>
          <a:bodyPr wrap="square" rtlCol="0">
            <a:spAutoFit/>
          </a:bodyPr>
          <a:lstStyle/>
          <a:p>
            <a:pPr algn="ctr"/>
            <a:r>
              <a:rPr lang="en-US" sz="1100" dirty="0">
                <a:latin typeface="Gotham HTF Book" charset="0"/>
                <a:ea typeface="Gotham HTF Book" charset="0"/>
                <a:cs typeface="Gotham HTF Book" charset="0"/>
              </a:rPr>
              <a:t>Program Coherence</a:t>
            </a:r>
          </a:p>
        </p:txBody>
      </p:sp>
      <p:sp>
        <p:nvSpPr>
          <p:cNvPr id="7" name="TextBox 6">
            <a:extLst>
              <a:ext uri="{FF2B5EF4-FFF2-40B4-BE49-F238E27FC236}">
                <a16:creationId xmlns:a16="http://schemas.microsoft.com/office/drawing/2014/main" id="{019961D2-DCE3-4F65-9EEE-8E36E7236F98}"/>
              </a:ext>
            </a:extLst>
          </p:cNvPr>
          <p:cNvSpPr txBox="1"/>
          <p:nvPr/>
        </p:nvSpPr>
        <p:spPr>
          <a:xfrm>
            <a:off x="3893914" y="4868836"/>
            <a:ext cx="1267623" cy="938719"/>
          </a:xfrm>
          <a:prstGeom prst="rect">
            <a:avLst/>
          </a:prstGeom>
          <a:noFill/>
        </p:spPr>
        <p:txBody>
          <a:bodyPr wrap="square" rtlCol="0">
            <a:spAutoFit/>
          </a:bodyPr>
          <a:lstStyle/>
          <a:p>
            <a:pPr algn="ctr"/>
            <a:r>
              <a:rPr lang="en-US" sz="1100" dirty="0">
                <a:latin typeface="Gotham HTF Book" charset="0"/>
                <a:ea typeface="Gotham HTF Book" charset="0"/>
                <a:cs typeface="Gotham HTF Book" charset="0"/>
              </a:rPr>
              <a:t>Academic Personalism</a:t>
            </a:r>
          </a:p>
          <a:p>
            <a:pPr algn="ctr"/>
            <a:endParaRPr lang="en-US" sz="1100" dirty="0">
              <a:latin typeface="Gotham HTF Book" charset="0"/>
              <a:ea typeface="Gotham HTF Book" charset="0"/>
              <a:cs typeface="Gotham HTF Book" charset="0"/>
            </a:endParaRPr>
          </a:p>
          <a:p>
            <a:pPr algn="ctr"/>
            <a:r>
              <a:rPr lang="en-US" sz="1100" dirty="0">
                <a:latin typeface="Gotham HTF Book" charset="0"/>
                <a:ea typeface="Gotham HTF Book" charset="0"/>
                <a:cs typeface="Gotham HTF Book" charset="0"/>
              </a:rPr>
              <a:t>Student-Teacher Trust</a:t>
            </a:r>
          </a:p>
        </p:txBody>
      </p:sp>
      <p:sp>
        <p:nvSpPr>
          <p:cNvPr id="11" name="TextBox 10">
            <a:extLst>
              <a:ext uri="{FF2B5EF4-FFF2-40B4-BE49-F238E27FC236}">
                <a16:creationId xmlns:a16="http://schemas.microsoft.com/office/drawing/2014/main" id="{92E48B4D-1822-4998-9D28-543A4399C522}"/>
              </a:ext>
            </a:extLst>
          </p:cNvPr>
          <p:cNvSpPr txBox="1"/>
          <p:nvPr/>
        </p:nvSpPr>
        <p:spPr>
          <a:xfrm>
            <a:off x="6785517" y="4858147"/>
            <a:ext cx="1267623" cy="1107996"/>
          </a:xfrm>
          <a:prstGeom prst="rect">
            <a:avLst/>
          </a:prstGeom>
          <a:noFill/>
        </p:spPr>
        <p:txBody>
          <a:bodyPr wrap="square" rtlCol="0">
            <a:spAutoFit/>
          </a:bodyPr>
          <a:lstStyle/>
          <a:p>
            <a:pPr algn="ctr"/>
            <a:r>
              <a:rPr lang="en-US" sz="1100" dirty="0">
                <a:latin typeface="Gotham HTF Book" charset="0"/>
                <a:ea typeface="Gotham HTF Book" charset="0"/>
                <a:cs typeface="Gotham HTF Book" charset="0"/>
              </a:rPr>
              <a:t>Expectations for Postsecondary Education</a:t>
            </a:r>
          </a:p>
          <a:p>
            <a:pPr algn="ctr"/>
            <a:endParaRPr lang="en-US" sz="1100" dirty="0">
              <a:latin typeface="Gotham HTF Book" charset="0"/>
              <a:ea typeface="Gotham HTF Book" charset="0"/>
              <a:cs typeface="Gotham HTF Book" charset="0"/>
            </a:endParaRPr>
          </a:p>
          <a:p>
            <a:pPr algn="ctr"/>
            <a:r>
              <a:rPr lang="en-US" sz="1100" dirty="0">
                <a:latin typeface="Gotham HTF Book" charset="0"/>
                <a:ea typeface="Gotham HTF Book" charset="0"/>
                <a:cs typeface="Gotham HTF Book" charset="0"/>
              </a:rPr>
              <a:t>Teacher-Teacher Trust</a:t>
            </a:r>
          </a:p>
        </p:txBody>
      </p:sp>
    </p:spTree>
    <p:extLst>
      <p:ext uri="{BB962C8B-B14F-4D97-AF65-F5344CB8AC3E}">
        <p14:creationId xmlns:p14="http://schemas.microsoft.com/office/powerpoint/2010/main" val="4331839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graphicFrame>
        <p:nvGraphicFramePr>
          <p:cNvPr id="977" name="Google Shape;977;p77"/>
          <p:cNvGraphicFramePr/>
          <p:nvPr>
            <p:extLst>
              <p:ext uri="{D42A27DB-BD31-4B8C-83A1-F6EECF244321}">
                <p14:modId xmlns:p14="http://schemas.microsoft.com/office/powerpoint/2010/main" val="1005176848"/>
              </p:ext>
            </p:extLst>
          </p:nvPr>
        </p:nvGraphicFramePr>
        <p:xfrm>
          <a:off x="470019" y="1448501"/>
          <a:ext cx="10981345" cy="2264153"/>
        </p:xfrm>
        <a:graphic>
          <a:graphicData uri="http://schemas.openxmlformats.org/drawingml/2006/table">
            <a:tbl>
              <a:tblPr>
                <a:noFill/>
              </a:tblPr>
              <a:tblGrid>
                <a:gridCol w="1880093">
                  <a:extLst>
                    <a:ext uri="{9D8B030D-6E8A-4147-A177-3AD203B41FA5}">
                      <a16:colId xmlns:a16="http://schemas.microsoft.com/office/drawing/2014/main" val="20000"/>
                    </a:ext>
                  </a:extLst>
                </a:gridCol>
                <a:gridCol w="1176525">
                  <a:extLst>
                    <a:ext uri="{9D8B030D-6E8A-4147-A177-3AD203B41FA5}">
                      <a16:colId xmlns:a16="http://schemas.microsoft.com/office/drawing/2014/main" val="20001"/>
                    </a:ext>
                  </a:extLst>
                </a:gridCol>
                <a:gridCol w="7924727">
                  <a:extLst>
                    <a:ext uri="{9D8B030D-6E8A-4147-A177-3AD203B41FA5}">
                      <a16:colId xmlns:a16="http://schemas.microsoft.com/office/drawing/2014/main" val="20002"/>
                    </a:ext>
                  </a:extLst>
                </a:gridCol>
              </a:tblGrid>
              <a:tr h="404953">
                <a:tc>
                  <a:txBody>
                    <a:bodyPr/>
                    <a:lstStyle/>
                    <a:p>
                      <a:pPr marL="0" marR="0" lvl="0" indent="0" algn="l" rtl="0">
                        <a:spcBef>
                          <a:spcPts val="0"/>
                        </a:spcBef>
                        <a:spcAft>
                          <a:spcPts val="0"/>
                        </a:spcAft>
                        <a:buNone/>
                      </a:pPr>
                      <a:r>
                        <a:rPr lang="en" sz="1800" b="1" i="0">
                          <a:solidFill>
                            <a:schemeClr val="lt1"/>
                          </a:solidFill>
                          <a:latin typeface="Gotham HTF Book"/>
                          <a:ea typeface="Montserrat"/>
                          <a:cs typeface="Montserrat"/>
                          <a:sym typeface="Montserrat"/>
                        </a:rPr>
                        <a:t>Activity</a:t>
                      </a:r>
                      <a:endParaRPr sz="1800" b="1" i="0">
                        <a:solidFill>
                          <a:schemeClr val="lt1"/>
                        </a:solidFill>
                        <a:latin typeface="Gotham HTF Book"/>
                        <a:ea typeface="Montserrat"/>
                        <a:cs typeface="Montserrat"/>
                        <a:sym typeface="Montserrat"/>
                      </a:endParaRPr>
                    </a:p>
                  </a:txBody>
                  <a:tcPr marL="121933" marR="121933" marT="45733" marB="45733">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solidFill>
                      <a:srgbClr val="385527"/>
                    </a:solidFill>
                  </a:tcPr>
                </a:tc>
                <a:tc>
                  <a:txBody>
                    <a:bodyPr/>
                    <a:lstStyle/>
                    <a:p>
                      <a:pPr marL="0" marR="0" lvl="0" indent="0" algn="l" rtl="0">
                        <a:spcBef>
                          <a:spcPts val="0"/>
                        </a:spcBef>
                        <a:spcAft>
                          <a:spcPts val="0"/>
                        </a:spcAft>
                        <a:buNone/>
                      </a:pPr>
                      <a:r>
                        <a:rPr lang="en" sz="1800" b="1" i="0">
                          <a:solidFill>
                            <a:schemeClr val="lt1"/>
                          </a:solidFill>
                          <a:latin typeface="Gotham HTF Book"/>
                          <a:ea typeface="Montserrat"/>
                          <a:cs typeface="Montserrat"/>
                          <a:sym typeface="Montserrat"/>
                        </a:rPr>
                        <a:t>Time</a:t>
                      </a:r>
                      <a:endParaRPr sz="1800" b="1" i="0">
                        <a:solidFill>
                          <a:schemeClr val="lt1"/>
                        </a:solidFill>
                        <a:latin typeface="Gotham HTF Book"/>
                        <a:ea typeface="Montserrat"/>
                        <a:cs typeface="Montserrat"/>
                        <a:sym typeface="Montserrat"/>
                      </a:endParaRPr>
                    </a:p>
                  </a:txBody>
                  <a:tcPr marL="121933" marR="121933" marT="45733" marB="45733">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solidFill>
                      <a:srgbClr val="385527"/>
                    </a:solidFill>
                  </a:tcPr>
                </a:tc>
                <a:tc>
                  <a:txBody>
                    <a:bodyPr/>
                    <a:lstStyle/>
                    <a:p>
                      <a:pPr marL="0" marR="0" lvl="0" indent="0" algn="l" rtl="0">
                        <a:spcBef>
                          <a:spcPts val="0"/>
                        </a:spcBef>
                        <a:spcAft>
                          <a:spcPts val="0"/>
                        </a:spcAft>
                        <a:buNone/>
                      </a:pPr>
                      <a:r>
                        <a:rPr lang="en" sz="1800" b="1" i="0">
                          <a:solidFill>
                            <a:schemeClr val="lt1"/>
                          </a:solidFill>
                          <a:latin typeface="Gotham HTF Book"/>
                          <a:ea typeface="Montserrat"/>
                          <a:cs typeface="Montserrat"/>
                          <a:sym typeface="Montserrat"/>
                        </a:rPr>
                        <a:t>Guidance</a:t>
                      </a:r>
                      <a:endParaRPr sz="1800" b="1" i="0">
                        <a:solidFill>
                          <a:schemeClr val="lt1"/>
                        </a:solidFill>
                        <a:latin typeface="Gotham HTF Book"/>
                        <a:ea typeface="Montserrat"/>
                        <a:cs typeface="Montserrat"/>
                        <a:sym typeface="Montserrat"/>
                      </a:endParaRPr>
                    </a:p>
                  </a:txBody>
                  <a:tcPr marL="121933" marR="121933" marT="45733" marB="45733">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solidFill>
                      <a:srgbClr val="385527"/>
                    </a:solidFill>
                  </a:tcPr>
                </a:tc>
                <a:extLst>
                  <a:ext uri="{0D108BD9-81ED-4DB2-BD59-A6C34878D82A}">
                    <a16:rowId xmlns:a16="http://schemas.microsoft.com/office/drawing/2014/main" val="10000"/>
                  </a:ext>
                </a:extLst>
              </a:tr>
              <a:tr h="698971">
                <a:tc>
                  <a:txBody>
                    <a:bodyPr/>
                    <a:lstStyle/>
                    <a:p>
                      <a:pPr marL="0" lvl="0" indent="0" algn="l" rtl="0">
                        <a:spcBef>
                          <a:spcPts val="0"/>
                        </a:spcBef>
                        <a:spcAft>
                          <a:spcPts val="0"/>
                        </a:spcAft>
                        <a:buNone/>
                      </a:pPr>
                      <a:r>
                        <a:rPr lang="en-US" sz="1800" dirty="0">
                          <a:latin typeface="Gotham HTF Book"/>
                          <a:ea typeface="Montserrat"/>
                          <a:cs typeface="Montserrat"/>
                          <a:sym typeface="Montserrat"/>
                        </a:rPr>
                        <a:t>Group and Extend</a:t>
                      </a:r>
                      <a:endParaRPr sz="1800" dirty="0">
                        <a:latin typeface="Gotham HTF Book"/>
                        <a:ea typeface="Montserrat"/>
                        <a:cs typeface="Montserrat"/>
                        <a:sym typeface="Montserrat"/>
                      </a:endParaRPr>
                    </a:p>
                  </a:txBody>
                  <a:tcPr marL="121900" marR="121900" marT="121900" marB="121900">
                    <a:lnL w="19050" cap="flat" cmpd="sng">
                      <a:solidFill>
                        <a:srgbClr val="000000"/>
                      </a:solidFill>
                      <a:prstDash val="solid"/>
                      <a:round/>
                      <a:headEnd type="none" w="sm" len="sm"/>
                      <a:tailEnd type="none" w="sm" len="sm"/>
                    </a:lnL>
                    <a:lnR w="19050" cap="flat" cmpd="sng" algn="ctr">
                      <a:solidFill>
                        <a:srgbClr val="000000"/>
                      </a:solidFill>
                      <a:prstDash val="solid"/>
                      <a:round/>
                      <a:headEnd type="none" w="sm" len="sm"/>
                      <a:tailEnd type="none" w="sm" len="sm"/>
                    </a:lnR>
                    <a:lnT w="19050" cap="flat" cmpd="sng" algn="ctr">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1800" dirty="0">
                          <a:latin typeface="Gotham HTF Book"/>
                          <a:ea typeface="Montserrat"/>
                          <a:cs typeface="Montserrat"/>
                          <a:sym typeface="Montserrat"/>
                        </a:rPr>
                        <a:t>10 min</a:t>
                      </a:r>
                      <a:endParaRPr sz="1800" dirty="0">
                        <a:latin typeface="Gotham HTF Book"/>
                        <a:ea typeface="Montserrat"/>
                        <a:cs typeface="Montserrat"/>
                        <a:sym typeface="Montserrat"/>
                      </a:endParaRPr>
                    </a:p>
                  </a:txBody>
                  <a:tcPr marL="121900" marR="121900" marT="121900" marB="121900">
                    <a:lnL w="19050" cap="flat" cmpd="sng" algn="ctr">
                      <a:solidFill>
                        <a:srgbClr val="000000"/>
                      </a:solidFill>
                      <a:prstDash val="solid"/>
                      <a:round/>
                      <a:headEnd type="none" w="sm" len="sm"/>
                      <a:tailEnd type="none" w="sm" len="sm"/>
                    </a:lnL>
                    <a:lnR w="19050" cap="flat" cmpd="sng" algn="ctr">
                      <a:solidFill>
                        <a:srgbClr val="000000"/>
                      </a:solidFill>
                      <a:prstDash val="solid"/>
                      <a:round/>
                      <a:headEnd type="none" w="sm" len="sm"/>
                      <a:tailEnd type="none" w="sm" len="sm"/>
                    </a:lnR>
                    <a:lnT w="19050" cap="flat" cmpd="sng" algn="ctr">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tcPr>
                </a:tc>
                <a:tc>
                  <a:txBody>
                    <a:bodyPr/>
                    <a:lstStyle/>
                    <a:p>
                      <a:pPr marL="457200" lvl="0" indent="-304800" algn="l" rtl="0">
                        <a:spcBef>
                          <a:spcPts val="0"/>
                        </a:spcBef>
                        <a:spcAft>
                          <a:spcPts val="0"/>
                        </a:spcAft>
                        <a:buSzPts val="1200"/>
                        <a:buFont typeface="Montserrat"/>
                        <a:buChar char="●"/>
                      </a:pPr>
                      <a:r>
                        <a:rPr lang="en-US" sz="1800" dirty="0">
                          <a:latin typeface="Gotham HTF Book"/>
                          <a:ea typeface="Montserrat"/>
                          <a:cs typeface="Montserrat"/>
                          <a:sym typeface="Montserrat"/>
                        </a:rPr>
                        <a:t>Find another similar grade level pair (form a  group of 4) </a:t>
                      </a:r>
                    </a:p>
                    <a:p>
                      <a:pPr marL="457200" lvl="0" indent="-304800" algn="l" rtl="0">
                        <a:spcBef>
                          <a:spcPts val="0"/>
                        </a:spcBef>
                        <a:spcAft>
                          <a:spcPts val="0"/>
                        </a:spcAft>
                        <a:buSzPts val="1200"/>
                        <a:buFont typeface="Montserrat"/>
                        <a:buChar char="●"/>
                      </a:pPr>
                      <a:r>
                        <a:rPr lang="en-US" sz="1800" dirty="0">
                          <a:latin typeface="Gotham HTF Book"/>
                          <a:ea typeface="Montserrat"/>
                          <a:cs typeface="Montserrat"/>
                          <a:sym typeface="Montserrat"/>
                        </a:rPr>
                        <a:t>Using chart paper, create a new Venn diagram to compare and contrast the affect of the themes, actions, and beliefs you noted from both scenarios</a:t>
                      </a:r>
                      <a:endParaRPr sz="1800" dirty="0">
                        <a:latin typeface="Gotham HTF Book"/>
                        <a:ea typeface="Montserrat"/>
                        <a:cs typeface="Montserrat"/>
                        <a:sym typeface="Montserrat"/>
                      </a:endParaRPr>
                    </a:p>
                  </a:txBody>
                  <a:tcPr marL="121900" marR="121900" marT="121900" marB="121900">
                    <a:lnL w="19050" cap="flat" cmpd="sng" algn="ctr">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lgn="ctr">
                      <a:solidFill>
                        <a:srgbClr val="000000"/>
                      </a:solidFill>
                      <a:prstDash val="solid"/>
                      <a:round/>
                      <a:headEnd type="none" w="sm" len="sm"/>
                      <a:tailEnd type="none" w="sm" len="sm"/>
                    </a:lnT>
                    <a:lnB w="19050" cap="flat" cmpd="sng" algn="ctr">
                      <a:solidFill>
                        <a:srgbClr val="000000"/>
                      </a:solidFill>
                      <a:prstDash val="solid"/>
                      <a:round/>
                      <a:headEnd type="none" w="sm" len="sm"/>
                      <a:tailEnd type="none" w="sm" len="sm"/>
                    </a:lnB>
                  </a:tcPr>
                </a:tc>
                <a:extLst>
                  <a:ext uri="{0D108BD9-81ED-4DB2-BD59-A6C34878D82A}">
                    <a16:rowId xmlns:a16="http://schemas.microsoft.com/office/drawing/2014/main" val="4285429708"/>
                  </a:ext>
                </a:extLst>
              </a:tr>
              <a:tr h="698971">
                <a:tc>
                  <a:txBody>
                    <a:bodyPr/>
                    <a:lstStyle/>
                    <a:p>
                      <a:pPr marL="0" lvl="0" indent="0" algn="l" rtl="0">
                        <a:spcBef>
                          <a:spcPts val="0"/>
                        </a:spcBef>
                        <a:spcAft>
                          <a:spcPts val="0"/>
                        </a:spcAft>
                        <a:buNone/>
                      </a:pPr>
                      <a:r>
                        <a:rPr lang="en-US" sz="1800" dirty="0">
                          <a:latin typeface="Gotham HTF Book"/>
                          <a:ea typeface="Montserrat"/>
                          <a:cs typeface="Montserrat"/>
                          <a:sym typeface="Montserrat"/>
                        </a:rPr>
                        <a:t>Summarize</a:t>
                      </a:r>
                      <a:endParaRPr sz="1800" dirty="0">
                        <a:latin typeface="Gotham HTF Book"/>
                        <a:ea typeface="Montserrat"/>
                        <a:cs typeface="Montserrat"/>
                        <a:sym typeface="Montserrat"/>
                      </a:endParaRPr>
                    </a:p>
                  </a:txBody>
                  <a:tcPr marL="121900" marR="121900" marT="121900" marB="121900">
                    <a:lnL w="19050" cap="flat" cmpd="sng">
                      <a:solidFill>
                        <a:srgbClr val="000000"/>
                      </a:solidFill>
                      <a:prstDash val="solid"/>
                      <a:round/>
                      <a:headEnd type="none" w="sm" len="sm"/>
                      <a:tailEnd type="none" w="sm" len="sm"/>
                    </a:lnL>
                    <a:lnR w="19050" cap="flat" cmpd="sng" algn="ctr">
                      <a:solidFill>
                        <a:srgbClr val="000000"/>
                      </a:solidFill>
                      <a:prstDash val="solid"/>
                      <a:round/>
                      <a:headEnd type="none" w="sm" len="sm"/>
                      <a:tailEnd type="none" w="sm" len="sm"/>
                    </a:lnR>
                    <a:lnT w="19050" cap="flat" cmpd="sng" algn="ctr">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US" sz="1800" dirty="0">
                          <a:latin typeface="Gotham HTF Book"/>
                          <a:ea typeface="Montserrat"/>
                          <a:cs typeface="Montserrat"/>
                          <a:sym typeface="Montserrat"/>
                        </a:rPr>
                        <a:t>5 min</a:t>
                      </a:r>
                      <a:endParaRPr sz="1800" dirty="0">
                        <a:latin typeface="Gotham HTF Book"/>
                        <a:ea typeface="Montserrat"/>
                        <a:cs typeface="Montserrat"/>
                        <a:sym typeface="Montserrat"/>
                      </a:endParaRPr>
                    </a:p>
                  </a:txBody>
                  <a:tcPr marL="121900" marR="121900" marT="121900" marB="121900">
                    <a:lnL w="19050" cap="flat" cmpd="sng" algn="ctr">
                      <a:solidFill>
                        <a:srgbClr val="000000"/>
                      </a:solidFill>
                      <a:prstDash val="solid"/>
                      <a:round/>
                      <a:headEnd type="none" w="sm" len="sm"/>
                      <a:tailEnd type="none" w="sm" len="sm"/>
                    </a:lnL>
                    <a:lnR w="19050" cap="flat" cmpd="sng" algn="ctr">
                      <a:solidFill>
                        <a:srgbClr val="000000"/>
                      </a:solidFill>
                      <a:prstDash val="solid"/>
                      <a:round/>
                      <a:headEnd type="none" w="sm" len="sm"/>
                      <a:tailEnd type="none" w="sm" len="sm"/>
                    </a:lnR>
                    <a:lnT w="19050" cap="flat" cmpd="sng" algn="ctr">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457200" marR="0" lvl="0" indent="-304800" algn="l" defTabSz="914400" rtl="0" eaLnBrk="1" fontAlgn="auto" latinLnBrk="0" hangingPunct="1">
                        <a:lnSpc>
                          <a:spcPct val="100000"/>
                        </a:lnSpc>
                        <a:spcBef>
                          <a:spcPts val="0"/>
                        </a:spcBef>
                        <a:spcAft>
                          <a:spcPts val="0"/>
                        </a:spcAft>
                        <a:buClrTx/>
                        <a:buSzPts val="1200"/>
                        <a:buFont typeface="Montserrat"/>
                        <a:buChar char="●"/>
                        <a:tabLst/>
                        <a:defRPr/>
                      </a:pPr>
                      <a:r>
                        <a:rPr lang="en-US" sz="1800" dirty="0">
                          <a:latin typeface="Gotham HTF Book"/>
                          <a:ea typeface="Montserrat"/>
                          <a:cs typeface="Montserrat"/>
                          <a:sym typeface="Montserrat"/>
                        </a:rPr>
                        <a:t>Which school is fostering improved student outcomes, and which is not? Explain your thinking.</a:t>
                      </a:r>
                    </a:p>
                  </a:txBody>
                  <a:tcPr marL="121900" marR="121900" marT="121900" marB="121900">
                    <a:lnL w="19050" cap="flat" cmpd="sng" algn="ctr">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lgn="ctr">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2608987645"/>
                  </a:ext>
                </a:extLst>
              </a:tr>
            </a:tbl>
          </a:graphicData>
        </a:graphic>
      </p:graphicFrame>
      <p:sp>
        <p:nvSpPr>
          <p:cNvPr id="3" name="Title 2">
            <a:extLst>
              <a:ext uri="{FF2B5EF4-FFF2-40B4-BE49-F238E27FC236}">
                <a16:creationId xmlns:a16="http://schemas.microsoft.com/office/drawing/2014/main" id="{1D1CA930-10FF-4B26-8878-48920253EFA7}"/>
              </a:ext>
            </a:extLst>
          </p:cNvPr>
          <p:cNvSpPr>
            <a:spLocks noGrp="1"/>
          </p:cNvSpPr>
          <p:nvPr>
            <p:ph type="title"/>
          </p:nvPr>
        </p:nvSpPr>
        <p:spPr/>
        <p:txBody>
          <a:bodyPr/>
          <a:lstStyle/>
          <a:p>
            <a:r>
              <a:rPr lang="en-US" dirty="0">
                <a:latin typeface="Gotham HTF Book" charset="0"/>
                <a:sym typeface="Montserrat"/>
              </a:rPr>
              <a:t>Variation through the lens of the 5Essentials</a:t>
            </a:r>
            <a:endParaRPr lang="en-US" dirty="0"/>
          </a:p>
        </p:txBody>
      </p:sp>
      <p:sp>
        <p:nvSpPr>
          <p:cNvPr id="18" name="Oval 17">
            <a:extLst>
              <a:ext uri="{FF2B5EF4-FFF2-40B4-BE49-F238E27FC236}">
                <a16:creationId xmlns:a16="http://schemas.microsoft.com/office/drawing/2014/main" id="{FA9723A2-2FBE-4AC4-9A55-4A41E6E59D54}"/>
              </a:ext>
            </a:extLst>
          </p:cNvPr>
          <p:cNvSpPr/>
          <p:nvPr/>
        </p:nvSpPr>
        <p:spPr>
          <a:xfrm>
            <a:off x="3581690" y="3893270"/>
            <a:ext cx="3063711" cy="28234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Gotham HTF Book" charset="0"/>
              <a:ea typeface="Gotham HTF Book" charset="0"/>
              <a:cs typeface="Gotham HTF Book" charset="0"/>
            </a:endParaRPr>
          </a:p>
        </p:txBody>
      </p:sp>
      <p:sp>
        <p:nvSpPr>
          <p:cNvPr id="19" name="Oval 18">
            <a:extLst>
              <a:ext uri="{FF2B5EF4-FFF2-40B4-BE49-F238E27FC236}">
                <a16:creationId xmlns:a16="http://schemas.microsoft.com/office/drawing/2014/main" id="{F1DC4F54-2F47-447B-B209-F06099159757}"/>
              </a:ext>
            </a:extLst>
          </p:cNvPr>
          <p:cNvSpPr/>
          <p:nvPr/>
        </p:nvSpPr>
        <p:spPr>
          <a:xfrm>
            <a:off x="5111977" y="3870527"/>
            <a:ext cx="3063711" cy="28234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Gotham HTF Book" charset="0"/>
              <a:ea typeface="Gotham HTF Book" charset="0"/>
              <a:cs typeface="Gotham HTF Book" charset="0"/>
            </a:endParaRPr>
          </a:p>
        </p:txBody>
      </p:sp>
      <p:sp>
        <p:nvSpPr>
          <p:cNvPr id="20" name="TextBox 19">
            <a:extLst>
              <a:ext uri="{FF2B5EF4-FFF2-40B4-BE49-F238E27FC236}">
                <a16:creationId xmlns:a16="http://schemas.microsoft.com/office/drawing/2014/main" id="{2EBB8DCC-FA22-4BA1-8058-05A51638E1A5}"/>
              </a:ext>
            </a:extLst>
          </p:cNvPr>
          <p:cNvSpPr txBox="1"/>
          <p:nvPr/>
        </p:nvSpPr>
        <p:spPr>
          <a:xfrm>
            <a:off x="5457214" y="4601585"/>
            <a:ext cx="1006954" cy="1615827"/>
          </a:xfrm>
          <a:prstGeom prst="rect">
            <a:avLst/>
          </a:prstGeom>
          <a:noFill/>
        </p:spPr>
        <p:txBody>
          <a:bodyPr wrap="square" rtlCol="0">
            <a:spAutoFit/>
          </a:bodyPr>
          <a:lstStyle/>
          <a:p>
            <a:pPr algn="ctr"/>
            <a:r>
              <a:rPr lang="en-US" sz="1100" dirty="0">
                <a:solidFill>
                  <a:srgbClr val="FF0000"/>
                </a:solidFill>
                <a:latin typeface="Gotham HTF Book" charset="0"/>
                <a:ea typeface="Gotham HTF Book" charset="0"/>
                <a:cs typeface="Gotham HTF Book" charset="0"/>
              </a:rPr>
              <a:t>Teacher Influence: </a:t>
            </a:r>
            <a:r>
              <a:rPr lang="en-US" sz="1100" dirty="0">
                <a:latin typeface="Gotham HTF Book" charset="0"/>
              </a:rPr>
              <a:t>Teachers have voice and influence over how they use common prep time. </a:t>
            </a:r>
          </a:p>
          <a:p>
            <a:pPr algn="ctr"/>
            <a:endParaRPr lang="en-US" sz="1100" dirty="0">
              <a:latin typeface="Gotham HTF Book" charset="0"/>
              <a:ea typeface="Gotham HTF Book" charset="0"/>
              <a:cs typeface="Gotham HTF Book" charset="0"/>
            </a:endParaRPr>
          </a:p>
        </p:txBody>
      </p:sp>
      <p:sp>
        <p:nvSpPr>
          <p:cNvPr id="21" name="TextBox 20">
            <a:extLst>
              <a:ext uri="{FF2B5EF4-FFF2-40B4-BE49-F238E27FC236}">
                <a16:creationId xmlns:a16="http://schemas.microsoft.com/office/drawing/2014/main" id="{A81F4B8F-DF87-4545-BB7C-17D6C1F773F0}"/>
              </a:ext>
            </a:extLst>
          </p:cNvPr>
          <p:cNvSpPr txBox="1"/>
          <p:nvPr/>
        </p:nvSpPr>
        <p:spPr>
          <a:xfrm>
            <a:off x="4247353" y="4211172"/>
            <a:ext cx="1006954" cy="261610"/>
          </a:xfrm>
          <a:prstGeom prst="rect">
            <a:avLst/>
          </a:prstGeom>
          <a:noFill/>
        </p:spPr>
        <p:txBody>
          <a:bodyPr wrap="square" rtlCol="0">
            <a:spAutoFit/>
          </a:bodyPr>
          <a:lstStyle/>
          <a:p>
            <a:pPr algn="ctr"/>
            <a:r>
              <a:rPr lang="en-US" sz="1100" dirty="0">
                <a:latin typeface="Gotham HTF Book" charset="0"/>
                <a:ea typeface="Gotham HTF Book" charset="0"/>
                <a:cs typeface="Gotham HTF Book" charset="0"/>
              </a:rPr>
              <a:t>School 1</a:t>
            </a:r>
          </a:p>
        </p:txBody>
      </p:sp>
      <p:sp>
        <p:nvSpPr>
          <p:cNvPr id="22" name="TextBox 21">
            <a:extLst>
              <a:ext uri="{FF2B5EF4-FFF2-40B4-BE49-F238E27FC236}">
                <a16:creationId xmlns:a16="http://schemas.microsoft.com/office/drawing/2014/main" id="{7CE39384-C499-4F36-B946-B92080EC8418}"/>
              </a:ext>
            </a:extLst>
          </p:cNvPr>
          <p:cNvSpPr txBox="1"/>
          <p:nvPr/>
        </p:nvSpPr>
        <p:spPr>
          <a:xfrm>
            <a:off x="6607503" y="4213532"/>
            <a:ext cx="1006954" cy="261610"/>
          </a:xfrm>
          <a:prstGeom prst="rect">
            <a:avLst/>
          </a:prstGeom>
          <a:noFill/>
        </p:spPr>
        <p:txBody>
          <a:bodyPr wrap="square" rtlCol="0">
            <a:spAutoFit/>
          </a:bodyPr>
          <a:lstStyle/>
          <a:p>
            <a:pPr algn="ctr"/>
            <a:r>
              <a:rPr lang="en-US" sz="1100" dirty="0">
                <a:latin typeface="Gotham HTF Book" charset="0"/>
                <a:ea typeface="Gotham HTF Book" charset="0"/>
                <a:cs typeface="Gotham HTF Book" charset="0"/>
              </a:rPr>
              <a:t>School 2</a:t>
            </a:r>
          </a:p>
        </p:txBody>
      </p:sp>
      <p:sp>
        <p:nvSpPr>
          <p:cNvPr id="23" name="TextBox 22">
            <a:extLst>
              <a:ext uri="{FF2B5EF4-FFF2-40B4-BE49-F238E27FC236}">
                <a16:creationId xmlns:a16="http://schemas.microsoft.com/office/drawing/2014/main" id="{6154C566-03C3-42FA-9BD6-FDFD21436F7D}"/>
              </a:ext>
            </a:extLst>
          </p:cNvPr>
          <p:cNvSpPr txBox="1"/>
          <p:nvPr/>
        </p:nvSpPr>
        <p:spPr>
          <a:xfrm>
            <a:off x="3893914" y="4516947"/>
            <a:ext cx="1267623" cy="1785104"/>
          </a:xfrm>
          <a:prstGeom prst="rect">
            <a:avLst/>
          </a:prstGeom>
          <a:noFill/>
        </p:spPr>
        <p:txBody>
          <a:bodyPr wrap="square" rtlCol="0">
            <a:spAutoFit/>
          </a:bodyPr>
          <a:lstStyle/>
          <a:p>
            <a:pPr algn="ctr"/>
            <a:r>
              <a:rPr lang="en-US" sz="1100" dirty="0">
                <a:solidFill>
                  <a:srgbClr val="FF0000"/>
                </a:solidFill>
                <a:latin typeface="Gotham HTF Book" charset="0"/>
                <a:ea typeface="Gotham HTF Book" charset="0"/>
                <a:cs typeface="Gotham HTF Book" charset="0"/>
              </a:rPr>
              <a:t>Program Coherence: </a:t>
            </a:r>
            <a:r>
              <a:rPr lang="en-US" sz="1100" dirty="0">
                <a:latin typeface="Gotham HTF Book" charset="0"/>
                <a:ea typeface="Gotham HTF Book" charset="0"/>
                <a:cs typeface="Gotham HTF Book" charset="0"/>
              </a:rPr>
              <a:t>Teachers do not meet with colleagues in other grade levels and infrequently meet as grade-level teams. </a:t>
            </a:r>
          </a:p>
          <a:p>
            <a:pPr algn="ctr"/>
            <a:endParaRPr lang="en-US" sz="1100" dirty="0">
              <a:latin typeface="Gotham HTF Book" charset="0"/>
              <a:ea typeface="Gotham HTF Book" charset="0"/>
              <a:cs typeface="Gotham HTF Book" charset="0"/>
            </a:endParaRPr>
          </a:p>
        </p:txBody>
      </p:sp>
      <p:sp>
        <p:nvSpPr>
          <p:cNvPr id="24" name="TextBox 23">
            <a:extLst>
              <a:ext uri="{FF2B5EF4-FFF2-40B4-BE49-F238E27FC236}">
                <a16:creationId xmlns:a16="http://schemas.microsoft.com/office/drawing/2014/main" id="{577CF153-1829-4B8B-A8E6-059E25D244D0}"/>
              </a:ext>
            </a:extLst>
          </p:cNvPr>
          <p:cNvSpPr txBox="1"/>
          <p:nvPr/>
        </p:nvSpPr>
        <p:spPr>
          <a:xfrm>
            <a:off x="6645401" y="4516947"/>
            <a:ext cx="1267623" cy="1800493"/>
          </a:xfrm>
          <a:prstGeom prst="rect">
            <a:avLst/>
          </a:prstGeom>
          <a:noFill/>
        </p:spPr>
        <p:txBody>
          <a:bodyPr wrap="square" rtlCol="0">
            <a:spAutoFit/>
          </a:bodyPr>
          <a:lstStyle/>
          <a:p>
            <a:pPr algn="ctr"/>
            <a:r>
              <a:rPr lang="en-US" sz="1100" dirty="0">
                <a:solidFill>
                  <a:srgbClr val="FF0000"/>
                </a:solidFill>
                <a:latin typeface="Gotham HTF Book" charset="0"/>
                <a:ea typeface="Gotham HTF Book" charset="0"/>
                <a:cs typeface="Gotham HTF Book" charset="0"/>
              </a:rPr>
              <a:t>Program Coherence: </a:t>
            </a:r>
            <a:r>
              <a:rPr lang="en-US" sz="1000" dirty="0">
                <a:latin typeface="Gotham HTF Book" charset="0"/>
                <a:ea typeface="Gotham HTF Book" charset="0"/>
                <a:cs typeface="Gotham HTF Book" charset="0"/>
              </a:rPr>
              <a:t>Principal regularly meets with teachers in GL and Vertical Planning meetings to evaluate and strategize on student progress toward pre-established goals</a:t>
            </a:r>
          </a:p>
        </p:txBody>
      </p:sp>
    </p:spTree>
    <p:extLst>
      <p:ext uri="{BB962C8B-B14F-4D97-AF65-F5344CB8AC3E}">
        <p14:creationId xmlns:p14="http://schemas.microsoft.com/office/powerpoint/2010/main" val="35268048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C15-CE5E-47CB-ABAB-5754A1630FD0}"/>
              </a:ext>
            </a:extLst>
          </p:cNvPr>
          <p:cNvSpPr>
            <a:spLocks noGrp="1"/>
          </p:cNvSpPr>
          <p:nvPr>
            <p:ph type="title"/>
          </p:nvPr>
        </p:nvSpPr>
        <p:spPr/>
        <p:txBody>
          <a:bodyPr/>
          <a:lstStyle/>
          <a:p>
            <a:r>
              <a:rPr lang="en-US" dirty="0">
                <a:latin typeface="Gotham HTF Book" charset="0"/>
                <a:sym typeface="Montserrat"/>
              </a:rPr>
              <a:t>Variation through the lens of the 5Essentials</a:t>
            </a:r>
            <a:endParaRPr lang="en-US" dirty="0"/>
          </a:p>
        </p:txBody>
      </p:sp>
      <p:sp>
        <p:nvSpPr>
          <p:cNvPr id="3" name="Text Placeholder 2">
            <a:extLst>
              <a:ext uri="{FF2B5EF4-FFF2-40B4-BE49-F238E27FC236}">
                <a16:creationId xmlns:a16="http://schemas.microsoft.com/office/drawing/2014/main" id="{AA99ED47-1279-4066-98D0-45D3698597FB}"/>
              </a:ext>
            </a:extLst>
          </p:cNvPr>
          <p:cNvSpPr>
            <a:spLocks noGrp="1"/>
          </p:cNvSpPr>
          <p:nvPr>
            <p:ph type="body" idx="1"/>
          </p:nvPr>
        </p:nvSpPr>
        <p:spPr/>
        <p:txBody>
          <a:bodyPr anchor="t">
            <a:normAutofit/>
          </a:bodyPr>
          <a:lstStyle/>
          <a:p>
            <a:pPr marL="177796" indent="0">
              <a:buNone/>
            </a:pPr>
            <a:r>
              <a:rPr lang="en-US" sz="2400" dirty="0">
                <a:solidFill>
                  <a:schemeClr val="tx1"/>
                </a:solidFill>
                <a:latin typeface="Gotham HTF Book"/>
              </a:rPr>
              <a:t>Group discussion:</a:t>
            </a:r>
          </a:p>
          <a:p>
            <a:r>
              <a:rPr lang="en-US" sz="2400" dirty="0">
                <a:solidFill>
                  <a:schemeClr val="tx1"/>
                </a:solidFill>
                <a:latin typeface="Gotham HTF Book"/>
              </a:rPr>
              <a:t>Should we seek to eliminate all forms of variance? Why or why not?</a:t>
            </a:r>
          </a:p>
          <a:p>
            <a:r>
              <a:rPr lang="en-US" sz="2400" dirty="0">
                <a:solidFill>
                  <a:schemeClr val="tx1"/>
                </a:solidFill>
                <a:latin typeface="Gotham HTF Book"/>
              </a:rPr>
              <a:t>Can variance be good or beneficial? If so, how?</a:t>
            </a:r>
          </a:p>
        </p:txBody>
      </p:sp>
    </p:spTree>
    <p:extLst>
      <p:ext uri="{BB962C8B-B14F-4D97-AF65-F5344CB8AC3E}">
        <p14:creationId xmlns:p14="http://schemas.microsoft.com/office/powerpoint/2010/main" val="38041655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C15-CE5E-47CB-ABAB-5754A1630FD0}"/>
              </a:ext>
            </a:extLst>
          </p:cNvPr>
          <p:cNvSpPr>
            <a:spLocks noGrp="1"/>
          </p:cNvSpPr>
          <p:nvPr>
            <p:ph type="title"/>
          </p:nvPr>
        </p:nvSpPr>
        <p:spPr/>
        <p:txBody>
          <a:bodyPr/>
          <a:lstStyle/>
          <a:p>
            <a:r>
              <a:rPr lang="en-US" dirty="0">
                <a:latin typeface="Gotham HTF Book" charset="0"/>
                <a:sym typeface="Montserrat"/>
              </a:rPr>
              <a:t>Concluding Thought</a:t>
            </a:r>
            <a:endParaRPr lang="en-US" dirty="0"/>
          </a:p>
        </p:txBody>
      </p:sp>
      <p:sp>
        <p:nvSpPr>
          <p:cNvPr id="3" name="Text Placeholder 2">
            <a:extLst>
              <a:ext uri="{FF2B5EF4-FFF2-40B4-BE49-F238E27FC236}">
                <a16:creationId xmlns:a16="http://schemas.microsoft.com/office/drawing/2014/main" id="{AA99ED47-1279-4066-98D0-45D3698597FB}"/>
              </a:ext>
            </a:extLst>
          </p:cNvPr>
          <p:cNvSpPr>
            <a:spLocks noGrp="1"/>
          </p:cNvSpPr>
          <p:nvPr>
            <p:ph type="body" idx="1"/>
          </p:nvPr>
        </p:nvSpPr>
        <p:spPr/>
        <p:txBody>
          <a:bodyPr anchor="ctr"/>
          <a:lstStyle/>
          <a:p>
            <a:pPr marL="177796" indent="0" algn="ctr">
              <a:buNone/>
            </a:pPr>
            <a:r>
              <a:rPr lang="en-US" sz="2400" dirty="0">
                <a:solidFill>
                  <a:schemeClr val="tx1"/>
                </a:solidFill>
                <a:latin typeface="Gotham HTF Book"/>
              </a:rPr>
              <a:t>“[V]</a:t>
            </a:r>
            <a:r>
              <a:rPr lang="en-US" sz="2400" dirty="0" err="1">
                <a:solidFill>
                  <a:schemeClr val="tx1"/>
                </a:solidFill>
                <a:latin typeface="Gotham HTF Book"/>
              </a:rPr>
              <a:t>ariability</a:t>
            </a:r>
            <a:r>
              <a:rPr lang="en-US" sz="2400" dirty="0">
                <a:solidFill>
                  <a:schemeClr val="tx1"/>
                </a:solidFill>
                <a:latin typeface="Gotham HTF Book"/>
              </a:rPr>
              <a:t> in performance is a major problem to solve,” but “individual professional judgment will continue to play a central role in practice.” </a:t>
            </a:r>
          </a:p>
          <a:p>
            <a:pPr marL="177796" indent="0" algn="ctr">
              <a:buNone/>
            </a:pPr>
            <a:r>
              <a:rPr lang="en-US" sz="1400" dirty="0">
                <a:solidFill>
                  <a:schemeClr val="tx1"/>
                </a:solidFill>
                <a:latin typeface="Gotham HTF Book"/>
              </a:rPr>
              <a:t>– Learning to Improve (pg. 50)</a:t>
            </a:r>
            <a:endParaRPr lang="en-US" sz="2400" dirty="0">
              <a:solidFill>
                <a:schemeClr val="tx1"/>
              </a:solidFill>
              <a:latin typeface="Gotham HTF Book"/>
            </a:endParaRPr>
          </a:p>
        </p:txBody>
      </p:sp>
    </p:spTree>
    <p:extLst>
      <p:ext uri="{BB962C8B-B14F-4D97-AF65-F5344CB8AC3E}">
        <p14:creationId xmlns:p14="http://schemas.microsoft.com/office/powerpoint/2010/main" val="9387829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749CF-11A4-4582-B5EA-FF8391662F53}"/>
              </a:ext>
            </a:extLst>
          </p:cNvPr>
          <p:cNvSpPr>
            <a:spLocks noGrp="1"/>
          </p:cNvSpPr>
          <p:nvPr>
            <p:ph type="title"/>
          </p:nvPr>
        </p:nvSpPr>
        <p:spPr/>
        <p:txBody>
          <a:bodyPr/>
          <a:lstStyle/>
          <a:p>
            <a:r>
              <a:rPr lang="en-US" dirty="0">
                <a:latin typeface="Gotham HTF Book"/>
              </a:rPr>
              <a:t>Thank you!</a:t>
            </a:r>
          </a:p>
        </p:txBody>
      </p:sp>
      <p:sp>
        <p:nvSpPr>
          <p:cNvPr id="3" name="Text Placeholder 2">
            <a:extLst>
              <a:ext uri="{FF2B5EF4-FFF2-40B4-BE49-F238E27FC236}">
                <a16:creationId xmlns:a16="http://schemas.microsoft.com/office/drawing/2014/main" id="{1C907819-6C25-4B66-BB8C-A4340D7BD888}"/>
              </a:ext>
            </a:extLst>
          </p:cNvPr>
          <p:cNvSpPr>
            <a:spLocks noGrp="1"/>
          </p:cNvSpPr>
          <p:nvPr>
            <p:ph type="body" idx="1"/>
          </p:nvPr>
        </p:nvSpPr>
        <p:spPr/>
        <p:txBody>
          <a:bodyPr/>
          <a:lstStyle/>
          <a:p>
            <a:pPr marL="177796" indent="0">
              <a:buNone/>
            </a:pPr>
            <a:r>
              <a:rPr lang="en-US" dirty="0">
                <a:solidFill>
                  <a:schemeClr val="tx1"/>
                </a:solidFill>
                <a:latin typeface="Gotham HTF Book"/>
              </a:rPr>
              <a:t>Thank you for your participation today! </a:t>
            </a:r>
          </a:p>
          <a:p>
            <a:pPr marL="177796" indent="0">
              <a:buNone/>
            </a:pPr>
            <a:r>
              <a:rPr lang="en-US" dirty="0">
                <a:solidFill>
                  <a:schemeClr val="tx1"/>
                </a:solidFill>
                <a:latin typeface="Gotham HTF Book"/>
              </a:rPr>
              <a:t>We will continue our learning tomorrow by starting the process of embedding the 5Essentials work into a cycle of improvement with a specific focus on data and root cause analysis as the precursor to effective planning.</a:t>
            </a:r>
          </a:p>
        </p:txBody>
      </p:sp>
    </p:spTree>
    <p:extLst>
      <p:ext uri="{BB962C8B-B14F-4D97-AF65-F5344CB8AC3E}">
        <p14:creationId xmlns:p14="http://schemas.microsoft.com/office/powerpoint/2010/main" val="33751815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2" r="2"/>
          <a:stretch>
            <a:fillRect/>
          </a:stretch>
        </p:blipFill>
        <p:spPr/>
      </p:pic>
      <p:sp>
        <p:nvSpPr>
          <p:cNvPr id="5" name="Subtitle 4"/>
          <p:cNvSpPr>
            <a:spLocks noGrp="1"/>
          </p:cNvSpPr>
          <p:nvPr>
            <p:ph type="subTitle" idx="1"/>
          </p:nvPr>
        </p:nvSpPr>
        <p:spPr/>
        <p:txBody>
          <a:bodyPr>
            <a:normAutofit fontScale="70000" lnSpcReduction="20000"/>
          </a:bodyPr>
          <a:lstStyle/>
          <a:p>
            <a:r>
              <a:rPr lang="en-US" sz="3200" dirty="0"/>
              <a:t>Data and Root Cause Analysis</a:t>
            </a:r>
          </a:p>
          <a:p>
            <a:r>
              <a:rPr lang="en-US" sz="3200" dirty="0"/>
              <a:t>Colorado Springs District 11 – February 27, 2020</a:t>
            </a:r>
          </a:p>
        </p:txBody>
      </p:sp>
    </p:spTree>
    <p:extLst>
      <p:ext uri="{BB962C8B-B14F-4D97-AF65-F5344CB8AC3E}">
        <p14:creationId xmlns:p14="http://schemas.microsoft.com/office/powerpoint/2010/main" val="26017926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87991-4C61-4E69-B50A-F4BDDF1FDC6E}"/>
              </a:ext>
            </a:extLst>
          </p:cNvPr>
          <p:cNvSpPr>
            <a:spLocks noGrp="1"/>
          </p:cNvSpPr>
          <p:nvPr>
            <p:ph type="title"/>
          </p:nvPr>
        </p:nvSpPr>
        <p:spPr/>
        <p:txBody>
          <a:bodyPr/>
          <a:lstStyle/>
          <a:p>
            <a:r>
              <a:rPr lang="en-US" dirty="0"/>
              <a:t>A Quick Note About This Session</a:t>
            </a:r>
          </a:p>
        </p:txBody>
      </p:sp>
      <p:sp>
        <p:nvSpPr>
          <p:cNvPr id="3" name="Content Placeholder 2">
            <a:extLst>
              <a:ext uri="{FF2B5EF4-FFF2-40B4-BE49-F238E27FC236}">
                <a16:creationId xmlns:a16="http://schemas.microsoft.com/office/drawing/2014/main" id="{02DBDAAC-B4AD-422C-B17D-7C8707BC2DBE}"/>
              </a:ext>
            </a:extLst>
          </p:cNvPr>
          <p:cNvSpPr>
            <a:spLocks noGrp="1"/>
          </p:cNvSpPr>
          <p:nvPr>
            <p:ph idx="1"/>
          </p:nvPr>
        </p:nvSpPr>
        <p:spPr/>
        <p:txBody>
          <a:bodyPr/>
          <a:lstStyle/>
          <a:p>
            <a:r>
              <a:rPr lang="en-US" dirty="0">
                <a:solidFill>
                  <a:schemeClr val="tx1"/>
                </a:solidFill>
              </a:rPr>
              <a:t>Today you will engage in and experience the Data and Root Cause Analysis Session. </a:t>
            </a:r>
          </a:p>
          <a:p>
            <a:r>
              <a:rPr lang="en-US" dirty="0">
                <a:solidFill>
                  <a:schemeClr val="tx1"/>
                </a:solidFill>
              </a:rPr>
              <a:t>To do this, we will be using the district-level 5Essentials results, even though the 5Essentials, as a framework for improvement and a data set, is first and foremost about school-level organizational conditions.</a:t>
            </a:r>
          </a:p>
          <a:p>
            <a:r>
              <a:rPr lang="en-US" dirty="0">
                <a:solidFill>
                  <a:schemeClr val="tx1"/>
                </a:solidFill>
              </a:rPr>
              <a:t>As a result, it may feel a bit funny or challenging at times…lean in to this because chances are schools will also feel uncomfortable or funny at times.</a:t>
            </a:r>
          </a:p>
          <a:p>
            <a:r>
              <a:rPr lang="en-US" dirty="0">
                <a:solidFill>
                  <a:schemeClr val="tx1"/>
                </a:solidFill>
              </a:rPr>
              <a:t>The goal is to:</a:t>
            </a:r>
          </a:p>
          <a:p>
            <a:pPr lvl="1"/>
            <a:r>
              <a:rPr lang="en-US" dirty="0">
                <a:solidFill>
                  <a:schemeClr val="tx1"/>
                </a:solidFill>
              </a:rPr>
              <a:t>Learn from experiencing so you can help support schools in this process</a:t>
            </a:r>
          </a:p>
          <a:p>
            <a:pPr lvl="1"/>
            <a:r>
              <a:rPr lang="en-US" dirty="0">
                <a:solidFill>
                  <a:schemeClr val="tx1"/>
                </a:solidFill>
              </a:rPr>
              <a:t>Gain insights into conditions across the district and variance within the district</a:t>
            </a:r>
          </a:p>
          <a:p>
            <a:pPr lvl="1"/>
            <a:r>
              <a:rPr lang="en-US" dirty="0">
                <a:solidFill>
                  <a:schemeClr val="tx1"/>
                </a:solidFill>
              </a:rPr>
              <a:t>Think strategically about work the system can take on to help remove barriers or create the conditions for success at the school level</a:t>
            </a:r>
          </a:p>
          <a:p>
            <a:pPr lvl="1"/>
            <a:r>
              <a:rPr lang="en-US" dirty="0">
                <a:solidFill>
                  <a:schemeClr val="tx1"/>
                </a:solidFill>
              </a:rPr>
              <a:t>Avoid coming up with a one-size-fits all, prescriptive improvement initiative</a:t>
            </a:r>
          </a:p>
          <a:p>
            <a:pPr marL="0" indent="0">
              <a:buNone/>
            </a:pPr>
            <a:endParaRPr lang="en-US" dirty="0">
              <a:solidFill>
                <a:schemeClr val="tx1"/>
              </a:solidFill>
            </a:endParaRPr>
          </a:p>
        </p:txBody>
      </p:sp>
    </p:spTree>
    <p:extLst>
      <p:ext uri="{BB962C8B-B14F-4D97-AF65-F5344CB8AC3E}">
        <p14:creationId xmlns:p14="http://schemas.microsoft.com/office/powerpoint/2010/main" val="160705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60"/>
          <p:cNvSpPr txBox="1">
            <a:spLocks noGrp="1"/>
          </p:cNvSpPr>
          <p:nvPr>
            <p:ph type="title"/>
          </p:nvPr>
        </p:nvSpPr>
        <p:spPr>
          <a:prstGeom prst="rect">
            <a:avLst/>
          </a:prstGeom>
        </p:spPr>
        <p:txBody>
          <a:bodyPr spcFirstLastPara="1" vert="horz" wrap="square" lIns="78567" tIns="78567" rIns="78567" bIns="78567" rtlCol="0" anchor="ctr" anchorCtr="0">
            <a:noAutofit/>
          </a:bodyPr>
          <a:lstStyle/>
          <a:p>
            <a:pPr>
              <a:spcBef>
                <a:spcPts val="0"/>
              </a:spcBef>
            </a:pPr>
            <a:r>
              <a:rPr lang="en" dirty="0"/>
              <a:t>Norms</a:t>
            </a:r>
            <a:endParaRPr dirty="0"/>
          </a:p>
        </p:txBody>
      </p:sp>
      <p:sp>
        <p:nvSpPr>
          <p:cNvPr id="743" name="Google Shape;743;p60"/>
          <p:cNvSpPr txBox="1">
            <a:spLocks noGrp="1"/>
          </p:cNvSpPr>
          <p:nvPr>
            <p:ph idx="1"/>
          </p:nvPr>
        </p:nvSpPr>
        <p:spPr>
          <a:prstGeom prst="rect">
            <a:avLst/>
          </a:prstGeom>
        </p:spPr>
        <p:txBody>
          <a:bodyPr spcFirstLastPara="1" vert="horz" wrap="square" lIns="78567" tIns="78567" rIns="78567" bIns="78567" rtlCol="0" anchor="t" anchorCtr="0">
            <a:noAutofit/>
          </a:bodyPr>
          <a:lstStyle/>
          <a:p>
            <a:pPr marL="0" indent="0">
              <a:lnSpc>
                <a:spcPct val="100000"/>
              </a:lnSpc>
              <a:spcBef>
                <a:spcPts val="0"/>
              </a:spcBef>
              <a:buClr>
                <a:schemeClr val="accent5"/>
              </a:buClr>
              <a:buSzPts val="600"/>
              <a:buNone/>
            </a:pPr>
            <a:r>
              <a:rPr lang="en" sz="2400" b="1" dirty="0">
                <a:solidFill>
                  <a:schemeClr val="dk1"/>
                </a:solidFill>
              </a:rPr>
              <a:t>Purpose:</a:t>
            </a:r>
            <a:endParaRPr sz="2400" dirty="0">
              <a:solidFill>
                <a:schemeClr val="dk1"/>
              </a:solidFill>
            </a:endParaRPr>
          </a:p>
          <a:p>
            <a:pPr marL="0" indent="0">
              <a:lnSpc>
                <a:spcPct val="100000"/>
              </a:lnSpc>
              <a:spcBef>
                <a:spcPts val="0"/>
              </a:spcBef>
              <a:buClr>
                <a:schemeClr val="accent5"/>
              </a:buClr>
              <a:buSzPts val="600"/>
              <a:buNone/>
            </a:pPr>
            <a:r>
              <a:rPr lang="en" sz="2400" dirty="0">
                <a:solidFill>
                  <a:schemeClr val="dk1"/>
                </a:solidFill>
              </a:rPr>
              <a:t>Build a shared understanding of expectations for adult behavior</a:t>
            </a:r>
            <a:endParaRPr sz="2400" dirty="0">
              <a:solidFill>
                <a:schemeClr val="dk1"/>
              </a:solidFill>
            </a:endParaRPr>
          </a:p>
          <a:p>
            <a:pPr marL="0" indent="0">
              <a:lnSpc>
                <a:spcPct val="100000"/>
              </a:lnSpc>
              <a:spcBef>
                <a:spcPts val="0"/>
              </a:spcBef>
              <a:buClr>
                <a:srgbClr val="6D6862"/>
              </a:buClr>
              <a:buSzPts val="600"/>
              <a:buNone/>
            </a:pPr>
            <a:endParaRPr sz="2400" dirty="0">
              <a:solidFill>
                <a:schemeClr val="dk1"/>
              </a:solidFill>
            </a:endParaRPr>
          </a:p>
          <a:p>
            <a:pPr marL="0" indent="0">
              <a:lnSpc>
                <a:spcPct val="100000"/>
              </a:lnSpc>
              <a:spcBef>
                <a:spcPts val="0"/>
              </a:spcBef>
              <a:buClr>
                <a:schemeClr val="accent5"/>
              </a:buClr>
              <a:buSzPts val="600"/>
              <a:buNone/>
            </a:pPr>
            <a:r>
              <a:rPr lang="en" sz="2400" b="1" dirty="0">
                <a:solidFill>
                  <a:schemeClr val="dk1"/>
                </a:solidFill>
              </a:rPr>
              <a:t>Our Norms:</a:t>
            </a:r>
            <a:endParaRPr sz="2400" dirty="0">
              <a:solidFill>
                <a:schemeClr val="dk1"/>
              </a:solidFill>
            </a:endParaRPr>
          </a:p>
          <a:p>
            <a:pPr marL="778914" indent="-355591">
              <a:lnSpc>
                <a:spcPct val="100000"/>
              </a:lnSpc>
              <a:spcBef>
                <a:spcPts val="0"/>
              </a:spcBef>
              <a:buClr>
                <a:schemeClr val="dk1"/>
              </a:buClr>
              <a:buSzPts val="1800"/>
            </a:pPr>
            <a:r>
              <a:rPr lang="en" sz="2400" dirty="0">
                <a:solidFill>
                  <a:schemeClr val="dk1"/>
                </a:solidFill>
              </a:rPr>
              <a:t>Give yourself the gift of presence</a:t>
            </a:r>
            <a:endParaRPr sz="2400" dirty="0">
              <a:solidFill>
                <a:schemeClr val="dk1"/>
              </a:solidFill>
            </a:endParaRPr>
          </a:p>
          <a:p>
            <a:pPr marL="778914" indent="-355591">
              <a:lnSpc>
                <a:spcPct val="100000"/>
              </a:lnSpc>
              <a:spcBef>
                <a:spcPts val="0"/>
              </a:spcBef>
              <a:buClr>
                <a:schemeClr val="dk1"/>
              </a:buClr>
              <a:buSzPts val="1800"/>
            </a:pPr>
            <a:r>
              <a:rPr lang="en" sz="2400" dirty="0">
                <a:solidFill>
                  <a:schemeClr val="dk1"/>
                </a:solidFill>
              </a:rPr>
              <a:t>Embrace feedback</a:t>
            </a:r>
            <a:endParaRPr sz="2400" dirty="0">
              <a:solidFill>
                <a:schemeClr val="dk1"/>
              </a:solidFill>
            </a:endParaRPr>
          </a:p>
          <a:p>
            <a:pPr marL="778914" indent="-355591">
              <a:lnSpc>
                <a:spcPct val="100000"/>
              </a:lnSpc>
              <a:spcBef>
                <a:spcPts val="0"/>
              </a:spcBef>
              <a:buClr>
                <a:schemeClr val="dk1"/>
              </a:buClr>
              <a:buSzPts val="1800"/>
            </a:pPr>
            <a:r>
              <a:rPr lang="en" sz="2400" dirty="0">
                <a:solidFill>
                  <a:schemeClr val="dk1"/>
                </a:solidFill>
              </a:rPr>
              <a:t>Accept and expect non-closure</a:t>
            </a:r>
            <a:endParaRPr sz="2400" dirty="0">
              <a:solidFill>
                <a:schemeClr val="dk1"/>
              </a:solidFill>
            </a:endParaRPr>
          </a:p>
          <a:p>
            <a:pPr marL="778914" indent="-355591">
              <a:lnSpc>
                <a:spcPct val="100000"/>
              </a:lnSpc>
              <a:spcBef>
                <a:spcPts val="0"/>
              </a:spcBef>
              <a:buClr>
                <a:schemeClr val="dk1"/>
              </a:buClr>
              <a:buSzPts val="1800"/>
            </a:pPr>
            <a:r>
              <a:rPr lang="en" sz="2400" dirty="0">
                <a:solidFill>
                  <a:schemeClr val="dk1"/>
                </a:solidFill>
              </a:rPr>
              <a:t>Challenge yourself and one another (with good intent)</a:t>
            </a:r>
            <a:endParaRPr sz="24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p63"/>
          <p:cNvSpPr txBox="1">
            <a:spLocks noGrp="1"/>
          </p:cNvSpPr>
          <p:nvPr>
            <p:ph type="body" idx="1"/>
          </p:nvPr>
        </p:nvSpPr>
        <p:spPr>
          <a:xfrm>
            <a:off x="269965" y="1541721"/>
            <a:ext cx="11652000" cy="4635200"/>
          </a:xfrm>
          <a:prstGeom prst="rect">
            <a:avLst/>
          </a:prstGeom>
        </p:spPr>
        <p:txBody>
          <a:bodyPr spcFirstLastPara="1" vert="horz" wrap="square" lIns="91433" tIns="91433" rIns="91433" bIns="91433" rtlCol="0" anchor="t" anchorCtr="0">
            <a:noAutofit/>
          </a:bodyPr>
          <a:lstStyle/>
          <a:p>
            <a:pPr marL="0" indent="0">
              <a:lnSpc>
                <a:spcPct val="100000"/>
              </a:lnSpc>
              <a:spcBef>
                <a:spcPts val="800"/>
              </a:spcBef>
              <a:buNone/>
            </a:pPr>
            <a:r>
              <a:rPr lang="en" sz="2400" dirty="0">
                <a:solidFill>
                  <a:schemeClr val="tx1"/>
                </a:solidFill>
                <a:latin typeface="Gotham HTF Book" charset="0"/>
                <a:sym typeface="Montserrat"/>
              </a:rPr>
              <a:t>The Framework is the key to school improvement </a:t>
            </a:r>
            <a:r>
              <a:rPr lang="en-US" sz="2400" dirty="0">
                <a:solidFill>
                  <a:schemeClr val="tx1"/>
                </a:solidFill>
                <a:latin typeface="Gotham HTF Book" charset="0"/>
                <a:sym typeface="Montserrat"/>
              </a:rPr>
              <a:t>and pushes us to consider:</a:t>
            </a:r>
            <a:endParaRPr lang="en" sz="2400" dirty="0">
              <a:solidFill>
                <a:schemeClr val="tx1"/>
              </a:solidFill>
              <a:latin typeface="Gotham HTF Book" charset="0"/>
              <a:sym typeface="Montserrat"/>
            </a:endParaRPr>
          </a:p>
          <a:p>
            <a:pPr marL="342900" indent="-342900">
              <a:lnSpc>
                <a:spcPct val="100000"/>
              </a:lnSpc>
              <a:spcBef>
                <a:spcPts val="800"/>
              </a:spcBef>
            </a:pPr>
            <a:r>
              <a:rPr lang="en" sz="2400" dirty="0">
                <a:solidFill>
                  <a:schemeClr val="tx1"/>
                </a:solidFill>
                <a:latin typeface="Gotham HTF Book" charset="0"/>
                <a:sym typeface="Montserrat"/>
              </a:rPr>
              <a:t>How </a:t>
            </a:r>
            <a:r>
              <a:rPr lang="en-US" sz="2400" dirty="0">
                <a:solidFill>
                  <a:schemeClr val="tx1"/>
                </a:solidFill>
                <a:latin typeface="Gotham HTF Book" charset="0"/>
                <a:sym typeface="Montserrat"/>
              </a:rPr>
              <a:t>are we</a:t>
            </a:r>
            <a:r>
              <a:rPr lang="en" sz="2400" dirty="0">
                <a:solidFill>
                  <a:schemeClr val="tx1"/>
                </a:solidFill>
                <a:latin typeface="Gotham HTF Book" charset="0"/>
                <a:sym typeface="Montserrat"/>
              </a:rPr>
              <a:t> </a:t>
            </a:r>
            <a:r>
              <a:rPr lang="en-US" sz="2400" dirty="0">
                <a:solidFill>
                  <a:schemeClr val="tx1"/>
                </a:solidFill>
                <a:latin typeface="Gotham HTF Book" charset="0"/>
                <a:sym typeface="Montserrat"/>
              </a:rPr>
              <a:t>growing </a:t>
            </a:r>
            <a:r>
              <a:rPr lang="en" sz="2400" dirty="0">
                <a:solidFill>
                  <a:schemeClr val="tx1"/>
                </a:solidFill>
                <a:latin typeface="Gotham HTF Book" charset="0"/>
                <a:sym typeface="Montserrat"/>
              </a:rPr>
              <a:t>trust between teachers, students, families, and school leadership? </a:t>
            </a:r>
          </a:p>
          <a:p>
            <a:pPr marL="342900" indent="-342900">
              <a:lnSpc>
                <a:spcPct val="100000"/>
              </a:lnSpc>
              <a:spcBef>
                <a:spcPts val="800"/>
              </a:spcBef>
            </a:pPr>
            <a:r>
              <a:rPr lang="en" sz="2400" dirty="0">
                <a:solidFill>
                  <a:schemeClr val="tx1"/>
                </a:solidFill>
                <a:latin typeface="Gotham HTF Book" charset="0"/>
                <a:sym typeface="Montserrat"/>
              </a:rPr>
              <a:t>How </a:t>
            </a:r>
            <a:r>
              <a:rPr lang="en-US" sz="2400" dirty="0">
                <a:solidFill>
                  <a:schemeClr val="tx1"/>
                </a:solidFill>
                <a:latin typeface="Gotham HTF Book" charset="0"/>
                <a:sym typeface="Montserrat"/>
              </a:rPr>
              <a:t>are we</a:t>
            </a:r>
            <a:r>
              <a:rPr lang="en" sz="2400" dirty="0">
                <a:solidFill>
                  <a:schemeClr val="tx1"/>
                </a:solidFill>
                <a:latin typeface="Gotham HTF Book" charset="0"/>
                <a:sym typeface="Montserrat"/>
              </a:rPr>
              <a:t> incorporating teacher influence throughout </a:t>
            </a:r>
            <a:r>
              <a:rPr lang="en-US" sz="2400" dirty="0">
                <a:solidFill>
                  <a:schemeClr val="tx1"/>
                </a:solidFill>
                <a:latin typeface="Gotham HTF Book" charset="0"/>
                <a:sym typeface="Montserrat"/>
              </a:rPr>
              <a:t>key </a:t>
            </a:r>
            <a:r>
              <a:rPr lang="en" sz="2400" dirty="0">
                <a:solidFill>
                  <a:schemeClr val="tx1"/>
                </a:solidFill>
                <a:latin typeface="Gotham HTF Book" charset="0"/>
                <a:sym typeface="Montserrat"/>
              </a:rPr>
              <a:t>school </a:t>
            </a:r>
            <a:r>
              <a:rPr lang="en-US" sz="2400" dirty="0">
                <a:solidFill>
                  <a:schemeClr val="tx1"/>
                </a:solidFill>
                <a:latin typeface="Gotham HTF Book" charset="0"/>
                <a:sym typeface="Montserrat"/>
              </a:rPr>
              <a:t>decisions and </a:t>
            </a:r>
            <a:r>
              <a:rPr lang="en" sz="2400" dirty="0">
                <a:solidFill>
                  <a:schemeClr val="tx1"/>
                </a:solidFill>
                <a:latin typeface="Gotham HTF Book" charset="0"/>
                <a:sym typeface="Montserrat"/>
              </a:rPr>
              <a:t>priorities?</a:t>
            </a:r>
          </a:p>
          <a:p>
            <a:pPr marL="342900" indent="-342900">
              <a:lnSpc>
                <a:spcPct val="100000"/>
              </a:lnSpc>
              <a:spcBef>
                <a:spcPts val="800"/>
              </a:spcBef>
            </a:pPr>
            <a:r>
              <a:rPr lang="en" sz="2400" dirty="0">
                <a:solidFill>
                  <a:schemeClr val="tx1"/>
                </a:solidFill>
                <a:latin typeface="Gotham HTF Book" charset="0"/>
                <a:sym typeface="Montserrat"/>
              </a:rPr>
              <a:t>How </a:t>
            </a:r>
            <a:r>
              <a:rPr lang="en-US" sz="2400" dirty="0">
                <a:solidFill>
                  <a:schemeClr val="tx1"/>
                </a:solidFill>
                <a:latin typeface="Gotham HTF Book" charset="0"/>
                <a:sym typeface="Montserrat"/>
              </a:rPr>
              <a:t>are we aligning</a:t>
            </a:r>
            <a:r>
              <a:rPr lang="en" sz="2400" dirty="0">
                <a:solidFill>
                  <a:schemeClr val="tx1"/>
                </a:solidFill>
                <a:latin typeface="Gotham HTF Book" charset="0"/>
                <a:sym typeface="Montserrat"/>
              </a:rPr>
              <a:t> </a:t>
            </a:r>
            <a:r>
              <a:rPr lang="en-US" sz="2400" dirty="0">
                <a:solidFill>
                  <a:schemeClr val="tx1"/>
                </a:solidFill>
                <a:latin typeface="Gotham HTF Book" charset="0"/>
                <a:sym typeface="Montserrat"/>
              </a:rPr>
              <a:t>our work and our</a:t>
            </a:r>
            <a:r>
              <a:rPr lang="en" sz="2400" dirty="0">
                <a:solidFill>
                  <a:schemeClr val="tx1"/>
                </a:solidFill>
                <a:latin typeface="Gotham HTF Book" charset="0"/>
                <a:sym typeface="Montserrat"/>
              </a:rPr>
              <a:t> improvement efforts to ensure coherence?</a:t>
            </a:r>
          </a:p>
          <a:p>
            <a:pPr marL="342900" indent="-342900">
              <a:lnSpc>
                <a:spcPct val="100000"/>
              </a:lnSpc>
              <a:spcBef>
                <a:spcPts val="800"/>
              </a:spcBef>
            </a:pPr>
            <a:r>
              <a:rPr lang="en" sz="2400" dirty="0">
                <a:solidFill>
                  <a:schemeClr val="tx1"/>
                </a:solidFill>
                <a:latin typeface="Gotham HTF Book" charset="0"/>
                <a:sym typeface="Montserrat"/>
              </a:rPr>
              <a:t>How </a:t>
            </a:r>
            <a:r>
              <a:rPr lang="en-US" sz="2400" dirty="0">
                <a:solidFill>
                  <a:schemeClr val="tx1"/>
                </a:solidFill>
                <a:latin typeface="Gotham HTF Book" charset="0"/>
                <a:sym typeface="Montserrat"/>
              </a:rPr>
              <a:t>are we</a:t>
            </a:r>
            <a:r>
              <a:rPr lang="en" sz="2400" dirty="0">
                <a:solidFill>
                  <a:schemeClr val="tx1"/>
                </a:solidFill>
                <a:latin typeface="Gotham HTF Book" charset="0"/>
                <a:sym typeface="Montserrat"/>
              </a:rPr>
              <a:t> </a:t>
            </a:r>
            <a:r>
              <a:rPr lang="en-US" sz="2400" dirty="0">
                <a:solidFill>
                  <a:schemeClr val="tx1"/>
                </a:solidFill>
                <a:latin typeface="Gotham HTF Book" charset="0"/>
                <a:sym typeface="Montserrat"/>
              </a:rPr>
              <a:t>creating safe, supportive environments focused on high expectations, rigorous instruction, and academic excellence for all students?</a:t>
            </a:r>
            <a:endParaRPr lang="en" sz="2400" dirty="0">
              <a:solidFill>
                <a:schemeClr val="tx1"/>
              </a:solidFill>
              <a:latin typeface="Gotham HTF Book" charset="0"/>
              <a:sym typeface="Montserrat"/>
            </a:endParaRPr>
          </a:p>
          <a:p>
            <a:pPr marL="0" indent="0">
              <a:lnSpc>
                <a:spcPct val="100000"/>
              </a:lnSpc>
              <a:spcBef>
                <a:spcPts val="800"/>
              </a:spcBef>
              <a:buNone/>
            </a:pPr>
            <a:endParaRPr lang="en" sz="2400" dirty="0">
              <a:solidFill>
                <a:schemeClr val="tx1"/>
              </a:solidFill>
              <a:latin typeface="Gotham HTF Book" charset="0"/>
              <a:sym typeface="Montserrat"/>
            </a:endParaRPr>
          </a:p>
          <a:p>
            <a:pPr marL="0" indent="0">
              <a:lnSpc>
                <a:spcPct val="100000"/>
              </a:lnSpc>
              <a:spcBef>
                <a:spcPts val="800"/>
              </a:spcBef>
              <a:buNone/>
            </a:pPr>
            <a:r>
              <a:rPr lang="en" sz="2400" dirty="0">
                <a:solidFill>
                  <a:schemeClr val="tx1"/>
                </a:solidFill>
                <a:latin typeface="Gotham HTF Book" charset="0"/>
                <a:sym typeface="Montserrat"/>
              </a:rPr>
              <a:t>The </a:t>
            </a:r>
            <a:r>
              <a:rPr lang="en-US" sz="2400" dirty="0">
                <a:solidFill>
                  <a:schemeClr val="tx1"/>
                </a:solidFill>
                <a:latin typeface="Gotham HTF Book" charset="0"/>
                <a:sym typeface="Montserrat"/>
              </a:rPr>
              <a:t>S</a:t>
            </a:r>
            <a:r>
              <a:rPr lang="en" sz="2400" dirty="0">
                <a:solidFill>
                  <a:schemeClr val="tx1"/>
                </a:solidFill>
                <a:latin typeface="Gotham HTF Book" charset="0"/>
                <a:sym typeface="Montserrat"/>
              </a:rPr>
              <a:t>urvey provides data and evidence of progress towards improved conditions within a school relative to the </a:t>
            </a:r>
            <a:r>
              <a:rPr lang="en-US" sz="2400" dirty="0">
                <a:solidFill>
                  <a:schemeClr val="tx1"/>
                </a:solidFill>
                <a:latin typeface="Gotham HTF Book" charset="0"/>
                <a:sym typeface="Montserrat"/>
              </a:rPr>
              <a:t>F</a:t>
            </a:r>
            <a:r>
              <a:rPr lang="en" sz="2400" dirty="0">
                <a:solidFill>
                  <a:schemeClr val="tx1"/>
                </a:solidFill>
                <a:latin typeface="Gotham HTF Book" charset="0"/>
                <a:sym typeface="Montserrat"/>
              </a:rPr>
              <a:t>ramework.</a:t>
            </a:r>
            <a:endParaRPr dirty="0"/>
          </a:p>
        </p:txBody>
      </p:sp>
      <p:sp>
        <p:nvSpPr>
          <p:cNvPr id="762" name="Google Shape;762;p63"/>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US" dirty="0"/>
              <a:t>Reminder: </a:t>
            </a:r>
            <a:br>
              <a:rPr lang="en-US" dirty="0"/>
            </a:br>
            <a:r>
              <a:rPr lang="en-US" dirty="0"/>
              <a:t>The Relationship Between </a:t>
            </a:r>
            <a:r>
              <a:rPr lang="en" dirty="0"/>
              <a:t>Framework and Survey</a:t>
            </a:r>
            <a:endParaRPr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Improvement Discipline in Practice</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24652519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pic>
        <p:nvPicPr>
          <p:cNvPr id="779" name="Google Shape;779;p65"/>
          <p:cNvPicPr preferRelativeResize="0"/>
          <p:nvPr/>
        </p:nvPicPr>
        <p:blipFill>
          <a:blip r:embed="rId3">
            <a:alphaModFix/>
          </a:blip>
          <a:stretch>
            <a:fillRect/>
          </a:stretch>
        </p:blipFill>
        <p:spPr>
          <a:xfrm>
            <a:off x="203201" y="1964110"/>
            <a:ext cx="11785599" cy="3060521"/>
          </a:xfrm>
          <a:prstGeom prst="rect">
            <a:avLst/>
          </a:prstGeom>
          <a:noFill/>
          <a:ln>
            <a:noFill/>
          </a:ln>
        </p:spPr>
      </p:pic>
      <p:sp>
        <p:nvSpPr>
          <p:cNvPr id="780" name="Google Shape;780;p65"/>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Improvement Cycle</a:t>
            </a:r>
            <a:endParaRPr dirty="0">
              <a:latin typeface="Gotham HTF Book"/>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BE0E5-555C-4825-9829-E27F4F19EDBD}"/>
              </a:ext>
            </a:extLst>
          </p:cNvPr>
          <p:cNvSpPr>
            <a:spLocks noGrp="1"/>
          </p:cNvSpPr>
          <p:nvPr>
            <p:ph type="title"/>
          </p:nvPr>
        </p:nvSpPr>
        <p:spPr/>
        <p:txBody>
          <a:bodyPr/>
          <a:lstStyle/>
          <a:p>
            <a:r>
              <a:rPr lang="en-US" dirty="0"/>
              <a:t>Previewing the Approach</a:t>
            </a:r>
          </a:p>
        </p:txBody>
      </p:sp>
      <p:sp>
        <p:nvSpPr>
          <p:cNvPr id="3" name="Content Placeholder 2">
            <a:extLst>
              <a:ext uri="{FF2B5EF4-FFF2-40B4-BE49-F238E27FC236}">
                <a16:creationId xmlns:a16="http://schemas.microsoft.com/office/drawing/2014/main" id="{05AFBD0E-C7E5-4D78-AC43-9658C065B413}"/>
              </a:ext>
            </a:extLst>
          </p:cNvPr>
          <p:cNvSpPr>
            <a:spLocks noGrp="1"/>
          </p:cNvSpPr>
          <p:nvPr>
            <p:ph idx="1"/>
          </p:nvPr>
        </p:nvSpPr>
        <p:spPr/>
        <p:txBody>
          <a:bodyPr/>
          <a:lstStyle/>
          <a:p>
            <a:r>
              <a:rPr lang="en-US" dirty="0">
                <a:solidFill>
                  <a:schemeClr val="tx1"/>
                </a:solidFill>
              </a:rPr>
              <a:t>Nonjudgmental Observations</a:t>
            </a:r>
          </a:p>
          <a:p>
            <a:r>
              <a:rPr lang="en-US" dirty="0">
                <a:solidFill>
                  <a:schemeClr val="tx1"/>
                </a:solidFill>
              </a:rPr>
              <a:t>Measure Prioritization</a:t>
            </a:r>
          </a:p>
          <a:p>
            <a:r>
              <a:rPr lang="en-US" dirty="0">
                <a:solidFill>
                  <a:schemeClr val="tx1"/>
                </a:solidFill>
              </a:rPr>
              <a:t>Root Cause Analysis</a:t>
            </a:r>
          </a:p>
          <a:p>
            <a:r>
              <a:rPr lang="en-US" dirty="0">
                <a:solidFill>
                  <a:schemeClr val="tx1"/>
                </a:solidFill>
              </a:rPr>
              <a:t>Establishing a Vision</a:t>
            </a:r>
          </a:p>
          <a:p>
            <a:r>
              <a:rPr lang="en-US" dirty="0">
                <a:solidFill>
                  <a:schemeClr val="tx1"/>
                </a:solidFill>
              </a:rPr>
              <a:t>Planning</a:t>
            </a:r>
          </a:p>
          <a:p>
            <a:r>
              <a:rPr lang="en-US" dirty="0">
                <a:solidFill>
                  <a:schemeClr val="tx1"/>
                </a:solidFill>
              </a:rPr>
              <a:t>Progress Monitoring</a:t>
            </a:r>
          </a:p>
          <a:p>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8900787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67"/>
          <p:cNvSpPr/>
          <p:nvPr/>
        </p:nvSpPr>
        <p:spPr>
          <a:xfrm>
            <a:off x="269967" y="1482900"/>
            <a:ext cx="11418000" cy="18620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r>
              <a:rPr lang="en" sz="2400" b="1" dirty="0">
                <a:solidFill>
                  <a:srgbClr val="FFFFFF"/>
                </a:solidFill>
                <a:latin typeface="Gotham HTF Book"/>
              </a:rPr>
              <a:t>What, specifically, are we trying to accomplish?</a:t>
            </a:r>
            <a:endParaRPr sz="2400" b="1" dirty="0">
              <a:solidFill>
                <a:srgbClr val="FFFFFF"/>
              </a:solidFill>
              <a:latin typeface="Gotham HTF Book"/>
            </a:endParaRPr>
          </a:p>
          <a:p>
            <a:pPr algn="ctr">
              <a:spcBef>
                <a:spcPts val="1333"/>
              </a:spcBef>
            </a:pPr>
            <a:r>
              <a:rPr lang="en" sz="1600" dirty="0">
                <a:solidFill>
                  <a:srgbClr val="FFFFFF"/>
                </a:solidFill>
                <a:latin typeface="Gotham HTF Book"/>
              </a:rPr>
              <a:t>“What specific problem are we trying to solve?”</a:t>
            </a:r>
            <a:endParaRPr sz="1600" dirty="0">
              <a:solidFill>
                <a:srgbClr val="FFFFFF"/>
              </a:solidFill>
              <a:latin typeface="Gotham HTF Book"/>
            </a:endParaRPr>
          </a:p>
          <a:p>
            <a:pPr algn="ctr"/>
            <a:endParaRPr sz="1600" dirty="0">
              <a:solidFill>
                <a:srgbClr val="FFFFFF"/>
              </a:solidFill>
              <a:latin typeface="Gotham HTF Book"/>
            </a:endParaRPr>
          </a:p>
          <a:p>
            <a:pPr algn="ctr">
              <a:buClr>
                <a:schemeClr val="dk1"/>
              </a:buClr>
            </a:pPr>
            <a:r>
              <a:rPr lang="en" sz="1600" dirty="0">
                <a:solidFill>
                  <a:srgbClr val="FFFFFF"/>
                </a:solidFill>
                <a:latin typeface="Gotham HTF Book"/>
              </a:rPr>
              <a:t>“Why did we get these results?”</a:t>
            </a:r>
            <a:endParaRPr sz="1600" dirty="0">
              <a:solidFill>
                <a:srgbClr val="FFFFFF"/>
              </a:solidFill>
              <a:latin typeface="Gotham HTF Book"/>
            </a:endParaRPr>
          </a:p>
          <a:p>
            <a:pPr algn="ctr">
              <a:spcBef>
                <a:spcPts val="1333"/>
              </a:spcBef>
            </a:pPr>
            <a:r>
              <a:rPr lang="en" sz="1600" dirty="0">
                <a:solidFill>
                  <a:srgbClr val="FFFFFF"/>
                </a:solidFill>
                <a:latin typeface="Gotham HTF Book"/>
              </a:rPr>
              <a:t>“What is our vision for success?”</a:t>
            </a:r>
            <a:endParaRPr sz="1600" dirty="0">
              <a:solidFill>
                <a:srgbClr val="FFFFFF"/>
              </a:solidFill>
              <a:latin typeface="Gotham HTF Book"/>
            </a:endParaRPr>
          </a:p>
          <a:p>
            <a:pPr algn="ctr"/>
            <a:r>
              <a:rPr lang="en" sz="2400" b="1" dirty="0">
                <a:solidFill>
                  <a:srgbClr val="FFFFFF"/>
                </a:solidFill>
                <a:latin typeface="Gotham HTF Book"/>
              </a:rPr>
              <a:t> </a:t>
            </a:r>
            <a:endParaRPr sz="2400" b="1" dirty="0">
              <a:solidFill>
                <a:srgbClr val="FFFFFF"/>
              </a:solidFill>
              <a:latin typeface="Gotham HTF Book"/>
            </a:endParaRPr>
          </a:p>
        </p:txBody>
      </p:sp>
      <p:cxnSp>
        <p:nvCxnSpPr>
          <p:cNvPr id="792" name="Google Shape;792;p67"/>
          <p:cNvCxnSpPr/>
          <p:nvPr/>
        </p:nvCxnSpPr>
        <p:spPr>
          <a:xfrm>
            <a:off x="5978967" y="1952151"/>
            <a:ext cx="0" cy="229200"/>
          </a:xfrm>
          <a:prstGeom prst="straightConnector1">
            <a:avLst/>
          </a:prstGeom>
          <a:noFill/>
          <a:ln w="9525" cap="flat" cmpd="sng">
            <a:solidFill>
              <a:schemeClr val="accent5"/>
            </a:solidFill>
            <a:prstDash val="solid"/>
            <a:round/>
            <a:headEnd type="none" w="med" len="med"/>
            <a:tailEnd type="triangle" w="med" len="med"/>
          </a:ln>
        </p:spPr>
      </p:cxnSp>
      <p:cxnSp>
        <p:nvCxnSpPr>
          <p:cNvPr id="793" name="Google Shape;793;p67"/>
          <p:cNvCxnSpPr/>
          <p:nvPr/>
        </p:nvCxnSpPr>
        <p:spPr>
          <a:xfrm>
            <a:off x="5978967" y="2441500"/>
            <a:ext cx="0" cy="229200"/>
          </a:xfrm>
          <a:prstGeom prst="straightConnector1">
            <a:avLst/>
          </a:prstGeom>
          <a:noFill/>
          <a:ln w="9525" cap="flat" cmpd="sng">
            <a:solidFill>
              <a:schemeClr val="accent5"/>
            </a:solidFill>
            <a:prstDash val="solid"/>
            <a:round/>
            <a:headEnd type="none" w="med" len="med"/>
            <a:tailEnd type="triangle" w="med" len="med"/>
          </a:ln>
        </p:spPr>
      </p:cxnSp>
      <p:sp>
        <p:nvSpPr>
          <p:cNvPr id="794" name="Google Shape;794;p67"/>
          <p:cNvSpPr/>
          <p:nvPr/>
        </p:nvSpPr>
        <p:spPr>
          <a:xfrm>
            <a:off x="269967" y="3907700"/>
            <a:ext cx="11418000" cy="7356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buClr>
                <a:schemeClr val="dk1"/>
              </a:buClr>
              <a:buSzPts val="1100"/>
            </a:pPr>
            <a:r>
              <a:rPr lang="en" sz="2400" b="1">
                <a:solidFill>
                  <a:srgbClr val="FFFFFF"/>
                </a:solidFill>
                <a:latin typeface="Gotham HTF Book"/>
              </a:rPr>
              <a:t>What change(s) might we introduce and why?</a:t>
            </a:r>
            <a:endParaRPr sz="2400" b="1">
              <a:solidFill>
                <a:srgbClr val="FFFFFF"/>
              </a:solidFill>
              <a:latin typeface="Gotham HTF Book"/>
            </a:endParaRPr>
          </a:p>
        </p:txBody>
      </p:sp>
      <p:sp>
        <p:nvSpPr>
          <p:cNvPr id="795" name="Google Shape;795;p67"/>
          <p:cNvSpPr/>
          <p:nvPr/>
        </p:nvSpPr>
        <p:spPr>
          <a:xfrm>
            <a:off x="269967" y="5206300"/>
            <a:ext cx="11418000" cy="7356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buClr>
                <a:schemeClr val="dk1"/>
              </a:buClr>
              <a:buSzPts val="1100"/>
            </a:pPr>
            <a:r>
              <a:rPr lang="en" sz="2400" b="1">
                <a:solidFill>
                  <a:srgbClr val="FFFFFF"/>
                </a:solidFill>
                <a:latin typeface="Gotham HTF Book"/>
              </a:rPr>
              <a:t>How will we know that a change is actually an improvement? </a:t>
            </a:r>
            <a:endParaRPr sz="2400" b="1">
              <a:solidFill>
                <a:srgbClr val="FFFFFF"/>
              </a:solidFill>
              <a:latin typeface="Gotham HTF Book"/>
            </a:endParaRPr>
          </a:p>
        </p:txBody>
      </p:sp>
      <p:sp>
        <p:nvSpPr>
          <p:cNvPr id="796" name="Google Shape;796;p67"/>
          <p:cNvSpPr/>
          <p:nvPr/>
        </p:nvSpPr>
        <p:spPr>
          <a:xfrm>
            <a:off x="5839767" y="3364400"/>
            <a:ext cx="278400" cy="523600"/>
          </a:xfrm>
          <a:prstGeom prst="downArrow">
            <a:avLst>
              <a:gd name="adj1" fmla="val 50000"/>
              <a:gd name="adj2" fmla="val 50000"/>
            </a:avLst>
          </a:prstGeom>
          <a:solidFill>
            <a:schemeClr val="accent5"/>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
        <p:nvSpPr>
          <p:cNvPr id="797" name="Google Shape;797;p67"/>
          <p:cNvSpPr/>
          <p:nvPr/>
        </p:nvSpPr>
        <p:spPr>
          <a:xfrm>
            <a:off x="5839767" y="4643300"/>
            <a:ext cx="278400" cy="523600"/>
          </a:xfrm>
          <a:prstGeom prst="downArrow">
            <a:avLst>
              <a:gd name="adj1" fmla="val 50000"/>
              <a:gd name="adj2" fmla="val 50000"/>
            </a:avLst>
          </a:prstGeom>
          <a:solidFill>
            <a:schemeClr val="accent5"/>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
        <p:nvSpPr>
          <p:cNvPr id="798" name="Google Shape;798;p67"/>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Guiding Questions</a:t>
            </a:r>
            <a:endParaRPr dirty="0">
              <a:latin typeface="Gotham HTF Book"/>
            </a:endParaRPr>
          </a:p>
        </p:txBody>
      </p:sp>
      <p:sp>
        <p:nvSpPr>
          <p:cNvPr id="799" name="Google Shape;799;p67"/>
          <p:cNvSpPr/>
          <p:nvPr/>
        </p:nvSpPr>
        <p:spPr>
          <a:xfrm>
            <a:off x="1320567" y="1185700"/>
            <a:ext cx="9316800" cy="2456400"/>
          </a:xfrm>
          <a:prstGeom prst="ellipse">
            <a:avLst/>
          </a:prstGeom>
          <a:noFill/>
          <a:ln w="19050"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cxnSp>
        <p:nvCxnSpPr>
          <p:cNvPr id="800" name="Google Shape;800;p67"/>
          <p:cNvCxnSpPr/>
          <p:nvPr/>
        </p:nvCxnSpPr>
        <p:spPr>
          <a:xfrm>
            <a:off x="5978967" y="2867267"/>
            <a:ext cx="0" cy="229200"/>
          </a:xfrm>
          <a:prstGeom prst="straightConnector1">
            <a:avLst/>
          </a:prstGeom>
          <a:noFill/>
          <a:ln w="9525" cap="flat" cmpd="sng">
            <a:solidFill>
              <a:schemeClr val="accent5"/>
            </a:solidFill>
            <a:prstDash val="solid"/>
            <a:round/>
            <a:headEnd type="none" w="med" len="med"/>
            <a:tailEnd type="triangle" w="med" len="med"/>
          </a:ln>
        </p:spPr>
      </p:cxn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Data Exploration</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12445651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69"/>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endParaRPr sz="4800" dirty="0">
              <a:solidFill>
                <a:schemeClr val="dk1"/>
              </a:solidFill>
              <a:latin typeface="Gotham HTF Book"/>
              <a:ea typeface="Montserrat"/>
              <a:cs typeface="Montserrat"/>
              <a:sym typeface="Montserrat"/>
            </a:endParaRPr>
          </a:p>
          <a:p>
            <a:pPr>
              <a:buClr>
                <a:schemeClr val="dk1"/>
              </a:buClr>
            </a:pPr>
            <a:r>
              <a:rPr lang="en" dirty="0">
                <a:latin typeface="Gotham HTF Book"/>
              </a:rPr>
              <a:t>Data Exploration</a:t>
            </a:r>
            <a:endParaRPr sz="4800" dirty="0">
              <a:solidFill>
                <a:schemeClr val="dk1"/>
              </a:solidFill>
              <a:latin typeface="Gotham HTF Book"/>
              <a:ea typeface="Montserrat"/>
              <a:cs typeface="Montserrat"/>
              <a:sym typeface="Montserrat"/>
            </a:endParaRPr>
          </a:p>
          <a:p>
            <a:endParaRPr sz="4800" dirty="0">
              <a:solidFill>
                <a:srgbClr val="000000"/>
              </a:solidFill>
              <a:latin typeface="Gotham HTF Book"/>
              <a:ea typeface="Montserrat"/>
              <a:cs typeface="Montserrat"/>
              <a:sym typeface="Montserrat"/>
            </a:endParaRPr>
          </a:p>
        </p:txBody>
      </p:sp>
      <p:graphicFrame>
        <p:nvGraphicFramePr>
          <p:cNvPr id="811" name="Google Shape;811;p69"/>
          <p:cNvGraphicFramePr/>
          <p:nvPr>
            <p:extLst>
              <p:ext uri="{D42A27DB-BD31-4B8C-83A1-F6EECF244321}">
                <p14:modId xmlns:p14="http://schemas.microsoft.com/office/powerpoint/2010/main" val="3475519623"/>
              </p:ext>
            </p:extLst>
          </p:nvPr>
        </p:nvGraphicFramePr>
        <p:xfrm>
          <a:off x="239267" y="1513367"/>
          <a:ext cx="11713467" cy="4121823"/>
        </p:xfrm>
        <a:graphic>
          <a:graphicData uri="http://schemas.openxmlformats.org/drawingml/2006/table">
            <a:tbl>
              <a:tblPr>
                <a:noFill/>
              </a:tblPr>
              <a:tblGrid>
                <a:gridCol w="2484800">
                  <a:extLst>
                    <a:ext uri="{9D8B030D-6E8A-4147-A177-3AD203B41FA5}">
                      <a16:colId xmlns:a16="http://schemas.microsoft.com/office/drawing/2014/main" val="20000"/>
                    </a:ext>
                  </a:extLst>
                </a:gridCol>
                <a:gridCol w="1782300">
                  <a:extLst>
                    <a:ext uri="{9D8B030D-6E8A-4147-A177-3AD203B41FA5}">
                      <a16:colId xmlns:a16="http://schemas.microsoft.com/office/drawing/2014/main" val="20001"/>
                    </a:ext>
                  </a:extLst>
                </a:gridCol>
                <a:gridCol w="7446367">
                  <a:extLst>
                    <a:ext uri="{9D8B030D-6E8A-4147-A177-3AD203B41FA5}">
                      <a16:colId xmlns:a16="http://schemas.microsoft.com/office/drawing/2014/main" val="20002"/>
                    </a:ext>
                  </a:extLst>
                </a:gridCol>
              </a:tblGrid>
              <a:tr h="541733">
                <a:tc>
                  <a:txBody>
                    <a:bodyPr/>
                    <a:lstStyle/>
                    <a:p>
                      <a:pPr marL="0" lvl="0" indent="0" algn="l" rtl="0">
                        <a:spcBef>
                          <a:spcPts val="0"/>
                        </a:spcBef>
                        <a:spcAft>
                          <a:spcPts val="0"/>
                        </a:spcAft>
                        <a:buNone/>
                      </a:pPr>
                      <a:r>
                        <a:rPr lang="en" sz="1600" b="1" dirty="0">
                          <a:solidFill>
                            <a:srgbClr val="FFFFFF"/>
                          </a:solidFill>
                          <a:latin typeface="Gotham HTF Book"/>
                        </a:rPr>
                        <a:t>Activity</a:t>
                      </a:r>
                      <a:endParaRPr sz="16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a:solidFill>
                            <a:srgbClr val="FFFFFF"/>
                          </a:solidFill>
                          <a:latin typeface="Gotham HTF Book"/>
                        </a:rPr>
                        <a:t>Time </a:t>
                      </a:r>
                      <a:endParaRPr sz="16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a:solidFill>
                            <a:srgbClr val="FFFFFF"/>
                          </a:solidFill>
                          <a:latin typeface="Gotham HTF Book"/>
                        </a:rPr>
                        <a:t>Guidance</a:t>
                      </a:r>
                      <a:endParaRPr sz="16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0"/>
                  </a:ext>
                </a:extLst>
              </a:tr>
              <a:tr h="3506533">
                <a:tc>
                  <a:txBody>
                    <a:bodyPr/>
                    <a:lstStyle/>
                    <a:p>
                      <a:pPr marL="0" lvl="0" indent="0" algn="l" rtl="0">
                        <a:spcBef>
                          <a:spcPts val="0"/>
                        </a:spcBef>
                        <a:spcAft>
                          <a:spcPts val="0"/>
                        </a:spcAft>
                        <a:buNone/>
                      </a:pPr>
                      <a:r>
                        <a:rPr lang="en" sz="1600" dirty="0">
                          <a:latin typeface="Gotham HTF Book"/>
                        </a:rPr>
                        <a:t>Explore</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10 min</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600" dirty="0">
                          <a:solidFill>
                            <a:schemeClr val="tx1"/>
                          </a:solidFill>
                          <a:latin typeface="Gotham HTF Book"/>
                          <a:ea typeface="Montserrat"/>
                          <a:cs typeface="Montserrat"/>
                          <a:sym typeface="Montserrat"/>
                        </a:rPr>
                        <a:t>With a partner, </a:t>
                      </a:r>
                      <a:r>
                        <a:rPr lang="en-US" sz="1600" dirty="0">
                          <a:solidFill>
                            <a:schemeClr val="tx1"/>
                          </a:solidFill>
                          <a:latin typeface="Gotham HTF Book"/>
                          <a:ea typeface="Montserrat"/>
                          <a:cs typeface="Montserrat"/>
                          <a:sym typeface="Montserrat"/>
                        </a:rPr>
                        <a:t>go back to</a:t>
                      </a:r>
                      <a:r>
                        <a:rPr lang="en" sz="1600" dirty="0">
                          <a:solidFill>
                            <a:schemeClr val="tx1"/>
                          </a:solidFill>
                          <a:latin typeface="Gotham HTF Book"/>
                          <a:ea typeface="Montserrat"/>
                          <a:cs typeface="Montserrat"/>
                          <a:sym typeface="Montserrat"/>
                        </a:rPr>
                        <a:t> </a:t>
                      </a:r>
                      <a:r>
                        <a:rPr lang="en-US" sz="1600" dirty="0">
                          <a:solidFill>
                            <a:schemeClr val="tx1"/>
                          </a:solidFill>
                          <a:latin typeface="Gotham HTF Book"/>
                          <a:ea typeface="Montserrat"/>
                          <a:cs typeface="Montserrat"/>
                          <a:sym typeface="Montserrat"/>
                        </a:rPr>
                        <a:t>the District group report (All Colorado Springs Schools)</a:t>
                      </a:r>
                      <a:r>
                        <a:rPr lang="en" sz="1600" dirty="0">
                          <a:solidFill>
                            <a:schemeClr val="tx1"/>
                          </a:solidFill>
                          <a:latin typeface="Gotham HTF Book"/>
                          <a:ea typeface="Montserrat"/>
                          <a:cs typeface="Montserrat"/>
                          <a:sym typeface="Montserrat"/>
                        </a:rPr>
                        <a:t>: </a:t>
                      </a:r>
                      <a:r>
                        <a:rPr lang="en-US" sz="1600" dirty="0">
                          <a:solidFill>
                            <a:schemeClr val="tx1"/>
                          </a:solidFill>
                          <a:latin typeface="Gotham HTF Book"/>
                          <a:ea typeface="Montserrat"/>
                          <a:cs typeface="Montserrat"/>
                          <a:sym typeface="Montserrat"/>
                          <a:hlinkClick r:id="rId3"/>
                        </a:rPr>
                        <a:t>https://5-essentials.org/SD11/5e/2020/</a:t>
                      </a:r>
                      <a:r>
                        <a:rPr lang="en" sz="1600" dirty="0">
                          <a:solidFill>
                            <a:schemeClr val="tx1"/>
                          </a:solidFill>
                          <a:latin typeface="Gotham HTF Book"/>
                          <a:ea typeface="Montserrat"/>
                          <a:cs typeface="Montserrat"/>
                          <a:sym typeface="Montserrat"/>
                          <a:hlinkClick r:id="rId3"/>
                        </a:rPr>
                        <a:t> </a:t>
                      </a:r>
                      <a:endParaRPr lang="en" sz="1600" dirty="0">
                        <a:solidFill>
                          <a:schemeClr val="tx1"/>
                        </a:solidFill>
                        <a:latin typeface="Gotham HTF Book"/>
                        <a:ea typeface="Montserrat"/>
                        <a:cs typeface="Montserrat"/>
                        <a:sym typeface="Montserrat"/>
                      </a:endParaRPr>
                    </a:p>
                    <a:p>
                      <a:pPr marL="0" lvl="0" indent="0" algn="l" rtl="0">
                        <a:spcBef>
                          <a:spcPts val="0"/>
                        </a:spcBef>
                        <a:spcAft>
                          <a:spcPts val="0"/>
                        </a:spcAft>
                        <a:buNone/>
                      </a:pPr>
                      <a:endParaRPr lang="en" sz="1600" dirty="0">
                        <a:latin typeface="Gotham HTF Book"/>
                      </a:endParaRPr>
                    </a:p>
                    <a:p>
                      <a:pPr marL="0" lvl="0" indent="0" algn="l" rtl="0">
                        <a:spcBef>
                          <a:spcPts val="0"/>
                        </a:spcBef>
                        <a:spcAft>
                          <a:spcPts val="0"/>
                        </a:spcAft>
                        <a:buNone/>
                      </a:pPr>
                      <a:r>
                        <a:rPr lang="en" sz="1600" dirty="0">
                          <a:latin typeface="Gotham HTF Book"/>
                        </a:rPr>
                        <a:t>Take notes on what you noticed and what was:</a:t>
                      </a:r>
                      <a:endParaRPr sz="1600" dirty="0">
                        <a:latin typeface="Gotham HTF Book"/>
                      </a:endParaRPr>
                    </a:p>
                    <a:p>
                      <a:pPr marL="457200" lvl="0" indent="-304800" algn="l" rtl="0">
                        <a:spcBef>
                          <a:spcPts val="0"/>
                        </a:spcBef>
                        <a:spcAft>
                          <a:spcPts val="0"/>
                        </a:spcAft>
                        <a:buSzPts val="1200"/>
                        <a:buChar char="●"/>
                      </a:pPr>
                      <a:r>
                        <a:rPr lang="en" sz="1600" dirty="0">
                          <a:latin typeface="Gotham HTF Book"/>
                        </a:rPr>
                        <a:t>Surprising</a:t>
                      </a:r>
                      <a:endParaRPr sz="1600" dirty="0">
                        <a:latin typeface="Gotham HTF Book"/>
                      </a:endParaRPr>
                    </a:p>
                    <a:p>
                      <a:pPr marL="457200" lvl="0" indent="-304800" algn="l" rtl="0">
                        <a:spcBef>
                          <a:spcPts val="0"/>
                        </a:spcBef>
                        <a:spcAft>
                          <a:spcPts val="0"/>
                        </a:spcAft>
                        <a:buSzPts val="1200"/>
                        <a:buChar char="●"/>
                      </a:pPr>
                      <a:r>
                        <a:rPr lang="en" sz="1600" dirty="0">
                          <a:latin typeface="Gotham HTF Book"/>
                        </a:rPr>
                        <a:t>Affirming</a:t>
                      </a:r>
                      <a:endParaRPr sz="1600" dirty="0">
                        <a:latin typeface="Gotham HTF Book"/>
                      </a:endParaRPr>
                    </a:p>
                    <a:p>
                      <a:pPr marL="457200" lvl="0" indent="-304800" algn="l" rtl="0">
                        <a:spcBef>
                          <a:spcPts val="0"/>
                        </a:spcBef>
                        <a:spcAft>
                          <a:spcPts val="0"/>
                        </a:spcAft>
                        <a:buSzPts val="1200"/>
                        <a:buChar char="●"/>
                      </a:pPr>
                      <a:r>
                        <a:rPr lang="en" sz="1600" dirty="0">
                          <a:latin typeface="Gotham HTF Book"/>
                        </a:rPr>
                        <a:t>Consistent</a:t>
                      </a:r>
                      <a:endParaRPr sz="1600" dirty="0">
                        <a:latin typeface="Gotham HTF Book"/>
                      </a:endParaRPr>
                    </a:p>
                    <a:p>
                      <a:pPr marL="457200" lvl="0" indent="-304800" algn="l" rtl="0">
                        <a:spcBef>
                          <a:spcPts val="0"/>
                        </a:spcBef>
                        <a:spcAft>
                          <a:spcPts val="0"/>
                        </a:spcAft>
                        <a:buSzPts val="1200"/>
                        <a:buChar char="●"/>
                      </a:pPr>
                      <a:r>
                        <a:rPr lang="en" sz="1600" dirty="0">
                          <a:latin typeface="Gotham HTF Book"/>
                        </a:rPr>
                        <a:t>Frustrating</a:t>
                      </a:r>
                      <a:endParaRPr sz="1600" dirty="0">
                        <a:latin typeface="Gotham HTF Book"/>
                      </a:endParaRPr>
                    </a:p>
                    <a:p>
                      <a:pPr marL="0" lvl="0" indent="0" algn="l" rtl="0">
                        <a:lnSpc>
                          <a:spcPct val="115000"/>
                        </a:lnSpc>
                        <a:spcBef>
                          <a:spcPts val="0"/>
                        </a:spcBef>
                        <a:spcAft>
                          <a:spcPts val="0"/>
                        </a:spcAft>
                        <a:buNone/>
                      </a:pPr>
                      <a:endParaRPr sz="1600" dirty="0">
                        <a:solidFill>
                          <a:schemeClr val="dk1"/>
                        </a:solidFill>
                        <a:latin typeface="Gotham HTF Book"/>
                      </a:endParaRPr>
                    </a:p>
                    <a:p>
                      <a:pPr marL="0" lvl="0" indent="0" algn="l" rtl="0">
                        <a:lnSpc>
                          <a:spcPct val="115000"/>
                        </a:lnSpc>
                        <a:spcBef>
                          <a:spcPts val="0"/>
                        </a:spcBef>
                        <a:spcAft>
                          <a:spcPts val="0"/>
                        </a:spcAft>
                        <a:buNone/>
                      </a:pPr>
                      <a:r>
                        <a:rPr lang="en" sz="1600" dirty="0">
                          <a:solidFill>
                            <a:schemeClr val="dk1"/>
                          </a:solidFill>
                          <a:latin typeface="Gotham HTF Book"/>
                        </a:rPr>
                        <a:t>Where is </a:t>
                      </a:r>
                      <a:r>
                        <a:rPr lang="en-US" sz="1600" dirty="0">
                          <a:solidFill>
                            <a:schemeClr val="dk1"/>
                          </a:solidFill>
                          <a:latin typeface="Gotham HTF Book"/>
                        </a:rPr>
                        <a:t>the</a:t>
                      </a:r>
                      <a:r>
                        <a:rPr lang="en" sz="1600" dirty="0">
                          <a:solidFill>
                            <a:schemeClr val="dk1"/>
                          </a:solidFill>
                          <a:latin typeface="Gotham HTF Book"/>
                        </a:rPr>
                        <a:t> </a:t>
                      </a:r>
                      <a:r>
                        <a:rPr lang="en-US" sz="1600" dirty="0">
                          <a:solidFill>
                            <a:schemeClr val="dk1"/>
                          </a:solidFill>
                          <a:latin typeface="Gotham HTF Book"/>
                        </a:rPr>
                        <a:t>district</a:t>
                      </a:r>
                      <a:r>
                        <a:rPr lang="en" sz="1600" dirty="0">
                          <a:solidFill>
                            <a:schemeClr val="dk1"/>
                          </a:solidFill>
                          <a:latin typeface="Gotham HTF Book"/>
                        </a:rPr>
                        <a:t> performing the highest? The lowest? Consider both Essentials and Measures.</a:t>
                      </a:r>
                      <a:endParaRPr sz="1600" dirty="0">
                        <a:solidFill>
                          <a:schemeClr val="dk1"/>
                        </a:solidFill>
                        <a:latin typeface="Gotham HTF Book"/>
                      </a:endParaRPr>
                    </a:p>
                    <a:p>
                      <a:pPr marL="0" lvl="0" indent="0" algn="l" rtl="0">
                        <a:lnSpc>
                          <a:spcPct val="115000"/>
                        </a:lnSpc>
                        <a:spcBef>
                          <a:spcPts val="0"/>
                        </a:spcBef>
                        <a:spcAft>
                          <a:spcPts val="0"/>
                        </a:spcAft>
                        <a:buNone/>
                      </a:pPr>
                      <a:endParaRPr sz="1600" dirty="0">
                        <a:solidFill>
                          <a:schemeClr val="dk1"/>
                        </a:solidFill>
                        <a:latin typeface="Gotham HTF Book"/>
                      </a:endParaRPr>
                    </a:p>
                    <a:p>
                      <a:pPr marL="0" lvl="0" indent="0" algn="l" rtl="0">
                        <a:lnSpc>
                          <a:spcPct val="115000"/>
                        </a:lnSpc>
                        <a:spcBef>
                          <a:spcPts val="0"/>
                        </a:spcBef>
                        <a:spcAft>
                          <a:spcPts val="0"/>
                        </a:spcAft>
                        <a:buNone/>
                      </a:pPr>
                      <a:r>
                        <a:rPr lang="en" sz="1600" dirty="0">
                          <a:solidFill>
                            <a:schemeClr val="dk1"/>
                          </a:solidFill>
                          <a:latin typeface="Gotham HTF Book"/>
                        </a:rPr>
                        <a:t>Do you notice variance by </a:t>
                      </a:r>
                      <a:r>
                        <a:rPr lang="en-US" sz="1600" dirty="0">
                          <a:solidFill>
                            <a:schemeClr val="dk1"/>
                          </a:solidFill>
                          <a:latin typeface="Gotham HTF Book"/>
                        </a:rPr>
                        <a:t>schools across the district or in your portfolio</a:t>
                      </a:r>
                      <a:r>
                        <a:rPr lang="en" sz="1600" dirty="0">
                          <a:solidFill>
                            <a:schemeClr val="dk1"/>
                          </a:solidFill>
                          <a:latin typeface="Gotham HTF Book"/>
                        </a:rPr>
                        <a:t>?</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8" name="Picture 2" descr="http://yellower.se/wp-content/uploads/2011/12/note_post_it_desktop_2115x1871_wallpaper-80493.jpg">
            <a:extLst>
              <a:ext uri="{FF2B5EF4-FFF2-40B4-BE49-F238E27FC236}">
                <a16:creationId xmlns:a16="http://schemas.microsoft.com/office/drawing/2014/main" id="{3B9BB010-65C9-4612-8E47-7EEC078309C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957" t="9206" r="17819" b="17265"/>
          <a:stretch/>
        </p:blipFill>
        <p:spPr bwMode="auto">
          <a:xfrm>
            <a:off x="10976674" y="5693320"/>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A9065BF-8E10-4043-8C4B-90A3B2BA38B6}"/>
              </a:ext>
            </a:extLst>
          </p:cNvPr>
          <p:cNvSpPr txBox="1"/>
          <p:nvPr/>
        </p:nvSpPr>
        <p:spPr>
          <a:xfrm>
            <a:off x="11046137" y="5960371"/>
            <a:ext cx="632516" cy="256545"/>
          </a:xfrm>
          <a:prstGeom prst="rect">
            <a:avLst/>
          </a:prstGeom>
          <a:noFill/>
        </p:spPr>
        <p:txBody>
          <a:bodyPr wrap="square" rtlCol="0">
            <a:spAutoFit/>
          </a:bodyPr>
          <a:lstStyle/>
          <a:p>
            <a:pPr algn="ctr"/>
            <a:r>
              <a:rPr lang="en-US" sz="1067" dirty="0"/>
              <a:t>Page 1</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Other Data Sources</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39105257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71"/>
          <p:cNvSpPr txBox="1">
            <a:spLocks noGrp="1"/>
          </p:cNvSpPr>
          <p:nvPr>
            <p:ph type="body" idx="1"/>
          </p:nvPr>
        </p:nvSpPr>
        <p:spPr>
          <a:xfrm>
            <a:off x="269965" y="1541721"/>
            <a:ext cx="11652000" cy="4635200"/>
          </a:xfrm>
          <a:prstGeom prst="rect">
            <a:avLst/>
          </a:prstGeom>
        </p:spPr>
        <p:txBody>
          <a:bodyPr spcFirstLastPara="1" vert="horz" wrap="square" lIns="91433" tIns="91433" rIns="91433" bIns="91433" rtlCol="0" anchor="t" anchorCtr="0">
            <a:noAutofit/>
          </a:bodyPr>
          <a:lstStyle/>
          <a:p>
            <a:pPr indent="-457189">
              <a:buClr>
                <a:srgbClr val="000000"/>
              </a:buClr>
              <a:buSzPts val="1800"/>
            </a:pPr>
            <a:r>
              <a:rPr lang="en" sz="2400" dirty="0">
                <a:solidFill>
                  <a:srgbClr val="000000"/>
                </a:solidFill>
                <a:latin typeface="Gotham HTF Book"/>
              </a:rPr>
              <a:t>Schools have many data points that reflect progress and areas for growth.</a:t>
            </a:r>
            <a:endParaRPr sz="2400" dirty="0">
              <a:solidFill>
                <a:srgbClr val="000000"/>
              </a:solidFill>
              <a:latin typeface="Gotham HTF Book"/>
            </a:endParaRPr>
          </a:p>
          <a:p>
            <a:pPr indent="0">
              <a:buNone/>
            </a:pPr>
            <a:endParaRPr sz="2400" dirty="0">
              <a:solidFill>
                <a:srgbClr val="000000"/>
              </a:solidFill>
              <a:latin typeface="Gotham HTF Book"/>
            </a:endParaRPr>
          </a:p>
          <a:p>
            <a:pPr indent="-457189">
              <a:buClr>
                <a:schemeClr val="dk1"/>
              </a:buClr>
              <a:buSzPts val="1800"/>
            </a:pPr>
            <a:r>
              <a:rPr lang="en" sz="2400" dirty="0">
                <a:solidFill>
                  <a:schemeClr val="dk1"/>
                </a:solidFill>
                <a:latin typeface="Gotham HTF Book"/>
              </a:rPr>
              <a:t>Triangulating data sources is an effective way to build a robust picture of what is happening at your school.</a:t>
            </a:r>
          </a:p>
          <a:p>
            <a:pPr indent="-457189">
              <a:buClr>
                <a:schemeClr val="dk1"/>
              </a:buClr>
              <a:buSzPts val="1800"/>
            </a:pPr>
            <a:endParaRPr lang="en" sz="2400" dirty="0">
              <a:solidFill>
                <a:schemeClr val="dk1"/>
              </a:solidFill>
              <a:latin typeface="Gotham HTF Book"/>
            </a:endParaRPr>
          </a:p>
          <a:p>
            <a:pPr indent="-457189">
              <a:buClr>
                <a:schemeClr val="dk1"/>
              </a:buClr>
              <a:buSzPts val="1800"/>
            </a:pPr>
            <a:r>
              <a:rPr lang="en" sz="2400" dirty="0">
                <a:solidFill>
                  <a:schemeClr val="dk1"/>
                </a:solidFill>
                <a:latin typeface="Gotham HTF Book"/>
              </a:rPr>
              <a:t>As you consider your 5Essentials results, reflect on and leverage other data sources (test scores, atten</a:t>
            </a:r>
            <a:r>
              <a:rPr lang="en-US" sz="2400" dirty="0">
                <a:solidFill>
                  <a:schemeClr val="dk1"/>
                </a:solidFill>
                <a:latin typeface="Gotham HTF Book"/>
              </a:rPr>
              <a:t>dance rates, behavior data, teacher observation data, etc.) to push to a deeper understanding of the school.</a:t>
            </a:r>
            <a:endParaRPr sz="2400" dirty="0">
              <a:solidFill>
                <a:srgbClr val="000000"/>
              </a:solidFill>
              <a:latin typeface="Gotham HTF Book"/>
            </a:endParaRPr>
          </a:p>
          <a:p>
            <a:pPr indent="0">
              <a:spcBef>
                <a:spcPts val="1333"/>
              </a:spcBef>
              <a:spcAft>
                <a:spcPts val="1333"/>
              </a:spcAft>
              <a:buNone/>
            </a:pPr>
            <a:endParaRPr sz="3200" dirty="0">
              <a:solidFill>
                <a:srgbClr val="000000"/>
              </a:solidFill>
              <a:latin typeface="Gotham HTF Book"/>
            </a:endParaRPr>
          </a:p>
        </p:txBody>
      </p:sp>
      <p:sp>
        <p:nvSpPr>
          <p:cNvPr id="823" name="Google Shape;823;p71"/>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Other Data Sources</a:t>
            </a:r>
            <a:endParaRPr dirty="0">
              <a:latin typeface="Gotham HTF Book"/>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Prioritizing a Measure</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21981719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74"/>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Prioritizing </a:t>
            </a:r>
            <a:r>
              <a:rPr lang="en-US" dirty="0">
                <a:latin typeface="Gotham HTF Book"/>
              </a:rPr>
              <a:t>a </a:t>
            </a:r>
            <a:r>
              <a:rPr lang="en" dirty="0">
                <a:latin typeface="Gotham HTF Book"/>
              </a:rPr>
              <a:t>Measure</a:t>
            </a:r>
            <a:endParaRPr dirty="0">
              <a:latin typeface="Gotham HTF Book"/>
            </a:endParaRPr>
          </a:p>
        </p:txBody>
      </p:sp>
      <p:graphicFrame>
        <p:nvGraphicFramePr>
          <p:cNvPr id="841" name="Google Shape;841;p74"/>
          <p:cNvGraphicFramePr/>
          <p:nvPr>
            <p:extLst>
              <p:ext uri="{D42A27DB-BD31-4B8C-83A1-F6EECF244321}">
                <p14:modId xmlns:p14="http://schemas.microsoft.com/office/powerpoint/2010/main" val="1917566875"/>
              </p:ext>
            </p:extLst>
          </p:nvPr>
        </p:nvGraphicFramePr>
        <p:xfrm>
          <a:off x="269984" y="1706485"/>
          <a:ext cx="11652000" cy="3061580"/>
        </p:xfrm>
        <a:graphic>
          <a:graphicData uri="http://schemas.openxmlformats.org/drawingml/2006/table">
            <a:tbl>
              <a:tblPr>
                <a:noFill/>
              </a:tblPr>
              <a:tblGrid>
                <a:gridCol w="2242800">
                  <a:extLst>
                    <a:ext uri="{9D8B030D-6E8A-4147-A177-3AD203B41FA5}">
                      <a16:colId xmlns:a16="http://schemas.microsoft.com/office/drawing/2014/main" val="20000"/>
                    </a:ext>
                  </a:extLst>
                </a:gridCol>
                <a:gridCol w="2064567">
                  <a:extLst>
                    <a:ext uri="{9D8B030D-6E8A-4147-A177-3AD203B41FA5}">
                      <a16:colId xmlns:a16="http://schemas.microsoft.com/office/drawing/2014/main" val="20001"/>
                    </a:ext>
                  </a:extLst>
                </a:gridCol>
                <a:gridCol w="7344633">
                  <a:extLst>
                    <a:ext uri="{9D8B030D-6E8A-4147-A177-3AD203B41FA5}">
                      <a16:colId xmlns:a16="http://schemas.microsoft.com/office/drawing/2014/main" val="20002"/>
                    </a:ext>
                  </a:extLst>
                </a:gridCol>
              </a:tblGrid>
              <a:tr h="487640">
                <a:tc gridSpan="3">
                  <a:txBody>
                    <a:bodyPr/>
                    <a:lstStyle/>
                    <a:p>
                      <a:pPr marL="0" lvl="0" indent="0" algn="ctr" rtl="0">
                        <a:spcBef>
                          <a:spcPts val="0"/>
                        </a:spcBef>
                        <a:spcAft>
                          <a:spcPts val="0"/>
                        </a:spcAft>
                        <a:buClr>
                          <a:schemeClr val="dk1"/>
                        </a:buClr>
                        <a:buSzPts val="1100"/>
                        <a:buFont typeface="Arial"/>
                        <a:buNone/>
                      </a:pPr>
                      <a:r>
                        <a:rPr lang="en" sz="1600" b="1" dirty="0">
                          <a:solidFill>
                            <a:srgbClr val="FFFFFF"/>
                          </a:solidFill>
                          <a:latin typeface="Gotham HTF Book"/>
                        </a:rPr>
                        <a:t>What, specifically, are we trying to accomplish? What specific problem are we trying to solve?</a:t>
                      </a:r>
                      <a:endParaRPr sz="16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87640">
                <a:tc>
                  <a:txBody>
                    <a:bodyPr/>
                    <a:lstStyle/>
                    <a:p>
                      <a:pPr marL="0" lvl="0" indent="0" algn="l" rtl="0">
                        <a:spcBef>
                          <a:spcPts val="0"/>
                        </a:spcBef>
                        <a:spcAft>
                          <a:spcPts val="0"/>
                        </a:spcAft>
                        <a:buNone/>
                      </a:pPr>
                      <a:r>
                        <a:rPr lang="en" sz="1600" b="1" dirty="0">
                          <a:solidFill>
                            <a:srgbClr val="FFFFFF"/>
                          </a:solidFill>
                          <a:latin typeface="Gotham HTF Book"/>
                        </a:rPr>
                        <a:t>Activity</a:t>
                      </a:r>
                      <a:endParaRPr sz="16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dirty="0">
                          <a:solidFill>
                            <a:srgbClr val="FFFFFF"/>
                          </a:solidFill>
                          <a:latin typeface="Gotham HTF Book"/>
                        </a:rPr>
                        <a:t>Time </a:t>
                      </a:r>
                      <a:endParaRPr sz="16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None/>
                      </a:pPr>
                      <a:r>
                        <a:rPr lang="en" sz="1600" b="1">
                          <a:solidFill>
                            <a:srgbClr val="FFFFFF"/>
                          </a:solidFill>
                          <a:latin typeface="Gotham HTF Book"/>
                        </a:rPr>
                        <a:t>Guidance</a:t>
                      </a:r>
                      <a:endParaRPr sz="16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2086300">
                <a:tc>
                  <a:txBody>
                    <a:bodyPr/>
                    <a:lstStyle/>
                    <a:p>
                      <a:pPr marL="0" lvl="0" indent="0" algn="l" rtl="0">
                        <a:spcBef>
                          <a:spcPts val="0"/>
                        </a:spcBef>
                        <a:spcAft>
                          <a:spcPts val="0"/>
                        </a:spcAft>
                        <a:buClr>
                          <a:schemeClr val="dk1"/>
                        </a:buClr>
                        <a:buFont typeface="Arial"/>
                        <a:buNone/>
                      </a:pPr>
                      <a:r>
                        <a:rPr lang="en" sz="1600" dirty="0">
                          <a:solidFill>
                            <a:schemeClr val="dk1"/>
                          </a:solidFill>
                          <a:latin typeface="Gotham HTF Book"/>
                        </a:rPr>
                        <a:t>Prioritize</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Clr>
                          <a:schemeClr val="dk1"/>
                        </a:buClr>
                        <a:buFont typeface="Arial"/>
                        <a:buNone/>
                      </a:pPr>
                      <a:r>
                        <a:rPr lang="en-US" sz="1600" dirty="0">
                          <a:solidFill>
                            <a:schemeClr val="dk1"/>
                          </a:solidFill>
                          <a:latin typeface="Gotham HTF Book"/>
                        </a:rPr>
                        <a:t>5 </a:t>
                      </a:r>
                      <a:r>
                        <a:rPr lang="en" sz="1600" dirty="0">
                          <a:solidFill>
                            <a:schemeClr val="dk1"/>
                          </a:solidFill>
                          <a:latin typeface="Gotham HTF Book"/>
                        </a:rPr>
                        <a:t>min</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solidFill>
                            <a:schemeClr val="dk1"/>
                          </a:solidFill>
                          <a:latin typeface="Gotham HTF Book"/>
                        </a:rPr>
                        <a:t>Collectively prioritize 1 Measure that provide</a:t>
                      </a:r>
                      <a:r>
                        <a:rPr lang="en-US" sz="1600" dirty="0">
                          <a:solidFill>
                            <a:schemeClr val="dk1"/>
                          </a:solidFill>
                          <a:latin typeface="Gotham HTF Book"/>
                        </a:rPr>
                        <a:t>s</a:t>
                      </a:r>
                      <a:r>
                        <a:rPr lang="en" sz="1600" dirty="0">
                          <a:solidFill>
                            <a:schemeClr val="dk1"/>
                          </a:solidFill>
                          <a:latin typeface="Gotham HTF Book"/>
                        </a:rPr>
                        <a:t> opportunity for growth and improvement </a:t>
                      </a:r>
                      <a:r>
                        <a:rPr lang="en-US" sz="1600" dirty="0">
                          <a:solidFill>
                            <a:schemeClr val="dk1"/>
                          </a:solidFill>
                          <a:latin typeface="Gotham HTF Book"/>
                        </a:rPr>
                        <a:t>for the district</a:t>
                      </a:r>
                      <a:r>
                        <a:rPr lang="en" sz="1600" dirty="0">
                          <a:solidFill>
                            <a:schemeClr val="dk1"/>
                          </a:solidFill>
                          <a:latin typeface="Gotham HTF Book"/>
                        </a:rPr>
                        <a:t>. Ask yourselves:</a:t>
                      </a:r>
                      <a:endParaRPr sz="1600" dirty="0">
                        <a:solidFill>
                          <a:schemeClr val="dk1"/>
                        </a:solidFill>
                        <a:latin typeface="Gotham HTF Book"/>
                      </a:endParaRPr>
                    </a:p>
                    <a:p>
                      <a:pPr marL="457200" lvl="0" indent="-304800" algn="l" rtl="0">
                        <a:spcBef>
                          <a:spcPts val="0"/>
                        </a:spcBef>
                        <a:spcAft>
                          <a:spcPts val="0"/>
                        </a:spcAft>
                        <a:buClr>
                          <a:schemeClr val="dk1"/>
                        </a:buClr>
                        <a:buSzPts val="1200"/>
                        <a:buChar char="●"/>
                      </a:pPr>
                      <a:r>
                        <a:rPr lang="en" sz="1600" dirty="0">
                          <a:solidFill>
                            <a:schemeClr val="dk1"/>
                          </a:solidFill>
                          <a:latin typeface="Gotham HTF Book"/>
                        </a:rPr>
                        <a:t>Is this Measure high leverage and high impact? Explain.</a:t>
                      </a:r>
                      <a:endParaRPr sz="1600" dirty="0">
                        <a:solidFill>
                          <a:schemeClr val="dk1"/>
                        </a:solidFill>
                        <a:latin typeface="Gotham HTF Book"/>
                      </a:endParaRPr>
                    </a:p>
                    <a:p>
                      <a:pPr marL="457200" lvl="0" indent="-304800" algn="l" rtl="0">
                        <a:spcBef>
                          <a:spcPts val="0"/>
                        </a:spcBef>
                        <a:spcAft>
                          <a:spcPts val="0"/>
                        </a:spcAft>
                        <a:buClr>
                          <a:schemeClr val="dk1"/>
                        </a:buClr>
                        <a:buSzPts val="1200"/>
                        <a:buChar char="●"/>
                      </a:pPr>
                      <a:r>
                        <a:rPr lang="en" sz="1600" dirty="0">
                          <a:solidFill>
                            <a:schemeClr val="dk1"/>
                          </a:solidFill>
                          <a:latin typeface="Gotham HTF Book"/>
                        </a:rPr>
                        <a:t>Will narrowing focus on this Measure help support and advance other </a:t>
                      </a:r>
                      <a:r>
                        <a:rPr lang="en-US" sz="1600" dirty="0">
                          <a:solidFill>
                            <a:schemeClr val="dk1"/>
                          </a:solidFill>
                          <a:latin typeface="Gotham HTF Book"/>
                        </a:rPr>
                        <a:t>district</a:t>
                      </a:r>
                      <a:r>
                        <a:rPr lang="en" sz="1600" dirty="0">
                          <a:solidFill>
                            <a:schemeClr val="dk1"/>
                          </a:solidFill>
                          <a:latin typeface="Gotham HTF Book"/>
                        </a:rPr>
                        <a:t> improvement priorities? Explain.</a:t>
                      </a:r>
                      <a:endParaRPr sz="1600" dirty="0">
                        <a:solidFill>
                          <a:schemeClr val="dk1"/>
                        </a:solidFill>
                        <a:latin typeface="Gotham HTF Book"/>
                      </a:endParaRPr>
                    </a:p>
                    <a:p>
                      <a:pPr marL="457200" lvl="0" indent="0" algn="l" rtl="0">
                        <a:spcBef>
                          <a:spcPts val="0"/>
                        </a:spcBef>
                        <a:spcAft>
                          <a:spcPts val="0"/>
                        </a:spcAft>
                        <a:buNone/>
                      </a:pP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4" name="Picture 2" descr="http://yellower.se/wp-content/uploads/2011/12/note_post_it_desktop_2115x1871_wallpaper-80493.jpg">
            <a:extLst>
              <a:ext uri="{FF2B5EF4-FFF2-40B4-BE49-F238E27FC236}">
                <a16:creationId xmlns:a16="http://schemas.microsoft.com/office/drawing/2014/main" id="{96F7301F-71E3-4E80-B598-4C85C154A2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561015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F960D07-0241-4363-8848-4C9C22BF56B5}"/>
              </a:ext>
            </a:extLst>
          </p:cNvPr>
          <p:cNvSpPr txBox="1"/>
          <p:nvPr/>
        </p:nvSpPr>
        <p:spPr>
          <a:xfrm>
            <a:off x="11046137" y="5832099"/>
            <a:ext cx="632516" cy="256545"/>
          </a:xfrm>
          <a:prstGeom prst="rect">
            <a:avLst/>
          </a:prstGeom>
          <a:noFill/>
        </p:spPr>
        <p:txBody>
          <a:bodyPr wrap="square" rtlCol="0">
            <a:spAutoFit/>
          </a:bodyPr>
          <a:lstStyle/>
          <a:p>
            <a:pPr algn="ctr"/>
            <a:r>
              <a:rPr lang="en-US" sz="1067" dirty="0"/>
              <a:t>Page 2</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Root Causes</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26422770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77"/>
          <p:cNvSpPr/>
          <p:nvPr/>
        </p:nvSpPr>
        <p:spPr>
          <a:xfrm>
            <a:off x="270000" y="1548067"/>
            <a:ext cx="11498800" cy="1233600"/>
          </a:xfrm>
          <a:prstGeom prst="rect">
            <a:avLst/>
          </a:prstGeom>
          <a:noFill/>
          <a:ln>
            <a:noFill/>
          </a:ln>
        </p:spPr>
        <p:txBody>
          <a:bodyPr spcFirstLastPara="1" wrap="square" lIns="78567" tIns="39267" rIns="78567" bIns="39267" anchor="t" anchorCtr="0">
            <a:noAutofit/>
          </a:bodyPr>
          <a:lstStyle/>
          <a:p>
            <a:pPr algn="ctr"/>
            <a:r>
              <a:rPr lang="en" sz="2000" dirty="0">
                <a:latin typeface="Gotham HTF Book"/>
              </a:rPr>
              <a:t>Essential Question: </a:t>
            </a:r>
            <a:r>
              <a:rPr lang="en" sz="2000" i="1" dirty="0">
                <a:latin typeface="Gotham HTF Book"/>
              </a:rPr>
              <a:t>Why</a:t>
            </a:r>
            <a:r>
              <a:rPr lang="en" sz="2000" dirty="0">
                <a:latin typeface="Gotham HTF Book"/>
              </a:rPr>
              <a:t> did we get these results for our prioritized Measure for Growth?</a:t>
            </a:r>
          </a:p>
          <a:p>
            <a:pPr algn="ctr"/>
            <a:endParaRPr sz="2000" dirty="0">
              <a:latin typeface="Gotham HTF Book"/>
            </a:endParaRPr>
          </a:p>
          <a:p>
            <a:pPr algn="ctr"/>
            <a:endParaRPr sz="2000" dirty="0">
              <a:latin typeface="Gotham HTF Book"/>
            </a:endParaRPr>
          </a:p>
          <a:p>
            <a:pPr>
              <a:lnSpc>
                <a:spcPct val="107916"/>
              </a:lnSpc>
              <a:buClr>
                <a:schemeClr val="dk1"/>
              </a:buClr>
              <a:buSzPts val="1100"/>
            </a:pPr>
            <a:r>
              <a:rPr lang="en" sz="2000" dirty="0">
                <a:solidFill>
                  <a:schemeClr val="dk1"/>
                </a:solidFill>
                <a:latin typeface="Gotham HTF Book"/>
              </a:rPr>
              <a:t>What actions, beliefs, or initiatives caused this Measure to be a Measure for Growth?</a:t>
            </a:r>
            <a:endParaRPr sz="2000" dirty="0">
              <a:solidFill>
                <a:schemeClr val="dk1"/>
              </a:solidFill>
              <a:latin typeface="Gotham HTF Book"/>
            </a:endParaRPr>
          </a:p>
          <a:p>
            <a:pPr marL="609585" indent="-457189">
              <a:lnSpc>
                <a:spcPct val="107916"/>
              </a:lnSpc>
              <a:buClr>
                <a:schemeClr val="dk1"/>
              </a:buClr>
              <a:buSzPts val="1800"/>
              <a:buChar char="●"/>
            </a:pPr>
            <a:r>
              <a:rPr lang="en" sz="2000" dirty="0">
                <a:solidFill>
                  <a:schemeClr val="dk1"/>
                </a:solidFill>
                <a:latin typeface="Gotham HTF Book"/>
              </a:rPr>
              <a:t>Think about adult beliefs and mindsets</a:t>
            </a:r>
            <a:endParaRPr sz="2000" dirty="0">
              <a:solidFill>
                <a:schemeClr val="dk1"/>
              </a:solidFill>
              <a:latin typeface="Gotham HTF Book"/>
            </a:endParaRPr>
          </a:p>
          <a:p>
            <a:pPr marL="609585" indent="-457189">
              <a:lnSpc>
                <a:spcPct val="107916"/>
              </a:lnSpc>
              <a:buClr>
                <a:schemeClr val="dk1"/>
              </a:buClr>
              <a:buSzPts val="1800"/>
              <a:buChar char="●"/>
            </a:pPr>
            <a:r>
              <a:rPr lang="en" sz="2000" dirty="0">
                <a:solidFill>
                  <a:schemeClr val="dk1"/>
                </a:solidFill>
                <a:latin typeface="Gotham HTF Book"/>
              </a:rPr>
              <a:t>Consider the knowledge and skills of adults that led to this Measure for Growth</a:t>
            </a:r>
            <a:endParaRPr sz="2000" dirty="0">
              <a:solidFill>
                <a:schemeClr val="dk1"/>
              </a:solidFill>
              <a:latin typeface="Gotham HTF Book"/>
            </a:endParaRPr>
          </a:p>
          <a:p>
            <a:pPr marL="609585" indent="-457189">
              <a:lnSpc>
                <a:spcPct val="107916"/>
              </a:lnSpc>
              <a:buClr>
                <a:schemeClr val="dk1"/>
              </a:buClr>
              <a:buSzPts val="1800"/>
              <a:buChar char="●"/>
            </a:pPr>
            <a:r>
              <a:rPr lang="en" sz="2000" dirty="0">
                <a:solidFill>
                  <a:schemeClr val="dk1"/>
                </a:solidFill>
                <a:latin typeface="Gotham HTF Book"/>
              </a:rPr>
              <a:t>Think about </a:t>
            </a:r>
            <a:r>
              <a:rPr lang="en-US" sz="2000" dirty="0">
                <a:solidFill>
                  <a:schemeClr val="dk1"/>
                </a:solidFill>
                <a:latin typeface="Gotham HTF Book"/>
              </a:rPr>
              <a:t>district</a:t>
            </a:r>
            <a:r>
              <a:rPr lang="en" sz="2000" dirty="0">
                <a:solidFill>
                  <a:schemeClr val="dk1"/>
                </a:solidFill>
                <a:latin typeface="Gotham HTF Book"/>
              </a:rPr>
              <a:t>-wide systems and structures (or lack thereof) and how they contributed to this </a:t>
            </a:r>
            <a:r>
              <a:rPr lang="en-US" sz="2000" dirty="0">
                <a:solidFill>
                  <a:schemeClr val="dk1"/>
                </a:solidFill>
                <a:latin typeface="Gotham HTF Book"/>
              </a:rPr>
              <a:t>M</a:t>
            </a:r>
            <a:r>
              <a:rPr lang="en" sz="2000" dirty="0">
                <a:solidFill>
                  <a:schemeClr val="dk1"/>
                </a:solidFill>
                <a:latin typeface="Gotham HTF Book"/>
              </a:rPr>
              <a:t>easure for </a:t>
            </a:r>
            <a:r>
              <a:rPr lang="en-US" sz="2000" dirty="0">
                <a:solidFill>
                  <a:schemeClr val="dk1"/>
                </a:solidFill>
                <a:latin typeface="Gotham HTF Book"/>
              </a:rPr>
              <a:t>G</a:t>
            </a:r>
            <a:r>
              <a:rPr lang="en" sz="2000" dirty="0">
                <a:solidFill>
                  <a:schemeClr val="dk1"/>
                </a:solidFill>
                <a:latin typeface="Gotham HTF Book"/>
              </a:rPr>
              <a:t>rowth</a:t>
            </a:r>
            <a:endParaRPr sz="2000" dirty="0">
              <a:solidFill>
                <a:schemeClr val="dk1"/>
              </a:solidFill>
              <a:latin typeface="Gotham HTF Book"/>
            </a:endParaRPr>
          </a:p>
          <a:p>
            <a:pPr marL="609585" indent="-457189">
              <a:lnSpc>
                <a:spcPct val="107916"/>
              </a:lnSpc>
              <a:buClr>
                <a:schemeClr val="dk1"/>
              </a:buClr>
              <a:buSzPts val="1800"/>
              <a:buChar char="●"/>
            </a:pPr>
            <a:r>
              <a:rPr lang="en" sz="2000" dirty="0">
                <a:solidFill>
                  <a:schemeClr val="dk1"/>
                </a:solidFill>
                <a:latin typeface="Gotham HTF Book"/>
              </a:rPr>
              <a:t>Consider how other data sources might help uncover root causes</a:t>
            </a:r>
            <a:endParaRPr sz="2000" dirty="0">
              <a:solidFill>
                <a:schemeClr val="dk1"/>
              </a:solidFill>
              <a:latin typeface="Gotham HTF Book"/>
            </a:endParaRPr>
          </a:p>
          <a:p>
            <a:pPr algn="ctr"/>
            <a:endParaRPr sz="3067" dirty="0">
              <a:latin typeface="Gotham HTF Book"/>
            </a:endParaRPr>
          </a:p>
          <a:p>
            <a:endParaRPr sz="3067" i="1" dirty="0">
              <a:latin typeface="Gotham HTF Book"/>
            </a:endParaRPr>
          </a:p>
        </p:txBody>
      </p:sp>
      <p:sp>
        <p:nvSpPr>
          <p:cNvPr id="860" name="Google Shape;860;p77"/>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Root Cause: Prioritized Measure for Growth</a:t>
            </a:r>
            <a:endParaRPr dirty="0">
              <a:latin typeface="Gotham HTF Book"/>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6" name="Google Shape;866;p78"/>
          <p:cNvSpPr txBox="1"/>
          <p:nvPr/>
        </p:nvSpPr>
        <p:spPr>
          <a:xfrm>
            <a:off x="3174467" y="1825833"/>
            <a:ext cx="4943200" cy="516000"/>
          </a:xfrm>
          <a:prstGeom prst="rect">
            <a:avLst/>
          </a:prstGeom>
          <a:noFill/>
          <a:ln>
            <a:noFill/>
          </a:ln>
        </p:spPr>
        <p:txBody>
          <a:bodyPr spcFirstLastPara="1" wrap="square" lIns="121900" tIns="121900" rIns="121900" bIns="121900" anchor="t" anchorCtr="0">
            <a:noAutofit/>
          </a:bodyPr>
          <a:lstStyle/>
          <a:p>
            <a:r>
              <a:rPr lang="en" sz="1067" b="1">
                <a:latin typeface="Montserrat"/>
                <a:ea typeface="Montserrat"/>
                <a:cs typeface="Montserrat"/>
                <a:sym typeface="Montserrat"/>
              </a:rPr>
              <a:t>Prioritized Measure: Quality Professional Development</a:t>
            </a:r>
            <a:endParaRPr sz="1067" b="1">
              <a:latin typeface="Montserrat"/>
              <a:ea typeface="Montserrat"/>
              <a:cs typeface="Montserrat"/>
              <a:sym typeface="Montserrat"/>
            </a:endParaRPr>
          </a:p>
        </p:txBody>
      </p:sp>
      <p:sp>
        <p:nvSpPr>
          <p:cNvPr id="867" name="Google Shape;867;p78"/>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The 5 Whys Example</a:t>
            </a:r>
            <a:endParaRPr dirty="0">
              <a:latin typeface="Gotham HTF Book"/>
            </a:endParaRPr>
          </a:p>
        </p:txBody>
      </p:sp>
      <p:pic>
        <p:nvPicPr>
          <p:cNvPr id="2" name="Picture 1">
            <a:extLst>
              <a:ext uri="{FF2B5EF4-FFF2-40B4-BE49-F238E27FC236}">
                <a16:creationId xmlns:a16="http://schemas.microsoft.com/office/drawing/2014/main" id="{4DE0B088-377D-478B-A14C-65EDD8EB7987}"/>
              </a:ext>
            </a:extLst>
          </p:cNvPr>
          <p:cNvPicPr>
            <a:picLocks noChangeAspect="1"/>
          </p:cNvPicPr>
          <p:nvPr/>
        </p:nvPicPr>
        <p:blipFill>
          <a:blip r:embed="rId3"/>
          <a:stretch>
            <a:fillRect/>
          </a:stretch>
        </p:blipFill>
        <p:spPr>
          <a:xfrm>
            <a:off x="1593048" y="1364754"/>
            <a:ext cx="9005905" cy="5042921"/>
          </a:xfrm>
          <a:prstGeom prst="rect">
            <a:avLst/>
          </a:prstGeom>
        </p:spPr>
      </p:pic>
      <p:pic>
        <p:nvPicPr>
          <p:cNvPr id="6" name="Picture 2" descr="http://yellower.se/wp-content/uploads/2011/12/note_post_it_desktop_2115x1871_wallpaper-80493.jpg">
            <a:extLst>
              <a:ext uri="{FF2B5EF4-FFF2-40B4-BE49-F238E27FC236}">
                <a16:creationId xmlns:a16="http://schemas.microsoft.com/office/drawing/2014/main" id="{89E1D8B7-596D-47B0-847F-C7FF8868B31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957" t="9206" r="17819" b="17265"/>
          <a:stretch/>
        </p:blipFill>
        <p:spPr bwMode="auto">
          <a:xfrm>
            <a:off x="10976674" y="561015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E87FB8B-5749-4E7A-90FA-94F7466976F3}"/>
              </a:ext>
            </a:extLst>
          </p:cNvPr>
          <p:cNvSpPr txBox="1"/>
          <p:nvPr/>
        </p:nvSpPr>
        <p:spPr>
          <a:xfrm>
            <a:off x="11046137" y="5832099"/>
            <a:ext cx="632516" cy="256545"/>
          </a:xfrm>
          <a:prstGeom prst="rect">
            <a:avLst/>
          </a:prstGeom>
          <a:noFill/>
        </p:spPr>
        <p:txBody>
          <a:bodyPr wrap="square" rtlCol="0">
            <a:spAutoFit/>
          </a:bodyPr>
          <a:lstStyle/>
          <a:p>
            <a:pPr algn="ctr"/>
            <a:r>
              <a:rPr lang="en-US" sz="1067" dirty="0"/>
              <a:t>Page 3</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3" name="Google Shape;873;p79"/>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pPr>
              <a:buClr>
                <a:schemeClr val="dk1"/>
              </a:buClr>
            </a:pPr>
            <a:r>
              <a:rPr lang="en" dirty="0">
                <a:latin typeface="Gotham HTF Book"/>
              </a:rPr>
              <a:t>The 5 Whys Example</a:t>
            </a:r>
            <a:endParaRPr dirty="0">
              <a:latin typeface="Gotham HTF Book"/>
            </a:endParaRPr>
          </a:p>
        </p:txBody>
      </p:sp>
      <p:pic>
        <p:nvPicPr>
          <p:cNvPr id="3" name="Picture 2">
            <a:extLst>
              <a:ext uri="{FF2B5EF4-FFF2-40B4-BE49-F238E27FC236}">
                <a16:creationId xmlns:a16="http://schemas.microsoft.com/office/drawing/2014/main" id="{DF44CC38-C502-4F21-A40D-C5F6D868CCF8}"/>
              </a:ext>
            </a:extLst>
          </p:cNvPr>
          <p:cNvPicPr>
            <a:picLocks noChangeAspect="1"/>
          </p:cNvPicPr>
          <p:nvPr/>
        </p:nvPicPr>
        <p:blipFill>
          <a:blip r:embed="rId3"/>
          <a:stretch>
            <a:fillRect/>
          </a:stretch>
        </p:blipFill>
        <p:spPr>
          <a:xfrm>
            <a:off x="1441758" y="1466848"/>
            <a:ext cx="9308484" cy="5047488"/>
          </a:xfrm>
          <a:prstGeom prst="rect">
            <a:avLst/>
          </a:prstGeom>
        </p:spPr>
      </p:pic>
      <p:pic>
        <p:nvPicPr>
          <p:cNvPr id="6" name="Picture 2" descr="http://yellower.se/wp-content/uploads/2011/12/note_post_it_desktop_2115x1871_wallpaper-80493.jpg">
            <a:extLst>
              <a:ext uri="{FF2B5EF4-FFF2-40B4-BE49-F238E27FC236}">
                <a16:creationId xmlns:a16="http://schemas.microsoft.com/office/drawing/2014/main" id="{31614139-3388-44C5-95B0-E704B81CE7E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957" t="9206" r="17819" b="17265"/>
          <a:stretch/>
        </p:blipFill>
        <p:spPr bwMode="auto">
          <a:xfrm>
            <a:off x="10976674" y="561015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60D7DB8-552F-4929-9310-71B70AE5285C}"/>
              </a:ext>
            </a:extLst>
          </p:cNvPr>
          <p:cNvSpPr txBox="1"/>
          <p:nvPr/>
        </p:nvSpPr>
        <p:spPr>
          <a:xfrm>
            <a:off x="11046137" y="5832099"/>
            <a:ext cx="632516" cy="256545"/>
          </a:xfrm>
          <a:prstGeom prst="rect">
            <a:avLst/>
          </a:prstGeom>
          <a:noFill/>
        </p:spPr>
        <p:txBody>
          <a:bodyPr wrap="square" rtlCol="0">
            <a:spAutoFit/>
          </a:bodyPr>
          <a:lstStyle/>
          <a:p>
            <a:pPr algn="ctr"/>
            <a:r>
              <a:rPr lang="en-US" sz="1067" dirty="0"/>
              <a:t>Page 4</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graphicFrame>
        <p:nvGraphicFramePr>
          <p:cNvPr id="879" name="Google Shape;879;p80"/>
          <p:cNvGraphicFramePr/>
          <p:nvPr>
            <p:extLst>
              <p:ext uri="{D42A27DB-BD31-4B8C-83A1-F6EECF244321}">
                <p14:modId xmlns:p14="http://schemas.microsoft.com/office/powerpoint/2010/main" val="1254706736"/>
              </p:ext>
            </p:extLst>
          </p:nvPr>
        </p:nvGraphicFramePr>
        <p:xfrm>
          <a:off x="384234" y="1688467"/>
          <a:ext cx="11423534" cy="2194440"/>
        </p:xfrm>
        <a:graphic>
          <a:graphicData uri="http://schemas.openxmlformats.org/drawingml/2006/table">
            <a:tbl>
              <a:tblPr>
                <a:noFill/>
              </a:tblPr>
              <a:tblGrid>
                <a:gridCol w="2639300">
                  <a:extLst>
                    <a:ext uri="{9D8B030D-6E8A-4147-A177-3AD203B41FA5}">
                      <a16:colId xmlns:a16="http://schemas.microsoft.com/office/drawing/2014/main" val="20000"/>
                    </a:ext>
                  </a:extLst>
                </a:gridCol>
                <a:gridCol w="1082267">
                  <a:extLst>
                    <a:ext uri="{9D8B030D-6E8A-4147-A177-3AD203B41FA5}">
                      <a16:colId xmlns:a16="http://schemas.microsoft.com/office/drawing/2014/main" val="20001"/>
                    </a:ext>
                  </a:extLst>
                </a:gridCol>
                <a:gridCol w="7701967">
                  <a:extLst>
                    <a:ext uri="{9D8B030D-6E8A-4147-A177-3AD203B41FA5}">
                      <a16:colId xmlns:a16="http://schemas.microsoft.com/office/drawing/2014/main" val="20002"/>
                    </a:ext>
                  </a:extLst>
                </a:gridCol>
              </a:tblGrid>
              <a:tr h="609560">
                <a:tc gridSpan="3">
                  <a:txBody>
                    <a:bodyPr/>
                    <a:lstStyle/>
                    <a:p>
                      <a:pPr marL="0" lvl="0" indent="0" algn="ctr" rtl="0">
                        <a:spcBef>
                          <a:spcPts val="0"/>
                        </a:spcBef>
                        <a:spcAft>
                          <a:spcPts val="0"/>
                        </a:spcAft>
                        <a:buClr>
                          <a:schemeClr val="dk1"/>
                        </a:buClr>
                        <a:buFont typeface="Arial"/>
                        <a:buNone/>
                      </a:pPr>
                      <a:r>
                        <a:rPr lang="en" sz="2000" b="1" dirty="0">
                          <a:solidFill>
                            <a:srgbClr val="FFFFFF"/>
                          </a:solidFill>
                          <a:latin typeface="Gotham HTF Book"/>
                        </a:rPr>
                        <a:t>Why did we get these results for our prioritized Measure for Growth?</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09560">
                <a:tc>
                  <a:txBody>
                    <a:bodyPr/>
                    <a:lstStyle/>
                    <a:p>
                      <a:pPr marL="0" lvl="0" indent="0" algn="l" rtl="0">
                        <a:spcBef>
                          <a:spcPts val="0"/>
                        </a:spcBef>
                        <a:spcAft>
                          <a:spcPts val="0"/>
                        </a:spcAft>
                        <a:buNone/>
                      </a:pPr>
                      <a:r>
                        <a:rPr lang="en" sz="2000" b="1" dirty="0">
                          <a:solidFill>
                            <a:srgbClr val="FFFFFF"/>
                          </a:solidFill>
                          <a:latin typeface="Gotham HTF Book"/>
                        </a:rPr>
                        <a:t>Activity</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Guidance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975320">
                <a:tc>
                  <a:txBody>
                    <a:bodyPr/>
                    <a:lstStyle/>
                    <a:p>
                      <a:pPr marL="0" lvl="0" indent="0" algn="l" rtl="0">
                        <a:spcBef>
                          <a:spcPts val="0"/>
                        </a:spcBef>
                        <a:spcAft>
                          <a:spcPts val="0"/>
                        </a:spcAft>
                        <a:buNone/>
                      </a:pPr>
                      <a:r>
                        <a:rPr lang="en" sz="2000" dirty="0">
                          <a:latin typeface="Gotham HTF Book"/>
                        </a:rPr>
                        <a:t>State the Problem</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10 min</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Collectively: </a:t>
                      </a:r>
                      <a:r>
                        <a:rPr lang="en" sz="2000" b="1" dirty="0">
                          <a:latin typeface="Gotham HTF Book"/>
                        </a:rPr>
                        <a:t>Articulate the problem</a:t>
                      </a:r>
                      <a:r>
                        <a:rPr lang="en" sz="2000" dirty="0">
                          <a:latin typeface="Gotham HTF Book"/>
                        </a:rPr>
                        <a:t> posed by the prioritized Measure for Growth </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880" name="Google Shape;880;p80"/>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Root Cause: Prioritized Measure for Growth</a:t>
            </a:r>
            <a:endParaRPr dirty="0">
              <a:latin typeface="Gotham HTF Book"/>
            </a:endParaRPr>
          </a:p>
        </p:txBody>
      </p:sp>
      <p:pic>
        <p:nvPicPr>
          <p:cNvPr id="4" name="Picture 2" descr="http://yellower.se/wp-content/uploads/2011/12/note_post_it_desktop_2115x1871_wallpaper-80493.jpg">
            <a:extLst>
              <a:ext uri="{FF2B5EF4-FFF2-40B4-BE49-F238E27FC236}">
                <a16:creationId xmlns:a16="http://schemas.microsoft.com/office/drawing/2014/main" id="{CE1FC35A-11EF-4F62-B04E-45D5D4BDD87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580398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4846458-1AAD-45CE-8555-45552CDA2A92}"/>
              </a:ext>
            </a:extLst>
          </p:cNvPr>
          <p:cNvSpPr txBox="1"/>
          <p:nvPr/>
        </p:nvSpPr>
        <p:spPr>
          <a:xfrm>
            <a:off x="11046137" y="6025929"/>
            <a:ext cx="632516" cy="420756"/>
          </a:xfrm>
          <a:prstGeom prst="rect">
            <a:avLst/>
          </a:prstGeom>
          <a:noFill/>
        </p:spPr>
        <p:txBody>
          <a:bodyPr wrap="square" rtlCol="0">
            <a:spAutoFit/>
          </a:bodyPr>
          <a:lstStyle/>
          <a:p>
            <a:pPr algn="ctr"/>
            <a:r>
              <a:rPr lang="en-US" sz="1067" dirty="0"/>
              <a:t>Pages 5-7</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graphicFrame>
        <p:nvGraphicFramePr>
          <p:cNvPr id="879" name="Google Shape;879;p80"/>
          <p:cNvGraphicFramePr/>
          <p:nvPr>
            <p:extLst>
              <p:ext uri="{D42A27DB-BD31-4B8C-83A1-F6EECF244321}">
                <p14:modId xmlns:p14="http://schemas.microsoft.com/office/powerpoint/2010/main" val="2062538977"/>
              </p:ext>
            </p:extLst>
          </p:nvPr>
        </p:nvGraphicFramePr>
        <p:xfrm>
          <a:off x="384234" y="1688467"/>
          <a:ext cx="11423534" cy="3169760"/>
        </p:xfrm>
        <a:graphic>
          <a:graphicData uri="http://schemas.openxmlformats.org/drawingml/2006/table">
            <a:tbl>
              <a:tblPr>
                <a:noFill/>
              </a:tblPr>
              <a:tblGrid>
                <a:gridCol w="2639300">
                  <a:extLst>
                    <a:ext uri="{9D8B030D-6E8A-4147-A177-3AD203B41FA5}">
                      <a16:colId xmlns:a16="http://schemas.microsoft.com/office/drawing/2014/main" val="20000"/>
                    </a:ext>
                  </a:extLst>
                </a:gridCol>
                <a:gridCol w="1082267">
                  <a:extLst>
                    <a:ext uri="{9D8B030D-6E8A-4147-A177-3AD203B41FA5}">
                      <a16:colId xmlns:a16="http://schemas.microsoft.com/office/drawing/2014/main" val="20001"/>
                    </a:ext>
                  </a:extLst>
                </a:gridCol>
                <a:gridCol w="7701967">
                  <a:extLst>
                    <a:ext uri="{9D8B030D-6E8A-4147-A177-3AD203B41FA5}">
                      <a16:colId xmlns:a16="http://schemas.microsoft.com/office/drawing/2014/main" val="20002"/>
                    </a:ext>
                  </a:extLst>
                </a:gridCol>
              </a:tblGrid>
              <a:tr h="609560">
                <a:tc gridSpan="3">
                  <a:txBody>
                    <a:bodyPr/>
                    <a:lstStyle/>
                    <a:p>
                      <a:pPr marL="0" lvl="0" indent="0" algn="ctr" rtl="0">
                        <a:spcBef>
                          <a:spcPts val="0"/>
                        </a:spcBef>
                        <a:spcAft>
                          <a:spcPts val="0"/>
                        </a:spcAft>
                        <a:buClr>
                          <a:schemeClr val="dk1"/>
                        </a:buClr>
                        <a:buFont typeface="Arial"/>
                        <a:buNone/>
                      </a:pPr>
                      <a:r>
                        <a:rPr lang="en" sz="2000" b="1" dirty="0">
                          <a:solidFill>
                            <a:srgbClr val="FFFFFF"/>
                          </a:solidFill>
                          <a:latin typeface="Gotham HTF Book"/>
                        </a:rPr>
                        <a:t>Why did we get these results for our prioritized Measure for Growth?</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09560">
                <a:tc>
                  <a:txBody>
                    <a:bodyPr/>
                    <a:lstStyle/>
                    <a:p>
                      <a:pPr marL="0" lvl="0" indent="0" algn="l" rtl="0">
                        <a:spcBef>
                          <a:spcPts val="0"/>
                        </a:spcBef>
                        <a:spcAft>
                          <a:spcPts val="0"/>
                        </a:spcAft>
                        <a:buNone/>
                      </a:pPr>
                      <a:r>
                        <a:rPr lang="en" sz="2000" b="1" dirty="0">
                          <a:solidFill>
                            <a:srgbClr val="FFFFFF"/>
                          </a:solidFill>
                          <a:latin typeface="Gotham HTF Book"/>
                        </a:rPr>
                        <a:t>Activity</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Guidance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975320">
                <a:tc>
                  <a:txBody>
                    <a:bodyPr/>
                    <a:lstStyle/>
                    <a:p>
                      <a:pPr marL="0" lvl="0" indent="0" algn="l" rtl="0">
                        <a:spcBef>
                          <a:spcPts val="0"/>
                        </a:spcBef>
                        <a:spcAft>
                          <a:spcPts val="0"/>
                        </a:spcAft>
                        <a:buNone/>
                      </a:pPr>
                      <a:r>
                        <a:rPr lang="en" sz="2000" dirty="0">
                          <a:latin typeface="Gotham HTF Book"/>
                        </a:rPr>
                        <a:t>State the Problem</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10 min</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Collectively: </a:t>
                      </a:r>
                      <a:r>
                        <a:rPr lang="en" sz="2000" b="1" dirty="0">
                          <a:latin typeface="Gotham HTF Book"/>
                        </a:rPr>
                        <a:t>Articulate the problem</a:t>
                      </a:r>
                      <a:r>
                        <a:rPr lang="en" sz="2000" dirty="0">
                          <a:latin typeface="Gotham HTF Book"/>
                        </a:rPr>
                        <a:t> posed by the prioritized Measure for Growth </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975320">
                <a:tc>
                  <a:txBody>
                    <a:bodyPr/>
                    <a:lstStyle/>
                    <a:p>
                      <a:pPr marL="0" lvl="0" indent="0" algn="l" rtl="0">
                        <a:spcBef>
                          <a:spcPts val="0"/>
                        </a:spcBef>
                        <a:spcAft>
                          <a:spcPts val="0"/>
                        </a:spcAft>
                        <a:buNone/>
                      </a:pPr>
                      <a:r>
                        <a:rPr lang="en" sz="2000">
                          <a:latin typeface="Gotham HTF Book"/>
                        </a:rPr>
                        <a:t>Brainstorm</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10 min</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Individually: </a:t>
                      </a:r>
                      <a:r>
                        <a:rPr lang="en" sz="2000" dirty="0">
                          <a:solidFill>
                            <a:schemeClr val="dk1"/>
                          </a:solidFill>
                          <a:latin typeface="Gotham HTF Book"/>
                        </a:rPr>
                        <a:t>Using the 5 Whys process, why do you think </a:t>
                      </a:r>
                      <a:r>
                        <a:rPr lang="en-US" sz="2000" dirty="0">
                          <a:solidFill>
                            <a:schemeClr val="dk1"/>
                          </a:solidFill>
                          <a:latin typeface="Gotham HTF Book"/>
                        </a:rPr>
                        <a:t>the district</a:t>
                      </a:r>
                      <a:r>
                        <a:rPr lang="en" sz="2000" dirty="0">
                          <a:solidFill>
                            <a:schemeClr val="dk1"/>
                          </a:solidFill>
                          <a:latin typeface="Gotham HTF Book"/>
                        </a:rPr>
                        <a:t> got this outcome?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880" name="Google Shape;880;p80"/>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Root Cause: Prioritized Measure for Growth</a:t>
            </a:r>
            <a:endParaRPr dirty="0">
              <a:latin typeface="Gotham HTF Book"/>
            </a:endParaRPr>
          </a:p>
        </p:txBody>
      </p:sp>
      <p:pic>
        <p:nvPicPr>
          <p:cNvPr id="4" name="Picture 2" descr="http://yellower.se/wp-content/uploads/2011/12/note_post_it_desktop_2115x1871_wallpaper-80493.jpg">
            <a:extLst>
              <a:ext uri="{FF2B5EF4-FFF2-40B4-BE49-F238E27FC236}">
                <a16:creationId xmlns:a16="http://schemas.microsoft.com/office/drawing/2014/main" id="{CE1FC35A-11EF-4F62-B04E-45D5D4BDD87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580398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4846458-1AAD-45CE-8555-45552CDA2A92}"/>
              </a:ext>
            </a:extLst>
          </p:cNvPr>
          <p:cNvSpPr txBox="1"/>
          <p:nvPr/>
        </p:nvSpPr>
        <p:spPr>
          <a:xfrm>
            <a:off x="11046137" y="6025929"/>
            <a:ext cx="632516" cy="420756"/>
          </a:xfrm>
          <a:prstGeom prst="rect">
            <a:avLst/>
          </a:prstGeom>
          <a:noFill/>
        </p:spPr>
        <p:txBody>
          <a:bodyPr wrap="square" rtlCol="0">
            <a:spAutoFit/>
          </a:bodyPr>
          <a:lstStyle/>
          <a:p>
            <a:pPr algn="ctr"/>
            <a:r>
              <a:rPr lang="en-US" sz="1067" dirty="0"/>
              <a:t>Pages 5-7</a:t>
            </a:r>
          </a:p>
        </p:txBody>
      </p:sp>
    </p:spTree>
    <p:extLst>
      <p:ext uri="{BB962C8B-B14F-4D97-AF65-F5344CB8AC3E}">
        <p14:creationId xmlns:p14="http://schemas.microsoft.com/office/powerpoint/2010/main" val="4192591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graphicFrame>
        <p:nvGraphicFramePr>
          <p:cNvPr id="879" name="Google Shape;879;p80"/>
          <p:cNvGraphicFramePr/>
          <p:nvPr/>
        </p:nvGraphicFramePr>
        <p:xfrm>
          <a:off x="384234" y="1688467"/>
          <a:ext cx="11423534" cy="4510840"/>
        </p:xfrm>
        <a:graphic>
          <a:graphicData uri="http://schemas.openxmlformats.org/drawingml/2006/table">
            <a:tbl>
              <a:tblPr>
                <a:noFill/>
              </a:tblPr>
              <a:tblGrid>
                <a:gridCol w="2639300">
                  <a:extLst>
                    <a:ext uri="{9D8B030D-6E8A-4147-A177-3AD203B41FA5}">
                      <a16:colId xmlns:a16="http://schemas.microsoft.com/office/drawing/2014/main" val="20000"/>
                    </a:ext>
                  </a:extLst>
                </a:gridCol>
                <a:gridCol w="1082267">
                  <a:extLst>
                    <a:ext uri="{9D8B030D-6E8A-4147-A177-3AD203B41FA5}">
                      <a16:colId xmlns:a16="http://schemas.microsoft.com/office/drawing/2014/main" val="20001"/>
                    </a:ext>
                  </a:extLst>
                </a:gridCol>
                <a:gridCol w="7701967">
                  <a:extLst>
                    <a:ext uri="{9D8B030D-6E8A-4147-A177-3AD203B41FA5}">
                      <a16:colId xmlns:a16="http://schemas.microsoft.com/office/drawing/2014/main" val="20002"/>
                    </a:ext>
                  </a:extLst>
                </a:gridCol>
              </a:tblGrid>
              <a:tr h="609560">
                <a:tc gridSpan="3">
                  <a:txBody>
                    <a:bodyPr/>
                    <a:lstStyle/>
                    <a:p>
                      <a:pPr marL="0" lvl="0" indent="0" algn="ctr" rtl="0">
                        <a:spcBef>
                          <a:spcPts val="0"/>
                        </a:spcBef>
                        <a:spcAft>
                          <a:spcPts val="0"/>
                        </a:spcAft>
                        <a:buClr>
                          <a:schemeClr val="dk1"/>
                        </a:buClr>
                        <a:buFont typeface="Arial"/>
                        <a:buNone/>
                      </a:pPr>
                      <a:r>
                        <a:rPr lang="en" sz="2000" b="1" dirty="0">
                          <a:solidFill>
                            <a:srgbClr val="FFFFFF"/>
                          </a:solidFill>
                          <a:latin typeface="Gotham HTF Book"/>
                        </a:rPr>
                        <a:t>Why did we get these results for our prioritized Measure for Growth?</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09560">
                <a:tc>
                  <a:txBody>
                    <a:bodyPr/>
                    <a:lstStyle/>
                    <a:p>
                      <a:pPr marL="0" lvl="0" indent="0" algn="l" rtl="0">
                        <a:spcBef>
                          <a:spcPts val="0"/>
                        </a:spcBef>
                        <a:spcAft>
                          <a:spcPts val="0"/>
                        </a:spcAft>
                        <a:buNone/>
                      </a:pPr>
                      <a:r>
                        <a:rPr lang="en" sz="2000" b="1" dirty="0">
                          <a:solidFill>
                            <a:srgbClr val="FFFFFF"/>
                          </a:solidFill>
                          <a:latin typeface="Gotham HTF Book"/>
                        </a:rPr>
                        <a:t>Activity</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Guidance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975320">
                <a:tc>
                  <a:txBody>
                    <a:bodyPr/>
                    <a:lstStyle/>
                    <a:p>
                      <a:pPr marL="0" lvl="0" indent="0" algn="l" rtl="0">
                        <a:spcBef>
                          <a:spcPts val="0"/>
                        </a:spcBef>
                        <a:spcAft>
                          <a:spcPts val="0"/>
                        </a:spcAft>
                        <a:buNone/>
                      </a:pPr>
                      <a:r>
                        <a:rPr lang="en" sz="2000" dirty="0">
                          <a:latin typeface="Gotham HTF Book"/>
                        </a:rPr>
                        <a:t>State the Problem</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10 min</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Collectively: </a:t>
                      </a:r>
                      <a:r>
                        <a:rPr lang="en" sz="2000" b="1" dirty="0">
                          <a:latin typeface="Gotham HTF Book"/>
                        </a:rPr>
                        <a:t>Articulate the problem</a:t>
                      </a:r>
                      <a:r>
                        <a:rPr lang="en" sz="2000" dirty="0">
                          <a:latin typeface="Gotham HTF Book"/>
                        </a:rPr>
                        <a:t> posed by the prioritized Measure for Growth </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975320">
                <a:tc>
                  <a:txBody>
                    <a:bodyPr/>
                    <a:lstStyle/>
                    <a:p>
                      <a:pPr marL="0" lvl="0" indent="0" algn="l" rtl="0">
                        <a:spcBef>
                          <a:spcPts val="0"/>
                        </a:spcBef>
                        <a:spcAft>
                          <a:spcPts val="0"/>
                        </a:spcAft>
                        <a:buNone/>
                      </a:pPr>
                      <a:r>
                        <a:rPr lang="en" sz="2000">
                          <a:latin typeface="Gotham HTF Book"/>
                        </a:rPr>
                        <a:t>Brainstorm</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10 min</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Individually: </a:t>
                      </a:r>
                      <a:r>
                        <a:rPr lang="en" sz="2000" dirty="0">
                          <a:solidFill>
                            <a:schemeClr val="dk1"/>
                          </a:solidFill>
                          <a:latin typeface="Gotham HTF Book"/>
                        </a:rPr>
                        <a:t>Using the 5 Whys process, why do you think </a:t>
                      </a:r>
                      <a:r>
                        <a:rPr lang="en-US" sz="2000" dirty="0">
                          <a:solidFill>
                            <a:schemeClr val="dk1"/>
                          </a:solidFill>
                          <a:latin typeface="Gotham HTF Book"/>
                        </a:rPr>
                        <a:t>the district</a:t>
                      </a:r>
                      <a:r>
                        <a:rPr lang="en" sz="2000" dirty="0">
                          <a:solidFill>
                            <a:schemeClr val="dk1"/>
                          </a:solidFill>
                          <a:latin typeface="Gotham HTF Book"/>
                        </a:rPr>
                        <a:t> got this outcome?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1341080">
                <a:tc>
                  <a:txBody>
                    <a:bodyPr/>
                    <a:lstStyle/>
                    <a:p>
                      <a:pPr marL="0" lvl="0" indent="0" algn="l" rtl="0">
                        <a:spcBef>
                          <a:spcPts val="0"/>
                        </a:spcBef>
                        <a:spcAft>
                          <a:spcPts val="0"/>
                        </a:spcAft>
                        <a:buNone/>
                      </a:pPr>
                      <a:r>
                        <a:rPr lang="en" sz="2000">
                          <a:latin typeface="Gotham HTF Book"/>
                        </a:rPr>
                        <a:t>Naming a Probable Cause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latin typeface="Gotham HTF Book"/>
                        </a:rPr>
                        <a:t>15 min</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solidFill>
                            <a:schemeClr val="dk1"/>
                          </a:solidFill>
                          <a:latin typeface="Gotham HTF Book"/>
                        </a:rPr>
                        <a:t>As a team, discuss and narrow your root causes for your Measure for Growth. Come to consensus on and articulate a “Probable Cause”.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880" name="Google Shape;880;p80"/>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Root Cause: Prioritized Measure for Growth</a:t>
            </a:r>
            <a:endParaRPr dirty="0">
              <a:latin typeface="Gotham HTF Book"/>
            </a:endParaRPr>
          </a:p>
        </p:txBody>
      </p:sp>
      <p:pic>
        <p:nvPicPr>
          <p:cNvPr id="4" name="Picture 2" descr="http://yellower.se/wp-content/uploads/2011/12/note_post_it_desktop_2115x1871_wallpaper-80493.jpg">
            <a:extLst>
              <a:ext uri="{FF2B5EF4-FFF2-40B4-BE49-F238E27FC236}">
                <a16:creationId xmlns:a16="http://schemas.microsoft.com/office/drawing/2014/main" id="{CE1FC35A-11EF-4F62-B04E-45D5D4BDD87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580398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4846458-1AAD-45CE-8555-45552CDA2A92}"/>
              </a:ext>
            </a:extLst>
          </p:cNvPr>
          <p:cNvSpPr txBox="1"/>
          <p:nvPr/>
        </p:nvSpPr>
        <p:spPr>
          <a:xfrm>
            <a:off x="11046137" y="6025929"/>
            <a:ext cx="632516" cy="420756"/>
          </a:xfrm>
          <a:prstGeom prst="rect">
            <a:avLst/>
          </a:prstGeom>
          <a:noFill/>
        </p:spPr>
        <p:txBody>
          <a:bodyPr wrap="square" rtlCol="0">
            <a:spAutoFit/>
          </a:bodyPr>
          <a:lstStyle/>
          <a:p>
            <a:pPr algn="ctr"/>
            <a:r>
              <a:rPr lang="en-US" sz="1067" dirty="0"/>
              <a:t>Pages 5-7</a:t>
            </a:r>
          </a:p>
        </p:txBody>
      </p:sp>
    </p:spTree>
    <p:extLst>
      <p:ext uri="{BB962C8B-B14F-4D97-AF65-F5344CB8AC3E}">
        <p14:creationId xmlns:p14="http://schemas.microsoft.com/office/powerpoint/2010/main" val="325178570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Crafting a Vision for Improvement</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33031286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82"/>
          <p:cNvSpPr txBox="1">
            <a:spLocks noGrp="1"/>
          </p:cNvSpPr>
          <p:nvPr>
            <p:ph type="body" idx="1"/>
          </p:nvPr>
        </p:nvSpPr>
        <p:spPr>
          <a:xfrm>
            <a:off x="269965" y="1541721"/>
            <a:ext cx="11652000" cy="4635200"/>
          </a:xfrm>
          <a:prstGeom prst="rect">
            <a:avLst/>
          </a:prstGeom>
        </p:spPr>
        <p:txBody>
          <a:bodyPr spcFirstLastPara="1" vert="horz" wrap="square" lIns="91433" tIns="91433" rIns="91433" bIns="91433" rtlCol="0" anchor="ctr" anchorCtr="0">
            <a:noAutofit/>
          </a:bodyPr>
          <a:lstStyle/>
          <a:p>
            <a:pPr marL="0" indent="0" algn="ctr">
              <a:lnSpc>
                <a:spcPct val="100000"/>
              </a:lnSpc>
              <a:spcBef>
                <a:spcPts val="0"/>
              </a:spcBef>
              <a:buNone/>
            </a:pPr>
            <a:r>
              <a:rPr lang="en" sz="2400" i="1" dirty="0">
                <a:solidFill>
                  <a:schemeClr val="dk1"/>
                </a:solidFill>
                <a:latin typeface="Gotham HTF Book"/>
              </a:rPr>
              <a:t>If leaders and teachers were to attain piercing clarity about what actions matter most; if we were equally clear about the value and impact of those actions; if we learned and practiced them with “simplicity and diligence” — something stunning would happen for our students. </a:t>
            </a:r>
            <a:endParaRPr sz="2400" i="1" dirty="0">
              <a:solidFill>
                <a:schemeClr val="dk1"/>
              </a:solidFill>
              <a:latin typeface="Gotham HTF Book"/>
            </a:endParaRPr>
          </a:p>
          <a:p>
            <a:pPr marL="0" indent="0" algn="ctr">
              <a:lnSpc>
                <a:spcPct val="100000"/>
              </a:lnSpc>
              <a:spcBef>
                <a:spcPts val="0"/>
              </a:spcBef>
              <a:buNone/>
            </a:pPr>
            <a:r>
              <a:rPr lang="en" dirty="0">
                <a:solidFill>
                  <a:schemeClr val="dk1"/>
                </a:solidFill>
                <a:latin typeface="Gotham HTF Book"/>
              </a:rPr>
              <a:t>- </a:t>
            </a:r>
            <a:r>
              <a:rPr lang="en" sz="1800" dirty="0">
                <a:solidFill>
                  <a:schemeClr val="dk1"/>
                </a:solidFill>
                <a:latin typeface="Gotham HTF Book"/>
              </a:rPr>
              <a:t>Mike Schmoker</a:t>
            </a:r>
            <a:endParaRPr sz="1800" dirty="0">
              <a:solidFill>
                <a:srgbClr val="000000"/>
              </a:solidFill>
              <a:latin typeface="Gotham HTF Book"/>
            </a:endParaRPr>
          </a:p>
        </p:txBody>
      </p:sp>
      <p:sp>
        <p:nvSpPr>
          <p:cNvPr id="892" name="Google Shape;892;p82"/>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“Something Stunning for Our Students”</a:t>
            </a:r>
            <a:endParaRPr dirty="0">
              <a:latin typeface="Gotham HTF Book"/>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83"/>
          <p:cNvSpPr/>
          <p:nvPr/>
        </p:nvSpPr>
        <p:spPr>
          <a:xfrm>
            <a:off x="270000" y="1548067"/>
            <a:ext cx="11498800" cy="1233600"/>
          </a:xfrm>
          <a:prstGeom prst="rect">
            <a:avLst/>
          </a:prstGeom>
          <a:noFill/>
          <a:ln>
            <a:noFill/>
          </a:ln>
        </p:spPr>
        <p:txBody>
          <a:bodyPr spcFirstLastPara="1" wrap="square" lIns="78567" tIns="39267" rIns="78567" bIns="39267" anchor="t" anchorCtr="0">
            <a:noAutofit/>
          </a:bodyPr>
          <a:lstStyle/>
          <a:p>
            <a:endParaRPr sz="3067" i="1">
              <a:latin typeface="Montserrat"/>
              <a:ea typeface="Montserrat"/>
              <a:cs typeface="Montserrat"/>
              <a:sym typeface="Montserrat"/>
            </a:endParaRPr>
          </a:p>
        </p:txBody>
      </p:sp>
      <p:graphicFrame>
        <p:nvGraphicFramePr>
          <p:cNvPr id="899" name="Google Shape;899;p83"/>
          <p:cNvGraphicFramePr/>
          <p:nvPr>
            <p:extLst>
              <p:ext uri="{D42A27DB-BD31-4B8C-83A1-F6EECF244321}">
                <p14:modId xmlns:p14="http://schemas.microsoft.com/office/powerpoint/2010/main" val="2120823898"/>
              </p:ext>
            </p:extLst>
          </p:nvPr>
        </p:nvGraphicFramePr>
        <p:xfrm>
          <a:off x="107284" y="1417301"/>
          <a:ext cx="11996867" cy="3567755"/>
        </p:xfrm>
        <a:graphic>
          <a:graphicData uri="http://schemas.openxmlformats.org/drawingml/2006/table">
            <a:tbl>
              <a:tblPr>
                <a:noFill/>
              </a:tblPr>
              <a:tblGrid>
                <a:gridCol w="1457565">
                  <a:extLst>
                    <a:ext uri="{9D8B030D-6E8A-4147-A177-3AD203B41FA5}">
                      <a16:colId xmlns:a16="http://schemas.microsoft.com/office/drawing/2014/main" val="20000"/>
                    </a:ext>
                  </a:extLst>
                </a:gridCol>
                <a:gridCol w="1112363">
                  <a:extLst>
                    <a:ext uri="{9D8B030D-6E8A-4147-A177-3AD203B41FA5}">
                      <a16:colId xmlns:a16="http://schemas.microsoft.com/office/drawing/2014/main" val="20001"/>
                    </a:ext>
                  </a:extLst>
                </a:gridCol>
                <a:gridCol w="9426939">
                  <a:extLst>
                    <a:ext uri="{9D8B030D-6E8A-4147-A177-3AD203B41FA5}">
                      <a16:colId xmlns:a16="http://schemas.microsoft.com/office/drawing/2014/main" val="20002"/>
                    </a:ext>
                  </a:extLst>
                </a:gridCol>
              </a:tblGrid>
              <a:tr h="975320">
                <a:tc gridSpan="3">
                  <a:txBody>
                    <a:bodyPr/>
                    <a:lstStyle/>
                    <a:p>
                      <a:pPr marL="0" lvl="0" indent="0" algn="ctr" rtl="0">
                        <a:spcBef>
                          <a:spcPts val="0"/>
                        </a:spcBef>
                        <a:spcAft>
                          <a:spcPts val="0"/>
                        </a:spcAft>
                        <a:buClr>
                          <a:schemeClr val="dk1"/>
                        </a:buClr>
                        <a:buSzPts val="1100"/>
                        <a:buFont typeface="Arial"/>
                        <a:buNone/>
                      </a:pPr>
                      <a:r>
                        <a:rPr lang="en" sz="2400" b="1" dirty="0">
                          <a:solidFill>
                            <a:srgbClr val="FFFFFF"/>
                          </a:solidFill>
                          <a:latin typeface="Gotham HTF Book"/>
                        </a:rPr>
                        <a:t>What, specifically, are we trying to accomplish?</a:t>
                      </a:r>
                      <a:endParaRPr sz="2400" b="1" dirty="0">
                        <a:solidFill>
                          <a:srgbClr val="FFFFFF"/>
                        </a:solidFill>
                        <a:latin typeface="Gotham HTF Book"/>
                      </a:endParaRPr>
                    </a:p>
                    <a:p>
                      <a:pPr marL="0" lvl="0" indent="0" algn="ctr" rtl="0">
                        <a:spcBef>
                          <a:spcPts val="0"/>
                        </a:spcBef>
                        <a:spcAft>
                          <a:spcPts val="0"/>
                        </a:spcAft>
                        <a:buClr>
                          <a:schemeClr val="dk1"/>
                        </a:buClr>
                        <a:buSzPts val="1100"/>
                        <a:buFont typeface="Arial"/>
                        <a:buNone/>
                      </a:pPr>
                      <a:r>
                        <a:rPr lang="en" sz="2400" dirty="0">
                          <a:solidFill>
                            <a:srgbClr val="FFFFFF"/>
                          </a:solidFill>
                          <a:latin typeface="Gotham HTF Book"/>
                        </a:rPr>
                        <a:t>“What is our vision for success?”</a:t>
                      </a:r>
                      <a:endParaRPr sz="24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95676">
                <a:tc>
                  <a:txBody>
                    <a:bodyPr/>
                    <a:lstStyle/>
                    <a:p>
                      <a:pPr marL="0" lvl="0" indent="0" algn="l" rtl="0">
                        <a:spcBef>
                          <a:spcPts val="0"/>
                        </a:spcBef>
                        <a:spcAft>
                          <a:spcPts val="0"/>
                        </a:spcAft>
                        <a:buNone/>
                      </a:pPr>
                      <a:r>
                        <a:rPr lang="en" sz="2000" b="1">
                          <a:solidFill>
                            <a:srgbClr val="FFFFFF"/>
                          </a:solidFill>
                          <a:latin typeface="Gotham HTF Book"/>
                        </a:rPr>
                        <a:t>Activity</a:t>
                      </a:r>
                      <a:endParaRPr sz="20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dirty="0">
                          <a:solidFill>
                            <a:srgbClr val="FFFFFF"/>
                          </a:solidFill>
                          <a:latin typeface="Gotham HTF Book"/>
                        </a:rPr>
                        <a:t>Guidance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1996759">
                <a:tc>
                  <a:txBody>
                    <a:bodyPr/>
                    <a:lstStyle/>
                    <a:p>
                      <a:pPr marL="0" lvl="0" indent="0" algn="l" rtl="0">
                        <a:spcBef>
                          <a:spcPts val="0"/>
                        </a:spcBef>
                        <a:spcAft>
                          <a:spcPts val="0"/>
                        </a:spcAft>
                        <a:buNone/>
                      </a:pPr>
                      <a:r>
                        <a:rPr lang="en" sz="1600">
                          <a:latin typeface="Gotham HTF Book"/>
                        </a:rPr>
                        <a:t>Discuss</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10 min</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14300" lvl="0" indent="-190500" algn="l" rtl="0">
                        <a:lnSpc>
                          <a:spcPct val="90000"/>
                        </a:lnSpc>
                        <a:spcBef>
                          <a:spcPts val="0"/>
                        </a:spcBef>
                        <a:spcAft>
                          <a:spcPts val="0"/>
                        </a:spcAft>
                        <a:buClr>
                          <a:schemeClr val="dk1"/>
                        </a:buClr>
                        <a:buSzPts val="1200"/>
                        <a:buChar char="•"/>
                      </a:pPr>
                      <a:r>
                        <a:rPr lang="en" sz="1600" dirty="0">
                          <a:solidFill>
                            <a:schemeClr val="dk1"/>
                          </a:solidFill>
                          <a:latin typeface="Gotham HTF Book"/>
                        </a:rPr>
                        <a:t>What would it look like in your </a:t>
                      </a:r>
                      <a:r>
                        <a:rPr lang="en-US" sz="1600" dirty="0">
                          <a:solidFill>
                            <a:schemeClr val="dk1"/>
                          </a:solidFill>
                          <a:latin typeface="Gotham HTF Book"/>
                        </a:rPr>
                        <a:t>district</a:t>
                      </a:r>
                      <a:r>
                        <a:rPr lang="en" sz="1600" dirty="0">
                          <a:solidFill>
                            <a:schemeClr val="dk1"/>
                          </a:solidFill>
                          <a:latin typeface="Gotham HTF Book"/>
                        </a:rPr>
                        <a:t> if you dramatically increase</a:t>
                      </a:r>
                      <a:r>
                        <a:rPr lang="en-US" sz="1600" dirty="0">
                          <a:solidFill>
                            <a:schemeClr val="dk1"/>
                          </a:solidFill>
                          <a:latin typeface="Gotham HTF Book"/>
                        </a:rPr>
                        <a:t>d</a:t>
                      </a:r>
                      <a:r>
                        <a:rPr lang="en" sz="1600" dirty="0">
                          <a:solidFill>
                            <a:schemeClr val="dk1"/>
                          </a:solidFill>
                          <a:latin typeface="Gotham HTF Book"/>
                        </a:rPr>
                        <a:t> your performance in your Measure for Growth? </a:t>
                      </a:r>
                      <a:endParaRPr sz="1600" dirty="0">
                        <a:solidFill>
                          <a:schemeClr val="dk1"/>
                        </a:solidFill>
                        <a:latin typeface="Gotham HTF Book"/>
                      </a:endParaRPr>
                    </a:p>
                    <a:p>
                      <a:pPr marL="114300" lvl="0" indent="-1905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What would students, teachers, </a:t>
                      </a:r>
                      <a:r>
                        <a:rPr lang="en-US" sz="1600" dirty="0">
                          <a:solidFill>
                            <a:schemeClr val="dk1"/>
                          </a:solidFill>
                          <a:latin typeface="Gotham HTF Book"/>
                        </a:rPr>
                        <a:t>staff, </a:t>
                      </a:r>
                      <a:r>
                        <a:rPr lang="en" sz="1600" dirty="0">
                          <a:solidFill>
                            <a:schemeClr val="dk1"/>
                          </a:solidFill>
                          <a:latin typeface="Gotham HTF Book"/>
                        </a:rPr>
                        <a:t>and/or families be saying or doing differently/ more of/ less of?</a:t>
                      </a:r>
                      <a:endParaRPr sz="1600" dirty="0">
                        <a:solidFill>
                          <a:schemeClr val="dk1"/>
                        </a:solidFill>
                        <a:latin typeface="Gotham HTF Book"/>
                      </a:endParaRPr>
                    </a:p>
                    <a:p>
                      <a:pPr marL="114300" lvl="0" indent="-190500" algn="l" rtl="0">
                        <a:lnSpc>
                          <a:spcPct val="90000"/>
                        </a:lnSpc>
                        <a:spcBef>
                          <a:spcPts val="1000"/>
                        </a:spcBef>
                        <a:spcAft>
                          <a:spcPts val="1000"/>
                        </a:spcAft>
                        <a:buClr>
                          <a:schemeClr val="dk1"/>
                        </a:buClr>
                        <a:buSzPts val="1200"/>
                        <a:buChar char="•"/>
                      </a:pPr>
                      <a:r>
                        <a:rPr lang="en" sz="1600" dirty="0">
                          <a:solidFill>
                            <a:schemeClr val="dk1"/>
                          </a:solidFill>
                          <a:latin typeface="Gotham HTF Book"/>
                        </a:rPr>
                        <a:t>(</a:t>
                      </a:r>
                      <a:r>
                        <a:rPr lang="en-US" sz="1600" dirty="0">
                          <a:solidFill>
                            <a:schemeClr val="dk1"/>
                          </a:solidFill>
                          <a:latin typeface="Gotham HTF Book"/>
                        </a:rPr>
                        <a:t>Consider: </a:t>
                      </a:r>
                      <a:r>
                        <a:rPr lang="en" sz="1600" dirty="0">
                          <a:solidFill>
                            <a:schemeClr val="dk1"/>
                          </a:solidFill>
                          <a:latin typeface="Gotham HTF Book"/>
                        </a:rPr>
                        <a:t>How does improvement on this Measure relate to your current </a:t>
                      </a:r>
                      <a:r>
                        <a:rPr lang="en-US" sz="1600" dirty="0">
                          <a:solidFill>
                            <a:schemeClr val="dk1"/>
                          </a:solidFill>
                          <a:latin typeface="Gotham HTF Book"/>
                        </a:rPr>
                        <a:t>district</a:t>
                      </a:r>
                      <a:r>
                        <a:rPr lang="en" sz="1600" dirty="0">
                          <a:solidFill>
                            <a:schemeClr val="dk1"/>
                          </a:solidFill>
                          <a:latin typeface="Gotham HTF Book"/>
                        </a:rPr>
                        <a:t> improvement plans and goals? How can you </a:t>
                      </a:r>
                      <a:r>
                        <a:rPr lang="en" sz="1600" b="1" dirty="0">
                          <a:solidFill>
                            <a:schemeClr val="dk1"/>
                          </a:solidFill>
                          <a:latin typeface="Gotham HTF Book"/>
                        </a:rPr>
                        <a:t>align </a:t>
                      </a:r>
                      <a:r>
                        <a:rPr lang="en" sz="1600" dirty="0">
                          <a:solidFill>
                            <a:schemeClr val="dk1"/>
                          </a:solidFill>
                          <a:latin typeface="Gotham HTF Book"/>
                        </a:rPr>
                        <a:t>them to current goals and plans so that they </a:t>
                      </a:r>
                      <a:r>
                        <a:rPr lang="en" sz="1600" b="1" dirty="0">
                          <a:solidFill>
                            <a:schemeClr val="dk1"/>
                          </a:solidFill>
                          <a:latin typeface="Gotham HTF Book"/>
                        </a:rPr>
                        <a:t>complement </a:t>
                      </a:r>
                      <a:r>
                        <a:rPr lang="en" sz="1600" dirty="0">
                          <a:solidFill>
                            <a:schemeClr val="dk1"/>
                          </a:solidFill>
                          <a:latin typeface="Gotham HTF Book"/>
                        </a:rPr>
                        <a:t>already established priorities?) </a:t>
                      </a:r>
                      <a:endParaRPr sz="1600" dirty="0">
                        <a:solidFill>
                          <a:schemeClr val="dk1"/>
                        </a:solidFill>
                        <a:latin typeface="Gotham HTF Book"/>
                      </a:endParaRPr>
                    </a:p>
                  </a:txBody>
                  <a:tcPr marL="121900" marR="121900" marT="1219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900" name="Google Shape;900;p83"/>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Vision Setting</a:t>
            </a:r>
            <a:endParaRPr dirty="0">
              <a:latin typeface="Gotham HTF Book"/>
            </a:endParaRPr>
          </a:p>
        </p:txBody>
      </p:sp>
      <p:pic>
        <p:nvPicPr>
          <p:cNvPr id="5" name="Picture 2" descr="http://yellower.se/wp-content/uploads/2011/12/note_post_it_desktop_2115x1871_wallpaper-80493.jpg">
            <a:extLst>
              <a:ext uri="{FF2B5EF4-FFF2-40B4-BE49-F238E27FC236}">
                <a16:creationId xmlns:a16="http://schemas.microsoft.com/office/drawing/2014/main" id="{ACE6C065-1F87-47E3-9D0A-50190E4D18E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6067352"/>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131D234-1BF4-4501-BB9B-5EB8DDB0E47C}"/>
              </a:ext>
            </a:extLst>
          </p:cNvPr>
          <p:cNvSpPr txBox="1"/>
          <p:nvPr/>
        </p:nvSpPr>
        <p:spPr>
          <a:xfrm>
            <a:off x="11046137" y="6289298"/>
            <a:ext cx="632516" cy="256545"/>
          </a:xfrm>
          <a:prstGeom prst="rect">
            <a:avLst/>
          </a:prstGeom>
          <a:noFill/>
        </p:spPr>
        <p:txBody>
          <a:bodyPr wrap="square" rtlCol="0">
            <a:spAutoFit/>
          </a:bodyPr>
          <a:lstStyle/>
          <a:p>
            <a:pPr algn="ctr"/>
            <a:r>
              <a:rPr lang="en-US" sz="1067" dirty="0"/>
              <a:t>Page 8</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83"/>
          <p:cNvSpPr/>
          <p:nvPr/>
        </p:nvSpPr>
        <p:spPr>
          <a:xfrm>
            <a:off x="270000" y="1548067"/>
            <a:ext cx="11498800" cy="1233600"/>
          </a:xfrm>
          <a:prstGeom prst="rect">
            <a:avLst/>
          </a:prstGeom>
          <a:noFill/>
          <a:ln>
            <a:noFill/>
          </a:ln>
        </p:spPr>
        <p:txBody>
          <a:bodyPr spcFirstLastPara="1" wrap="square" lIns="78567" tIns="39267" rIns="78567" bIns="39267" anchor="t" anchorCtr="0">
            <a:noAutofit/>
          </a:bodyPr>
          <a:lstStyle/>
          <a:p>
            <a:endParaRPr sz="3067" i="1">
              <a:latin typeface="Montserrat"/>
              <a:ea typeface="Montserrat"/>
              <a:cs typeface="Montserrat"/>
              <a:sym typeface="Montserrat"/>
            </a:endParaRPr>
          </a:p>
        </p:txBody>
      </p:sp>
      <p:graphicFrame>
        <p:nvGraphicFramePr>
          <p:cNvPr id="899" name="Google Shape;899;p83"/>
          <p:cNvGraphicFramePr/>
          <p:nvPr>
            <p:extLst>
              <p:ext uri="{D42A27DB-BD31-4B8C-83A1-F6EECF244321}">
                <p14:modId xmlns:p14="http://schemas.microsoft.com/office/powerpoint/2010/main" val="4072237061"/>
              </p:ext>
            </p:extLst>
          </p:nvPr>
        </p:nvGraphicFramePr>
        <p:xfrm>
          <a:off x="107284" y="1417301"/>
          <a:ext cx="11996867" cy="4250467"/>
        </p:xfrm>
        <a:graphic>
          <a:graphicData uri="http://schemas.openxmlformats.org/drawingml/2006/table">
            <a:tbl>
              <a:tblPr>
                <a:noFill/>
              </a:tblPr>
              <a:tblGrid>
                <a:gridCol w="1457565">
                  <a:extLst>
                    <a:ext uri="{9D8B030D-6E8A-4147-A177-3AD203B41FA5}">
                      <a16:colId xmlns:a16="http://schemas.microsoft.com/office/drawing/2014/main" val="20000"/>
                    </a:ext>
                  </a:extLst>
                </a:gridCol>
                <a:gridCol w="1112363">
                  <a:extLst>
                    <a:ext uri="{9D8B030D-6E8A-4147-A177-3AD203B41FA5}">
                      <a16:colId xmlns:a16="http://schemas.microsoft.com/office/drawing/2014/main" val="20001"/>
                    </a:ext>
                  </a:extLst>
                </a:gridCol>
                <a:gridCol w="9426939">
                  <a:extLst>
                    <a:ext uri="{9D8B030D-6E8A-4147-A177-3AD203B41FA5}">
                      <a16:colId xmlns:a16="http://schemas.microsoft.com/office/drawing/2014/main" val="20002"/>
                    </a:ext>
                  </a:extLst>
                </a:gridCol>
              </a:tblGrid>
              <a:tr h="975320">
                <a:tc gridSpan="3">
                  <a:txBody>
                    <a:bodyPr/>
                    <a:lstStyle/>
                    <a:p>
                      <a:pPr marL="0" lvl="0" indent="0" algn="ctr" rtl="0">
                        <a:spcBef>
                          <a:spcPts val="0"/>
                        </a:spcBef>
                        <a:spcAft>
                          <a:spcPts val="0"/>
                        </a:spcAft>
                        <a:buClr>
                          <a:schemeClr val="dk1"/>
                        </a:buClr>
                        <a:buSzPts val="1100"/>
                        <a:buFont typeface="Arial"/>
                        <a:buNone/>
                      </a:pPr>
                      <a:r>
                        <a:rPr lang="en" sz="2400" b="1" dirty="0">
                          <a:solidFill>
                            <a:srgbClr val="FFFFFF"/>
                          </a:solidFill>
                          <a:latin typeface="Gotham HTF Book"/>
                        </a:rPr>
                        <a:t>What, specifically, are we trying to accomplish?</a:t>
                      </a:r>
                      <a:endParaRPr sz="2400" b="1" dirty="0">
                        <a:solidFill>
                          <a:srgbClr val="FFFFFF"/>
                        </a:solidFill>
                        <a:latin typeface="Gotham HTF Book"/>
                      </a:endParaRPr>
                    </a:p>
                    <a:p>
                      <a:pPr marL="0" lvl="0" indent="0" algn="ctr" rtl="0">
                        <a:spcBef>
                          <a:spcPts val="0"/>
                        </a:spcBef>
                        <a:spcAft>
                          <a:spcPts val="0"/>
                        </a:spcAft>
                        <a:buClr>
                          <a:schemeClr val="dk1"/>
                        </a:buClr>
                        <a:buSzPts val="1100"/>
                        <a:buFont typeface="Arial"/>
                        <a:buNone/>
                      </a:pPr>
                      <a:r>
                        <a:rPr lang="en" sz="2400" dirty="0">
                          <a:solidFill>
                            <a:srgbClr val="FFFFFF"/>
                          </a:solidFill>
                          <a:latin typeface="Gotham HTF Book"/>
                        </a:rPr>
                        <a:t>“What is our vision for success?”</a:t>
                      </a:r>
                      <a:endParaRPr sz="24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95676">
                <a:tc>
                  <a:txBody>
                    <a:bodyPr/>
                    <a:lstStyle/>
                    <a:p>
                      <a:pPr marL="0" lvl="0" indent="0" algn="l" rtl="0">
                        <a:spcBef>
                          <a:spcPts val="0"/>
                        </a:spcBef>
                        <a:spcAft>
                          <a:spcPts val="0"/>
                        </a:spcAft>
                        <a:buNone/>
                      </a:pPr>
                      <a:r>
                        <a:rPr lang="en" sz="2000" b="1">
                          <a:solidFill>
                            <a:srgbClr val="FFFFFF"/>
                          </a:solidFill>
                          <a:latin typeface="Gotham HTF Book"/>
                        </a:rPr>
                        <a:t>Activity</a:t>
                      </a:r>
                      <a:endParaRPr sz="20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dirty="0">
                          <a:solidFill>
                            <a:srgbClr val="FFFFFF"/>
                          </a:solidFill>
                          <a:latin typeface="Gotham HTF Book"/>
                        </a:rPr>
                        <a:t>Guidance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1996759">
                <a:tc>
                  <a:txBody>
                    <a:bodyPr/>
                    <a:lstStyle/>
                    <a:p>
                      <a:pPr marL="0" lvl="0" indent="0" algn="l" rtl="0">
                        <a:spcBef>
                          <a:spcPts val="0"/>
                        </a:spcBef>
                        <a:spcAft>
                          <a:spcPts val="0"/>
                        </a:spcAft>
                        <a:buNone/>
                      </a:pPr>
                      <a:r>
                        <a:rPr lang="en" sz="1600">
                          <a:latin typeface="Gotham HTF Book"/>
                        </a:rPr>
                        <a:t>Discuss</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10 min</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14300" lvl="0" indent="-190500" algn="l" rtl="0">
                        <a:lnSpc>
                          <a:spcPct val="90000"/>
                        </a:lnSpc>
                        <a:spcBef>
                          <a:spcPts val="0"/>
                        </a:spcBef>
                        <a:spcAft>
                          <a:spcPts val="0"/>
                        </a:spcAft>
                        <a:buClr>
                          <a:schemeClr val="dk1"/>
                        </a:buClr>
                        <a:buSzPts val="1200"/>
                        <a:buChar char="•"/>
                      </a:pPr>
                      <a:r>
                        <a:rPr lang="en" sz="1600" dirty="0">
                          <a:solidFill>
                            <a:schemeClr val="dk1"/>
                          </a:solidFill>
                          <a:latin typeface="Gotham HTF Book"/>
                        </a:rPr>
                        <a:t>What would it look like in your </a:t>
                      </a:r>
                      <a:r>
                        <a:rPr lang="en-US" sz="1600" dirty="0">
                          <a:solidFill>
                            <a:schemeClr val="dk1"/>
                          </a:solidFill>
                          <a:latin typeface="Gotham HTF Book"/>
                        </a:rPr>
                        <a:t>district</a:t>
                      </a:r>
                      <a:r>
                        <a:rPr lang="en" sz="1600" dirty="0">
                          <a:solidFill>
                            <a:schemeClr val="dk1"/>
                          </a:solidFill>
                          <a:latin typeface="Gotham HTF Book"/>
                        </a:rPr>
                        <a:t> if you dramatically increase</a:t>
                      </a:r>
                      <a:r>
                        <a:rPr lang="en-US" sz="1600" dirty="0">
                          <a:solidFill>
                            <a:schemeClr val="dk1"/>
                          </a:solidFill>
                          <a:latin typeface="Gotham HTF Book"/>
                        </a:rPr>
                        <a:t>d</a:t>
                      </a:r>
                      <a:r>
                        <a:rPr lang="en" sz="1600" dirty="0">
                          <a:solidFill>
                            <a:schemeClr val="dk1"/>
                          </a:solidFill>
                          <a:latin typeface="Gotham HTF Book"/>
                        </a:rPr>
                        <a:t> your performance in your Measure for Growth? </a:t>
                      </a:r>
                      <a:endParaRPr sz="1600" dirty="0">
                        <a:solidFill>
                          <a:schemeClr val="dk1"/>
                        </a:solidFill>
                        <a:latin typeface="Gotham HTF Book"/>
                      </a:endParaRPr>
                    </a:p>
                    <a:p>
                      <a:pPr marL="114300" lvl="0" indent="-1905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What would students, teachers, </a:t>
                      </a:r>
                      <a:r>
                        <a:rPr lang="en-US" sz="1600" dirty="0">
                          <a:solidFill>
                            <a:schemeClr val="dk1"/>
                          </a:solidFill>
                          <a:latin typeface="Gotham HTF Book"/>
                        </a:rPr>
                        <a:t>staff, </a:t>
                      </a:r>
                      <a:r>
                        <a:rPr lang="en" sz="1600" dirty="0">
                          <a:solidFill>
                            <a:schemeClr val="dk1"/>
                          </a:solidFill>
                          <a:latin typeface="Gotham HTF Book"/>
                        </a:rPr>
                        <a:t>and/or families be saying or doing differently/ more of/ less of?</a:t>
                      </a:r>
                      <a:endParaRPr sz="1600" dirty="0">
                        <a:solidFill>
                          <a:schemeClr val="dk1"/>
                        </a:solidFill>
                        <a:latin typeface="Gotham HTF Book"/>
                      </a:endParaRPr>
                    </a:p>
                    <a:p>
                      <a:pPr marL="114300" lvl="0" indent="-190500" algn="l" rtl="0">
                        <a:lnSpc>
                          <a:spcPct val="90000"/>
                        </a:lnSpc>
                        <a:spcBef>
                          <a:spcPts val="1000"/>
                        </a:spcBef>
                        <a:spcAft>
                          <a:spcPts val="1000"/>
                        </a:spcAft>
                        <a:buClr>
                          <a:schemeClr val="dk1"/>
                        </a:buClr>
                        <a:buSzPts val="1200"/>
                        <a:buChar char="•"/>
                      </a:pPr>
                      <a:r>
                        <a:rPr lang="en" sz="1600" dirty="0">
                          <a:solidFill>
                            <a:schemeClr val="dk1"/>
                          </a:solidFill>
                          <a:latin typeface="Gotham HTF Book"/>
                        </a:rPr>
                        <a:t>(</a:t>
                      </a:r>
                      <a:r>
                        <a:rPr lang="en-US" sz="1600" dirty="0">
                          <a:solidFill>
                            <a:schemeClr val="dk1"/>
                          </a:solidFill>
                          <a:latin typeface="Gotham HTF Book"/>
                        </a:rPr>
                        <a:t>Consider: </a:t>
                      </a:r>
                      <a:r>
                        <a:rPr lang="en" sz="1600" dirty="0">
                          <a:solidFill>
                            <a:schemeClr val="dk1"/>
                          </a:solidFill>
                          <a:latin typeface="Gotham HTF Book"/>
                        </a:rPr>
                        <a:t>How does improvement on this Measure relate to your current </a:t>
                      </a:r>
                      <a:r>
                        <a:rPr lang="en-US" sz="1600" dirty="0">
                          <a:solidFill>
                            <a:schemeClr val="dk1"/>
                          </a:solidFill>
                          <a:latin typeface="Gotham HTF Book"/>
                        </a:rPr>
                        <a:t>district</a:t>
                      </a:r>
                      <a:r>
                        <a:rPr lang="en" sz="1600" dirty="0">
                          <a:solidFill>
                            <a:schemeClr val="dk1"/>
                          </a:solidFill>
                          <a:latin typeface="Gotham HTF Book"/>
                        </a:rPr>
                        <a:t> improvement plans and goals? How can you </a:t>
                      </a:r>
                      <a:r>
                        <a:rPr lang="en" sz="1600" b="1" dirty="0">
                          <a:solidFill>
                            <a:schemeClr val="dk1"/>
                          </a:solidFill>
                          <a:latin typeface="Gotham HTF Book"/>
                        </a:rPr>
                        <a:t>align </a:t>
                      </a:r>
                      <a:r>
                        <a:rPr lang="en" sz="1600" dirty="0">
                          <a:solidFill>
                            <a:schemeClr val="dk1"/>
                          </a:solidFill>
                          <a:latin typeface="Gotham HTF Book"/>
                        </a:rPr>
                        <a:t>them to current goals and plans so that they </a:t>
                      </a:r>
                      <a:r>
                        <a:rPr lang="en" sz="1600" b="1" dirty="0">
                          <a:solidFill>
                            <a:schemeClr val="dk1"/>
                          </a:solidFill>
                          <a:latin typeface="Gotham HTF Book"/>
                        </a:rPr>
                        <a:t>complement </a:t>
                      </a:r>
                      <a:r>
                        <a:rPr lang="en" sz="1600" dirty="0">
                          <a:solidFill>
                            <a:schemeClr val="dk1"/>
                          </a:solidFill>
                          <a:latin typeface="Gotham HTF Book"/>
                        </a:rPr>
                        <a:t>already established priorities?) </a:t>
                      </a:r>
                      <a:endParaRPr sz="1600" dirty="0">
                        <a:solidFill>
                          <a:schemeClr val="dk1"/>
                        </a:solidFill>
                        <a:latin typeface="Gotham HTF Book"/>
                      </a:endParaRPr>
                    </a:p>
                  </a:txBody>
                  <a:tcPr marL="121900" marR="121900" marT="1219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87640">
                <a:tc>
                  <a:txBody>
                    <a:bodyPr/>
                    <a:lstStyle/>
                    <a:p>
                      <a:pPr marL="0" lvl="0" indent="0" algn="l" rtl="0">
                        <a:lnSpc>
                          <a:spcPct val="90000"/>
                        </a:lnSpc>
                        <a:spcBef>
                          <a:spcPts val="0"/>
                        </a:spcBef>
                        <a:spcAft>
                          <a:spcPts val="0"/>
                        </a:spcAft>
                        <a:buClr>
                          <a:schemeClr val="dk1"/>
                        </a:buClr>
                        <a:buSzPts val="1100"/>
                        <a:buFont typeface="Arial"/>
                        <a:buNone/>
                      </a:pPr>
                      <a:r>
                        <a:rPr lang="en" sz="1600">
                          <a:solidFill>
                            <a:schemeClr val="dk1"/>
                          </a:solidFill>
                          <a:latin typeface="Gotham HTF Book"/>
                        </a:rPr>
                        <a:t>Articulate your vision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latin typeface="Gotham HTF Book"/>
                        </a:rPr>
                        <a:t>10 min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Collectively: </a:t>
                      </a:r>
                      <a:r>
                        <a:rPr lang="en" sz="1600" dirty="0">
                          <a:solidFill>
                            <a:schemeClr val="dk1"/>
                          </a:solidFill>
                          <a:latin typeface="Gotham HTF Book"/>
                        </a:rPr>
                        <a:t>Craft a Vision Statement that addresses the questions above (see exemplar)</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900" name="Google Shape;900;p83"/>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Vision Setting</a:t>
            </a:r>
            <a:endParaRPr dirty="0">
              <a:latin typeface="Gotham HTF Book"/>
            </a:endParaRPr>
          </a:p>
        </p:txBody>
      </p:sp>
      <p:pic>
        <p:nvPicPr>
          <p:cNvPr id="5" name="Picture 2" descr="http://yellower.se/wp-content/uploads/2011/12/note_post_it_desktop_2115x1871_wallpaper-80493.jpg">
            <a:extLst>
              <a:ext uri="{FF2B5EF4-FFF2-40B4-BE49-F238E27FC236}">
                <a16:creationId xmlns:a16="http://schemas.microsoft.com/office/drawing/2014/main" id="{ACE6C065-1F87-47E3-9D0A-50190E4D18E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6067352"/>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131D234-1BF4-4501-BB9B-5EB8DDB0E47C}"/>
              </a:ext>
            </a:extLst>
          </p:cNvPr>
          <p:cNvSpPr txBox="1"/>
          <p:nvPr/>
        </p:nvSpPr>
        <p:spPr>
          <a:xfrm>
            <a:off x="11046137" y="6289298"/>
            <a:ext cx="632516" cy="256545"/>
          </a:xfrm>
          <a:prstGeom prst="rect">
            <a:avLst/>
          </a:prstGeom>
          <a:noFill/>
        </p:spPr>
        <p:txBody>
          <a:bodyPr wrap="square" rtlCol="0">
            <a:spAutoFit/>
          </a:bodyPr>
          <a:lstStyle/>
          <a:p>
            <a:pPr algn="ctr"/>
            <a:r>
              <a:rPr lang="en-US" sz="1067" dirty="0"/>
              <a:t>Page 8</a:t>
            </a:r>
          </a:p>
        </p:txBody>
      </p:sp>
    </p:spTree>
    <p:extLst>
      <p:ext uri="{BB962C8B-B14F-4D97-AF65-F5344CB8AC3E}">
        <p14:creationId xmlns:p14="http://schemas.microsoft.com/office/powerpoint/2010/main" val="340070115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83"/>
          <p:cNvSpPr/>
          <p:nvPr/>
        </p:nvSpPr>
        <p:spPr>
          <a:xfrm>
            <a:off x="270000" y="1548067"/>
            <a:ext cx="11498800" cy="1233600"/>
          </a:xfrm>
          <a:prstGeom prst="rect">
            <a:avLst/>
          </a:prstGeom>
          <a:noFill/>
          <a:ln>
            <a:noFill/>
          </a:ln>
        </p:spPr>
        <p:txBody>
          <a:bodyPr spcFirstLastPara="1" wrap="square" lIns="78567" tIns="39267" rIns="78567" bIns="39267" anchor="t" anchorCtr="0">
            <a:noAutofit/>
          </a:bodyPr>
          <a:lstStyle/>
          <a:p>
            <a:endParaRPr sz="3067" i="1">
              <a:latin typeface="Montserrat"/>
              <a:ea typeface="Montserrat"/>
              <a:cs typeface="Montserrat"/>
              <a:sym typeface="Montserrat"/>
            </a:endParaRPr>
          </a:p>
        </p:txBody>
      </p:sp>
      <p:graphicFrame>
        <p:nvGraphicFramePr>
          <p:cNvPr id="899" name="Google Shape;899;p83"/>
          <p:cNvGraphicFramePr/>
          <p:nvPr/>
        </p:nvGraphicFramePr>
        <p:xfrm>
          <a:off x="107284" y="1417301"/>
          <a:ext cx="11996867" cy="4933179"/>
        </p:xfrm>
        <a:graphic>
          <a:graphicData uri="http://schemas.openxmlformats.org/drawingml/2006/table">
            <a:tbl>
              <a:tblPr>
                <a:noFill/>
              </a:tblPr>
              <a:tblGrid>
                <a:gridCol w="1457565">
                  <a:extLst>
                    <a:ext uri="{9D8B030D-6E8A-4147-A177-3AD203B41FA5}">
                      <a16:colId xmlns:a16="http://schemas.microsoft.com/office/drawing/2014/main" val="20000"/>
                    </a:ext>
                  </a:extLst>
                </a:gridCol>
                <a:gridCol w="1112363">
                  <a:extLst>
                    <a:ext uri="{9D8B030D-6E8A-4147-A177-3AD203B41FA5}">
                      <a16:colId xmlns:a16="http://schemas.microsoft.com/office/drawing/2014/main" val="20001"/>
                    </a:ext>
                  </a:extLst>
                </a:gridCol>
                <a:gridCol w="9426939">
                  <a:extLst>
                    <a:ext uri="{9D8B030D-6E8A-4147-A177-3AD203B41FA5}">
                      <a16:colId xmlns:a16="http://schemas.microsoft.com/office/drawing/2014/main" val="20002"/>
                    </a:ext>
                  </a:extLst>
                </a:gridCol>
              </a:tblGrid>
              <a:tr h="975320">
                <a:tc gridSpan="3">
                  <a:txBody>
                    <a:bodyPr/>
                    <a:lstStyle/>
                    <a:p>
                      <a:pPr marL="0" lvl="0" indent="0" algn="ctr" rtl="0">
                        <a:spcBef>
                          <a:spcPts val="0"/>
                        </a:spcBef>
                        <a:spcAft>
                          <a:spcPts val="0"/>
                        </a:spcAft>
                        <a:buClr>
                          <a:schemeClr val="dk1"/>
                        </a:buClr>
                        <a:buSzPts val="1100"/>
                        <a:buFont typeface="Arial"/>
                        <a:buNone/>
                      </a:pPr>
                      <a:r>
                        <a:rPr lang="en" sz="2400" b="1" dirty="0">
                          <a:solidFill>
                            <a:srgbClr val="FFFFFF"/>
                          </a:solidFill>
                          <a:latin typeface="Gotham HTF Book"/>
                        </a:rPr>
                        <a:t>What, specifically, are we trying to accomplish?</a:t>
                      </a:r>
                      <a:endParaRPr sz="2400" b="1" dirty="0">
                        <a:solidFill>
                          <a:srgbClr val="FFFFFF"/>
                        </a:solidFill>
                        <a:latin typeface="Gotham HTF Book"/>
                      </a:endParaRPr>
                    </a:p>
                    <a:p>
                      <a:pPr marL="0" lvl="0" indent="0" algn="ctr" rtl="0">
                        <a:spcBef>
                          <a:spcPts val="0"/>
                        </a:spcBef>
                        <a:spcAft>
                          <a:spcPts val="0"/>
                        </a:spcAft>
                        <a:buClr>
                          <a:schemeClr val="dk1"/>
                        </a:buClr>
                        <a:buSzPts val="1100"/>
                        <a:buFont typeface="Arial"/>
                        <a:buNone/>
                      </a:pPr>
                      <a:r>
                        <a:rPr lang="en" sz="2400" dirty="0">
                          <a:solidFill>
                            <a:srgbClr val="FFFFFF"/>
                          </a:solidFill>
                          <a:latin typeface="Gotham HTF Book"/>
                        </a:rPr>
                        <a:t>“What is our vision for success?”</a:t>
                      </a:r>
                      <a:endParaRPr sz="24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95676">
                <a:tc>
                  <a:txBody>
                    <a:bodyPr/>
                    <a:lstStyle/>
                    <a:p>
                      <a:pPr marL="0" lvl="0" indent="0" algn="l" rtl="0">
                        <a:spcBef>
                          <a:spcPts val="0"/>
                        </a:spcBef>
                        <a:spcAft>
                          <a:spcPts val="0"/>
                        </a:spcAft>
                        <a:buNone/>
                      </a:pPr>
                      <a:r>
                        <a:rPr lang="en" sz="2000" b="1">
                          <a:solidFill>
                            <a:srgbClr val="FFFFFF"/>
                          </a:solidFill>
                          <a:latin typeface="Gotham HTF Book"/>
                        </a:rPr>
                        <a:t>Activity</a:t>
                      </a:r>
                      <a:endParaRPr sz="20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dirty="0">
                          <a:solidFill>
                            <a:srgbClr val="FFFFFF"/>
                          </a:solidFill>
                          <a:latin typeface="Gotham HTF Book"/>
                        </a:rPr>
                        <a:t>Guidance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1996759">
                <a:tc>
                  <a:txBody>
                    <a:bodyPr/>
                    <a:lstStyle/>
                    <a:p>
                      <a:pPr marL="0" lvl="0" indent="0" algn="l" rtl="0">
                        <a:spcBef>
                          <a:spcPts val="0"/>
                        </a:spcBef>
                        <a:spcAft>
                          <a:spcPts val="0"/>
                        </a:spcAft>
                        <a:buNone/>
                      </a:pPr>
                      <a:r>
                        <a:rPr lang="en" sz="1600">
                          <a:latin typeface="Gotham HTF Book"/>
                        </a:rPr>
                        <a:t>Discuss</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10 min</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14300" lvl="0" indent="-190500" algn="l" rtl="0">
                        <a:lnSpc>
                          <a:spcPct val="90000"/>
                        </a:lnSpc>
                        <a:spcBef>
                          <a:spcPts val="0"/>
                        </a:spcBef>
                        <a:spcAft>
                          <a:spcPts val="0"/>
                        </a:spcAft>
                        <a:buClr>
                          <a:schemeClr val="dk1"/>
                        </a:buClr>
                        <a:buSzPts val="1200"/>
                        <a:buChar char="•"/>
                      </a:pPr>
                      <a:r>
                        <a:rPr lang="en" sz="1600" dirty="0">
                          <a:solidFill>
                            <a:schemeClr val="dk1"/>
                          </a:solidFill>
                          <a:latin typeface="Gotham HTF Book"/>
                        </a:rPr>
                        <a:t>What would it look like in your </a:t>
                      </a:r>
                      <a:r>
                        <a:rPr lang="en-US" sz="1600" dirty="0">
                          <a:solidFill>
                            <a:schemeClr val="dk1"/>
                          </a:solidFill>
                          <a:latin typeface="Gotham HTF Book"/>
                        </a:rPr>
                        <a:t>district</a:t>
                      </a:r>
                      <a:r>
                        <a:rPr lang="en" sz="1600" dirty="0">
                          <a:solidFill>
                            <a:schemeClr val="dk1"/>
                          </a:solidFill>
                          <a:latin typeface="Gotham HTF Book"/>
                        </a:rPr>
                        <a:t> if you dramatically increase</a:t>
                      </a:r>
                      <a:r>
                        <a:rPr lang="en-US" sz="1600" dirty="0">
                          <a:solidFill>
                            <a:schemeClr val="dk1"/>
                          </a:solidFill>
                          <a:latin typeface="Gotham HTF Book"/>
                        </a:rPr>
                        <a:t>d</a:t>
                      </a:r>
                      <a:r>
                        <a:rPr lang="en" sz="1600" dirty="0">
                          <a:solidFill>
                            <a:schemeClr val="dk1"/>
                          </a:solidFill>
                          <a:latin typeface="Gotham HTF Book"/>
                        </a:rPr>
                        <a:t> your performance in your Measure for Growth? </a:t>
                      </a:r>
                      <a:endParaRPr sz="1600" dirty="0">
                        <a:solidFill>
                          <a:schemeClr val="dk1"/>
                        </a:solidFill>
                        <a:latin typeface="Gotham HTF Book"/>
                      </a:endParaRPr>
                    </a:p>
                    <a:p>
                      <a:pPr marL="114300" lvl="0" indent="-1905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What would students, teachers, </a:t>
                      </a:r>
                      <a:r>
                        <a:rPr lang="en-US" sz="1600" dirty="0">
                          <a:solidFill>
                            <a:schemeClr val="dk1"/>
                          </a:solidFill>
                          <a:latin typeface="Gotham HTF Book"/>
                        </a:rPr>
                        <a:t>staff, </a:t>
                      </a:r>
                      <a:r>
                        <a:rPr lang="en" sz="1600" dirty="0">
                          <a:solidFill>
                            <a:schemeClr val="dk1"/>
                          </a:solidFill>
                          <a:latin typeface="Gotham HTF Book"/>
                        </a:rPr>
                        <a:t>and/or families be saying or doing differently/ more of/ less of?</a:t>
                      </a:r>
                      <a:endParaRPr sz="1600" dirty="0">
                        <a:solidFill>
                          <a:schemeClr val="dk1"/>
                        </a:solidFill>
                        <a:latin typeface="Gotham HTF Book"/>
                      </a:endParaRPr>
                    </a:p>
                    <a:p>
                      <a:pPr marL="114300" lvl="0" indent="-190500" algn="l" rtl="0">
                        <a:lnSpc>
                          <a:spcPct val="90000"/>
                        </a:lnSpc>
                        <a:spcBef>
                          <a:spcPts val="1000"/>
                        </a:spcBef>
                        <a:spcAft>
                          <a:spcPts val="1000"/>
                        </a:spcAft>
                        <a:buClr>
                          <a:schemeClr val="dk1"/>
                        </a:buClr>
                        <a:buSzPts val="1200"/>
                        <a:buChar char="•"/>
                      </a:pPr>
                      <a:r>
                        <a:rPr lang="en" sz="1600" dirty="0">
                          <a:solidFill>
                            <a:schemeClr val="dk1"/>
                          </a:solidFill>
                          <a:latin typeface="Gotham HTF Book"/>
                        </a:rPr>
                        <a:t>(</a:t>
                      </a:r>
                      <a:r>
                        <a:rPr lang="en-US" sz="1600" dirty="0">
                          <a:solidFill>
                            <a:schemeClr val="dk1"/>
                          </a:solidFill>
                          <a:latin typeface="Gotham HTF Book"/>
                        </a:rPr>
                        <a:t>Consider: </a:t>
                      </a:r>
                      <a:r>
                        <a:rPr lang="en" sz="1600" dirty="0">
                          <a:solidFill>
                            <a:schemeClr val="dk1"/>
                          </a:solidFill>
                          <a:latin typeface="Gotham HTF Book"/>
                        </a:rPr>
                        <a:t>How does improvement on this Measure relate to your current </a:t>
                      </a:r>
                      <a:r>
                        <a:rPr lang="en-US" sz="1600" dirty="0">
                          <a:solidFill>
                            <a:schemeClr val="dk1"/>
                          </a:solidFill>
                          <a:latin typeface="Gotham HTF Book"/>
                        </a:rPr>
                        <a:t>district</a:t>
                      </a:r>
                      <a:r>
                        <a:rPr lang="en" sz="1600" dirty="0">
                          <a:solidFill>
                            <a:schemeClr val="dk1"/>
                          </a:solidFill>
                          <a:latin typeface="Gotham HTF Book"/>
                        </a:rPr>
                        <a:t> improvement plans and goals? How can you </a:t>
                      </a:r>
                      <a:r>
                        <a:rPr lang="en" sz="1600" b="1" dirty="0">
                          <a:solidFill>
                            <a:schemeClr val="dk1"/>
                          </a:solidFill>
                          <a:latin typeface="Gotham HTF Book"/>
                        </a:rPr>
                        <a:t>align </a:t>
                      </a:r>
                      <a:r>
                        <a:rPr lang="en" sz="1600" dirty="0">
                          <a:solidFill>
                            <a:schemeClr val="dk1"/>
                          </a:solidFill>
                          <a:latin typeface="Gotham HTF Book"/>
                        </a:rPr>
                        <a:t>them to current goals and plans so that they </a:t>
                      </a:r>
                      <a:r>
                        <a:rPr lang="en" sz="1600" b="1" dirty="0">
                          <a:solidFill>
                            <a:schemeClr val="dk1"/>
                          </a:solidFill>
                          <a:latin typeface="Gotham HTF Book"/>
                        </a:rPr>
                        <a:t>complement </a:t>
                      </a:r>
                      <a:r>
                        <a:rPr lang="en" sz="1600" dirty="0">
                          <a:solidFill>
                            <a:schemeClr val="dk1"/>
                          </a:solidFill>
                          <a:latin typeface="Gotham HTF Book"/>
                        </a:rPr>
                        <a:t>already established priorities?) </a:t>
                      </a:r>
                      <a:endParaRPr sz="1600" dirty="0">
                        <a:solidFill>
                          <a:schemeClr val="dk1"/>
                        </a:solidFill>
                        <a:latin typeface="Gotham HTF Book"/>
                      </a:endParaRPr>
                    </a:p>
                  </a:txBody>
                  <a:tcPr marL="121900" marR="121900" marT="1219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87640">
                <a:tc>
                  <a:txBody>
                    <a:bodyPr/>
                    <a:lstStyle/>
                    <a:p>
                      <a:pPr marL="0" lvl="0" indent="0" algn="l" rtl="0">
                        <a:lnSpc>
                          <a:spcPct val="90000"/>
                        </a:lnSpc>
                        <a:spcBef>
                          <a:spcPts val="0"/>
                        </a:spcBef>
                        <a:spcAft>
                          <a:spcPts val="0"/>
                        </a:spcAft>
                        <a:buClr>
                          <a:schemeClr val="dk1"/>
                        </a:buClr>
                        <a:buSzPts val="1100"/>
                        <a:buFont typeface="Arial"/>
                        <a:buNone/>
                      </a:pPr>
                      <a:r>
                        <a:rPr lang="en" sz="1600">
                          <a:solidFill>
                            <a:schemeClr val="dk1"/>
                          </a:solidFill>
                          <a:latin typeface="Gotham HTF Book"/>
                        </a:rPr>
                        <a:t>Articulate your vision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latin typeface="Gotham HTF Book"/>
                        </a:rPr>
                        <a:t>10 min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latin typeface="Gotham HTF Book"/>
                        </a:rPr>
                        <a:t>Collectively: </a:t>
                      </a:r>
                      <a:r>
                        <a:rPr lang="en" sz="1600">
                          <a:solidFill>
                            <a:schemeClr val="dk1"/>
                          </a:solidFill>
                          <a:latin typeface="Gotham HTF Book"/>
                        </a:rPr>
                        <a:t>Craft a Vision Statement that addresses the questions above (see exemplar)</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82712">
                <a:tc>
                  <a:txBody>
                    <a:bodyPr/>
                    <a:lstStyle/>
                    <a:p>
                      <a:pPr marL="0" lvl="0" indent="0" algn="l" rtl="0">
                        <a:spcBef>
                          <a:spcPts val="0"/>
                        </a:spcBef>
                        <a:spcAft>
                          <a:spcPts val="0"/>
                        </a:spcAft>
                        <a:buNone/>
                      </a:pPr>
                      <a:r>
                        <a:rPr lang="en" sz="1600">
                          <a:latin typeface="Gotham HTF Book"/>
                        </a:rPr>
                        <a:t>Plan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5 min</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90000"/>
                        </a:lnSpc>
                        <a:spcBef>
                          <a:spcPts val="0"/>
                        </a:spcBef>
                        <a:spcAft>
                          <a:spcPts val="0"/>
                        </a:spcAft>
                        <a:buClr>
                          <a:schemeClr val="dk1"/>
                        </a:buClr>
                        <a:buSzPts val="1100"/>
                        <a:buFont typeface="Arial"/>
                        <a:buNone/>
                      </a:pPr>
                      <a:r>
                        <a:rPr lang="en" sz="1600" dirty="0">
                          <a:solidFill>
                            <a:schemeClr val="dk1"/>
                          </a:solidFill>
                          <a:latin typeface="Gotham HTF Book"/>
                        </a:rPr>
                        <a:t>When and how will we communicate this vision and how it aligns to our overall improvement picture with the rest of our staff/ community?</a:t>
                      </a:r>
                      <a:endParaRPr sz="1600" dirty="0">
                        <a:solidFill>
                          <a:schemeClr val="dk1"/>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900" name="Google Shape;900;p83"/>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Vision Setting</a:t>
            </a:r>
            <a:endParaRPr dirty="0">
              <a:latin typeface="Gotham HTF Book"/>
            </a:endParaRPr>
          </a:p>
        </p:txBody>
      </p:sp>
      <p:pic>
        <p:nvPicPr>
          <p:cNvPr id="5" name="Picture 2" descr="http://yellower.se/wp-content/uploads/2011/12/note_post_it_desktop_2115x1871_wallpaper-80493.jpg">
            <a:extLst>
              <a:ext uri="{FF2B5EF4-FFF2-40B4-BE49-F238E27FC236}">
                <a16:creationId xmlns:a16="http://schemas.microsoft.com/office/drawing/2014/main" id="{ACE6C065-1F87-47E3-9D0A-50190E4D18E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6067352"/>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131D234-1BF4-4501-BB9B-5EB8DDB0E47C}"/>
              </a:ext>
            </a:extLst>
          </p:cNvPr>
          <p:cNvSpPr txBox="1"/>
          <p:nvPr/>
        </p:nvSpPr>
        <p:spPr>
          <a:xfrm>
            <a:off x="11046137" y="6289298"/>
            <a:ext cx="632516" cy="256545"/>
          </a:xfrm>
          <a:prstGeom prst="rect">
            <a:avLst/>
          </a:prstGeom>
          <a:noFill/>
        </p:spPr>
        <p:txBody>
          <a:bodyPr wrap="square" rtlCol="0">
            <a:spAutoFit/>
          </a:bodyPr>
          <a:lstStyle/>
          <a:p>
            <a:pPr algn="ctr"/>
            <a:r>
              <a:rPr lang="en-US" sz="1067" dirty="0"/>
              <a:t>Page 8</a:t>
            </a:r>
          </a:p>
        </p:txBody>
      </p:sp>
    </p:spTree>
    <p:extLst>
      <p:ext uri="{BB962C8B-B14F-4D97-AF65-F5344CB8AC3E}">
        <p14:creationId xmlns:p14="http://schemas.microsoft.com/office/powerpoint/2010/main" val="29733315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84"/>
          <p:cNvSpPr txBox="1">
            <a:spLocks noGrp="1"/>
          </p:cNvSpPr>
          <p:nvPr>
            <p:ph type="body" idx="1"/>
          </p:nvPr>
        </p:nvSpPr>
        <p:spPr>
          <a:xfrm>
            <a:off x="269965" y="1541721"/>
            <a:ext cx="11652000" cy="4635200"/>
          </a:xfrm>
          <a:prstGeom prst="rect">
            <a:avLst/>
          </a:prstGeom>
        </p:spPr>
        <p:txBody>
          <a:bodyPr spcFirstLastPara="1" vert="horz" wrap="square" lIns="91433" tIns="91433" rIns="91433" bIns="91433" rtlCol="0" anchor="t" anchorCtr="0">
            <a:noAutofit/>
          </a:bodyPr>
          <a:lstStyle/>
          <a:p>
            <a:pPr marL="0" indent="0">
              <a:lnSpc>
                <a:spcPct val="100000"/>
              </a:lnSpc>
              <a:spcBef>
                <a:spcPts val="0"/>
              </a:spcBef>
              <a:buClr>
                <a:schemeClr val="dk1"/>
              </a:buClr>
              <a:buSzPts val="1100"/>
              <a:buNone/>
            </a:pPr>
            <a:r>
              <a:rPr lang="en-US" sz="2400" dirty="0">
                <a:solidFill>
                  <a:schemeClr val="dk1"/>
                </a:solidFill>
                <a:latin typeface="Gotham HTF Book"/>
              </a:rPr>
              <a:t>If Academic Press was a signature strength, we would see s</a:t>
            </a:r>
            <a:r>
              <a:rPr lang="en" sz="2400" dirty="0">
                <a:solidFill>
                  <a:schemeClr val="dk1"/>
                </a:solidFill>
                <a:latin typeface="Gotham HTF Book"/>
              </a:rPr>
              <a:t>ubstantial evidence that a persistent environment of high expectations exists for all students. </a:t>
            </a:r>
            <a:r>
              <a:rPr lang="en-US" sz="2400" dirty="0">
                <a:solidFill>
                  <a:schemeClr val="dk1"/>
                </a:solidFill>
                <a:latin typeface="Gotham HTF Book"/>
              </a:rPr>
              <a:t>A</a:t>
            </a:r>
            <a:r>
              <a:rPr lang="en" sz="2400" dirty="0">
                <a:solidFill>
                  <a:schemeClr val="dk1"/>
                </a:solidFill>
                <a:latin typeface="Gotham HTF Book"/>
              </a:rPr>
              <a:t>ll classroom instruction </a:t>
            </a:r>
            <a:r>
              <a:rPr lang="en-US" sz="2400" dirty="0">
                <a:solidFill>
                  <a:schemeClr val="dk1"/>
                </a:solidFill>
                <a:latin typeface="Gotham HTF Book"/>
              </a:rPr>
              <a:t>would be</a:t>
            </a:r>
            <a:r>
              <a:rPr lang="en" sz="2400" dirty="0">
                <a:solidFill>
                  <a:schemeClr val="dk1"/>
                </a:solidFill>
                <a:latin typeface="Gotham HTF Book"/>
              </a:rPr>
              <a:t> rigorous with individual needs of students met to ensure grade level performance. All students consistently engage in level 3 and level 4 DoK tasks and experiences. Inquiry </a:t>
            </a:r>
            <a:r>
              <a:rPr lang="en-US" sz="2400" dirty="0">
                <a:solidFill>
                  <a:schemeClr val="dk1"/>
                </a:solidFill>
                <a:latin typeface="Gotham HTF Book"/>
              </a:rPr>
              <a:t>would be</a:t>
            </a:r>
            <a:r>
              <a:rPr lang="en" sz="2400" dirty="0">
                <a:solidFill>
                  <a:schemeClr val="dk1"/>
                </a:solidFill>
                <a:latin typeface="Gotham HTF Book"/>
              </a:rPr>
              <a:t> commonplace, and student engagement </a:t>
            </a:r>
            <a:r>
              <a:rPr lang="en-US" sz="2400" dirty="0">
                <a:solidFill>
                  <a:schemeClr val="dk1"/>
                </a:solidFill>
                <a:latin typeface="Gotham HTF Book"/>
              </a:rPr>
              <a:t>would be</a:t>
            </a:r>
            <a:r>
              <a:rPr lang="en" sz="2400" dirty="0">
                <a:solidFill>
                  <a:schemeClr val="dk1"/>
                </a:solidFill>
                <a:latin typeface="Gotham HTF Book"/>
              </a:rPr>
              <a:t> consistently high across all classrooms.</a:t>
            </a:r>
            <a:endParaRPr sz="2400" b="1" dirty="0">
              <a:solidFill>
                <a:schemeClr val="dk1"/>
              </a:solidFill>
              <a:latin typeface="Gotham HTF Book"/>
            </a:endParaRPr>
          </a:p>
          <a:p>
            <a:pPr marL="0" indent="0">
              <a:lnSpc>
                <a:spcPct val="100000"/>
              </a:lnSpc>
              <a:spcBef>
                <a:spcPts val="0"/>
              </a:spcBef>
              <a:buClr>
                <a:schemeClr val="dk1"/>
              </a:buClr>
              <a:buSzPts val="1100"/>
              <a:buNone/>
            </a:pPr>
            <a:endParaRPr sz="2400" dirty="0">
              <a:solidFill>
                <a:schemeClr val="dk1"/>
              </a:solidFill>
              <a:latin typeface="Gotham HTF Book"/>
            </a:endParaRPr>
          </a:p>
          <a:p>
            <a:pPr marL="0" indent="0">
              <a:buNone/>
            </a:pPr>
            <a:endParaRPr sz="1800" dirty="0">
              <a:latin typeface="Gotham HTF Book"/>
            </a:endParaRPr>
          </a:p>
        </p:txBody>
      </p:sp>
      <p:sp>
        <p:nvSpPr>
          <p:cNvPr id="906" name="Google Shape;906;p84"/>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Vision Exemplar: Academic Press</a:t>
            </a:r>
            <a:endParaRPr dirty="0">
              <a:latin typeface="Gotham HTF Book"/>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Planning for Improvement</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268174468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87"/>
          <p:cNvSpPr/>
          <p:nvPr/>
        </p:nvSpPr>
        <p:spPr>
          <a:xfrm>
            <a:off x="269967" y="1482900"/>
            <a:ext cx="11418000" cy="18620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r>
              <a:rPr lang="en" sz="2400" b="1">
                <a:solidFill>
                  <a:srgbClr val="FFFFFF"/>
                </a:solidFill>
                <a:latin typeface="Gotham HTF Book"/>
              </a:rPr>
              <a:t>What, specifically, are we trying to accomplish?</a:t>
            </a:r>
            <a:endParaRPr sz="2400" b="1">
              <a:solidFill>
                <a:srgbClr val="FFFFFF"/>
              </a:solidFill>
              <a:latin typeface="Gotham HTF Book"/>
            </a:endParaRPr>
          </a:p>
          <a:p>
            <a:pPr algn="ctr">
              <a:spcBef>
                <a:spcPts val="1333"/>
              </a:spcBef>
            </a:pPr>
            <a:r>
              <a:rPr lang="en" sz="1600">
                <a:solidFill>
                  <a:srgbClr val="FFFFFF"/>
                </a:solidFill>
                <a:latin typeface="Gotham HTF Book"/>
              </a:rPr>
              <a:t>“What specific problem are we trying to solve?”</a:t>
            </a:r>
            <a:endParaRPr sz="1600">
              <a:solidFill>
                <a:srgbClr val="FFFFFF"/>
              </a:solidFill>
              <a:latin typeface="Gotham HTF Book"/>
            </a:endParaRPr>
          </a:p>
          <a:p>
            <a:pPr algn="ctr"/>
            <a:endParaRPr sz="1600">
              <a:solidFill>
                <a:srgbClr val="FFFFFF"/>
              </a:solidFill>
              <a:latin typeface="Gotham HTF Book"/>
            </a:endParaRPr>
          </a:p>
          <a:p>
            <a:pPr algn="ctr"/>
            <a:r>
              <a:rPr lang="en" sz="1600">
                <a:solidFill>
                  <a:srgbClr val="FFFFFF"/>
                </a:solidFill>
                <a:latin typeface="Gotham HTF Book"/>
              </a:rPr>
              <a:t>“Why did we get these results?”</a:t>
            </a:r>
            <a:endParaRPr sz="1600">
              <a:solidFill>
                <a:srgbClr val="FFFFFF"/>
              </a:solidFill>
              <a:latin typeface="Gotham HTF Book"/>
            </a:endParaRPr>
          </a:p>
          <a:p>
            <a:pPr algn="ctr">
              <a:spcBef>
                <a:spcPts val="1333"/>
              </a:spcBef>
            </a:pPr>
            <a:r>
              <a:rPr lang="en" sz="1600">
                <a:solidFill>
                  <a:srgbClr val="FFFFFF"/>
                </a:solidFill>
                <a:latin typeface="Gotham HTF Book"/>
              </a:rPr>
              <a:t>“What is our vision for success?”</a:t>
            </a:r>
            <a:endParaRPr sz="1600">
              <a:solidFill>
                <a:srgbClr val="FFFFFF"/>
              </a:solidFill>
              <a:latin typeface="Gotham HTF Book"/>
            </a:endParaRPr>
          </a:p>
          <a:p>
            <a:pPr algn="ctr"/>
            <a:r>
              <a:rPr lang="en" sz="2400" b="1">
                <a:solidFill>
                  <a:srgbClr val="FFFFFF"/>
                </a:solidFill>
                <a:latin typeface="Gotham HTF Book"/>
              </a:rPr>
              <a:t> </a:t>
            </a:r>
            <a:endParaRPr sz="2400" b="1">
              <a:solidFill>
                <a:srgbClr val="FFFFFF"/>
              </a:solidFill>
              <a:latin typeface="Gotham HTF Book"/>
            </a:endParaRPr>
          </a:p>
        </p:txBody>
      </p:sp>
      <p:cxnSp>
        <p:nvCxnSpPr>
          <p:cNvPr id="923" name="Google Shape;923;p87"/>
          <p:cNvCxnSpPr/>
          <p:nvPr/>
        </p:nvCxnSpPr>
        <p:spPr>
          <a:xfrm>
            <a:off x="5978967" y="1952151"/>
            <a:ext cx="0" cy="229200"/>
          </a:xfrm>
          <a:prstGeom prst="straightConnector1">
            <a:avLst/>
          </a:prstGeom>
          <a:noFill/>
          <a:ln w="9525" cap="flat" cmpd="sng">
            <a:solidFill>
              <a:schemeClr val="accent5"/>
            </a:solidFill>
            <a:prstDash val="solid"/>
            <a:round/>
            <a:headEnd type="none" w="med" len="med"/>
            <a:tailEnd type="triangle" w="med" len="med"/>
          </a:ln>
        </p:spPr>
      </p:cxnSp>
      <p:cxnSp>
        <p:nvCxnSpPr>
          <p:cNvPr id="924" name="Google Shape;924;p87"/>
          <p:cNvCxnSpPr/>
          <p:nvPr/>
        </p:nvCxnSpPr>
        <p:spPr>
          <a:xfrm>
            <a:off x="5978967" y="2441500"/>
            <a:ext cx="0" cy="229200"/>
          </a:xfrm>
          <a:prstGeom prst="straightConnector1">
            <a:avLst/>
          </a:prstGeom>
          <a:noFill/>
          <a:ln w="9525" cap="flat" cmpd="sng">
            <a:solidFill>
              <a:schemeClr val="accent5"/>
            </a:solidFill>
            <a:prstDash val="solid"/>
            <a:round/>
            <a:headEnd type="none" w="med" len="med"/>
            <a:tailEnd type="triangle" w="med" len="med"/>
          </a:ln>
        </p:spPr>
      </p:cxnSp>
      <p:sp>
        <p:nvSpPr>
          <p:cNvPr id="925" name="Google Shape;925;p87"/>
          <p:cNvSpPr/>
          <p:nvPr/>
        </p:nvSpPr>
        <p:spPr>
          <a:xfrm>
            <a:off x="269967" y="3907700"/>
            <a:ext cx="11418000" cy="7356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buClr>
                <a:schemeClr val="dk1"/>
              </a:buClr>
              <a:buSzPts val="1100"/>
            </a:pPr>
            <a:r>
              <a:rPr lang="en" sz="2400" b="1">
                <a:solidFill>
                  <a:srgbClr val="FFFFFF"/>
                </a:solidFill>
                <a:latin typeface="Gotham HTF Book"/>
              </a:rPr>
              <a:t>What change(s) might we introduce and why?</a:t>
            </a:r>
            <a:endParaRPr sz="2400" b="1">
              <a:solidFill>
                <a:srgbClr val="FFFFFF"/>
              </a:solidFill>
              <a:latin typeface="Gotham HTF Book"/>
            </a:endParaRPr>
          </a:p>
        </p:txBody>
      </p:sp>
      <p:sp>
        <p:nvSpPr>
          <p:cNvPr id="926" name="Google Shape;926;p87"/>
          <p:cNvSpPr/>
          <p:nvPr/>
        </p:nvSpPr>
        <p:spPr>
          <a:xfrm>
            <a:off x="269967" y="5206300"/>
            <a:ext cx="11418000" cy="7356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buClr>
                <a:schemeClr val="dk1"/>
              </a:buClr>
              <a:buSzPts val="1100"/>
            </a:pPr>
            <a:r>
              <a:rPr lang="en" sz="2400" b="1">
                <a:solidFill>
                  <a:srgbClr val="FFFFFF"/>
                </a:solidFill>
                <a:latin typeface="Gotham HTF Book"/>
              </a:rPr>
              <a:t>How will we know that a change is actually an improvement? </a:t>
            </a:r>
            <a:endParaRPr sz="2400" b="1">
              <a:solidFill>
                <a:srgbClr val="FFFFFF"/>
              </a:solidFill>
              <a:latin typeface="Gotham HTF Book"/>
            </a:endParaRPr>
          </a:p>
        </p:txBody>
      </p:sp>
      <p:sp>
        <p:nvSpPr>
          <p:cNvPr id="927" name="Google Shape;927;p87"/>
          <p:cNvSpPr/>
          <p:nvPr/>
        </p:nvSpPr>
        <p:spPr>
          <a:xfrm>
            <a:off x="5839767" y="3364400"/>
            <a:ext cx="278400" cy="523600"/>
          </a:xfrm>
          <a:prstGeom prst="downArrow">
            <a:avLst>
              <a:gd name="adj1" fmla="val 50000"/>
              <a:gd name="adj2" fmla="val 50000"/>
            </a:avLst>
          </a:prstGeom>
          <a:solidFill>
            <a:schemeClr val="accent5"/>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
        <p:nvSpPr>
          <p:cNvPr id="928" name="Google Shape;928;p87"/>
          <p:cNvSpPr/>
          <p:nvPr/>
        </p:nvSpPr>
        <p:spPr>
          <a:xfrm>
            <a:off x="5839767" y="4643300"/>
            <a:ext cx="278400" cy="523600"/>
          </a:xfrm>
          <a:prstGeom prst="downArrow">
            <a:avLst>
              <a:gd name="adj1" fmla="val 50000"/>
              <a:gd name="adj2" fmla="val 50000"/>
            </a:avLst>
          </a:prstGeom>
          <a:solidFill>
            <a:schemeClr val="accent5"/>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
        <p:nvSpPr>
          <p:cNvPr id="929" name="Google Shape;929;p87"/>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Guiding Questions</a:t>
            </a:r>
            <a:endParaRPr dirty="0">
              <a:latin typeface="Gotham HTF Book"/>
            </a:endParaRPr>
          </a:p>
        </p:txBody>
      </p:sp>
      <p:cxnSp>
        <p:nvCxnSpPr>
          <p:cNvPr id="930" name="Google Shape;930;p87"/>
          <p:cNvCxnSpPr/>
          <p:nvPr/>
        </p:nvCxnSpPr>
        <p:spPr>
          <a:xfrm>
            <a:off x="5978967" y="2867267"/>
            <a:ext cx="0" cy="229200"/>
          </a:xfrm>
          <a:prstGeom prst="straightConnector1">
            <a:avLst/>
          </a:prstGeom>
          <a:noFill/>
          <a:ln w="9525" cap="flat" cmpd="sng">
            <a:solidFill>
              <a:schemeClr val="accent5"/>
            </a:solidFill>
            <a:prstDash val="solid"/>
            <a:round/>
            <a:headEnd type="none" w="med" len="med"/>
            <a:tailEnd type="triangle" w="med" len="med"/>
          </a:ln>
        </p:spPr>
      </p:cxnSp>
      <p:sp>
        <p:nvSpPr>
          <p:cNvPr id="931" name="Google Shape;931;p87"/>
          <p:cNvSpPr/>
          <p:nvPr/>
        </p:nvSpPr>
        <p:spPr>
          <a:xfrm>
            <a:off x="1437600" y="3513867"/>
            <a:ext cx="9316800" cy="1349200"/>
          </a:xfrm>
          <a:prstGeom prst="ellipse">
            <a:avLst/>
          </a:prstGeom>
          <a:noFill/>
          <a:ln w="19050"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35"/>
        <p:cNvGrpSpPr/>
        <p:nvPr/>
      </p:nvGrpSpPr>
      <p:grpSpPr>
        <a:xfrm>
          <a:off x="0" y="0"/>
          <a:ext cx="0" cy="0"/>
          <a:chOff x="0" y="0"/>
          <a:chExt cx="0" cy="0"/>
        </a:xfrm>
      </p:grpSpPr>
      <p:sp>
        <p:nvSpPr>
          <p:cNvPr id="936" name="Google Shape;936;p88"/>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Planning for Improvement</a:t>
            </a:r>
            <a:endParaRPr dirty="0">
              <a:latin typeface="Gotham HTF Book"/>
            </a:endParaRPr>
          </a:p>
        </p:txBody>
      </p:sp>
      <p:graphicFrame>
        <p:nvGraphicFramePr>
          <p:cNvPr id="937" name="Google Shape;937;p88"/>
          <p:cNvGraphicFramePr/>
          <p:nvPr>
            <p:extLst>
              <p:ext uri="{D42A27DB-BD31-4B8C-83A1-F6EECF244321}">
                <p14:modId xmlns:p14="http://schemas.microsoft.com/office/powerpoint/2010/main" val="2961894876"/>
              </p:ext>
            </p:extLst>
          </p:nvPr>
        </p:nvGraphicFramePr>
        <p:xfrm>
          <a:off x="248468" y="1425734"/>
          <a:ext cx="11695034" cy="3070301"/>
        </p:xfrm>
        <a:graphic>
          <a:graphicData uri="http://schemas.openxmlformats.org/drawingml/2006/table">
            <a:tbl>
              <a:tblPr>
                <a:noFill/>
              </a:tblPr>
              <a:tblGrid>
                <a:gridCol w="1261019">
                  <a:extLst>
                    <a:ext uri="{9D8B030D-6E8A-4147-A177-3AD203B41FA5}">
                      <a16:colId xmlns:a16="http://schemas.microsoft.com/office/drawing/2014/main" val="20000"/>
                    </a:ext>
                  </a:extLst>
                </a:gridCol>
                <a:gridCol w="938591">
                  <a:extLst>
                    <a:ext uri="{9D8B030D-6E8A-4147-A177-3AD203B41FA5}">
                      <a16:colId xmlns:a16="http://schemas.microsoft.com/office/drawing/2014/main" val="20001"/>
                    </a:ext>
                  </a:extLst>
                </a:gridCol>
                <a:gridCol w="9495424">
                  <a:extLst>
                    <a:ext uri="{9D8B030D-6E8A-4147-A177-3AD203B41FA5}">
                      <a16:colId xmlns:a16="http://schemas.microsoft.com/office/drawing/2014/main" val="20002"/>
                    </a:ext>
                  </a:extLst>
                </a:gridCol>
              </a:tblGrid>
              <a:tr h="584299">
                <a:tc gridSpan="3">
                  <a:txBody>
                    <a:bodyPr/>
                    <a:lstStyle/>
                    <a:p>
                      <a:pPr marL="0" lvl="0" indent="0" algn="ctr" rtl="0">
                        <a:spcBef>
                          <a:spcPts val="0"/>
                        </a:spcBef>
                        <a:spcAft>
                          <a:spcPts val="0"/>
                        </a:spcAft>
                        <a:buClr>
                          <a:schemeClr val="dk1"/>
                        </a:buClr>
                        <a:buSzPts val="1100"/>
                        <a:buFont typeface="Arial"/>
                        <a:buNone/>
                      </a:pPr>
                      <a:r>
                        <a:rPr lang="en" sz="2000" b="1" dirty="0">
                          <a:solidFill>
                            <a:srgbClr val="FFFFFF"/>
                          </a:solidFill>
                          <a:latin typeface="Gotham HTF Book"/>
                        </a:rPr>
                        <a:t>What changes might we introduce? Why?</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25865">
                <a:tc>
                  <a:txBody>
                    <a:bodyPr/>
                    <a:lstStyle/>
                    <a:p>
                      <a:pPr marL="0" lvl="0" indent="0" algn="l" rtl="0">
                        <a:spcBef>
                          <a:spcPts val="0"/>
                        </a:spcBef>
                        <a:spcAft>
                          <a:spcPts val="0"/>
                        </a:spcAft>
                        <a:buNone/>
                      </a:pPr>
                      <a:r>
                        <a:rPr lang="en" sz="2000" b="1">
                          <a:solidFill>
                            <a:srgbClr val="FFFFFF"/>
                          </a:solidFill>
                          <a:latin typeface="Gotham HTF Book"/>
                        </a:rPr>
                        <a:t>Activity</a:t>
                      </a:r>
                      <a:endParaRPr sz="20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dirty="0">
                          <a:solidFill>
                            <a:srgbClr val="FFFFFF"/>
                          </a:solidFill>
                          <a:latin typeface="Gotham HTF Book"/>
                        </a:rPr>
                        <a:t>Guidance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1937402">
                <a:tc>
                  <a:txBody>
                    <a:bodyPr/>
                    <a:lstStyle/>
                    <a:p>
                      <a:pPr marL="0" lvl="0" indent="0" algn="l" rtl="0">
                        <a:spcBef>
                          <a:spcPts val="0"/>
                        </a:spcBef>
                        <a:spcAft>
                          <a:spcPts val="0"/>
                        </a:spcAft>
                        <a:buNone/>
                      </a:pPr>
                      <a:r>
                        <a:rPr lang="en" sz="1600">
                          <a:latin typeface="Gotham HTF Book"/>
                        </a:rPr>
                        <a:t>Brainstorm</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latin typeface="Gotham HTF Book"/>
                        </a:rPr>
                        <a:t>10 min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Think about changes related to the following:</a:t>
                      </a:r>
                      <a:endParaRPr sz="1600" dirty="0">
                        <a:latin typeface="Gotham HTF Book"/>
                      </a:endParaRPr>
                    </a:p>
                    <a:p>
                      <a:pPr marL="457200" lvl="0" indent="-304800" algn="l" rtl="0">
                        <a:lnSpc>
                          <a:spcPct val="90000"/>
                        </a:lnSpc>
                        <a:spcBef>
                          <a:spcPts val="0"/>
                        </a:spcBef>
                        <a:spcAft>
                          <a:spcPts val="0"/>
                        </a:spcAft>
                        <a:buClr>
                          <a:schemeClr val="dk1"/>
                        </a:buClr>
                        <a:buSzPts val="1200"/>
                        <a:buChar char="•"/>
                      </a:pPr>
                      <a:r>
                        <a:rPr lang="en" sz="1600" dirty="0">
                          <a:solidFill>
                            <a:schemeClr val="dk1"/>
                          </a:solidFill>
                          <a:latin typeface="Gotham HTF Book"/>
                        </a:rPr>
                        <a:t>What systems, structures, and / or routines do we need to change to accomplish our vision? (technical changes)</a:t>
                      </a:r>
                      <a:endParaRPr sz="1600" dirty="0">
                        <a:solidFill>
                          <a:schemeClr val="dk1"/>
                        </a:solidFill>
                        <a:latin typeface="Gotham HTF Book"/>
                      </a:endParaRPr>
                    </a:p>
                    <a:p>
                      <a:pPr marL="457200" lvl="0" indent="-3048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What practices, actions, beliefs, or mindsets of leadership need to change to accomplish our vision? (adaptive changes)</a:t>
                      </a:r>
                      <a:endParaRPr sz="1600" dirty="0">
                        <a:solidFill>
                          <a:schemeClr val="dk1"/>
                        </a:solidFill>
                        <a:latin typeface="Gotham HTF Book"/>
                      </a:endParaRPr>
                    </a:p>
                    <a:p>
                      <a:pPr marL="457200" lvl="0" indent="-3048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What practices, actions, beliefs, or mindsets of teachers need to change to accomplish our vision? (adaptive changes)</a:t>
                      </a:r>
                      <a:endParaRPr sz="1600" dirty="0">
                        <a:solidFill>
                          <a:schemeClr val="dk1"/>
                        </a:solidFill>
                        <a:latin typeface="Gotham HTF Book"/>
                      </a:endParaRPr>
                    </a:p>
                  </a:txBody>
                  <a:tcPr marL="60960" marR="60960" marT="60960" marB="6096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4" name="Picture 2" descr="http://yellower.se/wp-content/uploads/2011/12/note_post_it_desktop_2115x1871_wallpaper-80493.jpg">
            <a:extLst>
              <a:ext uri="{FF2B5EF4-FFF2-40B4-BE49-F238E27FC236}">
                <a16:creationId xmlns:a16="http://schemas.microsoft.com/office/drawing/2014/main" id="{5CFFA204-EBDE-47BE-A567-2463F785B9F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561015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E09309-2C68-4296-9094-B2605B648092}"/>
              </a:ext>
            </a:extLst>
          </p:cNvPr>
          <p:cNvSpPr txBox="1"/>
          <p:nvPr/>
        </p:nvSpPr>
        <p:spPr>
          <a:xfrm>
            <a:off x="11046137" y="5832100"/>
            <a:ext cx="632516" cy="420756"/>
          </a:xfrm>
          <a:prstGeom prst="rect">
            <a:avLst/>
          </a:prstGeom>
          <a:noFill/>
        </p:spPr>
        <p:txBody>
          <a:bodyPr wrap="square" rtlCol="0">
            <a:spAutoFit/>
          </a:bodyPr>
          <a:lstStyle/>
          <a:p>
            <a:pPr algn="ctr"/>
            <a:r>
              <a:rPr lang="en-US" sz="1067" dirty="0"/>
              <a:t>Pages 9-10</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35"/>
        <p:cNvGrpSpPr/>
        <p:nvPr/>
      </p:nvGrpSpPr>
      <p:grpSpPr>
        <a:xfrm>
          <a:off x="0" y="0"/>
          <a:ext cx="0" cy="0"/>
          <a:chOff x="0" y="0"/>
          <a:chExt cx="0" cy="0"/>
        </a:xfrm>
      </p:grpSpPr>
      <p:sp>
        <p:nvSpPr>
          <p:cNvPr id="936" name="Google Shape;936;p88"/>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Planning for Improvement</a:t>
            </a:r>
            <a:endParaRPr dirty="0">
              <a:latin typeface="Gotham HTF Book"/>
            </a:endParaRPr>
          </a:p>
        </p:txBody>
      </p:sp>
      <p:graphicFrame>
        <p:nvGraphicFramePr>
          <p:cNvPr id="937" name="Google Shape;937;p88"/>
          <p:cNvGraphicFramePr/>
          <p:nvPr>
            <p:extLst>
              <p:ext uri="{D42A27DB-BD31-4B8C-83A1-F6EECF244321}">
                <p14:modId xmlns:p14="http://schemas.microsoft.com/office/powerpoint/2010/main" val="2356635896"/>
              </p:ext>
            </p:extLst>
          </p:nvPr>
        </p:nvGraphicFramePr>
        <p:xfrm>
          <a:off x="248468" y="1425734"/>
          <a:ext cx="11695034" cy="3723070"/>
        </p:xfrm>
        <a:graphic>
          <a:graphicData uri="http://schemas.openxmlformats.org/drawingml/2006/table">
            <a:tbl>
              <a:tblPr>
                <a:noFill/>
              </a:tblPr>
              <a:tblGrid>
                <a:gridCol w="1261019">
                  <a:extLst>
                    <a:ext uri="{9D8B030D-6E8A-4147-A177-3AD203B41FA5}">
                      <a16:colId xmlns:a16="http://schemas.microsoft.com/office/drawing/2014/main" val="20000"/>
                    </a:ext>
                  </a:extLst>
                </a:gridCol>
                <a:gridCol w="938591">
                  <a:extLst>
                    <a:ext uri="{9D8B030D-6E8A-4147-A177-3AD203B41FA5}">
                      <a16:colId xmlns:a16="http://schemas.microsoft.com/office/drawing/2014/main" val="20001"/>
                    </a:ext>
                  </a:extLst>
                </a:gridCol>
                <a:gridCol w="9495424">
                  <a:extLst>
                    <a:ext uri="{9D8B030D-6E8A-4147-A177-3AD203B41FA5}">
                      <a16:colId xmlns:a16="http://schemas.microsoft.com/office/drawing/2014/main" val="20002"/>
                    </a:ext>
                  </a:extLst>
                </a:gridCol>
              </a:tblGrid>
              <a:tr h="584299">
                <a:tc gridSpan="3">
                  <a:txBody>
                    <a:bodyPr/>
                    <a:lstStyle/>
                    <a:p>
                      <a:pPr marL="0" lvl="0" indent="0" algn="ctr" rtl="0">
                        <a:spcBef>
                          <a:spcPts val="0"/>
                        </a:spcBef>
                        <a:spcAft>
                          <a:spcPts val="0"/>
                        </a:spcAft>
                        <a:buClr>
                          <a:schemeClr val="dk1"/>
                        </a:buClr>
                        <a:buSzPts val="1100"/>
                        <a:buFont typeface="Arial"/>
                        <a:buNone/>
                      </a:pPr>
                      <a:r>
                        <a:rPr lang="en" sz="2000" b="1" dirty="0">
                          <a:solidFill>
                            <a:srgbClr val="FFFFFF"/>
                          </a:solidFill>
                          <a:latin typeface="Gotham HTF Book"/>
                        </a:rPr>
                        <a:t>What changes might we introduce? Why?</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25865">
                <a:tc>
                  <a:txBody>
                    <a:bodyPr/>
                    <a:lstStyle/>
                    <a:p>
                      <a:pPr marL="0" lvl="0" indent="0" algn="l" rtl="0">
                        <a:spcBef>
                          <a:spcPts val="0"/>
                        </a:spcBef>
                        <a:spcAft>
                          <a:spcPts val="0"/>
                        </a:spcAft>
                        <a:buNone/>
                      </a:pPr>
                      <a:r>
                        <a:rPr lang="en" sz="2000" b="1">
                          <a:solidFill>
                            <a:srgbClr val="FFFFFF"/>
                          </a:solidFill>
                          <a:latin typeface="Gotham HTF Book"/>
                        </a:rPr>
                        <a:t>Activity</a:t>
                      </a:r>
                      <a:endParaRPr sz="20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dirty="0">
                          <a:solidFill>
                            <a:srgbClr val="FFFFFF"/>
                          </a:solidFill>
                          <a:latin typeface="Gotham HTF Book"/>
                        </a:rPr>
                        <a:t>Guidance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1937402">
                <a:tc>
                  <a:txBody>
                    <a:bodyPr/>
                    <a:lstStyle/>
                    <a:p>
                      <a:pPr marL="0" lvl="0" indent="0" algn="l" rtl="0">
                        <a:spcBef>
                          <a:spcPts val="0"/>
                        </a:spcBef>
                        <a:spcAft>
                          <a:spcPts val="0"/>
                        </a:spcAft>
                        <a:buNone/>
                      </a:pPr>
                      <a:r>
                        <a:rPr lang="en" sz="1600">
                          <a:latin typeface="Gotham HTF Book"/>
                        </a:rPr>
                        <a:t>Brainstorm</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latin typeface="Gotham HTF Book"/>
                        </a:rPr>
                        <a:t>10 min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Think about changes related to the following:</a:t>
                      </a:r>
                      <a:endParaRPr sz="1600" dirty="0">
                        <a:latin typeface="Gotham HTF Book"/>
                      </a:endParaRPr>
                    </a:p>
                    <a:p>
                      <a:pPr marL="457200" lvl="0" indent="-304800" algn="l" rtl="0">
                        <a:lnSpc>
                          <a:spcPct val="90000"/>
                        </a:lnSpc>
                        <a:spcBef>
                          <a:spcPts val="0"/>
                        </a:spcBef>
                        <a:spcAft>
                          <a:spcPts val="0"/>
                        </a:spcAft>
                        <a:buClr>
                          <a:schemeClr val="dk1"/>
                        </a:buClr>
                        <a:buSzPts val="1200"/>
                        <a:buChar char="•"/>
                      </a:pPr>
                      <a:r>
                        <a:rPr lang="en" sz="1600" dirty="0">
                          <a:solidFill>
                            <a:schemeClr val="dk1"/>
                          </a:solidFill>
                          <a:latin typeface="Gotham HTF Book"/>
                        </a:rPr>
                        <a:t>What systems, structures, and / or routines do we need to change to accomplish our vision? (technical changes)</a:t>
                      </a:r>
                      <a:endParaRPr sz="1600" dirty="0">
                        <a:solidFill>
                          <a:schemeClr val="dk1"/>
                        </a:solidFill>
                        <a:latin typeface="Gotham HTF Book"/>
                      </a:endParaRPr>
                    </a:p>
                    <a:p>
                      <a:pPr marL="457200" lvl="0" indent="-3048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What practices, actions, beliefs, or mindsets of leadership need to change to accomplish our vision? (adaptive changes)</a:t>
                      </a:r>
                      <a:endParaRPr sz="1600" dirty="0">
                        <a:solidFill>
                          <a:schemeClr val="dk1"/>
                        </a:solidFill>
                        <a:latin typeface="Gotham HTF Book"/>
                      </a:endParaRPr>
                    </a:p>
                    <a:p>
                      <a:pPr marL="457200" lvl="0" indent="-3048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What practices, actions, beliefs, or mindsets of teachers need to change to accomplish our vision? (adaptive changes)</a:t>
                      </a:r>
                      <a:endParaRPr sz="1600" dirty="0">
                        <a:solidFill>
                          <a:schemeClr val="dk1"/>
                        </a:solidFill>
                        <a:latin typeface="Gotham HTF Book"/>
                      </a:endParaRPr>
                    </a:p>
                  </a:txBody>
                  <a:tcPr marL="60960" marR="60960" marT="60960" marB="6096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52769">
                <a:tc>
                  <a:txBody>
                    <a:bodyPr/>
                    <a:lstStyle/>
                    <a:p>
                      <a:pPr marL="0" lvl="0" indent="0" algn="l" rtl="0">
                        <a:lnSpc>
                          <a:spcPct val="90000"/>
                        </a:lnSpc>
                        <a:spcBef>
                          <a:spcPts val="0"/>
                        </a:spcBef>
                        <a:spcAft>
                          <a:spcPts val="0"/>
                        </a:spcAft>
                        <a:buClr>
                          <a:schemeClr val="dk1"/>
                        </a:buClr>
                        <a:buSzPts val="1100"/>
                        <a:buFont typeface="Arial"/>
                        <a:buNone/>
                      </a:pPr>
                      <a:r>
                        <a:rPr lang="en" sz="1600">
                          <a:solidFill>
                            <a:schemeClr val="dk1"/>
                          </a:solidFill>
                          <a:latin typeface="Gotham HTF Book"/>
                        </a:rPr>
                        <a:t>Share</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latin typeface="Gotham HTF Book"/>
                        </a:rPr>
                        <a:t>10 min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Take turns sharing the potential changes you brainstormed and your rationale for the change / how the change will help the </a:t>
                      </a:r>
                      <a:r>
                        <a:rPr lang="en-US" sz="1600" dirty="0">
                          <a:latin typeface="Gotham HTF Book"/>
                        </a:rPr>
                        <a:t>district</a:t>
                      </a:r>
                      <a:r>
                        <a:rPr lang="en" sz="1600" dirty="0">
                          <a:latin typeface="Gotham HTF Book"/>
                        </a:rPr>
                        <a:t> accomplish its vision. </a:t>
                      </a:r>
                      <a:endParaRPr sz="1600" dirty="0">
                        <a:latin typeface="Gotham HTF Book"/>
                      </a:endParaRPr>
                    </a:p>
                  </a:txBody>
                  <a:tcPr marL="60960" marR="60960" marT="60960" marB="6096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4" name="Picture 2" descr="http://yellower.se/wp-content/uploads/2011/12/note_post_it_desktop_2115x1871_wallpaper-80493.jpg">
            <a:extLst>
              <a:ext uri="{FF2B5EF4-FFF2-40B4-BE49-F238E27FC236}">
                <a16:creationId xmlns:a16="http://schemas.microsoft.com/office/drawing/2014/main" id="{5CFFA204-EBDE-47BE-A567-2463F785B9F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561015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E09309-2C68-4296-9094-B2605B648092}"/>
              </a:ext>
            </a:extLst>
          </p:cNvPr>
          <p:cNvSpPr txBox="1"/>
          <p:nvPr/>
        </p:nvSpPr>
        <p:spPr>
          <a:xfrm>
            <a:off x="11046137" y="5832100"/>
            <a:ext cx="632516" cy="420756"/>
          </a:xfrm>
          <a:prstGeom prst="rect">
            <a:avLst/>
          </a:prstGeom>
          <a:noFill/>
        </p:spPr>
        <p:txBody>
          <a:bodyPr wrap="square" rtlCol="0">
            <a:spAutoFit/>
          </a:bodyPr>
          <a:lstStyle/>
          <a:p>
            <a:pPr algn="ctr"/>
            <a:r>
              <a:rPr lang="en-US" sz="1067" dirty="0"/>
              <a:t>Pages 9-10</a:t>
            </a:r>
          </a:p>
        </p:txBody>
      </p:sp>
    </p:spTree>
    <p:extLst>
      <p:ext uri="{BB962C8B-B14F-4D97-AF65-F5344CB8AC3E}">
        <p14:creationId xmlns:p14="http://schemas.microsoft.com/office/powerpoint/2010/main" val="17013317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35"/>
        <p:cNvGrpSpPr/>
        <p:nvPr/>
      </p:nvGrpSpPr>
      <p:grpSpPr>
        <a:xfrm>
          <a:off x="0" y="0"/>
          <a:ext cx="0" cy="0"/>
          <a:chOff x="0" y="0"/>
          <a:chExt cx="0" cy="0"/>
        </a:xfrm>
      </p:grpSpPr>
      <p:sp>
        <p:nvSpPr>
          <p:cNvPr id="936" name="Google Shape;936;p88"/>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Planning for Improvement</a:t>
            </a:r>
            <a:endParaRPr dirty="0">
              <a:latin typeface="Gotham HTF Book"/>
            </a:endParaRPr>
          </a:p>
        </p:txBody>
      </p:sp>
      <p:graphicFrame>
        <p:nvGraphicFramePr>
          <p:cNvPr id="937" name="Google Shape;937;p88"/>
          <p:cNvGraphicFramePr/>
          <p:nvPr/>
        </p:nvGraphicFramePr>
        <p:xfrm>
          <a:off x="248468" y="1425734"/>
          <a:ext cx="11695034" cy="4759390"/>
        </p:xfrm>
        <a:graphic>
          <a:graphicData uri="http://schemas.openxmlformats.org/drawingml/2006/table">
            <a:tbl>
              <a:tblPr>
                <a:noFill/>
              </a:tblPr>
              <a:tblGrid>
                <a:gridCol w="1261019">
                  <a:extLst>
                    <a:ext uri="{9D8B030D-6E8A-4147-A177-3AD203B41FA5}">
                      <a16:colId xmlns:a16="http://schemas.microsoft.com/office/drawing/2014/main" val="20000"/>
                    </a:ext>
                  </a:extLst>
                </a:gridCol>
                <a:gridCol w="938591">
                  <a:extLst>
                    <a:ext uri="{9D8B030D-6E8A-4147-A177-3AD203B41FA5}">
                      <a16:colId xmlns:a16="http://schemas.microsoft.com/office/drawing/2014/main" val="20001"/>
                    </a:ext>
                  </a:extLst>
                </a:gridCol>
                <a:gridCol w="9495424">
                  <a:extLst>
                    <a:ext uri="{9D8B030D-6E8A-4147-A177-3AD203B41FA5}">
                      <a16:colId xmlns:a16="http://schemas.microsoft.com/office/drawing/2014/main" val="20002"/>
                    </a:ext>
                  </a:extLst>
                </a:gridCol>
              </a:tblGrid>
              <a:tr h="584299">
                <a:tc gridSpan="3">
                  <a:txBody>
                    <a:bodyPr/>
                    <a:lstStyle/>
                    <a:p>
                      <a:pPr marL="0" lvl="0" indent="0" algn="ctr" rtl="0">
                        <a:spcBef>
                          <a:spcPts val="0"/>
                        </a:spcBef>
                        <a:spcAft>
                          <a:spcPts val="0"/>
                        </a:spcAft>
                        <a:buClr>
                          <a:schemeClr val="dk1"/>
                        </a:buClr>
                        <a:buSzPts val="1100"/>
                        <a:buFont typeface="Arial"/>
                        <a:buNone/>
                      </a:pPr>
                      <a:r>
                        <a:rPr lang="en" sz="2000" b="1" dirty="0">
                          <a:solidFill>
                            <a:srgbClr val="FFFFFF"/>
                          </a:solidFill>
                          <a:latin typeface="Gotham HTF Book"/>
                        </a:rPr>
                        <a:t>What changes might we introduce? Why?</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25865">
                <a:tc>
                  <a:txBody>
                    <a:bodyPr/>
                    <a:lstStyle/>
                    <a:p>
                      <a:pPr marL="0" lvl="0" indent="0" algn="l" rtl="0">
                        <a:spcBef>
                          <a:spcPts val="0"/>
                        </a:spcBef>
                        <a:spcAft>
                          <a:spcPts val="0"/>
                        </a:spcAft>
                        <a:buNone/>
                      </a:pPr>
                      <a:r>
                        <a:rPr lang="en" sz="2000" b="1">
                          <a:solidFill>
                            <a:srgbClr val="FFFFFF"/>
                          </a:solidFill>
                          <a:latin typeface="Gotham HTF Book"/>
                        </a:rPr>
                        <a:t>Activity</a:t>
                      </a:r>
                      <a:endParaRPr sz="20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dirty="0">
                          <a:solidFill>
                            <a:srgbClr val="FFFFFF"/>
                          </a:solidFill>
                          <a:latin typeface="Gotham HTF Book"/>
                        </a:rPr>
                        <a:t>Guidance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1937402">
                <a:tc>
                  <a:txBody>
                    <a:bodyPr/>
                    <a:lstStyle/>
                    <a:p>
                      <a:pPr marL="0" lvl="0" indent="0" algn="l" rtl="0">
                        <a:spcBef>
                          <a:spcPts val="0"/>
                        </a:spcBef>
                        <a:spcAft>
                          <a:spcPts val="0"/>
                        </a:spcAft>
                        <a:buNone/>
                      </a:pPr>
                      <a:r>
                        <a:rPr lang="en" sz="1600">
                          <a:latin typeface="Gotham HTF Book"/>
                        </a:rPr>
                        <a:t>Brainstorm</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latin typeface="Gotham HTF Book"/>
                        </a:rPr>
                        <a:t>10 min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Think about changes related to the following:</a:t>
                      </a:r>
                      <a:endParaRPr sz="1600" dirty="0">
                        <a:latin typeface="Gotham HTF Book"/>
                      </a:endParaRPr>
                    </a:p>
                    <a:p>
                      <a:pPr marL="457200" lvl="0" indent="-304800" algn="l" rtl="0">
                        <a:lnSpc>
                          <a:spcPct val="90000"/>
                        </a:lnSpc>
                        <a:spcBef>
                          <a:spcPts val="0"/>
                        </a:spcBef>
                        <a:spcAft>
                          <a:spcPts val="0"/>
                        </a:spcAft>
                        <a:buClr>
                          <a:schemeClr val="dk1"/>
                        </a:buClr>
                        <a:buSzPts val="1200"/>
                        <a:buChar char="•"/>
                      </a:pPr>
                      <a:r>
                        <a:rPr lang="en" sz="1600" dirty="0">
                          <a:solidFill>
                            <a:schemeClr val="dk1"/>
                          </a:solidFill>
                          <a:latin typeface="Gotham HTF Book"/>
                        </a:rPr>
                        <a:t>What systems, structures, and / or routines do we need to change to accomplish our vision? (technical changes)</a:t>
                      </a:r>
                      <a:endParaRPr sz="1600" dirty="0">
                        <a:solidFill>
                          <a:schemeClr val="dk1"/>
                        </a:solidFill>
                        <a:latin typeface="Gotham HTF Book"/>
                      </a:endParaRPr>
                    </a:p>
                    <a:p>
                      <a:pPr marL="457200" lvl="0" indent="-3048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What practices, actions, beliefs, or mindsets of leadership need to change to accomplish our vision? (adaptive changes)</a:t>
                      </a:r>
                      <a:endParaRPr sz="1600" dirty="0">
                        <a:solidFill>
                          <a:schemeClr val="dk1"/>
                        </a:solidFill>
                        <a:latin typeface="Gotham HTF Book"/>
                      </a:endParaRPr>
                    </a:p>
                    <a:p>
                      <a:pPr marL="457200" lvl="0" indent="-3048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What practices, actions, beliefs, or mindsets of teachers need to change to accomplish our vision? (adaptive changes)</a:t>
                      </a:r>
                      <a:endParaRPr sz="1600" dirty="0">
                        <a:solidFill>
                          <a:schemeClr val="dk1"/>
                        </a:solidFill>
                        <a:latin typeface="Gotham HTF Book"/>
                      </a:endParaRPr>
                    </a:p>
                  </a:txBody>
                  <a:tcPr marL="60960" marR="60960" marT="60960" marB="6096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52769">
                <a:tc>
                  <a:txBody>
                    <a:bodyPr/>
                    <a:lstStyle/>
                    <a:p>
                      <a:pPr marL="0" lvl="0" indent="0" algn="l" rtl="0">
                        <a:lnSpc>
                          <a:spcPct val="90000"/>
                        </a:lnSpc>
                        <a:spcBef>
                          <a:spcPts val="0"/>
                        </a:spcBef>
                        <a:spcAft>
                          <a:spcPts val="0"/>
                        </a:spcAft>
                        <a:buClr>
                          <a:schemeClr val="dk1"/>
                        </a:buClr>
                        <a:buSzPts val="1100"/>
                        <a:buFont typeface="Arial"/>
                        <a:buNone/>
                      </a:pPr>
                      <a:r>
                        <a:rPr lang="en" sz="1600">
                          <a:solidFill>
                            <a:schemeClr val="dk1"/>
                          </a:solidFill>
                          <a:latin typeface="Gotham HTF Book"/>
                        </a:rPr>
                        <a:t>Share</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latin typeface="Gotham HTF Book"/>
                        </a:rPr>
                        <a:t>10 min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Take turns sharing the potential changes you brainstormed and your rationale for the change / how the change will help the </a:t>
                      </a:r>
                      <a:r>
                        <a:rPr lang="en-US" sz="1600" dirty="0">
                          <a:latin typeface="Gotham HTF Book"/>
                        </a:rPr>
                        <a:t>district</a:t>
                      </a:r>
                      <a:r>
                        <a:rPr lang="en" sz="1600" dirty="0">
                          <a:latin typeface="Gotham HTF Book"/>
                        </a:rPr>
                        <a:t> accomplish its vision. </a:t>
                      </a:r>
                      <a:endParaRPr sz="1600" dirty="0">
                        <a:latin typeface="Gotham HTF Book"/>
                      </a:endParaRPr>
                    </a:p>
                  </a:txBody>
                  <a:tcPr marL="60960" marR="60960" marT="60960" marB="6096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1033571">
                <a:tc>
                  <a:txBody>
                    <a:bodyPr/>
                    <a:lstStyle/>
                    <a:p>
                      <a:pPr marL="0" lvl="0" indent="0" algn="l" rtl="0">
                        <a:spcBef>
                          <a:spcPts val="0"/>
                        </a:spcBef>
                        <a:spcAft>
                          <a:spcPts val="0"/>
                        </a:spcAft>
                        <a:buNone/>
                      </a:pPr>
                      <a:r>
                        <a:rPr lang="en" sz="1600" dirty="0">
                          <a:latin typeface="Gotham HTF Book"/>
                        </a:rPr>
                        <a:t>Prioritize</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latin typeface="Gotham HTF Book"/>
                        </a:rPr>
                        <a:t>10 min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600" dirty="0">
                          <a:solidFill>
                            <a:schemeClr val="dk1"/>
                          </a:solidFill>
                          <a:latin typeface="Gotham HTF Book"/>
                        </a:rPr>
                        <a:t>Once all ideas have been shared, collectively work to prioritize the top 3 changes you believe will address the problem you have identified and enable you to accomplish your vision.</a:t>
                      </a:r>
                    </a:p>
                    <a:p>
                      <a:pPr marL="0" lvl="0" indent="0" algn="l" rtl="0">
                        <a:spcBef>
                          <a:spcPts val="0"/>
                        </a:spcBef>
                        <a:spcAft>
                          <a:spcPts val="0"/>
                        </a:spcAft>
                        <a:buClr>
                          <a:schemeClr val="dk1"/>
                        </a:buClr>
                        <a:buSzPts val="1100"/>
                        <a:buFont typeface="Arial"/>
                        <a:buNone/>
                      </a:pPr>
                      <a:endParaRPr lang="en" sz="1400" dirty="0">
                        <a:solidFill>
                          <a:schemeClr val="dk1"/>
                        </a:solidFill>
                        <a:latin typeface="Gotham HTF Book"/>
                      </a:endParaRPr>
                    </a:p>
                    <a:p>
                      <a:pPr marL="0" lvl="0" indent="0" algn="l" rtl="0">
                        <a:spcBef>
                          <a:spcPts val="0"/>
                        </a:spcBef>
                        <a:spcAft>
                          <a:spcPts val="0"/>
                        </a:spcAft>
                        <a:buClr>
                          <a:schemeClr val="dk1"/>
                        </a:buClr>
                        <a:buSzPts val="1100"/>
                        <a:buFont typeface="Arial"/>
                        <a:buNone/>
                      </a:pPr>
                      <a:r>
                        <a:rPr lang="en" sz="1400" b="1" dirty="0">
                          <a:solidFill>
                            <a:schemeClr val="dk1"/>
                          </a:solidFill>
                          <a:latin typeface="Gotham HTF Book"/>
                        </a:rPr>
                        <a:t>NOTE:</a:t>
                      </a:r>
                      <a:r>
                        <a:rPr lang="en" sz="1400" dirty="0">
                          <a:solidFill>
                            <a:schemeClr val="dk1"/>
                          </a:solidFill>
                          <a:latin typeface="Gotham HTF Book"/>
                        </a:rPr>
                        <a:t> Pause to reflect and ensure alignment between the changes, your problem statement, and vision.</a:t>
                      </a:r>
                      <a:endParaRPr sz="1400" dirty="0">
                        <a:solidFill>
                          <a:schemeClr val="dk1"/>
                        </a:solidFill>
                        <a:latin typeface="Gotham HTF Book"/>
                      </a:endParaRPr>
                    </a:p>
                  </a:txBody>
                  <a:tcPr marL="60960" marR="60960" marT="60960" marB="6096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4" name="Picture 2" descr="http://yellower.se/wp-content/uploads/2011/12/note_post_it_desktop_2115x1871_wallpaper-80493.jpg">
            <a:extLst>
              <a:ext uri="{FF2B5EF4-FFF2-40B4-BE49-F238E27FC236}">
                <a16:creationId xmlns:a16="http://schemas.microsoft.com/office/drawing/2014/main" id="{5CFFA204-EBDE-47BE-A567-2463F785B9F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561015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E09309-2C68-4296-9094-B2605B648092}"/>
              </a:ext>
            </a:extLst>
          </p:cNvPr>
          <p:cNvSpPr txBox="1"/>
          <p:nvPr/>
        </p:nvSpPr>
        <p:spPr>
          <a:xfrm>
            <a:off x="11046137" y="5832100"/>
            <a:ext cx="632516" cy="420756"/>
          </a:xfrm>
          <a:prstGeom prst="rect">
            <a:avLst/>
          </a:prstGeom>
          <a:noFill/>
        </p:spPr>
        <p:txBody>
          <a:bodyPr wrap="square" rtlCol="0">
            <a:spAutoFit/>
          </a:bodyPr>
          <a:lstStyle/>
          <a:p>
            <a:pPr algn="ctr"/>
            <a:r>
              <a:rPr lang="en-US" sz="1067" dirty="0"/>
              <a:t>Pages 9-10</a:t>
            </a:r>
          </a:p>
        </p:txBody>
      </p:sp>
    </p:spTree>
    <p:extLst>
      <p:ext uri="{BB962C8B-B14F-4D97-AF65-F5344CB8AC3E}">
        <p14:creationId xmlns:p14="http://schemas.microsoft.com/office/powerpoint/2010/main" val="1650382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89"/>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Planning for Improvement</a:t>
            </a:r>
            <a:endParaRPr dirty="0">
              <a:latin typeface="Gotham HTF Book"/>
            </a:endParaRPr>
          </a:p>
        </p:txBody>
      </p:sp>
      <p:graphicFrame>
        <p:nvGraphicFramePr>
          <p:cNvPr id="943" name="Google Shape;943;p89"/>
          <p:cNvGraphicFramePr/>
          <p:nvPr>
            <p:extLst>
              <p:ext uri="{D42A27DB-BD31-4B8C-83A1-F6EECF244321}">
                <p14:modId xmlns:p14="http://schemas.microsoft.com/office/powerpoint/2010/main" val="509582187"/>
              </p:ext>
            </p:extLst>
          </p:nvPr>
        </p:nvGraphicFramePr>
        <p:xfrm>
          <a:off x="248468" y="1425734"/>
          <a:ext cx="11695034" cy="4858220"/>
        </p:xfrm>
        <a:graphic>
          <a:graphicData uri="http://schemas.openxmlformats.org/drawingml/2006/table">
            <a:tbl>
              <a:tblPr>
                <a:noFill/>
              </a:tblPr>
              <a:tblGrid>
                <a:gridCol w="1459600">
                  <a:extLst>
                    <a:ext uri="{9D8B030D-6E8A-4147-A177-3AD203B41FA5}">
                      <a16:colId xmlns:a16="http://schemas.microsoft.com/office/drawing/2014/main" val="20000"/>
                    </a:ext>
                  </a:extLst>
                </a:gridCol>
                <a:gridCol w="987467">
                  <a:extLst>
                    <a:ext uri="{9D8B030D-6E8A-4147-A177-3AD203B41FA5}">
                      <a16:colId xmlns:a16="http://schemas.microsoft.com/office/drawing/2014/main" val="20001"/>
                    </a:ext>
                  </a:extLst>
                </a:gridCol>
                <a:gridCol w="9247967">
                  <a:extLst>
                    <a:ext uri="{9D8B030D-6E8A-4147-A177-3AD203B41FA5}">
                      <a16:colId xmlns:a16="http://schemas.microsoft.com/office/drawing/2014/main" val="20002"/>
                    </a:ext>
                  </a:extLst>
                </a:gridCol>
              </a:tblGrid>
              <a:tr h="553721">
                <a:tc gridSpan="3">
                  <a:txBody>
                    <a:bodyPr/>
                    <a:lstStyle/>
                    <a:p>
                      <a:pPr marL="0" lvl="0" indent="0" algn="ctr" rtl="0">
                        <a:spcBef>
                          <a:spcPts val="0"/>
                        </a:spcBef>
                        <a:spcAft>
                          <a:spcPts val="0"/>
                        </a:spcAft>
                        <a:buClr>
                          <a:schemeClr val="dk1"/>
                        </a:buClr>
                        <a:buSzPts val="1100"/>
                        <a:buFont typeface="Arial"/>
                        <a:buNone/>
                      </a:pPr>
                      <a:r>
                        <a:rPr lang="en" sz="2000" b="1" dirty="0">
                          <a:solidFill>
                            <a:schemeClr val="lt1"/>
                          </a:solidFill>
                          <a:latin typeface="Gotham HTF Book"/>
                        </a:rPr>
                        <a:t>What changes might we introduce? Why?</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3721">
                <a:tc>
                  <a:txBody>
                    <a:bodyPr/>
                    <a:lstStyle/>
                    <a:p>
                      <a:pPr marL="0" lvl="0" indent="0" algn="l" rtl="0">
                        <a:spcBef>
                          <a:spcPts val="0"/>
                        </a:spcBef>
                        <a:spcAft>
                          <a:spcPts val="0"/>
                        </a:spcAft>
                        <a:buNone/>
                      </a:pPr>
                      <a:r>
                        <a:rPr lang="en" sz="2000" b="1">
                          <a:solidFill>
                            <a:srgbClr val="FFFFFF"/>
                          </a:solidFill>
                          <a:latin typeface="Gotham HTF Book"/>
                        </a:rPr>
                        <a:t>Activity</a:t>
                      </a:r>
                      <a:endParaRPr sz="20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dirty="0">
                          <a:solidFill>
                            <a:srgbClr val="FFFFFF"/>
                          </a:solidFill>
                          <a:latin typeface="Gotham HTF Book"/>
                        </a:rPr>
                        <a:t>Guidance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3586270">
                <a:tc>
                  <a:txBody>
                    <a:bodyPr/>
                    <a:lstStyle/>
                    <a:p>
                      <a:pPr marL="0" lvl="0" indent="0" algn="l" rtl="0">
                        <a:lnSpc>
                          <a:spcPct val="90000"/>
                        </a:lnSpc>
                        <a:spcBef>
                          <a:spcPts val="0"/>
                        </a:spcBef>
                        <a:spcAft>
                          <a:spcPts val="0"/>
                        </a:spcAft>
                        <a:buClr>
                          <a:schemeClr val="dk1"/>
                        </a:buClr>
                        <a:buSzPts val="1100"/>
                        <a:buFont typeface="Arial"/>
                        <a:buNone/>
                      </a:pPr>
                      <a:r>
                        <a:rPr lang="en" sz="1600">
                          <a:solidFill>
                            <a:schemeClr val="dk1"/>
                          </a:solidFill>
                          <a:latin typeface="Gotham HTF Book"/>
                        </a:rPr>
                        <a:t>Plan</a:t>
                      </a:r>
                      <a:endParaRPr sz="16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30 min</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For each proposed change, address the following questions:</a:t>
                      </a:r>
                      <a:endParaRPr sz="1600" dirty="0">
                        <a:latin typeface="Gotham HTF Book"/>
                      </a:endParaRPr>
                    </a:p>
                    <a:p>
                      <a:pPr marL="457200" lvl="0" indent="-304800" algn="l" rtl="0">
                        <a:spcBef>
                          <a:spcPts val="0"/>
                        </a:spcBef>
                        <a:spcAft>
                          <a:spcPts val="0"/>
                        </a:spcAft>
                        <a:buSzPts val="1200"/>
                        <a:buAutoNum type="arabicPeriod"/>
                      </a:pPr>
                      <a:r>
                        <a:rPr lang="en" sz="1600" dirty="0">
                          <a:solidFill>
                            <a:schemeClr val="dk1"/>
                          </a:solidFill>
                          <a:latin typeface="Gotham HTF Book"/>
                        </a:rPr>
                        <a:t>In order for the changes to take root and our vision to be realized, what do we need to </a:t>
                      </a:r>
                      <a:r>
                        <a:rPr lang="en-US" sz="1600" dirty="0">
                          <a:solidFill>
                            <a:schemeClr val="dk1"/>
                          </a:solidFill>
                          <a:latin typeface="Gotham HTF Book"/>
                        </a:rPr>
                        <a:t>share with / communicate to staff? What do we need to </a:t>
                      </a:r>
                      <a:r>
                        <a:rPr lang="en" sz="1600" dirty="0">
                          <a:solidFill>
                            <a:schemeClr val="dk1"/>
                          </a:solidFill>
                          <a:latin typeface="Gotham HTF Book"/>
                        </a:rPr>
                        <a:t>teach, model, and practice as a staff?</a:t>
                      </a:r>
                    </a:p>
                    <a:p>
                      <a:pPr marL="457200" lvl="0" indent="-304800" algn="l" rtl="0">
                        <a:spcBef>
                          <a:spcPts val="0"/>
                        </a:spcBef>
                        <a:spcAft>
                          <a:spcPts val="0"/>
                        </a:spcAft>
                        <a:buSzPts val="1200"/>
                        <a:buAutoNum type="arabicPeriod"/>
                      </a:pPr>
                      <a:endParaRPr lang="en" sz="1600" dirty="0">
                        <a:solidFill>
                          <a:schemeClr val="dk1"/>
                        </a:solidFill>
                        <a:latin typeface="Gotham HTF Book"/>
                      </a:endParaRPr>
                    </a:p>
                    <a:p>
                      <a:pPr marL="457200" lvl="0" indent="-304800" algn="l" rtl="0">
                        <a:spcBef>
                          <a:spcPts val="0"/>
                        </a:spcBef>
                        <a:spcAft>
                          <a:spcPts val="0"/>
                        </a:spcAft>
                        <a:buSzPts val="1200"/>
                        <a:buAutoNum type="arabicPeriod"/>
                      </a:pPr>
                      <a:r>
                        <a:rPr lang="en" sz="1600" dirty="0">
                          <a:latin typeface="Gotham HTF Book"/>
                        </a:rPr>
                        <a:t>When, where, and how will we communicate about and work on making the changes?</a:t>
                      </a:r>
                      <a:endParaRPr sz="1600" dirty="0">
                        <a:latin typeface="Gotham HTF Book"/>
                      </a:endParaRPr>
                    </a:p>
                    <a:p>
                      <a:pPr marL="914400" lvl="1" indent="-304800" algn="l" rtl="0">
                        <a:spcBef>
                          <a:spcPts val="0"/>
                        </a:spcBef>
                        <a:spcAft>
                          <a:spcPts val="0"/>
                        </a:spcAft>
                        <a:buSzPts val="1200"/>
                        <a:buAutoNum type="alphaLcPeriod"/>
                      </a:pPr>
                      <a:r>
                        <a:rPr lang="en" sz="1600" dirty="0">
                          <a:latin typeface="Gotham HTF Book"/>
                        </a:rPr>
                        <a:t>Whole-school PD</a:t>
                      </a:r>
                      <a:endParaRPr sz="1600" dirty="0">
                        <a:latin typeface="Gotham HTF Book"/>
                      </a:endParaRPr>
                    </a:p>
                    <a:p>
                      <a:pPr marL="914400" lvl="1" indent="-304800" algn="l" rtl="0">
                        <a:spcBef>
                          <a:spcPts val="0"/>
                        </a:spcBef>
                        <a:spcAft>
                          <a:spcPts val="0"/>
                        </a:spcAft>
                        <a:buSzPts val="1200"/>
                        <a:buAutoNum type="alphaLcPeriod"/>
                      </a:pPr>
                      <a:r>
                        <a:rPr lang="en" sz="1600" dirty="0">
                          <a:latin typeface="Gotham HTF Book"/>
                        </a:rPr>
                        <a:t>Teacher team meetings / PLCs</a:t>
                      </a:r>
                      <a:endParaRPr sz="1600" dirty="0">
                        <a:latin typeface="Gotham HTF Book"/>
                      </a:endParaRPr>
                    </a:p>
                    <a:p>
                      <a:pPr marL="914400" lvl="1" indent="-304800" algn="l" rtl="0">
                        <a:spcBef>
                          <a:spcPts val="0"/>
                        </a:spcBef>
                        <a:spcAft>
                          <a:spcPts val="0"/>
                        </a:spcAft>
                        <a:buSzPts val="1200"/>
                        <a:buAutoNum type="alphaLcPeriod"/>
                      </a:pPr>
                      <a:r>
                        <a:rPr lang="en" sz="1600" dirty="0">
                          <a:latin typeface="Gotham HTF Book"/>
                        </a:rPr>
                        <a:t>Ongoing coaching of teams / individuals</a:t>
                      </a:r>
                      <a:endParaRPr sz="1600" dirty="0">
                        <a:latin typeface="Gotham HTF Book"/>
                      </a:endParaRPr>
                    </a:p>
                    <a:p>
                      <a:pPr marL="914400" lvl="1" indent="-304800" algn="l" rtl="0">
                        <a:spcBef>
                          <a:spcPts val="0"/>
                        </a:spcBef>
                        <a:spcAft>
                          <a:spcPts val="0"/>
                        </a:spcAft>
                        <a:buSzPts val="1200"/>
                        <a:buAutoNum type="alphaLcPeriod"/>
                      </a:pPr>
                      <a:r>
                        <a:rPr lang="en" sz="1600" dirty="0">
                          <a:latin typeface="Gotham HTF Book"/>
                        </a:rPr>
                        <a:t>Visuals</a:t>
                      </a:r>
                      <a:endParaRPr sz="1600" dirty="0">
                        <a:latin typeface="Gotham HTF Book"/>
                      </a:endParaRPr>
                    </a:p>
                    <a:p>
                      <a:pPr marL="914400" lvl="1" indent="-304800" algn="l" rtl="0">
                        <a:spcBef>
                          <a:spcPts val="0"/>
                        </a:spcBef>
                        <a:spcAft>
                          <a:spcPts val="0"/>
                        </a:spcAft>
                        <a:buSzPts val="1200"/>
                        <a:buAutoNum type="alphaLcPeriod"/>
                      </a:pPr>
                      <a:r>
                        <a:rPr lang="en" sz="1600" dirty="0">
                          <a:latin typeface="Gotham HTF Book"/>
                        </a:rPr>
                        <a:t>Online / electronic communications</a:t>
                      </a:r>
                      <a:endParaRPr sz="1600" dirty="0">
                        <a:latin typeface="Gotham HTF Book"/>
                      </a:endParaRPr>
                    </a:p>
                    <a:p>
                      <a:pPr marL="0" lvl="0" indent="0" algn="l" rtl="0">
                        <a:spcBef>
                          <a:spcPts val="0"/>
                        </a:spcBef>
                        <a:spcAft>
                          <a:spcPts val="0"/>
                        </a:spcAft>
                        <a:buNone/>
                      </a:pPr>
                      <a:endParaRPr sz="1600" dirty="0">
                        <a:latin typeface="Gotham HTF Book"/>
                      </a:endParaRPr>
                    </a:p>
                    <a:p>
                      <a:pPr marL="0" lvl="0" indent="0" algn="l" rtl="0">
                        <a:lnSpc>
                          <a:spcPct val="115000"/>
                        </a:lnSpc>
                        <a:spcBef>
                          <a:spcPts val="0"/>
                        </a:spcBef>
                        <a:spcAft>
                          <a:spcPts val="0"/>
                        </a:spcAft>
                        <a:buClr>
                          <a:schemeClr val="dk1"/>
                        </a:buClr>
                        <a:buSzPts val="1100"/>
                        <a:buFont typeface="Arial"/>
                        <a:buNone/>
                      </a:pPr>
                      <a:r>
                        <a:rPr lang="en" sz="1600" u="sng" dirty="0">
                          <a:solidFill>
                            <a:schemeClr val="dk1"/>
                          </a:solidFill>
                          <a:latin typeface="Gotham HTF Book"/>
                        </a:rPr>
                        <a:t>Reminder:</a:t>
                      </a:r>
                      <a:r>
                        <a:rPr lang="en" sz="1600" dirty="0">
                          <a:solidFill>
                            <a:schemeClr val="dk1"/>
                          </a:solidFill>
                          <a:latin typeface="Gotham HTF Book"/>
                        </a:rPr>
                        <a:t> Keep the following key themes of the 5Essentials in mind as you plan:</a:t>
                      </a:r>
                      <a:endParaRPr sz="1600" dirty="0">
                        <a:solidFill>
                          <a:schemeClr val="dk1"/>
                        </a:solidFill>
                        <a:latin typeface="Gotham HTF Book"/>
                      </a:endParaRPr>
                    </a:p>
                    <a:p>
                      <a:pPr marL="0" lvl="0" indent="0" algn="l" rtl="0">
                        <a:lnSpc>
                          <a:spcPct val="115000"/>
                        </a:lnSpc>
                        <a:spcBef>
                          <a:spcPts val="0"/>
                        </a:spcBef>
                        <a:spcAft>
                          <a:spcPts val="0"/>
                        </a:spcAft>
                        <a:buClr>
                          <a:schemeClr val="dk1"/>
                        </a:buClr>
                        <a:buSzPts val="1100"/>
                        <a:buFont typeface="Arial"/>
                        <a:buNone/>
                      </a:pPr>
                      <a:r>
                        <a:rPr lang="en" sz="1600" dirty="0">
                          <a:solidFill>
                            <a:schemeClr val="dk1"/>
                          </a:solidFill>
                          <a:latin typeface="Gotham HTF Book"/>
                        </a:rPr>
                        <a:t>-How </a:t>
                      </a:r>
                      <a:r>
                        <a:rPr lang="en-US" sz="1600" dirty="0">
                          <a:solidFill>
                            <a:schemeClr val="dk1"/>
                          </a:solidFill>
                          <a:latin typeface="Gotham HTF Book"/>
                        </a:rPr>
                        <a:t>can we </a:t>
                      </a:r>
                      <a:r>
                        <a:rPr lang="en" sz="1600" dirty="0">
                          <a:solidFill>
                            <a:schemeClr val="dk1"/>
                          </a:solidFill>
                          <a:latin typeface="Gotham HTF Book"/>
                        </a:rPr>
                        <a:t>incorporate teacher influence?</a:t>
                      </a:r>
                      <a:endParaRPr sz="1600" dirty="0">
                        <a:solidFill>
                          <a:schemeClr val="dk1"/>
                        </a:solidFill>
                        <a:latin typeface="Gotham HTF Book"/>
                      </a:endParaRPr>
                    </a:p>
                    <a:p>
                      <a:pPr marL="0" lvl="0" indent="0" algn="l" rtl="0">
                        <a:lnSpc>
                          <a:spcPct val="115000"/>
                        </a:lnSpc>
                        <a:spcBef>
                          <a:spcPts val="0"/>
                        </a:spcBef>
                        <a:spcAft>
                          <a:spcPts val="0"/>
                        </a:spcAft>
                        <a:buNone/>
                      </a:pPr>
                      <a:r>
                        <a:rPr lang="en" sz="1600" dirty="0">
                          <a:solidFill>
                            <a:schemeClr val="dk1"/>
                          </a:solidFill>
                          <a:latin typeface="Gotham HTF Book"/>
                        </a:rPr>
                        <a:t>-How can our plan build relational trust</a:t>
                      </a:r>
                      <a:r>
                        <a:rPr lang="en" sz="1600" b="1" dirty="0">
                          <a:solidFill>
                            <a:schemeClr val="dk1"/>
                          </a:solidFill>
                          <a:latin typeface="Gotham HTF Book"/>
                        </a:rPr>
                        <a:t> </a:t>
                      </a:r>
                      <a:r>
                        <a:rPr lang="en" sz="1600" dirty="0">
                          <a:solidFill>
                            <a:schemeClr val="dk1"/>
                          </a:solidFill>
                          <a:latin typeface="Gotham HTF Book"/>
                        </a:rPr>
                        <a:t>and foster inclusive, facilitative leadership?</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4" name="Picture 2" descr="http://yellower.se/wp-content/uploads/2011/12/note_post_it_desktop_2115x1871_wallpaper-80493.jpg">
            <a:extLst>
              <a:ext uri="{FF2B5EF4-FFF2-40B4-BE49-F238E27FC236}">
                <a16:creationId xmlns:a16="http://schemas.microsoft.com/office/drawing/2014/main" id="{C163A71A-942A-4E57-8760-895A02AED03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561015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1851E17-BA84-4A46-9101-445E90951897}"/>
              </a:ext>
            </a:extLst>
          </p:cNvPr>
          <p:cNvSpPr txBox="1"/>
          <p:nvPr/>
        </p:nvSpPr>
        <p:spPr>
          <a:xfrm>
            <a:off x="11046137" y="5832100"/>
            <a:ext cx="632516" cy="420756"/>
          </a:xfrm>
          <a:prstGeom prst="rect">
            <a:avLst/>
          </a:prstGeom>
          <a:noFill/>
        </p:spPr>
        <p:txBody>
          <a:bodyPr wrap="square" rtlCol="0">
            <a:spAutoFit/>
          </a:bodyPr>
          <a:lstStyle/>
          <a:p>
            <a:pPr algn="ctr"/>
            <a:r>
              <a:rPr lang="en-US" sz="1067" dirty="0"/>
              <a:t>Pages 11-16</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F741-AEF0-4EF6-A1C2-53B13EC80B96}"/>
              </a:ext>
            </a:extLst>
          </p:cNvPr>
          <p:cNvSpPr>
            <a:spLocks noGrp="1"/>
          </p:cNvSpPr>
          <p:nvPr>
            <p:ph type="title"/>
          </p:nvPr>
        </p:nvSpPr>
        <p:spPr/>
        <p:txBody>
          <a:bodyPr>
            <a:normAutofit/>
          </a:bodyPr>
          <a:lstStyle/>
          <a:p>
            <a:r>
              <a:rPr lang="en-US" sz="4000" b="1" dirty="0">
                <a:solidFill>
                  <a:schemeClr val="bg1"/>
                </a:solidFill>
              </a:rPr>
              <a:t>Progress Monitoring</a:t>
            </a:r>
          </a:p>
        </p:txBody>
      </p:sp>
      <p:grpSp>
        <p:nvGrpSpPr>
          <p:cNvPr id="3" name="Group 2">
            <a:extLst>
              <a:ext uri="{FF2B5EF4-FFF2-40B4-BE49-F238E27FC236}">
                <a16:creationId xmlns:a16="http://schemas.microsoft.com/office/drawing/2014/main" id="{5B2C25E4-738F-4565-BF52-131256257162}"/>
              </a:ext>
            </a:extLst>
          </p:cNvPr>
          <p:cNvGrpSpPr/>
          <p:nvPr/>
        </p:nvGrpSpPr>
        <p:grpSpPr>
          <a:xfrm rot="20640705">
            <a:off x="1253929" y="157214"/>
            <a:ext cx="5206734" cy="5193234"/>
            <a:chOff x="6745641" y="2418207"/>
            <a:chExt cx="3177509" cy="3169272"/>
          </a:xfrm>
          <a:solidFill>
            <a:schemeClr val="accent5">
              <a:alpha val="15000"/>
            </a:schemeClr>
          </a:solidFill>
        </p:grpSpPr>
        <p:sp>
          <p:nvSpPr>
            <p:cNvPr id="4" name="Freeform 3">
              <a:extLst>
                <a:ext uri="{FF2B5EF4-FFF2-40B4-BE49-F238E27FC236}">
                  <a16:creationId xmlns:a16="http://schemas.microsoft.com/office/drawing/2014/main" id="{8E059216-E98E-48D5-BD66-32052341FAE9}"/>
                </a:ext>
              </a:extLst>
            </p:cNvPr>
            <p:cNvSpPr/>
            <p:nvPr/>
          </p:nvSpPr>
          <p:spPr>
            <a:xfrm>
              <a:off x="6745641"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712153 h 1496991"/>
                <a:gd name="connsiteX3" fmla="*/ 1411942 w 1496991"/>
                <a:gd name="connsiteY3" fmla="*/ 725132 h 1496991"/>
                <a:gd name="connsiteX4" fmla="*/ 715955 w 1496991"/>
                <a:gd name="connsiteY4" fmla="*/ 1494936 h 1496991"/>
                <a:gd name="connsiteX5" fmla="*/ 71585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712153"/>
                  </a:lnTo>
                  <a:lnTo>
                    <a:pt x="1411942" y="725132"/>
                  </a:lnTo>
                  <a:cubicBezTo>
                    <a:pt x="1040714" y="801097"/>
                    <a:pt x="754892" y="1111524"/>
                    <a:pt x="715955" y="1494936"/>
                  </a:cubicBezTo>
                  <a:lnTo>
                    <a:pt x="71585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dirty="0">
                <a:solidFill>
                  <a:schemeClr val="bg1"/>
                </a:solidFill>
                <a:latin typeface="Graphik" charset="0"/>
                <a:ea typeface="Graphik" charset="0"/>
                <a:cs typeface="Graphik" charset="0"/>
              </a:endParaRPr>
            </a:p>
          </p:txBody>
        </p:sp>
        <p:sp>
          <p:nvSpPr>
            <p:cNvPr id="5" name="Freeform 4">
              <a:extLst>
                <a:ext uri="{FF2B5EF4-FFF2-40B4-BE49-F238E27FC236}">
                  <a16:creationId xmlns:a16="http://schemas.microsoft.com/office/drawing/2014/main" id="{D556A79F-5B16-46B5-A710-35DD83B3CC5E}"/>
                </a:ext>
              </a:extLst>
            </p:cNvPr>
            <p:cNvSpPr/>
            <p:nvPr/>
          </p:nvSpPr>
          <p:spPr>
            <a:xfrm>
              <a:off x="8426159" y="2418207"/>
              <a:ext cx="1496991" cy="1496991"/>
            </a:xfrm>
            <a:custGeom>
              <a:avLst/>
              <a:gdLst>
                <a:gd name="connsiteX0" fmla="*/ 0 w 1496991"/>
                <a:gd name="connsiteY0" fmla="*/ 0 h 1496991"/>
                <a:gd name="connsiteX1" fmla="*/ 1496991 w 1496991"/>
                <a:gd name="connsiteY1" fmla="*/ 0 h 1496991"/>
                <a:gd name="connsiteX2" fmla="*/ 1496991 w 1496991"/>
                <a:gd name="connsiteY2" fmla="*/ 1496991 h 1496991"/>
                <a:gd name="connsiteX3" fmla="*/ 781141 w 1496991"/>
                <a:gd name="connsiteY3" fmla="*/ 1496991 h 1496991"/>
                <a:gd name="connsiteX4" fmla="*/ 781037 w 1496991"/>
                <a:gd name="connsiteY4" fmla="*/ 1494936 h 1496991"/>
                <a:gd name="connsiteX5" fmla="*/ 85050 w 1496991"/>
                <a:gd name="connsiteY5" fmla="*/ 725132 h 1496991"/>
                <a:gd name="connsiteX6" fmla="*/ 0 w 1496991"/>
                <a:gd name="connsiteY6" fmla="*/ 712153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1496991" y="0"/>
                  </a:lnTo>
                  <a:lnTo>
                    <a:pt x="1496991" y="1496991"/>
                  </a:lnTo>
                  <a:lnTo>
                    <a:pt x="781141" y="1496991"/>
                  </a:lnTo>
                  <a:lnTo>
                    <a:pt x="781037" y="1494936"/>
                  </a:lnTo>
                  <a:cubicBezTo>
                    <a:pt x="742100" y="1111524"/>
                    <a:pt x="456278" y="801097"/>
                    <a:pt x="85050" y="725132"/>
                  </a:cubicBezTo>
                  <a:lnTo>
                    <a:pt x="0" y="712153"/>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r"/>
              <a:endParaRPr lang="en-US" dirty="0">
                <a:solidFill>
                  <a:schemeClr val="bg1"/>
                </a:solidFill>
                <a:latin typeface="Graphik" charset="0"/>
                <a:ea typeface="Graphik" charset="0"/>
                <a:cs typeface="Graphik" charset="0"/>
              </a:endParaRPr>
            </a:p>
          </p:txBody>
        </p:sp>
        <p:sp>
          <p:nvSpPr>
            <p:cNvPr id="6" name="Freeform 5">
              <a:extLst>
                <a:ext uri="{FF2B5EF4-FFF2-40B4-BE49-F238E27FC236}">
                  <a16:creationId xmlns:a16="http://schemas.microsoft.com/office/drawing/2014/main" id="{68F6FA31-B740-4876-BB03-647B84BA1B8B}"/>
                </a:ext>
              </a:extLst>
            </p:cNvPr>
            <p:cNvSpPr/>
            <p:nvPr/>
          </p:nvSpPr>
          <p:spPr>
            <a:xfrm>
              <a:off x="6745641" y="4090488"/>
              <a:ext cx="1496991" cy="1496991"/>
            </a:xfrm>
            <a:custGeom>
              <a:avLst/>
              <a:gdLst>
                <a:gd name="connsiteX0" fmla="*/ 0 w 1496991"/>
                <a:gd name="connsiteY0" fmla="*/ 0 h 1496991"/>
                <a:gd name="connsiteX1" fmla="*/ 715851 w 1496991"/>
                <a:gd name="connsiteY1" fmla="*/ 0 h 1496991"/>
                <a:gd name="connsiteX2" fmla="*/ 715955 w 1496991"/>
                <a:gd name="connsiteY2" fmla="*/ 2059 h 1496991"/>
                <a:gd name="connsiteX3" fmla="*/ 1411942 w 1496991"/>
                <a:gd name="connsiteY3" fmla="*/ 771863 h 1496991"/>
                <a:gd name="connsiteX4" fmla="*/ 1496991 w 1496991"/>
                <a:gd name="connsiteY4" fmla="*/ 784842 h 1496991"/>
                <a:gd name="connsiteX5" fmla="*/ 1496991 w 1496991"/>
                <a:gd name="connsiteY5" fmla="*/ 1496991 h 1496991"/>
                <a:gd name="connsiteX6" fmla="*/ 0 w 1496991"/>
                <a:gd name="connsiteY6" fmla="*/ 1496991 h 1496991"/>
                <a:gd name="connsiteX7" fmla="*/ 0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0" y="0"/>
                  </a:moveTo>
                  <a:lnTo>
                    <a:pt x="715851" y="0"/>
                  </a:lnTo>
                  <a:lnTo>
                    <a:pt x="715955" y="2059"/>
                  </a:lnTo>
                  <a:cubicBezTo>
                    <a:pt x="754892" y="385471"/>
                    <a:pt x="1040714" y="695899"/>
                    <a:pt x="1411942" y="771863"/>
                  </a:cubicBezTo>
                  <a:lnTo>
                    <a:pt x="1496991" y="784842"/>
                  </a:lnTo>
                  <a:lnTo>
                    <a:pt x="1496991" y="1496991"/>
                  </a:lnTo>
                  <a:lnTo>
                    <a:pt x="0" y="1496991"/>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endParaRPr lang="en-US" dirty="0">
                <a:solidFill>
                  <a:schemeClr val="bg1"/>
                </a:solidFill>
                <a:latin typeface="Graphik" charset="0"/>
                <a:ea typeface="Graphik" charset="0"/>
                <a:cs typeface="Graphik" charset="0"/>
              </a:endParaRPr>
            </a:p>
          </p:txBody>
        </p:sp>
        <p:sp>
          <p:nvSpPr>
            <p:cNvPr id="7" name="Freeform 6">
              <a:extLst>
                <a:ext uri="{FF2B5EF4-FFF2-40B4-BE49-F238E27FC236}">
                  <a16:creationId xmlns:a16="http://schemas.microsoft.com/office/drawing/2014/main" id="{E30E742F-6356-4B43-8D12-1D4C54A847A2}"/>
                </a:ext>
              </a:extLst>
            </p:cNvPr>
            <p:cNvSpPr/>
            <p:nvPr/>
          </p:nvSpPr>
          <p:spPr>
            <a:xfrm>
              <a:off x="8426159" y="4090488"/>
              <a:ext cx="1496991" cy="1496991"/>
            </a:xfrm>
            <a:custGeom>
              <a:avLst/>
              <a:gdLst>
                <a:gd name="connsiteX0" fmla="*/ 781141 w 1496991"/>
                <a:gd name="connsiteY0" fmla="*/ 0 h 1496991"/>
                <a:gd name="connsiteX1" fmla="*/ 1496991 w 1496991"/>
                <a:gd name="connsiteY1" fmla="*/ 0 h 1496991"/>
                <a:gd name="connsiteX2" fmla="*/ 1496991 w 1496991"/>
                <a:gd name="connsiteY2" fmla="*/ 1496991 h 1496991"/>
                <a:gd name="connsiteX3" fmla="*/ 0 w 1496991"/>
                <a:gd name="connsiteY3" fmla="*/ 1496991 h 1496991"/>
                <a:gd name="connsiteX4" fmla="*/ 0 w 1496991"/>
                <a:gd name="connsiteY4" fmla="*/ 784843 h 1496991"/>
                <a:gd name="connsiteX5" fmla="*/ 85050 w 1496991"/>
                <a:gd name="connsiteY5" fmla="*/ 771863 h 1496991"/>
                <a:gd name="connsiteX6" fmla="*/ 781037 w 1496991"/>
                <a:gd name="connsiteY6" fmla="*/ 2059 h 1496991"/>
                <a:gd name="connsiteX7" fmla="*/ 781141 w 1496991"/>
                <a:gd name="connsiteY7" fmla="*/ 0 h 14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6991" h="1496991">
                  <a:moveTo>
                    <a:pt x="781141" y="0"/>
                  </a:moveTo>
                  <a:lnTo>
                    <a:pt x="1496991" y="0"/>
                  </a:lnTo>
                  <a:lnTo>
                    <a:pt x="1496991" y="1496991"/>
                  </a:lnTo>
                  <a:lnTo>
                    <a:pt x="0" y="1496991"/>
                  </a:lnTo>
                  <a:lnTo>
                    <a:pt x="0" y="784843"/>
                  </a:lnTo>
                  <a:lnTo>
                    <a:pt x="85050" y="771863"/>
                  </a:lnTo>
                  <a:cubicBezTo>
                    <a:pt x="456278" y="695899"/>
                    <a:pt x="742100" y="385471"/>
                    <a:pt x="781037" y="2059"/>
                  </a:cubicBezTo>
                  <a:lnTo>
                    <a:pt x="781141"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algn="r"/>
              <a:endParaRPr lang="en-US" dirty="0">
                <a:solidFill>
                  <a:schemeClr val="bg1"/>
                </a:solidFill>
                <a:latin typeface="Graphik" charset="0"/>
                <a:ea typeface="Graphik" charset="0"/>
                <a:cs typeface="Graphik" charset="0"/>
              </a:endParaRPr>
            </a:p>
          </p:txBody>
        </p:sp>
        <p:sp>
          <p:nvSpPr>
            <p:cNvPr id="8" name="Oval 7">
              <a:extLst>
                <a:ext uri="{FF2B5EF4-FFF2-40B4-BE49-F238E27FC236}">
                  <a16:creationId xmlns:a16="http://schemas.microsoft.com/office/drawing/2014/main" id="{7C5A1837-CE42-40A4-8DB3-C1C85527A782}"/>
                </a:ext>
              </a:extLst>
            </p:cNvPr>
            <p:cNvSpPr/>
            <p:nvPr/>
          </p:nvSpPr>
          <p:spPr>
            <a:xfrm>
              <a:off x="7616554" y="3285002"/>
              <a:ext cx="1435682" cy="143568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dirty="0">
                <a:solidFill>
                  <a:schemeClr val="bg1"/>
                </a:solidFill>
                <a:latin typeface="Graphik" charset="0"/>
                <a:ea typeface="Graphik" charset="0"/>
                <a:cs typeface="Graphik" charset="0"/>
              </a:endParaRPr>
            </a:p>
          </p:txBody>
        </p:sp>
      </p:grpSp>
    </p:spTree>
    <p:extLst>
      <p:ext uri="{BB962C8B-B14F-4D97-AF65-F5344CB8AC3E}">
        <p14:creationId xmlns:p14="http://schemas.microsoft.com/office/powerpoint/2010/main" val="17154234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92"/>
          <p:cNvSpPr/>
          <p:nvPr/>
        </p:nvSpPr>
        <p:spPr>
          <a:xfrm>
            <a:off x="269967" y="1482900"/>
            <a:ext cx="11418000" cy="18620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r>
              <a:rPr lang="en" sz="2400" b="1">
                <a:solidFill>
                  <a:srgbClr val="FFFFFF"/>
                </a:solidFill>
                <a:latin typeface="Gotham HTF Book"/>
              </a:rPr>
              <a:t>What, specifically, are we trying to accomplish?</a:t>
            </a:r>
            <a:endParaRPr sz="2400" b="1">
              <a:solidFill>
                <a:srgbClr val="FFFFFF"/>
              </a:solidFill>
              <a:latin typeface="Gotham HTF Book"/>
            </a:endParaRPr>
          </a:p>
          <a:p>
            <a:pPr algn="ctr">
              <a:spcBef>
                <a:spcPts val="1333"/>
              </a:spcBef>
            </a:pPr>
            <a:r>
              <a:rPr lang="en" sz="1600">
                <a:solidFill>
                  <a:srgbClr val="FFFFFF"/>
                </a:solidFill>
                <a:latin typeface="Gotham HTF Book"/>
              </a:rPr>
              <a:t>“What specific problem are we trying to solve?”</a:t>
            </a:r>
            <a:endParaRPr sz="1600">
              <a:solidFill>
                <a:srgbClr val="FFFFFF"/>
              </a:solidFill>
              <a:latin typeface="Gotham HTF Book"/>
            </a:endParaRPr>
          </a:p>
          <a:p>
            <a:pPr algn="ctr"/>
            <a:endParaRPr sz="1600">
              <a:solidFill>
                <a:srgbClr val="FFFFFF"/>
              </a:solidFill>
              <a:latin typeface="Gotham HTF Book"/>
            </a:endParaRPr>
          </a:p>
          <a:p>
            <a:pPr algn="ctr"/>
            <a:r>
              <a:rPr lang="en" sz="1600">
                <a:solidFill>
                  <a:srgbClr val="FFFFFF"/>
                </a:solidFill>
                <a:latin typeface="Gotham HTF Book"/>
              </a:rPr>
              <a:t>“Why did we get these results?”</a:t>
            </a:r>
            <a:endParaRPr sz="1600">
              <a:solidFill>
                <a:srgbClr val="FFFFFF"/>
              </a:solidFill>
              <a:latin typeface="Gotham HTF Book"/>
            </a:endParaRPr>
          </a:p>
          <a:p>
            <a:pPr algn="ctr">
              <a:spcBef>
                <a:spcPts val="1333"/>
              </a:spcBef>
            </a:pPr>
            <a:r>
              <a:rPr lang="en" sz="1600">
                <a:solidFill>
                  <a:srgbClr val="FFFFFF"/>
                </a:solidFill>
                <a:latin typeface="Gotham HTF Book"/>
              </a:rPr>
              <a:t>“What is our vision for success?”</a:t>
            </a:r>
            <a:endParaRPr sz="1600">
              <a:solidFill>
                <a:srgbClr val="FFFFFF"/>
              </a:solidFill>
              <a:latin typeface="Gotham HTF Book"/>
            </a:endParaRPr>
          </a:p>
          <a:p>
            <a:pPr algn="ctr"/>
            <a:r>
              <a:rPr lang="en" sz="2400" b="1">
                <a:solidFill>
                  <a:srgbClr val="FFFFFF"/>
                </a:solidFill>
                <a:latin typeface="Gotham HTF Book"/>
              </a:rPr>
              <a:t> </a:t>
            </a:r>
            <a:endParaRPr sz="2400" b="1">
              <a:solidFill>
                <a:srgbClr val="FFFFFF"/>
              </a:solidFill>
              <a:latin typeface="Gotham HTF Book"/>
            </a:endParaRPr>
          </a:p>
        </p:txBody>
      </p:sp>
      <p:cxnSp>
        <p:nvCxnSpPr>
          <p:cNvPr id="960" name="Google Shape;960;p92"/>
          <p:cNvCxnSpPr/>
          <p:nvPr/>
        </p:nvCxnSpPr>
        <p:spPr>
          <a:xfrm>
            <a:off x="5978967" y="1952151"/>
            <a:ext cx="0" cy="229200"/>
          </a:xfrm>
          <a:prstGeom prst="straightConnector1">
            <a:avLst/>
          </a:prstGeom>
          <a:noFill/>
          <a:ln w="9525" cap="flat" cmpd="sng">
            <a:solidFill>
              <a:schemeClr val="accent5"/>
            </a:solidFill>
            <a:prstDash val="solid"/>
            <a:round/>
            <a:headEnd type="none" w="med" len="med"/>
            <a:tailEnd type="triangle" w="med" len="med"/>
          </a:ln>
        </p:spPr>
      </p:cxnSp>
      <p:cxnSp>
        <p:nvCxnSpPr>
          <p:cNvPr id="961" name="Google Shape;961;p92"/>
          <p:cNvCxnSpPr/>
          <p:nvPr/>
        </p:nvCxnSpPr>
        <p:spPr>
          <a:xfrm>
            <a:off x="5978967" y="2441500"/>
            <a:ext cx="0" cy="229200"/>
          </a:xfrm>
          <a:prstGeom prst="straightConnector1">
            <a:avLst/>
          </a:prstGeom>
          <a:noFill/>
          <a:ln w="9525" cap="flat" cmpd="sng">
            <a:solidFill>
              <a:schemeClr val="accent5"/>
            </a:solidFill>
            <a:prstDash val="solid"/>
            <a:round/>
            <a:headEnd type="none" w="med" len="med"/>
            <a:tailEnd type="triangle" w="med" len="med"/>
          </a:ln>
        </p:spPr>
      </p:cxnSp>
      <p:sp>
        <p:nvSpPr>
          <p:cNvPr id="962" name="Google Shape;962;p92"/>
          <p:cNvSpPr/>
          <p:nvPr/>
        </p:nvSpPr>
        <p:spPr>
          <a:xfrm>
            <a:off x="269967" y="3907700"/>
            <a:ext cx="11418000" cy="7356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buClr>
                <a:schemeClr val="dk1"/>
              </a:buClr>
              <a:buSzPts val="1100"/>
            </a:pPr>
            <a:r>
              <a:rPr lang="en" sz="2400" b="1">
                <a:solidFill>
                  <a:srgbClr val="FFFFFF"/>
                </a:solidFill>
                <a:latin typeface="Gotham HTF Book"/>
              </a:rPr>
              <a:t>What change(s) might we introduce and why?</a:t>
            </a:r>
            <a:endParaRPr sz="2400" b="1">
              <a:solidFill>
                <a:srgbClr val="FFFFFF"/>
              </a:solidFill>
              <a:latin typeface="Gotham HTF Book"/>
            </a:endParaRPr>
          </a:p>
        </p:txBody>
      </p:sp>
      <p:sp>
        <p:nvSpPr>
          <p:cNvPr id="963" name="Google Shape;963;p92"/>
          <p:cNvSpPr/>
          <p:nvPr/>
        </p:nvSpPr>
        <p:spPr>
          <a:xfrm>
            <a:off x="269967" y="5206300"/>
            <a:ext cx="11418000" cy="735600"/>
          </a:xfrm>
          <a:prstGeom prst="rect">
            <a:avLst/>
          </a:prstGeom>
          <a:solidFill>
            <a:schemeClr val="accent6"/>
          </a:solidFill>
          <a:ln w="28575" cap="flat" cmpd="sng">
            <a:solidFill>
              <a:schemeClr val="accent5"/>
            </a:solidFill>
            <a:prstDash val="solid"/>
            <a:round/>
            <a:headEnd type="none" w="sm" len="sm"/>
            <a:tailEnd type="none" w="sm" len="sm"/>
          </a:ln>
        </p:spPr>
        <p:txBody>
          <a:bodyPr spcFirstLastPara="1" wrap="square" lIns="121900" tIns="121900" rIns="121900" bIns="121900" anchor="t" anchorCtr="0">
            <a:noAutofit/>
          </a:bodyPr>
          <a:lstStyle/>
          <a:p>
            <a:pPr algn="ctr">
              <a:buClr>
                <a:schemeClr val="dk1"/>
              </a:buClr>
              <a:buSzPts val="1100"/>
            </a:pPr>
            <a:r>
              <a:rPr lang="en" sz="2400" b="1">
                <a:solidFill>
                  <a:srgbClr val="FFFFFF"/>
                </a:solidFill>
                <a:latin typeface="Gotham HTF Book"/>
              </a:rPr>
              <a:t>How will we know that a change is actually an improvement? </a:t>
            </a:r>
            <a:endParaRPr sz="2400" b="1">
              <a:solidFill>
                <a:srgbClr val="FFFFFF"/>
              </a:solidFill>
              <a:latin typeface="Gotham HTF Book"/>
            </a:endParaRPr>
          </a:p>
        </p:txBody>
      </p:sp>
      <p:sp>
        <p:nvSpPr>
          <p:cNvPr id="964" name="Google Shape;964;p92"/>
          <p:cNvSpPr/>
          <p:nvPr/>
        </p:nvSpPr>
        <p:spPr>
          <a:xfrm>
            <a:off x="5839767" y="3364400"/>
            <a:ext cx="278400" cy="523600"/>
          </a:xfrm>
          <a:prstGeom prst="downArrow">
            <a:avLst>
              <a:gd name="adj1" fmla="val 50000"/>
              <a:gd name="adj2" fmla="val 50000"/>
            </a:avLst>
          </a:prstGeom>
          <a:solidFill>
            <a:schemeClr val="accent5"/>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
        <p:nvSpPr>
          <p:cNvPr id="965" name="Google Shape;965;p92"/>
          <p:cNvSpPr/>
          <p:nvPr/>
        </p:nvSpPr>
        <p:spPr>
          <a:xfrm>
            <a:off x="5839767" y="4643300"/>
            <a:ext cx="278400" cy="523600"/>
          </a:xfrm>
          <a:prstGeom prst="downArrow">
            <a:avLst>
              <a:gd name="adj1" fmla="val 50000"/>
              <a:gd name="adj2" fmla="val 50000"/>
            </a:avLst>
          </a:prstGeom>
          <a:solidFill>
            <a:schemeClr val="accent5"/>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
        <p:nvSpPr>
          <p:cNvPr id="966" name="Google Shape;966;p92"/>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Guiding Questions</a:t>
            </a:r>
            <a:endParaRPr dirty="0">
              <a:latin typeface="Gotham HTF Book"/>
            </a:endParaRPr>
          </a:p>
        </p:txBody>
      </p:sp>
      <p:cxnSp>
        <p:nvCxnSpPr>
          <p:cNvPr id="967" name="Google Shape;967;p92"/>
          <p:cNvCxnSpPr/>
          <p:nvPr/>
        </p:nvCxnSpPr>
        <p:spPr>
          <a:xfrm>
            <a:off x="5978967" y="2867267"/>
            <a:ext cx="0" cy="229200"/>
          </a:xfrm>
          <a:prstGeom prst="straightConnector1">
            <a:avLst/>
          </a:prstGeom>
          <a:noFill/>
          <a:ln w="9525" cap="flat" cmpd="sng">
            <a:solidFill>
              <a:schemeClr val="accent5"/>
            </a:solidFill>
            <a:prstDash val="solid"/>
            <a:round/>
            <a:headEnd type="none" w="med" len="med"/>
            <a:tailEnd type="triangle" w="med" len="med"/>
          </a:ln>
        </p:spPr>
      </p:cxnSp>
      <p:sp>
        <p:nvSpPr>
          <p:cNvPr id="968" name="Google Shape;968;p92"/>
          <p:cNvSpPr/>
          <p:nvPr/>
        </p:nvSpPr>
        <p:spPr>
          <a:xfrm>
            <a:off x="1437600" y="4899500"/>
            <a:ext cx="9316800" cy="1349200"/>
          </a:xfrm>
          <a:prstGeom prst="ellipse">
            <a:avLst/>
          </a:prstGeom>
          <a:noFill/>
          <a:ln w="19050"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Gotham HTF Book"/>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93"/>
          <p:cNvSpPr txBox="1">
            <a:spLocks noGrp="1"/>
          </p:cNvSpPr>
          <p:nvPr>
            <p:ph type="title"/>
          </p:nvPr>
        </p:nvSpPr>
        <p:spPr>
          <a:xfrm>
            <a:off x="269965" y="141309"/>
            <a:ext cx="8874000" cy="1063200"/>
          </a:xfrm>
          <a:prstGeom prst="rect">
            <a:avLst/>
          </a:prstGeom>
        </p:spPr>
        <p:txBody>
          <a:bodyPr spcFirstLastPara="1" vert="horz" wrap="square" lIns="91433" tIns="91433" rIns="91433" bIns="91433" rtlCol="0" anchor="ctr" anchorCtr="0">
            <a:noAutofit/>
          </a:bodyPr>
          <a:lstStyle/>
          <a:p>
            <a:r>
              <a:rPr lang="en" dirty="0">
                <a:latin typeface="Gotham HTF Book"/>
              </a:rPr>
              <a:t>Progress Monitoring</a:t>
            </a:r>
            <a:endParaRPr dirty="0">
              <a:latin typeface="Gotham HTF Book"/>
            </a:endParaRPr>
          </a:p>
        </p:txBody>
      </p:sp>
      <p:graphicFrame>
        <p:nvGraphicFramePr>
          <p:cNvPr id="974" name="Google Shape;974;p93"/>
          <p:cNvGraphicFramePr/>
          <p:nvPr>
            <p:extLst>
              <p:ext uri="{D42A27DB-BD31-4B8C-83A1-F6EECF244321}">
                <p14:modId xmlns:p14="http://schemas.microsoft.com/office/powerpoint/2010/main" val="1391172707"/>
              </p:ext>
            </p:extLst>
          </p:nvPr>
        </p:nvGraphicFramePr>
        <p:xfrm>
          <a:off x="248468" y="1425734"/>
          <a:ext cx="11695033" cy="3846393"/>
        </p:xfrm>
        <a:graphic>
          <a:graphicData uri="http://schemas.openxmlformats.org/drawingml/2006/table">
            <a:tbl>
              <a:tblPr>
                <a:noFill/>
              </a:tblPr>
              <a:tblGrid>
                <a:gridCol w="1557000">
                  <a:extLst>
                    <a:ext uri="{9D8B030D-6E8A-4147-A177-3AD203B41FA5}">
                      <a16:colId xmlns:a16="http://schemas.microsoft.com/office/drawing/2014/main" val="20000"/>
                    </a:ext>
                  </a:extLst>
                </a:gridCol>
                <a:gridCol w="1001333">
                  <a:extLst>
                    <a:ext uri="{9D8B030D-6E8A-4147-A177-3AD203B41FA5}">
                      <a16:colId xmlns:a16="http://schemas.microsoft.com/office/drawing/2014/main" val="20001"/>
                    </a:ext>
                  </a:extLst>
                </a:gridCol>
                <a:gridCol w="9136700">
                  <a:extLst>
                    <a:ext uri="{9D8B030D-6E8A-4147-A177-3AD203B41FA5}">
                      <a16:colId xmlns:a16="http://schemas.microsoft.com/office/drawing/2014/main" val="20002"/>
                    </a:ext>
                  </a:extLst>
                </a:gridCol>
              </a:tblGrid>
              <a:tr h="487640">
                <a:tc gridSpan="3">
                  <a:txBody>
                    <a:bodyPr/>
                    <a:lstStyle/>
                    <a:p>
                      <a:pPr marL="0" lvl="0" indent="0" algn="ctr" rtl="0">
                        <a:spcBef>
                          <a:spcPts val="0"/>
                        </a:spcBef>
                        <a:spcAft>
                          <a:spcPts val="0"/>
                        </a:spcAft>
                        <a:buClr>
                          <a:schemeClr val="dk1"/>
                        </a:buClr>
                        <a:buSzPts val="1100"/>
                        <a:buFont typeface="Arial"/>
                        <a:buNone/>
                      </a:pPr>
                      <a:r>
                        <a:rPr lang="en" sz="2000" b="1" dirty="0">
                          <a:solidFill>
                            <a:srgbClr val="FFFFFF"/>
                          </a:solidFill>
                          <a:latin typeface="Gotham HTF Book"/>
                        </a:rPr>
                        <a:t>How will we know that a change is an improvement?</a:t>
                      </a:r>
                      <a:endParaRPr sz="2000" b="1" dirty="0">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09560">
                <a:tc>
                  <a:txBody>
                    <a:bodyPr/>
                    <a:lstStyle/>
                    <a:p>
                      <a:pPr marL="0" lvl="0" indent="0" algn="l" rtl="0">
                        <a:spcBef>
                          <a:spcPts val="0"/>
                        </a:spcBef>
                        <a:spcAft>
                          <a:spcPts val="0"/>
                        </a:spcAft>
                        <a:buNone/>
                      </a:pPr>
                      <a:r>
                        <a:rPr lang="en" sz="2000" b="1">
                          <a:solidFill>
                            <a:srgbClr val="FFFFFF"/>
                          </a:solidFill>
                          <a:latin typeface="Gotham HTF Book"/>
                        </a:rPr>
                        <a:t>Activity</a:t>
                      </a:r>
                      <a:endParaRPr sz="2000" b="1">
                        <a:solidFill>
                          <a:srgbClr val="FFFFFF"/>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a:solidFill>
                            <a:srgbClr val="FFFFFF"/>
                          </a:solidFill>
                          <a:latin typeface="Gotham HTF Book"/>
                        </a:rPr>
                        <a:t>Time</a:t>
                      </a:r>
                      <a:endParaRPr sz="200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tc>
                  <a:txBody>
                    <a:bodyPr/>
                    <a:lstStyle/>
                    <a:p>
                      <a:pPr marL="0" lvl="0" indent="0" algn="l" rtl="0">
                        <a:spcBef>
                          <a:spcPts val="0"/>
                        </a:spcBef>
                        <a:spcAft>
                          <a:spcPts val="0"/>
                        </a:spcAft>
                        <a:buClr>
                          <a:schemeClr val="dk1"/>
                        </a:buClr>
                        <a:buSzPts val="1100"/>
                        <a:buFont typeface="Arial"/>
                        <a:buNone/>
                      </a:pPr>
                      <a:r>
                        <a:rPr lang="en" sz="2000" b="1" dirty="0">
                          <a:solidFill>
                            <a:srgbClr val="FFFFFF"/>
                          </a:solidFill>
                          <a:latin typeface="Gotham HTF Book"/>
                        </a:rPr>
                        <a:t>Guidance</a:t>
                      </a:r>
                      <a:endParaRPr sz="20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274E13"/>
                    </a:solidFill>
                  </a:tcPr>
                </a:tc>
                <a:extLst>
                  <a:ext uri="{0D108BD9-81ED-4DB2-BD59-A6C34878D82A}">
                    <a16:rowId xmlns:a16="http://schemas.microsoft.com/office/drawing/2014/main" val="10001"/>
                  </a:ext>
                </a:extLst>
              </a:tr>
              <a:tr h="2688233">
                <a:tc>
                  <a:txBody>
                    <a:bodyPr/>
                    <a:lstStyle/>
                    <a:p>
                      <a:pPr marL="0" lvl="0" indent="0" algn="l" rtl="0">
                        <a:spcBef>
                          <a:spcPts val="0"/>
                        </a:spcBef>
                        <a:spcAft>
                          <a:spcPts val="0"/>
                        </a:spcAft>
                        <a:buNone/>
                      </a:pPr>
                      <a:r>
                        <a:rPr lang="en" sz="1600" dirty="0">
                          <a:latin typeface="Gotham HTF Book"/>
                        </a:rPr>
                        <a:t>Discuss and Record</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15 min</a:t>
                      </a:r>
                      <a:endParaRPr sz="1600" dirty="0">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dirty="0">
                          <a:latin typeface="Gotham HTF Book"/>
                        </a:rPr>
                        <a:t>Think about changes you articulated. How will you know that the work you are doing to create change and accomplish your vision has resulted in improvement?</a:t>
                      </a:r>
                      <a:endParaRPr sz="1600" dirty="0">
                        <a:latin typeface="Gotham HTF Book"/>
                      </a:endParaRPr>
                    </a:p>
                    <a:p>
                      <a:pPr marL="457200" lvl="0" indent="-304800" algn="l" rtl="0">
                        <a:lnSpc>
                          <a:spcPct val="90000"/>
                        </a:lnSpc>
                        <a:spcBef>
                          <a:spcPts val="0"/>
                        </a:spcBef>
                        <a:spcAft>
                          <a:spcPts val="0"/>
                        </a:spcAft>
                        <a:buClr>
                          <a:schemeClr val="dk1"/>
                        </a:buClr>
                        <a:buSzPts val="1200"/>
                        <a:buChar char="•"/>
                      </a:pPr>
                      <a:r>
                        <a:rPr lang="en" sz="1600" dirty="0">
                          <a:solidFill>
                            <a:schemeClr val="dk1"/>
                          </a:solidFill>
                          <a:latin typeface="Gotham HTF Book"/>
                        </a:rPr>
                        <a:t>What evidence do we need to collect and review to determine if the changes are resulting in improvement?</a:t>
                      </a:r>
                      <a:endParaRPr sz="1600" dirty="0">
                        <a:solidFill>
                          <a:schemeClr val="dk1"/>
                        </a:solidFill>
                        <a:latin typeface="Gotham HTF Book"/>
                      </a:endParaRPr>
                    </a:p>
                    <a:p>
                      <a:pPr marL="457200" lvl="0" indent="-3048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How and when will we reflect on this evidence as a leadership team?</a:t>
                      </a:r>
                      <a:endParaRPr sz="1600" dirty="0">
                        <a:solidFill>
                          <a:schemeClr val="dk1"/>
                        </a:solidFill>
                        <a:latin typeface="Gotham HTF Book"/>
                      </a:endParaRPr>
                    </a:p>
                    <a:p>
                      <a:pPr marL="457200" lvl="0" indent="-3048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How can we ensure our </a:t>
                      </a:r>
                      <a:r>
                        <a:rPr lang="en-US" sz="1600" dirty="0">
                          <a:solidFill>
                            <a:schemeClr val="dk1"/>
                          </a:solidFill>
                          <a:latin typeface="Gotham HTF Book"/>
                        </a:rPr>
                        <a:t>school</a:t>
                      </a:r>
                      <a:r>
                        <a:rPr lang="en" sz="1600" dirty="0">
                          <a:solidFill>
                            <a:schemeClr val="dk1"/>
                          </a:solidFill>
                          <a:latin typeface="Gotham HTF Book"/>
                        </a:rPr>
                        <a:t> teams also reflect on this evidence and engage in cycles of inquiry?</a:t>
                      </a:r>
                      <a:endParaRPr sz="1600" dirty="0">
                        <a:solidFill>
                          <a:schemeClr val="dk1"/>
                        </a:solidFill>
                        <a:latin typeface="Gotham HTF Book"/>
                      </a:endParaRPr>
                    </a:p>
                    <a:p>
                      <a:pPr marL="457200" lvl="0" indent="-304800" algn="l" rtl="0">
                        <a:lnSpc>
                          <a:spcPct val="90000"/>
                        </a:lnSpc>
                        <a:spcBef>
                          <a:spcPts val="1000"/>
                        </a:spcBef>
                        <a:spcAft>
                          <a:spcPts val="0"/>
                        </a:spcAft>
                        <a:buClr>
                          <a:schemeClr val="dk1"/>
                        </a:buClr>
                        <a:buSzPts val="1200"/>
                        <a:buChar char="•"/>
                      </a:pPr>
                      <a:r>
                        <a:rPr lang="en" sz="1600" dirty="0">
                          <a:solidFill>
                            <a:schemeClr val="dk1"/>
                          </a:solidFill>
                          <a:latin typeface="Gotham HTF Book"/>
                        </a:rPr>
                        <a:t>How will we communicate information, share feedback, and celebrate successes?</a:t>
                      </a:r>
                      <a:endParaRPr sz="1600" dirty="0">
                        <a:solidFill>
                          <a:schemeClr val="dk1"/>
                        </a:solidFill>
                        <a:latin typeface="Gotham HTF Book"/>
                      </a:endParaRPr>
                    </a:p>
                  </a:txBody>
                  <a:tcPr marL="121900" marR="121900" marT="121900" marB="1219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4" name="Picture 2" descr="http://yellower.se/wp-content/uploads/2011/12/note_post_it_desktop_2115x1871_wallpaper-80493.jpg">
            <a:extLst>
              <a:ext uri="{FF2B5EF4-FFF2-40B4-BE49-F238E27FC236}">
                <a16:creationId xmlns:a16="http://schemas.microsoft.com/office/drawing/2014/main" id="{F9BC48C8-8646-447A-883D-C6334DD74F7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57" t="9206" r="17819" b="17265"/>
          <a:stretch/>
        </p:blipFill>
        <p:spPr bwMode="auto">
          <a:xfrm>
            <a:off x="10976674" y="5610153"/>
            <a:ext cx="768481" cy="7906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7555360-1C2B-4BD2-B46C-FF4220B11DCF}"/>
              </a:ext>
            </a:extLst>
          </p:cNvPr>
          <p:cNvSpPr txBox="1"/>
          <p:nvPr/>
        </p:nvSpPr>
        <p:spPr>
          <a:xfrm>
            <a:off x="11046137" y="5832100"/>
            <a:ext cx="632516" cy="420756"/>
          </a:xfrm>
          <a:prstGeom prst="rect">
            <a:avLst/>
          </a:prstGeom>
          <a:noFill/>
        </p:spPr>
        <p:txBody>
          <a:bodyPr wrap="square" rtlCol="0">
            <a:spAutoFit/>
          </a:bodyPr>
          <a:lstStyle/>
          <a:p>
            <a:pPr algn="ctr"/>
            <a:r>
              <a:rPr lang="en-US" sz="1067" dirty="0"/>
              <a:t>Pages 12-17</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4589" r="21641" b="39407"/>
          <a:stretch/>
        </p:blipFill>
        <p:spPr>
          <a:xfrm>
            <a:off x="8171726" y="1461314"/>
            <a:ext cx="2789499" cy="2784622"/>
          </a:xfrm>
          <a:prstGeom prst="ellipse">
            <a:avLst/>
          </a:prstGeom>
          <a:ln w="50800">
            <a:solidFill>
              <a:schemeClr val="accent5"/>
            </a:solidFill>
          </a:ln>
        </p:spPr>
      </p:pic>
      <p:sp>
        <p:nvSpPr>
          <p:cNvPr id="5" name="Rectangle 4"/>
          <p:cNvSpPr/>
          <p:nvPr/>
        </p:nvSpPr>
        <p:spPr>
          <a:xfrm>
            <a:off x="958296" y="1945684"/>
            <a:ext cx="6634696" cy="1815882"/>
          </a:xfrm>
          <a:prstGeom prst="rect">
            <a:avLst/>
          </a:prstGeom>
        </p:spPr>
        <p:txBody>
          <a:bodyPr wrap="square">
            <a:spAutoFit/>
          </a:bodyPr>
          <a:lstStyle/>
          <a:p>
            <a:pPr algn="ctr"/>
            <a:r>
              <a:rPr lang="en-US" sz="2800" dirty="0">
                <a:solidFill>
                  <a:schemeClr val="bg1"/>
                </a:solidFill>
                <a:latin typeface="Gotham HTF Book" charset="0"/>
                <a:ea typeface="Gotham HTF Book" charset="0"/>
                <a:cs typeface="Gotham HTF Book" charset="0"/>
              </a:rPr>
              <a:t>“We delight in the beauty of the butterfly, but rarely admit the changes it has gone through to achieve that beauty.”</a:t>
            </a:r>
          </a:p>
          <a:p>
            <a:pPr algn="ctr"/>
            <a:r>
              <a:rPr lang="en-US" sz="2800" dirty="0">
                <a:solidFill>
                  <a:schemeClr val="bg1"/>
                </a:solidFill>
                <a:latin typeface="Gotham HTF Book" charset="0"/>
                <a:ea typeface="Gotham HTF Book" charset="0"/>
                <a:cs typeface="Gotham HTF Book" charset="0"/>
              </a:rPr>
              <a:t>- Maya Angelou</a:t>
            </a:r>
          </a:p>
        </p:txBody>
      </p:sp>
    </p:spTree>
    <p:extLst>
      <p:ext uri="{BB962C8B-B14F-4D97-AF65-F5344CB8AC3E}">
        <p14:creationId xmlns:p14="http://schemas.microsoft.com/office/powerpoint/2010/main" val="20370316"/>
      </p:ext>
    </p:extLst>
  </p:cSld>
  <p:clrMapOvr>
    <a:masterClrMapping/>
  </p:clrMapOvr>
</p:sld>
</file>

<file path=ppt/theme/theme1.xml><?xml version="1.0" encoding="utf-8"?>
<a:theme xmlns:a="http://schemas.openxmlformats.org/drawingml/2006/main" name="Office Theme">
  <a:themeElements>
    <a:clrScheme name="UChicagoImpact">
      <a:dk1>
        <a:srgbClr val="000000"/>
      </a:dk1>
      <a:lt1>
        <a:srgbClr val="FFFFFF"/>
      </a:lt1>
      <a:dk2>
        <a:srgbClr val="74716A"/>
      </a:dk2>
      <a:lt2>
        <a:srgbClr val="CCCCC2"/>
      </a:lt2>
      <a:accent1>
        <a:srgbClr val="800000"/>
      </a:accent1>
      <a:accent2>
        <a:srgbClr val="10212A"/>
      </a:accent2>
      <a:accent3>
        <a:srgbClr val="638F9E"/>
      </a:accent3>
      <a:accent4>
        <a:srgbClr val="3A7486"/>
      </a:accent4>
      <a:accent5>
        <a:srgbClr val="385527"/>
      </a:accent5>
      <a:accent6>
        <a:srgbClr val="8FB04E"/>
      </a:accent6>
      <a:hlink>
        <a:srgbClr val="800000"/>
      </a:hlink>
      <a:folHlink>
        <a:srgbClr val="B87975"/>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mtClean="0">
            <a:solidFill>
              <a:schemeClr val="bg1"/>
            </a:solidFill>
            <a:latin typeface="Gotham HTF Book" charset="0"/>
            <a:ea typeface="Gotham HTF Book" charset="0"/>
            <a:cs typeface="Gotham HTF Book"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ctr">
          <a:defRPr smtClean="0">
            <a:latin typeface="Gotham HTF Book" charset="0"/>
            <a:ea typeface="Gotham HTF Book" charset="0"/>
            <a:cs typeface="Gotham HTF Book"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103106</TotalTime>
  <Words>10061</Words>
  <Application>Microsoft Office PowerPoint</Application>
  <PresentationFormat>Widescreen</PresentationFormat>
  <Paragraphs>1210</Paragraphs>
  <Slides>124</Slides>
  <Notes>88</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124</vt:i4>
      </vt:variant>
    </vt:vector>
  </HeadingPairs>
  <TitlesOfParts>
    <vt:vector size="143" baseType="lpstr">
      <vt:lpstr>ＭＳ Ｐゴシック</vt:lpstr>
      <vt:lpstr>Arial</vt:lpstr>
      <vt:lpstr>Calibri</vt:lpstr>
      <vt:lpstr>DIN-Regular</vt:lpstr>
      <vt:lpstr>EB Garamond</vt:lpstr>
      <vt:lpstr>Garamond</vt:lpstr>
      <vt:lpstr>Gotham Book</vt:lpstr>
      <vt:lpstr>Gotham HTF</vt:lpstr>
      <vt:lpstr>Gotham HTF Black</vt:lpstr>
      <vt:lpstr>Gotham HTF Book</vt:lpstr>
      <vt:lpstr>Graphik</vt:lpstr>
      <vt:lpstr>Helvetica Neue</vt:lpstr>
      <vt:lpstr>Helvetica Neue Light</vt:lpstr>
      <vt:lpstr>Helvetica Neue Medium</vt:lpstr>
      <vt:lpstr>Montserrat</vt:lpstr>
      <vt:lpstr>Montserrat Light</vt:lpstr>
      <vt:lpstr>Open Sans Light</vt:lpstr>
      <vt:lpstr>Roboto</vt:lpstr>
      <vt:lpstr>Office Theme</vt:lpstr>
      <vt:lpstr>PowerPoint Presentation</vt:lpstr>
      <vt:lpstr>Checking In</vt:lpstr>
      <vt:lpstr>Agenda</vt:lpstr>
      <vt:lpstr>Defining School Improvement: A Collaborative Activity</vt:lpstr>
      <vt:lpstr>Step 1: Brainstorming</vt:lpstr>
      <vt:lpstr>Step 2: Sharing and Grouping</vt:lpstr>
      <vt:lpstr>Step 3: Gallery Walk</vt:lpstr>
      <vt:lpstr>Step 4: Discussion</vt:lpstr>
      <vt:lpstr>The 5Essentials System</vt:lpstr>
      <vt:lpstr>PowerPoint Presentation</vt:lpstr>
      <vt:lpstr>Tale of Two Schools</vt:lpstr>
      <vt:lpstr> Observation</vt:lpstr>
      <vt:lpstr>Essential Question</vt:lpstr>
      <vt:lpstr>Discovery </vt:lpstr>
      <vt:lpstr>Central Theme: Organization is Essential</vt:lpstr>
      <vt:lpstr>5Essentials Framework</vt:lpstr>
      <vt:lpstr>5Essentials Research</vt:lpstr>
      <vt:lpstr>Key Research Findings</vt:lpstr>
      <vt:lpstr>Expanded Conversations are Necessary for Improvement</vt:lpstr>
      <vt:lpstr>Understanding the Role of the Framework and Survey</vt:lpstr>
      <vt:lpstr>Questions</vt:lpstr>
      <vt:lpstr>Unpacking the 5Essentials</vt:lpstr>
      <vt:lpstr>5Essentials and Core Measures</vt:lpstr>
      <vt:lpstr>Ambitious Instruction</vt:lpstr>
      <vt:lpstr>Supportive Environment</vt:lpstr>
      <vt:lpstr>Effective Leaders</vt:lpstr>
      <vt:lpstr>Collaborative Teachers</vt:lpstr>
      <vt:lpstr>Involved Families</vt:lpstr>
      <vt:lpstr>Reflection Across Measures</vt:lpstr>
      <vt:lpstr>Break</vt:lpstr>
      <vt:lpstr>Unpacking 5Essentials Scoring</vt:lpstr>
      <vt:lpstr>Unpacking an Essential: Items</vt:lpstr>
      <vt:lpstr>Items</vt:lpstr>
      <vt:lpstr>Response Categories</vt:lpstr>
      <vt:lpstr>Benchmark</vt:lpstr>
      <vt:lpstr>Unpacking an Essential: Measures</vt:lpstr>
      <vt:lpstr>Measures</vt:lpstr>
      <vt:lpstr>Rasch Analysis</vt:lpstr>
      <vt:lpstr>Unusual Responses</vt:lpstr>
      <vt:lpstr>Measures (cont’d)</vt:lpstr>
      <vt:lpstr>Unpacking an Essential: Essentials</vt:lpstr>
      <vt:lpstr>Essentials Composition</vt:lpstr>
      <vt:lpstr>5Essentials Scoring Legend</vt:lpstr>
      <vt:lpstr>5Essentials Overall Scores</vt:lpstr>
      <vt:lpstr>Think-Pair-Share</vt:lpstr>
      <vt:lpstr>5Essentials Report Exploration</vt:lpstr>
      <vt:lpstr>Online Diagnostic Reports</vt:lpstr>
      <vt:lpstr>5Essentials Demo Report Exploration</vt:lpstr>
      <vt:lpstr>Initial Exploration of District Results</vt:lpstr>
      <vt:lpstr>Adult Learning</vt:lpstr>
      <vt:lpstr>How do adults learn?</vt:lpstr>
      <vt:lpstr>How do adults learn?</vt:lpstr>
      <vt:lpstr>Key Practices and Lessons Learned</vt:lpstr>
      <vt:lpstr>Lessons from the Field: Key Ideas</vt:lpstr>
      <vt:lpstr>Utilize a Cycle of Improvement</vt:lpstr>
      <vt:lpstr>Don’t Boil the Ocean</vt:lpstr>
      <vt:lpstr>Democratize the Process</vt:lpstr>
      <vt:lpstr>Broaden the Base of Leadership</vt:lpstr>
      <vt:lpstr>Be Vulnerable</vt:lpstr>
      <vt:lpstr>PowerPoint Presentation</vt:lpstr>
      <vt:lpstr>Agenda</vt:lpstr>
      <vt:lpstr>Objectives</vt:lpstr>
      <vt:lpstr>Carnegie Foundation</vt:lpstr>
      <vt:lpstr>Carnegie Foundation</vt:lpstr>
      <vt:lpstr>Improvement Discipline in Practice</vt:lpstr>
      <vt:lpstr>Basic Premise</vt:lpstr>
      <vt:lpstr>Improvement Cycle</vt:lpstr>
      <vt:lpstr>Shared Learning</vt:lpstr>
      <vt:lpstr>Guiding Questions</vt:lpstr>
      <vt:lpstr>Seeing the System</vt:lpstr>
      <vt:lpstr>Seeing the System</vt:lpstr>
      <vt:lpstr>Seeing the System</vt:lpstr>
      <vt:lpstr>Seeing Our System</vt:lpstr>
      <vt:lpstr>Seeing the System</vt:lpstr>
      <vt:lpstr>Seeing the System</vt:lpstr>
      <vt:lpstr>Seeing the System</vt:lpstr>
      <vt:lpstr>Seeing the System</vt:lpstr>
      <vt:lpstr>Seeing the System</vt:lpstr>
      <vt:lpstr>Seeing the System</vt:lpstr>
      <vt:lpstr>A Call for Focusing on Variation</vt:lpstr>
      <vt:lpstr>Variation in Performance: Case Study Review</vt:lpstr>
      <vt:lpstr>Variation through the lens of the 5Essentials</vt:lpstr>
      <vt:lpstr>Variation through the lens of the 5Essentials</vt:lpstr>
      <vt:lpstr>Variation through the lens of the 5Essentials</vt:lpstr>
      <vt:lpstr>Variation through the lens of the 5Essentials</vt:lpstr>
      <vt:lpstr>Concluding Thought</vt:lpstr>
      <vt:lpstr>Thank you!</vt:lpstr>
      <vt:lpstr>PowerPoint Presentation</vt:lpstr>
      <vt:lpstr>A Quick Note About This Session</vt:lpstr>
      <vt:lpstr>Norms</vt:lpstr>
      <vt:lpstr>Reminder:  The Relationship Between Framework and Survey</vt:lpstr>
      <vt:lpstr>Improvement Discipline in Practice</vt:lpstr>
      <vt:lpstr>Improvement Cycle</vt:lpstr>
      <vt:lpstr>Previewing the Approach</vt:lpstr>
      <vt:lpstr>Guiding Questions</vt:lpstr>
      <vt:lpstr>Data Exploration</vt:lpstr>
      <vt:lpstr> Data Exploration </vt:lpstr>
      <vt:lpstr>Other Data Sources</vt:lpstr>
      <vt:lpstr>Other Data Sources</vt:lpstr>
      <vt:lpstr>Prioritizing a Measure</vt:lpstr>
      <vt:lpstr>Prioritizing a Measure</vt:lpstr>
      <vt:lpstr>Root Causes</vt:lpstr>
      <vt:lpstr>Root Cause: Prioritized Measure for Growth</vt:lpstr>
      <vt:lpstr>The 5 Whys Example</vt:lpstr>
      <vt:lpstr>The 5 Whys Example</vt:lpstr>
      <vt:lpstr>Root Cause: Prioritized Measure for Growth</vt:lpstr>
      <vt:lpstr>Root Cause: Prioritized Measure for Growth</vt:lpstr>
      <vt:lpstr>Root Cause: Prioritized Measure for Growth</vt:lpstr>
      <vt:lpstr>Crafting a Vision for Improvement</vt:lpstr>
      <vt:lpstr>“Something Stunning for Our Students”</vt:lpstr>
      <vt:lpstr>Vision Setting</vt:lpstr>
      <vt:lpstr>Vision Setting</vt:lpstr>
      <vt:lpstr>Vision Setting</vt:lpstr>
      <vt:lpstr>Vision Exemplar: Academic Press</vt:lpstr>
      <vt:lpstr>Planning for Improvement</vt:lpstr>
      <vt:lpstr>Guiding Questions</vt:lpstr>
      <vt:lpstr>Planning for Improvement</vt:lpstr>
      <vt:lpstr>Planning for Improvement</vt:lpstr>
      <vt:lpstr>Planning for Improvement</vt:lpstr>
      <vt:lpstr>Planning for Improvement</vt:lpstr>
      <vt:lpstr>Progress Monitoring</vt:lpstr>
      <vt:lpstr>Guiding Questions</vt:lpstr>
      <vt:lpstr>Progress Monitoring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Marco Fleseri</dc:creator>
  <cp:lastModifiedBy>KOSELAK, JEREMY J.</cp:lastModifiedBy>
  <cp:revision>301</cp:revision>
  <cp:lastPrinted>2020-02-25T16:20:26Z</cp:lastPrinted>
  <dcterms:created xsi:type="dcterms:W3CDTF">2017-06-05T16:20:29Z</dcterms:created>
  <dcterms:modified xsi:type="dcterms:W3CDTF">2020-02-26T22:16:10Z</dcterms:modified>
</cp:coreProperties>
</file>