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7" r:id="rId1"/>
    <p:sldMasterId id="2147483708" r:id="rId2"/>
    <p:sldMasterId id="2147483709" r:id="rId3"/>
    <p:sldMasterId id="2147483710" r:id="rId4"/>
    <p:sldMasterId id="2147483711" r:id="rId5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8" y="0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54001E"/>
                </a:solidFill>
                <a:latin typeface="Times"/>
                <a:ea typeface="Times"/>
                <a:cs typeface="Times"/>
                <a:sym typeface="Times"/>
              </a:rPr>
              <a:t>3</a:t>
            </a:fld>
            <a:endParaRPr sz="1200" b="0" i="0" u="none" strike="noStrike" cap="none">
              <a:solidFill>
                <a:srgbClr val="54001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429" name="Google Shape;4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0" name="Google Shape;430;p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"/>
                <a:ea typeface="Times"/>
                <a:cs typeface="Times"/>
                <a:sym typeface="Times"/>
              </a:rPr>
              <a:t>—you just think it’s one of the last and most important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Location/environment you like; academics you are interested in; will be appropriately challenging; offers academic and career pursuits you are interested in: internships, research opportunities, career placement) is affordable for your family. Has activities you’re interested in.  </a:t>
            </a:r>
            <a:endParaRPr/>
          </a:p>
        </p:txBody>
      </p:sp>
      <p:sp>
        <p:nvSpPr>
          <p:cNvPr id="443" name="Google Shape;4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1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0:notes"/>
          <p:cNvSpPr txBox="1">
            <a:spLocks noGrp="1"/>
          </p:cNvSpPr>
          <p:nvPr>
            <p:ph type="sldNum" idx="12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8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9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1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3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4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5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8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6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7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9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0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2:notes"/>
          <p:cNvSpPr txBox="1"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75" name="Google Shape;175;p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4" name="Google Shape;194;p3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0" name="Google Shape;200;p3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1" name="Google Shape;201;p3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3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4" name="Google Shape;244;p3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5" name="Google Shape;245;p3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57" name="Google Shape;257;p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69" name="Google Shape;269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5" name="Google Shape;275;p4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6" name="Google Shape;276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4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3" name="Google Shape;283;p4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5" name="Google Shape;285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00" name="Google Shape;300;p4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01" name="Google Shape;301;p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4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08" name="Google Shape;308;p4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4" name="Google Shape;314;p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4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4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5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0" name="Google Shape;320;p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6" name="Google Shape;326;p5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7" name="Google Shape;327;p5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39" name="Google Shape;339;p5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5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5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51" name="Google Shape;351;p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5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7" name="Google Shape;357;p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8" name="Google Shape;358;p5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5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64" name="Google Shape;364;p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5" name="Google Shape;365;p5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66" name="Google Shape;366;p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7" name="Google Shape;367;p5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5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5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5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82" name="Google Shape;382;p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83" name="Google Shape;383;p6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6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6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6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6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90" name="Google Shape;390;p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6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6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6" name="Google Shape;396;p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6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02" name="Google Shape;402;p6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6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08" name="Google Shape;408;p6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09" name="Google Shape;409;p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6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9E2F4"/>
            </a:gs>
            <a:gs pos="40000">
              <a:srgbClr val="E7DCF1"/>
            </a:gs>
            <a:gs pos="100000">
              <a:srgbClr val="5F576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" name="Google Shape;250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1" name="Google Shape;251;p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3" name="Google Shape;253;p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2" name="Google Shape;332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3" name="Google Shape;333;p5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4" name="Google Shape;334;p5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5" name="Google Shape;335;p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wwishart@tamdistrict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mailto:jgannon@tamdistrict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3921"/>
          </a:srgbClr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gradFill>
            <a:gsLst>
              <a:gs pos="0">
                <a:srgbClr val="FFF0A2"/>
              </a:gs>
              <a:gs pos="35000">
                <a:srgbClr val="FFF3BE"/>
              </a:gs>
              <a:gs pos="100000">
                <a:srgbClr val="FFFCE3"/>
              </a:gs>
            </a:gsLst>
            <a:lin ang="16200000" scaled="0"/>
          </a:gradFill>
          <a:ln w="9525" cap="flat" cmpd="sng">
            <a:solidFill>
              <a:srgbClr val="CBB56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College Night for Juniors and Their Parents</a:t>
            </a:r>
            <a:endParaRPr/>
          </a:p>
        </p:txBody>
      </p:sp>
      <p:sp>
        <p:nvSpPr>
          <p:cNvPr id="417" name="Google Shape;417;p6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  <p:pic>
        <p:nvPicPr>
          <p:cNvPr id="418" name="Google Shape;418;p65" descr="C:\Documents and Settings\jgannon\Local Settings\Temporary Internet Files\Content.IE5\7FU52IKZ\MC900056794[1]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9143" y="4343400"/>
            <a:ext cx="1879092" cy="919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86D9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6"/>
          <p:cNvSpPr txBox="1"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INTRODUCTIONS</a:t>
            </a:r>
            <a:endParaRPr/>
          </a:p>
        </p:txBody>
      </p:sp>
      <p:sp>
        <p:nvSpPr>
          <p:cNvPr id="425" name="Google Shape;425;p66"/>
          <p:cNvSpPr txBox="1">
            <a:spLocks noGrp="1"/>
          </p:cNvSpPr>
          <p:nvPr>
            <p:ph type="body" idx="1"/>
          </p:nvPr>
        </p:nvSpPr>
        <p:spPr>
          <a:xfrm>
            <a:off x="457200" y="914401"/>
            <a:ext cx="82296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Lynne Kennedy-Counselor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/>
              <a:t>	</a:t>
            </a:r>
            <a:r>
              <a:rPr lang="en-US"/>
              <a:t>415-945-3757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lkennedy@tamdistrict.org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Julie Gannon-College and Career Specialist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415-945-3779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jgannon@tamdistrict.org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26" name="Google Shape;426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2800" y="4495800"/>
            <a:ext cx="24384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7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 a Deeeeeep Breath!</a:t>
            </a:r>
            <a:endParaRPr/>
          </a:p>
        </p:txBody>
      </p:sp>
      <p:sp>
        <p:nvSpPr>
          <p:cNvPr id="433" name="Google Shape;433;p67"/>
          <p:cNvSpPr txBox="1">
            <a:spLocks noGrp="1"/>
          </p:cNvSpPr>
          <p:nvPr>
            <p:ph type="body" idx="1"/>
          </p:nvPr>
        </p:nvSpPr>
        <p:spPr>
          <a:xfrm>
            <a:off x="157075" y="990600"/>
            <a:ext cx="8919900" cy="58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15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55600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This is a period of growth for you, your child and your family </a:t>
            </a:r>
            <a:endParaRPr sz="2600"/>
          </a:p>
          <a:p>
            <a:pPr marL="342900" lvl="0" indent="-355600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We are your allies -you are not alone</a:t>
            </a:r>
            <a:r>
              <a:rPr lang="en-US" sz="2600" b="1"/>
              <a:t>!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55600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•"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Managing Stress </a:t>
            </a:r>
            <a:endParaRPr sz="2600"/>
          </a:p>
          <a:p>
            <a:pPr marL="342900" lvl="0" indent="0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4" name="Google Shape;434;p67" descr="keep calm and carry on | Flickr - Photo Sharing!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0785" y="3276600"/>
            <a:ext cx="4202430" cy="2374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8"/>
          <p:cNvSpPr txBox="1">
            <a:spLocks noGrp="1"/>
          </p:cNvSpPr>
          <p:nvPr>
            <p:ph type="body" idx="1"/>
          </p:nvPr>
        </p:nvSpPr>
        <p:spPr>
          <a:xfrm>
            <a:off x="2274975" y="2515775"/>
            <a:ext cx="4908300" cy="27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Being a Resource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Assisting vs. Doing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Respecting choices</a:t>
            </a:r>
            <a:endParaRPr/>
          </a:p>
          <a:p>
            <a:pPr marL="342900" lvl="0" indent="-3429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Listening and talking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	</a:t>
            </a:r>
            <a:endParaRPr sz="28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0" name="Google Shape;4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9975" y="734776"/>
            <a:ext cx="4114800" cy="142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2D6"/>
        </a:solid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9"/>
          <p:cNvSpPr txBox="1">
            <a:spLocks noGrp="1"/>
          </p:cNvSpPr>
          <p:nvPr>
            <p:ph type="title"/>
          </p:nvPr>
        </p:nvSpPr>
        <p:spPr>
          <a:xfrm>
            <a:off x="457200" y="274675"/>
            <a:ext cx="8250000" cy="15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 good fit college?	</a:t>
            </a:r>
            <a:endParaRPr/>
          </a:p>
        </p:txBody>
      </p:sp>
      <p:sp>
        <p:nvSpPr>
          <p:cNvPr id="446" name="Google Shape;446;p69"/>
          <p:cNvSpPr txBox="1">
            <a:spLocks noGrp="1"/>
          </p:cNvSpPr>
          <p:nvPr>
            <p:ph type="body" idx="1"/>
          </p:nvPr>
        </p:nvSpPr>
        <p:spPr>
          <a:xfrm>
            <a:off x="300325" y="1425400"/>
            <a:ext cx="79248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br>
              <a:rPr lang="en-US" sz="2800"/>
            </a:b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7" name="Google Shape;44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425" y="1566613"/>
            <a:ext cx="4898600" cy="463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0"/>
          <p:cNvSpPr txBox="1">
            <a:spLocks noGrp="1"/>
          </p:cNvSpPr>
          <p:nvPr>
            <p:ph type="title"/>
          </p:nvPr>
        </p:nvSpPr>
        <p:spPr>
          <a:xfrm>
            <a:off x="454025" y="271939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</a:rPr>
              <a:t>   </a:t>
            </a:r>
            <a:r>
              <a:rPr lang="en-US" sz="4000" b="1">
                <a:solidFill>
                  <a:schemeClr val="dk1"/>
                </a:solidFill>
              </a:rPr>
              <a:t>The List</a:t>
            </a:r>
            <a:endParaRPr/>
          </a:p>
        </p:txBody>
      </p:sp>
      <p:sp>
        <p:nvSpPr>
          <p:cNvPr id="454" name="Google Shape;454;p70"/>
          <p:cNvSpPr txBox="1">
            <a:spLocks noGrp="1"/>
          </p:cNvSpPr>
          <p:nvPr>
            <p:ph type="body" idx="1"/>
          </p:nvPr>
        </p:nvSpPr>
        <p:spPr>
          <a:xfrm>
            <a:off x="454025" y="1295400"/>
            <a:ext cx="82296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Narrowing down the search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Pay close attention to the details that are important </a:t>
            </a:r>
            <a:r>
              <a:rPr lang="en-US" sz="1600" i="1">
                <a:latin typeface="Calibri"/>
                <a:ea typeface="Calibri"/>
                <a:cs typeface="Calibri"/>
                <a:sym typeface="Calibri"/>
              </a:rPr>
              <a:t>to you</a:t>
            </a: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Try to picture yourself on campus or in class. 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Organize schools based on academics: Safety, Match, Reach.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The bulk of your schools should be Matches and Safeties.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Safety: A school in which a student is well above the average admissions statistics.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Match: A school in which a student is matching the average admissions statistics. 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Reach: A school in which a student is well below the average admissions statistics.</a:t>
            </a:r>
            <a:endParaRPr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Organize schools based on finances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u="sng">
                <a:latin typeface="Calibri"/>
                <a:ea typeface="Calibri"/>
                <a:cs typeface="Calibri"/>
                <a:sym typeface="Calibri"/>
              </a:rPr>
              <a:t>Have a “financial safety” in each section of safety, match, or reach. </a:t>
            </a:r>
            <a:endParaRPr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Be Realistic</a:t>
            </a:r>
            <a:endParaRPr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Taking Stock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Temper Hope with Reality: What are my reasonable chances?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Compare your record: Look at published admission standards &amp; patterns.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Assess supply and demand: Determine space vs. size of pool, distribution, etc.</a:t>
            </a:r>
            <a:endParaRPr/>
          </a:p>
          <a:p>
            <a:pPr marL="742950" lvl="1" indent="-28575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u="sng">
                <a:latin typeface="Calibri"/>
                <a:ea typeface="Calibri"/>
                <a:cs typeface="Calibri"/>
                <a:sym typeface="Calibri"/>
              </a:rPr>
              <a:t>Discuss finances: The sooner the better!  </a:t>
            </a:r>
            <a:endParaRPr/>
          </a:p>
          <a:p>
            <a:pPr marL="742950" lvl="1" indent="-19685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/>
          </a:p>
          <a:p>
            <a:pPr marL="742950" lvl="1" indent="-19685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/>
          </a:p>
          <a:p>
            <a:pPr marL="742950" lvl="1" indent="-19685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/>
          </a:p>
        </p:txBody>
      </p:sp>
      <p:pic>
        <p:nvPicPr>
          <p:cNvPr id="455" name="Google Shape;455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0" y="76200"/>
            <a:ext cx="5092932" cy="220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College Search: Resources</a:t>
            </a:r>
            <a:endParaRPr/>
          </a:p>
        </p:txBody>
      </p:sp>
      <p:sp>
        <p:nvSpPr>
          <p:cNvPr id="461" name="Google Shape;461;p71"/>
          <p:cNvSpPr txBox="1">
            <a:spLocks noGrp="1"/>
          </p:cNvSpPr>
          <p:nvPr>
            <p:ph type="body" idx="1"/>
          </p:nvPr>
        </p:nvSpPr>
        <p:spPr>
          <a:xfrm>
            <a:off x="381000" y="1143000"/>
            <a:ext cx="8229600" cy="4572000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Naviance 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College Board and other online resources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College Fairs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College and Career Center </a:t>
            </a:r>
            <a:endParaRPr/>
          </a:p>
          <a:p>
            <a:pPr marL="45720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</p:txBody>
      </p:sp>
      <p:pic>
        <p:nvPicPr>
          <p:cNvPr id="462" name="Google Shape;46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3562" y="3429000"/>
            <a:ext cx="5476875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Community College</a:t>
            </a:r>
            <a:endParaRPr/>
          </a:p>
        </p:txBody>
      </p:sp>
      <p:sp>
        <p:nvSpPr>
          <p:cNvPr id="468" name="Google Shape;468;p72"/>
          <p:cNvSpPr txBox="1">
            <a:spLocks noGrp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/>
              <a:t>To enroll as a college student at any of the 116 colleges, must be EITHER 18 years old or be a high school graduate</a:t>
            </a:r>
            <a:endParaRPr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 u="sng"/>
              <a:t> No ACT/SAT required</a:t>
            </a:r>
            <a:endParaRPr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/>
              <a:t>Applications and registration are done in the spring.  </a:t>
            </a:r>
            <a:r>
              <a:rPr lang="en-US" sz="2600" b="1" u="sng"/>
              <a:t>Tuition is currently $46 per unit plus fees</a:t>
            </a:r>
            <a:endParaRPr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/>
              <a:t>Generally, 60 units are required to transfer from community college to a UC/CSU</a:t>
            </a:r>
            <a:endParaRPr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/>
              <a:t>Many UC campuses offer a TAG (transfer admission guarantee) with a 3.0-3.4 GPA and 60 completed general education units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69" name="Google Shape;469;p72" descr="California Community Colleges System - Wik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6481" y="4906963"/>
            <a:ext cx="1951037" cy="1951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43921"/>
          </a:srgbClr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/>
            </a:br>
            <a:r>
              <a:rPr lang="en-US" b="1"/>
              <a:t>Testing</a:t>
            </a:r>
            <a:endParaRPr/>
          </a:p>
        </p:txBody>
      </p:sp>
      <p:sp>
        <p:nvSpPr>
          <p:cNvPr id="475" name="Google Shape;475;p73"/>
          <p:cNvSpPr txBox="1">
            <a:spLocks noGrp="1"/>
          </p:cNvSpPr>
          <p:nvPr>
            <p:ph type="body" idx="1"/>
          </p:nvPr>
        </p:nvSpPr>
        <p:spPr>
          <a:xfrm>
            <a:off x="531850" y="838200"/>
            <a:ext cx="8153400" cy="3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342900" lvl="0" indent="-35814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UC and CSU have permanently eliminated testing</a:t>
            </a:r>
            <a:endParaRPr/>
          </a:p>
          <a:p>
            <a:pPr marL="342900" lvl="0" indent="-358140" algn="ctr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SAT Subject tests and Essay are no longer offered</a:t>
            </a:r>
            <a:endParaRPr/>
          </a:p>
          <a:p>
            <a:pPr marL="342900" lvl="0" indent="-358140" algn="ctr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ACT or SAT is accepted at every college in the U.S.</a:t>
            </a:r>
            <a:endParaRPr/>
          </a:p>
          <a:p>
            <a:pPr marL="342900" lvl="0" indent="0" algn="ctr" rtl="0">
              <a:spcBef>
                <a:spcPts val="544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476" name="Google Shape;476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3400" y="3180225"/>
            <a:ext cx="3657600" cy="23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>
            <a:alpha val="24705"/>
          </a:srgbClr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4"/>
          <p:cNvSpPr txBox="1">
            <a:spLocks noGrp="1"/>
          </p:cNvSpPr>
          <p:nvPr>
            <p:ph type="title"/>
          </p:nvPr>
        </p:nvSpPr>
        <p:spPr>
          <a:xfrm>
            <a:off x="685800" y="487682"/>
            <a:ext cx="8001000" cy="253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California State University System</a:t>
            </a:r>
            <a:br>
              <a:rPr lang="en-US"/>
            </a:br>
            <a:endParaRPr/>
          </a:p>
        </p:txBody>
      </p:sp>
      <p:sp>
        <p:nvSpPr>
          <p:cNvPr id="482" name="Google Shape;482;p74"/>
          <p:cNvSpPr txBox="1">
            <a:spLocks noGrp="1"/>
          </p:cNvSpPr>
          <p:nvPr>
            <p:ph type="body" idx="1"/>
          </p:nvPr>
        </p:nvSpPr>
        <p:spPr>
          <a:xfrm>
            <a:off x="457200" y="614675"/>
            <a:ext cx="8229600" cy="35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23 Campuses throughout CA with a more career focused approach than UC.</a:t>
            </a:r>
            <a:endParaRPr sz="2200"/>
          </a:p>
          <a:p>
            <a:pPr marL="3429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200"/>
              <a:t>How competitive admissions is varies by campus</a:t>
            </a:r>
            <a:endParaRPr sz="2400"/>
          </a:p>
          <a:p>
            <a:pPr marL="3429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Application window: October 1-November 30</a:t>
            </a:r>
            <a:endParaRPr sz="3400"/>
          </a:p>
          <a:p>
            <a:pPr marL="34290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Students must meet coursework (A-G List), and GPA (2.5 required to be eligible but 2.0-2.5 will be considered) No essay or short answers on application=simple data entry.  All info is self-reported.</a:t>
            </a:r>
            <a:endParaRPr sz="3400"/>
          </a:p>
          <a:p>
            <a:pPr marL="34290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 b="1" u="sng"/>
              <a:t>Qualifying Tam District students are automatic admits to SFSU and Sonoma State-but student MUST apply</a:t>
            </a:r>
            <a:endParaRPr sz="34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83" name="Google Shape;483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6075" y="4337401"/>
            <a:ext cx="3200400" cy="26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5"/>
          <p:cNvSpPr txBox="1">
            <a:spLocks noGrp="1"/>
          </p:cNvSpPr>
          <p:nvPr>
            <p:ph type="title"/>
          </p:nvPr>
        </p:nvSpPr>
        <p:spPr>
          <a:xfrm>
            <a:off x="304800" y="533400"/>
            <a:ext cx="8229600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University of California</a:t>
            </a:r>
            <a:br>
              <a:rPr lang="en-US" sz="3600"/>
            </a:br>
            <a:endParaRPr sz="3600"/>
          </a:p>
        </p:txBody>
      </p:sp>
      <p:sp>
        <p:nvSpPr>
          <p:cNvPr id="489" name="Google Shape;489;p75"/>
          <p:cNvSpPr txBox="1">
            <a:spLocks noGrp="1"/>
          </p:cNvSpPr>
          <p:nvPr>
            <p:ph type="body" idx="1"/>
          </p:nvPr>
        </p:nvSpPr>
        <p:spPr>
          <a:xfrm>
            <a:off x="457200" y="579124"/>
            <a:ext cx="8229600" cy="38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9 Undergraduate campuses:( Berkeley, Davis, Santa Cruz, Merced, Santa Barbara, UCLA, Riverside, Irvine and San Diego)</a:t>
            </a:r>
            <a:endParaRPr sz="2400"/>
          </a:p>
          <a:p>
            <a:pPr marL="3429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Research and theory often more of a focus compared to the what one might typically experience at a CSU.</a:t>
            </a:r>
            <a:endParaRPr sz="28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Applications go online on August 1</a:t>
            </a:r>
            <a:r>
              <a:rPr lang="en-US" sz="2400" baseline="30000"/>
              <a:t>st</a:t>
            </a:r>
            <a:r>
              <a:rPr lang="en-US" sz="2400"/>
              <a:t> and can be filed October 1-November 30. </a:t>
            </a:r>
            <a:endParaRPr sz="24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Students must meet coursework (A-G List) and GPA requirement of a 3.0 in the 15 A-G classes</a:t>
            </a:r>
            <a:endParaRPr sz="24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UC Merced has been accepting all students that meet minimum eligibility.</a:t>
            </a:r>
            <a:endParaRPr sz="240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90" name="Google Shape;490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7428" y="4970925"/>
            <a:ext cx="4227444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>
            <a:alpha val="53725"/>
          </a:srgbClr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6"/>
          <p:cNvSpPr txBox="1">
            <a:spLocks noGrp="1"/>
          </p:cNvSpPr>
          <p:nvPr>
            <p:ph type="title"/>
          </p:nvPr>
        </p:nvSpPr>
        <p:spPr>
          <a:xfrm>
            <a:off x="304800" y="533400"/>
            <a:ext cx="8382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br>
              <a:rPr lang="en-US" sz="3600" b="1"/>
            </a:br>
            <a:r>
              <a:rPr lang="en-US" sz="4000" b="1"/>
              <a:t>Letters of Recommendation &amp; Counselor Letter</a:t>
            </a:r>
            <a:br>
              <a:rPr lang="en-US" sz="3600" b="1"/>
            </a:br>
            <a:r>
              <a:rPr lang="en-US" sz="3200" b="1"/>
              <a:t>(Mostly for Private Schools)</a:t>
            </a:r>
            <a:br>
              <a:rPr lang="en-US" sz="3200"/>
            </a:br>
            <a:endParaRPr sz="3200"/>
          </a:p>
        </p:txBody>
      </p:sp>
      <p:sp>
        <p:nvSpPr>
          <p:cNvPr id="496" name="Google Shape;496;p76"/>
          <p:cNvSpPr txBox="1">
            <a:spLocks noGrp="1"/>
          </p:cNvSpPr>
          <p:nvPr>
            <p:ph type="body" idx="1"/>
          </p:nvPr>
        </p:nvSpPr>
        <p:spPr>
          <a:xfrm>
            <a:off x="457200" y="1733500"/>
            <a:ext cx="8229600" cy="2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Student should expect to complete a Letter of Recommendation packet. (On Tamiscal’s website)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Pay attention to your counselor’s deadlines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No Letters of Rec needed for UC or CSU and most out of state public schools</a:t>
            </a:r>
            <a:endParaRPr/>
          </a:p>
        </p:txBody>
      </p:sp>
      <p:pic>
        <p:nvPicPr>
          <p:cNvPr id="497" name="Google Shape;497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2800" y="4627246"/>
            <a:ext cx="2743200" cy="2023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64705"/>
          </a:srgbClr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77"/>
          <p:cNvSpPr txBox="1">
            <a:spLocks noGrp="1"/>
          </p:cNvSpPr>
          <p:nvPr>
            <p:ph type="title"/>
          </p:nvPr>
        </p:nvSpPr>
        <p:spPr>
          <a:xfrm>
            <a:off x="564931" y="457200"/>
            <a:ext cx="7924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br>
              <a:rPr lang="en-US" sz="4000" b="1"/>
            </a:br>
            <a:r>
              <a:rPr lang="en-US" sz="4000" b="1"/>
              <a:t>The Common Application</a:t>
            </a:r>
            <a:br>
              <a:rPr lang="en-US" sz="4000" b="1"/>
            </a:br>
            <a:endParaRPr sz="4000" b="1"/>
          </a:p>
        </p:txBody>
      </p:sp>
      <p:sp>
        <p:nvSpPr>
          <p:cNvPr id="503" name="Google Shape;503;p77"/>
          <p:cNvSpPr txBox="1">
            <a:spLocks noGrp="1"/>
          </p:cNvSpPr>
          <p:nvPr>
            <p:ph type="body" idx="1"/>
          </p:nvPr>
        </p:nvSpPr>
        <p:spPr>
          <a:xfrm>
            <a:off x="533400" y="762000"/>
            <a:ext cx="8229600" cy="60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/>
              <a:t>Complete one application for over 1000 private and public schools</a:t>
            </a:r>
            <a:endParaRPr/>
          </a:p>
          <a:p>
            <a:pPr marL="342900" lvl="0" indent="-3429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/>
              <a:t>Students answer school specific questions &amp; may have more writing</a:t>
            </a:r>
            <a:endParaRPr/>
          </a:p>
          <a:p>
            <a:pPr marL="342900" lvl="0" indent="-3429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/>
              <a:t>All high schools hold workshops on completing the Common App</a:t>
            </a:r>
            <a:endParaRPr/>
          </a:p>
          <a:p>
            <a:pPr marL="342900" lvl="0" indent="-3429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/>
              <a:t>One copy of student’s transcript, LOR, school profile and counselor letter are uploaded to Common App </a:t>
            </a:r>
            <a:endParaRPr/>
          </a:p>
          <a:p>
            <a:pPr marL="342900" lvl="0" indent="-3429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/>
              <a:t>Students invite teachers electronically and teachers submit letters directly to the Common App</a:t>
            </a:r>
            <a:endParaRPr/>
          </a:p>
          <a:p>
            <a:pPr marL="342900" lvl="0" indent="-3429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US" sz="2100"/>
              <a:t>Students must pay application fee per school</a:t>
            </a:r>
            <a:endParaRPr/>
          </a:p>
          <a:p>
            <a:pPr marL="342900" lvl="0" indent="0" algn="l" rtl="0">
              <a:spcBef>
                <a:spcPts val="42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4" name="Google Shape;504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0" y="4114800"/>
            <a:ext cx="37338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8DA9">
            <a:alpha val="68627"/>
          </a:srgbClr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Out of State Public Schools</a:t>
            </a:r>
            <a:br>
              <a:rPr lang="en-US" b="1"/>
            </a:br>
            <a:endParaRPr b="1"/>
          </a:p>
        </p:txBody>
      </p:sp>
      <p:sp>
        <p:nvSpPr>
          <p:cNvPr id="510" name="Google Shape;510;p78"/>
          <p:cNvSpPr txBox="1">
            <a:spLocks noGrp="1"/>
          </p:cNvSpPr>
          <p:nvPr>
            <p:ph type="body" idx="1"/>
          </p:nvPr>
        </p:nvSpPr>
        <p:spPr>
          <a:xfrm>
            <a:off x="444500" y="970119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Generally less expensive than private school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Usually do not require letters of recommendation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Unless school is on the Common Application, students must send transcripts to each school if required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11" name="Google Shape;511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7200" y="4150038"/>
            <a:ext cx="5664200" cy="2443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00">
            <a:alpha val="66666"/>
          </a:srgbClr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WUE</a:t>
            </a:r>
            <a:br>
              <a:rPr lang="en-US"/>
            </a:br>
            <a:r>
              <a:rPr lang="en-US" sz="3600"/>
              <a:t>http://wiche.edu/wue</a:t>
            </a:r>
            <a:endParaRPr/>
          </a:p>
        </p:txBody>
      </p:sp>
      <p:sp>
        <p:nvSpPr>
          <p:cNvPr id="517" name="Google Shape;517;p79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Western Undergraduate Exchange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Allows CA students to attend a variety of public schools in the west for 150% of the in-state rate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Many schools have major and/or GPA restrictions but there are some that award WUE to all qualifying students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Apply as early as possible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18" name="Google Shape;518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2206" y="3581400"/>
            <a:ext cx="3794594" cy="3032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AED5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80"/>
          <p:cNvSpPr txBox="1">
            <a:spLocks noGrp="1"/>
          </p:cNvSpPr>
          <p:nvPr>
            <p:ph type="title"/>
          </p:nvPr>
        </p:nvSpPr>
        <p:spPr>
          <a:xfrm>
            <a:off x="381000" y="-76200"/>
            <a:ext cx="8229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Financial Aid!!!</a:t>
            </a:r>
            <a:endParaRPr/>
          </a:p>
        </p:txBody>
      </p:sp>
      <p:sp>
        <p:nvSpPr>
          <p:cNvPr id="524" name="Google Shape;524;p80"/>
          <p:cNvSpPr txBox="1">
            <a:spLocks noGrp="1"/>
          </p:cNvSpPr>
          <p:nvPr>
            <p:ph type="body" idx="1"/>
          </p:nvPr>
        </p:nvSpPr>
        <p:spPr>
          <a:xfrm>
            <a:off x="304800" y="685800"/>
            <a:ext cx="8610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u="sng"/>
              <a:t>Financial aid consists of grants, scholarships and loans from federal government, state and school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FAFSA is starting point for all federal aid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FAFSA may be submitted started October 1</a:t>
            </a:r>
            <a:r>
              <a:rPr lang="en-US" sz="2400" baseline="30000"/>
              <a:t>st</a:t>
            </a:r>
            <a:r>
              <a:rPr lang="en-US" sz="2400"/>
              <a:t>, 2024 and will use income information from 2023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Deadline for most CA public schools is March 2</a:t>
            </a:r>
            <a:r>
              <a:rPr lang="en-US" sz="2400" baseline="30000"/>
              <a:t>nd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Workshops through 10,000 Degrees to help students and parents complete FAFSA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Aid is available for most certificate programs and community colleges, as well as four year schools</a:t>
            </a:r>
            <a:endParaRPr/>
          </a:p>
        </p:txBody>
      </p:sp>
      <p:pic>
        <p:nvPicPr>
          <p:cNvPr id="525" name="Google Shape;525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4856480"/>
            <a:ext cx="396240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1"/>
              <a:t>Net Price Calculator</a:t>
            </a:r>
            <a:endParaRPr/>
          </a:p>
        </p:txBody>
      </p:sp>
      <p:sp>
        <p:nvSpPr>
          <p:cNvPr id="531" name="Google Shape;531;p81"/>
          <p:cNvSpPr txBox="1">
            <a:spLocks noGrp="1"/>
          </p:cNvSpPr>
          <p:nvPr>
            <p:ph type="body" idx="1"/>
          </p:nvPr>
        </p:nvSpPr>
        <p:spPr>
          <a:xfrm>
            <a:off x="457200" y="838200"/>
            <a:ext cx="8229600" cy="3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b="1"/>
              <a:t>Net Price Calculator</a:t>
            </a:r>
            <a:r>
              <a:rPr lang="en-US" sz="2600"/>
              <a:t>: Net price refers to the difference between the colleges' average Total Cost of Attendance (tuition and fees, room and board, books and other expenses) for first-time students </a:t>
            </a:r>
            <a:r>
              <a:rPr lang="en-US" sz="2600">
                <a:solidFill>
                  <a:srgbClr val="FF0000"/>
                </a:solidFill>
              </a:rPr>
              <a:t>less</a:t>
            </a:r>
            <a:r>
              <a:rPr lang="en-US" sz="2600"/>
              <a:t> the amount of need and merit-based grant aid estimated to be awarded. </a:t>
            </a:r>
            <a:r>
              <a:rPr lang="en-US" sz="2600" u="sng"/>
              <a:t>It's the amount you'd be expected to pay after the college awards you financial aid. </a:t>
            </a:r>
            <a:endParaRPr sz="2600" u="sng"/>
          </a:p>
          <a:p>
            <a:pPr marL="342900" lvl="0" indent="-3429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sz="2600" u="sng"/>
              <a:t>Every college is required to have a Net Price Calculator on their website.</a:t>
            </a:r>
            <a:endParaRPr sz="2600" u="sng"/>
          </a:p>
        </p:txBody>
      </p:sp>
      <p:pic>
        <p:nvPicPr>
          <p:cNvPr id="532" name="Google Shape;532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0" y="4735101"/>
            <a:ext cx="2986087" cy="198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2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The Junior Conference</a:t>
            </a:r>
            <a:endParaRPr/>
          </a:p>
        </p:txBody>
      </p:sp>
      <p:sp>
        <p:nvSpPr>
          <p:cNvPr id="538" name="Google Shape;538;p82"/>
          <p:cNvSpPr txBox="1">
            <a:spLocks noGrp="1"/>
          </p:cNvSpPr>
          <p:nvPr>
            <p:ph type="body" idx="1"/>
          </p:nvPr>
        </p:nvSpPr>
        <p:spPr>
          <a:xfrm>
            <a:off x="457200" y="1143001"/>
            <a:ext cx="82296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Sign-ups start in late January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Tamiscal students schedule a private one hour conference which includes the student and parents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39" name="Google Shape;539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3581400"/>
            <a:ext cx="7391400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>
            <a:alpha val="44705"/>
          </a:srgbClr>
        </a:solidFill>
        <a:effectLst/>
      </p:bgPr>
    </p:bg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83"/>
          <p:cNvSpPr txBox="1">
            <a:spLocks noGrp="1"/>
          </p:cNvSpPr>
          <p:nvPr>
            <p:ph type="title"/>
          </p:nvPr>
        </p:nvSpPr>
        <p:spPr>
          <a:xfrm>
            <a:off x="457200" y="152399"/>
            <a:ext cx="8229600" cy="83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/>
              <a:t>Do I need a Junior Conference?</a:t>
            </a:r>
            <a:endParaRPr/>
          </a:p>
        </p:txBody>
      </p:sp>
      <p:sp>
        <p:nvSpPr>
          <p:cNvPr id="545" name="Google Shape;545;p83"/>
          <p:cNvSpPr txBox="1">
            <a:spLocks noGrp="1"/>
          </p:cNvSpPr>
          <p:nvPr>
            <p:ph type="body" idx="1"/>
          </p:nvPr>
        </p:nvSpPr>
        <p:spPr>
          <a:xfrm>
            <a:off x="449317" y="990600"/>
            <a:ext cx="8229600" cy="556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Yes! This is your opportunity to get individual answers and advice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The meeting starts with a review of the student’s transcript and academic progress</a:t>
            </a:r>
            <a:endParaRPr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Topics we cover in depth include: developing the college list, UC and/or CSU programs, testing, community college, financial aid and options other than college  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46" name="Google Shape;546;p83" descr="I try not to whine... much.: February 2012"/>
          <p:cNvPicPr preferRelativeResize="0"/>
          <p:nvPr/>
        </p:nvPicPr>
        <p:blipFill rotWithShape="1">
          <a:blip r:embed="rId3">
            <a:alphaModFix/>
          </a:blip>
          <a:srcRect l="-1250" t="-5980" r="1250" b="5980"/>
          <a:stretch/>
        </p:blipFill>
        <p:spPr>
          <a:xfrm>
            <a:off x="3745025" y="4118225"/>
            <a:ext cx="4495800" cy="243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00"/>
        </a:solid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Calibri"/>
              <a:buNone/>
            </a:pPr>
            <a:r>
              <a:rPr lang="en-US" b="1">
                <a:solidFill>
                  <a:srgbClr val="FFFF00"/>
                </a:solidFill>
              </a:rPr>
              <a:t>Thank you!!</a:t>
            </a:r>
            <a:br>
              <a:rPr lang="en-US">
                <a:solidFill>
                  <a:srgbClr val="FFFF00"/>
                </a:solidFill>
              </a:rPr>
            </a:br>
            <a:endParaRPr>
              <a:solidFill>
                <a:srgbClr val="FFFF00"/>
              </a:solidFill>
            </a:endParaRPr>
          </a:p>
        </p:txBody>
      </p:sp>
      <p:sp>
        <p:nvSpPr>
          <p:cNvPr id="552" name="Google Shape;552;p84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553" name="Google Shape;553;p84" descr="Alabama School Connection » Common Core State Standards in the State of Alabama – Why Is This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219200"/>
            <a:ext cx="8229600" cy="5264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ex">
      <a:dk1>
        <a:srgbClr val="000000"/>
      </a:dk1>
      <a:lt1>
        <a:srgbClr val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1104</Words>
  <Application>Microsoft Office PowerPoint</Application>
  <PresentationFormat>On-screen Show (4:3)</PresentationFormat>
  <Paragraphs>111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Times</vt:lpstr>
      <vt:lpstr>Office Theme</vt:lpstr>
      <vt:lpstr>Default Design</vt:lpstr>
      <vt:lpstr>1_Default Design</vt:lpstr>
      <vt:lpstr>4_Default Design</vt:lpstr>
      <vt:lpstr>3_Default Design</vt:lpstr>
      <vt:lpstr>College Night for Juniors and Their Parents</vt:lpstr>
      <vt:lpstr>INTRODUCTIONS</vt:lpstr>
      <vt:lpstr>Take a Deeeeeep Breath!</vt:lpstr>
      <vt:lpstr>PowerPoint Presentation</vt:lpstr>
      <vt:lpstr>What is a good fit college? </vt:lpstr>
      <vt:lpstr>   The List</vt:lpstr>
      <vt:lpstr>College Search: Resources</vt:lpstr>
      <vt:lpstr>Community College</vt:lpstr>
      <vt:lpstr> Testing</vt:lpstr>
      <vt:lpstr>California State University System </vt:lpstr>
      <vt:lpstr>University of California </vt:lpstr>
      <vt:lpstr> Letters of Recommendation &amp; Counselor Letter (Mostly for Private Schools) </vt:lpstr>
      <vt:lpstr> The Common Application </vt:lpstr>
      <vt:lpstr>Out of State Public Schools </vt:lpstr>
      <vt:lpstr>WUE http://wiche.edu/wue</vt:lpstr>
      <vt:lpstr>Financial Aid!!!</vt:lpstr>
      <vt:lpstr>Net Price Calculator</vt:lpstr>
      <vt:lpstr>The Junior Conference</vt:lpstr>
      <vt:lpstr>Do I need a Junior Conference?</vt:lpstr>
      <vt:lpstr>Thank you!!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Night for Juniors and Their Parents</dc:title>
  <dc:creator>Gannon, Julie</dc:creator>
  <cp:lastModifiedBy>Gannon, Julie</cp:lastModifiedBy>
  <cp:revision>2</cp:revision>
  <dcterms:modified xsi:type="dcterms:W3CDTF">2022-11-17T16:42:54Z</dcterms:modified>
</cp:coreProperties>
</file>