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257" r:id="rId2"/>
    <p:sldId id="330" r:id="rId3"/>
    <p:sldId id="331" r:id="rId4"/>
    <p:sldId id="293" r:id="rId5"/>
    <p:sldId id="263" r:id="rId6"/>
    <p:sldId id="294" r:id="rId7"/>
    <p:sldId id="273" r:id="rId8"/>
    <p:sldId id="274" r:id="rId9"/>
    <p:sldId id="275" r:id="rId10"/>
    <p:sldId id="276" r:id="rId11"/>
    <p:sldId id="277" r:id="rId12"/>
    <p:sldId id="278" r:id="rId13"/>
    <p:sldId id="282" r:id="rId14"/>
    <p:sldId id="283" r:id="rId15"/>
    <p:sldId id="297" r:id="rId16"/>
    <p:sldId id="287" r:id="rId17"/>
    <p:sldId id="302" r:id="rId18"/>
    <p:sldId id="305" r:id="rId19"/>
    <p:sldId id="308" r:id="rId20"/>
    <p:sldId id="333" r:id="rId21"/>
    <p:sldId id="313" r:id="rId22"/>
    <p:sldId id="314" r:id="rId23"/>
    <p:sldId id="319" r:id="rId24"/>
    <p:sldId id="323" r:id="rId25"/>
    <p:sldId id="324" r:id="rId26"/>
    <p:sldId id="325" r:id="rId27"/>
    <p:sldId id="326" r:id="rId28"/>
    <p:sldId id="334" r:id="rId29"/>
    <p:sldId id="329" r:id="rId30"/>
    <p:sldId id="29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7A"/>
    <a:srgbClr val="020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C5275-A107-4E91-BC23-9248226102F0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5B0930BE-0D69-44FE-B576-7A6A80FB3AAE}">
      <dgm:prSet phldrT="[Text]" custT="1"/>
      <dgm:spPr/>
      <dgm:t>
        <a:bodyPr/>
        <a:lstStyle/>
        <a:p>
          <a:r>
            <a:rPr lang="en-US" sz="3600" dirty="0" smtClean="0"/>
            <a:t>Purpose</a:t>
          </a:r>
          <a:endParaRPr lang="en-US" sz="3600" dirty="0"/>
        </a:p>
      </dgm:t>
    </dgm:pt>
    <dgm:pt modelId="{43FDDC77-E4D4-4C20-9D75-00266CC86C22}" type="parTrans" cxnId="{5475ACD3-8950-40F3-A3F7-DE7575EB086A}">
      <dgm:prSet/>
      <dgm:spPr/>
      <dgm:t>
        <a:bodyPr/>
        <a:lstStyle/>
        <a:p>
          <a:endParaRPr lang="en-US"/>
        </a:p>
      </dgm:t>
    </dgm:pt>
    <dgm:pt modelId="{073CC895-CEF6-415D-9204-FA2D0F888DAF}" type="sibTrans" cxnId="{5475ACD3-8950-40F3-A3F7-DE7575EB086A}">
      <dgm:prSet/>
      <dgm:spPr/>
      <dgm:t>
        <a:bodyPr/>
        <a:lstStyle/>
        <a:p>
          <a:endParaRPr lang="en-US"/>
        </a:p>
      </dgm:t>
    </dgm:pt>
    <dgm:pt modelId="{CA574E09-5CE1-47D5-B613-D0BFC3526FDF}">
      <dgm:prSet phldrT="[Text]" custT="1"/>
      <dgm:spPr/>
      <dgm:t>
        <a:bodyPr/>
        <a:lstStyle/>
        <a:p>
          <a:r>
            <a:rPr lang="en-US" sz="3600" dirty="0" smtClean="0"/>
            <a:t>Audience</a:t>
          </a:r>
          <a:endParaRPr lang="en-US" sz="3600" dirty="0"/>
        </a:p>
      </dgm:t>
    </dgm:pt>
    <dgm:pt modelId="{91CE7308-F77F-4C17-9932-1B60FC0586B2}" type="parTrans" cxnId="{5AC966CA-A0BC-40D6-9DA5-E0950B2EC935}">
      <dgm:prSet/>
      <dgm:spPr/>
      <dgm:t>
        <a:bodyPr/>
        <a:lstStyle/>
        <a:p>
          <a:endParaRPr lang="en-US"/>
        </a:p>
      </dgm:t>
    </dgm:pt>
    <dgm:pt modelId="{BAFA65BE-27EE-436B-AF4D-CCB2F513B8F6}" type="sibTrans" cxnId="{5AC966CA-A0BC-40D6-9DA5-E0950B2EC935}">
      <dgm:prSet/>
      <dgm:spPr/>
      <dgm:t>
        <a:bodyPr/>
        <a:lstStyle/>
        <a:p>
          <a:endParaRPr lang="en-US"/>
        </a:p>
      </dgm:t>
    </dgm:pt>
    <dgm:pt modelId="{BF81996B-772D-41DF-8A51-206D703F967F}">
      <dgm:prSet phldrT="[Text]" custT="1"/>
      <dgm:spPr/>
      <dgm:t>
        <a:bodyPr/>
        <a:lstStyle/>
        <a:p>
          <a:r>
            <a:rPr lang="en-US" sz="3600" dirty="0" smtClean="0"/>
            <a:t>Strategy</a:t>
          </a:r>
          <a:endParaRPr lang="en-US" sz="3600" dirty="0"/>
        </a:p>
      </dgm:t>
    </dgm:pt>
    <dgm:pt modelId="{95A2AD98-CA84-4964-8985-17FE797AD772}" type="parTrans" cxnId="{C161D397-6153-4030-8808-A39B5487037F}">
      <dgm:prSet/>
      <dgm:spPr/>
      <dgm:t>
        <a:bodyPr/>
        <a:lstStyle/>
        <a:p>
          <a:endParaRPr lang="en-US"/>
        </a:p>
      </dgm:t>
    </dgm:pt>
    <dgm:pt modelId="{15DFA2E4-FCB5-470A-9B43-217DB1287819}" type="sibTrans" cxnId="{C161D397-6153-4030-8808-A39B5487037F}">
      <dgm:prSet/>
      <dgm:spPr/>
      <dgm:t>
        <a:bodyPr/>
        <a:lstStyle/>
        <a:p>
          <a:endParaRPr lang="en-US"/>
        </a:p>
      </dgm:t>
    </dgm:pt>
    <dgm:pt modelId="{49BBEB30-36FA-48A3-89DB-14BDC484AF37}">
      <dgm:prSet phldrT="[Text]" custT="1"/>
      <dgm:spPr/>
      <dgm:t>
        <a:bodyPr/>
        <a:lstStyle/>
        <a:p>
          <a:r>
            <a:rPr lang="en-US" sz="3600" dirty="0" smtClean="0"/>
            <a:t>Environment</a:t>
          </a:r>
          <a:endParaRPr lang="en-US" sz="3600" dirty="0"/>
        </a:p>
      </dgm:t>
    </dgm:pt>
    <dgm:pt modelId="{A178FDC4-CD9E-4DEE-9BA9-AA90B63AD941}" type="parTrans" cxnId="{7A422992-0FB4-489D-9FC5-431CE7278CC7}">
      <dgm:prSet/>
      <dgm:spPr/>
      <dgm:t>
        <a:bodyPr/>
        <a:lstStyle/>
        <a:p>
          <a:endParaRPr lang="en-US"/>
        </a:p>
      </dgm:t>
    </dgm:pt>
    <dgm:pt modelId="{E1A982E0-ADAC-4DE0-AA9D-5FF0AC6E472E}" type="sibTrans" cxnId="{7A422992-0FB4-489D-9FC5-431CE7278CC7}">
      <dgm:prSet/>
      <dgm:spPr/>
      <dgm:t>
        <a:bodyPr/>
        <a:lstStyle/>
        <a:p>
          <a:endParaRPr lang="en-US"/>
        </a:p>
      </dgm:t>
    </dgm:pt>
    <dgm:pt modelId="{C07CFCE9-8D34-4FC0-8B67-013F2F2AAAE7}">
      <dgm:prSet phldrT="[Text]" custT="1"/>
      <dgm:spPr/>
      <dgm:t>
        <a:bodyPr/>
        <a:lstStyle/>
        <a:p>
          <a:r>
            <a:rPr lang="en-US" sz="3600" dirty="0" smtClean="0"/>
            <a:t>Delivery</a:t>
          </a:r>
          <a:endParaRPr lang="en-US" sz="3600" dirty="0"/>
        </a:p>
      </dgm:t>
    </dgm:pt>
    <dgm:pt modelId="{1508E2DA-DB3D-4999-ADCB-37400B483219}" type="parTrans" cxnId="{0DD8DC9F-9057-4E0C-A5F1-C12B081F6F62}">
      <dgm:prSet/>
      <dgm:spPr/>
      <dgm:t>
        <a:bodyPr/>
        <a:lstStyle/>
        <a:p>
          <a:endParaRPr lang="en-US"/>
        </a:p>
      </dgm:t>
    </dgm:pt>
    <dgm:pt modelId="{AD9F9278-D751-4D68-A50C-E2ECAD5ED571}" type="sibTrans" cxnId="{0DD8DC9F-9057-4E0C-A5F1-C12B081F6F62}">
      <dgm:prSet/>
      <dgm:spPr/>
      <dgm:t>
        <a:bodyPr/>
        <a:lstStyle/>
        <a:p>
          <a:endParaRPr lang="en-US"/>
        </a:p>
      </dgm:t>
    </dgm:pt>
    <dgm:pt modelId="{18F99292-3235-4883-BC83-995DD831291E}" type="pres">
      <dgm:prSet presAssocID="{CBBC5275-A107-4E91-BC23-9248226102F0}" presName="linearFlow" presStyleCnt="0">
        <dgm:presLayoutVars>
          <dgm:resizeHandles val="exact"/>
        </dgm:presLayoutVars>
      </dgm:prSet>
      <dgm:spPr/>
    </dgm:pt>
    <dgm:pt modelId="{B94A5CC3-607D-48CB-ABEC-CE40EE3416A6}" type="pres">
      <dgm:prSet presAssocID="{5B0930BE-0D69-44FE-B576-7A6A80FB3AA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0EA7B-B322-447E-A6A3-46909A04220E}" type="pres">
      <dgm:prSet presAssocID="{073CC895-CEF6-415D-9204-FA2D0F888DAF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CA02CFB-12B5-4445-829E-BC05FB397BE9}" type="pres">
      <dgm:prSet presAssocID="{073CC895-CEF6-415D-9204-FA2D0F888DA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15E6AFF-3D4D-4880-9AFD-1F6CCED7BC43}" type="pres">
      <dgm:prSet presAssocID="{CA574E09-5CE1-47D5-B613-D0BFC3526FD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55FC7-3CF0-42CD-9159-B458FED2E79C}" type="pres">
      <dgm:prSet presAssocID="{BAFA65BE-27EE-436B-AF4D-CCB2F513B8F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4544098-3B57-4146-B650-09AA8E5BBDF4}" type="pres">
      <dgm:prSet presAssocID="{BAFA65BE-27EE-436B-AF4D-CCB2F513B8F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113FD30D-3E15-4D32-BE2D-90F54401B4C2}" type="pres">
      <dgm:prSet presAssocID="{BF81996B-772D-41DF-8A51-206D703F96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06C78-B7DC-4CEC-8D09-6097421078DA}" type="pres">
      <dgm:prSet presAssocID="{15DFA2E4-FCB5-470A-9B43-217DB128781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1CA2D4A-83C8-4787-851C-FC4A7B48BFF9}" type="pres">
      <dgm:prSet presAssocID="{15DFA2E4-FCB5-470A-9B43-217DB128781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371E9CB-78BF-4E32-AFCE-47C7C3437F55}" type="pres">
      <dgm:prSet presAssocID="{49BBEB30-36FA-48A3-89DB-14BDC484AF3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2C1668-E98B-47BF-8F35-34A2ABE055C2}" type="pres">
      <dgm:prSet presAssocID="{E1A982E0-ADAC-4DE0-AA9D-5FF0AC6E472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5F88DEA-C462-48E0-9B3D-30C8FCAA38B2}" type="pres">
      <dgm:prSet presAssocID="{E1A982E0-ADAC-4DE0-AA9D-5FF0AC6E472E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F9B3009B-5B92-49D0-927D-5827197745D7}" type="pres">
      <dgm:prSet presAssocID="{C07CFCE9-8D34-4FC0-8B67-013F2F2AAA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98D48D-1A91-4043-B73C-7BFB5AD8D99B}" type="presOf" srcId="{BAFA65BE-27EE-436B-AF4D-CCB2F513B8F6}" destId="{73755FC7-3CF0-42CD-9159-B458FED2E79C}" srcOrd="0" destOrd="0" presId="urn:microsoft.com/office/officeart/2005/8/layout/process2"/>
    <dgm:cxn modelId="{24386ECC-69D3-4B6F-998B-9BC71397AFA9}" type="presOf" srcId="{C07CFCE9-8D34-4FC0-8B67-013F2F2AAAE7}" destId="{F9B3009B-5B92-49D0-927D-5827197745D7}" srcOrd="0" destOrd="0" presId="urn:microsoft.com/office/officeart/2005/8/layout/process2"/>
    <dgm:cxn modelId="{0DD8DC9F-9057-4E0C-A5F1-C12B081F6F62}" srcId="{CBBC5275-A107-4E91-BC23-9248226102F0}" destId="{C07CFCE9-8D34-4FC0-8B67-013F2F2AAAE7}" srcOrd="4" destOrd="0" parTransId="{1508E2DA-DB3D-4999-ADCB-37400B483219}" sibTransId="{AD9F9278-D751-4D68-A50C-E2ECAD5ED571}"/>
    <dgm:cxn modelId="{5475ACD3-8950-40F3-A3F7-DE7575EB086A}" srcId="{CBBC5275-A107-4E91-BC23-9248226102F0}" destId="{5B0930BE-0D69-44FE-B576-7A6A80FB3AAE}" srcOrd="0" destOrd="0" parTransId="{43FDDC77-E4D4-4C20-9D75-00266CC86C22}" sibTransId="{073CC895-CEF6-415D-9204-FA2D0F888DAF}"/>
    <dgm:cxn modelId="{4A03546F-5692-42FA-BD1B-931BE8229C12}" type="presOf" srcId="{BAFA65BE-27EE-436B-AF4D-CCB2F513B8F6}" destId="{44544098-3B57-4146-B650-09AA8E5BBDF4}" srcOrd="1" destOrd="0" presId="urn:microsoft.com/office/officeart/2005/8/layout/process2"/>
    <dgm:cxn modelId="{700702C1-77B2-41E7-AFB7-FD5027D19DC4}" type="presOf" srcId="{073CC895-CEF6-415D-9204-FA2D0F888DAF}" destId="{2CA02CFB-12B5-4445-829E-BC05FB397BE9}" srcOrd="1" destOrd="0" presId="urn:microsoft.com/office/officeart/2005/8/layout/process2"/>
    <dgm:cxn modelId="{DADA5D7C-5F0A-44D4-930F-21EBD61844BA}" type="presOf" srcId="{E1A982E0-ADAC-4DE0-AA9D-5FF0AC6E472E}" destId="{592C1668-E98B-47BF-8F35-34A2ABE055C2}" srcOrd="0" destOrd="0" presId="urn:microsoft.com/office/officeart/2005/8/layout/process2"/>
    <dgm:cxn modelId="{02763F7A-7FB2-4FB3-9DA7-846ABDFE9D77}" type="presOf" srcId="{073CC895-CEF6-415D-9204-FA2D0F888DAF}" destId="{3A90EA7B-B322-447E-A6A3-46909A04220E}" srcOrd="0" destOrd="0" presId="urn:microsoft.com/office/officeart/2005/8/layout/process2"/>
    <dgm:cxn modelId="{2569FC93-6DD6-4392-A59E-770FB75A4496}" type="presOf" srcId="{15DFA2E4-FCB5-470A-9B43-217DB1287819}" destId="{91CA2D4A-83C8-4787-851C-FC4A7B48BFF9}" srcOrd="1" destOrd="0" presId="urn:microsoft.com/office/officeart/2005/8/layout/process2"/>
    <dgm:cxn modelId="{F197DE78-60A6-4640-8C24-0179C4604BEF}" type="presOf" srcId="{CBBC5275-A107-4E91-BC23-9248226102F0}" destId="{18F99292-3235-4883-BC83-995DD831291E}" srcOrd="0" destOrd="0" presId="urn:microsoft.com/office/officeart/2005/8/layout/process2"/>
    <dgm:cxn modelId="{8A332898-631A-468B-AB6B-DDECBD4A55FD}" type="presOf" srcId="{E1A982E0-ADAC-4DE0-AA9D-5FF0AC6E472E}" destId="{75F88DEA-C462-48E0-9B3D-30C8FCAA38B2}" srcOrd="1" destOrd="0" presId="urn:microsoft.com/office/officeart/2005/8/layout/process2"/>
    <dgm:cxn modelId="{F3F407C7-A97C-4A64-A829-44D6569F3214}" type="presOf" srcId="{49BBEB30-36FA-48A3-89DB-14BDC484AF37}" destId="{2371E9CB-78BF-4E32-AFCE-47C7C3437F55}" srcOrd="0" destOrd="0" presId="urn:microsoft.com/office/officeart/2005/8/layout/process2"/>
    <dgm:cxn modelId="{3F523FD0-C844-4876-9C37-99F49E58EB70}" type="presOf" srcId="{5B0930BE-0D69-44FE-B576-7A6A80FB3AAE}" destId="{B94A5CC3-607D-48CB-ABEC-CE40EE3416A6}" srcOrd="0" destOrd="0" presId="urn:microsoft.com/office/officeart/2005/8/layout/process2"/>
    <dgm:cxn modelId="{C161D397-6153-4030-8808-A39B5487037F}" srcId="{CBBC5275-A107-4E91-BC23-9248226102F0}" destId="{BF81996B-772D-41DF-8A51-206D703F967F}" srcOrd="2" destOrd="0" parTransId="{95A2AD98-CA84-4964-8985-17FE797AD772}" sibTransId="{15DFA2E4-FCB5-470A-9B43-217DB1287819}"/>
    <dgm:cxn modelId="{9EA30563-B236-46DD-A3D6-29033144EC05}" type="presOf" srcId="{15DFA2E4-FCB5-470A-9B43-217DB1287819}" destId="{8B706C78-B7DC-4CEC-8D09-6097421078DA}" srcOrd="0" destOrd="0" presId="urn:microsoft.com/office/officeart/2005/8/layout/process2"/>
    <dgm:cxn modelId="{5AC966CA-A0BC-40D6-9DA5-E0950B2EC935}" srcId="{CBBC5275-A107-4E91-BC23-9248226102F0}" destId="{CA574E09-5CE1-47D5-B613-D0BFC3526FDF}" srcOrd="1" destOrd="0" parTransId="{91CE7308-F77F-4C17-9932-1B60FC0586B2}" sibTransId="{BAFA65BE-27EE-436B-AF4D-CCB2F513B8F6}"/>
    <dgm:cxn modelId="{7A422992-0FB4-489D-9FC5-431CE7278CC7}" srcId="{CBBC5275-A107-4E91-BC23-9248226102F0}" destId="{49BBEB30-36FA-48A3-89DB-14BDC484AF37}" srcOrd="3" destOrd="0" parTransId="{A178FDC4-CD9E-4DEE-9BA9-AA90B63AD941}" sibTransId="{E1A982E0-ADAC-4DE0-AA9D-5FF0AC6E472E}"/>
    <dgm:cxn modelId="{747F0222-E182-418E-931B-593D7CFC3101}" type="presOf" srcId="{CA574E09-5CE1-47D5-B613-D0BFC3526FDF}" destId="{115E6AFF-3D4D-4880-9AFD-1F6CCED7BC43}" srcOrd="0" destOrd="0" presId="urn:microsoft.com/office/officeart/2005/8/layout/process2"/>
    <dgm:cxn modelId="{16D16564-4D5B-4FA8-AD24-8514B14FA8B4}" type="presOf" srcId="{BF81996B-772D-41DF-8A51-206D703F967F}" destId="{113FD30D-3E15-4D32-BE2D-90F54401B4C2}" srcOrd="0" destOrd="0" presId="urn:microsoft.com/office/officeart/2005/8/layout/process2"/>
    <dgm:cxn modelId="{8C99D72D-62C0-4833-9F4A-2C05A6497D7B}" type="presParOf" srcId="{18F99292-3235-4883-BC83-995DD831291E}" destId="{B94A5CC3-607D-48CB-ABEC-CE40EE3416A6}" srcOrd="0" destOrd="0" presId="urn:microsoft.com/office/officeart/2005/8/layout/process2"/>
    <dgm:cxn modelId="{A576987A-C94F-4EC3-BFDE-7F8BF7E181F6}" type="presParOf" srcId="{18F99292-3235-4883-BC83-995DD831291E}" destId="{3A90EA7B-B322-447E-A6A3-46909A04220E}" srcOrd="1" destOrd="0" presId="urn:microsoft.com/office/officeart/2005/8/layout/process2"/>
    <dgm:cxn modelId="{CA6CBB68-A58C-46E5-94DD-D7EFE4B34D7F}" type="presParOf" srcId="{3A90EA7B-B322-447E-A6A3-46909A04220E}" destId="{2CA02CFB-12B5-4445-829E-BC05FB397BE9}" srcOrd="0" destOrd="0" presId="urn:microsoft.com/office/officeart/2005/8/layout/process2"/>
    <dgm:cxn modelId="{77EBB95D-8724-4733-AD14-1072A43DFC80}" type="presParOf" srcId="{18F99292-3235-4883-BC83-995DD831291E}" destId="{115E6AFF-3D4D-4880-9AFD-1F6CCED7BC43}" srcOrd="2" destOrd="0" presId="urn:microsoft.com/office/officeart/2005/8/layout/process2"/>
    <dgm:cxn modelId="{A7E752C7-158D-4576-8DA8-1ECEA6C3B4EA}" type="presParOf" srcId="{18F99292-3235-4883-BC83-995DD831291E}" destId="{73755FC7-3CF0-42CD-9159-B458FED2E79C}" srcOrd="3" destOrd="0" presId="urn:microsoft.com/office/officeart/2005/8/layout/process2"/>
    <dgm:cxn modelId="{82EF18A5-0D4A-4DFC-881C-1209B625EBED}" type="presParOf" srcId="{73755FC7-3CF0-42CD-9159-B458FED2E79C}" destId="{44544098-3B57-4146-B650-09AA8E5BBDF4}" srcOrd="0" destOrd="0" presId="urn:microsoft.com/office/officeart/2005/8/layout/process2"/>
    <dgm:cxn modelId="{5C29D962-0AC7-49DE-A5F0-ED4CC30EE2D7}" type="presParOf" srcId="{18F99292-3235-4883-BC83-995DD831291E}" destId="{113FD30D-3E15-4D32-BE2D-90F54401B4C2}" srcOrd="4" destOrd="0" presId="urn:microsoft.com/office/officeart/2005/8/layout/process2"/>
    <dgm:cxn modelId="{4C434EAB-87E3-43DB-8688-6B07061BC5F3}" type="presParOf" srcId="{18F99292-3235-4883-BC83-995DD831291E}" destId="{8B706C78-B7DC-4CEC-8D09-6097421078DA}" srcOrd="5" destOrd="0" presId="urn:microsoft.com/office/officeart/2005/8/layout/process2"/>
    <dgm:cxn modelId="{E4D178F7-BB47-4127-8C9A-C452464846FE}" type="presParOf" srcId="{8B706C78-B7DC-4CEC-8D09-6097421078DA}" destId="{91CA2D4A-83C8-4787-851C-FC4A7B48BFF9}" srcOrd="0" destOrd="0" presId="urn:microsoft.com/office/officeart/2005/8/layout/process2"/>
    <dgm:cxn modelId="{0408D849-3B43-476D-93AB-0A3077F2255B}" type="presParOf" srcId="{18F99292-3235-4883-BC83-995DD831291E}" destId="{2371E9CB-78BF-4E32-AFCE-47C7C3437F55}" srcOrd="6" destOrd="0" presId="urn:microsoft.com/office/officeart/2005/8/layout/process2"/>
    <dgm:cxn modelId="{1F7BEF3A-4AF1-4805-8D74-EBA4B40F0CD8}" type="presParOf" srcId="{18F99292-3235-4883-BC83-995DD831291E}" destId="{592C1668-E98B-47BF-8F35-34A2ABE055C2}" srcOrd="7" destOrd="0" presId="urn:microsoft.com/office/officeart/2005/8/layout/process2"/>
    <dgm:cxn modelId="{3BF47973-A2F6-44B0-B163-164E3641311C}" type="presParOf" srcId="{592C1668-E98B-47BF-8F35-34A2ABE055C2}" destId="{75F88DEA-C462-48E0-9B3D-30C8FCAA38B2}" srcOrd="0" destOrd="0" presId="urn:microsoft.com/office/officeart/2005/8/layout/process2"/>
    <dgm:cxn modelId="{516207D9-74DD-4CF7-A9CC-2AF320FE0E83}" type="presParOf" srcId="{18F99292-3235-4883-BC83-995DD831291E}" destId="{F9B3009B-5B92-49D0-927D-5827197745D7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BC5275-A107-4E91-BC23-9248226102F0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5B0930BE-0D69-44FE-B576-7A6A80FB3AAE}">
      <dgm:prSet phldrT="[Text]" custT="1"/>
      <dgm:spPr/>
      <dgm:t>
        <a:bodyPr/>
        <a:lstStyle/>
        <a:p>
          <a:r>
            <a:rPr lang="en-US" sz="2400" dirty="0" smtClean="0"/>
            <a:t>Introduction</a:t>
          </a:r>
          <a:endParaRPr lang="en-US" sz="2400" dirty="0"/>
        </a:p>
      </dgm:t>
    </dgm:pt>
    <dgm:pt modelId="{43FDDC77-E4D4-4C20-9D75-00266CC86C22}" type="parTrans" cxnId="{5475ACD3-8950-40F3-A3F7-DE7575EB086A}">
      <dgm:prSet/>
      <dgm:spPr/>
      <dgm:t>
        <a:bodyPr/>
        <a:lstStyle/>
        <a:p>
          <a:endParaRPr lang="en-US"/>
        </a:p>
      </dgm:t>
    </dgm:pt>
    <dgm:pt modelId="{073CC895-CEF6-415D-9204-FA2D0F888DAF}" type="sibTrans" cxnId="{5475ACD3-8950-40F3-A3F7-DE7575EB086A}">
      <dgm:prSet/>
      <dgm:spPr/>
      <dgm:t>
        <a:bodyPr/>
        <a:lstStyle/>
        <a:p>
          <a:endParaRPr lang="en-US"/>
        </a:p>
      </dgm:t>
    </dgm:pt>
    <dgm:pt modelId="{CA574E09-5CE1-47D5-B613-D0BFC3526FDF}">
      <dgm:prSet phldrT="[Text]" custT="1"/>
      <dgm:spPr/>
      <dgm:t>
        <a:bodyPr/>
        <a:lstStyle/>
        <a:p>
          <a:r>
            <a:rPr lang="en-US" sz="2400" dirty="0" smtClean="0"/>
            <a:t>Research Question</a:t>
          </a:r>
          <a:endParaRPr lang="en-US" sz="2400" dirty="0"/>
        </a:p>
      </dgm:t>
    </dgm:pt>
    <dgm:pt modelId="{91CE7308-F77F-4C17-9932-1B60FC0586B2}" type="parTrans" cxnId="{5AC966CA-A0BC-40D6-9DA5-E0950B2EC935}">
      <dgm:prSet/>
      <dgm:spPr/>
      <dgm:t>
        <a:bodyPr/>
        <a:lstStyle/>
        <a:p>
          <a:endParaRPr lang="en-US"/>
        </a:p>
      </dgm:t>
    </dgm:pt>
    <dgm:pt modelId="{BAFA65BE-27EE-436B-AF4D-CCB2F513B8F6}" type="sibTrans" cxnId="{5AC966CA-A0BC-40D6-9DA5-E0950B2EC935}">
      <dgm:prSet/>
      <dgm:spPr/>
      <dgm:t>
        <a:bodyPr/>
        <a:lstStyle/>
        <a:p>
          <a:endParaRPr lang="en-US"/>
        </a:p>
      </dgm:t>
    </dgm:pt>
    <dgm:pt modelId="{BF81996B-772D-41DF-8A51-206D703F967F}">
      <dgm:prSet phldrT="[Text]" custT="1"/>
      <dgm:spPr/>
      <dgm:t>
        <a:bodyPr/>
        <a:lstStyle/>
        <a:p>
          <a:r>
            <a:rPr lang="en-US" sz="2400" dirty="0" smtClean="0"/>
            <a:t>Supporting Arguments</a:t>
          </a:r>
          <a:endParaRPr lang="en-US" sz="2400" dirty="0"/>
        </a:p>
      </dgm:t>
    </dgm:pt>
    <dgm:pt modelId="{95A2AD98-CA84-4964-8985-17FE797AD772}" type="parTrans" cxnId="{C161D397-6153-4030-8808-A39B5487037F}">
      <dgm:prSet/>
      <dgm:spPr/>
      <dgm:t>
        <a:bodyPr/>
        <a:lstStyle/>
        <a:p>
          <a:endParaRPr lang="en-US"/>
        </a:p>
      </dgm:t>
    </dgm:pt>
    <dgm:pt modelId="{15DFA2E4-FCB5-470A-9B43-217DB1287819}" type="sibTrans" cxnId="{C161D397-6153-4030-8808-A39B5487037F}">
      <dgm:prSet/>
      <dgm:spPr/>
      <dgm:t>
        <a:bodyPr/>
        <a:lstStyle/>
        <a:p>
          <a:endParaRPr lang="en-US"/>
        </a:p>
      </dgm:t>
    </dgm:pt>
    <dgm:pt modelId="{49BBEB30-36FA-48A3-89DB-14BDC484AF37}">
      <dgm:prSet phldrT="[Text]" custT="1"/>
      <dgm:spPr/>
      <dgm:t>
        <a:bodyPr/>
        <a:lstStyle/>
        <a:p>
          <a:r>
            <a:rPr lang="en-US" sz="2400" dirty="0" smtClean="0"/>
            <a:t>Supporting Arguments</a:t>
          </a:r>
          <a:endParaRPr lang="en-US" sz="2400" dirty="0"/>
        </a:p>
      </dgm:t>
    </dgm:pt>
    <dgm:pt modelId="{A178FDC4-CD9E-4DEE-9BA9-AA90B63AD941}" type="parTrans" cxnId="{7A422992-0FB4-489D-9FC5-431CE7278CC7}">
      <dgm:prSet/>
      <dgm:spPr/>
      <dgm:t>
        <a:bodyPr/>
        <a:lstStyle/>
        <a:p>
          <a:endParaRPr lang="en-US"/>
        </a:p>
      </dgm:t>
    </dgm:pt>
    <dgm:pt modelId="{E1A982E0-ADAC-4DE0-AA9D-5FF0AC6E472E}" type="sibTrans" cxnId="{7A422992-0FB4-489D-9FC5-431CE7278CC7}">
      <dgm:prSet/>
      <dgm:spPr/>
      <dgm:t>
        <a:bodyPr/>
        <a:lstStyle/>
        <a:p>
          <a:endParaRPr lang="en-US"/>
        </a:p>
      </dgm:t>
    </dgm:pt>
    <dgm:pt modelId="{C07CFCE9-8D34-4FC0-8B67-013F2F2AAAE7}">
      <dgm:prSet phldrT="[Text]" custT="1"/>
      <dgm:spPr/>
      <dgm:t>
        <a:bodyPr/>
        <a:lstStyle/>
        <a:p>
          <a:r>
            <a:rPr lang="en-US" sz="2400" dirty="0" smtClean="0"/>
            <a:t>Conclusion</a:t>
          </a:r>
          <a:endParaRPr lang="en-US" sz="2400" dirty="0"/>
        </a:p>
      </dgm:t>
    </dgm:pt>
    <dgm:pt modelId="{1508E2DA-DB3D-4999-ADCB-37400B483219}" type="parTrans" cxnId="{0DD8DC9F-9057-4E0C-A5F1-C12B081F6F62}">
      <dgm:prSet/>
      <dgm:spPr/>
      <dgm:t>
        <a:bodyPr/>
        <a:lstStyle/>
        <a:p>
          <a:endParaRPr lang="en-US"/>
        </a:p>
      </dgm:t>
    </dgm:pt>
    <dgm:pt modelId="{AD9F9278-D751-4D68-A50C-E2ECAD5ED571}" type="sibTrans" cxnId="{0DD8DC9F-9057-4E0C-A5F1-C12B081F6F62}">
      <dgm:prSet/>
      <dgm:spPr/>
      <dgm:t>
        <a:bodyPr/>
        <a:lstStyle/>
        <a:p>
          <a:endParaRPr lang="en-US"/>
        </a:p>
      </dgm:t>
    </dgm:pt>
    <dgm:pt modelId="{18F99292-3235-4883-BC83-995DD831291E}" type="pres">
      <dgm:prSet presAssocID="{CBBC5275-A107-4E91-BC23-9248226102F0}" presName="linearFlow" presStyleCnt="0">
        <dgm:presLayoutVars>
          <dgm:resizeHandles val="exact"/>
        </dgm:presLayoutVars>
      </dgm:prSet>
      <dgm:spPr/>
    </dgm:pt>
    <dgm:pt modelId="{B94A5CC3-607D-48CB-ABEC-CE40EE3416A6}" type="pres">
      <dgm:prSet presAssocID="{5B0930BE-0D69-44FE-B576-7A6A80FB3AA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90EA7B-B322-447E-A6A3-46909A04220E}" type="pres">
      <dgm:prSet presAssocID="{073CC895-CEF6-415D-9204-FA2D0F888DAF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CA02CFB-12B5-4445-829E-BC05FB397BE9}" type="pres">
      <dgm:prSet presAssocID="{073CC895-CEF6-415D-9204-FA2D0F888DAF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15E6AFF-3D4D-4880-9AFD-1F6CCED7BC43}" type="pres">
      <dgm:prSet presAssocID="{CA574E09-5CE1-47D5-B613-D0BFC3526FDF}" presName="node" presStyleLbl="node1" presStyleIdx="1" presStyleCnt="5" custScaleY="1164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55FC7-3CF0-42CD-9159-B458FED2E79C}" type="pres">
      <dgm:prSet presAssocID="{BAFA65BE-27EE-436B-AF4D-CCB2F513B8F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44544098-3B57-4146-B650-09AA8E5BBDF4}" type="pres">
      <dgm:prSet presAssocID="{BAFA65BE-27EE-436B-AF4D-CCB2F513B8F6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113FD30D-3E15-4D32-BE2D-90F54401B4C2}" type="pres">
      <dgm:prSet presAssocID="{BF81996B-772D-41DF-8A51-206D703F96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06C78-B7DC-4CEC-8D09-6097421078DA}" type="pres">
      <dgm:prSet presAssocID="{15DFA2E4-FCB5-470A-9B43-217DB1287819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1CA2D4A-83C8-4787-851C-FC4A7B48BFF9}" type="pres">
      <dgm:prSet presAssocID="{15DFA2E4-FCB5-470A-9B43-217DB1287819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371E9CB-78BF-4E32-AFCE-47C7C3437F55}" type="pres">
      <dgm:prSet presAssocID="{49BBEB30-36FA-48A3-89DB-14BDC484AF3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2C1668-E98B-47BF-8F35-34A2ABE055C2}" type="pres">
      <dgm:prSet presAssocID="{E1A982E0-ADAC-4DE0-AA9D-5FF0AC6E472E}" presName="sibTrans" presStyleLbl="sibTrans2D1" presStyleIdx="3" presStyleCnt="4"/>
      <dgm:spPr/>
      <dgm:t>
        <a:bodyPr/>
        <a:lstStyle/>
        <a:p>
          <a:endParaRPr lang="en-US"/>
        </a:p>
      </dgm:t>
    </dgm:pt>
    <dgm:pt modelId="{75F88DEA-C462-48E0-9B3D-30C8FCAA38B2}" type="pres">
      <dgm:prSet presAssocID="{E1A982E0-ADAC-4DE0-AA9D-5FF0AC6E472E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F9B3009B-5B92-49D0-927D-5827197745D7}" type="pres">
      <dgm:prSet presAssocID="{C07CFCE9-8D34-4FC0-8B67-013F2F2AAAE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BEB6E23-BF71-446F-A1A6-A647472D5E1F}" type="presOf" srcId="{CA574E09-5CE1-47D5-B613-D0BFC3526FDF}" destId="{115E6AFF-3D4D-4880-9AFD-1F6CCED7BC43}" srcOrd="0" destOrd="0" presId="urn:microsoft.com/office/officeart/2005/8/layout/process2"/>
    <dgm:cxn modelId="{5475ACD3-8950-40F3-A3F7-DE7575EB086A}" srcId="{CBBC5275-A107-4E91-BC23-9248226102F0}" destId="{5B0930BE-0D69-44FE-B576-7A6A80FB3AAE}" srcOrd="0" destOrd="0" parTransId="{43FDDC77-E4D4-4C20-9D75-00266CC86C22}" sibTransId="{073CC895-CEF6-415D-9204-FA2D0F888DAF}"/>
    <dgm:cxn modelId="{080A0279-4160-49F8-AC20-DF8A40A7E14B}" type="presOf" srcId="{BAFA65BE-27EE-436B-AF4D-CCB2F513B8F6}" destId="{44544098-3B57-4146-B650-09AA8E5BBDF4}" srcOrd="1" destOrd="0" presId="urn:microsoft.com/office/officeart/2005/8/layout/process2"/>
    <dgm:cxn modelId="{ECF322C8-D4AA-4560-A648-3C9D62FA83FF}" type="presOf" srcId="{E1A982E0-ADAC-4DE0-AA9D-5FF0AC6E472E}" destId="{75F88DEA-C462-48E0-9B3D-30C8FCAA38B2}" srcOrd="1" destOrd="0" presId="urn:microsoft.com/office/officeart/2005/8/layout/process2"/>
    <dgm:cxn modelId="{06AC2D27-0E60-452A-BEB9-016A0BF3E1C8}" type="presOf" srcId="{073CC895-CEF6-415D-9204-FA2D0F888DAF}" destId="{3A90EA7B-B322-447E-A6A3-46909A04220E}" srcOrd="0" destOrd="0" presId="urn:microsoft.com/office/officeart/2005/8/layout/process2"/>
    <dgm:cxn modelId="{6E0070F1-49B0-48A2-8E4D-C62D7CA42CD2}" type="presOf" srcId="{C07CFCE9-8D34-4FC0-8B67-013F2F2AAAE7}" destId="{F9B3009B-5B92-49D0-927D-5827197745D7}" srcOrd="0" destOrd="0" presId="urn:microsoft.com/office/officeart/2005/8/layout/process2"/>
    <dgm:cxn modelId="{31A33B4B-D51B-47EB-8AB5-6B3088CB7168}" type="presOf" srcId="{BF81996B-772D-41DF-8A51-206D703F967F}" destId="{113FD30D-3E15-4D32-BE2D-90F54401B4C2}" srcOrd="0" destOrd="0" presId="urn:microsoft.com/office/officeart/2005/8/layout/process2"/>
    <dgm:cxn modelId="{7A422992-0FB4-489D-9FC5-431CE7278CC7}" srcId="{CBBC5275-A107-4E91-BC23-9248226102F0}" destId="{49BBEB30-36FA-48A3-89DB-14BDC484AF37}" srcOrd="3" destOrd="0" parTransId="{A178FDC4-CD9E-4DEE-9BA9-AA90B63AD941}" sibTransId="{E1A982E0-ADAC-4DE0-AA9D-5FF0AC6E472E}"/>
    <dgm:cxn modelId="{C161D397-6153-4030-8808-A39B5487037F}" srcId="{CBBC5275-A107-4E91-BC23-9248226102F0}" destId="{BF81996B-772D-41DF-8A51-206D703F967F}" srcOrd="2" destOrd="0" parTransId="{95A2AD98-CA84-4964-8985-17FE797AD772}" sibTransId="{15DFA2E4-FCB5-470A-9B43-217DB1287819}"/>
    <dgm:cxn modelId="{7DAE93A0-FF13-4D3E-8619-8C702CF7A439}" type="presOf" srcId="{15DFA2E4-FCB5-470A-9B43-217DB1287819}" destId="{91CA2D4A-83C8-4787-851C-FC4A7B48BFF9}" srcOrd="1" destOrd="0" presId="urn:microsoft.com/office/officeart/2005/8/layout/process2"/>
    <dgm:cxn modelId="{ED2AFCDF-8711-48AE-AD21-3B725A73E068}" type="presOf" srcId="{5B0930BE-0D69-44FE-B576-7A6A80FB3AAE}" destId="{B94A5CC3-607D-48CB-ABEC-CE40EE3416A6}" srcOrd="0" destOrd="0" presId="urn:microsoft.com/office/officeart/2005/8/layout/process2"/>
    <dgm:cxn modelId="{1DA6ACA6-A463-4F90-AAF8-2D2577ED11DC}" type="presOf" srcId="{15DFA2E4-FCB5-470A-9B43-217DB1287819}" destId="{8B706C78-B7DC-4CEC-8D09-6097421078DA}" srcOrd="0" destOrd="0" presId="urn:microsoft.com/office/officeart/2005/8/layout/process2"/>
    <dgm:cxn modelId="{D7E5377E-967B-48D9-988D-9FF39D70ADC6}" type="presOf" srcId="{073CC895-CEF6-415D-9204-FA2D0F888DAF}" destId="{2CA02CFB-12B5-4445-829E-BC05FB397BE9}" srcOrd="1" destOrd="0" presId="urn:microsoft.com/office/officeart/2005/8/layout/process2"/>
    <dgm:cxn modelId="{5AC966CA-A0BC-40D6-9DA5-E0950B2EC935}" srcId="{CBBC5275-A107-4E91-BC23-9248226102F0}" destId="{CA574E09-5CE1-47D5-B613-D0BFC3526FDF}" srcOrd="1" destOrd="0" parTransId="{91CE7308-F77F-4C17-9932-1B60FC0586B2}" sibTransId="{BAFA65BE-27EE-436B-AF4D-CCB2F513B8F6}"/>
    <dgm:cxn modelId="{FD942DDD-9D8A-4DF1-89C3-04043FE82E7C}" type="presOf" srcId="{BAFA65BE-27EE-436B-AF4D-CCB2F513B8F6}" destId="{73755FC7-3CF0-42CD-9159-B458FED2E79C}" srcOrd="0" destOrd="0" presId="urn:microsoft.com/office/officeart/2005/8/layout/process2"/>
    <dgm:cxn modelId="{BD048742-B00E-40FE-ABAE-86B659E5E305}" type="presOf" srcId="{CBBC5275-A107-4E91-BC23-9248226102F0}" destId="{18F99292-3235-4883-BC83-995DD831291E}" srcOrd="0" destOrd="0" presId="urn:microsoft.com/office/officeart/2005/8/layout/process2"/>
    <dgm:cxn modelId="{A738A7F5-D870-4E48-9BF7-7052B5218B4C}" type="presOf" srcId="{E1A982E0-ADAC-4DE0-AA9D-5FF0AC6E472E}" destId="{592C1668-E98B-47BF-8F35-34A2ABE055C2}" srcOrd="0" destOrd="0" presId="urn:microsoft.com/office/officeart/2005/8/layout/process2"/>
    <dgm:cxn modelId="{0DD8DC9F-9057-4E0C-A5F1-C12B081F6F62}" srcId="{CBBC5275-A107-4E91-BC23-9248226102F0}" destId="{C07CFCE9-8D34-4FC0-8B67-013F2F2AAAE7}" srcOrd="4" destOrd="0" parTransId="{1508E2DA-DB3D-4999-ADCB-37400B483219}" sibTransId="{AD9F9278-D751-4D68-A50C-E2ECAD5ED571}"/>
    <dgm:cxn modelId="{AEE5D54D-CF9C-4AFF-A471-B58E1F2883A4}" type="presOf" srcId="{49BBEB30-36FA-48A3-89DB-14BDC484AF37}" destId="{2371E9CB-78BF-4E32-AFCE-47C7C3437F55}" srcOrd="0" destOrd="0" presId="urn:microsoft.com/office/officeart/2005/8/layout/process2"/>
    <dgm:cxn modelId="{841E6BC8-C84C-4F33-921B-F95160671335}" type="presParOf" srcId="{18F99292-3235-4883-BC83-995DD831291E}" destId="{B94A5CC3-607D-48CB-ABEC-CE40EE3416A6}" srcOrd="0" destOrd="0" presId="urn:microsoft.com/office/officeart/2005/8/layout/process2"/>
    <dgm:cxn modelId="{4197A8A5-59E3-4B1B-8BE8-47F67D3ED080}" type="presParOf" srcId="{18F99292-3235-4883-BC83-995DD831291E}" destId="{3A90EA7B-B322-447E-A6A3-46909A04220E}" srcOrd="1" destOrd="0" presId="urn:microsoft.com/office/officeart/2005/8/layout/process2"/>
    <dgm:cxn modelId="{42D7F4D6-5AC2-4F07-AB04-2FB6E7D2EEF1}" type="presParOf" srcId="{3A90EA7B-B322-447E-A6A3-46909A04220E}" destId="{2CA02CFB-12B5-4445-829E-BC05FB397BE9}" srcOrd="0" destOrd="0" presId="urn:microsoft.com/office/officeart/2005/8/layout/process2"/>
    <dgm:cxn modelId="{5E963C23-EF0A-40B7-AF90-81525A279EE1}" type="presParOf" srcId="{18F99292-3235-4883-BC83-995DD831291E}" destId="{115E6AFF-3D4D-4880-9AFD-1F6CCED7BC43}" srcOrd="2" destOrd="0" presId="urn:microsoft.com/office/officeart/2005/8/layout/process2"/>
    <dgm:cxn modelId="{909FB5A8-987D-4674-A96E-C33C73F8FAFB}" type="presParOf" srcId="{18F99292-3235-4883-BC83-995DD831291E}" destId="{73755FC7-3CF0-42CD-9159-B458FED2E79C}" srcOrd="3" destOrd="0" presId="urn:microsoft.com/office/officeart/2005/8/layout/process2"/>
    <dgm:cxn modelId="{FE54D269-36F6-4648-95AD-1FCBA102ADD8}" type="presParOf" srcId="{73755FC7-3CF0-42CD-9159-B458FED2E79C}" destId="{44544098-3B57-4146-B650-09AA8E5BBDF4}" srcOrd="0" destOrd="0" presId="urn:microsoft.com/office/officeart/2005/8/layout/process2"/>
    <dgm:cxn modelId="{272A2846-F745-4E80-B417-B5B769B39F55}" type="presParOf" srcId="{18F99292-3235-4883-BC83-995DD831291E}" destId="{113FD30D-3E15-4D32-BE2D-90F54401B4C2}" srcOrd="4" destOrd="0" presId="urn:microsoft.com/office/officeart/2005/8/layout/process2"/>
    <dgm:cxn modelId="{E47CB723-812C-4118-80DD-C311891ACC7C}" type="presParOf" srcId="{18F99292-3235-4883-BC83-995DD831291E}" destId="{8B706C78-B7DC-4CEC-8D09-6097421078DA}" srcOrd="5" destOrd="0" presId="urn:microsoft.com/office/officeart/2005/8/layout/process2"/>
    <dgm:cxn modelId="{4C8AEC2D-A246-4A5F-846E-3DA9C42C974F}" type="presParOf" srcId="{8B706C78-B7DC-4CEC-8D09-6097421078DA}" destId="{91CA2D4A-83C8-4787-851C-FC4A7B48BFF9}" srcOrd="0" destOrd="0" presId="urn:microsoft.com/office/officeart/2005/8/layout/process2"/>
    <dgm:cxn modelId="{6E5E5F5F-9107-46B9-B35C-889C7EFC2D08}" type="presParOf" srcId="{18F99292-3235-4883-BC83-995DD831291E}" destId="{2371E9CB-78BF-4E32-AFCE-47C7C3437F55}" srcOrd="6" destOrd="0" presId="urn:microsoft.com/office/officeart/2005/8/layout/process2"/>
    <dgm:cxn modelId="{EA2A5FE7-BFAA-4DC1-B88E-BC850D0CE887}" type="presParOf" srcId="{18F99292-3235-4883-BC83-995DD831291E}" destId="{592C1668-E98B-47BF-8F35-34A2ABE055C2}" srcOrd="7" destOrd="0" presId="urn:microsoft.com/office/officeart/2005/8/layout/process2"/>
    <dgm:cxn modelId="{7715EC29-6D11-4463-A255-344D1A7BFC09}" type="presParOf" srcId="{592C1668-E98B-47BF-8F35-34A2ABE055C2}" destId="{75F88DEA-C462-48E0-9B3D-30C8FCAA38B2}" srcOrd="0" destOrd="0" presId="urn:microsoft.com/office/officeart/2005/8/layout/process2"/>
    <dgm:cxn modelId="{98CAA3ED-E7C4-4975-A096-4F30FFB6CACF}" type="presParOf" srcId="{18F99292-3235-4883-BC83-995DD831291E}" destId="{F9B3009B-5B92-49D0-927D-5827197745D7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A5CC3-607D-48CB-ABEC-CE40EE3416A6}">
      <dsp:nvSpPr>
        <dsp:cNvPr id="0" name=""/>
        <dsp:cNvSpPr/>
      </dsp:nvSpPr>
      <dsp:spPr>
        <a:xfrm>
          <a:off x="1848399" y="3161"/>
          <a:ext cx="2704001" cy="7393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Purpose</a:t>
          </a:r>
          <a:endParaRPr lang="en-US" sz="3600" kern="1200" dirty="0"/>
        </a:p>
      </dsp:txBody>
      <dsp:txXfrm>
        <a:off x="1870053" y="24815"/>
        <a:ext cx="2660693" cy="696017"/>
      </dsp:txXfrm>
    </dsp:sp>
    <dsp:sp modelId="{3A90EA7B-B322-447E-A6A3-46909A04220E}">
      <dsp:nvSpPr>
        <dsp:cNvPr id="0" name=""/>
        <dsp:cNvSpPr/>
      </dsp:nvSpPr>
      <dsp:spPr>
        <a:xfrm rot="5400000">
          <a:off x="3061776" y="760970"/>
          <a:ext cx="277246" cy="3326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100590" y="788695"/>
        <a:ext cx="199618" cy="194072"/>
      </dsp:txXfrm>
    </dsp:sp>
    <dsp:sp modelId="{115E6AFF-3D4D-4880-9AFD-1F6CCED7BC43}">
      <dsp:nvSpPr>
        <dsp:cNvPr id="0" name=""/>
        <dsp:cNvSpPr/>
      </dsp:nvSpPr>
      <dsp:spPr>
        <a:xfrm>
          <a:off x="1848399" y="1112149"/>
          <a:ext cx="2704001" cy="739325"/>
        </a:xfrm>
        <a:prstGeom prst="roundRect">
          <a:avLst>
            <a:gd name="adj" fmla="val 1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Audience</a:t>
          </a:r>
          <a:endParaRPr lang="en-US" sz="3600" kern="1200" dirty="0"/>
        </a:p>
      </dsp:txBody>
      <dsp:txXfrm>
        <a:off x="1870053" y="1133803"/>
        <a:ext cx="2660693" cy="696017"/>
      </dsp:txXfrm>
    </dsp:sp>
    <dsp:sp modelId="{73755FC7-3CF0-42CD-9159-B458FED2E79C}">
      <dsp:nvSpPr>
        <dsp:cNvPr id="0" name=""/>
        <dsp:cNvSpPr/>
      </dsp:nvSpPr>
      <dsp:spPr>
        <a:xfrm rot="5400000">
          <a:off x="3061776" y="1869957"/>
          <a:ext cx="277246" cy="3326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100590" y="1897682"/>
        <a:ext cx="199618" cy="194072"/>
      </dsp:txXfrm>
    </dsp:sp>
    <dsp:sp modelId="{113FD30D-3E15-4D32-BE2D-90F54401B4C2}">
      <dsp:nvSpPr>
        <dsp:cNvPr id="0" name=""/>
        <dsp:cNvSpPr/>
      </dsp:nvSpPr>
      <dsp:spPr>
        <a:xfrm>
          <a:off x="1848399" y="2221137"/>
          <a:ext cx="2704001" cy="739325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Strategy</a:t>
          </a:r>
          <a:endParaRPr lang="en-US" sz="3600" kern="1200" dirty="0"/>
        </a:p>
      </dsp:txBody>
      <dsp:txXfrm>
        <a:off x="1870053" y="2242791"/>
        <a:ext cx="2660693" cy="696017"/>
      </dsp:txXfrm>
    </dsp:sp>
    <dsp:sp modelId="{8B706C78-B7DC-4CEC-8D09-6097421078DA}">
      <dsp:nvSpPr>
        <dsp:cNvPr id="0" name=""/>
        <dsp:cNvSpPr/>
      </dsp:nvSpPr>
      <dsp:spPr>
        <a:xfrm rot="5400000">
          <a:off x="3061776" y="2978945"/>
          <a:ext cx="277246" cy="3326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100590" y="3006670"/>
        <a:ext cx="199618" cy="194072"/>
      </dsp:txXfrm>
    </dsp:sp>
    <dsp:sp modelId="{2371E9CB-78BF-4E32-AFCE-47C7C3437F55}">
      <dsp:nvSpPr>
        <dsp:cNvPr id="0" name=""/>
        <dsp:cNvSpPr/>
      </dsp:nvSpPr>
      <dsp:spPr>
        <a:xfrm>
          <a:off x="1848399" y="3330125"/>
          <a:ext cx="2704001" cy="739325"/>
        </a:xfrm>
        <a:prstGeom prst="roundRect">
          <a:avLst>
            <a:gd name="adj" fmla="val 1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Environment</a:t>
          </a:r>
          <a:endParaRPr lang="en-US" sz="3600" kern="1200" dirty="0"/>
        </a:p>
      </dsp:txBody>
      <dsp:txXfrm>
        <a:off x="1870053" y="3351779"/>
        <a:ext cx="2660693" cy="696017"/>
      </dsp:txXfrm>
    </dsp:sp>
    <dsp:sp modelId="{592C1668-E98B-47BF-8F35-34A2ABE055C2}">
      <dsp:nvSpPr>
        <dsp:cNvPr id="0" name=""/>
        <dsp:cNvSpPr/>
      </dsp:nvSpPr>
      <dsp:spPr>
        <a:xfrm rot="5400000">
          <a:off x="3061776" y="4087933"/>
          <a:ext cx="277246" cy="3326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3100590" y="4115658"/>
        <a:ext cx="199618" cy="194072"/>
      </dsp:txXfrm>
    </dsp:sp>
    <dsp:sp modelId="{F9B3009B-5B92-49D0-927D-5827197745D7}">
      <dsp:nvSpPr>
        <dsp:cNvPr id="0" name=""/>
        <dsp:cNvSpPr/>
      </dsp:nvSpPr>
      <dsp:spPr>
        <a:xfrm>
          <a:off x="1848399" y="4439112"/>
          <a:ext cx="2704001" cy="739325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Delivery</a:t>
          </a:r>
          <a:endParaRPr lang="en-US" sz="3600" kern="1200" dirty="0"/>
        </a:p>
      </dsp:txBody>
      <dsp:txXfrm>
        <a:off x="1870053" y="4460766"/>
        <a:ext cx="2660693" cy="696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A5CC3-607D-48CB-ABEC-CE40EE3416A6}">
      <dsp:nvSpPr>
        <dsp:cNvPr id="0" name=""/>
        <dsp:cNvSpPr/>
      </dsp:nvSpPr>
      <dsp:spPr>
        <a:xfrm>
          <a:off x="1447624" y="5185"/>
          <a:ext cx="2667351" cy="66683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Introduction</a:t>
          </a:r>
          <a:endParaRPr lang="en-US" sz="2400" kern="1200" dirty="0"/>
        </a:p>
      </dsp:txBody>
      <dsp:txXfrm>
        <a:off x="1467155" y="24716"/>
        <a:ext cx="2628289" cy="627775"/>
      </dsp:txXfrm>
    </dsp:sp>
    <dsp:sp modelId="{3A90EA7B-B322-447E-A6A3-46909A04220E}">
      <dsp:nvSpPr>
        <dsp:cNvPr id="0" name=""/>
        <dsp:cNvSpPr/>
      </dsp:nvSpPr>
      <dsp:spPr>
        <a:xfrm rot="5400000">
          <a:off x="2656267" y="688694"/>
          <a:ext cx="250064" cy="300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691276" y="713701"/>
        <a:ext cx="180047" cy="175045"/>
      </dsp:txXfrm>
    </dsp:sp>
    <dsp:sp modelId="{115E6AFF-3D4D-4880-9AFD-1F6CCED7BC43}">
      <dsp:nvSpPr>
        <dsp:cNvPr id="0" name=""/>
        <dsp:cNvSpPr/>
      </dsp:nvSpPr>
      <dsp:spPr>
        <a:xfrm>
          <a:off x="1447624" y="1005442"/>
          <a:ext cx="2667351" cy="776759"/>
        </a:xfrm>
        <a:prstGeom prst="roundRect">
          <a:avLst>
            <a:gd name="adj" fmla="val 1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Research Question</a:t>
          </a:r>
          <a:endParaRPr lang="en-US" sz="2400" kern="1200" dirty="0"/>
        </a:p>
      </dsp:txBody>
      <dsp:txXfrm>
        <a:off x="1470374" y="1028192"/>
        <a:ext cx="2621851" cy="731259"/>
      </dsp:txXfrm>
    </dsp:sp>
    <dsp:sp modelId="{73755FC7-3CF0-42CD-9159-B458FED2E79C}">
      <dsp:nvSpPr>
        <dsp:cNvPr id="0" name=""/>
        <dsp:cNvSpPr/>
      </dsp:nvSpPr>
      <dsp:spPr>
        <a:xfrm rot="5400000">
          <a:off x="2656267" y="1798872"/>
          <a:ext cx="250064" cy="300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691276" y="1823879"/>
        <a:ext cx="180047" cy="175045"/>
      </dsp:txXfrm>
    </dsp:sp>
    <dsp:sp modelId="{113FD30D-3E15-4D32-BE2D-90F54401B4C2}">
      <dsp:nvSpPr>
        <dsp:cNvPr id="0" name=""/>
        <dsp:cNvSpPr/>
      </dsp:nvSpPr>
      <dsp:spPr>
        <a:xfrm>
          <a:off x="1447624" y="2115620"/>
          <a:ext cx="2667351" cy="666837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Supporting Arguments</a:t>
          </a:r>
          <a:endParaRPr lang="en-US" sz="2400" kern="1200" dirty="0"/>
        </a:p>
      </dsp:txBody>
      <dsp:txXfrm>
        <a:off x="1467155" y="2135151"/>
        <a:ext cx="2628289" cy="627775"/>
      </dsp:txXfrm>
    </dsp:sp>
    <dsp:sp modelId="{8B706C78-B7DC-4CEC-8D09-6097421078DA}">
      <dsp:nvSpPr>
        <dsp:cNvPr id="0" name=""/>
        <dsp:cNvSpPr/>
      </dsp:nvSpPr>
      <dsp:spPr>
        <a:xfrm rot="5400000">
          <a:off x="2656267" y="2799129"/>
          <a:ext cx="250064" cy="300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691276" y="2824136"/>
        <a:ext cx="180047" cy="175045"/>
      </dsp:txXfrm>
    </dsp:sp>
    <dsp:sp modelId="{2371E9CB-78BF-4E32-AFCE-47C7C3437F55}">
      <dsp:nvSpPr>
        <dsp:cNvPr id="0" name=""/>
        <dsp:cNvSpPr/>
      </dsp:nvSpPr>
      <dsp:spPr>
        <a:xfrm>
          <a:off x="1447624" y="3115877"/>
          <a:ext cx="2667351" cy="666837"/>
        </a:xfrm>
        <a:prstGeom prst="roundRect">
          <a:avLst>
            <a:gd name="adj" fmla="val 1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Supporting Arguments</a:t>
          </a:r>
          <a:endParaRPr lang="en-US" sz="2400" kern="1200" dirty="0"/>
        </a:p>
      </dsp:txBody>
      <dsp:txXfrm>
        <a:off x="1467155" y="3135408"/>
        <a:ext cx="2628289" cy="627775"/>
      </dsp:txXfrm>
    </dsp:sp>
    <dsp:sp modelId="{592C1668-E98B-47BF-8F35-34A2ABE055C2}">
      <dsp:nvSpPr>
        <dsp:cNvPr id="0" name=""/>
        <dsp:cNvSpPr/>
      </dsp:nvSpPr>
      <dsp:spPr>
        <a:xfrm rot="5400000">
          <a:off x="2656267" y="3799386"/>
          <a:ext cx="250064" cy="300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2691276" y="3824393"/>
        <a:ext cx="180047" cy="175045"/>
      </dsp:txXfrm>
    </dsp:sp>
    <dsp:sp modelId="{F9B3009B-5B92-49D0-927D-5827197745D7}">
      <dsp:nvSpPr>
        <dsp:cNvPr id="0" name=""/>
        <dsp:cNvSpPr/>
      </dsp:nvSpPr>
      <dsp:spPr>
        <a:xfrm>
          <a:off x="1447624" y="4116134"/>
          <a:ext cx="2667351" cy="666837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Conclusion</a:t>
          </a:r>
          <a:endParaRPr lang="en-US" sz="2400" kern="1200" dirty="0"/>
        </a:p>
      </dsp:txBody>
      <dsp:txXfrm>
        <a:off x="1467155" y="4135665"/>
        <a:ext cx="2628289" cy="627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150B9-F36E-4A91-B4FD-12C8C646DCF2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B7135-97E5-4B37-B1E4-90B728A7043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3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1116F-871C-436A-B3FF-0B201223BEC1}" type="slidenum">
              <a:rPr lang="en-US"/>
              <a:pPr/>
              <a:t>1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8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2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7099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1726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17093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82141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2412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8419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6833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2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9607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1357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3/15/2018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1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rgbClr val="003E7A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4EDhdAHrO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www.youtube.com/watch?v=XLs78Or59gg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HWRkuDlNOE&amp;feature=gv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bSPPFYxx3o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NeK5ZjtpO-M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E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53298"/>
            <a:ext cx="9144000" cy="14834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1828800"/>
            <a:ext cx="6858000" cy="238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To Structure And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Plan A Presentation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4460875"/>
            <a:ext cx="6858000" cy="16557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3600" dirty="0">
                <a:solidFill>
                  <a:schemeClr val="bg1"/>
                </a:solidFill>
              </a:rPr>
              <a:t>Giulia Welch, MPA</a:t>
            </a:r>
          </a:p>
          <a:p>
            <a:pPr>
              <a:lnSpc>
                <a:spcPct val="80000"/>
              </a:lnSpc>
            </a:pPr>
            <a:r>
              <a:rPr lang="en-GB" sz="3600" dirty="0">
                <a:solidFill>
                  <a:schemeClr val="bg1"/>
                </a:solidFill>
              </a:rPr>
              <a:t>Dominican University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 descr="Image result for barowsky school of business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3872"/>
            <a:ext cx="4755502" cy="1382528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Why Do We Communicate?</a:t>
            </a:r>
            <a:endParaRPr lang="en-US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" y="1325563"/>
            <a:ext cx="9090643" cy="4239314"/>
          </a:xfrm>
          <a:prstGeom prst="rect">
            <a:avLst/>
          </a:prstGeom>
        </p:spPr>
      </p:pic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5867400"/>
            <a:ext cx="7886700" cy="656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/>
              <a:t>Be clear on your </a:t>
            </a:r>
            <a:r>
              <a:rPr lang="en-US" sz="4000" b="1" i="1" dirty="0" smtClean="0"/>
              <a:t>purpose</a:t>
            </a:r>
          </a:p>
        </p:txBody>
      </p:sp>
      <p:sp>
        <p:nvSpPr>
          <p:cNvPr id="6" name="Rectangle 5"/>
          <p:cNvSpPr/>
          <p:nvPr/>
        </p:nvSpPr>
        <p:spPr>
          <a:xfrm>
            <a:off x="2266950" y="63246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600" dirty="0">
                <a:hlinkClick r:id="rId3"/>
              </a:rPr>
              <a:t>https://www.youtube.com/watch?v=-</a:t>
            </a:r>
            <a:r>
              <a:rPr lang="en-US" sz="1600" dirty="0" smtClean="0">
                <a:hlinkClick r:id="rId3"/>
              </a:rPr>
              <a:t>4EDhdAHrOg</a:t>
            </a:r>
            <a:endParaRPr lang="en-US" sz="1600" dirty="0" smtClean="0"/>
          </a:p>
          <a:p>
            <a:pPr algn="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8730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474"/>
            <a:ext cx="9188404" cy="6376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30480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Today We Will Cover…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219200"/>
            <a:ext cx="4648200" cy="2271711"/>
          </a:xfrm>
        </p:spPr>
        <p:txBody>
          <a:bodyPr>
            <a:noAutofit/>
          </a:bodyPr>
          <a:lstStyle/>
          <a:p>
            <a:r>
              <a:rPr lang="en-US" sz="2400" dirty="0" smtClean="0"/>
              <a:t>How we communicate</a:t>
            </a:r>
          </a:p>
          <a:p>
            <a:r>
              <a:rPr lang="en-US" sz="2400" dirty="0" smtClean="0"/>
              <a:t>How Presentations Are Different</a:t>
            </a:r>
          </a:p>
          <a:p>
            <a:r>
              <a:rPr lang="en-US" sz="2400" dirty="0" smtClean="0"/>
              <a:t>How to structure effective presentation</a:t>
            </a:r>
          </a:p>
          <a:p>
            <a:r>
              <a:rPr lang="en-US" sz="2400" dirty="0" smtClean="0"/>
              <a:t>How to deliver an effective presentation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704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73049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How Do We Communicate?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76" t="13054" r="4154"/>
          <a:stretch/>
        </p:blipFill>
        <p:spPr>
          <a:xfrm>
            <a:off x="21108" y="1828800"/>
            <a:ext cx="8911283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12045"/>
          <a:stretch/>
        </p:blipFill>
        <p:spPr>
          <a:xfrm>
            <a:off x="-7776" y="1045570"/>
            <a:ext cx="9144000" cy="5859262"/>
          </a:xfrm>
          <a:prstGeom prst="rect">
            <a:avLst/>
          </a:prstGeom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05568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How Are Presentations Different?</a:t>
            </a:r>
            <a:endParaRPr lang="en-US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dirty="0" smtClean="0"/>
              <a:t>Design for Understanding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4327" y="1600200"/>
            <a:ext cx="8272463" cy="5033963"/>
            <a:chOff x="672" y="1008"/>
            <a:chExt cx="4491" cy="3171"/>
          </a:xfrm>
        </p:grpSpPr>
        <p:sp>
          <p:nvSpPr>
            <p:cNvPr id="24580" name="AutoShape 5"/>
            <p:cNvSpPr>
              <a:spLocks noChangeArrowheads="1"/>
            </p:cNvSpPr>
            <p:nvPr/>
          </p:nvSpPr>
          <p:spPr bwMode="auto">
            <a:xfrm>
              <a:off x="816" y="1488"/>
              <a:ext cx="1056" cy="1008"/>
            </a:xfrm>
            <a:prstGeom prst="homePlate">
              <a:avLst>
                <a:gd name="adj" fmla="val 26190"/>
              </a:avLst>
            </a:prstGeom>
            <a:gradFill rotWithShape="1">
              <a:gsLst>
                <a:gs pos="0">
                  <a:srgbClr val="5E767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b="1" dirty="0"/>
                <a:t>Message</a:t>
              </a:r>
            </a:p>
          </p:txBody>
        </p:sp>
        <p:sp>
          <p:nvSpPr>
            <p:cNvPr id="24581" name="AutoShape 6"/>
            <p:cNvSpPr>
              <a:spLocks noChangeArrowheads="1"/>
            </p:cNvSpPr>
            <p:nvPr/>
          </p:nvSpPr>
          <p:spPr bwMode="auto">
            <a:xfrm>
              <a:off x="1680" y="1488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5E767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eaLnBrk="1" hangingPunct="1"/>
              <a:r>
                <a:rPr lang="en-US" sz="1600" b="1" dirty="0"/>
                <a:t>        Support</a:t>
              </a:r>
            </a:p>
            <a:p>
              <a:pPr algn="r" eaLnBrk="1" hangingPunct="1"/>
              <a:r>
                <a:rPr lang="en-US" sz="1600" b="1" dirty="0"/>
                <a:t>        Logic</a:t>
              </a:r>
            </a:p>
          </p:txBody>
        </p:sp>
        <p:sp>
          <p:nvSpPr>
            <p:cNvPr id="24582" name="AutoShape 7"/>
            <p:cNvSpPr>
              <a:spLocks noChangeArrowheads="1"/>
            </p:cNvSpPr>
            <p:nvPr/>
          </p:nvSpPr>
          <p:spPr bwMode="auto">
            <a:xfrm>
              <a:off x="2496" y="1488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5E767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b="1" dirty="0"/>
                <a:t>  </a:t>
              </a:r>
              <a:r>
                <a:rPr lang="en-US" sz="1600" b="1" dirty="0" smtClean="0"/>
                <a:t>Structure</a:t>
              </a:r>
              <a:endParaRPr lang="en-US" sz="1600" b="1" dirty="0"/>
            </a:p>
          </p:txBody>
        </p:sp>
        <p:sp>
          <p:nvSpPr>
            <p:cNvPr id="24583" name="AutoShape 8"/>
            <p:cNvSpPr>
              <a:spLocks noChangeArrowheads="1"/>
            </p:cNvSpPr>
            <p:nvPr/>
          </p:nvSpPr>
          <p:spPr bwMode="auto">
            <a:xfrm>
              <a:off x="3312" y="1488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5E767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b="1" dirty="0" smtClean="0"/>
                <a:t>Environment</a:t>
              </a:r>
              <a:endParaRPr lang="en-US" sz="1600" b="1" dirty="0"/>
            </a:p>
          </p:txBody>
        </p:sp>
        <p:sp>
          <p:nvSpPr>
            <p:cNvPr id="24584" name="AutoShape 9"/>
            <p:cNvSpPr>
              <a:spLocks noChangeArrowheads="1"/>
            </p:cNvSpPr>
            <p:nvPr/>
          </p:nvSpPr>
          <p:spPr bwMode="auto">
            <a:xfrm>
              <a:off x="4128" y="1488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5E7676"/>
                </a:gs>
                <a:gs pos="100000">
                  <a:srgbClr val="CCFF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en-US" sz="1600" b="1" dirty="0" smtClean="0"/>
                <a:t>Delivery</a:t>
              </a:r>
              <a:endParaRPr lang="en-US" sz="1600" b="1" dirty="0"/>
            </a:p>
          </p:txBody>
        </p:sp>
        <p:sp>
          <p:nvSpPr>
            <p:cNvPr id="24585" name="AutoShape 10"/>
            <p:cNvSpPr>
              <a:spLocks noChangeArrowheads="1"/>
            </p:cNvSpPr>
            <p:nvPr/>
          </p:nvSpPr>
          <p:spPr bwMode="auto">
            <a:xfrm rot="10800000">
              <a:off x="3936" y="2640"/>
              <a:ext cx="1056" cy="1008"/>
            </a:xfrm>
            <a:prstGeom prst="homePlate">
              <a:avLst>
                <a:gd name="adj" fmla="val 26190"/>
              </a:avLst>
            </a:prstGeom>
            <a:gradFill rotWithShape="1">
              <a:gsLst>
                <a:gs pos="0">
                  <a:srgbClr val="47762F"/>
                </a:gs>
                <a:gs pos="100000">
                  <a:srgbClr val="99FF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r>
                <a:rPr lang="en-US" sz="1600" b="1" dirty="0" smtClean="0"/>
                <a:t>Environment</a:t>
              </a:r>
              <a:endParaRPr lang="en-US" sz="1600" b="1" dirty="0"/>
            </a:p>
          </p:txBody>
        </p:sp>
        <p:sp>
          <p:nvSpPr>
            <p:cNvPr id="24586" name="AutoShape 11"/>
            <p:cNvSpPr>
              <a:spLocks noChangeArrowheads="1"/>
            </p:cNvSpPr>
            <p:nvPr/>
          </p:nvSpPr>
          <p:spPr bwMode="auto">
            <a:xfrm rot="10800000">
              <a:off x="3120" y="2640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47762F"/>
                </a:gs>
                <a:gs pos="100000">
                  <a:srgbClr val="99FF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r"/>
              <a:r>
                <a:rPr lang="en-US" sz="1600" b="1" dirty="0" smtClean="0"/>
                <a:t>Delivery</a:t>
              </a:r>
              <a:endParaRPr lang="en-US" sz="1600" b="1" dirty="0"/>
            </a:p>
          </p:txBody>
        </p:sp>
        <p:sp>
          <p:nvSpPr>
            <p:cNvPr id="24587" name="AutoShape 12"/>
            <p:cNvSpPr>
              <a:spLocks noChangeArrowheads="1"/>
            </p:cNvSpPr>
            <p:nvPr/>
          </p:nvSpPr>
          <p:spPr bwMode="auto">
            <a:xfrm rot="10800000">
              <a:off x="2304" y="2640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47762F"/>
                </a:gs>
                <a:gs pos="100000">
                  <a:srgbClr val="99FF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/>
              <a:endParaRPr lang="en-US" sz="1600" b="1" dirty="0"/>
            </a:p>
            <a:p>
              <a:pPr algn="ctr" eaLnBrk="1" hangingPunct="1"/>
              <a:r>
                <a:rPr lang="en-US" sz="1600" b="1" dirty="0" smtClean="0"/>
                <a:t>Structure        </a:t>
              </a:r>
              <a:endParaRPr lang="en-US" sz="1600" b="1" dirty="0"/>
            </a:p>
            <a:p>
              <a:pPr algn="ctr" eaLnBrk="1" hangingPunct="1"/>
              <a:endParaRPr lang="en-US" sz="1600" dirty="0"/>
            </a:p>
          </p:txBody>
        </p:sp>
        <p:sp>
          <p:nvSpPr>
            <p:cNvPr id="24588" name="AutoShape 13"/>
            <p:cNvSpPr>
              <a:spLocks noChangeArrowheads="1"/>
            </p:cNvSpPr>
            <p:nvPr/>
          </p:nvSpPr>
          <p:spPr bwMode="auto">
            <a:xfrm rot="10800000">
              <a:off x="1488" y="2640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47762F"/>
                </a:gs>
                <a:gs pos="100000">
                  <a:srgbClr val="99FF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r" eaLnBrk="1" hangingPunct="1"/>
              <a:r>
                <a:rPr lang="en-US" sz="1600" b="1" dirty="0"/>
                <a:t>Support</a:t>
              </a:r>
            </a:p>
            <a:p>
              <a:pPr algn="r" eaLnBrk="1" hangingPunct="1"/>
              <a:r>
                <a:rPr lang="en-US" sz="1600" b="1" dirty="0"/>
                <a:t>  Logic</a:t>
              </a:r>
            </a:p>
          </p:txBody>
        </p:sp>
        <p:sp>
          <p:nvSpPr>
            <p:cNvPr id="24589" name="AutoShape 14"/>
            <p:cNvSpPr>
              <a:spLocks noChangeArrowheads="1"/>
            </p:cNvSpPr>
            <p:nvPr/>
          </p:nvSpPr>
          <p:spPr bwMode="auto">
            <a:xfrm rot="10800000">
              <a:off x="672" y="2640"/>
              <a:ext cx="1008" cy="1008"/>
            </a:xfrm>
            <a:prstGeom prst="chevron">
              <a:avLst>
                <a:gd name="adj" fmla="val 25000"/>
              </a:avLst>
            </a:prstGeom>
            <a:gradFill rotWithShape="1">
              <a:gsLst>
                <a:gs pos="0">
                  <a:srgbClr val="47762F"/>
                </a:gs>
                <a:gs pos="100000">
                  <a:srgbClr val="99FF66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 eaLnBrk="1" hangingPunct="1"/>
              <a:r>
                <a:rPr lang="en-US" sz="1600" b="1" dirty="0"/>
                <a:t>Message </a:t>
              </a:r>
              <a:r>
                <a:rPr lang="en-US" sz="1600" b="1" dirty="0" smtClean="0"/>
                <a:t>      </a:t>
              </a:r>
              <a:endParaRPr lang="en-US" sz="1600" b="1" dirty="0"/>
            </a:p>
          </p:txBody>
        </p:sp>
        <p:sp>
          <p:nvSpPr>
            <p:cNvPr id="24590" name="Text Box 15"/>
            <p:cNvSpPr txBox="1">
              <a:spLocks noChangeArrowheads="1"/>
            </p:cNvSpPr>
            <p:nvPr/>
          </p:nvSpPr>
          <p:spPr bwMode="auto">
            <a:xfrm>
              <a:off x="720" y="1008"/>
              <a:ext cx="1295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i="1" dirty="0" smtClean="0"/>
                <a:t>Presenter</a:t>
              </a:r>
              <a:endParaRPr lang="en-US" sz="3200" b="1" i="1" dirty="0"/>
            </a:p>
          </p:txBody>
        </p:sp>
        <p:sp>
          <p:nvSpPr>
            <p:cNvPr id="24591" name="Text Box 16"/>
            <p:cNvSpPr txBox="1">
              <a:spLocks noChangeArrowheads="1"/>
            </p:cNvSpPr>
            <p:nvPr/>
          </p:nvSpPr>
          <p:spPr bwMode="auto">
            <a:xfrm>
              <a:off x="3888" y="3811"/>
              <a:ext cx="1275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200" b="1" i="1" dirty="0" smtClean="0"/>
                <a:t>Audience</a:t>
              </a:r>
              <a:endParaRPr lang="en-US" sz="3200" b="1" i="1" dirty="0"/>
            </a:p>
          </p:txBody>
        </p:sp>
        <p:sp>
          <p:nvSpPr>
            <p:cNvPr id="24592" name="Line 17"/>
            <p:cNvSpPr>
              <a:spLocks noChangeShapeType="1"/>
            </p:cNvSpPr>
            <p:nvPr/>
          </p:nvSpPr>
          <p:spPr bwMode="auto">
            <a:xfrm flipH="1">
              <a:off x="816" y="3984"/>
              <a:ext cx="297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93" name="Line 18"/>
            <p:cNvSpPr>
              <a:spLocks noChangeShapeType="1"/>
            </p:cNvSpPr>
            <p:nvPr/>
          </p:nvSpPr>
          <p:spPr bwMode="auto">
            <a:xfrm flipH="1">
              <a:off x="2064" y="1248"/>
              <a:ext cx="28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The </a:t>
            </a:r>
            <a:r>
              <a:rPr lang="en-US" sz="4400" dirty="0" smtClean="0"/>
              <a:t>PASED </a:t>
            </a:r>
            <a:r>
              <a:rPr lang="en-US" sz="4400" dirty="0"/>
              <a:t>Method </a:t>
            </a:r>
            <a:br>
              <a:rPr lang="en-US" sz="4400" dirty="0"/>
            </a:br>
            <a:r>
              <a:rPr lang="en-US" sz="4400" dirty="0"/>
              <a:t>for Presentation Development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18251204"/>
              </p:ext>
            </p:extLst>
          </p:nvPr>
        </p:nvGraphicFramePr>
        <p:xfrm>
          <a:off x="1219200" y="1524000"/>
          <a:ext cx="6400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encrypted-tbn1.gstatic.com/images?q=tbn:ANd9GcTUOKa4RAq760ixEoDNIE0vyB-zoE-LRY532pyT8SbLJ4WHIBY15g"/>
          <p:cNvPicPr>
            <a:picLocks noChangeAspect="1" noChangeArrowheads="1"/>
          </p:cNvPicPr>
          <p:nvPr/>
        </p:nvPicPr>
        <p:blipFill rotWithShape="1">
          <a:blip r:embed="rId2" cstate="print"/>
          <a:srcRect r="11611"/>
          <a:stretch/>
        </p:blipFill>
        <p:spPr bwMode="auto">
          <a:xfrm>
            <a:off x="5969576" y="871275"/>
            <a:ext cx="3098224" cy="5334840"/>
          </a:xfrm>
          <a:prstGeom prst="rect">
            <a:avLst/>
          </a:prstGeom>
          <a:noFill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85660"/>
            <a:ext cx="7886700" cy="1325563"/>
          </a:xfrm>
        </p:spPr>
        <p:txBody>
          <a:bodyPr>
            <a:noAutofit/>
          </a:bodyPr>
          <a:lstStyle/>
          <a:p>
            <a:r>
              <a:rPr lang="en-US" sz="4400" dirty="0" smtClean="0"/>
              <a:t>Define The Presenter's Purpose</a:t>
            </a:r>
            <a:endParaRPr lang="en-US" sz="4400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6477000" cy="4425950"/>
          </a:xfrm>
        </p:spPr>
        <p:txBody>
          <a:bodyPr>
            <a:normAutofit/>
          </a:bodyPr>
          <a:lstStyle/>
          <a:p>
            <a:r>
              <a:rPr lang="en-US" sz="3600" dirty="0"/>
              <a:t>Clearly define your purpose</a:t>
            </a:r>
          </a:p>
          <a:p>
            <a:r>
              <a:rPr lang="en-US" sz="3600" dirty="0"/>
              <a:t>Have one major goal</a:t>
            </a:r>
          </a:p>
          <a:p>
            <a:r>
              <a:rPr lang="en-US" sz="3600" dirty="0"/>
              <a:t>If you can not say it in one sentence, it is not clear enough</a:t>
            </a:r>
          </a:p>
          <a:p>
            <a:pPr lvl="2"/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3429" t="12313" r="12285" b="12313"/>
          <a:stretch/>
        </p:blipFill>
        <p:spPr>
          <a:xfrm>
            <a:off x="1828800" y="3538695"/>
            <a:ext cx="4521776" cy="30608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Analyze Your Audience</a:t>
            </a:r>
            <a:endParaRPr lang="en-US" sz="4400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48543"/>
            <a:ext cx="3429000" cy="46908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What </a:t>
            </a:r>
            <a:r>
              <a:rPr lang="en-US" sz="3200" dirty="0"/>
              <a:t>are their needs?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What </a:t>
            </a:r>
            <a:r>
              <a:rPr lang="en-US" sz="3200" dirty="0"/>
              <a:t>approach will they respond to?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Design </a:t>
            </a:r>
            <a:r>
              <a:rPr lang="en-US" sz="3200" dirty="0"/>
              <a:t>your presentation strategy to fit the audience</a:t>
            </a:r>
          </a:p>
        </p:txBody>
      </p:sp>
      <p:pic>
        <p:nvPicPr>
          <p:cNvPr id="8194" name="Picture 2" descr="Image result for happy audie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00"/>
          <a:stretch/>
        </p:blipFill>
        <p:spPr bwMode="auto">
          <a:xfrm>
            <a:off x="3505200" y="2057400"/>
            <a:ext cx="5468807" cy="419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Strate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599"/>
            <a:ext cx="9144000" cy="548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3008" y="-30163"/>
            <a:ext cx="7886700" cy="1325563"/>
          </a:xfrm>
        </p:spPr>
        <p:txBody>
          <a:bodyPr>
            <a:noAutofit/>
          </a:bodyPr>
          <a:lstStyle/>
          <a:p>
            <a:r>
              <a:rPr lang="en-US" sz="4000" dirty="0" smtClean="0"/>
              <a:t>Strategy Must Facilitate Message</a:t>
            </a:r>
            <a:endParaRPr lang="en-US" sz="28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9547" y="1524000"/>
            <a:ext cx="7010400" cy="4878387"/>
          </a:xfrm>
        </p:spPr>
        <p:txBody>
          <a:bodyPr>
            <a:normAutofit/>
          </a:bodyPr>
          <a:lstStyle/>
          <a:p>
            <a:pPr marL="734568" indent="-533400"/>
            <a:r>
              <a:rPr lang="en-US" sz="3200" dirty="0"/>
              <a:t>How can you best present your information</a:t>
            </a:r>
            <a:r>
              <a:rPr lang="en-US" sz="3200" dirty="0" smtClean="0"/>
              <a:t>?</a:t>
            </a:r>
            <a:endParaRPr lang="en-US" sz="3200" dirty="0"/>
          </a:p>
          <a:p>
            <a:pPr marL="734568" indent="-533400"/>
            <a:r>
              <a:rPr lang="en-US" sz="3200" dirty="0"/>
              <a:t>How should you organize your material?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7886700" cy="1325563"/>
          </a:xfrm>
        </p:spPr>
        <p:txBody>
          <a:bodyPr>
            <a:noAutofit/>
          </a:bodyPr>
          <a:lstStyle/>
          <a:p>
            <a:r>
              <a:rPr lang="en-US" sz="4400" dirty="0" smtClean="0"/>
              <a:t>Environment Key To Delivery</a:t>
            </a:r>
            <a:endParaRPr lang="en-US" sz="44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75861" y="1104041"/>
            <a:ext cx="7886700" cy="43513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Where is the presentation being delivered?</a:t>
            </a:r>
          </a:p>
          <a:p>
            <a:r>
              <a:rPr lang="en-US" sz="3200" dirty="0" smtClean="0"/>
              <a:t>Is </a:t>
            </a:r>
            <a:r>
              <a:rPr lang="en-US" sz="3200" dirty="0" smtClean="0"/>
              <a:t>it comfortable and welcoming?</a:t>
            </a:r>
          </a:p>
          <a:p>
            <a:r>
              <a:rPr lang="en-US" sz="3200" dirty="0" smtClean="0"/>
              <a:t>What </a:t>
            </a:r>
            <a:r>
              <a:rPr lang="en-US" sz="3200" dirty="0"/>
              <a:t>staging lighting and sound considerations must me included?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8881" b="21582"/>
          <a:stretch/>
        </p:blipFill>
        <p:spPr>
          <a:xfrm>
            <a:off x="0" y="3279710"/>
            <a:ext cx="9144000" cy="35798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886700" cy="590047"/>
          </a:xfrm>
        </p:spPr>
        <p:txBody>
          <a:bodyPr>
            <a:noAutofit/>
          </a:bodyPr>
          <a:lstStyle/>
          <a:p>
            <a:r>
              <a:rPr lang="en-US" sz="4400" dirty="0" smtClean="0"/>
              <a:t>Delivery Spelled With P</a:t>
            </a:r>
            <a:endParaRPr lang="en-US" sz="44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955173"/>
            <a:ext cx="7678737" cy="4425950"/>
          </a:xfrm>
        </p:spPr>
        <p:txBody>
          <a:bodyPr>
            <a:normAutofit/>
          </a:bodyPr>
          <a:lstStyle/>
          <a:p>
            <a:r>
              <a:rPr lang="en-US" sz="3600" dirty="0"/>
              <a:t>Practice, Practice, Practice!</a:t>
            </a:r>
          </a:p>
          <a:p>
            <a:r>
              <a:rPr lang="en-US" sz="3600" dirty="0" smtClean="0"/>
              <a:t>Plan </a:t>
            </a:r>
            <a:r>
              <a:rPr lang="en-US" sz="3600" dirty="0"/>
              <a:t>your use of voice gesture and movement</a:t>
            </a:r>
          </a:p>
          <a:p>
            <a:r>
              <a:rPr lang="en-US" sz="3600" dirty="0" smtClean="0"/>
              <a:t>Arrive </a:t>
            </a:r>
            <a:r>
              <a:rPr lang="en-US" sz="3600" dirty="0"/>
              <a:t>early and get comfortable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3134792"/>
            <a:ext cx="9144000" cy="36528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2119" y="198437"/>
            <a:ext cx="78867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Simple </a:t>
            </a:r>
            <a:r>
              <a:rPr lang="en-US" sz="4800" dirty="0" smtClean="0"/>
              <a:t>Structure Is Best</a:t>
            </a:r>
            <a:endParaRPr lang="en-US" sz="48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2201862"/>
            <a:ext cx="417195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Tell them at you are going to tell </a:t>
            </a:r>
            <a:r>
              <a:rPr lang="en-US" sz="3200" dirty="0" smtClean="0"/>
              <a:t>them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3200" dirty="0"/>
              <a:t>Tell them </a:t>
            </a:r>
            <a:endParaRPr lang="en-US" sz="3200" dirty="0" smtClean="0"/>
          </a:p>
          <a:p>
            <a:endParaRPr lang="en-US" sz="1800" dirty="0" smtClean="0"/>
          </a:p>
          <a:p>
            <a:endParaRPr lang="en-US" sz="1800" dirty="0"/>
          </a:p>
          <a:p>
            <a:r>
              <a:rPr lang="en-US" sz="3200" dirty="0"/>
              <a:t>Tell them what you told </a:t>
            </a:r>
            <a:r>
              <a:rPr lang="en-US" sz="3200" dirty="0" smtClean="0"/>
              <a:t>them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4105469" y="65532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www.youtube.com/watch?v=XLs78Or59gg</a:t>
            </a:r>
            <a:endParaRPr lang="en-US" sz="1200" dirty="0" smtClean="0"/>
          </a:p>
          <a:p>
            <a:pPr algn="r"/>
            <a:endParaRPr lang="en-US" sz="1200" dirty="0" smtClean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06687745"/>
              </p:ext>
            </p:extLst>
          </p:nvPr>
        </p:nvGraphicFramePr>
        <p:xfrm>
          <a:off x="3581400" y="1688842"/>
          <a:ext cx="5562600" cy="4788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V="1">
            <a:off x="3962400" y="2057400"/>
            <a:ext cx="914400" cy="609600"/>
          </a:xfrm>
          <a:prstGeom prst="straightConnector1">
            <a:avLst/>
          </a:prstGeom>
          <a:ln w="38100">
            <a:solidFill>
              <a:srgbClr val="0200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977951" y="2668198"/>
            <a:ext cx="975049" cy="452066"/>
          </a:xfrm>
          <a:prstGeom prst="straightConnector1">
            <a:avLst/>
          </a:prstGeom>
          <a:ln w="38100">
            <a:solidFill>
              <a:srgbClr val="0200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548812" y="4082921"/>
            <a:ext cx="2480388" cy="167613"/>
          </a:xfrm>
          <a:prstGeom prst="straightConnector1">
            <a:avLst/>
          </a:prstGeom>
          <a:ln w="38100">
            <a:solidFill>
              <a:srgbClr val="0200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971800" y="5943600"/>
            <a:ext cx="1752600" cy="76200"/>
          </a:xfrm>
          <a:prstGeom prst="straightConnector1">
            <a:avLst/>
          </a:prstGeom>
          <a:ln w="38100">
            <a:solidFill>
              <a:srgbClr val="0200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548812" y="4250534"/>
            <a:ext cx="2404188" cy="835024"/>
          </a:xfrm>
          <a:prstGeom prst="straightConnector1">
            <a:avLst/>
          </a:prstGeom>
          <a:ln w="38100">
            <a:solidFill>
              <a:srgbClr val="02000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8496" r="4837"/>
          <a:stretch/>
        </p:blipFill>
        <p:spPr>
          <a:xfrm>
            <a:off x="5257800" y="1"/>
            <a:ext cx="38862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8747"/>
            <a:ext cx="7886700" cy="13255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Open With A Hook</a:t>
            </a:r>
            <a:endParaRPr lang="en-US" sz="4800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559837" y="1752600"/>
            <a:ext cx="5105400" cy="4710111"/>
          </a:xfrm>
        </p:spPr>
        <p:txBody>
          <a:bodyPr>
            <a:normAutofit/>
          </a:bodyPr>
          <a:lstStyle/>
          <a:p>
            <a:r>
              <a:rPr lang="en-US" sz="3600" dirty="0"/>
              <a:t>Attention getting message</a:t>
            </a:r>
          </a:p>
          <a:p>
            <a:pPr lvl="1"/>
            <a:r>
              <a:rPr lang="en-US" sz="3200" dirty="0"/>
              <a:t>Share an anecdote</a:t>
            </a:r>
          </a:p>
          <a:p>
            <a:pPr lvl="1"/>
            <a:r>
              <a:rPr lang="en-US" sz="3200" dirty="0" smtClean="0"/>
              <a:t>Make </a:t>
            </a:r>
            <a:r>
              <a:rPr lang="en-US" sz="3200" dirty="0"/>
              <a:t>an analogy</a:t>
            </a:r>
          </a:p>
          <a:p>
            <a:pPr lvl="1"/>
            <a:r>
              <a:rPr lang="en-US" sz="3200" dirty="0" smtClean="0"/>
              <a:t>Offer </a:t>
            </a:r>
            <a:r>
              <a:rPr lang="en-US" sz="3200" dirty="0"/>
              <a:t>a startling fact or statistic</a:t>
            </a:r>
          </a:p>
          <a:p>
            <a:pPr lvl="1"/>
            <a:r>
              <a:rPr lang="en-US" sz="3200" dirty="0" smtClean="0"/>
              <a:t>Cite </a:t>
            </a:r>
            <a:r>
              <a:rPr lang="en-US" sz="3200" dirty="0"/>
              <a:t>a </a:t>
            </a:r>
            <a:r>
              <a:rPr lang="en-US" sz="3200" dirty="0" smtClean="0"/>
              <a:t>quotation</a:t>
            </a:r>
          </a:p>
          <a:p>
            <a:pPr lvl="1"/>
            <a:r>
              <a:rPr lang="en-US" sz="3200" dirty="0" smtClean="0"/>
              <a:t>Unusual detail </a:t>
            </a:r>
          </a:p>
          <a:p>
            <a:pPr lvl="1"/>
            <a:r>
              <a:rPr lang="en-US" sz="3200" dirty="0" smtClean="0"/>
              <a:t>Begin a dialog</a:t>
            </a:r>
            <a:endParaRPr lang="en-US" sz="3200" dirty="0"/>
          </a:p>
          <a:p>
            <a:pPr lvl="2">
              <a:buFontTx/>
              <a:buNone/>
            </a:pP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57200" y="6581001"/>
            <a:ext cx="655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200" dirty="0" smtClean="0">
                <a:hlinkClick r:id="rId3"/>
              </a:rPr>
              <a:t>http</a:t>
            </a:r>
            <a:r>
              <a:rPr lang="en-US" sz="1200" dirty="0">
                <a:hlinkClick r:id="rId3"/>
              </a:rPr>
              <a:t>://www.youtube.com/watch?v=EHWRkuDlNOE&amp;feature=gv#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339400" y="117917"/>
            <a:ext cx="8880799" cy="1325563"/>
          </a:xfrm>
        </p:spPr>
        <p:txBody>
          <a:bodyPr>
            <a:noAutofit/>
          </a:bodyPr>
          <a:lstStyle/>
          <a:p>
            <a:r>
              <a:rPr lang="en-US" sz="4400" dirty="0"/>
              <a:t>Presentation Road Maps Help Keep the </a:t>
            </a:r>
            <a:br>
              <a:rPr lang="en-US" sz="4400" dirty="0"/>
            </a:br>
            <a:r>
              <a:rPr lang="en-US" sz="4400" dirty="0"/>
              <a:t>Presenter and Audience </a:t>
            </a:r>
            <a:r>
              <a:rPr lang="en-US" sz="4400" dirty="0" smtClean="0"/>
              <a:t>Anchored</a:t>
            </a:r>
            <a:endParaRPr lang="en-US" sz="4400" dirty="0"/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457200" y="6172200"/>
            <a:ext cx="845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dirty="0"/>
              <a:t>Use a story board to organize your </a:t>
            </a:r>
            <a:r>
              <a:rPr lang="en-US" sz="2800" i="1" dirty="0" smtClean="0"/>
              <a:t>thoughts</a:t>
            </a:r>
            <a:endParaRPr lang="en-US" sz="2800" i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588048" y="1794119"/>
            <a:ext cx="1905000" cy="2209800"/>
            <a:chOff x="0" y="1905000"/>
            <a:chExt cx="1460090" cy="1559242"/>
          </a:xfrm>
        </p:grpSpPr>
        <p:pic>
          <p:nvPicPr>
            <p:cNvPr id="24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25" name="TextBox 24"/>
            <p:cNvSpPr txBox="1"/>
            <p:nvPr/>
          </p:nvSpPr>
          <p:spPr>
            <a:xfrm>
              <a:off x="0" y="2140803"/>
              <a:ext cx="14478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1</a:t>
              </a:r>
            </a:p>
            <a:p>
              <a:pPr algn="ctr"/>
              <a:r>
                <a:rPr lang="en-US" sz="2000" dirty="0"/>
                <a:t>Title</a:t>
              </a:r>
            </a:p>
            <a:p>
              <a:pPr algn="ctr"/>
              <a:r>
                <a:rPr lang="en-US" sz="2000" dirty="0" smtClean="0"/>
                <a:t>Identify Presenter</a:t>
              </a:r>
              <a:endParaRPr lang="en-US" sz="2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639932" y="1794119"/>
            <a:ext cx="1905000" cy="1943869"/>
            <a:chOff x="0" y="1905000"/>
            <a:chExt cx="1460090" cy="1371600"/>
          </a:xfrm>
        </p:grpSpPr>
        <p:pic>
          <p:nvPicPr>
            <p:cNvPr id="28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29" name="TextBox 28"/>
            <p:cNvSpPr txBox="1"/>
            <p:nvPr/>
          </p:nvSpPr>
          <p:spPr>
            <a:xfrm>
              <a:off x="0" y="2140803"/>
              <a:ext cx="1447800" cy="716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2</a:t>
              </a:r>
              <a:endParaRPr lang="en-US" sz="2000" b="1" dirty="0"/>
            </a:p>
            <a:p>
              <a:pPr algn="ctr"/>
              <a:r>
                <a:rPr lang="en-US" sz="2000" dirty="0"/>
                <a:t>Attention </a:t>
              </a:r>
              <a:endParaRPr lang="en-US" sz="2000" dirty="0" smtClean="0"/>
            </a:p>
            <a:p>
              <a:pPr algn="ctr"/>
              <a:r>
                <a:rPr lang="en-US" sz="2000" dirty="0" smtClean="0"/>
                <a:t>Getter</a:t>
              </a:r>
              <a:endParaRPr lang="en-US" sz="20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891867" y="1752600"/>
            <a:ext cx="1905000" cy="1943869"/>
            <a:chOff x="0" y="1905000"/>
            <a:chExt cx="1460090" cy="1371600"/>
          </a:xfrm>
        </p:grpSpPr>
        <p:pic>
          <p:nvPicPr>
            <p:cNvPr id="32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33" name="TextBox 32"/>
            <p:cNvSpPr txBox="1"/>
            <p:nvPr/>
          </p:nvSpPr>
          <p:spPr>
            <a:xfrm>
              <a:off x="0" y="2140803"/>
              <a:ext cx="1447800" cy="93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3</a:t>
              </a:r>
              <a:endParaRPr lang="en-US" sz="2000" b="1" dirty="0"/>
            </a:p>
            <a:p>
              <a:pPr algn="ctr"/>
              <a:r>
                <a:rPr lang="en-US" sz="2000" dirty="0"/>
                <a:t>Roadmap</a:t>
              </a:r>
            </a:p>
            <a:p>
              <a:pPr algn="ctr"/>
              <a:r>
                <a:rPr lang="en-US" sz="2000" dirty="0"/>
                <a:t>Review Main Points</a:t>
              </a:r>
              <a:endParaRPr lang="en-US" sz="20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143802" y="1776570"/>
            <a:ext cx="1905000" cy="1943869"/>
            <a:chOff x="0" y="1905000"/>
            <a:chExt cx="1460090" cy="1371600"/>
          </a:xfrm>
        </p:grpSpPr>
        <p:pic>
          <p:nvPicPr>
            <p:cNvPr id="35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36" name="TextBox 35"/>
            <p:cNvSpPr txBox="1"/>
            <p:nvPr/>
          </p:nvSpPr>
          <p:spPr>
            <a:xfrm>
              <a:off x="0" y="2140803"/>
              <a:ext cx="1447800" cy="93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4</a:t>
              </a:r>
              <a:endParaRPr lang="en-US" sz="2000" b="1" dirty="0"/>
            </a:p>
            <a:p>
              <a:pPr algn="ctr"/>
              <a:r>
                <a:rPr lang="en-US" sz="2000" dirty="0"/>
                <a:t>Supporting points &amp; Examples</a:t>
              </a:r>
              <a:endParaRPr lang="en-US" sz="20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9600" y="4056819"/>
            <a:ext cx="1905000" cy="1943869"/>
            <a:chOff x="0" y="1905000"/>
            <a:chExt cx="1460090" cy="1371600"/>
          </a:xfrm>
        </p:grpSpPr>
        <p:pic>
          <p:nvPicPr>
            <p:cNvPr id="38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39" name="TextBox 38"/>
            <p:cNvSpPr txBox="1"/>
            <p:nvPr/>
          </p:nvSpPr>
          <p:spPr>
            <a:xfrm>
              <a:off x="0" y="2140803"/>
              <a:ext cx="1447800" cy="93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5</a:t>
              </a:r>
              <a:endParaRPr lang="en-US" sz="2000" b="1" dirty="0"/>
            </a:p>
            <a:p>
              <a:pPr algn="ctr"/>
              <a:r>
                <a:rPr lang="en-US" sz="2000" dirty="0"/>
                <a:t>Supporting points &amp; Examples</a:t>
              </a:r>
              <a:endParaRPr lang="en-US" sz="2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758751" y="4080789"/>
            <a:ext cx="1905000" cy="1943869"/>
            <a:chOff x="0" y="1905000"/>
            <a:chExt cx="1460090" cy="1371600"/>
          </a:xfrm>
        </p:grpSpPr>
        <p:pic>
          <p:nvPicPr>
            <p:cNvPr id="41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42" name="TextBox 41"/>
            <p:cNvSpPr txBox="1"/>
            <p:nvPr/>
          </p:nvSpPr>
          <p:spPr>
            <a:xfrm>
              <a:off x="0" y="2140803"/>
              <a:ext cx="1447800" cy="93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6</a:t>
              </a:r>
              <a:endParaRPr lang="en-US" sz="2000" b="1" dirty="0"/>
            </a:p>
            <a:p>
              <a:pPr algn="ctr"/>
              <a:r>
                <a:rPr lang="en-US" sz="2000" dirty="0"/>
                <a:t>Supporting points &amp; Examples</a:t>
              </a:r>
              <a:endParaRPr lang="en-US" sz="20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891867" y="4056819"/>
            <a:ext cx="1905000" cy="1943869"/>
            <a:chOff x="0" y="1905000"/>
            <a:chExt cx="1460090" cy="1371600"/>
          </a:xfrm>
        </p:grpSpPr>
        <p:pic>
          <p:nvPicPr>
            <p:cNvPr id="44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45" name="TextBox 44"/>
            <p:cNvSpPr txBox="1"/>
            <p:nvPr/>
          </p:nvSpPr>
          <p:spPr>
            <a:xfrm>
              <a:off x="0" y="2140803"/>
              <a:ext cx="1447800" cy="49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7</a:t>
              </a:r>
              <a:endParaRPr lang="en-US" sz="2000" b="1" dirty="0"/>
            </a:p>
            <a:p>
              <a:pPr algn="ctr"/>
              <a:r>
                <a:rPr lang="en-US" sz="2000" dirty="0" smtClean="0"/>
                <a:t>Conclusions</a:t>
              </a:r>
              <a:endParaRPr lang="en-US" sz="2000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162800" y="4021052"/>
            <a:ext cx="1905000" cy="1943869"/>
            <a:chOff x="0" y="1905000"/>
            <a:chExt cx="1460090" cy="1371600"/>
          </a:xfrm>
        </p:grpSpPr>
        <p:pic>
          <p:nvPicPr>
            <p:cNvPr id="47" name="Picture 8" descr="http://www.appstube.eu/wp-content/plugins/rss-poster/cache/0e459_sticky-note-md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905000"/>
              <a:ext cx="1460090" cy="1371600"/>
            </a:xfrm>
            <a:prstGeom prst="rect">
              <a:avLst/>
            </a:prstGeom>
            <a:noFill/>
          </p:spPr>
        </p:pic>
        <p:sp>
          <p:nvSpPr>
            <p:cNvPr id="48" name="TextBox 47"/>
            <p:cNvSpPr txBox="1"/>
            <p:nvPr/>
          </p:nvSpPr>
          <p:spPr>
            <a:xfrm>
              <a:off x="0" y="2140803"/>
              <a:ext cx="1447800" cy="49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Slide </a:t>
              </a:r>
              <a:r>
                <a:rPr lang="en-US" sz="2000" b="1" dirty="0" smtClean="0"/>
                <a:t>8</a:t>
              </a:r>
              <a:endParaRPr lang="en-US" sz="2000" b="1" dirty="0"/>
            </a:p>
            <a:p>
              <a:pPr algn="ctr"/>
              <a:r>
                <a:rPr lang="en-US" sz="2000" dirty="0" smtClean="0"/>
                <a:t>References</a:t>
              </a:r>
              <a:endParaRPr lang="en-US" sz="20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76200"/>
            <a:ext cx="7886700" cy="1325563"/>
          </a:xfrm>
        </p:spPr>
        <p:txBody>
          <a:bodyPr>
            <a:noAutofit/>
          </a:bodyPr>
          <a:lstStyle/>
          <a:p>
            <a:r>
              <a:rPr lang="en-US" sz="4400" dirty="0"/>
              <a:t>Conclusion Is </a:t>
            </a:r>
            <a:r>
              <a:rPr lang="en-US" sz="4400" dirty="0" smtClean="0"/>
              <a:t>The </a:t>
            </a:r>
            <a:r>
              <a:rPr lang="en-US" sz="4400" dirty="0"/>
              <a:t>Most </a:t>
            </a:r>
            <a:r>
              <a:rPr lang="en-US" sz="4400" dirty="0" smtClean="0"/>
              <a:t>Important</a:t>
            </a:r>
            <a:endParaRPr lang="en-US" sz="4400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038600"/>
            <a:ext cx="8229600" cy="300196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Do not say: Ok that’s it – any questions?</a:t>
            </a:r>
          </a:p>
          <a:p>
            <a:r>
              <a:rPr lang="en-US" sz="3200" dirty="0" smtClean="0"/>
              <a:t>What </a:t>
            </a:r>
            <a:r>
              <a:rPr lang="en-US" sz="3200" dirty="0"/>
              <a:t>do you want the audience to walk away with?</a:t>
            </a:r>
          </a:p>
          <a:p>
            <a:r>
              <a:rPr lang="en-US" sz="3200" dirty="0" smtClean="0"/>
              <a:t>Plan </a:t>
            </a:r>
            <a:r>
              <a:rPr lang="en-US" sz="3200" dirty="0"/>
              <a:t>your final point ahead of time.</a:t>
            </a:r>
          </a:p>
          <a:p>
            <a:r>
              <a:rPr lang="en-US" sz="3200" dirty="0" smtClean="0"/>
              <a:t>Conclude </a:t>
            </a:r>
            <a:r>
              <a:rPr lang="en-US" sz="3200" dirty="0"/>
              <a:t>with a strong point, pause, thank the audience, and then solicit questions.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066800"/>
            <a:ext cx="5105400" cy="2883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-15240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Use Visuals </a:t>
            </a:r>
            <a:r>
              <a:rPr lang="en-US" sz="4400" dirty="0" smtClean="0"/>
              <a:t>To </a:t>
            </a:r>
            <a:r>
              <a:rPr lang="en-US" sz="4400" dirty="0" smtClean="0"/>
              <a:t>Enhance Slides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838200"/>
            <a:ext cx="8305800" cy="4351338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Concepts </a:t>
            </a:r>
            <a:r>
              <a:rPr lang="en-US" sz="2800" dirty="0" smtClean="0"/>
              <a:t>require simplification</a:t>
            </a:r>
          </a:p>
          <a:p>
            <a:pPr lvl="1"/>
            <a:r>
              <a:rPr lang="en-US" sz="2800" dirty="0" smtClean="0"/>
              <a:t>Words are not enough or accurate</a:t>
            </a:r>
          </a:p>
          <a:p>
            <a:pPr lvl="1"/>
            <a:r>
              <a:rPr lang="en-US" sz="2800" dirty="0" smtClean="0"/>
              <a:t>Visuals will help you sell</a:t>
            </a:r>
          </a:p>
          <a:p>
            <a:pPr lvl="1"/>
            <a:r>
              <a:rPr lang="en-US" sz="2800" dirty="0" smtClean="0"/>
              <a:t>Audience </a:t>
            </a:r>
            <a:r>
              <a:rPr lang="en-US" sz="2800" dirty="0" smtClean="0"/>
              <a:t>attention span is </a:t>
            </a:r>
            <a:r>
              <a:rPr lang="en-US" sz="2800" dirty="0" smtClean="0"/>
              <a:t>limited</a:t>
            </a:r>
            <a:endParaRPr lang="en-US" sz="2800" dirty="0" smtClean="0"/>
          </a:p>
        </p:txBody>
      </p:sp>
      <p:pic>
        <p:nvPicPr>
          <p:cNvPr id="7172" name="Picture 4" descr="Image result for Death by powerpoi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8" b="14209"/>
          <a:stretch/>
        </p:blipFill>
        <p:spPr bwMode="auto">
          <a:xfrm>
            <a:off x="0" y="2667000"/>
            <a:ext cx="9144000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42457" y="6611779"/>
            <a:ext cx="6934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hlinkClick r:id="rId3"/>
              </a:rPr>
              <a:t>https://</a:t>
            </a:r>
            <a:r>
              <a:rPr lang="en-US" sz="1000" dirty="0" smtClean="0">
                <a:hlinkClick r:id="rId3"/>
              </a:rPr>
              <a:t>www.youtube.com/watch?v=KbSPPFYxx3o</a:t>
            </a:r>
            <a:endParaRPr lang="en-US" sz="1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2057400"/>
            <a:ext cx="7696200" cy="7921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-7620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Design Gives First Impression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143000"/>
            <a:ext cx="7886700" cy="4732338"/>
          </a:xfrm>
        </p:spPr>
        <p:txBody>
          <a:bodyPr>
            <a:noAutofit/>
          </a:bodyPr>
          <a:lstStyle/>
          <a:p>
            <a:r>
              <a:rPr lang="en-US" sz="2800" dirty="0" smtClean="0"/>
              <a:t>Fonts</a:t>
            </a:r>
          </a:p>
          <a:p>
            <a:pPr lvl="1"/>
            <a:r>
              <a:rPr lang="en-US" sz="2400" b="1" dirty="0" smtClean="0">
                <a:latin typeface="Bradley Hand ITC" panose="03070402050302030203" pitchFamily="66" charset="0"/>
              </a:rPr>
              <a:t>Must be used in a consistent and cautions fashion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Backgrounds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Serve no purpose other than to affect visual </a:t>
            </a:r>
            <a:r>
              <a:rPr lang="en-US" sz="2400" dirty="0" smtClean="0">
                <a:solidFill>
                  <a:schemeClr val="bg1"/>
                </a:solidFill>
              </a:rPr>
              <a:t>appeal</a:t>
            </a:r>
          </a:p>
          <a:p>
            <a:pPr lvl="1"/>
            <a:endParaRPr lang="en-US" sz="2400" dirty="0" smtClean="0"/>
          </a:p>
          <a:p>
            <a:endParaRPr lang="en-US" sz="1000" dirty="0" smtClean="0"/>
          </a:p>
          <a:p>
            <a:pPr algn="ctr"/>
            <a:r>
              <a:rPr lang="en-US" sz="2800" dirty="0" smtClean="0"/>
              <a:t>Whitespace</a:t>
            </a:r>
            <a:endParaRPr lang="en-US" sz="2800" dirty="0" smtClean="0"/>
          </a:p>
          <a:p>
            <a:endParaRPr lang="en-US" sz="1000" dirty="0" smtClean="0"/>
          </a:p>
          <a:p>
            <a:endParaRPr lang="en-US" sz="900" dirty="0" smtClean="0"/>
          </a:p>
          <a:p>
            <a:r>
              <a:rPr lang="en-US" sz="2800" dirty="0" smtClean="0"/>
              <a:t>Color</a:t>
            </a:r>
          </a:p>
          <a:p>
            <a:pPr lvl="1"/>
            <a:r>
              <a:rPr lang="en-US" sz="2400" b="1" dirty="0" smtClean="0">
                <a:solidFill>
                  <a:srgbClr val="7030A0"/>
                </a:solidFill>
              </a:rPr>
              <a:t>Creates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visual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appeal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and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FFC000"/>
                </a:solidFill>
              </a:rPr>
              <a:t>variation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but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7030A0"/>
                </a:solidFill>
              </a:rPr>
              <a:t>can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wash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out </a:t>
            </a:r>
            <a:r>
              <a:rPr lang="en-US" sz="2400" b="1" dirty="0" smtClean="0">
                <a:solidFill>
                  <a:srgbClr val="FFFF00"/>
                </a:solidFill>
              </a:rPr>
              <a:t>on</a:t>
            </a:r>
            <a:r>
              <a:rPr lang="en-US" sz="2400" b="1" dirty="0" smtClean="0"/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Projection</a:t>
            </a:r>
            <a:endParaRPr lang="en-US" sz="2400" b="1" dirty="0" smtClean="0"/>
          </a:p>
          <a:p>
            <a:r>
              <a:rPr lang="en-US" sz="2800" dirty="0" smtClean="0"/>
              <a:t>Audio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♪ ♫ ♫ ♪ ♫ ♪ ♪</a:t>
            </a:r>
            <a:endParaRPr lang="en-US" sz="2800" dirty="0" smtClean="0"/>
          </a:p>
          <a:p>
            <a:pPr lvl="1"/>
            <a:r>
              <a:rPr lang="en-US" sz="2400" dirty="0" smtClean="0"/>
              <a:t>Tool or just noise</a:t>
            </a:r>
            <a:r>
              <a:rPr lang="en-US" sz="2400" dirty="0" smtClean="0"/>
              <a:t>?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05568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Action Headers Lead the Way</a:t>
            </a:r>
            <a:endParaRPr lang="en-US" sz="44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properly composed action header:</a:t>
            </a:r>
            <a:endParaRPr lang="en-US" dirty="0" smtClean="0"/>
          </a:p>
          <a:p>
            <a:pPr lvl="1"/>
            <a:r>
              <a:rPr lang="en-US" sz="2400" dirty="0" smtClean="0"/>
              <a:t>Reveals </a:t>
            </a:r>
            <a:r>
              <a:rPr lang="en-US" sz="2400" b="1" dirty="0" smtClean="0"/>
              <a:t>content</a:t>
            </a:r>
            <a:r>
              <a:rPr lang="en-US" sz="2400" dirty="0" smtClean="0"/>
              <a:t> and </a:t>
            </a:r>
            <a:r>
              <a:rPr lang="en-US" sz="2400" b="1" dirty="0" smtClean="0"/>
              <a:t>message</a:t>
            </a:r>
          </a:p>
          <a:p>
            <a:pPr lvl="1"/>
            <a:r>
              <a:rPr lang="en-US" sz="2400" dirty="0" smtClean="0"/>
              <a:t>Grabs the audience’s attention</a:t>
            </a:r>
          </a:p>
          <a:p>
            <a:pPr lvl="1"/>
            <a:r>
              <a:rPr lang="en-US" sz="2400" dirty="0" smtClean="0"/>
              <a:t>Draws </a:t>
            </a:r>
            <a:r>
              <a:rPr lang="en-US" sz="2400" b="1" dirty="0" smtClean="0"/>
              <a:t>conclusions</a:t>
            </a:r>
          </a:p>
          <a:p>
            <a:pPr lvl="1"/>
            <a:r>
              <a:rPr lang="en-US" sz="2400" dirty="0" smtClean="0"/>
              <a:t>Uses </a:t>
            </a:r>
            <a:r>
              <a:rPr lang="en-US" sz="2400" b="1" dirty="0" smtClean="0"/>
              <a:t>active verbs</a:t>
            </a:r>
          </a:p>
          <a:p>
            <a:pPr lvl="1"/>
            <a:r>
              <a:rPr lang="en-US" sz="2400" dirty="0" smtClean="0"/>
              <a:t>Creates </a:t>
            </a:r>
            <a:r>
              <a:rPr lang="en-US" sz="2400" b="1" dirty="0" smtClean="0"/>
              <a:t>skim</a:t>
            </a:r>
            <a:r>
              <a:rPr lang="en-US" sz="2400" dirty="0" smtClean="0"/>
              <a:t> value</a:t>
            </a:r>
          </a:p>
          <a:p>
            <a:pPr lvl="1"/>
            <a:r>
              <a:rPr lang="en-US" sz="2400" dirty="0" smtClean="0"/>
              <a:t>Delivers the </a:t>
            </a:r>
            <a:r>
              <a:rPr lang="en-US" sz="2400" b="1" dirty="0" smtClean="0"/>
              <a:t>bottom line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533" t="10013" r="19691" b="10923"/>
          <a:stretch/>
        </p:blipFill>
        <p:spPr>
          <a:xfrm>
            <a:off x="5410200" y="2362200"/>
            <a:ext cx="3020504" cy="2895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0" y="608106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3E7A"/>
                </a:solidFill>
              </a:rPr>
              <a:t>"Let me ‘</a:t>
            </a:r>
            <a:r>
              <a:rPr lang="en-US" sz="2400" dirty="0" err="1">
                <a:solidFill>
                  <a:srgbClr val="003E7A"/>
                </a:solidFill>
              </a:rPr>
              <a:t>splain</a:t>
            </a:r>
            <a:r>
              <a:rPr lang="en-US" sz="2400" dirty="0">
                <a:solidFill>
                  <a:srgbClr val="003E7A"/>
                </a:solidFill>
              </a:rPr>
              <a:t>… no, there is too much. let me sum up</a:t>
            </a:r>
            <a:r>
              <a:rPr lang="en-US" sz="2400" dirty="0" smtClean="0">
                <a:solidFill>
                  <a:srgbClr val="003E7A"/>
                </a:solidFill>
              </a:rPr>
              <a:t>.” – Inigo Montoya</a:t>
            </a:r>
            <a:endParaRPr lang="en-US" sz="2400" dirty="0">
              <a:solidFill>
                <a:srgbClr val="003E7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879"/>
          <a:stretch/>
        </p:blipFill>
        <p:spPr>
          <a:xfrm>
            <a:off x="4495800" y="1447800"/>
            <a:ext cx="4648200" cy="5432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106363"/>
            <a:ext cx="86868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There's A Reason We know These…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57150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"We try harder”</a:t>
            </a:r>
          </a:p>
          <a:p>
            <a:pPr marL="0" indent="0">
              <a:buNone/>
            </a:pPr>
            <a:r>
              <a:rPr lang="en-US" sz="2400" dirty="0" smtClean="0"/>
              <a:t>"Every kiss begins with Kay” </a:t>
            </a:r>
          </a:p>
          <a:p>
            <a:pPr marL="0" indent="0">
              <a:buNone/>
            </a:pPr>
            <a:r>
              <a:rPr lang="en-US" sz="2400" dirty="0" smtClean="0"/>
              <a:t>"Think different"</a:t>
            </a:r>
          </a:p>
          <a:p>
            <a:pPr marL="0" indent="0">
              <a:buNone/>
            </a:pPr>
            <a:r>
              <a:rPr lang="en-US" sz="2400" dirty="0" smtClean="0"/>
              <a:t>"Got milk?"</a:t>
            </a:r>
          </a:p>
          <a:p>
            <a:pPr marL="0" indent="0">
              <a:buNone/>
            </a:pPr>
            <a:r>
              <a:rPr lang="en-US" sz="2400" dirty="0" smtClean="0"/>
              <a:t>"Imagination at work"</a:t>
            </a:r>
          </a:p>
          <a:p>
            <a:pPr marL="112713" indent="-112713">
              <a:buNone/>
            </a:pPr>
            <a:r>
              <a:rPr lang="en-US" sz="2400" dirty="0" smtClean="0"/>
              <a:t>"When it absolutely positively has to be there overnight“</a:t>
            </a:r>
          </a:p>
          <a:p>
            <a:pPr marL="0" indent="0">
              <a:buNone/>
            </a:pPr>
            <a:r>
              <a:rPr lang="en-US" sz="2400" dirty="0" smtClean="0"/>
              <a:t>“Maybe she’s born with it </a:t>
            </a:r>
            <a:r>
              <a:rPr lang="en-US" sz="2400" b="1" dirty="0" smtClean="0"/>
              <a:t>…”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“I’m loving it“</a:t>
            </a:r>
          </a:p>
          <a:p>
            <a:pPr marL="0" indent="0">
              <a:buNone/>
            </a:pPr>
            <a:r>
              <a:rPr lang="en-US" sz="2400" dirty="0" smtClean="0"/>
              <a:t>“Good to the last drop" </a:t>
            </a:r>
          </a:p>
          <a:p>
            <a:pPr marL="0" indent="0">
              <a:buNone/>
            </a:pPr>
            <a:r>
              <a:rPr lang="en-US" sz="2400" dirty="0" smtClean="0"/>
              <a:t>“What happens here, stays here…”</a:t>
            </a:r>
          </a:p>
          <a:p>
            <a:pPr marL="0" indent="0">
              <a:buNone/>
            </a:pPr>
            <a:r>
              <a:rPr lang="en-US" sz="2400" dirty="0" smtClean="0"/>
              <a:t>"Breakfast of champions" </a:t>
            </a:r>
          </a:p>
          <a:p>
            <a:pPr marL="0" indent="0">
              <a:buNone/>
            </a:pPr>
            <a:r>
              <a:rPr lang="en-US" sz="2400" dirty="0" smtClean="0"/>
              <a:t>"Just do it“</a:t>
            </a:r>
          </a:p>
          <a:p>
            <a:pPr marL="0" indent="0">
              <a:buNone/>
            </a:pPr>
            <a:r>
              <a:rPr lang="en-US" sz="2400" dirty="0" smtClean="0"/>
              <a:t>“You’re in good hands”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7478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56"/>
          <a:stretch/>
        </p:blipFill>
        <p:spPr bwMode="auto">
          <a:xfrm>
            <a:off x="0" y="1156997"/>
            <a:ext cx="9144000" cy="555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7886700" cy="9144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3Ps: Practice</a:t>
            </a:r>
            <a:r>
              <a:rPr lang="en-US" sz="4400" dirty="0" smtClean="0"/>
              <a:t>, Practice, Practice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" y="3657914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The More You 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Sweat In Practice, 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The Less You </a:t>
            </a:r>
          </a:p>
          <a:p>
            <a:r>
              <a:rPr lang="en-US" sz="4800" dirty="0" smtClean="0">
                <a:solidFill>
                  <a:schemeClr val="bg1"/>
                </a:solidFill>
              </a:rPr>
              <a:t>Bleed In Battle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2272"/>
          <a:stretch/>
        </p:blipFill>
        <p:spPr>
          <a:xfrm>
            <a:off x="2559626" y="1828800"/>
            <a:ext cx="6584374" cy="501364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Eight Steps To An Effective Practice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695354"/>
            <a:ext cx="7886700" cy="4351338"/>
          </a:xfrm>
        </p:spPr>
        <p:txBody>
          <a:bodyPr>
            <a:normAutofit/>
          </a:bodyPr>
          <a:lstStyle/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Practice at site or similar venue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Envision the audience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Set-up any support materials/technology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Review and outline of the presentation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Time each practice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Deliver the presentation</a:t>
            </a:r>
          </a:p>
          <a:p>
            <a:pPr marL="1150938" lvl="1" indent="-517525"/>
            <a:r>
              <a:rPr lang="en-US" sz="2000" dirty="0" smtClean="0"/>
              <a:t>Get video or live if possible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Make changes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 smtClean="0"/>
              <a:t>Repeat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What Does Nervousness Look Like?</a:t>
            </a:r>
            <a:br>
              <a:rPr lang="en-US" sz="4000" dirty="0" smtClean="0"/>
            </a:br>
            <a:endParaRPr lang="en-US" sz="4000" dirty="0"/>
          </a:p>
        </p:txBody>
      </p:sp>
      <p:pic>
        <p:nvPicPr>
          <p:cNvPr id="10242" name="Picture 2" descr="http://d3fhkv6xpescls.cloudfront.net/blog/wp-content/uploads/2011/02/Anxiety.jpg"/>
          <p:cNvPicPr>
            <a:picLocks noChangeAspect="1" noChangeArrowheads="1"/>
          </p:cNvPicPr>
          <p:nvPr/>
        </p:nvPicPr>
        <p:blipFill>
          <a:blip r:embed="rId2" cstate="print"/>
          <a:srcRect l="4878" r="9756"/>
          <a:stretch>
            <a:fillRect/>
          </a:stretch>
        </p:blipFill>
        <p:spPr bwMode="auto">
          <a:xfrm rot="293510">
            <a:off x="4842546" y="1468092"/>
            <a:ext cx="3680469" cy="4330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4" name="Picture 4" descr="http://www.buzzle.com/img/articleImages/320224-15529-6.jpg"/>
          <p:cNvPicPr>
            <a:picLocks noChangeAspect="1" noChangeArrowheads="1"/>
          </p:cNvPicPr>
          <p:nvPr/>
        </p:nvPicPr>
        <p:blipFill>
          <a:blip r:embed="rId3" cstate="print"/>
          <a:srcRect t="6857" b="10857"/>
          <a:stretch>
            <a:fillRect/>
          </a:stretch>
        </p:blipFill>
        <p:spPr bwMode="auto">
          <a:xfrm rot="21223267">
            <a:off x="661864" y="1424377"/>
            <a:ext cx="3574218" cy="4417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45124"/>
          <a:stretch/>
        </p:blipFill>
        <p:spPr bwMode="auto">
          <a:xfrm>
            <a:off x="-76710" y="1524000"/>
            <a:ext cx="4134360" cy="541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737" y="124469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“7-38-55” Rule of </a:t>
            </a:r>
            <a:br>
              <a:rPr lang="en-US" sz="3600" dirty="0" smtClean="0"/>
            </a:br>
            <a:r>
              <a:rPr lang="en-US" sz="3600" dirty="0" smtClean="0"/>
              <a:t>Personal Communication</a:t>
            </a:r>
            <a:endParaRPr lang="en-US" sz="3600" dirty="0"/>
          </a:p>
        </p:txBody>
      </p:sp>
      <p:sp>
        <p:nvSpPr>
          <p:cNvPr id="4" name="Oval 3"/>
          <p:cNvSpPr/>
          <p:nvPr/>
        </p:nvSpPr>
        <p:spPr>
          <a:xfrm>
            <a:off x="5257800" y="2209800"/>
            <a:ext cx="2590800" cy="2590800"/>
          </a:xfrm>
          <a:prstGeom prst="ellipse">
            <a:avLst/>
          </a:prstGeom>
          <a:noFill/>
          <a:ln w="38100">
            <a:solidFill>
              <a:srgbClr val="003E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67200" y="3124200"/>
            <a:ext cx="2590800" cy="2590800"/>
          </a:xfrm>
          <a:prstGeom prst="ellipse">
            <a:avLst/>
          </a:prstGeom>
          <a:noFill/>
          <a:ln w="38100">
            <a:solidFill>
              <a:srgbClr val="003E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0" y="3124200"/>
            <a:ext cx="2590800" cy="2590800"/>
          </a:xfrm>
          <a:prstGeom prst="ellipse">
            <a:avLst/>
          </a:prstGeom>
          <a:noFill/>
          <a:ln w="38100">
            <a:solidFill>
              <a:srgbClr val="003E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00600" y="13716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Actual  Wording/Content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857999" y="5722203"/>
            <a:ext cx="24847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Body </a:t>
            </a:r>
            <a:endParaRPr lang="en-US" sz="2800" dirty="0" smtClean="0"/>
          </a:p>
          <a:p>
            <a:pPr algn="ctr"/>
            <a:r>
              <a:rPr lang="en-US" sz="2800" dirty="0" smtClean="0"/>
              <a:t>Language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421223" y="5691306"/>
            <a:ext cx="31473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Vocal </a:t>
            </a:r>
            <a:endParaRPr lang="en-US" sz="2800" dirty="0" smtClean="0"/>
          </a:p>
          <a:p>
            <a:pPr algn="ctr"/>
            <a:r>
              <a:rPr lang="en-US" sz="2800" dirty="0" smtClean="0"/>
              <a:t>Characteristics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172200" y="2514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7%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467600" y="4495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55%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419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38%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977900"/>
            <a:ext cx="9144000" cy="5727700"/>
            <a:chOff x="0" y="1143000"/>
            <a:chExt cx="9144000" cy="5727700"/>
          </a:xfrm>
        </p:grpSpPr>
        <p:sp>
          <p:nvSpPr>
            <p:cNvPr id="4" name="Rectangle 3"/>
            <p:cNvSpPr/>
            <p:nvPr/>
          </p:nvSpPr>
          <p:spPr>
            <a:xfrm>
              <a:off x="0" y="1143000"/>
              <a:ext cx="9144000" cy="5727700"/>
            </a:xfrm>
            <a:prstGeom prst="rect">
              <a:avLst/>
            </a:prstGeom>
            <a:solidFill>
              <a:srgbClr val="0200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 descr="https://static.squarespace.com/static/51279ffbe4b08a68a438e9f9/51de7705e4b0297f6a3bc0a6/51de7707e4b0297f6a3bc6fc/1358653407005/1000w/findingyourvoicekwalrond.jpg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t="-291" b="9696"/>
            <a:stretch/>
          </p:blipFill>
          <p:spPr bwMode="auto">
            <a:xfrm>
              <a:off x="0" y="1143000"/>
              <a:ext cx="8382000" cy="5715000"/>
            </a:xfrm>
            <a:prstGeom prst="rect">
              <a:avLst/>
            </a:prstGeom>
            <a:noFill/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76201"/>
            <a:ext cx="7886700" cy="97201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Key Aspects Of Voice</a:t>
            </a:r>
            <a:endParaRPr lang="en-US" sz="44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244168" y="2273300"/>
            <a:ext cx="3887391" cy="3684588"/>
          </a:xfrm>
        </p:spPr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Volume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Speed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Tone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Range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Emphasis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Enunciation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Verbal Crutches</a:t>
            </a:r>
          </a:p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Slang idioms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11157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The Fast Talker Cycle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67200" y="1524000"/>
            <a:ext cx="4724400" cy="4525963"/>
          </a:xfrm>
        </p:spPr>
        <p:txBody>
          <a:bodyPr>
            <a:noAutofit/>
          </a:bodyPr>
          <a:lstStyle/>
          <a:p>
            <a:r>
              <a:rPr lang="en-US" sz="3600" dirty="0" smtClean="0"/>
              <a:t>Speed kills!</a:t>
            </a:r>
          </a:p>
          <a:p>
            <a:pPr lvl="1"/>
            <a:r>
              <a:rPr lang="en-US" sz="3200" dirty="0" smtClean="0"/>
              <a:t>Increased Speech Speed</a:t>
            </a:r>
          </a:p>
          <a:p>
            <a:pPr lvl="1"/>
            <a:r>
              <a:rPr lang="en-US" sz="3200" dirty="0" smtClean="0"/>
              <a:t>Faster breathing</a:t>
            </a:r>
          </a:p>
          <a:p>
            <a:pPr lvl="1"/>
            <a:r>
              <a:rPr lang="en-US" sz="3200" dirty="0" smtClean="0"/>
              <a:t>Increased Speech Speed</a:t>
            </a:r>
          </a:p>
          <a:p>
            <a:pPr lvl="1"/>
            <a:r>
              <a:rPr lang="en-US" sz="3200" dirty="0" smtClean="0"/>
              <a:t>Faster breathing</a:t>
            </a:r>
          </a:p>
          <a:p>
            <a:pPr lvl="1"/>
            <a:r>
              <a:rPr lang="en-US" sz="3200" dirty="0" smtClean="0"/>
              <a:t>Increased Speech Speed</a:t>
            </a:r>
          </a:p>
          <a:p>
            <a:pPr lvl="1"/>
            <a:r>
              <a:rPr lang="en-US" sz="3200" dirty="0" smtClean="0"/>
              <a:t>Faster breathing</a:t>
            </a:r>
          </a:p>
          <a:p>
            <a:endParaRPr lang="en-US" sz="3600" dirty="0" smtClean="0"/>
          </a:p>
          <a:p>
            <a:r>
              <a:rPr lang="en-US" sz="3600" dirty="0" smtClean="0"/>
              <a:t>Too Slow Bores the audience!</a:t>
            </a:r>
          </a:p>
          <a:p>
            <a:pPr lvl="1"/>
            <a:endParaRPr lang="en-US" sz="3200" dirty="0"/>
          </a:p>
        </p:txBody>
      </p:sp>
      <p:pic>
        <p:nvPicPr>
          <p:cNvPr id="2050" name="Picture 2" descr="http://www.craftytv.com/blog/wp-content/uploads/2009/09/fede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282" y="1884783"/>
            <a:ext cx="3637970" cy="273367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67478" y="4705739"/>
            <a:ext cx="396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hlinkClick r:id="rId3"/>
              </a:rPr>
              <a:t>http://www.youtube.com/watch?v=NeK5ZjtpO-M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33400"/>
            <a:ext cx="4050116" cy="630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91532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Speaker Presence</a:t>
            </a:r>
            <a:endParaRPr lang="en-US" sz="4400" dirty="0"/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1328"/>
            <a:ext cx="5943600" cy="4525963"/>
          </a:xfrm>
        </p:spPr>
        <p:txBody>
          <a:bodyPr>
            <a:normAutofit/>
          </a:bodyPr>
          <a:lstStyle/>
          <a:p>
            <a:r>
              <a:rPr lang="en-US" sz="3200" dirty="0"/>
              <a:t>Begin standing on the right</a:t>
            </a:r>
          </a:p>
          <a:p>
            <a:r>
              <a:rPr lang="en-US" sz="3200" dirty="0"/>
              <a:t>Interact with slides </a:t>
            </a:r>
          </a:p>
          <a:p>
            <a:r>
              <a:rPr lang="en-US" sz="3200" dirty="0" smtClean="0"/>
              <a:t>Interact </a:t>
            </a:r>
            <a:r>
              <a:rPr lang="en-US" sz="3200" dirty="0"/>
              <a:t>with audience</a:t>
            </a:r>
          </a:p>
          <a:p>
            <a:pPr lvl="1"/>
            <a:r>
              <a:rPr lang="en-US" sz="2800" dirty="0"/>
              <a:t>Ask questions</a:t>
            </a:r>
          </a:p>
          <a:p>
            <a:pPr lvl="1"/>
            <a:r>
              <a:rPr lang="en-US" sz="2800" dirty="0"/>
              <a:t>Allow time for discussion</a:t>
            </a:r>
          </a:p>
          <a:p>
            <a:r>
              <a:rPr lang="en-US" sz="3200" dirty="0"/>
              <a:t>Do not read word for </a:t>
            </a:r>
            <a:r>
              <a:rPr lang="en-US" sz="3200" dirty="0" smtClean="0"/>
              <a:t>word</a:t>
            </a:r>
          </a:p>
          <a:p>
            <a:r>
              <a:rPr lang="en-US" sz="3200" dirty="0" smtClean="0"/>
              <a:t>Make eye contact </a:t>
            </a:r>
          </a:p>
          <a:p>
            <a:pPr lvl="1"/>
            <a:r>
              <a:rPr lang="en-US" sz="2800" dirty="0" smtClean="0"/>
              <a:t>(but don’t be creepy)</a:t>
            </a:r>
            <a:r>
              <a:rPr lang="en-US" sz="2800" dirty="0" smtClean="0"/>
              <a:t> </a:t>
            </a:r>
            <a:endParaRPr lang="en-US" sz="2800" dirty="0"/>
          </a:p>
          <a:p>
            <a:endParaRPr lang="en-US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667"/>
          <a:stretch/>
        </p:blipFill>
        <p:spPr>
          <a:xfrm>
            <a:off x="4665" y="1253707"/>
            <a:ext cx="9144000" cy="54518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886700" cy="1325563"/>
          </a:xfrm>
        </p:spPr>
        <p:txBody>
          <a:bodyPr>
            <a:normAutofit/>
          </a:bodyPr>
          <a:lstStyle/>
          <a:p>
            <a:r>
              <a:rPr lang="en-US" sz="4400" dirty="0" smtClean="0"/>
              <a:t>What Have You Learned?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742964"/>
            <a:ext cx="4191000" cy="19346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speakers are not necessarily born that way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6288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0984" y="51878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You Can Improve With Practice!</a:t>
            </a:r>
            <a:endParaRPr lang="en-US" sz="4400" dirty="0"/>
          </a:p>
        </p:txBody>
      </p:sp>
      <p:pic>
        <p:nvPicPr>
          <p:cNvPr id="68610" name="Picture 2" descr="http://bryantanner.files.wordpress.com/2012/09/presentation-development-mode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028668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/>
              <a:t>Sources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371600"/>
            <a:ext cx="75438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200"/>
              <a:t>Young, Dona J. (2006). </a:t>
            </a:r>
            <a:r>
              <a:rPr lang="en-US" sz="3200" i="1"/>
              <a:t>Foundations of Business Communications, An Interactive Approach</a:t>
            </a:r>
            <a:r>
              <a:rPr lang="en-US" sz="3200"/>
              <a:t>. New York, NY: McGraw Hill - Irwin.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/>
              <a:t>Adler, Ronald B. &amp; Elmhorst, Jeanne Marquardt (2008). C</a:t>
            </a:r>
            <a:r>
              <a:rPr lang="en-US" sz="3200" i="1"/>
              <a:t>ommunicating at Work, Principles and Practices for Business and the Professions</a:t>
            </a:r>
            <a:r>
              <a:rPr lang="en-US" sz="3200"/>
              <a:t> (9th ed.). New York, NY: McGraw Hill - Irwin.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200"/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i="1"/>
              <a:t>Rose, K. (2007). Power Language: Effective Communication for Executive Development. Ann Arbor: XanEdu Original Works.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200" i="1"/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i="1"/>
              <a:t>Leeds, C. (2008). Effective Communication through Presentations. Ann Arbor: XanEdu Original Works.</a:t>
            </a:r>
            <a:endParaRPr lang="en-US" sz="3200"/>
          </a:p>
          <a:p>
            <a:pPr>
              <a:lnSpc>
                <a:spcPct val="90000"/>
              </a:lnSpc>
              <a:buFontTx/>
              <a:buNone/>
            </a:pPr>
            <a:endParaRPr lang="en-US" sz="3200" i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881</Words>
  <Application>Microsoft Office PowerPoint</Application>
  <PresentationFormat>On-screen Show (4:3)</PresentationFormat>
  <Paragraphs>212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Bradley Hand ITC</vt:lpstr>
      <vt:lpstr>Calibri</vt:lpstr>
      <vt:lpstr>Calibri Light</vt:lpstr>
      <vt:lpstr>Office Theme</vt:lpstr>
      <vt:lpstr>How To Structure And Plan A Presentation</vt:lpstr>
      <vt:lpstr>Why Do We Communicate?</vt:lpstr>
      <vt:lpstr>Today We Will Cover…</vt:lpstr>
      <vt:lpstr>How Do We Communicate?</vt:lpstr>
      <vt:lpstr>How Are Presentations Different?</vt:lpstr>
      <vt:lpstr>Design for Understanding</vt:lpstr>
      <vt:lpstr>The PASED Method  for Presentation Development</vt:lpstr>
      <vt:lpstr>Define The Presenter's Purpose</vt:lpstr>
      <vt:lpstr>Analyze Your Audience</vt:lpstr>
      <vt:lpstr>Strategy Must Facilitate Message</vt:lpstr>
      <vt:lpstr>Environment Key To Delivery</vt:lpstr>
      <vt:lpstr>Delivery Spelled With P</vt:lpstr>
      <vt:lpstr>Simple Structure Is Best</vt:lpstr>
      <vt:lpstr>Open With A Hook</vt:lpstr>
      <vt:lpstr>Presentation Road Maps Help Keep the  Presenter and Audience Anchored</vt:lpstr>
      <vt:lpstr>Conclusion Is The Most Important</vt:lpstr>
      <vt:lpstr>Use Visuals To Enhance Slides</vt:lpstr>
      <vt:lpstr>Design Gives First Impression</vt:lpstr>
      <vt:lpstr>Action Headers Lead the Way</vt:lpstr>
      <vt:lpstr>There's A Reason We know These…</vt:lpstr>
      <vt:lpstr>3Ps: Practice, Practice, Practice</vt:lpstr>
      <vt:lpstr>Eight Steps To An Effective Practice</vt:lpstr>
      <vt:lpstr>What Does Nervousness Look Like? </vt:lpstr>
      <vt:lpstr>The “7-38-55” Rule of  Personal Communication</vt:lpstr>
      <vt:lpstr>Key Aspects Of Voice</vt:lpstr>
      <vt:lpstr>The Fast Talker Cycle</vt:lpstr>
      <vt:lpstr>Speaker Presence</vt:lpstr>
      <vt:lpstr>What Have You Learned?</vt:lpstr>
      <vt:lpstr>You Can Improve With Practice!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Presentations</dc:title>
  <dc:creator>Giulia Welch</dc:creator>
  <cp:lastModifiedBy>Welch, Giulia</cp:lastModifiedBy>
  <cp:revision>42</cp:revision>
  <dcterms:created xsi:type="dcterms:W3CDTF">2009-10-14T16:42:40Z</dcterms:created>
  <dcterms:modified xsi:type="dcterms:W3CDTF">2018-03-15T22:56:11Z</dcterms:modified>
</cp:coreProperties>
</file>