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embeddedFontLst>
    <p:embeddedFont>
      <p:font typeface="Roboto" panose="020B0604020202020204" charset="0"/>
      <p:regular r:id="rId30"/>
      <p:bold r:id="rId31"/>
      <p:italic r:id="rId32"/>
      <p:boldItalic r:id="rId33"/>
    </p:embeddedFont>
    <p:embeddedFont>
      <p:font typeface="Roboto Slab" panose="020B0604020202020204" charset="0"/>
      <p:regular r:id="rId34"/>
      <p:bold r:id="rId35"/>
    </p:embeddedFont>
    <p:embeddedFont>
      <p:font typeface="Verdana" panose="020B060403050404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58B3687-C6E8-4D4D-AC5A-0E0D274D4035}">
  <a:tblStyle styleId="{458B3687-C6E8-4D4D-AC5A-0E0D274D403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42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7230a5d31a_1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and welcome! </a:t>
            </a:r>
            <a:endParaRPr/>
          </a:p>
          <a:p>
            <a:pPr marL="0" lvl="0" indent="0" algn="l" rtl="0">
              <a:spcBef>
                <a:spcPts val="0"/>
              </a:spcBef>
              <a:spcAft>
                <a:spcPts val="0"/>
              </a:spcAft>
              <a:buNone/>
            </a:pPr>
            <a:endParaRPr/>
          </a:p>
          <a:p>
            <a:pPr marL="0" lvl="0" indent="0" algn="l" rtl="0">
              <a:spcBef>
                <a:spcPts val="0"/>
              </a:spcBef>
              <a:spcAft>
                <a:spcPts val="0"/>
              </a:spcAft>
              <a:buNone/>
            </a:pPr>
            <a:r>
              <a:rPr lang="en"/>
              <a:t>This is a video built to support students currently enrolled in the AP Research course, part of the AP Capstone program by The College Board.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b="1"/>
              <a:t>College Board: </a:t>
            </a:r>
            <a:endParaRPr b="1"/>
          </a:p>
          <a:p>
            <a:pPr marL="0" lvl="0" indent="0" algn="l" rtl="0">
              <a:spcBef>
                <a:spcPts val="0"/>
              </a:spcBef>
              <a:spcAft>
                <a:spcPts val="0"/>
              </a:spcAft>
              <a:buNone/>
            </a:pPr>
            <a:r>
              <a:rPr lang="en"/>
              <a:t>Post the following link in the description so that students can gain access to the secondary data resource. </a:t>
            </a:r>
            <a:endParaRPr/>
          </a:p>
          <a:p>
            <a:pPr marL="0" lvl="0" indent="0" algn="l" rtl="0">
              <a:spcBef>
                <a:spcPts val="0"/>
              </a:spcBef>
              <a:spcAft>
                <a:spcPts val="0"/>
              </a:spcAft>
              <a:buNone/>
            </a:pPr>
            <a:r>
              <a:rPr lang="en"/>
              <a:t>Link: </a:t>
            </a:r>
            <a:endParaRPr/>
          </a:p>
          <a:p>
            <a:pPr marL="0" lvl="0" indent="0" algn="l" rtl="0">
              <a:spcBef>
                <a:spcPts val="0"/>
              </a:spcBef>
              <a:spcAft>
                <a:spcPts val="0"/>
              </a:spcAft>
              <a:buNone/>
            </a:pPr>
            <a:endParaRPr/>
          </a:p>
        </p:txBody>
      </p:sp>
      <p:sp>
        <p:nvSpPr>
          <p:cNvPr id="63" name="Google Shape;63;g7230a5d31a_1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2160aae55_0_40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2160aae55_0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Hello, researchers! </a:t>
            </a:r>
            <a:endParaRPr/>
          </a:p>
          <a:p>
            <a:pPr marL="0" lvl="0" indent="0" algn="l" rtl="0">
              <a:spcBef>
                <a:spcPts val="0"/>
              </a:spcBef>
              <a:spcAft>
                <a:spcPts val="0"/>
              </a:spcAft>
              <a:buNone/>
            </a:pPr>
            <a:endParaRPr/>
          </a:p>
          <a:p>
            <a:pPr marL="0" lvl="0" indent="0" algn="l" rtl="0">
              <a:spcBef>
                <a:spcPts val="0"/>
              </a:spcBef>
              <a:spcAft>
                <a:spcPts val="0"/>
              </a:spcAft>
              <a:buNone/>
            </a:pPr>
            <a:r>
              <a:rPr lang="en"/>
              <a:t>This lesson has been constructed to help you move forward in your research process in the midst of the COVID-19 outbreak. </a:t>
            </a:r>
            <a:endParaRPr/>
          </a:p>
          <a:p>
            <a:pPr marL="0" lvl="0" indent="0" algn="l" rtl="0">
              <a:spcBef>
                <a:spcPts val="0"/>
              </a:spcBef>
              <a:spcAft>
                <a:spcPts val="0"/>
              </a:spcAft>
              <a:buNone/>
            </a:pPr>
            <a:endParaRPr/>
          </a:p>
          <a:p>
            <a:pPr marL="0" lvl="0" indent="0" algn="l" rtl="0">
              <a:spcBef>
                <a:spcPts val="0"/>
              </a:spcBef>
              <a:spcAft>
                <a:spcPts val="0"/>
              </a:spcAft>
              <a:buNone/>
            </a:pPr>
            <a:r>
              <a:rPr lang="en"/>
              <a:t>If you are still struggling with how to implement your method or gather the rest of your data, this video is for you.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72160aae55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 </a:t>
            </a:r>
            <a:r>
              <a:rPr lang="en"/>
              <a:t>My name is Emily Lott, a teacher from Chestatee High School in Gainesville Georgia, and I look forward to helping you with your research as we continue on this QUEST.</a:t>
            </a:r>
            <a:endParaRPr/>
          </a:p>
          <a:p>
            <a:pPr marL="0" lvl="0" indent="0" algn="l" rtl="0">
              <a:spcBef>
                <a:spcPts val="0"/>
              </a:spcBef>
              <a:spcAft>
                <a:spcPts val="0"/>
              </a:spcAft>
              <a:buNone/>
            </a:pPr>
            <a:endParaRPr/>
          </a:p>
          <a:p>
            <a:pPr marL="0" lvl="0" indent="0" algn="l" rtl="0">
              <a:spcBef>
                <a:spcPts val="0"/>
              </a:spcBef>
              <a:spcAft>
                <a:spcPts val="0"/>
              </a:spcAft>
              <a:buNone/>
            </a:pPr>
            <a:r>
              <a:rPr lang="en" b="1"/>
              <a:t>CHIANG</a:t>
            </a:r>
            <a:r>
              <a:rPr lang="en"/>
              <a:t>: My name is Sam Chiang, a teacher from Upland High School in Upland California, I also look forward to helping you with your research journey. Let’s get started.</a:t>
            </a:r>
            <a:endParaRPr/>
          </a:p>
        </p:txBody>
      </p:sp>
      <p:sp>
        <p:nvSpPr>
          <p:cNvPr id="78" name="Google Shape;78;g72160aae55_0_18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2160aae55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a:t>
            </a:r>
            <a:r>
              <a:rPr lang="en"/>
              <a:t>: </a:t>
            </a:r>
            <a:endParaRPr/>
          </a:p>
          <a:p>
            <a:pPr marL="0" lvl="0" indent="0" algn="l" rtl="0">
              <a:spcBef>
                <a:spcPts val="0"/>
              </a:spcBef>
              <a:spcAft>
                <a:spcPts val="0"/>
              </a:spcAft>
              <a:buNone/>
            </a:pPr>
            <a:r>
              <a:rPr lang="en"/>
              <a:t>Let’s begin with a lesson overview so you know what to expect from this lesson.</a:t>
            </a:r>
            <a:endParaRPr/>
          </a:p>
        </p:txBody>
      </p:sp>
      <p:sp>
        <p:nvSpPr>
          <p:cNvPr id="87" name="Google Shape;87;g72160aae55_0_19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2160aae55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LOTT</a:t>
            </a:r>
            <a:r>
              <a:rPr lang="en">
                <a:solidFill>
                  <a:schemeClr val="dk1"/>
                </a:solidFill>
              </a:rPr>
              <a:t>:</a:t>
            </a:r>
            <a:endParaRPr>
              <a:solidFill>
                <a:schemeClr val="dk1"/>
              </a:solidFill>
            </a:endParaRPr>
          </a:p>
          <a:p>
            <a:pPr marL="0" lvl="0" indent="0" algn="l" rtl="0">
              <a:spcBef>
                <a:spcPts val="0"/>
              </a:spcBef>
              <a:spcAft>
                <a:spcPts val="0"/>
              </a:spcAft>
              <a:buNone/>
            </a:pPr>
            <a:r>
              <a:rPr lang="en" sz="1400"/>
              <a:t>-</a:t>
            </a:r>
            <a:r>
              <a:rPr lang="en" sz="2000">
                <a:solidFill>
                  <a:schemeClr val="dk1"/>
                </a:solidFill>
                <a:latin typeface="Roboto"/>
                <a:ea typeface="Roboto"/>
                <a:cs typeface="Roboto"/>
                <a:sym typeface="Roboto"/>
              </a:rPr>
              <a:t>This lesson will support students who are unable to move forward in their projects due to the ramifications of COVID-19</a:t>
            </a:r>
            <a:endParaRPr sz="1400">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t>
            </a:r>
            <a:r>
              <a:rPr lang="en" sz="2000" b="1">
                <a:solidFill>
                  <a:schemeClr val="dk1"/>
                </a:solidFill>
                <a:latin typeface="Roboto"/>
                <a:ea typeface="Roboto"/>
                <a:cs typeface="Roboto"/>
                <a:sym typeface="Roboto"/>
              </a:rPr>
              <a:t>LO 1.5B: </a:t>
            </a:r>
            <a:r>
              <a:rPr lang="en" sz="2000">
                <a:solidFill>
                  <a:schemeClr val="dk1"/>
                </a:solidFill>
                <a:latin typeface="Roboto"/>
                <a:ea typeface="Roboto"/>
                <a:cs typeface="Roboto"/>
                <a:sym typeface="Roboto"/>
              </a:rPr>
              <a:t>Designing, planning, and implementing a scholarly inquiry.</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-Please remember: The QUEST process is a </a:t>
            </a:r>
            <a:r>
              <a:rPr lang="en" sz="1400" b="1"/>
              <a:t>Recursive process</a:t>
            </a:r>
            <a:r>
              <a:rPr lang="en" sz="1400"/>
              <a:t>, even with roadblocks like COVID 19, there are </a:t>
            </a:r>
            <a:r>
              <a:rPr lang="en" sz="1400" b="1"/>
              <a:t>options </a:t>
            </a:r>
            <a:r>
              <a:rPr lang="en" sz="1400"/>
              <a:t>for you to complete your research. We want to talk about some options for you to help you continue your research process. </a:t>
            </a:r>
            <a:endParaRPr sz="1400"/>
          </a:p>
        </p:txBody>
      </p:sp>
      <p:sp>
        <p:nvSpPr>
          <p:cNvPr id="93" name="Google Shape;93;g72160aae55_0_19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72160aae55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CHIANG</a:t>
            </a:r>
            <a:r>
              <a:rPr lang="en" sz="1200"/>
              <a:t>: </a:t>
            </a:r>
            <a:endParaRPr sz="1200"/>
          </a:p>
          <a:p>
            <a:pPr marL="0" lvl="0" indent="0" algn="l" rtl="0">
              <a:spcBef>
                <a:spcPts val="0"/>
              </a:spcBef>
              <a:spcAft>
                <a:spcPts val="0"/>
              </a:spcAft>
              <a:buNone/>
            </a:pPr>
            <a:r>
              <a:rPr lang="en" sz="1200"/>
              <a:t>So, let’s get focused with a quick warm-up</a:t>
            </a:r>
            <a:endParaRPr sz="1200"/>
          </a:p>
        </p:txBody>
      </p:sp>
      <p:sp>
        <p:nvSpPr>
          <p:cNvPr id="101" name="Google Shape;101;g72160aae55_0_3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2160aae55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CHIANG</a:t>
            </a:r>
            <a:endParaRPr b="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r>
              <a:rPr lang="en" sz="1200" b="1"/>
              <a:t>Where are you in the research process?</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Are you done and just revising? Have you collected all of your data and are just finishing the writing of your paper? Are you trying to revise your method to get started, but are running into roadblocks?</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Take a minute to consider how far you have moved through the research process. If you need a moment to think, press pause on this video now. </a:t>
            </a:r>
            <a:endParaRPr sz="1200" b="1"/>
          </a:p>
          <a:p>
            <a:pPr marL="0" lvl="0" indent="0" algn="l" rtl="0">
              <a:spcBef>
                <a:spcPts val="0"/>
              </a:spcBef>
              <a:spcAft>
                <a:spcPts val="0"/>
              </a:spcAft>
              <a:buNone/>
            </a:pPr>
            <a:r>
              <a:rPr lang="en" sz="1200" b="1"/>
              <a:t>___________________________________________________________</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If you have already completed your data collection, or if you collection is still feasible considering our current circumstances, this video may not be what you need. </a:t>
            </a:r>
            <a:endParaRPr sz="1200" b="1"/>
          </a:p>
          <a:p>
            <a:pPr marL="0" lvl="0" indent="0" algn="l" rtl="0">
              <a:spcBef>
                <a:spcPts val="0"/>
              </a:spcBef>
              <a:spcAft>
                <a:spcPts val="0"/>
              </a:spcAft>
              <a:buNone/>
            </a:pPr>
            <a:endParaRPr sz="1200" b="1"/>
          </a:p>
          <a:p>
            <a:pPr marL="0" lvl="0" indent="0" algn="l" rtl="0">
              <a:spcBef>
                <a:spcPts val="0"/>
              </a:spcBef>
              <a:spcAft>
                <a:spcPts val="0"/>
              </a:spcAft>
              <a:buNone/>
            </a:pPr>
            <a:endParaRPr sz="1200" b="1"/>
          </a:p>
        </p:txBody>
      </p:sp>
      <p:sp>
        <p:nvSpPr>
          <p:cNvPr id="107" name="Google Shape;107;g72160aae55_0_20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2160aae55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CHIANG</a:t>
            </a:r>
            <a:endParaRPr b="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r>
              <a:rPr lang="en" sz="1200" b="1"/>
              <a:t>Okay, if you are a researcher who has already implemented your method, gathered your data and/or completed your additional scholarly work, and are in the process of writing or revising your paper, this lesson is not for you. We suggest that you consider leaving this video and come back later in the week.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For the rest of you, there are two major situations that you might be in:</a:t>
            </a:r>
            <a:endParaRPr sz="1200" b="1"/>
          </a:p>
          <a:p>
            <a:pPr marL="0" lvl="0" indent="0" algn="l" rtl="0">
              <a:spcBef>
                <a:spcPts val="0"/>
              </a:spcBef>
              <a:spcAft>
                <a:spcPts val="0"/>
              </a:spcAft>
              <a:buNone/>
            </a:pPr>
            <a:endParaRPr sz="1200" b="1"/>
          </a:p>
          <a:p>
            <a:pPr marL="457200" lvl="0" indent="-304800" algn="l" rtl="0">
              <a:spcBef>
                <a:spcPts val="0"/>
              </a:spcBef>
              <a:spcAft>
                <a:spcPts val="0"/>
              </a:spcAft>
              <a:buSzPts val="1200"/>
              <a:buAutoNum type="arabicPeriod"/>
            </a:pPr>
            <a:r>
              <a:rPr lang="en" sz="1200" b="1"/>
              <a:t>You cannot conduct your method or process as planned, nor can you conduct your method or process with adjustments due to COVID-19.</a:t>
            </a:r>
            <a:endParaRPr sz="1200" b="1"/>
          </a:p>
          <a:p>
            <a:pPr marL="457200" lvl="0" indent="0" algn="l" rtl="0">
              <a:spcBef>
                <a:spcPts val="0"/>
              </a:spcBef>
              <a:spcAft>
                <a:spcPts val="0"/>
              </a:spcAft>
              <a:buNone/>
            </a:pPr>
            <a:endParaRPr sz="1200" b="1"/>
          </a:p>
          <a:p>
            <a:pPr marL="457200" lvl="0" indent="-304800" algn="l" rtl="0">
              <a:spcBef>
                <a:spcPts val="0"/>
              </a:spcBef>
              <a:spcAft>
                <a:spcPts val="0"/>
              </a:spcAft>
              <a:buSzPts val="1200"/>
              <a:buAutoNum type="arabicPeriod"/>
            </a:pPr>
            <a:r>
              <a:rPr lang="en" sz="1200" b="1"/>
              <a:t>You began to collect data or were able to begin your creative process, but you do not have the ideal volume of data or complete product to answer your research question due to COVID-19.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If this applies to you, keep watching! </a:t>
            </a:r>
            <a:endParaRPr sz="1200" b="1"/>
          </a:p>
        </p:txBody>
      </p:sp>
      <p:sp>
        <p:nvSpPr>
          <p:cNvPr id="116" name="Google Shape;116;g72160aae55_0_2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72160aae55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If you are in either of the situations that Sam just described, here is what you need to know to keep moving forward in the research process...</a:t>
            </a:r>
            <a:endParaRPr/>
          </a:p>
        </p:txBody>
      </p:sp>
      <p:sp>
        <p:nvSpPr>
          <p:cNvPr id="122" name="Google Shape;122;g72160aae55_0_38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7230a5d31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LOTT: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The major goal of your Academic paper is to describe, through a line of reasoning supported by sufficient evidence, how you arrived at a new understanding through a replicable research method.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You have the method, but you may not be able to collect data or you might not have enough data to arrive at the new understanding needed for your Academic paper. </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So, we have created some pathways to either:</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	-Get you to the evidence that will help you arrive at a new understanding or a conclusion</a:t>
            </a:r>
            <a:endParaRPr sz="1200" b="1"/>
          </a:p>
          <a:p>
            <a:pPr marL="0" lvl="0" indent="0" algn="l" rtl="0">
              <a:spcBef>
                <a:spcPts val="0"/>
              </a:spcBef>
              <a:spcAft>
                <a:spcPts val="0"/>
              </a:spcAft>
              <a:buNone/>
            </a:pPr>
            <a:r>
              <a:rPr lang="en" sz="1200" b="1"/>
              <a:t>OR</a:t>
            </a:r>
            <a:endParaRPr sz="1200" b="1"/>
          </a:p>
          <a:p>
            <a:pPr marL="0" lvl="0" indent="0" algn="l" rtl="0">
              <a:spcBef>
                <a:spcPts val="0"/>
              </a:spcBef>
              <a:spcAft>
                <a:spcPts val="0"/>
              </a:spcAft>
              <a:buNone/>
            </a:pPr>
            <a:r>
              <a:rPr lang="en" sz="1200" b="1"/>
              <a:t>	-Help you consider how to use the data you have to arrive at a new understanding or a conclusion</a:t>
            </a:r>
            <a:endParaRPr sz="1200" b="1"/>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_______________________________</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And now Sam will walk you through Situation number 1</a:t>
            </a:r>
            <a:endParaRPr sz="1200" b="1">
              <a:solidFill>
                <a:schemeClr val="dk1"/>
              </a:solidFill>
            </a:endParaRPr>
          </a:p>
        </p:txBody>
      </p:sp>
      <p:sp>
        <p:nvSpPr>
          <p:cNvPr id="128" name="Google Shape;128;g7230a5d31a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722b8d9e9c_0_1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722b8d9e9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latin typeface="Droid Sans"/>
                <a:ea typeface="Droid Sans"/>
                <a:cs typeface="Droid Sans"/>
                <a:sym typeface="Droid Sans"/>
              </a:rPr>
              <a:t>CHIANG</a:t>
            </a:r>
            <a:endParaRPr sz="1400" b="1">
              <a:latin typeface="Droid Sans"/>
              <a:ea typeface="Droid Sans"/>
              <a:cs typeface="Droid Sans"/>
              <a:sym typeface="Droid Sans"/>
            </a:endParaRPr>
          </a:p>
          <a:p>
            <a:pPr marL="0" lvl="0" indent="0" algn="l" rtl="0">
              <a:spcBef>
                <a:spcPts val="0"/>
              </a:spcBef>
              <a:spcAft>
                <a:spcPts val="0"/>
              </a:spcAft>
              <a:buNone/>
            </a:pPr>
            <a:endParaRPr sz="1400" b="1">
              <a:latin typeface="Droid Sans"/>
              <a:ea typeface="Droid Sans"/>
              <a:cs typeface="Droid Sans"/>
              <a:sym typeface="Droid Sans"/>
            </a:endParaRPr>
          </a:p>
          <a:p>
            <a:pPr marL="0" lvl="0" indent="0" algn="l" rtl="0">
              <a:spcBef>
                <a:spcPts val="0"/>
              </a:spcBef>
              <a:spcAft>
                <a:spcPts val="0"/>
              </a:spcAft>
              <a:buNone/>
            </a:pPr>
            <a:r>
              <a:rPr lang="en" sz="1400" b="1">
                <a:latin typeface="Droid Sans"/>
                <a:ea typeface="Droid Sans"/>
                <a:cs typeface="Droid Sans"/>
                <a:sym typeface="Droid Sans"/>
              </a:rPr>
              <a:t>Situation 1: You cannot conduct your method as written or with revisions</a:t>
            </a:r>
            <a:endParaRPr sz="1400" b="1">
              <a:latin typeface="Droid Sans"/>
              <a:ea typeface="Droid Sans"/>
              <a:cs typeface="Droid Sans"/>
              <a:sym typeface="Droid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722237056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dk1"/>
                </a:solidFill>
                <a:latin typeface="Droid Sans"/>
                <a:ea typeface="Droid Sans"/>
                <a:cs typeface="Droid Sans"/>
                <a:sym typeface="Droid Sans"/>
              </a:rPr>
              <a:t>CHIANG</a:t>
            </a:r>
            <a:endParaRPr sz="1400" b="1">
              <a:solidFill>
                <a:schemeClr val="dk1"/>
              </a:solidFill>
              <a:latin typeface="Droid Sans"/>
              <a:ea typeface="Droid Sans"/>
              <a:cs typeface="Droid Sans"/>
              <a:sym typeface="Droid Sans"/>
            </a:endParaRPr>
          </a:p>
          <a:p>
            <a:pPr marL="0" lvl="0" indent="0" algn="l" rtl="0">
              <a:spcBef>
                <a:spcPts val="0"/>
              </a:spcBef>
              <a:spcAft>
                <a:spcPts val="0"/>
              </a:spcAft>
              <a:buNone/>
            </a:pPr>
            <a:endParaRPr sz="1400" b="1">
              <a:solidFill>
                <a:schemeClr val="dk1"/>
              </a:solidFill>
              <a:latin typeface="Droid Sans"/>
              <a:ea typeface="Droid Sans"/>
              <a:cs typeface="Droid Sans"/>
              <a:sym typeface="Droid Sans"/>
            </a:endParaRPr>
          </a:p>
          <a:p>
            <a:pPr marL="0" lvl="0" indent="0" algn="l" rtl="0">
              <a:spcBef>
                <a:spcPts val="0"/>
              </a:spcBef>
              <a:spcAft>
                <a:spcPts val="0"/>
              </a:spcAft>
              <a:buNone/>
            </a:pPr>
            <a:r>
              <a:rPr lang="en" sz="1400" b="1"/>
              <a:t>Read right off slide</a:t>
            </a:r>
            <a:endParaRPr sz="1400" b="1"/>
          </a:p>
          <a:p>
            <a:pPr marL="0" lvl="0" indent="0" algn="l" rtl="0">
              <a:spcBef>
                <a:spcPts val="0"/>
              </a:spcBef>
              <a:spcAft>
                <a:spcPts val="0"/>
              </a:spcAft>
              <a:buNone/>
            </a:pPr>
            <a:endParaRPr sz="1400" b="1"/>
          </a:p>
          <a:p>
            <a:pPr marL="0" lvl="0" indent="0" algn="l" rtl="0">
              <a:spcBef>
                <a:spcPts val="0"/>
              </a:spcBef>
              <a:spcAft>
                <a:spcPts val="0"/>
              </a:spcAft>
              <a:buNone/>
            </a:pPr>
            <a:r>
              <a:rPr lang="en" sz="1400" b="1"/>
              <a:t>Provide example, discuss</a:t>
            </a:r>
            <a:endParaRPr sz="1400" b="1"/>
          </a:p>
          <a:p>
            <a:pPr marL="0" lvl="0" indent="0" algn="l" rtl="0">
              <a:spcBef>
                <a:spcPts val="0"/>
              </a:spcBef>
              <a:spcAft>
                <a:spcPts val="0"/>
              </a:spcAft>
              <a:buNone/>
            </a:pPr>
            <a:endParaRPr sz="1400" b="1"/>
          </a:p>
          <a:p>
            <a:pPr marL="0" lvl="0" indent="0" algn="l" rtl="0">
              <a:spcBef>
                <a:spcPts val="0"/>
              </a:spcBef>
              <a:spcAft>
                <a:spcPts val="0"/>
              </a:spcAft>
              <a:buNone/>
            </a:pPr>
            <a:r>
              <a:rPr lang="en" sz="1400" b="1"/>
              <a:t>...and the SNF said okay. Then you are good to go and do not need these options. </a:t>
            </a:r>
            <a:endParaRPr sz="1400" b="1"/>
          </a:p>
          <a:p>
            <a:pPr marL="0" lvl="0" indent="0" algn="l" rtl="0">
              <a:spcBef>
                <a:spcPts val="0"/>
              </a:spcBef>
              <a:spcAft>
                <a:spcPts val="0"/>
              </a:spcAft>
              <a:buNone/>
            </a:pPr>
            <a:endParaRPr sz="1400" b="1"/>
          </a:p>
          <a:p>
            <a:pPr marL="0" lvl="0" indent="0" algn="l" rtl="0">
              <a:spcBef>
                <a:spcPts val="0"/>
              </a:spcBef>
              <a:spcAft>
                <a:spcPts val="0"/>
              </a:spcAft>
              <a:buNone/>
            </a:pPr>
            <a:r>
              <a:rPr lang="en" sz="1400" b="1"/>
              <a:t>However...then this next pathway is for you.</a:t>
            </a:r>
            <a:endParaRPr sz="1400" b="1"/>
          </a:p>
        </p:txBody>
      </p:sp>
      <p:sp>
        <p:nvSpPr>
          <p:cNvPr id="148" name="Google Shape;148;g7222370566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722237056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LOTT</a:t>
            </a:r>
            <a:r>
              <a:rPr lang="en" sz="1200"/>
              <a: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Your first option under Situation 1 is to identify a secondary data set that could logically replace the data you planned to collect.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b="1"/>
              <a:t>Let me be clear:</a:t>
            </a:r>
            <a:r>
              <a:rPr lang="en" sz="1200"/>
              <a:t> You are expected to identify a raw data set, or a series of data sets, to analyze. Reiterating the understanding of previous research from your literature review or the community or practice will not suffice. *If you choose to go this route, We have provided a document in the description of this video with links to websites that contain data sets to help you get started with this option.</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If you decide to move forward with this option, you must take the following steps:</a:t>
            </a:r>
            <a:endParaRPr sz="1200"/>
          </a:p>
          <a:p>
            <a:pPr marL="0" lvl="0" indent="0" algn="l" rtl="0">
              <a:spcBef>
                <a:spcPts val="0"/>
              </a:spcBef>
              <a:spcAft>
                <a:spcPts val="0"/>
              </a:spcAft>
              <a:buNone/>
            </a:pPr>
            <a:r>
              <a:rPr lang="en" sz="1200"/>
              <a:t>___________</a:t>
            </a:r>
            <a:endParaRPr sz="1200"/>
          </a:p>
          <a:p>
            <a:pPr marL="0" lvl="0" indent="0" algn="l" rtl="0">
              <a:spcBef>
                <a:spcPts val="0"/>
              </a:spcBef>
              <a:spcAft>
                <a:spcPts val="0"/>
              </a:spcAft>
              <a:buNone/>
            </a:pPr>
            <a:r>
              <a:rPr lang="en" sz="1200"/>
              <a:t>For your method, you will need to do the following: (read and elaborate on method points)</a:t>
            </a:r>
            <a:endParaRPr sz="1200"/>
          </a:p>
          <a:p>
            <a:pPr marL="0" lvl="0" indent="0" algn="l" rtl="0">
              <a:spcBef>
                <a:spcPts val="0"/>
              </a:spcBef>
              <a:spcAft>
                <a:spcPts val="0"/>
              </a:spcAft>
              <a:buNone/>
            </a:pPr>
            <a:r>
              <a:rPr lang="en" sz="1200"/>
              <a:t>_______________</a:t>
            </a:r>
            <a:endParaRPr sz="1200"/>
          </a:p>
          <a:p>
            <a:pPr marL="0" lvl="0" indent="0" algn="l" rtl="0">
              <a:spcBef>
                <a:spcPts val="0"/>
              </a:spcBef>
              <a:spcAft>
                <a:spcPts val="0"/>
              </a:spcAft>
              <a:buNone/>
            </a:pPr>
            <a:r>
              <a:rPr lang="en" sz="1200"/>
              <a:t>With your new data set, justification is critical as you move forward in this process. Please make sure you justify the following: </a:t>
            </a:r>
            <a:r>
              <a:rPr lang="en" sz="1200">
                <a:solidFill>
                  <a:schemeClr val="dk1"/>
                </a:solidFill>
              </a:rPr>
              <a:t>(read and elaborate on new data set points)</a:t>
            </a:r>
            <a:endParaRPr sz="1200">
              <a:solidFill>
                <a:schemeClr val="dk1"/>
              </a:solidFill>
            </a:endParaRPr>
          </a:p>
          <a:p>
            <a:pPr marL="0" lvl="0" indent="0" algn="l" rtl="0">
              <a:spcBef>
                <a:spcPts val="0"/>
              </a:spcBef>
              <a:spcAft>
                <a:spcPts val="0"/>
              </a:spcAft>
              <a:buNone/>
            </a:pPr>
            <a:r>
              <a:rPr lang="en" sz="1200">
                <a:solidFill>
                  <a:schemeClr val="dk1"/>
                </a:solidFill>
              </a:rPr>
              <a:t>____________</a:t>
            </a:r>
            <a:endParaRPr sz="1200">
              <a:solidFill>
                <a:schemeClr val="dk1"/>
              </a:solidFill>
            </a:endParaRPr>
          </a:p>
          <a:p>
            <a:pPr marL="0" lvl="0" indent="0" algn="l" rtl="0">
              <a:spcBef>
                <a:spcPts val="0"/>
              </a:spcBef>
              <a:spcAft>
                <a:spcPts val="0"/>
              </a:spcAft>
              <a:buNone/>
            </a:pPr>
            <a:r>
              <a:rPr lang="en" sz="1200">
                <a:solidFill>
                  <a:schemeClr val="dk1"/>
                </a:solidFill>
              </a:rPr>
              <a:t>For your analysis, you will need to do the following: (read and elaborate on analysis points)</a:t>
            </a:r>
            <a:endParaRPr sz="1200">
              <a:solidFill>
                <a:schemeClr val="dk1"/>
              </a:solidFill>
            </a:endParaRPr>
          </a:p>
          <a:p>
            <a:pPr marL="0" lvl="0" indent="0" algn="l" rtl="0">
              <a:spcBef>
                <a:spcPts val="0"/>
              </a:spcBef>
              <a:spcAft>
                <a:spcPts val="0"/>
              </a:spcAft>
              <a:buNone/>
            </a:pPr>
            <a:r>
              <a:rPr lang="en" sz="1200">
                <a:solidFill>
                  <a:schemeClr val="dk1"/>
                </a:solidFill>
              </a:rPr>
              <a:t>_______________</a:t>
            </a:r>
            <a:endParaRPr sz="1200">
              <a:solidFill>
                <a:schemeClr val="dk1"/>
              </a:solidFill>
            </a:endParaRPr>
          </a:p>
          <a:p>
            <a:pPr marL="0" lvl="0" indent="0" algn="l" rtl="0">
              <a:spcBef>
                <a:spcPts val="0"/>
              </a:spcBef>
              <a:spcAft>
                <a:spcPts val="0"/>
              </a:spcAft>
              <a:buNone/>
            </a:pPr>
            <a:r>
              <a:rPr lang="en" sz="1200">
                <a:solidFill>
                  <a:schemeClr val="dk1"/>
                </a:solidFill>
              </a:rPr>
              <a:t>For your conclusion, you will need to do the following: (read and elaborate on conclusion points)</a:t>
            </a:r>
            <a:endParaRPr sz="1200">
              <a:solidFill>
                <a:schemeClr val="dk1"/>
              </a:solidFill>
            </a:endParaRPr>
          </a:p>
          <a:p>
            <a:pPr marL="0" lvl="0" indent="0" algn="l" rtl="0">
              <a:spcBef>
                <a:spcPts val="0"/>
              </a:spcBef>
              <a:spcAft>
                <a:spcPts val="0"/>
              </a:spcAft>
              <a:buNone/>
            </a:pPr>
            <a:r>
              <a:rPr lang="en" sz="1200">
                <a:solidFill>
                  <a:schemeClr val="dk1"/>
                </a:solidFill>
              </a:rPr>
              <a:t>_______________</a:t>
            </a:r>
            <a:endParaRPr sz="1200">
              <a:solidFill>
                <a:schemeClr val="dk1"/>
              </a:solidFill>
            </a:endParaRPr>
          </a:p>
          <a:p>
            <a:pPr marL="0" lvl="0" indent="0" algn="l" rtl="0">
              <a:spcBef>
                <a:spcPts val="0"/>
              </a:spcBef>
              <a:spcAft>
                <a:spcPts val="0"/>
              </a:spcAft>
              <a:buNone/>
            </a:pPr>
            <a:endParaRPr/>
          </a:p>
        </p:txBody>
      </p:sp>
      <p:sp>
        <p:nvSpPr>
          <p:cNvPr id="155" name="Google Shape;155;g7222370566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722b8d9e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LOTT:</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Your second option under situation 1 is to establish theoretical results that could have occurred based on your hypothesis or assumptions.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Let me be clear:</a:t>
            </a:r>
            <a:r>
              <a:rPr lang="en" sz="1200">
                <a:solidFill>
                  <a:schemeClr val="dk1"/>
                </a:solidFill>
              </a:rPr>
              <a:t> You are not to generate false results, as this would be a falsification of your data sets. What you </a:t>
            </a:r>
            <a:r>
              <a:rPr lang="en" sz="1200" i="1">
                <a:solidFill>
                  <a:schemeClr val="dk1"/>
                </a:solidFill>
              </a:rPr>
              <a:t>should </a:t>
            </a:r>
            <a:r>
              <a:rPr lang="en" sz="1200">
                <a:solidFill>
                  <a:schemeClr val="dk1"/>
                </a:solidFill>
              </a:rPr>
              <a:t>consider doing is thinking about the types of trends or </a:t>
            </a:r>
            <a:r>
              <a:rPr lang="en" sz="1200" i="1">
                <a:solidFill>
                  <a:schemeClr val="dk1"/>
                </a:solidFill>
              </a:rPr>
              <a:t>plausible </a:t>
            </a:r>
            <a:r>
              <a:rPr lang="en" sz="1200">
                <a:solidFill>
                  <a:schemeClr val="dk1"/>
                </a:solidFill>
              </a:rPr>
              <a:t>results that </a:t>
            </a:r>
            <a:r>
              <a:rPr lang="en" sz="1200" i="1">
                <a:solidFill>
                  <a:schemeClr val="dk1"/>
                </a:solidFill>
              </a:rPr>
              <a:t>would have occurred </a:t>
            </a:r>
            <a:r>
              <a:rPr lang="en" sz="1200">
                <a:solidFill>
                  <a:schemeClr val="dk1"/>
                </a:solidFill>
              </a:rPr>
              <a:t>and move forward in addressing these results in a </a:t>
            </a:r>
            <a:r>
              <a:rPr lang="en" sz="1200" i="1">
                <a:solidFill>
                  <a:schemeClr val="dk1"/>
                </a:solidFill>
              </a:rPr>
              <a:t>theoretical </a:t>
            </a:r>
            <a:r>
              <a:rPr lang="en" sz="1200">
                <a:solidFill>
                  <a:schemeClr val="dk1"/>
                </a:solidFill>
              </a:rPr>
              <a:t>manner. You should adhere to these instructions carefully. </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method, you will need to do the following: (read and elaborate on method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theoretical results, you will need to do the following: (read and elaborate on theoretical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analysis, you will need to do the following: (read and elaborate on analysis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conclusion, you will need to do the following: (read and elaborate on conclusion points)</a:t>
            </a:r>
            <a:endParaRPr sz="1200">
              <a:solidFill>
                <a:schemeClr val="dk1"/>
              </a:solidFill>
            </a:endParaRPr>
          </a:p>
          <a:p>
            <a:pPr marL="0" lvl="0" indent="0" algn="l" rtl="0">
              <a:spcBef>
                <a:spcPts val="0"/>
              </a:spcBef>
              <a:spcAft>
                <a:spcPts val="0"/>
              </a:spcAft>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And now Sam is going to introduce you to Situation 2.</a:t>
            </a:r>
            <a:endParaRPr sz="1200" b="1">
              <a:solidFill>
                <a:schemeClr val="dk1"/>
              </a:solidFill>
            </a:endParaRPr>
          </a:p>
        </p:txBody>
      </p:sp>
      <p:sp>
        <p:nvSpPr>
          <p:cNvPr id="161" name="Google Shape;161;g722b8d9e9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22b8d9e9c_0_2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22b8d9e9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dk1"/>
                </a:solidFill>
                <a:latin typeface="Droid Sans"/>
                <a:ea typeface="Droid Sans"/>
                <a:cs typeface="Droid Sans"/>
                <a:sym typeface="Droid Sans"/>
              </a:rPr>
              <a:t>CHIANG</a:t>
            </a:r>
            <a:endParaRPr sz="1400" b="1">
              <a:solidFill>
                <a:schemeClr val="dk1"/>
              </a:solidFill>
              <a:latin typeface="Droid Sans"/>
              <a:ea typeface="Droid Sans"/>
              <a:cs typeface="Droid Sans"/>
              <a:sym typeface="Droid Sans"/>
            </a:endParaRPr>
          </a:p>
          <a:p>
            <a:pPr marL="0" lvl="0" indent="0" algn="l" rtl="0">
              <a:spcBef>
                <a:spcPts val="0"/>
              </a:spcBef>
              <a:spcAft>
                <a:spcPts val="0"/>
              </a:spcAft>
              <a:buNone/>
            </a:pPr>
            <a:endParaRPr sz="1400" b="1">
              <a:solidFill>
                <a:schemeClr val="dk1"/>
              </a:solidFill>
              <a:latin typeface="Droid Sans"/>
              <a:ea typeface="Droid Sans"/>
              <a:cs typeface="Droid Sans"/>
              <a:sym typeface="Droid Sans"/>
            </a:endParaRPr>
          </a:p>
          <a:p>
            <a:pPr marL="0" lvl="0" indent="0" algn="l" rtl="0">
              <a:spcBef>
                <a:spcPts val="0"/>
              </a:spcBef>
              <a:spcAft>
                <a:spcPts val="0"/>
              </a:spcAft>
              <a:buClr>
                <a:schemeClr val="dk1"/>
              </a:buClr>
              <a:buSzPts val="1100"/>
              <a:buFont typeface="Arial"/>
              <a:buNone/>
            </a:pPr>
            <a:r>
              <a:rPr lang="en" sz="1400" b="1">
                <a:solidFill>
                  <a:schemeClr val="dk1"/>
                </a:solidFill>
                <a:latin typeface="Droid Sans"/>
                <a:ea typeface="Droid Sans"/>
                <a:cs typeface="Droid Sans"/>
                <a:sym typeface="Droid Sans"/>
              </a:rPr>
              <a:t>Situation 2: Your method was </a:t>
            </a:r>
            <a:r>
              <a:rPr lang="en" sz="1400" b="1" i="1">
                <a:solidFill>
                  <a:schemeClr val="dk1"/>
                </a:solidFill>
                <a:latin typeface="Droid Sans"/>
                <a:ea typeface="Droid Sans"/>
                <a:cs typeface="Droid Sans"/>
                <a:sym typeface="Droid Sans"/>
              </a:rPr>
              <a:t>partially </a:t>
            </a:r>
            <a:r>
              <a:rPr lang="en" sz="1400" b="1">
                <a:solidFill>
                  <a:schemeClr val="dk1"/>
                </a:solidFill>
                <a:latin typeface="Droid Sans"/>
                <a:ea typeface="Droid Sans"/>
                <a:cs typeface="Droid Sans"/>
                <a:sym typeface="Droid Sans"/>
              </a:rPr>
              <a:t>conducted as written or with revisions; therefore, you have some data collected or a partial product completed. </a:t>
            </a:r>
            <a:endParaRPr sz="1400" b="1">
              <a:solidFill>
                <a:schemeClr val="dk1"/>
              </a:solidFill>
              <a:latin typeface="Droid Sans"/>
              <a:ea typeface="Droid Sans"/>
              <a:cs typeface="Droid Sans"/>
              <a:sym typeface="Droid Sans"/>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222370566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chemeClr val="dk1"/>
                </a:solidFill>
                <a:latin typeface="Droid Sans"/>
                <a:ea typeface="Droid Sans"/>
                <a:cs typeface="Droid Sans"/>
                <a:sym typeface="Droid Sans"/>
              </a:rPr>
              <a:t>CHIANG</a:t>
            </a:r>
            <a:endParaRPr sz="1400" b="1">
              <a:solidFill>
                <a:schemeClr val="dk1"/>
              </a:solidFill>
              <a:latin typeface="Droid Sans"/>
              <a:ea typeface="Droid Sans"/>
              <a:cs typeface="Droid Sans"/>
              <a:sym typeface="Droid Sans"/>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Clr>
                <a:schemeClr val="dk1"/>
              </a:buClr>
              <a:buSzPts val="1100"/>
              <a:buFont typeface="Arial"/>
              <a:buNone/>
            </a:pPr>
            <a:r>
              <a:rPr lang="en" sz="1400" b="1">
                <a:solidFill>
                  <a:schemeClr val="dk1"/>
                </a:solidFill>
              </a:rPr>
              <a:t>Read right off slide</a:t>
            </a:r>
            <a:endParaRPr sz="1400" b="1">
              <a:solidFill>
                <a:schemeClr val="dk1"/>
              </a:solidFill>
            </a:endParaRPr>
          </a:p>
          <a:p>
            <a:pPr marL="0" lvl="0" indent="0" algn="l" rtl="0">
              <a:spcBef>
                <a:spcPts val="0"/>
              </a:spcBef>
              <a:spcAft>
                <a:spcPts val="0"/>
              </a:spcAft>
              <a:buClr>
                <a:schemeClr val="dk1"/>
              </a:buClr>
              <a:buSzPts val="1100"/>
              <a:buFont typeface="Arial"/>
              <a:buNone/>
            </a:pPr>
            <a:endParaRPr sz="1400" b="1">
              <a:solidFill>
                <a:schemeClr val="dk1"/>
              </a:solidFill>
            </a:endParaRPr>
          </a:p>
          <a:p>
            <a:pPr marL="0" lvl="0" indent="0" algn="l" rtl="0">
              <a:spcBef>
                <a:spcPts val="0"/>
              </a:spcBef>
              <a:spcAft>
                <a:spcPts val="0"/>
              </a:spcAft>
              <a:buClr>
                <a:schemeClr val="dk1"/>
              </a:buClr>
              <a:buSzPts val="1100"/>
              <a:buFont typeface="Arial"/>
              <a:buNone/>
            </a:pPr>
            <a:r>
              <a:rPr lang="en" sz="1400" b="1">
                <a:solidFill>
                  <a:schemeClr val="dk1"/>
                </a:solidFill>
              </a:rPr>
              <a:t>Provide examples</a:t>
            </a:r>
            <a:endParaRPr/>
          </a:p>
        </p:txBody>
      </p:sp>
      <p:sp>
        <p:nvSpPr>
          <p:cNvPr id="173" name="Google Shape;173;g7222370566_0_6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7230a5d31a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CHIANG</a:t>
            </a:r>
            <a:endParaRPr sz="1200" b="1"/>
          </a:p>
          <a:p>
            <a:pPr marL="0" lvl="0" indent="0" algn="l" rtl="0">
              <a:spcBef>
                <a:spcPts val="0"/>
              </a:spcBef>
              <a:spcAft>
                <a:spcPts val="0"/>
              </a:spcAft>
              <a:buNone/>
            </a:pPr>
            <a:endParaRPr sz="1200" b="1"/>
          </a:p>
          <a:p>
            <a:pPr marL="0" lvl="0" indent="0" algn="l" rtl="0">
              <a:spcBef>
                <a:spcPts val="0"/>
              </a:spcBef>
              <a:spcAft>
                <a:spcPts val="0"/>
              </a:spcAft>
              <a:buNone/>
            </a:pPr>
            <a:r>
              <a:rPr lang="en" sz="1200" b="1"/>
              <a:t>There are two options that exist for situation 2. These options are based on the the three approaches to research.</a:t>
            </a:r>
            <a:endParaRPr sz="1200" b="1"/>
          </a:p>
          <a:p>
            <a:pPr marL="0" lvl="0" indent="0" algn="l" rtl="0">
              <a:spcBef>
                <a:spcPts val="0"/>
              </a:spcBef>
              <a:spcAft>
                <a:spcPts val="0"/>
              </a:spcAft>
              <a:buNone/>
            </a:pPr>
            <a:endParaRPr sz="1200" b="1"/>
          </a:p>
          <a:p>
            <a:pPr marL="457200" lvl="0" indent="-304800" algn="l" rtl="0">
              <a:spcBef>
                <a:spcPts val="0"/>
              </a:spcBef>
              <a:spcAft>
                <a:spcPts val="0"/>
              </a:spcAft>
              <a:buSzPts val="1200"/>
              <a:buAutoNum type="arabicPeriod"/>
            </a:pPr>
            <a:r>
              <a:rPr lang="en" sz="1200" b="1">
                <a:solidFill>
                  <a:schemeClr val="dk1"/>
                </a:solidFill>
              </a:rPr>
              <a:t>Explore and explain projects are those that follow the research process through the collection of data in the research field.</a:t>
            </a:r>
            <a:endParaRPr sz="1200" b="1">
              <a:solidFill>
                <a:schemeClr val="dk1"/>
              </a:solidFill>
            </a:endParaRPr>
          </a:p>
          <a:p>
            <a:pPr marL="457200" lvl="0" indent="0" algn="l" rtl="0">
              <a:spcBef>
                <a:spcPts val="0"/>
              </a:spcBef>
              <a:spcAft>
                <a:spcPts val="0"/>
              </a:spcAft>
              <a:buNone/>
            </a:pPr>
            <a:endParaRPr sz="1200" b="1">
              <a:solidFill>
                <a:schemeClr val="dk1"/>
              </a:solidFill>
            </a:endParaRPr>
          </a:p>
          <a:p>
            <a:pPr marL="457200" lvl="0" indent="-304800" algn="l" rtl="0">
              <a:spcBef>
                <a:spcPts val="0"/>
              </a:spcBef>
              <a:spcAft>
                <a:spcPts val="0"/>
              </a:spcAft>
              <a:buClr>
                <a:schemeClr val="dk1"/>
              </a:buClr>
              <a:buSzPts val="1200"/>
              <a:buAutoNum type="arabicPeriod"/>
            </a:pPr>
            <a:r>
              <a:rPr lang="en" sz="1200" b="1">
                <a:solidFill>
                  <a:schemeClr val="dk1"/>
                </a:solidFill>
              </a:rPr>
              <a:t>Create projects allow for the creative process to occur as your research method. You are not collecting data in the primary/secondary sense, but rather, you are working to build, construct, design, or perform in your field.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endParaRPr sz="1200" b="1">
              <a:solidFill>
                <a:schemeClr val="dk1"/>
              </a:solidFill>
            </a:endParaRPr>
          </a:p>
        </p:txBody>
      </p:sp>
      <p:sp>
        <p:nvSpPr>
          <p:cNvPr id="180" name="Google Shape;180;g7230a5d31a_2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22b8d9e9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LOTT</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Your first option under situation 2 connects to those research projects that fall into the explore and explain category that Sam just described.</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b="1">
                <a:solidFill>
                  <a:schemeClr val="dk1"/>
                </a:solidFill>
              </a:rPr>
              <a:t>For clarification: Explore and explain projects are those that follow the research process through the collection of data in the research field.</a:t>
            </a: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 If you were collecting your data in this manner, this option is for you. </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method, you will need to do the following: (read and elaborate on method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data collection, you will need to do the following: (read and elaborate on data collectionpoints)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analysis, you will need to do the following: (read and elaborate on analysis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None/>
            </a:pPr>
            <a:r>
              <a:rPr lang="en" sz="1200">
                <a:solidFill>
                  <a:schemeClr val="dk1"/>
                </a:solidFill>
              </a:rPr>
              <a:t>For your conclusion, you will need to do the following: (read and elaborate on conclusion points)</a:t>
            </a:r>
            <a:endParaRPr sz="1200">
              <a:solidFill>
                <a:schemeClr val="dk1"/>
              </a:solidFill>
            </a:endParaRPr>
          </a:p>
          <a:p>
            <a:pPr marL="0" lvl="0" indent="0" algn="l" rtl="0">
              <a:spcBef>
                <a:spcPts val="0"/>
              </a:spcBef>
              <a:spcAft>
                <a:spcPts val="0"/>
              </a:spcAft>
              <a:buNone/>
            </a:pPr>
            <a:r>
              <a:rPr lang="en" sz="1200" b="1">
                <a:solidFill>
                  <a:schemeClr val="dk1"/>
                </a:solidFill>
              </a:rPr>
              <a:t>*PROVIDE EXAMPLE OF DEMOGRAPHICS that could limit your conclusion:</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None/>
            </a:pPr>
            <a:r>
              <a:rPr lang="en" sz="1200" b="1">
                <a:solidFill>
                  <a:schemeClr val="dk1"/>
                </a:solidFill>
              </a:rPr>
              <a:t>If you only worked with women in a Skilled Nursing Home, ages 70-80, but you really wanted to work with men and women of ages 50-90, your conclusion is not global and limited to these demographics. This will also affect the implications of your conclusion to the community of practice. </a:t>
            </a:r>
            <a:endParaRPr sz="1200" b="1">
              <a:solidFill>
                <a:schemeClr val="dk1"/>
              </a:solidFill>
            </a:endParaRPr>
          </a:p>
          <a:p>
            <a:pPr marL="0" lvl="0" indent="0" algn="l" rtl="0">
              <a:spcBef>
                <a:spcPts val="0"/>
              </a:spcBef>
              <a:spcAft>
                <a:spcPts val="0"/>
              </a:spcAft>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 do not want you to think that all is lost with these limitations. You still have a conclusion. No matter how small, you should describe how this conclusion fits in with the conversation of studies from your literature review. </a:t>
            </a: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
        <p:nvSpPr>
          <p:cNvPr id="186" name="Google Shape;186;g722b8d9e9c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722b8d9e9c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LOTT</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Your second option under situation 2 connects to those research projects that fall into the create category.  *For this option, I will use the word “process” instead of “method” to clarify the difference between this option and option 1.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b="1">
                <a:solidFill>
                  <a:schemeClr val="dk1"/>
                </a:solidFill>
              </a:rPr>
              <a:t>For clarification: Create projects allow for the creative process to occur as your research method. You are not collecting data in the primary/secondary sense, but rather, you are working to build, construct, design, or perform in your field.  </a:t>
            </a:r>
            <a:endParaRPr sz="1200" b="1">
              <a:solidFill>
                <a:schemeClr val="dk1"/>
              </a:solidFill>
            </a:endParaRPr>
          </a:p>
          <a:p>
            <a:pPr marL="0" lvl="0" indent="0" algn="l" rtl="0">
              <a:spcBef>
                <a:spcPts val="0"/>
              </a:spcBef>
              <a:spcAft>
                <a:spcPts val="0"/>
              </a:spcAft>
              <a:buClr>
                <a:schemeClr val="dk1"/>
              </a:buClr>
              <a:buSzPts val="1100"/>
              <a:buFont typeface="Arial"/>
              <a:buNone/>
            </a:pP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process, you will need to do the following: (read and elaborate on process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None/>
            </a:pPr>
            <a:r>
              <a:rPr lang="en" sz="1200">
                <a:solidFill>
                  <a:schemeClr val="dk1"/>
                </a:solidFill>
              </a:rPr>
              <a:t>Additionally, you will want to clarify the following for your design or build process: (read and elaborate on design/ build points)</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MAKE SURE: *Focus on process: Do not focus on actual THING to be created or performed</a:t>
            </a: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analysis, you will need to do the following: (read and elaborate on analysis points)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_______________</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your conclusion, you will need to do the following: (read and elaborate on conclusion points)</a:t>
            </a:r>
            <a:endParaRPr sz="1200">
              <a:solidFill>
                <a:schemeClr val="dk1"/>
              </a:solidFill>
            </a:endParaRPr>
          </a:p>
          <a:p>
            <a:pPr marL="0" lvl="0" indent="0" algn="l" rtl="0">
              <a:spcBef>
                <a:spcPts val="0"/>
              </a:spcBef>
              <a:spcAft>
                <a:spcPts val="0"/>
              </a:spcAft>
              <a:buNone/>
            </a:pPr>
            <a:r>
              <a:rPr lang="en" sz="1200">
                <a:solidFill>
                  <a:schemeClr val="dk1"/>
                </a:solidFill>
              </a:rPr>
              <a:t>_______________</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Let’s consider some examples to clarify this option:</a:t>
            </a:r>
            <a:endParaRPr sz="1200" b="1">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You were in the process of building a rock opera to discuss a current societal issue. Your research goal was to complete this product and then perform this piece at your school. However, due to COVID-19, you were unable to conduct rehearsals, refine your work through actor workshopping and stage observations, adjusting lighting and volume, and other technical parts of your process.  This means you cannot complete your process in full and should reflect on how the lack of space and full process impacted your research.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For those of you engaging in the process of building models or physical product, you may also have experienced an interruption to your process. You tried other mediums and or tools for the creation of your product at home, but you might have found these tools to be inadequate or affecting the overall realization of your product. This means you cannot complete your process in full and you should reflect on how the lack of mediums or tools impacted your research.</a:t>
            </a:r>
            <a:endParaRPr sz="1200">
              <a:solidFill>
                <a:schemeClr val="dk1"/>
              </a:solidFill>
            </a:endParaRPr>
          </a:p>
        </p:txBody>
      </p:sp>
      <p:sp>
        <p:nvSpPr>
          <p:cNvPr id="192" name="Google Shape;192;g722b8d9e9c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2160aae55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b="1"/>
              <a:t>CHIANG</a:t>
            </a:r>
            <a:endParaRPr b="1"/>
          </a:p>
          <a:p>
            <a:pPr marL="0" lvl="0" indent="0" algn="l" rtl="0">
              <a:spcBef>
                <a:spcPts val="0"/>
              </a:spcBef>
              <a:spcAft>
                <a:spcPts val="0"/>
              </a:spcAft>
              <a:buNone/>
            </a:pPr>
            <a:endParaRPr/>
          </a:p>
          <a:p>
            <a:pPr marL="0" lvl="0" indent="0" algn="l" rtl="0">
              <a:spcBef>
                <a:spcPts val="0"/>
              </a:spcBef>
              <a:spcAft>
                <a:spcPts val="0"/>
              </a:spcAft>
              <a:buNone/>
            </a:pPr>
            <a:r>
              <a:rPr lang="en"/>
              <a:t>To further your research process, consider the following reflection questions</a:t>
            </a:r>
            <a:endParaRPr/>
          </a:p>
        </p:txBody>
      </p:sp>
      <p:sp>
        <p:nvSpPr>
          <p:cNvPr id="198" name="Google Shape;198;g72160aae55_0_38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7230a5d31a_2_73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7230a5d31a_2_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CHIANG</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You now have some decisions to make based on your individual situation at this time. Let’s review these decisions together. </a:t>
            </a:r>
            <a:endParaRPr b="1"/>
          </a:p>
          <a:p>
            <a:pPr marL="0" lvl="0" indent="0" algn="l" rtl="0">
              <a:spcBef>
                <a:spcPts val="0"/>
              </a:spcBef>
              <a:spcAft>
                <a:spcPts val="0"/>
              </a:spcAft>
              <a:buNone/>
            </a:pPr>
            <a:endParaRPr b="1"/>
          </a:p>
          <a:p>
            <a:pPr marL="457200" lvl="0" indent="0" algn="l" rtl="0">
              <a:spcBef>
                <a:spcPts val="0"/>
              </a:spcBef>
              <a:spcAft>
                <a:spcPts val="0"/>
              </a:spcAft>
              <a:buNone/>
            </a:pPr>
            <a:r>
              <a:rPr lang="en" b="1"/>
              <a:t>First, You attempted to conduct your original method but you are not able to do so…</a:t>
            </a:r>
            <a:endParaRPr b="1"/>
          </a:p>
          <a:p>
            <a:pPr marL="457200" lvl="0" indent="0" algn="l" rtl="0">
              <a:spcBef>
                <a:spcPts val="0"/>
              </a:spcBef>
              <a:spcAft>
                <a:spcPts val="0"/>
              </a:spcAft>
              <a:buNone/>
            </a:pPr>
            <a:r>
              <a:rPr lang="en" b="1"/>
              <a:t>AND second, You then revised your method to move past the challenges of COVID 19 and this did not work out either</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SO, you now need to decide: Situation 1 or Situation 2. The main difference between these two situations is how much data you have collected. </a:t>
            </a:r>
            <a:endParaRPr b="1"/>
          </a:p>
          <a:p>
            <a:pPr marL="0" lvl="0" indent="0" algn="l" rtl="0">
              <a:spcBef>
                <a:spcPts val="0"/>
              </a:spcBef>
              <a:spcAft>
                <a:spcPts val="0"/>
              </a:spcAft>
              <a:buNone/>
            </a:pPr>
            <a:r>
              <a:rPr lang="en" b="1"/>
              <a:t>-If you have no data collected and data collection is not possible, you are in Situation 1. </a:t>
            </a:r>
            <a:endParaRPr b="1"/>
          </a:p>
          <a:p>
            <a:pPr marL="0" lvl="0" indent="0" algn="l" rtl="0">
              <a:spcBef>
                <a:spcPts val="0"/>
              </a:spcBef>
              <a:spcAft>
                <a:spcPts val="0"/>
              </a:spcAft>
              <a:buNone/>
            </a:pPr>
            <a:r>
              <a:rPr lang="en" b="1"/>
              <a:t>-If you have some data collected, move forward with that data into Situation 2.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From this point, you then need to decide which option works best for your research question or project goal. Emily and I are going to review these options using reflection questions on the next slide.</a:t>
            </a:r>
            <a:endParaRPr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72160aae55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latin typeface="Roboto"/>
                <a:ea typeface="Roboto"/>
                <a:cs typeface="Roboto"/>
                <a:sym typeface="Roboto"/>
              </a:rPr>
              <a:t>CHIANG ask question</a:t>
            </a:r>
            <a:endParaRPr sz="1200" b="1">
              <a:solidFill>
                <a:schemeClr val="dk1"/>
              </a:solidFill>
              <a:latin typeface="Roboto"/>
              <a:ea typeface="Roboto"/>
              <a:cs typeface="Roboto"/>
              <a:sym typeface="Roboto"/>
            </a:endParaRPr>
          </a:p>
          <a:p>
            <a:pPr marL="0" lvl="0" indent="0" algn="l" rtl="0">
              <a:spcBef>
                <a:spcPts val="1000"/>
              </a:spcBef>
              <a:spcAft>
                <a:spcPts val="0"/>
              </a:spcAft>
              <a:buNone/>
            </a:pPr>
            <a:r>
              <a:rPr lang="en" sz="1200" b="1">
                <a:solidFill>
                  <a:schemeClr val="dk1"/>
                </a:solidFill>
                <a:latin typeface="Roboto"/>
                <a:ea typeface="Roboto"/>
                <a:cs typeface="Roboto"/>
                <a:sym typeface="Roboto"/>
              </a:rPr>
              <a:t>Lott point student in right direction</a:t>
            </a:r>
            <a:endParaRPr sz="1200" b="1">
              <a:solidFill>
                <a:schemeClr val="dk1"/>
              </a:solidFill>
              <a:latin typeface="Roboto"/>
              <a:ea typeface="Roboto"/>
              <a:cs typeface="Roboto"/>
              <a:sym typeface="Roboto"/>
            </a:endParaRPr>
          </a:p>
          <a:p>
            <a:pPr marL="0" lvl="0" indent="0" algn="l" rtl="0">
              <a:spcBef>
                <a:spcPts val="1000"/>
              </a:spcBef>
              <a:spcAft>
                <a:spcPts val="0"/>
              </a:spcAft>
              <a:buNone/>
            </a:pPr>
            <a:r>
              <a:rPr lang="en" sz="1200" b="1">
                <a:solidFill>
                  <a:schemeClr val="dk1"/>
                </a:solidFill>
                <a:latin typeface="Roboto"/>
                <a:ea typeface="Roboto"/>
                <a:cs typeface="Roboto"/>
                <a:sym typeface="Roboto"/>
              </a:rPr>
              <a:t>As we move through each reflection question, feel free to pause the video if you need more time to think about your response. </a:t>
            </a:r>
            <a:endParaRPr sz="1200" b="1">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One: Do I have any data already collected? (if your answer is yes, you are in Situation 2 and now you need to decide if you fit the explore and explain option or the creative option)</a:t>
            </a:r>
            <a:endParaRPr sz="1200">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Two: Is this data enough to create conclusions, even if they are limited?  (This still Sounds like Situation 2 and now you need to decide which option to use. Return to Situation 2 in this video for more information.)</a:t>
            </a:r>
            <a:endParaRPr sz="1200">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Three: Can I continue to collect data? (If you are unable to continue collecting data, but you do have some data, you are probably still in Situation 2)</a:t>
            </a:r>
            <a:endParaRPr sz="1200">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Four: Can I begin to collect data? (If your answer is no, you are probably in Situation 1. Return to Situation in this video for more support)</a:t>
            </a:r>
            <a:endParaRPr sz="1200">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Five: Are there other, innovative ways that I can collect data considering the current constraints? (This sounds like Situation 1)</a:t>
            </a:r>
            <a:endParaRPr sz="1200">
              <a:solidFill>
                <a:schemeClr val="dk1"/>
              </a:solidFill>
              <a:latin typeface="Roboto"/>
              <a:ea typeface="Roboto"/>
              <a:cs typeface="Roboto"/>
              <a:sym typeface="Roboto"/>
            </a:endParaRPr>
          </a:p>
          <a:p>
            <a:pPr marL="0" lvl="0" indent="0" algn="l" rtl="0">
              <a:spcBef>
                <a:spcPts val="1000"/>
              </a:spcBef>
              <a:spcAft>
                <a:spcPts val="0"/>
              </a:spcAft>
              <a:buNone/>
            </a:pPr>
            <a:r>
              <a:rPr lang="en" sz="1200">
                <a:solidFill>
                  <a:schemeClr val="dk1"/>
                </a:solidFill>
                <a:latin typeface="Roboto"/>
                <a:ea typeface="Roboto"/>
                <a:cs typeface="Roboto"/>
                <a:sym typeface="Roboto"/>
              </a:rPr>
              <a:t>Question Six: What secondary sources of raw data can I locate? (This sounds like Situation 1, Option 1: collecting and analyzing secondary data. Consider using the resource provided in the description when locating secondary data)</a:t>
            </a:r>
            <a:endParaRPr sz="1200">
              <a:solidFill>
                <a:schemeClr val="dk1"/>
              </a:solidFill>
              <a:latin typeface="Roboto"/>
              <a:ea typeface="Roboto"/>
              <a:cs typeface="Roboto"/>
              <a:sym typeface="Roboto"/>
            </a:endParaRPr>
          </a:p>
          <a:p>
            <a:pPr marL="0" lvl="0" indent="0" algn="l" rtl="0">
              <a:spcBef>
                <a:spcPts val="1000"/>
              </a:spcBef>
              <a:spcAft>
                <a:spcPts val="1000"/>
              </a:spcAft>
              <a:buNone/>
            </a:pPr>
            <a:r>
              <a:rPr lang="en" sz="1200">
                <a:solidFill>
                  <a:schemeClr val="dk1"/>
                </a:solidFill>
                <a:latin typeface="Roboto"/>
                <a:ea typeface="Roboto"/>
                <a:cs typeface="Roboto"/>
                <a:sym typeface="Roboto"/>
              </a:rPr>
              <a:t>Question Seven: Can I use theoretical results to come to a new understanding? (Yes! This is Situation 1, Option 2. Revisit this option for more support.)</a:t>
            </a:r>
            <a:endParaRPr sz="1200"/>
          </a:p>
        </p:txBody>
      </p:sp>
      <p:sp>
        <p:nvSpPr>
          <p:cNvPr id="209" name="Google Shape;209;g72160aae55_0_2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2160aae55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 </a:t>
            </a:r>
            <a:endParaRPr b="1"/>
          </a:p>
          <a:p>
            <a:pPr marL="0" lvl="0" indent="0" algn="l" rtl="0">
              <a:spcBef>
                <a:spcPts val="0"/>
              </a:spcBef>
              <a:spcAft>
                <a:spcPts val="0"/>
              </a:spcAft>
              <a:buNone/>
            </a:pPr>
            <a:endParaRPr/>
          </a:p>
          <a:p>
            <a:pPr marL="0" lvl="0" indent="0" algn="l" rtl="0">
              <a:spcBef>
                <a:spcPts val="0"/>
              </a:spcBef>
              <a:spcAft>
                <a:spcPts val="0"/>
              </a:spcAft>
              <a:buNone/>
            </a:pPr>
            <a:r>
              <a:rPr lang="en"/>
              <a:t>Okay, that was a LOT of information. Let’s recap. </a:t>
            </a:r>
            <a:endParaRPr/>
          </a:p>
        </p:txBody>
      </p:sp>
      <p:sp>
        <p:nvSpPr>
          <p:cNvPr id="218" name="Google Shape;218;g72160aae55_0_39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72160aae55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LOTT: </a:t>
            </a:r>
            <a:endParaRPr b="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r>
              <a:rPr lang="en" b="1">
                <a:solidFill>
                  <a:schemeClr val="dk1"/>
                </a:solidFill>
              </a:rPr>
              <a:t>I just want to revisit each major point from this review session. However, if you need more specific details about the steps you need to complete, make sure to go back and listen to the specific instructions for each option that Sam and I discussed. </a:t>
            </a:r>
            <a:endParaRPr b="1">
              <a:solidFill>
                <a:schemeClr val="dk1"/>
              </a:solidFill>
            </a:endParaRPr>
          </a:p>
          <a:p>
            <a:pPr marL="0" lvl="0" indent="0" algn="l" rtl="0">
              <a:spcBef>
                <a:spcPts val="0"/>
              </a:spcBef>
              <a:spcAft>
                <a:spcPts val="0"/>
              </a:spcAft>
              <a:buNone/>
            </a:pPr>
            <a:endParaRPr b="1"/>
          </a:p>
          <a:p>
            <a:pPr marL="0" lvl="0" indent="0" algn="l" rtl="0">
              <a:spcBef>
                <a:spcPts val="0"/>
              </a:spcBef>
              <a:spcAft>
                <a:spcPts val="0"/>
              </a:spcAft>
              <a:buNone/>
            </a:pPr>
            <a:r>
              <a:rPr lang="en" b="1"/>
              <a:t>Read and elaborate where needed...</a:t>
            </a:r>
            <a:endParaRPr b="1"/>
          </a:p>
        </p:txBody>
      </p:sp>
      <p:sp>
        <p:nvSpPr>
          <p:cNvPr id="224" name="Google Shape;224;g72160aae55_0_2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22b8d9e9c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latin typeface="Roboto"/>
                <a:ea typeface="Roboto"/>
                <a:cs typeface="Roboto"/>
                <a:sym typeface="Roboto"/>
              </a:rPr>
              <a:t>CHIANG</a:t>
            </a:r>
            <a:endParaRPr sz="1200" b="1">
              <a:solidFill>
                <a:schemeClr val="dk1"/>
              </a:solidFill>
              <a:latin typeface="Roboto"/>
              <a:ea typeface="Roboto"/>
              <a:cs typeface="Roboto"/>
              <a:sym typeface="Roboto"/>
            </a:endParaRPr>
          </a:p>
          <a:p>
            <a:pPr marL="0" lvl="0" indent="0" algn="l" rtl="0">
              <a:spcBef>
                <a:spcPts val="1000"/>
              </a:spcBef>
              <a:spcAft>
                <a:spcPts val="1000"/>
              </a:spcAft>
              <a:buNone/>
            </a:pPr>
            <a:r>
              <a:rPr lang="en" sz="1200" b="1">
                <a:solidFill>
                  <a:schemeClr val="dk1"/>
                </a:solidFill>
                <a:latin typeface="Roboto"/>
                <a:ea typeface="Roboto"/>
                <a:cs typeface="Roboto"/>
                <a:sym typeface="Roboto"/>
              </a:rPr>
              <a:t>If after watching this video you were wondering [read questions 1, 2, 3, 4] then tune in for our other review sessions.</a:t>
            </a:r>
            <a:endParaRPr sz="1200" b="1">
              <a:solidFill>
                <a:schemeClr val="dk1"/>
              </a:solidFill>
              <a:latin typeface="Roboto"/>
              <a:ea typeface="Roboto"/>
              <a:cs typeface="Roboto"/>
              <a:sym typeface="Roboto"/>
            </a:endParaRPr>
          </a:p>
        </p:txBody>
      </p:sp>
      <p:sp>
        <p:nvSpPr>
          <p:cNvPr id="230" name="Google Shape;230;g722b8d9e9c_0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72160aae55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LOTT</a:t>
            </a:r>
            <a:endParaRPr b="1"/>
          </a:p>
        </p:txBody>
      </p:sp>
      <p:sp>
        <p:nvSpPr>
          <p:cNvPr id="238" name="Google Shape;238;g72160aae55_0_23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72160aae55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CHIANG AND LOTT</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Lott: And of course, thanks for watching!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Chiang: See you on the next lesson!</a:t>
            </a:r>
            <a:endParaRPr b="1"/>
          </a:p>
        </p:txBody>
      </p:sp>
      <p:sp>
        <p:nvSpPr>
          <p:cNvPr id="247" name="Google Shape;247;g72160aae55_0_39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67345" y="538395"/>
            <a:ext cx="8464500" cy="413100"/>
          </a:xfrm>
          <a:prstGeom prst="rect">
            <a:avLst/>
          </a:prstGeom>
          <a:noFill/>
          <a:ln>
            <a:noFill/>
          </a:ln>
        </p:spPr>
        <p:txBody>
          <a:bodyPr spcFirstLastPara="1" wrap="square" lIns="0" tIns="0" rIns="72000" bIns="0" anchor="t" anchorCtr="0">
            <a:noAutofit/>
          </a:bodyPr>
          <a:lstStyle>
            <a:lvl1pPr lvl="0" algn="l" rtl="0">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267346" y="1213751"/>
            <a:ext cx="8477100" cy="4400100"/>
          </a:xfrm>
          <a:prstGeom prst="rect">
            <a:avLst/>
          </a:prstGeom>
          <a:noFill/>
          <a:ln>
            <a:noFill/>
          </a:ln>
        </p:spPr>
        <p:txBody>
          <a:bodyPr spcFirstLastPara="1" wrap="square" lIns="91425" tIns="45700" rIns="91425" bIns="45700" anchor="t" anchorCtr="0">
            <a:noAutofit/>
          </a:bodyPr>
          <a:lstStyle>
            <a:lvl1pPr marL="457200" lvl="0" indent="-381000" algn="l" rtl="0">
              <a:lnSpc>
                <a:spcPct val="100000"/>
              </a:lnSpc>
              <a:spcBef>
                <a:spcPts val="720"/>
              </a:spcBef>
              <a:spcAft>
                <a:spcPts val="0"/>
              </a:spcAft>
              <a:buSzPts val="2400"/>
              <a:buChar char="●"/>
              <a:defRPr/>
            </a:lvl1pPr>
            <a:lvl2pPr marL="914400" lvl="1" indent="-368300" algn="l" rtl="0">
              <a:lnSpc>
                <a:spcPct val="100000"/>
              </a:lnSpc>
              <a:spcBef>
                <a:spcPts val="360"/>
              </a:spcBef>
              <a:spcAft>
                <a:spcPts val="0"/>
              </a:spcAft>
              <a:buSzPts val="2200"/>
              <a:buChar char="○"/>
              <a:defRPr/>
            </a:lvl2pPr>
            <a:lvl3pPr marL="1371600" lvl="2" indent="-368300" algn="l" rtl="0">
              <a:lnSpc>
                <a:spcPct val="100000"/>
              </a:lnSpc>
              <a:spcBef>
                <a:spcPts val="360"/>
              </a:spcBef>
              <a:spcAft>
                <a:spcPts val="0"/>
              </a:spcAft>
              <a:buSzPts val="2200"/>
              <a:buChar char="■"/>
              <a:defRPr/>
            </a:lvl3pPr>
            <a:lvl4pPr marL="1828800" lvl="3" indent="-342900" algn="l" rtl="0">
              <a:lnSpc>
                <a:spcPct val="100000"/>
              </a:lnSpc>
              <a:spcBef>
                <a:spcPts val="360"/>
              </a:spcBef>
              <a:spcAft>
                <a:spcPts val="0"/>
              </a:spcAft>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1600"/>
              </a:spcBef>
              <a:spcAft>
                <a:spcPts val="0"/>
              </a:spcAft>
              <a:buClr>
                <a:schemeClr val="dk1"/>
              </a:buClr>
              <a:buSzPts val="1800"/>
              <a:buChar char="■"/>
              <a:defRPr/>
            </a:lvl6pPr>
            <a:lvl7pPr marL="3200400" lvl="6" indent="-342900" algn="l" rtl="0">
              <a:spcBef>
                <a:spcPts val="1600"/>
              </a:spcBef>
              <a:spcAft>
                <a:spcPts val="0"/>
              </a:spcAft>
              <a:buClr>
                <a:schemeClr val="dk1"/>
              </a:buClr>
              <a:buSzPts val="1800"/>
              <a:buChar char="●"/>
              <a:defRPr/>
            </a:lvl7pPr>
            <a:lvl8pPr marL="3657600" lvl="7" indent="-342900" algn="l" rtl="0">
              <a:spcBef>
                <a:spcPts val="1600"/>
              </a:spcBef>
              <a:spcAft>
                <a:spcPts val="0"/>
              </a:spcAft>
              <a:buClr>
                <a:schemeClr val="dk1"/>
              </a:buClr>
              <a:buSzPts val="1800"/>
              <a:buChar char="○"/>
              <a:defRPr/>
            </a:lvl8pPr>
            <a:lvl9pPr marL="4114800" lvl="8" indent="-342900" algn="l" rtl="0">
              <a:spcBef>
                <a:spcPts val="1600"/>
              </a:spcBef>
              <a:spcAft>
                <a:spcPts val="1600"/>
              </a:spcAft>
              <a:buClr>
                <a:schemeClr val="dk1"/>
              </a:buClr>
              <a:buSzPts val="1800"/>
              <a:buChar char="■"/>
              <a:defRPr/>
            </a:lvl9pPr>
          </a:lstStyle>
          <a:p>
            <a:endParaRPr/>
          </a:p>
        </p:txBody>
      </p:sp>
      <p:sp>
        <p:nvSpPr>
          <p:cNvPr id="53" name="Google Shape;53;p13"/>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54" name="Google Shape;54;p1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55" name="Google Shape;55;p1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Roboto"/>
                <a:ea typeface="Roboto"/>
                <a:cs typeface="Roboto"/>
                <a:sym typeface="Roboto"/>
              </a:defRPr>
            </a:lvl1pPr>
            <a:lvl2pPr marL="0" marR="0" lvl="1" indent="0" algn="l" rtl="0">
              <a:spcBef>
                <a:spcPts val="0"/>
              </a:spcBef>
              <a:buNone/>
              <a:defRPr sz="1800" b="0" i="0" u="none" strike="noStrike" cap="none">
                <a:solidFill>
                  <a:schemeClr val="dk1"/>
                </a:solidFill>
                <a:latin typeface="Roboto"/>
                <a:ea typeface="Roboto"/>
                <a:cs typeface="Roboto"/>
                <a:sym typeface="Roboto"/>
              </a:defRPr>
            </a:lvl2pPr>
            <a:lvl3pPr marL="0" marR="0" lvl="2" indent="0" algn="l" rtl="0">
              <a:spcBef>
                <a:spcPts val="0"/>
              </a:spcBef>
              <a:buNone/>
              <a:defRPr sz="1800" b="0" i="0" u="none" strike="noStrike" cap="none">
                <a:solidFill>
                  <a:schemeClr val="dk1"/>
                </a:solidFill>
                <a:latin typeface="Roboto"/>
                <a:ea typeface="Roboto"/>
                <a:cs typeface="Roboto"/>
                <a:sym typeface="Roboto"/>
              </a:defRPr>
            </a:lvl3pPr>
            <a:lvl4pPr marL="0" marR="0" lvl="3" indent="0" algn="l" rtl="0">
              <a:spcBef>
                <a:spcPts val="0"/>
              </a:spcBef>
              <a:buNone/>
              <a:defRPr sz="1800" b="0" i="0" u="none" strike="noStrike" cap="none">
                <a:solidFill>
                  <a:schemeClr val="dk1"/>
                </a:solidFill>
                <a:latin typeface="Roboto"/>
                <a:ea typeface="Roboto"/>
                <a:cs typeface="Roboto"/>
                <a:sym typeface="Roboto"/>
              </a:defRPr>
            </a:lvl4pPr>
            <a:lvl5pPr marL="0" marR="0" lvl="4" indent="0" algn="l" rtl="0">
              <a:spcBef>
                <a:spcPts val="0"/>
              </a:spcBef>
              <a:buNone/>
              <a:defRPr sz="1800" b="0" i="0" u="none" strike="noStrike" cap="none">
                <a:solidFill>
                  <a:schemeClr val="dk1"/>
                </a:solidFill>
                <a:latin typeface="Roboto"/>
                <a:ea typeface="Roboto"/>
                <a:cs typeface="Roboto"/>
                <a:sym typeface="Roboto"/>
              </a:defRPr>
            </a:lvl5pPr>
            <a:lvl6pPr marL="0" marR="0" lvl="5" indent="0" algn="l" rtl="0">
              <a:spcBef>
                <a:spcPts val="0"/>
              </a:spcBef>
              <a:buNone/>
              <a:defRPr sz="1800" b="0" i="0" u="none" strike="noStrike" cap="none">
                <a:solidFill>
                  <a:schemeClr val="dk1"/>
                </a:solidFill>
                <a:latin typeface="Roboto"/>
                <a:ea typeface="Roboto"/>
                <a:cs typeface="Roboto"/>
                <a:sym typeface="Roboto"/>
              </a:defRPr>
            </a:lvl6pPr>
            <a:lvl7pPr marL="0" marR="0" lvl="6" indent="0" algn="l" rtl="0">
              <a:spcBef>
                <a:spcPts val="0"/>
              </a:spcBef>
              <a:buNone/>
              <a:defRPr sz="1800" b="0" i="0" u="none" strike="noStrike" cap="none">
                <a:solidFill>
                  <a:schemeClr val="dk1"/>
                </a:solidFill>
                <a:latin typeface="Roboto"/>
                <a:ea typeface="Roboto"/>
                <a:cs typeface="Roboto"/>
                <a:sym typeface="Roboto"/>
              </a:defRPr>
            </a:lvl7pPr>
            <a:lvl8pPr marL="0" marR="0" lvl="7" indent="0" algn="l" rtl="0">
              <a:spcBef>
                <a:spcPts val="0"/>
              </a:spcBef>
              <a:buNone/>
              <a:defRPr sz="1800" b="0" i="0" u="none" strike="noStrike" cap="none">
                <a:solidFill>
                  <a:schemeClr val="dk1"/>
                </a:solidFill>
                <a:latin typeface="Roboto"/>
                <a:ea typeface="Roboto"/>
                <a:cs typeface="Roboto"/>
                <a:sym typeface="Roboto"/>
              </a:defRPr>
            </a:lvl8pPr>
            <a:lvl9pPr marL="0" marR="0" lvl="8" indent="0" algn="l" rtl="0">
              <a:spcBef>
                <a:spcPts val="0"/>
              </a:spcBef>
              <a:buNone/>
              <a:defRPr sz="1800" b="0" i="0" u="none" strike="noStrike" cap="none">
                <a:solidFill>
                  <a:schemeClr val="dk1"/>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Full Page Photo">
  <p:cSld name="Full Page Photo">
    <p:spTree>
      <p:nvGrpSpPr>
        <p:cNvPr id="1" name="Shape 56"/>
        <p:cNvGrpSpPr/>
        <p:nvPr/>
      </p:nvGrpSpPr>
      <p:grpSpPr>
        <a:xfrm>
          <a:off x="0" y="0"/>
          <a:ext cx="0" cy="0"/>
          <a:chOff x="0" y="0"/>
          <a:chExt cx="0" cy="0"/>
        </a:xfrm>
      </p:grpSpPr>
      <p:sp>
        <p:nvSpPr>
          <p:cNvPr id="57" name="Google Shape;57;p14"/>
          <p:cNvSpPr>
            <a:spLocks noGrp="1"/>
          </p:cNvSpPr>
          <p:nvPr>
            <p:ph type="pic" idx="2"/>
          </p:nvPr>
        </p:nvSpPr>
        <p:spPr>
          <a:xfrm>
            <a:off x="339693" y="408560"/>
            <a:ext cx="8464500" cy="61005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570"/>
              </a:spcBef>
              <a:spcAft>
                <a:spcPts val="0"/>
              </a:spcAft>
              <a:buClr>
                <a:schemeClr val="dk1"/>
              </a:buClr>
              <a:buSzPts val="2400"/>
              <a:buFont typeface="Verdana"/>
              <a:buNone/>
              <a:defRPr sz="1424" b="1" i="0" u="none" strike="noStrike" cap="none">
                <a:solidFill>
                  <a:schemeClr val="lt2"/>
                </a:solidFill>
                <a:latin typeface="Roboto"/>
                <a:ea typeface="Roboto"/>
                <a:cs typeface="Roboto"/>
                <a:sym typeface="Roboto"/>
              </a:defRPr>
            </a:lvl1pPr>
            <a:lvl2pPr marR="0" lvl="1" algn="l" rtl="0">
              <a:lnSpc>
                <a:spcPct val="100000"/>
              </a:lnSpc>
              <a:spcBef>
                <a:spcPts val="228"/>
              </a:spcBef>
              <a:spcAft>
                <a:spcPts val="0"/>
              </a:spcAft>
              <a:buClr>
                <a:schemeClr val="dk1"/>
              </a:buClr>
              <a:buSzPts val="2200"/>
              <a:buFont typeface="Verdana"/>
              <a:buChar char="-"/>
              <a:defRPr sz="1139" b="0" i="0" u="none" strike="noStrike" cap="none">
                <a:solidFill>
                  <a:schemeClr val="dk1"/>
                </a:solidFill>
                <a:latin typeface="Roboto"/>
                <a:ea typeface="Roboto"/>
                <a:cs typeface="Roboto"/>
                <a:sym typeface="Roboto"/>
              </a:defRPr>
            </a:lvl2pPr>
            <a:lvl3pPr marR="0" lvl="2" algn="l" rtl="0">
              <a:lnSpc>
                <a:spcPct val="100000"/>
              </a:lnSpc>
              <a:spcBef>
                <a:spcPts val="228"/>
              </a:spcBef>
              <a:spcAft>
                <a:spcPts val="0"/>
              </a:spcAft>
              <a:buClr>
                <a:schemeClr val="dk1"/>
              </a:buClr>
              <a:buSzPts val="2200"/>
              <a:buFont typeface="Arial"/>
              <a:buChar char="8"/>
              <a:defRPr sz="1139" b="0" i="0" u="none" strike="noStrike" cap="none">
                <a:solidFill>
                  <a:schemeClr val="dk1"/>
                </a:solidFill>
                <a:latin typeface="Roboto"/>
                <a:ea typeface="Roboto"/>
                <a:cs typeface="Roboto"/>
                <a:sym typeface="Roboto"/>
              </a:defRPr>
            </a:lvl3pPr>
            <a:lvl4pPr marR="0" lvl="3" algn="l" rtl="0">
              <a:lnSpc>
                <a:spcPct val="100000"/>
              </a:lnSpc>
              <a:spcBef>
                <a:spcPts val="228"/>
              </a:spcBef>
              <a:spcAft>
                <a:spcPts val="0"/>
              </a:spcAft>
              <a:buClr>
                <a:schemeClr val="dk1"/>
              </a:buClr>
              <a:buSzPts val="1139"/>
              <a:buFont typeface="Verdana"/>
              <a:buChar char="-"/>
              <a:defRPr sz="1139" b="0" i="0" u="none" strike="noStrike" cap="none">
                <a:solidFill>
                  <a:schemeClr val="dk1"/>
                </a:solidFill>
                <a:latin typeface="Roboto"/>
                <a:ea typeface="Roboto"/>
                <a:cs typeface="Roboto"/>
                <a:sym typeface="Roboto"/>
              </a:defRPr>
            </a:lvl4pPr>
            <a:lvl5pPr marR="0" lvl="4" algn="l" rtl="0">
              <a:spcBef>
                <a:spcPts val="342"/>
              </a:spcBef>
              <a:spcAft>
                <a:spcPts val="0"/>
              </a:spcAft>
              <a:buClr>
                <a:schemeClr val="dk1"/>
              </a:buClr>
              <a:buSzPts val="1709"/>
              <a:buFont typeface="Arial"/>
              <a:buChar char="»"/>
              <a:defRPr sz="1709" b="0" i="0" u="none" strike="noStrike" cap="none">
                <a:solidFill>
                  <a:schemeClr val="dk1"/>
                </a:solidFill>
                <a:latin typeface="Verdana"/>
                <a:ea typeface="Verdana"/>
                <a:cs typeface="Verdana"/>
                <a:sym typeface="Verdana"/>
              </a:defRPr>
            </a:lvl5pPr>
            <a:lvl6pPr marR="0" lvl="5" algn="l" rtl="0">
              <a:spcBef>
                <a:spcPts val="299"/>
              </a:spcBef>
              <a:spcAft>
                <a:spcPts val="0"/>
              </a:spcAft>
              <a:buClr>
                <a:schemeClr val="dk1"/>
              </a:buClr>
              <a:buSzPts val="1495"/>
              <a:buFont typeface="Arial"/>
              <a:buChar char="•"/>
              <a:defRPr sz="1495" b="0" i="0" u="none" strike="noStrike" cap="none">
                <a:solidFill>
                  <a:schemeClr val="dk1"/>
                </a:solidFill>
                <a:latin typeface="Roboto"/>
                <a:ea typeface="Roboto"/>
                <a:cs typeface="Roboto"/>
                <a:sym typeface="Roboto"/>
              </a:defRPr>
            </a:lvl6pPr>
            <a:lvl7pPr marR="0" lvl="6" algn="l" rtl="0">
              <a:spcBef>
                <a:spcPts val="299"/>
              </a:spcBef>
              <a:spcAft>
                <a:spcPts val="0"/>
              </a:spcAft>
              <a:buClr>
                <a:schemeClr val="dk1"/>
              </a:buClr>
              <a:buSzPts val="1495"/>
              <a:buFont typeface="Arial"/>
              <a:buChar char="•"/>
              <a:defRPr sz="1495" b="0" i="0" u="none" strike="noStrike" cap="none">
                <a:solidFill>
                  <a:schemeClr val="dk1"/>
                </a:solidFill>
                <a:latin typeface="Roboto"/>
                <a:ea typeface="Roboto"/>
                <a:cs typeface="Roboto"/>
                <a:sym typeface="Roboto"/>
              </a:defRPr>
            </a:lvl7pPr>
            <a:lvl8pPr marR="0" lvl="7" algn="l" rtl="0">
              <a:spcBef>
                <a:spcPts val="299"/>
              </a:spcBef>
              <a:spcAft>
                <a:spcPts val="0"/>
              </a:spcAft>
              <a:buClr>
                <a:schemeClr val="dk1"/>
              </a:buClr>
              <a:buSzPts val="1495"/>
              <a:buFont typeface="Arial"/>
              <a:buChar char="•"/>
              <a:defRPr sz="1495" b="0" i="0" u="none" strike="noStrike" cap="none">
                <a:solidFill>
                  <a:schemeClr val="dk1"/>
                </a:solidFill>
                <a:latin typeface="Roboto"/>
                <a:ea typeface="Roboto"/>
                <a:cs typeface="Roboto"/>
                <a:sym typeface="Roboto"/>
              </a:defRPr>
            </a:lvl8pPr>
            <a:lvl9pPr marR="0" lvl="8" algn="l" rtl="0">
              <a:spcBef>
                <a:spcPts val="299"/>
              </a:spcBef>
              <a:spcAft>
                <a:spcPts val="0"/>
              </a:spcAft>
              <a:buClr>
                <a:schemeClr val="dk1"/>
              </a:buClr>
              <a:buSzPts val="1495"/>
              <a:buFont typeface="Arial"/>
              <a:buChar char="•"/>
              <a:defRPr sz="1495" b="0" i="0" u="none" strike="noStrike" cap="none">
                <a:solidFill>
                  <a:schemeClr val="dk1"/>
                </a:solidFill>
                <a:latin typeface="Roboto"/>
                <a:ea typeface="Roboto"/>
                <a:cs typeface="Roboto"/>
                <a:sym typeface="Roboto"/>
              </a:defRPr>
            </a:lvl9pPr>
          </a:lstStyle>
          <a:p>
            <a:endParaRPr/>
          </a:p>
        </p:txBody>
      </p:sp>
      <p:sp>
        <p:nvSpPr>
          <p:cNvPr id="58" name="Google Shape;58;p14"/>
          <p:cNvSpPr txBox="1">
            <a:spLocks noGrp="1"/>
          </p:cNvSpPr>
          <p:nvPr>
            <p:ph type="title"/>
          </p:nvPr>
        </p:nvSpPr>
        <p:spPr>
          <a:xfrm>
            <a:off x="562028" y="699913"/>
            <a:ext cx="4365000" cy="391500"/>
          </a:xfrm>
          <a:prstGeom prst="rect">
            <a:avLst/>
          </a:prstGeom>
          <a:noFill/>
          <a:ln>
            <a:noFill/>
          </a:ln>
        </p:spPr>
        <p:txBody>
          <a:bodyPr spcFirstLastPara="1" wrap="square" lIns="0" tIns="0" rIns="72000" bIns="0" anchor="t" anchorCtr="0">
            <a:noAutofit/>
          </a:bodyPr>
          <a:lstStyle>
            <a:lvl1pPr lvl="0" algn="l" rtl="0">
              <a:spcBef>
                <a:spcPts val="0"/>
              </a:spcBef>
              <a:spcAft>
                <a:spcPts val="0"/>
              </a:spcAft>
              <a:buClr>
                <a:schemeClr val="dk2"/>
              </a:buClr>
              <a:buSzPts val="2563"/>
              <a:buFont typeface="Roboto Slab"/>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59" name="Google Shape;59;p14"/>
          <p:cNvCxnSpPr/>
          <p:nvPr/>
        </p:nvCxnSpPr>
        <p:spPr>
          <a:xfrm>
            <a:off x="339693" y="432879"/>
            <a:ext cx="8464500" cy="0"/>
          </a:xfrm>
          <a:prstGeom prst="straightConnector1">
            <a:avLst/>
          </a:prstGeom>
          <a:noFill/>
          <a:ln w="66675" cap="flat" cmpd="sng">
            <a:solidFill>
              <a:schemeClr val="accent3"/>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ank Page">
  <p:cSld name="Blank Page">
    <p:spTree>
      <p:nvGrpSpPr>
        <p:cNvPr id="1" name="Shape 6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6"/>
          <p:cNvSpPr txBox="1">
            <a:spLocks noGrp="1"/>
          </p:cNvSpPr>
          <p:nvPr>
            <p:ph type="ctrTitle"/>
          </p:nvPr>
        </p:nvSpPr>
        <p:spPr>
          <a:xfrm>
            <a:off x="311708" y="992767"/>
            <a:ext cx="8520600" cy="2736900"/>
          </a:xfrm>
          <a:prstGeom prst="rect">
            <a:avLst/>
          </a:prstGeom>
          <a:noFill/>
          <a:ln>
            <a:noFill/>
          </a:ln>
        </p:spPr>
        <p:txBody>
          <a:bodyPr spcFirstLastPara="1" wrap="square" lIns="0" tIns="0" rIns="72000" bIns="0" anchor="b" anchorCtr="0">
            <a:noAutofit/>
          </a:bodyPr>
          <a:lstStyle/>
          <a:p>
            <a:pPr marL="0" lvl="0" indent="0" algn="ctr" rtl="0">
              <a:spcBef>
                <a:spcPts val="0"/>
              </a:spcBef>
              <a:spcAft>
                <a:spcPts val="0"/>
              </a:spcAft>
              <a:buClr>
                <a:schemeClr val="dk1"/>
              </a:buClr>
              <a:buSzPts val="6000"/>
              <a:buFont typeface="Roboto Slab"/>
              <a:buNone/>
            </a:pPr>
            <a:endParaRPr/>
          </a:p>
        </p:txBody>
      </p:sp>
      <p:sp>
        <p:nvSpPr>
          <p:cNvPr id="66" name="Google Shape;66;p16"/>
          <p:cNvSpPr txBox="1">
            <a:spLocks noGrp="1"/>
          </p:cNvSpPr>
          <p:nvPr>
            <p:ph type="subTitle" idx="1"/>
          </p:nvPr>
        </p:nvSpPr>
        <p:spPr>
          <a:xfrm>
            <a:off x="311700" y="3778833"/>
            <a:ext cx="8520600" cy="1056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400"/>
              <a:buNone/>
            </a:pPr>
            <a:endParaRPr/>
          </a:p>
        </p:txBody>
      </p:sp>
      <p:pic>
        <p:nvPicPr>
          <p:cNvPr id="67" name="Google Shape;67;p16" descr="A close up of a logo&#10;&#10;Description automatically generated"/>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4207272" y="2878013"/>
            <a:ext cx="4043400" cy="413100"/>
          </a:xfrm>
          <a:prstGeom prst="rect">
            <a:avLst/>
          </a:prstGeom>
        </p:spPr>
        <p:txBody>
          <a:bodyPr spcFirstLastPara="1" wrap="square" lIns="0" tIns="0" rIns="72000" bIns="0" anchor="t" anchorCtr="0">
            <a:noAutofit/>
          </a:bodyPr>
          <a:lstStyle/>
          <a:p>
            <a:pPr marL="0" lvl="0" indent="0" algn="l" rtl="0">
              <a:spcBef>
                <a:spcPts val="0"/>
              </a:spcBef>
              <a:spcAft>
                <a:spcPts val="0"/>
              </a:spcAft>
              <a:buNone/>
            </a:pPr>
            <a:r>
              <a:rPr lang="en" b="1">
                <a:solidFill>
                  <a:srgbClr val="016299"/>
                </a:solidFill>
              </a:rPr>
              <a:t>Interruptions to your Research Process</a:t>
            </a:r>
            <a:endParaRPr b="1">
              <a:solidFill>
                <a:srgbClr val="016299"/>
              </a:solidFill>
            </a:endParaRPr>
          </a:p>
        </p:txBody>
      </p:sp>
      <p:sp>
        <p:nvSpPr>
          <p:cNvPr id="73" name="Google Shape;73;p17"/>
          <p:cNvSpPr txBox="1">
            <a:spLocks noGrp="1"/>
          </p:cNvSpPr>
          <p:nvPr>
            <p:ph type="body" idx="1"/>
          </p:nvPr>
        </p:nvSpPr>
        <p:spPr>
          <a:xfrm>
            <a:off x="4207275" y="3840950"/>
            <a:ext cx="4043400" cy="1791600"/>
          </a:xfrm>
          <a:prstGeom prst="rect">
            <a:avLst/>
          </a:prstGeom>
        </p:spPr>
        <p:txBody>
          <a:bodyPr spcFirstLastPara="1" wrap="square" lIns="0" tIns="0" rIns="0" bIns="0" anchor="t" anchorCtr="0">
            <a:noAutofit/>
          </a:bodyPr>
          <a:lstStyle/>
          <a:p>
            <a:pPr marL="0" lvl="0" indent="0" algn="l" rtl="0">
              <a:spcBef>
                <a:spcPts val="720"/>
              </a:spcBef>
              <a:spcAft>
                <a:spcPts val="0"/>
              </a:spcAft>
              <a:buNone/>
            </a:pPr>
            <a:r>
              <a:rPr lang="en" sz="2400">
                <a:solidFill>
                  <a:srgbClr val="000000"/>
                </a:solidFill>
              </a:rPr>
              <a:t>Supporting students as they continue their research during COVID-19</a:t>
            </a:r>
            <a:endParaRPr sz="2400">
              <a:solidFill>
                <a:srgbClr val="000000"/>
              </a:solidFill>
            </a:endParaRPr>
          </a:p>
        </p:txBody>
      </p:sp>
      <p:pic>
        <p:nvPicPr>
          <p:cNvPr id="74" name="Google Shape;74;p17"/>
          <p:cNvPicPr preferRelativeResize="0"/>
          <p:nvPr/>
        </p:nvPicPr>
        <p:blipFill>
          <a:blip r:embed="rId3">
            <a:alphaModFix/>
          </a:blip>
          <a:stretch>
            <a:fillRect/>
          </a:stretch>
        </p:blipFill>
        <p:spPr>
          <a:xfrm>
            <a:off x="511675" y="261100"/>
            <a:ext cx="4442276" cy="1791675"/>
          </a:xfrm>
          <a:prstGeom prst="rect">
            <a:avLst/>
          </a:prstGeom>
          <a:noFill/>
          <a:ln>
            <a:noFill/>
          </a:ln>
        </p:spPr>
      </p:pic>
      <p:pic>
        <p:nvPicPr>
          <p:cNvPr id="75" name="Google Shape;75;p17"/>
          <p:cNvPicPr preferRelativeResize="0"/>
          <p:nvPr/>
        </p:nvPicPr>
        <p:blipFill>
          <a:blip r:embed="rId4">
            <a:alphaModFix/>
          </a:blip>
          <a:stretch>
            <a:fillRect/>
          </a:stretch>
        </p:blipFill>
        <p:spPr>
          <a:xfrm>
            <a:off x="2927175" y="1450300"/>
            <a:ext cx="1319200" cy="324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body" idx="1"/>
          </p:nvPr>
        </p:nvSpPr>
        <p:spPr>
          <a:xfrm>
            <a:off x="311700" y="2908230"/>
            <a:ext cx="3999900" cy="186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a:solidFill>
                  <a:srgbClr val="359CE1"/>
                </a:solidFill>
              </a:rPr>
              <a:t>Emily Lott</a:t>
            </a:r>
            <a:endParaRPr sz="3000" b="1">
              <a:solidFill>
                <a:srgbClr val="359CE1"/>
              </a:solidFill>
            </a:endParaRPr>
          </a:p>
          <a:p>
            <a:pPr marL="0" lvl="0" indent="0" algn="ctr" rtl="0">
              <a:spcBef>
                <a:spcPts val="1600"/>
              </a:spcBef>
              <a:spcAft>
                <a:spcPts val="0"/>
              </a:spcAft>
              <a:buNone/>
            </a:pPr>
            <a:r>
              <a:rPr lang="en" sz="1800" b="1">
                <a:solidFill>
                  <a:srgbClr val="000000"/>
                </a:solidFill>
              </a:rPr>
              <a:t>Chestatee High School</a:t>
            </a:r>
            <a:endParaRPr sz="1800" b="1">
              <a:solidFill>
                <a:srgbClr val="000000"/>
              </a:solidFill>
            </a:endParaRPr>
          </a:p>
          <a:p>
            <a:pPr marL="0" lvl="0" indent="0" algn="ctr" rtl="0">
              <a:spcBef>
                <a:spcPts val="0"/>
              </a:spcBef>
              <a:spcAft>
                <a:spcPts val="0"/>
              </a:spcAft>
              <a:buNone/>
            </a:pPr>
            <a:r>
              <a:rPr lang="en" sz="1800">
                <a:solidFill>
                  <a:srgbClr val="000000"/>
                </a:solidFill>
              </a:rPr>
              <a:t>Gainesville, Georgia</a:t>
            </a:r>
            <a:endParaRPr sz="1800">
              <a:solidFill>
                <a:srgbClr val="000000"/>
              </a:solidFill>
            </a:endParaRPr>
          </a:p>
        </p:txBody>
      </p:sp>
      <p:pic>
        <p:nvPicPr>
          <p:cNvPr id="81" name="Google Shape;81;p18"/>
          <p:cNvPicPr preferRelativeResize="0"/>
          <p:nvPr/>
        </p:nvPicPr>
        <p:blipFill>
          <a:blip r:embed="rId3">
            <a:alphaModFix/>
          </a:blip>
          <a:stretch>
            <a:fillRect/>
          </a:stretch>
        </p:blipFill>
        <p:spPr>
          <a:xfrm>
            <a:off x="5726750" y="5380125"/>
            <a:ext cx="3312750" cy="1336100"/>
          </a:xfrm>
          <a:prstGeom prst="rect">
            <a:avLst/>
          </a:prstGeom>
          <a:noFill/>
          <a:ln>
            <a:noFill/>
          </a:ln>
        </p:spPr>
      </p:pic>
      <p:sp>
        <p:nvSpPr>
          <p:cNvPr id="82" name="Google Shape;82;p18"/>
          <p:cNvSpPr txBox="1">
            <a:spLocks noGrp="1"/>
          </p:cNvSpPr>
          <p:nvPr>
            <p:ph type="title"/>
          </p:nvPr>
        </p:nvSpPr>
        <p:spPr>
          <a:xfrm>
            <a:off x="311700" y="1964967"/>
            <a:ext cx="8520600" cy="76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a:t>A Virtual Lesson from</a:t>
            </a:r>
            <a:endParaRPr sz="3600" b="1"/>
          </a:p>
        </p:txBody>
      </p:sp>
      <p:sp>
        <p:nvSpPr>
          <p:cNvPr id="83" name="Google Shape;83;p18"/>
          <p:cNvSpPr txBox="1">
            <a:spLocks noGrp="1"/>
          </p:cNvSpPr>
          <p:nvPr>
            <p:ph type="body" idx="2"/>
          </p:nvPr>
        </p:nvSpPr>
        <p:spPr>
          <a:xfrm>
            <a:off x="4832400" y="2908229"/>
            <a:ext cx="3999900" cy="2240400"/>
          </a:xfrm>
          <a:prstGeom prst="rect">
            <a:avLst/>
          </a:prstGeom>
        </p:spPr>
        <p:txBody>
          <a:bodyPr spcFirstLastPara="1" wrap="square" lIns="91425" tIns="91425" rIns="91425" bIns="91425" anchor="t" anchorCtr="0">
            <a:noAutofit/>
          </a:bodyPr>
          <a:lstStyle/>
          <a:p>
            <a:pPr marL="0" marR="0" lvl="0" indent="0" algn="ctr" rtl="0">
              <a:lnSpc>
                <a:spcPct val="115000"/>
              </a:lnSpc>
              <a:spcBef>
                <a:spcPts val="0"/>
              </a:spcBef>
              <a:spcAft>
                <a:spcPts val="0"/>
              </a:spcAft>
              <a:buNone/>
            </a:pPr>
            <a:r>
              <a:rPr lang="en" sz="3000" b="1">
                <a:solidFill>
                  <a:srgbClr val="359CE1"/>
                </a:solidFill>
              </a:rPr>
              <a:t>Sam Chiang</a:t>
            </a:r>
            <a:endParaRPr sz="3000" b="1">
              <a:solidFill>
                <a:srgbClr val="359CE1"/>
              </a:solidFill>
            </a:endParaRPr>
          </a:p>
          <a:p>
            <a:pPr marL="0" lvl="0" indent="0" algn="ctr" rtl="0">
              <a:spcBef>
                <a:spcPts val="1600"/>
              </a:spcBef>
              <a:spcAft>
                <a:spcPts val="0"/>
              </a:spcAft>
              <a:buClr>
                <a:schemeClr val="dk1"/>
              </a:buClr>
              <a:buSzPts val="1100"/>
              <a:buFont typeface="Arial"/>
              <a:buNone/>
            </a:pPr>
            <a:r>
              <a:rPr lang="en" sz="1800" b="1">
                <a:solidFill>
                  <a:schemeClr val="dk1"/>
                </a:solidFill>
              </a:rPr>
              <a:t>Upland High School</a:t>
            </a:r>
            <a:endParaRPr sz="1800" b="1">
              <a:solidFill>
                <a:schemeClr val="dk1"/>
              </a:solidFill>
            </a:endParaRPr>
          </a:p>
          <a:p>
            <a:pPr marL="0" lvl="0" indent="0" algn="ctr" rtl="0">
              <a:spcBef>
                <a:spcPts val="0"/>
              </a:spcBef>
              <a:spcAft>
                <a:spcPts val="0"/>
              </a:spcAft>
              <a:buNone/>
            </a:pPr>
            <a:r>
              <a:rPr lang="en" sz="1800">
                <a:solidFill>
                  <a:schemeClr val="dk1"/>
                </a:solidFill>
              </a:rPr>
              <a:t>Upland, California</a:t>
            </a:r>
            <a:endParaRPr sz="1800"/>
          </a:p>
        </p:txBody>
      </p:sp>
      <p:pic>
        <p:nvPicPr>
          <p:cNvPr id="84" name="Google Shape;84;p18"/>
          <p:cNvPicPr preferRelativeResize="0"/>
          <p:nvPr/>
        </p:nvPicPr>
        <p:blipFill rotWithShape="1">
          <a:blip r:embed="rId4">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88"/>
        <p:cNvGrpSpPr/>
        <p:nvPr/>
      </p:nvGrpSpPr>
      <p:grpSpPr>
        <a:xfrm>
          <a:off x="0" y="0"/>
          <a:ext cx="0" cy="0"/>
          <a:chOff x="0" y="0"/>
          <a:chExt cx="0" cy="0"/>
        </a:xfrm>
      </p:grpSpPr>
      <p:pic>
        <p:nvPicPr>
          <p:cNvPr id="89" name="Google Shape;89;p19"/>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90" name="Google Shape;90;p19"/>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Lesson Overview</a:t>
            </a:r>
            <a:endParaRPr sz="7200" b="1">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31850" y="721725"/>
            <a:ext cx="2856600" cy="816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Lesson Goal:</a:t>
            </a:r>
            <a:endParaRPr>
              <a:solidFill>
                <a:schemeClr val="dk1"/>
              </a:solidFill>
            </a:endParaRPr>
          </a:p>
        </p:txBody>
      </p:sp>
      <p:sp>
        <p:nvSpPr>
          <p:cNvPr id="96" name="Google Shape;96;p20"/>
          <p:cNvSpPr txBox="1"/>
          <p:nvPr/>
        </p:nvSpPr>
        <p:spPr>
          <a:xfrm>
            <a:off x="377450" y="1275900"/>
            <a:ext cx="2811000" cy="24030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 sz="2000">
                <a:solidFill>
                  <a:schemeClr val="dk1"/>
                </a:solidFill>
                <a:latin typeface="Roboto"/>
                <a:ea typeface="Roboto"/>
                <a:cs typeface="Roboto"/>
                <a:sym typeface="Roboto"/>
              </a:rPr>
              <a:t>This lesson will support students who are unable to move forward in their projects due to the ramifications of COVID-19</a:t>
            </a:r>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pic>
        <p:nvPicPr>
          <p:cNvPr id="97" name="Google Shape;97;p20"/>
          <p:cNvPicPr preferRelativeResize="0"/>
          <p:nvPr/>
        </p:nvPicPr>
        <p:blipFill>
          <a:blip r:embed="rId3">
            <a:alphaModFix/>
          </a:blip>
          <a:stretch>
            <a:fillRect/>
          </a:stretch>
        </p:blipFill>
        <p:spPr>
          <a:xfrm>
            <a:off x="3355775" y="655575"/>
            <a:ext cx="5539825" cy="5819250"/>
          </a:xfrm>
          <a:prstGeom prst="rect">
            <a:avLst/>
          </a:prstGeom>
          <a:noFill/>
          <a:ln>
            <a:noFill/>
          </a:ln>
        </p:spPr>
      </p:pic>
      <p:sp>
        <p:nvSpPr>
          <p:cNvPr id="98" name="Google Shape;98;p20"/>
          <p:cNvSpPr txBox="1"/>
          <p:nvPr/>
        </p:nvSpPr>
        <p:spPr>
          <a:xfrm>
            <a:off x="354650" y="3890400"/>
            <a:ext cx="2811000" cy="24030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 sz="2000" b="1">
                <a:solidFill>
                  <a:schemeClr val="dk1"/>
                </a:solidFill>
                <a:latin typeface="Roboto"/>
                <a:ea typeface="Roboto"/>
                <a:cs typeface="Roboto"/>
                <a:sym typeface="Roboto"/>
              </a:rPr>
              <a:t>LO 1.5B: </a:t>
            </a:r>
            <a:r>
              <a:rPr lang="en" sz="2000">
                <a:solidFill>
                  <a:schemeClr val="dk1"/>
                </a:solidFill>
                <a:latin typeface="Roboto"/>
                <a:ea typeface="Roboto"/>
                <a:cs typeface="Roboto"/>
                <a:sym typeface="Roboto"/>
              </a:rPr>
              <a:t>Designing, planning, and implementing a scholarly inquiry.</a:t>
            </a: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102"/>
        <p:cNvGrpSpPr/>
        <p:nvPr/>
      </p:nvGrpSpPr>
      <p:grpSpPr>
        <a:xfrm>
          <a:off x="0" y="0"/>
          <a:ext cx="0" cy="0"/>
          <a:chOff x="0" y="0"/>
          <a:chExt cx="0" cy="0"/>
        </a:xfrm>
      </p:grpSpPr>
      <p:pic>
        <p:nvPicPr>
          <p:cNvPr id="103" name="Google Shape;103;p21"/>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104" name="Google Shape;104;p21"/>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Warm Up</a:t>
            </a:r>
            <a:endParaRPr sz="7200" b="1">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Reflect on your stage of the research process</a:t>
            </a:r>
            <a:endParaRPr>
              <a:solidFill>
                <a:schemeClr val="dk1"/>
              </a:solidFill>
            </a:endParaRPr>
          </a:p>
        </p:txBody>
      </p:sp>
      <p:sp>
        <p:nvSpPr>
          <p:cNvPr id="110" name="Google Shape;110;p22"/>
          <p:cNvSpPr txBox="1"/>
          <p:nvPr/>
        </p:nvSpPr>
        <p:spPr>
          <a:xfrm>
            <a:off x="4238475" y="5858800"/>
            <a:ext cx="3471600" cy="660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t>When you are ready:</a:t>
            </a:r>
            <a:endParaRPr b="1"/>
          </a:p>
          <a:p>
            <a:pPr marL="0" lvl="0" indent="0" algn="r" rtl="0">
              <a:spcBef>
                <a:spcPts val="0"/>
              </a:spcBef>
              <a:spcAft>
                <a:spcPts val="0"/>
              </a:spcAft>
              <a:buNone/>
            </a:pPr>
            <a:r>
              <a:rPr lang="en"/>
              <a:t>Pause the video to complete this activity.</a:t>
            </a:r>
            <a:endParaRPr/>
          </a:p>
        </p:txBody>
      </p:sp>
      <p:graphicFrame>
        <p:nvGraphicFramePr>
          <p:cNvPr id="111" name="Google Shape;111;p22"/>
          <p:cNvGraphicFramePr/>
          <p:nvPr/>
        </p:nvGraphicFramePr>
        <p:xfrm>
          <a:off x="331800" y="3086100"/>
          <a:ext cx="3000000" cy="3000000"/>
        </p:xfrm>
        <a:graphic>
          <a:graphicData uri="http://schemas.openxmlformats.org/drawingml/2006/table">
            <a:tbl>
              <a:tblPr>
                <a:noFill/>
                <a:tableStyleId>{458B3687-C6E8-4D4D-AC5A-0E0D274D4035}</a:tableStyleId>
              </a:tblPr>
              <a:tblGrid>
                <a:gridCol w="2818400">
                  <a:extLst>
                    <a:ext uri="{9D8B030D-6E8A-4147-A177-3AD203B41FA5}">
                      <a16:colId xmlns:a16="http://schemas.microsoft.com/office/drawing/2014/main" val="20000"/>
                    </a:ext>
                  </a:extLst>
                </a:gridCol>
                <a:gridCol w="2818400">
                  <a:extLst>
                    <a:ext uri="{9D8B030D-6E8A-4147-A177-3AD203B41FA5}">
                      <a16:colId xmlns:a16="http://schemas.microsoft.com/office/drawing/2014/main" val="20001"/>
                    </a:ext>
                  </a:extLst>
                </a:gridCol>
                <a:gridCol w="2818400">
                  <a:extLst>
                    <a:ext uri="{9D8B030D-6E8A-4147-A177-3AD203B41FA5}">
                      <a16:colId xmlns:a16="http://schemas.microsoft.com/office/drawing/2014/main" val="20002"/>
                    </a:ext>
                  </a:extLst>
                </a:gridCol>
              </a:tblGrid>
              <a:tr h="2268075">
                <a:tc>
                  <a:txBody>
                    <a:bodyPr/>
                    <a:lstStyle/>
                    <a:p>
                      <a:pPr marL="0" lvl="0" indent="0" algn="ctr" rtl="0">
                        <a:spcBef>
                          <a:spcPts val="0"/>
                        </a:spcBef>
                        <a:spcAft>
                          <a:spcPts val="0"/>
                        </a:spcAft>
                        <a:buNone/>
                      </a:pPr>
                      <a:r>
                        <a:rPr lang="en" b="1">
                          <a:solidFill>
                            <a:srgbClr val="FFFFFF"/>
                          </a:solidFill>
                        </a:rPr>
                        <a:t>Have you collected all of your data and moving into the revision process of your Academic Paper?</a:t>
                      </a:r>
                      <a:endParaRPr b="1">
                        <a:solidFill>
                          <a:srgbClr val="FFFFFF"/>
                        </a:solidFill>
                      </a:endParaRPr>
                    </a:p>
                    <a:p>
                      <a:pPr marL="0" lvl="0" indent="0" algn="ctr" rtl="0">
                        <a:spcBef>
                          <a:spcPts val="0"/>
                        </a:spcBef>
                        <a:spcAft>
                          <a:spcPts val="0"/>
                        </a:spcAft>
                        <a:buClr>
                          <a:schemeClr val="dk1"/>
                        </a:buClr>
                        <a:buSzPts val="1100"/>
                        <a:buFont typeface="Arial"/>
                        <a:buNone/>
                      </a:pPr>
                      <a:endParaRPr b="1">
                        <a:solidFill>
                          <a:srgbClr val="FFFFFF"/>
                        </a:solidFill>
                      </a:endParaRPr>
                    </a:p>
                  </a:txBody>
                  <a:tcPr marL="274300" marR="274300" marT="91425" marB="91425" anchor="ctr">
                    <a:lnL w="152400" cap="flat" cmpd="sng">
                      <a:solidFill>
                        <a:srgbClr val="FFFFFF"/>
                      </a:solidFill>
                      <a:prstDash val="solid"/>
                      <a:round/>
                      <a:headEnd type="none" w="sm" len="sm"/>
                      <a:tailEnd type="none" w="sm" len="sm"/>
                    </a:lnL>
                    <a:lnR w="1524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016299"/>
                    </a:solidFill>
                  </a:tcPr>
                </a:tc>
                <a:tc>
                  <a:txBody>
                    <a:bodyPr/>
                    <a:lstStyle/>
                    <a:p>
                      <a:pPr marL="0" lvl="0" indent="0" algn="ctr" rtl="0">
                        <a:spcBef>
                          <a:spcPts val="0"/>
                        </a:spcBef>
                        <a:spcAft>
                          <a:spcPts val="0"/>
                        </a:spcAft>
                        <a:buClr>
                          <a:schemeClr val="dk1"/>
                        </a:buClr>
                        <a:buSzPts val="1100"/>
                        <a:buFont typeface="Arial"/>
                        <a:buNone/>
                      </a:pPr>
                      <a:r>
                        <a:rPr lang="en" b="1">
                          <a:solidFill>
                            <a:srgbClr val="FFFFFF"/>
                          </a:solidFill>
                        </a:rPr>
                        <a:t>Are you  mid-way through your data collection but you have concerns about gathering enough data to reach a new understanding/ conclusion?</a:t>
                      </a:r>
                      <a:endParaRPr b="1">
                        <a:solidFill>
                          <a:srgbClr val="FFFFFF"/>
                        </a:solidFill>
                      </a:endParaRPr>
                    </a:p>
                  </a:txBody>
                  <a:tcPr marL="274300" marR="274300" marT="91425" marB="91425" anchor="ctr">
                    <a:lnL w="152400" cap="flat" cmpd="sng">
                      <a:solidFill>
                        <a:srgbClr val="FFFFFF"/>
                      </a:solidFill>
                      <a:prstDash val="solid"/>
                      <a:round/>
                      <a:headEnd type="none" w="sm" len="sm"/>
                      <a:tailEnd type="none" w="sm" len="sm"/>
                    </a:lnL>
                    <a:lnR w="1524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016299"/>
                    </a:solidFill>
                  </a:tcPr>
                </a:tc>
                <a:tc>
                  <a:txBody>
                    <a:bodyPr/>
                    <a:lstStyle/>
                    <a:p>
                      <a:pPr marL="0" lvl="0" indent="0" algn="ctr" rtl="0">
                        <a:spcBef>
                          <a:spcPts val="0"/>
                        </a:spcBef>
                        <a:spcAft>
                          <a:spcPts val="0"/>
                        </a:spcAft>
                        <a:buClr>
                          <a:schemeClr val="dk1"/>
                        </a:buClr>
                        <a:buSzPts val="1100"/>
                        <a:buFont typeface="Arial"/>
                        <a:buNone/>
                      </a:pPr>
                      <a:r>
                        <a:rPr lang="en" b="1">
                          <a:solidFill>
                            <a:srgbClr val="FFFFFF"/>
                          </a:solidFill>
                        </a:rPr>
                        <a:t>Are you trying to revise your method to even start your data collection process?</a:t>
                      </a:r>
                      <a:endParaRPr b="1">
                        <a:solidFill>
                          <a:srgbClr val="FFFFFF"/>
                        </a:solidFill>
                      </a:endParaRPr>
                    </a:p>
                  </a:txBody>
                  <a:tcPr marL="274300" marR="274300" marT="91425" marB="91425" anchor="ctr">
                    <a:lnL w="152400" cap="flat" cmpd="sng">
                      <a:solidFill>
                        <a:srgbClr val="FFFFFF"/>
                      </a:solidFill>
                      <a:prstDash val="solid"/>
                      <a:round/>
                      <a:headEnd type="none" w="sm" len="sm"/>
                      <a:tailEnd type="none" w="sm" len="sm"/>
                    </a:lnL>
                    <a:lnR w="1524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016299"/>
                    </a:solidFill>
                  </a:tcPr>
                </a:tc>
                <a:extLst>
                  <a:ext uri="{0D108BD9-81ED-4DB2-BD59-A6C34878D82A}">
                    <a16:rowId xmlns:a16="http://schemas.microsoft.com/office/drawing/2014/main" val="10000"/>
                  </a:ext>
                </a:extLst>
              </a:tr>
            </a:tbl>
          </a:graphicData>
        </a:graphic>
      </p:graphicFrame>
      <p:pic>
        <p:nvPicPr>
          <p:cNvPr id="112" name="Google Shape;112;p22"/>
          <p:cNvPicPr preferRelativeResize="0"/>
          <p:nvPr/>
        </p:nvPicPr>
        <p:blipFill>
          <a:blip r:embed="rId3">
            <a:alphaModFix/>
          </a:blip>
          <a:stretch>
            <a:fillRect/>
          </a:stretch>
        </p:blipFill>
        <p:spPr>
          <a:xfrm>
            <a:off x="7710075" y="5416225"/>
            <a:ext cx="1381675" cy="1381675"/>
          </a:xfrm>
          <a:prstGeom prst="rect">
            <a:avLst/>
          </a:prstGeom>
          <a:noFill/>
          <a:ln>
            <a:noFill/>
          </a:ln>
          <a:effectLst>
            <a:outerShdw blurRad="57150" dist="19050" dir="5400000" algn="bl" rotWithShape="0">
              <a:srgbClr val="000000">
                <a:alpha val="50000"/>
              </a:srgbClr>
            </a:outerShdw>
          </a:effectLst>
        </p:spPr>
      </p:pic>
      <p:sp>
        <p:nvSpPr>
          <p:cNvPr id="113" name="Google Shape;113;p22"/>
          <p:cNvSpPr txBox="1"/>
          <p:nvPr/>
        </p:nvSpPr>
        <p:spPr>
          <a:xfrm>
            <a:off x="377450" y="1586425"/>
            <a:ext cx="8455200" cy="2165400"/>
          </a:xfrm>
          <a:prstGeom prst="rect">
            <a:avLst/>
          </a:prstGeom>
          <a:noFill/>
          <a:ln>
            <a:noFill/>
          </a:ln>
        </p:spPr>
        <p:txBody>
          <a:bodyPr spcFirstLastPara="1" wrap="square" lIns="36000" tIns="36000" rIns="36000" bIns="36000" anchor="ctr" anchorCtr="0">
            <a:noAutofit/>
          </a:bodyPr>
          <a:lstStyle/>
          <a:p>
            <a:pPr marL="0" marR="0" lvl="0" indent="0" algn="ctr" rtl="0">
              <a:spcBef>
                <a:spcPts val="0"/>
              </a:spcBef>
              <a:spcAft>
                <a:spcPts val="0"/>
              </a:spcAft>
              <a:buNone/>
            </a:pPr>
            <a:r>
              <a:rPr lang="en" sz="6000">
                <a:solidFill>
                  <a:schemeClr val="dk1"/>
                </a:solidFill>
                <a:latin typeface="Roboto"/>
                <a:ea typeface="Roboto"/>
                <a:cs typeface="Roboto"/>
                <a:sym typeface="Roboto"/>
              </a:rPr>
              <a:t>Where are you in </a:t>
            </a:r>
            <a:endParaRPr sz="6000">
              <a:solidFill>
                <a:schemeClr val="dk1"/>
              </a:solidFill>
              <a:latin typeface="Roboto"/>
              <a:ea typeface="Roboto"/>
              <a:cs typeface="Roboto"/>
              <a:sym typeface="Roboto"/>
            </a:endParaRPr>
          </a:p>
          <a:p>
            <a:pPr marL="0" marR="0" lvl="0" indent="0" algn="ctr" rtl="0">
              <a:spcBef>
                <a:spcPts val="0"/>
              </a:spcBef>
              <a:spcAft>
                <a:spcPts val="0"/>
              </a:spcAft>
              <a:buNone/>
            </a:pPr>
            <a:r>
              <a:rPr lang="en" sz="6000">
                <a:solidFill>
                  <a:schemeClr val="dk1"/>
                </a:solidFill>
                <a:latin typeface="Roboto"/>
                <a:ea typeface="Roboto"/>
                <a:cs typeface="Roboto"/>
                <a:sym typeface="Roboto"/>
              </a:rPr>
              <a:t>the research process?</a:t>
            </a:r>
            <a:endParaRPr sz="6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3"/>
          <p:cNvSpPr txBox="1">
            <a:spLocks noGrp="1"/>
          </p:cNvSpPr>
          <p:nvPr>
            <p:ph type="title"/>
          </p:nvPr>
        </p:nvSpPr>
        <p:spPr>
          <a:xfrm>
            <a:off x="344408" y="944256"/>
            <a:ext cx="8455200" cy="294000"/>
          </a:xfrm>
          <a:prstGeom prst="rect">
            <a:avLst/>
          </a:prstGeom>
          <a:noFill/>
          <a:ln>
            <a:noFill/>
          </a:ln>
        </p:spPr>
        <p:txBody>
          <a:bodyPr spcFirstLastPara="1" wrap="square" lIns="0" tIns="0" rIns="72000" bIns="0" anchor="t" anchorCtr="0">
            <a:noAutofit/>
          </a:bodyPr>
          <a:lstStyle/>
          <a:p>
            <a:pPr marL="0" lvl="0" indent="0" algn="ctr" rtl="0">
              <a:spcBef>
                <a:spcPts val="0"/>
              </a:spcBef>
              <a:spcAft>
                <a:spcPts val="0"/>
              </a:spcAft>
              <a:buClr>
                <a:schemeClr val="dk1"/>
              </a:buClr>
              <a:buSzPts val="2500"/>
              <a:buFont typeface="Roboto Slab"/>
              <a:buNone/>
            </a:pPr>
            <a:r>
              <a:rPr lang="en" sz="3600" b="1">
                <a:solidFill>
                  <a:schemeClr val="dk1"/>
                </a:solidFill>
              </a:rPr>
              <a:t>Two Major Situations</a:t>
            </a:r>
            <a:endParaRPr sz="3600">
              <a:solidFill>
                <a:schemeClr val="dk1"/>
              </a:solidFill>
            </a:endParaRPr>
          </a:p>
        </p:txBody>
      </p:sp>
      <p:graphicFrame>
        <p:nvGraphicFramePr>
          <p:cNvPr id="119" name="Google Shape;119;p23"/>
          <p:cNvGraphicFramePr/>
          <p:nvPr/>
        </p:nvGraphicFramePr>
        <p:xfrm>
          <a:off x="425113" y="1633650"/>
          <a:ext cx="3000000" cy="3000000"/>
        </p:xfrm>
        <a:graphic>
          <a:graphicData uri="http://schemas.openxmlformats.org/drawingml/2006/table">
            <a:tbl>
              <a:tblPr>
                <a:noFill/>
                <a:tableStyleId>{458B3687-C6E8-4D4D-AC5A-0E0D274D4035}</a:tableStyleId>
              </a:tblPr>
              <a:tblGrid>
                <a:gridCol w="4121650">
                  <a:extLst>
                    <a:ext uri="{9D8B030D-6E8A-4147-A177-3AD203B41FA5}">
                      <a16:colId xmlns:a16="http://schemas.microsoft.com/office/drawing/2014/main" val="20000"/>
                    </a:ext>
                  </a:extLst>
                </a:gridCol>
                <a:gridCol w="4172100">
                  <a:extLst>
                    <a:ext uri="{9D8B030D-6E8A-4147-A177-3AD203B41FA5}">
                      <a16:colId xmlns:a16="http://schemas.microsoft.com/office/drawing/2014/main" val="20001"/>
                    </a:ext>
                  </a:extLst>
                </a:gridCol>
              </a:tblGrid>
              <a:tr h="4918350">
                <a:tc>
                  <a:txBody>
                    <a:bodyPr/>
                    <a:lstStyle/>
                    <a:p>
                      <a:pPr marL="0" lvl="0" indent="0" algn="ctr" rtl="0">
                        <a:spcBef>
                          <a:spcPts val="0"/>
                        </a:spcBef>
                        <a:spcAft>
                          <a:spcPts val="0"/>
                        </a:spcAft>
                        <a:buClr>
                          <a:schemeClr val="dk1"/>
                        </a:buClr>
                        <a:buSzPts val="1100"/>
                        <a:buFont typeface="Arial"/>
                        <a:buNone/>
                      </a:pPr>
                      <a:r>
                        <a:rPr lang="en" sz="3600" b="1">
                          <a:solidFill>
                            <a:srgbClr val="FFFFFF"/>
                          </a:solidFill>
                        </a:rPr>
                        <a:t>Situation 1:</a:t>
                      </a:r>
                      <a:endParaRPr sz="3600" b="1">
                        <a:solidFill>
                          <a:srgbClr val="FFFFFF"/>
                        </a:solidFill>
                      </a:endParaRPr>
                    </a:p>
                    <a:p>
                      <a:pPr marL="0" lvl="0" indent="0" algn="ctr" rtl="0">
                        <a:spcBef>
                          <a:spcPts val="0"/>
                        </a:spcBef>
                        <a:spcAft>
                          <a:spcPts val="0"/>
                        </a:spcAft>
                        <a:buClr>
                          <a:schemeClr val="dk1"/>
                        </a:buClr>
                        <a:buSzPts val="1100"/>
                        <a:buFont typeface="Arial"/>
                        <a:buNone/>
                      </a:pPr>
                      <a:r>
                        <a:rPr lang="en" sz="3600" b="1">
                          <a:solidFill>
                            <a:srgbClr val="FFFFFF"/>
                          </a:solidFill>
                        </a:rPr>
                        <a:t>You </a:t>
                      </a:r>
                      <a:r>
                        <a:rPr lang="en" sz="3600" b="1" i="1">
                          <a:solidFill>
                            <a:srgbClr val="FFFFFF"/>
                          </a:solidFill>
                        </a:rPr>
                        <a:t>cannot</a:t>
                      </a:r>
                      <a:r>
                        <a:rPr lang="en" sz="3600" b="1">
                          <a:solidFill>
                            <a:srgbClr val="FFFFFF"/>
                          </a:solidFill>
                        </a:rPr>
                        <a:t> conduct </a:t>
                      </a:r>
                      <a:endParaRPr sz="3600" b="1">
                        <a:solidFill>
                          <a:srgbClr val="FFFFFF"/>
                        </a:solidFill>
                      </a:endParaRPr>
                    </a:p>
                    <a:p>
                      <a:pPr marL="0" lvl="0" indent="0" algn="ctr" rtl="0">
                        <a:spcBef>
                          <a:spcPts val="0"/>
                        </a:spcBef>
                        <a:spcAft>
                          <a:spcPts val="0"/>
                        </a:spcAft>
                        <a:buNone/>
                      </a:pPr>
                      <a:r>
                        <a:rPr lang="en" sz="3600" b="1">
                          <a:solidFill>
                            <a:srgbClr val="FFFFFF"/>
                          </a:solidFill>
                        </a:rPr>
                        <a:t>your method as written or with revisions</a:t>
                      </a:r>
                      <a:endParaRPr sz="3600" b="1">
                        <a:solidFill>
                          <a:srgbClr val="FFFFFF"/>
                        </a:solidFill>
                      </a:endParaRPr>
                    </a:p>
                  </a:txBody>
                  <a:tcPr marL="91425" marR="91425" marT="91425" marB="91425" anchor="ctr">
                    <a:lnL w="114300" cap="flat" cmpd="sng">
                      <a:solidFill>
                        <a:srgbClr val="FFFFFF"/>
                      </a:solidFill>
                      <a:prstDash val="solid"/>
                      <a:round/>
                      <a:headEnd type="none" w="sm" len="sm"/>
                      <a:tailEnd type="none" w="sm" len="sm"/>
                    </a:lnL>
                    <a:lnR w="228600" cap="flat" cmpd="sng">
                      <a:solidFill>
                        <a:srgbClr val="FFFFFF"/>
                      </a:solidFill>
                      <a:prstDash val="solid"/>
                      <a:round/>
                      <a:headEnd type="none" w="sm" len="sm"/>
                      <a:tailEnd type="none" w="sm" len="sm"/>
                    </a:lnR>
                    <a:lnT w="114300" cap="flat" cmpd="sng">
                      <a:solidFill>
                        <a:srgbClr val="FFFFFF"/>
                      </a:solidFill>
                      <a:prstDash val="solid"/>
                      <a:round/>
                      <a:headEnd type="none" w="sm" len="sm"/>
                      <a:tailEnd type="none" w="sm" len="sm"/>
                    </a:lnT>
                    <a:lnB w="114300" cap="flat" cmpd="sng">
                      <a:solidFill>
                        <a:srgbClr val="FFFFFF"/>
                      </a:solidFill>
                      <a:prstDash val="solid"/>
                      <a:round/>
                      <a:headEnd type="none" w="sm" len="sm"/>
                      <a:tailEnd type="none" w="sm" len="sm"/>
                    </a:lnB>
                    <a:solidFill>
                      <a:srgbClr val="016299"/>
                    </a:solidFill>
                  </a:tcPr>
                </a:tc>
                <a:tc>
                  <a:txBody>
                    <a:bodyPr/>
                    <a:lstStyle/>
                    <a:p>
                      <a:pPr marL="0" lvl="0" indent="0" algn="ctr" rtl="0">
                        <a:spcBef>
                          <a:spcPts val="0"/>
                        </a:spcBef>
                        <a:spcAft>
                          <a:spcPts val="0"/>
                        </a:spcAft>
                        <a:buNone/>
                      </a:pPr>
                      <a:r>
                        <a:rPr lang="en" sz="3600" b="1">
                          <a:solidFill>
                            <a:srgbClr val="FFFFFF"/>
                          </a:solidFill>
                        </a:rPr>
                        <a:t>Situation 2:</a:t>
                      </a:r>
                      <a:endParaRPr sz="3600" b="1">
                        <a:solidFill>
                          <a:srgbClr val="FFFFFF"/>
                        </a:solidFill>
                      </a:endParaRPr>
                    </a:p>
                    <a:p>
                      <a:pPr marL="0" lvl="0" indent="0" algn="ctr" rtl="0">
                        <a:spcBef>
                          <a:spcPts val="0"/>
                        </a:spcBef>
                        <a:spcAft>
                          <a:spcPts val="0"/>
                        </a:spcAft>
                        <a:buNone/>
                      </a:pPr>
                      <a:r>
                        <a:rPr lang="en" sz="3600" b="1">
                          <a:solidFill>
                            <a:srgbClr val="FFFFFF"/>
                          </a:solidFill>
                        </a:rPr>
                        <a:t>Your method was </a:t>
                      </a:r>
                      <a:r>
                        <a:rPr lang="en" sz="3600" b="1" i="1">
                          <a:solidFill>
                            <a:srgbClr val="FFFFFF"/>
                          </a:solidFill>
                        </a:rPr>
                        <a:t>partially</a:t>
                      </a:r>
                      <a:r>
                        <a:rPr lang="en" sz="3600" b="1">
                          <a:solidFill>
                            <a:srgbClr val="FFFFFF"/>
                          </a:solidFill>
                        </a:rPr>
                        <a:t> conducted as written or with revisions.</a:t>
                      </a:r>
                      <a:endParaRPr sz="3600" b="1">
                        <a:solidFill>
                          <a:srgbClr val="FFFFFF"/>
                        </a:solidFill>
                      </a:endParaRPr>
                    </a:p>
                  </a:txBody>
                  <a:tcPr marL="91425" marR="91425" marT="91425" marB="91425" anchor="ctr">
                    <a:lnL w="228600" cap="flat" cmpd="sng">
                      <a:solidFill>
                        <a:srgbClr val="FFFFFF"/>
                      </a:solidFill>
                      <a:prstDash val="solid"/>
                      <a:round/>
                      <a:headEnd type="none" w="sm" len="sm"/>
                      <a:tailEnd type="none" w="sm" len="sm"/>
                    </a:lnL>
                    <a:lnR w="114300" cap="flat" cmpd="sng">
                      <a:solidFill>
                        <a:srgbClr val="FFFFFF"/>
                      </a:solidFill>
                      <a:prstDash val="solid"/>
                      <a:round/>
                      <a:headEnd type="none" w="sm" len="sm"/>
                      <a:tailEnd type="none" w="sm" len="sm"/>
                    </a:lnR>
                    <a:lnT w="114300" cap="flat" cmpd="sng">
                      <a:solidFill>
                        <a:srgbClr val="FFFFFF"/>
                      </a:solidFill>
                      <a:prstDash val="solid"/>
                      <a:round/>
                      <a:headEnd type="none" w="sm" len="sm"/>
                      <a:tailEnd type="none" w="sm" len="sm"/>
                    </a:lnT>
                    <a:lnB w="114300" cap="flat" cmpd="sng">
                      <a:solidFill>
                        <a:srgbClr val="FFFFFF"/>
                      </a:solidFill>
                      <a:prstDash val="solid"/>
                      <a:round/>
                      <a:headEnd type="none" w="sm" len="sm"/>
                      <a:tailEnd type="none" w="sm" len="sm"/>
                    </a:lnB>
                    <a:solidFill>
                      <a:srgbClr val="016299"/>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123"/>
        <p:cNvGrpSpPr/>
        <p:nvPr/>
      </p:nvGrpSpPr>
      <p:grpSpPr>
        <a:xfrm>
          <a:off x="0" y="0"/>
          <a:ext cx="0" cy="0"/>
          <a:chOff x="0" y="0"/>
          <a:chExt cx="0" cy="0"/>
        </a:xfrm>
      </p:grpSpPr>
      <p:pic>
        <p:nvPicPr>
          <p:cNvPr id="124" name="Google Shape;124;p24"/>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125" name="Google Shape;125;p24"/>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What you Need </a:t>
            </a:r>
            <a:endParaRPr sz="7200" b="1">
              <a:solidFill>
                <a:srgbClr val="FFFFFF"/>
              </a:solidFill>
            </a:endParaRPr>
          </a:p>
          <a:p>
            <a:pPr marL="0" lvl="0" indent="0" algn="ctr" rtl="0">
              <a:spcBef>
                <a:spcPts val="0"/>
              </a:spcBef>
              <a:spcAft>
                <a:spcPts val="0"/>
              </a:spcAft>
              <a:buNone/>
            </a:pPr>
            <a:r>
              <a:rPr lang="en" sz="7200" b="1">
                <a:solidFill>
                  <a:srgbClr val="FFFFFF"/>
                </a:solidFill>
              </a:rPr>
              <a:t>to Know</a:t>
            </a:r>
            <a:endParaRPr sz="7200" b="1">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268208" y="715656"/>
            <a:ext cx="8455200" cy="294000"/>
          </a:xfrm>
          <a:prstGeom prst="rect">
            <a:avLst/>
          </a:prstGeom>
          <a:noFill/>
          <a:ln>
            <a:noFill/>
          </a:ln>
        </p:spPr>
        <p:txBody>
          <a:bodyPr spcFirstLastPara="1" wrap="square" lIns="0" tIns="0" rIns="72000" bIns="0" anchor="t" anchorCtr="0">
            <a:noAutofit/>
          </a:bodyPr>
          <a:lstStyle/>
          <a:p>
            <a:pPr marL="0" lvl="0" indent="0" algn="ctr" rtl="0">
              <a:spcBef>
                <a:spcPts val="0"/>
              </a:spcBef>
              <a:spcAft>
                <a:spcPts val="0"/>
              </a:spcAft>
              <a:buClr>
                <a:schemeClr val="dk1"/>
              </a:buClr>
              <a:buSzPts val="2500"/>
              <a:buFont typeface="Roboto Slab"/>
              <a:buNone/>
            </a:pPr>
            <a:r>
              <a:rPr lang="en" sz="3600" b="1">
                <a:solidFill>
                  <a:schemeClr val="dk1"/>
                </a:solidFill>
              </a:rPr>
              <a:t>Finishing the Research Process to get to a new Understanding</a:t>
            </a:r>
            <a:endParaRPr sz="3600">
              <a:solidFill>
                <a:schemeClr val="dk1"/>
              </a:solidFill>
            </a:endParaRPr>
          </a:p>
        </p:txBody>
      </p:sp>
      <p:sp>
        <p:nvSpPr>
          <p:cNvPr id="131" name="Google Shape;131;p25"/>
          <p:cNvSpPr/>
          <p:nvPr/>
        </p:nvSpPr>
        <p:spPr>
          <a:xfrm>
            <a:off x="5069552" y="2789075"/>
            <a:ext cx="4022100" cy="2412000"/>
          </a:xfrm>
          <a:prstGeom prst="chevron">
            <a:avLst>
              <a:gd name="adj" fmla="val 35408"/>
            </a:avLst>
          </a:prstGeom>
          <a:solidFill>
            <a:srgbClr val="359CE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rgbClr val="FFFFFF"/>
                </a:solidFill>
                <a:latin typeface="Roboto"/>
                <a:ea typeface="Roboto"/>
                <a:cs typeface="Roboto"/>
                <a:sym typeface="Roboto"/>
              </a:rPr>
              <a:t>New Understanding/</a:t>
            </a:r>
            <a:endParaRPr sz="2400">
              <a:solidFill>
                <a:srgbClr val="FFFFFF"/>
              </a:solidFill>
              <a:latin typeface="Roboto"/>
              <a:ea typeface="Roboto"/>
              <a:cs typeface="Roboto"/>
              <a:sym typeface="Roboto"/>
            </a:endParaRPr>
          </a:p>
          <a:p>
            <a:pPr marL="0" lvl="0" indent="0" algn="l" rtl="0">
              <a:spcBef>
                <a:spcPts val="0"/>
              </a:spcBef>
              <a:spcAft>
                <a:spcPts val="0"/>
              </a:spcAft>
              <a:buNone/>
            </a:pPr>
            <a:r>
              <a:rPr lang="en" sz="2400">
                <a:solidFill>
                  <a:srgbClr val="FFFFFF"/>
                </a:solidFill>
                <a:latin typeface="Roboto"/>
                <a:ea typeface="Roboto"/>
                <a:cs typeface="Roboto"/>
                <a:sym typeface="Roboto"/>
              </a:rPr>
              <a:t>Conclusion</a:t>
            </a:r>
            <a:endParaRPr sz="2400">
              <a:solidFill>
                <a:srgbClr val="FFFFFF"/>
              </a:solidFill>
              <a:latin typeface="Roboto"/>
              <a:ea typeface="Roboto"/>
              <a:cs typeface="Roboto"/>
              <a:sym typeface="Roboto"/>
            </a:endParaRPr>
          </a:p>
        </p:txBody>
      </p:sp>
      <p:sp>
        <p:nvSpPr>
          <p:cNvPr id="132" name="Google Shape;132;p25"/>
          <p:cNvSpPr/>
          <p:nvPr/>
        </p:nvSpPr>
        <p:spPr>
          <a:xfrm>
            <a:off x="-23850" y="2789073"/>
            <a:ext cx="3423600" cy="2412000"/>
          </a:xfrm>
          <a:prstGeom prst="homePlate">
            <a:avLst>
              <a:gd name="adj" fmla="val 42814"/>
            </a:avLst>
          </a:prstGeom>
          <a:solidFill>
            <a:srgbClr val="21586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latin typeface="Roboto"/>
                <a:ea typeface="Roboto"/>
                <a:cs typeface="Roboto"/>
                <a:sym typeface="Roboto"/>
              </a:rPr>
              <a:t>Method</a:t>
            </a:r>
            <a:endParaRPr sz="2400">
              <a:solidFill>
                <a:srgbClr val="FFFFFF"/>
              </a:solidFill>
              <a:latin typeface="Roboto"/>
              <a:ea typeface="Roboto"/>
              <a:cs typeface="Roboto"/>
              <a:sym typeface="Roboto"/>
            </a:endParaRPr>
          </a:p>
        </p:txBody>
      </p:sp>
      <p:sp>
        <p:nvSpPr>
          <p:cNvPr id="133" name="Google Shape;133;p25"/>
          <p:cNvSpPr/>
          <p:nvPr/>
        </p:nvSpPr>
        <p:spPr>
          <a:xfrm>
            <a:off x="2353940" y="2788300"/>
            <a:ext cx="3568200" cy="2412000"/>
          </a:xfrm>
          <a:prstGeom prst="chevron">
            <a:avLst>
              <a:gd name="adj" fmla="val 35244"/>
            </a:avLst>
          </a:prstGeom>
          <a:solidFill>
            <a:srgbClr val="0162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r" rtl="0">
              <a:spcBef>
                <a:spcPts val="0"/>
              </a:spcBef>
              <a:spcAft>
                <a:spcPts val="0"/>
              </a:spcAft>
              <a:buNone/>
            </a:pPr>
            <a:r>
              <a:rPr lang="en" sz="2400">
                <a:solidFill>
                  <a:srgbClr val="FFFFFF"/>
                </a:solidFill>
                <a:latin typeface="Roboto"/>
                <a:ea typeface="Roboto"/>
                <a:cs typeface="Roboto"/>
                <a:sym typeface="Roboto"/>
              </a:rPr>
              <a:t>Evidence</a:t>
            </a:r>
            <a:endParaRPr sz="2400">
              <a:solidFill>
                <a:srgbClr val="FFFFFF"/>
              </a:solidFill>
              <a:latin typeface="Roboto"/>
              <a:ea typeface="Roboto"/>
              <a:cs typeface="Roboto"/>
              <a:sym typeface="Roboto"/>
            </a:endParaRPr>
          </a:p>
        </p:txBody>
      </p:sp>
      <p:grpSp>
        <p:nvGrpSpPr>
          <p:cNvPr id="134" name="Google Shape;134;p25"/>
          <p:cNvGrpSpPr/>
          <p:nvPr/>
        </p:nvGrpSpPr>
        <p:grpSpPr>
          <a:xfrm>
            <a:off x="5593186" y="3812593"/>
            <a:ext cx="328973" cy="364959"/>
            <a:chOff x="4858109" y="2631368"/>
            <a:chExt cx="316442" cy="315000"/>
          </a:xfrm>
        </p:grpSpPr>
        <p:sp>
          <p:nvSpPr>
            <p:cNvPr id="135" name="Google Shape;135;p25"/>
            <p:cNvSpPr/>
            <p:nvPr/>
          </p:nvSpPr>
          <p:spPr>
            <a:xfrm>
              <a:off x="4859551" y="2631368"/>
              <a:ext cx="315000" cy="315000"/>
            </a:xfrm>
            <a:prstGeom prst="ellipse">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5"/>
            <p:cNvSpPr/>
            <p:nvPr/>
          </p:nvSpPr>
          <p:spPr>
            <a:xfrm>
              <a:off x="4858109" y="2739300"/>
              <a:ext cx="239100" cy="99000"/>
            </a:xfrm>
            <a:prstGeom prst="rightArrow">
              <a:avLst>
                <a:gd name="adj1" fmla="val 32020"/>
                <a:gd name="adj2" fmla="val 66970"/>
              </a:avLst>
            </a:prstGeom>
            <a:solidFill>
              <a:srgbClr val="0D5DD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br>
                <a:rPr lang="en"/>
              </a:br>
              <a:endParaRPr/>
            </a:p>
          </p:txBody>
        </p:sp>
      </p:grpSp>
      <p:grpSp>
        <p:nvGrpSpPr>
          <p:cNvPr id="137" name="Google Shape;137;p25"/>
          <p:cNvGrpSpPr/>
          <p:nvPr/>
        </p:nvGrpSpPr>
        <p:grpSpPr>
          <a:xfrm>
            <a:off x="2912498" y="3838101"/>
            <a:ext cx="309900" cy="313945"/>
            <a:chOff x="3157188" y="909150"/>
            <a:chExt cx="470400" cy="470400"/>
          </a:xfrm>
        </p:grpSpPr>
        <p:sp>
          <p:nvSpPr>
            <p:cNvPr id="138" name="Google Shape;138;p25"/>
            <p:cNvSpPr/>
            <p:nvPr/>
          </p:nvSpPr>
          <p:spPr>
            <a:xfrm>
              <a:off x="3157188" y="909150"/>
              <a:ext cx="470400" cy="470400"/>
            </a:xfrm>
            <a:prstGeom prst="ellipse">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5"/>
            <p:cNvSpPr/>
            <p:nvPr/>
          </p:nvSpPr>
          <p:spPr>
            <a:xfrm>
              <a:off x="3243138" y="995100"/>
              <a:ext cx="298500" cy="298500"/>
            </a:xfrm>
            <a:prstGeom prst="mathPlus">
              <a:avLst>
                <a:gd name="adj1" fmla="val 9900"/>
              </a:avLst>
            </a:prstGeom>
            <a:solidFill>
              <a:srgbClr val="307BF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b="1"/>
              <a:t>Situation 1:</a:t>
            </a:r>
            <a:endParaRPr sz="5500" b="1"/>
          </a:p>
          <a:p>
            <a:pPr marL="0" lvl="0" indent="0" algn="ctr" rtl="0">
              <a:spcBef>
                <a:spcPts val="0"/>
              </a:spcBef>
              <a:spcAft>
                <a:spcPts val="0"/>
              </a:spcAft>
              <a:buNone/>
            </a:pPr>
            <a:r>
              <a:rPr lang="en" sz="5500" b="1"/>
              <a:t>You </a:t>
            </a:r>
            <a:r>
              <a:rPr lang="en" sz="5500" b="1" i="1"/>
              <a:t>cannot </a:t>
            </a:r>
            <a:r>
              <a:rPr lang="en" sz="5500" b="1"/>
              <a:t>conduct </a:t>
            </a:r>
            <a:endParaRPr sz="5500" b="1"/>
          </a:p>
          <a:p>
            <a:pPr marL="0" lvl="0" indent="0" algn="ctr" rtl="0">
              <a:spcBef>
                <a:spcPts val="0"/>
              </a:spcBef>
              <a:spcAft>
                <a:spcPts val="0"/>
              </a:spcAft>
              <a:buNone/>
            </a:pPr>
            <a:r>
              <a:rPr lang="en" sz="5500" b="1"/>
              <a:t>your method as written or with revisions</a:t>
            </a:r>
            <a:endParaRPr sz="5500" b="1"/>
          </a:p>
        </p:txBody>
      </p:sp>
      <p:pic>
        <p:nvPicPr>
          <p:cNvPr id="145" name="Google Shape;145;p26"/>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7"/>
          <p:cNvSpPr txBox="1">
            <a:spLocks noGrp="1"/>
          </p:cNvSpPr>
          <p:nvPr>
            <p:ph type="title"/>
          </p:nvPr>
        </p:nvSpPr>
        <p:spPr>
          <a:xfrm>
            <a:off x="331833" y="6564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Situation 1: Method cannot be conducted</a:t>
            </a:r>
            <a:endParaRPr>
              <a:solidFill>
                <a:schemeClr val="dk1"/>
              </a:solidFill>
            </a:endParaRPr>
          </a:p>
        </p:txBody>
      </p:sp>
      <p:sp>
        <p:nvSpPr>
          <p:cNvPr id="151" name="Google Shape;151;p27"/>
          <p:cNvSpPr txBox="1"/>
          <p:nvPr/>
        </p:nvSpPr>
        <p:spPr>
          <a:xfrm>
            <a:off x="377453" y="1275900"/>
            <a:ext cx="3952200" cy="5304900"/>
          </a:xfrm>
          <a:prstGeom prst="rect">
            <a:avLst/>
          </a:prstGeom>
          <a:noFill/>
          <a:ln>
            <a:noFill/>
          </a:ln>
        </p:spPr>
        <p:txBody>
          <a:bodyPr spcFirstLastPara="1" wrap="square" lIns="36000" tIns="36000" rIns="36000" bIns="36000" anchor="ctr" anchorCtr="0">
            <a:noAutofit/>
          </a:bodyPr>
          <a:lstStyle/>
          <a:p>
            <a:pPr marL="0" marR="0" lvl="0" indent="0" algn="l" rtl="0">
              <a:spcBef>
                <a:spcPts val="0"/>
              </a:spcBef>
              <a:spcAft>
                <a:spcPts val="0"/>
              </a:spcAft>
              <a:buNone/>
            </a:pPr>
            <a:r>
              <a:rPr lang="en" sz="3000">
                <a:solidFill>
                  <a:schemeClr val="dk1"/>
                </a:solidFill>
              </a:rPr>
              <a:t>Your method cannot be completed due to COVID-19...</a:t>
            </a:r>
            <a:endParaRPr sz="3000">
              <a:solidFill>
                <a:schemeClr val="dk1"/>
              </a:solidFill>
            </a:endParaRPr>
          </a:p>
          <a:p>
            <a:pPr marL="0" marR="0" lvl="0" indent="0" algn="l" rtl="0">
              <a:spcBef>
                <a:spcPts val="0"/>
              </a:spcBef>
              <a:spcAft>
                <a:spcPts val="0"/>
              </a:spcAft>
              <a:buNone/>
            </a:pPr>
            <a:endParaRPr sz="3000">
              <a:solidFill>
                <a:schemeClr val="dk1"/>
              </a:solidFill>
            </a:endParaRPr>
          </a:p>
          <a:p>
            <a:pPr marL="0" marR="0" lvl="0" indent="0" algn="l" rtl="0">
              <a:spcBef>
                <a:spcPts val="0"/>
              </a:spcBef>
              <a:spcAft>
                <a:spcPts val="0"/>
              </a:spcAft>
              <a:buNone/>
            </a:pPr>
            <a:r>
              <a:rPr lang="en" sz="3000">
                <a:solidFill>
                  <a:schemeClr val="dk1"/>
                </a:solidFill>
              </a:rPr>
              <a:t>You cannot answer your research question because you lack data to analyze.</a:t>
            </a:r>
            <a:endParaRPr sz="2000">
              <a:solidFill>
                <a:schemeClr val="dk1"/>
              </a:solidFill>
              <a:latin typeface="Roboto"/>
              <a:ea typeface="Roboto"/>
              <a:cs typeface="Roboto"/>
              <a:sym typeface="Roboto"/>
            </a:endParaRPr>
          </a:p>
        </p:txBody>
      </p:sp>
      <p:sp>
        <p:nvSpPr>
          <p:cNvPr id="152" name="Google Shape;152;p27"/>
          <p:cNvSpPr txBox="1"/>
          <p:nvPr/>
        </p:nvSpPr>
        <p:spPr>
          <a:xfrm>
            <a:off x="5288100" y="1447000"/>
            <a:ext cx="3420600" cy="4957500"/>
          </a:xfrm>
          <a:prstGeom prst="rect">
            <a:avLst/>
          </a:prstGeom>
          <a:solidFill>
            <a:srgbClr val="016299"/>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FFFFFF"/>
                </a:solidFill>
              </a:rPr>
              <a:t>Example:</a:t>
            </a:r>
            <a:endParaRPr sz="2400" b="1">
              <a:solidFill>
                <a:srgbClr val="FFFFFF"/>
              </a:solidFill>
            </a:endParaRPr>
          </a:p>
          <a:p>
            <a:pPr marL="0" lvl="0" indent="0" algn="l" rtl="0">
              <a:spcBef>
                <a:spcPts val="0"/>
              </a:spcBef>
              <a:spcAft>
                <a:spcPts val="0"/>
              </a:spcAft>
              <a:buNone/>
            </a:pPr>
            <a:endParaRPr sz="2400" b="1">
              <a:solidFill>
                <a:srgbClr val="FFFFFF"/>
              </a:solidFill>
            </a:endParaRPr>
          </a:p>
          <a:p>
            <a:pPr marL="0" lvl="0" indent="0" algn="l" rtl="0">
              <a:spcBef>
                <a:spcPts val="0"/>
              </a:spcBef>
              <a:spcAft>
                <a:spcPts val="0"/>
              </a:spcAft>
              <a:buNone/>
            </a:pPr>
            <a:r>
              <a:rPr lang="en" sz="2000" b="1" i="1">
                <a:solidFill>
                  <a:srgbClr val="FFFFFF"/>
                </a:solidFill>
              </a:rPr>
              <a:t>You planned on conducting interviews in a Skilled Nursing Facility (SNF). You are no longer allowed to visit the SNF.</a:t>
            </a:r>
            <a:endParaRPr sz="2000" b="1" i="1">
              <a:solidFill>
                <a:srgbClr val="FFFFFF"/>
              </a:solidFill>
            </a:endParaRPr>
          </a:p>
          <a:p>
            <a:pPr marL="0" lvl="0" indent="0" algn="l" rtl="0">
              <a:spcBef>
                <a:spcPts val="0"/>
              </a:spcBef>
              <a:spcAft>
                <a:spcPts val="0"/>
              </a:spcAft>
              <a:buNone/>
            </a:pPr>
            <a:endParaRPr sz="2000" b="1" i="1">
              <a:solidFill>
                <a:srgbClr val="FFFFFF"/>
              </a:solidFill>
            </a:endParaRPr>
          </a:p>
          <a:p>
            <a:pPr marL="0" lvl="0" indent="0" algn="l" rtl="0">
              <a:spcBef>
                <a:spcPts val="0"/>
              </a:spcBef>
              <a:spcAft>
                <a:spcPts val="0"/>
              </a:spcAft>
              <a:buNone/>
            </a:pPr>
            <a:r>
              <a:rPr lang="en" sz="2000" b="1" i="1">
                <a:solidFill>
                  <a:srgbClr val="FFFFFF"/>
                </a:solidFill>
              </a:rPr>
              <a:t>You attempted to revise your method to conduct interviews virtually. </a:t>
            </a:r>
            <a:endParaRPr sz="2000" b="1" i="1">
              <a:solidFill>
                <a:srgbClr val="FFFFFF"/>
              </a:solidFill>
            </a:endParaRPr>
          </a:p>
          <a:p>
            <a:pPr marL="0" lvl="0" indent="0" algn="l" rtl="0">
              <a:spcBef>
                <a:spcPts val="0"/>
              </a:spcBef>
              <a:spcAft>
                <a:spcPts val="0"/>
              </a:spcAft>
              <a:buNone/>
            </a:pPr>
            <a:endParaRPr sz="2000" b="1" i="1">
              <a:solidFill>
                <a:srgbClr val="FFFFFF"/>
              </a:solidFill>
            </a:endParaRPr>
          </a:p>
          <a:p>
            <a:pPr marL="0" lvl="0" indent="0" algn="l" rtl="0">
              <a:spcBef>
                <a:spcPts val="0"/>
              </a:spcBef>
              <a:spcAft>
                <a:spcPts val="0"/>
              </a:spcAft>
              <a:buNone/>
            </a:pPr>
            <a:r>
              <a:rPr lang="en" sz="2000" b="1" i="1">
                <a:solidFill>
                  <a:srgbClr val="FFFFFF"/>
                </a:solidFill>
              </a:rPr>
              <a:t>However, the SNF would not allow these interviews to continue...</a:t>
            </a:r>
            <a:endParaRPr sz="24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Option 1: Secondary Data Set</a:t>
            </a:r>
            <a:endParaRPr>
              <a:solidFill>
                <a:schemeClr val="dk1"/>
              </a:solidFill>
            </a:endParaRPr>
          </a:p>
        </p:txBody>
      </p:sp>
      <p:graphicFrame>
        <p:nvGraphicFramePr>
          <p:cNvPr id="158" name="Google Shape;158;p28"/>
          <p:cNvGraphicFramePr/>
          <p:nvPr/>
        </p:nvGraphicFramePr>
        <p:xfrm>
          <a:off x="225963" y="1188500"/>
          <a:ext cx="3000000" cy="3000000"/>
        </p:xfrm>
        <a:graphic>
          <a:graphicData uri="http://schemas.openxmlformats.org/drawingml/2006/table">
            <a:tbl>
              <a:tblPr>
                <a:noFill/>
                <a:tableStyleId>{458B3687-C6E8-4D4D-AC5A-0E0D274D4035}</a:tableStyleId>
              </a:tblPr>
              <a:tblGrid>
                <a:gridCol w="1660500">
                  <a:extLst>
                    <a:ext uri="{9D8B030D-6E8A-4147-A177-3AD203B41FA5}">
                      <a16:colId xmlns:a16="http://schemas.microsoft.com/office/drawing/2014/main" val="20000"/>
                    </a:ext>
                  </a:extLst>
                </a:gridCol>
                <a:gridCol w="7257525">
                  <a:extLst>
                    <a:ext uri="{9D8B030D-6E8A-4147-A177-3AD203B41FA5}">
                      <a16:colId xmlns:a16="http://schemas.microsoft.com/office/drawing/2014/main" val="20001"/>
                    </a:ext>
                  </a:extLst>
                </a:gridCol>
              </a:tblGrid>
              <a:tr h="1327925">
                <a:tc>
                  <a:txBody>
                    <a:bodyPr/>
                    <a:lstStyle/>
                    <a:p>
                      <a:pPr marL="0" lvl="0" indent="0" algn="ctr" rtl="0">
                        <a:spcBef>
                          <a:spcPts val="0"/>
                        </a:spcBef>
                        <a:spcAft>
                          <a:spcPts val="0"/>
                        </a:spcAft>
                        <a:buNone/>
                      </a:pPr>
                      <a:r>
                        <a:rPr lang="en" sz="2000" b="1">
                          <a:solidFill>
                            <a:srgbClr val="FFFFFF"/>
                          </a:solidFill>
                        </a:rPr>
                        <a:t>Method</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t>Do </a:t>
                      </a:r>
                      <a:r>
                        <a:rPr lang="en" sz="1600" b="1"/>
                        <a:t>not delete </a:t>
                      </a:r>
                      <a:r>
                        <a:rPr lang="en" sz="1600"/>
                        <a:t>your original, reasonably replicable method</a:t>
                      </a:r>
                      <a:endParaRPr sz="1600"/>
                    </a:p>
                    <a:p>
                      <a:pPr marL="0" lvl="0" indent="0" algn="l" rtl="0">
                        <a:spcBef>
                          <a:spcPts val="0"/>
                        </a:spcBef>
                        <a:spcAft>
                          <a:spcPts val="0"/>
                        </a:spcAft>
                        <a:buNone/>
                      </a:pPr>
                      <a:r>
                        <a:rPr lang="en" sz="1600"/>
                        <a:t>Logically </a:t>
                      </a:r>
                      <a:r>
                        <a:rPr lang="en" sz="1600" b="1"/>
                        <a:t>defend </a:t>
                      </a:r>
                      <a:r>
                        <a:rPr lang="en" sz="1600"/>
                        <a:t>why your method could not be completed as written or with revisions</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327925">
                <a:tc>
                  <a:txBody>
                    <a:bodyPr/>
                    <a:lstStyle/>
                    <a:p>
                      <a:pPr marL="0" lvl="0" indent="0" algn="ctr" rtl="0">
                        <a:spcBef>
                          <a:spcPts val="0"/>
                        </a:spcBef>
                        <a:spcAft>
                          <a:spcPts val="0"/>
                        </a:spcAft>
                        <a:buClr>
                          <a:schemeClr val="dk1"/>
                        </a:buClr>
                        <a:buSzPts val="1100"/>
                        <a:buFont typeface="Arial"/>
                        <a:buNone/>
                      </a:pPr>
                      <a:r>
                        <a:rPr lang="en" sz="2000" b="1">
                          <a:solidFill>
                            <a:srgbClr val="FFFFFF"/>
                          </a:solidFill>
                        </a:rPr>
                        <a:t>New Data </a:t>
                      </a:r>
                      <a:endParaRPr sz="2000" b="1">
                        <a:solidFill>
                          <a:srgbClr val="FFFFFF"/>
                        </a:solidFill>
                      </a:endParaRPr>
                    </a:p>
                    <a:p>
                      <a:pPr marL="0" lvl="0" indent="0" algn="ctr" rtl="0">
                        <a:spcBef>
                          <a:spcPts val="0"/>
                        </a:spcBef>
                        <a:spcAft>
                          <a:spcPts val="0"/>
                        </a:spcAft>
                        <a:buClr>
                          <a:schemeClr val="dk1"/>
                        </a:buClr>
                        <a:buSzPts val="1100"/>
                        <a:buFont typeface="Arial"/>
                        <a:buNone/>
                      </a:pPr>
                      <a:r>
                        <a:rPr lang="en" sz="2000" b="1">
                          <a:solidFill>
                            <a:srgbClr val="FFFFFF"/>
                          </a:solidFill>
                        </a:rPr>
                        <a:t>Set</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solidFill>
                            <a:schemeClr val="dk1"/>
                          </a:solidFill>
                        </a:rPr>
                        <a:t>Describe logical selection of secondary data </a:t>
                      </a:r>
                      <a:endParaRPr sz="1600"/>
                    </a:p>
                    <a:p>
                      <a:pPr marL="0" lvl="0" indent="0" algn="l" rtl="0">
                        <a:spcBef>
                          <a:spcPts val="0"/>
                        </a:spcBef>
                        <a:spcAft>
                          <a:spcPts val="0"/>
                        </a:spcAft>
                        <a:buNone/>
                      </a:pPr>
                      <a:r>
                        <a:rPr lang="en" sz="1600"/>
                        <a:t>Describe new data set </a:t>
                      </a:r>
                      <a:r>
                        <a:rPr lang="en" sz="1600" b="1"/>
                        <a:t>credibility </a:t>
                      </a:r>
                      <a:r>
                        <a:rPr lang="en" sz="1600"/>
                        <a:t>and </a:t>
                      </a:r>
                      <a:r>
                        <a:rPr lang="en" sz="1600" b="1"/>
                        <a:t>alignment </a:t>
                      </a:r>
                      <a:r>
                        <a:rPr lang="en" sz="1600"/>
                        <a:t>for research question</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327925">
                <a:tc>
                  <a:txBody>
                    <a:bodyPr/>
                    <a:lstStyle/>
                    <a:p>
                      <a:pPr marL="0" lvl="0" indent="0" algn="ctr" rtl="0">
                        <a:spcBef>
                          <a:spcPts val="0"/>
                        </a:spcBef>
                        <a:spcAft>
                          <a:spcPts val="0"/>
                        </a:spcAft>
                        <a:buNone/>
                      </a:pPr>
                      <a:r>
                        <a:rPr lang="en" sz="2000" b="1">
                          <a:solidFill>
                            <a:srgbClr val="FFFFFF"/>
                          </a:solidFill>
                        </a:rPr>
                        <a:t>Analysis</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b="1"/>
                        <a:t>Analyze </a:t>
                      </a:r>
                      <a:r>
                        <a:rPr lang="en" sz="1600"/>
                        <a:t>the secondary data to gain new understanding </a:t>
                      </a:r>
                      <a:endParaRPr sz="1600"/>
                    </a:p>
                    <a:p>
                      <a:pPr marL="0" lvl="0" indent="0" algn="l" rtl="0">
                        <a:spcBef>
                          <a:spcPts val="0"/>
                        </a:spcBef>
                        <a:spcAft>
                          <a:spcPts val="0"/>
                        </a:spcAft>
                        <a:buNone/>
                      </a:pPr>
                      <a:r>
                        <a:rPr lang="en" sz="1600"/>
                        <a:t>Use a </a:t>
                      </a:r>
                      <a:r>
                        <a:rPr lang="en" sz="1600" b="1"/>
                        <a:t>logical</a:t>
                      </a:r>
                      <a:r>
                        <a:rPr lang="en" sz="1600"/>
                        <a:t>, </a:t>
                      </a:r>
                      <a:r>
                        <a:rPr lang="en" sz="1600" b="1"/>
                        <a:t>organized </a:t>
                      </a:r>
                      <a:r>
                        <a:rPr lang="en" sz="1600"/>
                        <a:t>line of reasoning </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412425">
                <a:tc>
                  <a:txBody>
                    <a:bodyPr/>
                    <a:lstStyle/>
                    <a:p>
                      <a:pPr marL="0" lvl="0" indent="0" algn="ctr" rtl="0">
                        <a:spcBef>
                          <a:spcPts val="0"/>
                        </a:spcBef>
                        <a:spcAft>
                          <a:spcPts val="0"/>
                        </a:spcAft>
                        <a:buNone/>
                      </a:pPr>
                      <a:r>
                        <a:rPr lang="en" sz="2000" b="1">
                          <a:solidFill>
                            <a:srgbClr val="FFFFFF"/>
                          </a:solidFill>
                        </a:rPr>
                        <a:t>Conclusion</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b="1"/>
                        <a:t>Justify </a:t>
                      </a:r>
                      <a:r>
                        <a:rPr lang="en" sz="1600"/>
                        <a:t>new understanding based on secondary data</a:t>
                      </a:r>
                      <a:endParaRPr sz="1600"/>
                    </a:p>
                    <a:p>
                      <a:pPr marL="0" lvl="0" indent="0" algn="l" rtl="0">
                        <a:spcBef>
                          <a:spcPts val="0"/>
                        </a:spcBef>
                        <a:spcAft>
                          <a:spcPts val="0"/>
                        </a:spcAft>
                        <a:buClr>
                          <a:schemeClr val="dk1"/>
                        </a:buClr>
                        <a:buSzPts val="1100"/>
                        <a:buFont typeface="Arial"/>
                        <a:buNone/>
                      </a:pPr>
                      <a:r>
                        <a:rPr lang="en" sz="1600">
                          <a:solidFill>
                            <a:schemeClr val="dk1"/>
                          </a:solidFill>
                        </a:rPr>
                        <a:t>Describe </a:t>
                      </a:r>
                      <a:r>
                        <a:rPr lang="en" sz="1600" b="1">
                          <a:solidFill>
                            <a:schemeClr val="dk1"/>
                          </a:solidFill>
                        </a:rPr>
                        <a:t>connection </a:t>
                      </a:r>
                      <a:r>
                        <a:rPr lang="en" sz="1600">
                          <a:solidFill>
                            <a:schemeClr val="dk1"/>
                          </a:solidFill>
                        </a:rPr>
                        <a:t>between </a:t>
                      </a:r>
                      <a:r>
                        <a:rPr lang="en" sz="1600" b="1">
                          <a:solidFill>
                            <a:schemeClr val="dk1"/>
                          </a:solidFill>
                        </a:rPr>
                        <a:t>new </a:t>
                      </a:r>
                      <a:r>
                        <a:rPr lang="en" sz="1600">
                          <a:solidFill>
                            <a:schemeClr val="dk1"/>
                          </a:solidFill>
                        </a:rPr>
                        <a:t>understanding to original </a:t>
                      </a:r>
                      <a:r>
                        <a:rPr lang="en" sz="1600" b="1">
                          <a:solidFill>
                            <a:schemeClr val="dk1"/>
                          </a:solidFill>
                        </a:rPr>
                        <a:t>question</a:t>
                      </a:r>
                      <a:endParaRPr sz="1600" b="1"/>
                    </a:p>
                    <a:p>
                      <a:pPr marL="0" lvl="0" indent="0" algn="l" rtl="0">
                        <a:spcBef>
                          <a:spcPts val="0"/>
                        </a:spcBef>
                        <a:spcAft>
                          <a:spcPts val="0"/>
                        </a:spcAft>
                        <a:buNone/>
                      </a:pPr>
                      <a:r>
                        <a:rPr lang="en" sz="1600"/>
                        <a:t>Describe </a:t>
                      </a:r>
                      <a:r>
                        <a:rPr lang="en" sz="1600" b="1"/>
                        <a:t>limitations </a:t>
                      </a:r>
                      <a:r>
                        <a:rPr lang="en" sz="1600"/>
                        <a:t>of this data set to your conclusions</a:t>
                      </a:r>
                      <a:endParaRPr sz="1600"/>
                    </a:p>
                    <a:p>
                      <a:pPr marL="0" lvl="0" indent="0" algn="l" rtl="0">
                        <a:spcBef>
                          <a:spcPts val="0"/>
                        </a:spcBef>
                        <a:spcAft>
                          <a:spcPts val="0"/>
                        </a:spcAft>
                        <a:buNone/>
                      </a:pPr>
                      <a:r>
                        <a:rPr lang="en" sz="1600"/>
                        <a:t>Describe </a:t>
                      </a:r>
                      <a:r>
                        <a:rPr lang="en" sz="1600" b="1"/>
                        <a:t>implications </a:t>
                      </a:r>
                      <a:r>
                        <a:rPr lang="en" sz="1600"/>
                        <a:t>of these conclusions to the</a:t>
                      </a:r>
                      <a:r>
                        <a:rPr lang="en" sz="1600" b="1"/>
                        <a:t> community of practice</a:t>
                      </a:r>
                      <a:endParaRPr sz="1600" b="1"/>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Option 2: Theoretical Approach</a:t>
            </a:r>
            <a:endParaRPr>
              <a:solidFill>
                <a:schemeClr val="dk1"/>
              </a:solidFill>
            </a:endParaRPr>
          </a:p>
        </p:txBody>
      </p:sp>
      <p:graphicFrame>
        <p:nvGraphicFramePr>
          <p:cNvPr id="164" name="Google Shape;164;p29"/>
          <p:cNvGraphicFramePr/>
          <p:nvPr/>
        </p:nvGraphicFramePr>
        <p:xfrm>
          <a:off x="153900" y="1162025"/>
          <a:ext cx="3000000" cy="3000000"/>
        </p:xfrm>
        <a:graphic>
          <a:graphicData uri="http://schemas.openxmlformats.org/drawingml/2006/table">
            <a:tbl>
              <a:tblPr>
                <a:noFill/>
                <a:tableStyleId>{458B3687-C6E8-4D4D-AC5A-0E0D274D4035}</a:tableStyleId>
              </a:tblPr>
              <a:tblGrid>
                <a:gridCol w="1730350">
                  <a:extLst>
                    <a:ext uri="{9D8B030D-6E8A-4147-A177-3AD203B41FA5}">
                      <a16:colId xmlns:a16="http://schemas.microsoft.com/office/drawing/2014/main" val="20000"/>
                    </a:ext>
                  </a:extLst>
                </a:gridCol>
                <a:gridCol w="7316950">
                  <a:extLst>
                    <a:ext uri="{9D8B030D-6E8A-4147-A177-3AD203B41FA5}">
                      <a16:colId xmlns:a16="http://schemas.microsoft.com/office/drawing/2014/main" val="20001"/>
                    </a:ext>
                  </a:extLst>
                </a:gridCol>
              </a:tblGrid>
              <a:tr h="1336100">
                <a:tc>
                  <a:txBody>
                    <a:bodyPr/>
                    <a:lstStyle/>
                    <a:p>
                      <a:pPr marL="0" lvl="0" indent="0" algn="ctr" rtl="0">
                        <a:spcBef>
                          <a:spcPts val="0"/>
                        </a:spcBef>
                        <a:spcAft>
                          <a:spcPts val="0"/>
                        </a:spcAft>
                        <a:buNone/>
                      </a:pPr>
                      <a:r>
                        <a:rPr lang="en" sz="2000" b="1">
                          <a:solidFill>
                            <a:srgbClr val="FFFFFF"/>
                          </a:solidFill>
                        </a:rPr>
                        <a:t>Method</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Clr>
                          <a:schemeClr val="dk1"/>
                        </a:buClr>
                        <a:buSzPts val="1100"/>
                        <a:buFont typeface="Arial"/>
                        <a:buNone/>
                      </a:pPr>
                      <a:r>
                        <a:rPr lang="en" sz="1500">
                          <a:solidFill>
                            <a:schemeClr val="dk1"/>
                          </a:solidFill>
                        </a:rPr>
                        <a:t>Do </a:t>
                      </a:r>
                      <a:r>
                        <a:rPr lang="en" sz="1500" b="1">
                          <a:solidFill>
                            <a:schemeClr val="dk1"/>
                          </a:solidFill>
                        </a:rPr>
                        <a:t>not delete </a:t>
                      </a:r>
                      <a:r>
                        <a:rPr lang="en" sz="1500">
                          <a:solidFill>
                            <a:schemeClr val="dk1"/>
                          </a:solidFill>
                        </a:rPr>
                        <a:t>your original, reasonably replicable method</a:t>
                      </a:r>
                      <a:endParaRPr sz="1500">
                        <a:solidFill>
                          <a:schemeClr val="dk1"/>
                        </a:solidFill>
                      </a:endParaRPr>
                    </a:p>
                    <a:p>
                      <a:pPr marL="0" lvl="0" indent="0" algn="l" rtl="0">
                        <a:spcBef>
                          <a:spcPts val="0"/>
                        </a:spcBef>
                        <a:spcAft>
                          <a:spcPts val="0"/>
                        </a:spcAft>
                        <a:buNone/>
                      </a:pPr>
                      <a:r>
                        <a:rPr lang="en" sz="1500">
                          <a:solidFill>
                            <a:schemeClr val="dk1"/>
                          </a:solidFill>
                        </a:rPr>
                        <a:t>Logically </a:t>
                      </a:r>
                      <a:r>
                        <a:rPr lang="en" sz="1500" b="1">
                          <a:solidFill>
                            <a:schemeClr val="dk1"/>
                          </a:solidFill>
                        </a:rPr>
                        <a:t>defend </a:t>
                      </a:r>
                      <a:r>
                        <a:rPr lang="en" sz="1500">
                          <a:solidFill>
                            <a:schemeClr val="dk1"/>
                          </a:solidFill>
                        </a:rPr>
                        <a:t>why your method could not be completed as written or with revisions</a:t>
                      </a:r>
                      <a:endParaRPr sz="15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336100">
                <a:tc>
                  <a:txBody>
                    <a:bodyPr/>
                    <a:lstStyle/>
                    <a:p>
                      <a:pPr marL="0" lvl="0" indent="0" algn="ctr" rtl="0">
                        <a:spcBef>
                          <a:spcPts val="0"/>
                        </a:spcBef>
                        <a:spcAft>
                          <a:spcPts val="0"/>
                        </a:spcAft>
                        <a:buClr>
                          <a:schemeClr val="dk1"/>
                        </a:buClr>
                        <a:buSzPts val="1100"/>
                        <a:buFont typeface="Arial"/>
                        <a:buNone/>
                      </a:pPr>
                      <a:r>
                        <a:rPr lang="en" sz="2000" b="1">
                          <a:solidFill>
                            <a:srgbClr val="FFFFFF"/>
                          </a:solidFill>
                        </a:rPr>
                        <a:t>Theoretical</a:t>
                      </a:r>
                      <a:endParaRPr sz="2000" b="1">
                        <a:solidFill>
                          <a:srgbClr val="FFFFFF"/>
                        </a:solidFill>
                      </a:endParaRPr>
                    </a:p>
                    <a:p>
                      <a:pPr marL="0" lvl="0" indent="0" algn="ctr" rtl="0">
                        <a:spcBef>
                          <a:spcPts val="0"/>
                        </a:spcBef>
                        <a:spcAft>
                          <a:spcPts val="0"/>
                        </a:spcAft>
                        <a:buClr>
                          <a:schemeClr val="dk1"/>
                        </a:buClr>
                        <a:buSzPts val="1100"/>
                        <a:buFont typeface="Arial"/>
                        <a:buNone/>
                      </a:pPr>
                      <a:r>
                        <a:rPr lang="en" sz="2000" b="1">
                          <a:solidFill>
                            <a:srgbClr val="FFFFFF"/>
                          </a:solidFill>
                        </a:rPr>
                        <a:t>Results</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500"/>
                        <a:t>Describe and/or display theoretical results for </a:t>
                      </a:r>
                      <a:r>
                        <a:rPr lang="en" sz="1500" b="1"/>
                        <a:t>both </a:t>
                      </a:r>
                      <a:r>
                        <a:rPr lang="en" sz="1500"/>
                        <a:t>situations below:</a:t>
                      </a:r>
                      <a:endParaRPr sz="1500"/>
                    </a:p>
                    <a:p>
                      <a:pPr marL="457200" lvl="0" indent="0" algn="l" rtl="0">
                        <a:spcBef>
                          <a:spcPts val="0"/>
                        </a:spcBef>
                        <a:spcAft>
                          <a:spcPts val="0"/>
                        </a:spcAft>
                        <a:buClr>
                          <a:schemeClr val="dk1"/>
                        </a:buClr>
                        <a:buSzPts val="1100"/>
                        <a:buFont typeface="Arial"/>
                        <a:buNone/>
                      </a:pPr>
                      <a:r>
                        <a:rPr lang="en" sz="1500" i="1">
                          <a:solidFill>
                            <a:schemeClr val="dk1"/>
                          </a:solidFill>
                        </a:rPr>
                        <a:t>If my hypothesis was supported, data would have looked like…</a:t>
                      </a:r>
                      <a:endParaRPr sz="1500" i="1">
                        <a:solidFill>
                          <a:schemeClr val="dk1"/>
                        </a:solidFill>
                      </a:endParaRPr>
                    </a:p>
                    <a:p>
                      <a:pPr marL="457200" lvl="0" indent="0" algn="l" rtl="0">
                        <a:spcBef>
                          <a:spcPts val="0"/>
                        </a:spcBef>
                        <a:spcAft>
                          <a:spcPts val="0"/>
                        </a:spcAft>
                        <a:buNone/>
                      </a:pPr>
                      <a:r>
                        <a:rPr lang="en" sz="1500" i="1">
                          <a:solidFill>
                            <a:schemeClr val="dk1"/>
                          </a:solidFill>
                        </a:rPr>
                        <a:t>If my hypothesis not was supported, data would have looked like…</a:t>
                      </a:r>
                      <a:endParaRPr sz="1500" i="1">
                        <a:solidFill>
                          <a:schemeClr val="dk1"/>
                        </a:solidFill>
                      </a:endParaRPr>
                    </a:p>
                    <a:p>
                      <a:pPr marL="0" lvl="0" indent="0" algn="l" rtl="0">
                        <a:spcBef>
                          <a:spcPts val="0"/>
                        </a:spcBef>
                        <a:spcAft>
                          <a:spcPts val="0"/>
                        </a:spcAft>
                        <a:buClr>
                          <a:schemeClr val="dk1"/>
                        </a:buClr>
                        <a:buSzPts val="1100"/>
                        <a:buFont typeface="Arial"/>
                        <a:buNone/>
                      </a:pPr>
                      <a:r>
                        <a:rPr lang="en" sz="1500">
                          <a:solidFill>
                            <a:schemeClr val="dk1"/>
                          </a:solidFill>
                        </a:rPr>
                        <a:t>Create and use </a:t>
                      </a:r>
                      <a:r>
                        <a:rPr lang="en" sz="1500" b="1">
                          <a:solidFill>
                            <a:schemeClr val="dk1"/>
                          </a:solidFill>
                        </a:rPr>
                        <a:t>clear labeling procedures</a:t>
                      </a:r>
                      <a:r>
                        <a:rPr lang="en" sz="1500">
                          <a:solidFill>
                            <a:schemeClr val="dk1"/>
                          </a:solidFill>
                        </a:rPr>
                        <a:t> for this information</a:t>
                      </a:r>
                      <a:endParaRPr sz="1500">
                        <a:solidFill>
                          <a:schemeClr val="dk1"/>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336100">
                <a:tc>
                  <a:txBody>
                    <a:bodyPr/>
                    <a:lstStyle/>
                    <a:p>
                      <a:pPr marL="0" lvl="0" indent="0" algn="ctr" rtl="0">
                        <a:spcBef>
                          <a:spcPts val="0"/>
                        </a:spcBef>
                        <a:spcAft>
                          <a:spcPts val="0"/>
                        </a:spcAft>
                        <a:buNone/>
                      </a:pPr>
                      <a:r>
                        <a:rPr lang="en" sz="2000" b="1">
                          <a:solidFill>
                            <a:srgbClr val="FFFFFF"/>
                          </a:solidFill>
                        </a:rPr>
                        <a:t>Analysis</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Clr>
                          <a:schemeClr val="dk1"/>
                        </a:buClr>
                        <a:buSzPts val="1100"/>
                        <a:buFont typeface="Arial"/>
                        <a:buNone/>
                      </a:pPr>
                      <a:r>
                        <a:rPr lang="en" sz="1500" b="1">
                          <a:solidFill>
                            <a:schemeClr val="dk1"/>
                          </a:solidFill>
                        </a:rPr>
                        <a:t>Analyze </a:t>
                      </a:r>
                      <a:r>
                        <a:rPr lang="en" sz="1500">
                          <a:solidFill>
                            <a:schemeClr val="dk1"/>
                          </a:solidFill>
                        </a:rPr>
                        <a:t>the theoretical results for both situations to gain </a:t>
                      </a:r>
                      <a:r>
                        <a:rPr lang="en" sz="1500" b="1">
                          <a:solidFill>
                            <a:schemeClr val="dk1"/>
                          </a:solidFill>
                        </a:rPr>
                        <a:t>two </a:t>
                      </a:r>
                      <a:r>
                        <a:rPr lang="en" sz="1500">
                          <a:solidFill>
                            <a:schemeClr val="dk1"/>
                          </a:solidFill>
                        </a:rPr>
                        <a:t>new understandings </a:t>
                      </a:r>
                      <a:endParaRPr sz="1500">
                        <a:solidFill>
                          <a:schemeClr val="dk1"/>
                        </a:solidFill>
                      </a:endParaRPr>
                    </a:p>
                    <a:p>
                      <a:pPr marL="0" lvl="0" indent="0" algn="l" rtl="0">
                        <a:spcBef>
                          <a:spcPts val="0"/>
                        </a:spcBef>
                        <a:spcAft>
                          <a:spcPts val="0"/>
                        </a:spcAft>
                        <a:buClr>
                          <a:schemeClr val="dk1"/>
                        </a:buClr>
                        <a:buSzPts val="1100"/>
                        <a:buFont typeface="Arial"/>
                        <a:buNone/>
                      </a:pPr>
                      <a:r>
                        <a:rPr lang="en" sz="1500">
                          <a:solidFill>
                            <a:schemeClr val="dk1"/>
                          </a:solidFill>
                        </a:rPr>
                        <a:t>Use a </a:t>
                      </a:r>
                      <a:r>
                        <a:rPr lang="en" sz="1500" b="1">
                          <a:solidFill>
                            <a:schemeClr val="dk1"/>
                          </a:solidFill>
                        </a:rPr>
                        <a:t>logical</a:t>
                      </a:r>
                      <a:r>
                        <a:rPr lang="en" sz="1500">
                          <a:solidFill>
                            <a:schemeClr val="dk1"/>
                          </a:solidFill>
                        </a:rPr>
                        <a:t>, </a:t>
                      </a:r>
                      <a:r>
                        <a:rPr lang="en" sz="1500" b="1">
                          <a:solidFill>
                            <a:schemeClr val="dk1"/>
                          </a:solidFill>
                        </a:rPr>
                        <a:t>organized </a:t>
                      </a:r>
                      <a:r>
                        <a:rPr lang="en" sz="1500">
                          <a:solidFill>
                            <a:schemeClr val="dk1"/>
                          </a:solidFill>
                        </a:rPr>
                        <a:t>line of reasoning </a:t>
                      </a:r>
                      <a:endParaRPr sz="1500" i="1"/>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336100">
                <a:tc>
                  <a:txBody>
                    <a:bodyPr/>
                    <a:lstStyle/>
                    <a:p>
                      <a:pPr marL="0" lvl="0" indent="0" algn="ctr" rtl="0">
                        <a:spcBef>
                          <a:spcPts val="0"/>
                        </a:spcBef>
                        <a:spcAft>
                          <a:spcPts val="0"/>
                        </a:spcAft>
                        <a:buNone/>
                      </a:pPr>
                      <a:r>
                        <a:rPr lang="en" sz="2000" b="1">
                          <a:solidFill>
                            <a:srgbClr val="FFFFFF"/>
                          </a:solidFill>
                        </a:rPr>
                        <a:t>Conclusion</a:t>
                      </a:r>
                      <a:endParaRPr sz="20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500" b="1"/>
                        <a:t>Justify </a:t>
                      </a:r>
                      <a:r>
                        <a:rPr lang="en" sz="1500"/>
                        <a:t>both theoretical </a:t>
                      </a:r>
                      <a:r>
                        <a:rPr lang="en" sz="1500" b="1"/>
                        <a:t>new understandings </a:t>
                      </a:r>
                      <a:r>
                        <a:rPr lang="en" sz="1500"/>
                        <a:t>based on theoretical result</a:t>
                      </a:r>
                      <a:endParaRPr sz="1500"/>
                    </a:p>
                    <a:p>
                      <a:pPr marL="0" lvl="0" indent="0" algn="l" rtl="0">
                        <a:spcBef>
                          <a:spcPts val="0"/>
                        </a:spcBef>
                        <a:spcAft>
                          <a:spcPts val="0"/>
                        </a:spcAft>
                        <a:buClr>
                          <a:schemeClr val="dk1"/>
                        </a:buClr>
                        <a:buSzPts val="1100"/>
                        <a:buFont typeface="Arial"/>
                        <a:buNone/>
                      </a:pPr>
                      <a:r>
                        <a:rPr lang="en" sz="1600">
                          <a:solidFill>
                            <a:schemeClr val="dk1"/>
                          </a:solidFill>
                        </a:rPr>
                        <a:t>Describe </a:t>
                      </a:r>
                      <a:r>
                        <a:rPr lang="en" sz="1600" b="1">
                          <a:solidFill>
                            <a:schemeClr val="dk1"/>
                          </a:solidFill>
                        </a:rPr>
                        <a:t>connection </a:t>
                      </a:r>
                      <a:r>
                        <a:rPr lang="en" sz="1600">
                          <a:solidFill>
                            <a:schemeClr val="dk1"/>
                          </a:solidFill>
                        </a:rPr>
                        <a:t>between </a:t>
                      </a:r>
                      <a:r>
                        <a:rPr lang="en" sz="1600" b="1">
                          <a:solidFill>
                            <a:schemeClr val="dk1"/>
                          </a:solidFill>
                        </a:rPr>
                        <a:t>new </a:t>
                      </a:r>
                      <a:r>
                        <a:rPr lang="en" sz="1600">
                          <a:solidFill>
                            <a:schemeClr val="dk1"/>
                          </a:solidFill>
                        </a:rPr>
                        <a:t>understanding to original </a:t>
                      </a:r>
                      <a:r>
                        <a:rPr lang="en" sz="1600" b="1">
                          <a:solidFill>
                            <a:schemeClr val="dk1"/>
                          </a:solidFill>
                        </a:rPr>
                        <a:t>question</a:t>
                      </a:r>
                      <a:endParaRPr sz="1500"/>
                    </a:p>
                    <a:p>
                      <a:pPr marL="0" lvl="0" indent="0" algn="l" rtl="0">
                        <a:spcBef>
                          <a:spcPts val="0"/>
                        </a:spcBef>
                        <a:spcAft>
                          <a:spcPts val="0"/>
                        </a:spcAft>
                        <a:buClr>
                          <a:schemeClr val="dk1"/>
                        </a:buClr>
                        <a:buSzPts val="1100"/>
                        <a:buFont typeface="Arial"/>
                        <a:buNone/>
                      </a:pPr>
                      <a:r>
                        <a:rPr lang="en" sz="1500">
                          <a:solidFill>
                            <a:schemeClr val="dk1"/>
                          </a:solidFill>
                        </a:rPr>
                        <a:t>Describe </a:t>
                      </a:r>
                      <a:r>
                        <a:rPr lang="en" sz="1500" b="1">
                          <a:solidFill>
                            <a:schemeClr val="dk1"/>
                          </a:solidFill>
                        </a:rPr>
                        <a:t>limitations </a:t>
                      </a:r>
                      <a:r>
                        <a:rPr lang="en" sz="1500">
                          <a:solidFill>
                            <a:schemeClr val="dk1"/>
                          </a:solidFill>
                        </a:rPr>
                        <a:t>of results to your conclusions</a:t>
                      </a:r>
                      <a:endParaRPr sz="1500">
                        <a:solidFill>
                          <a:schemeClr val="dk1"/>
                        </a:solidFill>
                      </a:endParaRPr>
                    </a:p>
                    <a:p>
                      <a:pPr marL="0" lvl="0" indent="0" algn="l" rtl="0">
                        <a:spcBef>
                          <a:spcPts val="0"/>
                        </a:spcBef>
                        <a:spcAft>
                          <a:spcPts val="0"/>
                        </a:spcAft>
                        <a:buClr>
                          <a:schemeClr val="dk1"/>
                        </a:buClr>
                        <a:buSzPts val="1100"/>
                        <a:buFont typeface="Arial"/>
                        <a:buNone/>
                      </a:pPr>
                      <a:r>
                        <a:rPr lang="en" sz="1500">
                          <a:solidFill>
                            <a:schemeClr val="dk1"/>
                          </a:solidFill>
                        </a:rPr>
                        <a:t>Describe </a:t>
                      </a:r>
                      <a:r>
                        <a:rPr lang="en" sz="1500" b="1">
                          <a:solidFill>
                            <a:schemeClr val="dk1"/>
                          </a:solidFill>
                        </a:rPr>
                        <a:t>implication </a:t>
                      </a:r>
                      <a:r>
                        <a:rPr lang="en" sz="1500">
                          <a:solidFill>
                            <a:schemeClr val="dk1"/>
                          </a:solidFill>
                        </a:rPr>
                        <a:t>of these conclusions to the</a:t>
                      </a:r>
                      <a:r>
                        <a:rPr lang="en" sz="1500" b="1">
                          <a:solidFill>
                            <a:schemeClr val="dk1"/>
                          </a:solidFill>
                        </a:rPr>
                        <a:t> community of practice</a:t>
                      </a:r>
                      <a:endParaRPr sz="1500" b="1"/>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b="1"/>
              <a:t>Situation 2:</a:t>
            </a:r>
            <a:endParaRPr sz="5500" b="1"/>
          </a:p>
          <a:p>
            <a:pPr marL="0" lvl="0" indent="0" algn="ctr" rtl="0">
              <a:spcBef>
                <a:spcPts val="0"/>
              </a:spcBef>
              <a:spcAft>
                <a:spcPts val="0"/>
              </a:spcAft>
              <a:buNone/>
            </a:pPr>
            <a:r>
              <a:rPr lang="en" sz="5500" b="1"/>
              <a:t>Your method was </a:t>
            </a:r>
            <a:r>
              <a:rPr lang="en" sz="5500" b="1" i="1"/>
              <a:t>partially </a:t>
            </a:r>
            <a:r>
              <a:rPr lang="en" sz="5500" b="1"/>
              <a:t>conducted as written or with revisions.</a:t>
            </a:r>
            <a:endParaRPr sz="5500" b="1"/>
          </a:p>
        </p:txBody>
      </p:sp>
      <p:pic>
        <p:nvPicPr>
          <p:cNvPr id="170" name="Google Shape;170;p30"/>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1"/>
          <p:cNvSpPr txBox="1">
            <a:spLocks noGrp="1"/>
          </p:cNvSpPr>
          <p:nvPr>
            <p:ph type="title"/>
          </p:nvPr>
        </p:nvSpPr>
        <p:spPr>
          <a:xfrm>
            <a:off x="331833" y="6564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Situation 2: Method was partially conducted</a:t>
            </a:r>
            <a:endParaRPr>
              <a:solidFill>
                <a:schemeClr val="dk1"/>
              </a:solidFill>
            </a:endParaRPr>
          </a:p>
        </p:txBody>
      </p:sp>
      <p:sp>
        <p:nvSpPr>
          <p:cNvPr id="176" name="Google Shape;176;p31"/>
          <p:cNvSpPr txBox="1"/>
          <p:nvPr/>
        </p:nvSpPr>
        <p:spPr>
          <a:xfrm>
            <a:off x="377453" y="1275900"/>
            <a:ext cx="3952200" cy="5304900"/>
          </a:xfrm>
          <a:prstGeom prst="rect">
            <a:avLst/>
          </a:prstGeom>
          <a:noFill/>
          <a:ln>
            <a:noFill/>
          </a:ln>
        </p:spPr>
        <p:txBody>
          <a:bodyPr spcFirstLastPara="1" wrap="square" lIns="36000" tIns="36000" rIns="36000" bIns="36000" anchor="ctr" anchorCtr="0">
            <a:noAutofit/>
          </a:bodyPr>
          <a:lstStyle/>
          <a:p>
            <a:pPr marL="0" marR="0" lvl="0" indent="0" algn="l" rtl="0">
              <a:spcBef>
                <a:spcPts val="0"/>
              </a:spcBef>
              <a:spcAft>
                <a:spcPts val="0"/>
              </a:spcAft>
              <a:buNone/>
            </a:pPr>
            <a:r>
              <a:rPr lang="en" sz="3000">
                <a:solidFill>
                  <a:schemeClr val="dk1"/>
                </a:solidFill>
              </a:rPr>
              <a:t>Your method was partially completed before COVID-19...</a:t>
            </a:r>
            <a:endParaRPr sz="3000">
              <a:solidFill>
                <a:schemeClr val="dk1"/>
              </a:solidFill>
            </a:endParaRPr>
          </a:p>
          <a:p>
            <a:pPr marL="0" marR="0" lvl="0" indent="0" algn="l" rtl="0">
              <a:spcBef>
                <a:spcPts val="0"/>
              </a:spcBef>
              <a:spcAft>
                <a:spcPts val="0"/>
              </a:spcAft>
              <a:buNone/>
            </a:pPr>
            <a:endParaRPr sz="3000">
              <a:solidFill>
                <a:schemeClr val="dk1"/>
              </a:solidFill>
            </a:endParaRPr>
          </a:p>
          <a:p>
            <a:pPr marL="0" marR="0" lvl="0" indent="0" algn="l" rtl="0">
              <a:spcBef>
                <a:spcPts val="0"/>
              </a:spcBef>
              <a:spcAft>
                <a:spcPts val="0"/>
              </a:spcAft>
              <a:buNone/>
            </a:pPr>
            <a:r>
              <a:rPr lang="en" sz="3000">
                <a:solidFill>
                  <a:schemeClr val="dk1"/>
                </a:solidFill>
              </a:rPr>
              <a:t>This leaves you without ideal quantities of data to analyze for your paper.</a:t>
            </a: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sp>
        <p:nvSpPr>
          <p:cNvPr id="177" name="Google Shape;177;p31"/>
          <p:cNvSpPr txBox="1"/>
          <p:nvPr/>
        </p:nvSpPr>
        <p:spPr>
          <a:xfrm>
            <a:off x="5288100" y="1447000"/>
            <a:ext cx="3420600" cy="4957500"/>
          </a:xfrm>
          <a:prstGeom prst="rect">
            <a:avLst/>
          </a:prstGeom>
          <a:solidFill>
            <a:srgbClr val="016299"/>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400" b="1" i="1">
                <a:solidFill>
                  <a:srgbClr val="FFFFFF"/>
                </a:solidFill>
              </a:rPr>
              <a:t>Examples:</a:t>
            </a:r>
            <a:endParaRPr sz="2400" b="1" i="1">
              <a:solidFill>
                <a:srgbClr val="FFFFFF"/>
              </a:solidFill>
            </a:endParaRPr>
          </a:p>
          <a:p>
            <a:pPr marL="0" lvl="0" indent="0" algn="l" rtl="0">
              <a:spcBef>
                <a:spcPts val="0"/>
              </a:spcBef>
              <a:spcAft>
                <a:spcPts val="0"/>
              </a:spcAft>
              <a:buNone/>
            </a:pPr>
            <a:endParaRPr sz="2400" b="1" i="1">
              <a:solidFill>
                <a:srgbClr val="FFFFFF"/>
              </a:solidFill>
            </a:endParaRPr>
          </a:p>
          <a:p>
            <a:pPr marL="0" lvl="0" indent="0" algn="l" rtl="0">
              <a:spcBef>
                <a:spcPts val="0"/>
              </a:spcBef>
              <a:spcAft>
                <a:spcPts val="0"/>
              </a:spcAft>
              <a:buNone/>
            </a:pPr>
            <a:r>
              <a:rPr lang="en" sz="2100" b="1" i="1">
                <a:solidFill>
                  <a:srgbClr val="FFFFFF"/>
                </a:solidFill>
              </a:rPr>
              <a:t>You gathered 20 out of 100 in-person questionnaires...</a:t>
            </a:r>
            <a:endParaRPr sz="2100" b="1" i="1">
              <a:solidFill>
                <a:srgbClr val="FFFFFF"/>
              </a:solidFill>
            </a:endParaRPr>
          </a:p>
          <a:p>
            <a:pPr marL="0" lvl="0" indent="0" algn="l" rtl="0">
              <a:spcBef>
                <a:spcPts val="0"/>
              </a:spcBef>
              <a:spcAft>
                <a:spcPts val="0"/>
              </a:spcAft>
              <a:buNone/>
            </a:pPr>
            <a:endParaRPr sz="2100" b="1" i="1">
              <a:solidFill>
                <a:srgbClr val="FFFFFF"/>
              </a:solidFill>
            </a:endParaRPr>
          </a:p>
          <a:p>
            <a:pPr marL="0" lvl="0" indent="0" algn="l" rtl="0">
              <a:spcBef>
                <a:spcPts val="0"/>
              </a:spcBef>
              <a:spcAft>
                <a:spcPts val="0"/>
              </a:spcAft>
              <a:buNone/>
            </a:pPr>
            <a:r>
              <a:rPr lang="en" sz="2100" b="1" i="1">
                <a:solidFill>
                  <a:srgbClr val="FFFFFF"/>
                </a:solidFill>
              </a:rPr>
              <a:t>You were partially through data collection through an experiment in a lab…</a:t>
            </a:r>
            <a:endParaRPr sz="2100" b="1" i="1">
              <a:solidFill>
                <a:srgbClr val="FFFFFF"/>
              </a:solidFill>
            </a:endParaRPr>
          </a:p>
          <a:p>
            <a:pPr marL="0" lvl="0" indent="0" algn="l" rtl="0">
              <a:spcBef>
                <a:spcPts val="0"/>
              </a:spcBef>
              <a:spcAft>
                <a:spcPts val="0"/>
              </a:spcAft>
              <a:buNone/>
            </a:pPr>
            <a:endParaRPr sz="2100" b="1" i="1">
              <a:solidFill>
                <a:srgbClr val="FFFFFF"/>
              </a:solidFill>
            </a:endParaRPr>
          </a:p>
          <a:p>
            <a:pPr marL="0" lvl="0" indent="0" algn="l" rtl="0">
              <a:spcBef>
                <a:spcPts val="0"/>
              </a:spcBef>
              <a:spcAft>
                <a:spcPts val="0"/>
              </a:spcAft>
              <a:buNone/>
            </a:pPr>
            <a:r>
              <a:rPr lang="en" sz="2100" b="1" i="1">
                <a:solidFill>
                  <a:srgbClr val="FFFFFF"/>
                </a:solidFill>
              </a:rPr>
              <a:t>Your design or creation was partially developed… </a:t>
            </a:r>
            <a:endParaRPr sz="2100" b="1" i="1">
              <a:solidFill>
                <a:srgbClr val="FFFFFF"/>
              </a:solidFill>
            </a:endParaRPr>
          </a:p>
          <a:p>
            <a:pPr marL="0" lvl="0" indent="0" algn="l" rtl="0">
              <a:spcBef>
                <a:spcPts val="0"/>
              </a:spcBef>
              <a:spcAft>
                <a:spcPts val="0"/>
              </a:spcAft>
              <a:buNone/>
            </a:pPr>
            <a:endParaRPr sz="24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344408" y="944256"/>
            <a:ext cx="8455200" cy="294000"/>
          </a:xfrm>
          <a:prstGeom prst="rect">
            <a:avLst/>
          </a:prstGeom>
          <a:noFill/>
          <a:ln>
            <a:noFill/>
          </a:ln>
        </p:spPr>
        <p:txBody>
          <a:bodyPr spcFirstLastPara="1" wrap="square" lIns="0" tIns="0" rIns="72000" bIns="0" anchor="t" anchorCtr="0">
            <a:noAutofit/>
          </a:bodyPr>
          <a:lstStyle/>
          <a:p>
            <a:pPr marL="0" lvl="0" indent="0" algn="ctr" rtl="0">
              <a:spcBef>
                <a:spcPts val="0"/>
              </a:spcBef>
              <a:spcAft>
                <a:spcPts val="0"/>
              </a:spcAft>
              <a:buClr>
                <a:schemeClr val="dk1"/>
              </a:buClr>
              <a:buSzPts val="2500"/>
              <a:buFont typeface="Roboto Slab"/>
              <a:buNone/>
            </a:pPr>
            <a:r>
              <a:rPr lang="en" sz="3600" b="1">
                <a:solidFill>
                  <a:schemeClr val="dk1"/>
                </a:solidFill>
              </a:rPr>
              <a:t>Two Options</a:t>
            </a:r>
            <a:endParaRPr sz="3600">
              <a:solidFill>
                <a:schemeClr val="dk1"/>
              </a:solidFill>
            </a:endParaRPr>
          </a:p>
        </p:txBody>
      </p:sp>
      <p:graphicFrame>
        <p:nvGraphicFramePr>
          <p:cNvPr id="183" name="Google Shape;183;p32"/>
          <p:cNvGraphicFramePr/>
          <p:nvPr/>
        </p:nvGraphicFramePr>
        <p:xfrm>
          <a:off x="930350" y="1766175"/>
          <a:ext cx="3000000" cy="3000000"/>
        </p:xfrm>
        <a:graphic>
          <a:graphicData uri="http://schemas.openxmlformats.org/drawingml/2006/table">
            <a:tbl>
              <a:tblPr>
                <a:noFill/>
                <a:tableStyleId>{458B3687-C6E8-4D4D-AC5A-0E0D274D4035}</a:tableStyleId>
              </a:tblPr>
              <a:tblGrid>
                <a:gridCol w="3619500">
                  <a:extLst>
                    <a:ext uri="{9D8B030D-6E8A-4147-A177-3AD203B41FA5}">
                      <a16:colId xmlns:a16="http://schemas.microsoft.com/office/drawing/2014/main" val="20000"/>
                    </a:ext>
                  </a:extLst>
                </a:gridCol>
                <a:gridCol w="3663775">
                  <a:extLst>
                    <a:ext uri="{9D8B030D-6E8A-4147-A177-3AD203B41FA5}">
                      <a16:colId xmlns:a16="http://schemas.microsoft.com/office/drawing/2014/main" val="20001"/>
                    </a:ext>
                  </a:extLst>
                </a:gridCol>
              </a:tblGrid>
              <a:tr h="4322000">
                <a:tc>
                  <a:txBody>
                    <a:bodyPr/>
                    <a:lstStyle/>
                    <a:p>
                      <a:pPr marL="0" lvl="0" indent="0" algn="ctr" rtl="0">
                        <a:spcBef>
                          <a:spcPts val="0"/>
                        </a:spcBef>
                        <a:spcAft>
                          <a:spcPts val="0"/>
                        </a:spcAft>
                        <a:buNone/>
                      </a:pPr>
                      <a:r>
                        <a:rPr lang="en" sz="3600" b="1">
                          <a:solidFill>
                            <a:srgbClr val="FFFFFF"/>
                          </a:solidFill>
                        </a:rPr>
                        <a:t>Explore</a:t>
                      </a:r>
                      <a:endParaRPr sz="3600" b="1">
                        <a:solidFill>
                          <a:srgbClr val="FFFFFF"/>
                        </a:solidFill>
                      </a:endParaRPr>
                    </a:p>
                    <a:p>
                      <a:pPr marL="0" lvl="0" indent="0" algn="ctr" rtl="0">
                        <a:spcBef>
                          <a:spcPts val="0"/>
                        </a:spcBef>
                        <a:spcAft>
                          <a:spcPts val="0"/>
                        </a:spcAft>
                        <a:buNone/>
                      </a:pPr>
                      <a:r>
                        <a:rPr lang="en" sz="3600" b="1">
                          <a:solidFill>
                            <a:srgbClr val="FFFFFF"/>
                          </a:solidFill>
                        </a:rPr>
                        <a:t>Explain</a:t>
                      </a:r>
                      <a:endParaRPr sz="3600" b="1">
                        <a:solidFill>
                          <a:srgbClr val="FFFFFF"/>
                        </a:solidFill>
                      </a:endParaRPr>
                    </a:p>
                  </a:txBody>
                  <a:tcPr marL="91425" marR="91425" marT="91425" marB="91425" anchor="ctr">
                    <a:lnL w="114300" cap="flat" cmpd="sng">
                      <a:solidFill>
                        <a:srgbClr val="FFFFFF"/>
                      </a:solidFill>
                      <a:prstDash val="solid"/>
                      <a:round/>
                      <a:headEnd type="none" w="sm" len="sm"/>
                      <a:tailEnd type="none" w="sm" len="sm"/>
                    </a:lnL>
                    <a:lnR w="228600" cap="flat" cmpd="sng">
                      <a:solidFill>
                        <a:srgbClr val="FFFFFF"/>
                      </a:solidFill>
                      <a:prstDash val="solid"/>
                      <a:round/>
                      <a:headEnd type="none" w="sm" len="sm"/>
                      <a:tailEnd type="none" w="sm" len="sm"/>
                    </a:lnR>
                    <a:lnT w="114300" cap="flat" cmpd="sng">
                      <a:solidFill>
                        <a:srgbClr val="FFFFFF"/>
                      </a:solidFill>
                      <a:prstDash val="solid"/>
                      <a:round/>
                      <a:headEnd type="none" w="sm" len="sm"/>
                      <a:tailEnd type="none" w="sm" len="sm"/>
                    </a:lnT>
                    <a:lnB w="114300" cap="flat" cmpd="sng">
                      <a:solidFill>
                        <a:srgbClr val="FFFFFF"/>
                      </a:solidFill>
                      <a:prstDash val="solid"/>
                      <a:round/>
                      <a:headEnd type="none" w="sm" len="sm"/>
                      <a:tailEnd type="none" w="sm" len="sm"/>
                    </a:lnB>
                    <a:solidFill>
                      <a:srgbClr val="016299"/>
                    </a:solidFill>
                  </a:tcPr>
                </a:tc>
                <a:tc>
                  <a:txBody>
                    <a:bodyPr/>
                    <a:lstStyle/>
                    <a:p>
                      <a:pPr marL="0" lvl="0" indent="0" algn="ctr" rtl="0">
                        <a:spcBef>
                          <a:spcPts val="0"/>
                        </a:spcBef>
                        <a:spcAft>
                          <a:spcPts val="0"/>
                        </a:spcAft>
                        <a:buNone/>
                      </a:pPr>
                      <a:r>
                        <a:rPr lang="en" sz="3600" b="1">
                          <a:solidFill>
                            <a:srgbClr val="FFFFFF"/>
                          </a:solidFill>
                        </a:rPr>
                        <a:t>Creative</a:t>
                      </a:r>
                      <a:endParaRPr sz="3600" b="1">
                        <a:solidFill>
                          <a:srgbClr val="FFFFFF"/>
                        </a:solidFill>
                      </a:endParaRPr>
                    </a:p>
                    <a:p>
                      <a:pPr marL="0" lvl="0" indent="0" algn="ctr" rtl="0">
                        <a:spcBef>
                          <a:spcPts val="0"/>
                        </a:spcBef>
                        <a:spcAft>
                          <a:spcPts val="0"/>
                        </a:spcAft>
                        <a:buNone/>
                      </a:pPr>
                      <a:r>
                        <a:rPr lang="en" sz="3600" b="1">
                          <a:solidFill>
                            <a:srgbClr val="FFFFFF"/>
                          </a:solidFill>
                        </a:rPr>
                        <a:t> Process</a:t>
                      </a:r>
                      <a:endParaRPr sz="3600" b="1">
                        <a:solidFill>
                          <a:srgbClr val="FFFFFF"/>
                        </a:solidFill>
                      </a:endParaRPr>
                    </a:p>
                  </a:txBody>
                  <a:tcPr marL="91425" marR="91425" marT="91425" marB="91425" anchor="ctr">
                    <a:lnL w="228600" cap="flat" cmpd="sng">
                      <a:solidFill>
                        <a:srgbClr val="FFFFFF"/>
                      </a:solidFill>
                      <a:prstDash val="solid"/>
                      <a:round/>
                      <a:headEnd type="none" w="sm" len="sm"/>
                      <a:tailEnd type="none" w="sm" len="sm"/>
                    </a:lnL>
                    <a:lnR w="114300" cap="flat" cmpd="sng">
                      <a:solidFill>
                        <a:srgbClr val="FFFFFF"/>
                      </a:solidFill>
                      <a:prstDash val="solid"/>
                      <a:round/>
                      <a:headEnd type="none" w="sm" len="sm"/>
                      <a:tailEnd type="none" w="sm" len="sm"/>
                    </a:lnR>
                    <a:lnT w="114300" cap="flat" cmpd="sng">
                      <a:solidFill>
                        <a:srgbClr val="FFFFFF"/>
                      </a:solidFill>
                      <a:prstDash val="solid"/>
                      <a:round/>
                      <a:headEnd type="none" w="sm" len="sm"/>
                      <a:tailEnd type="none" w="sm" len="sm"/>
                    </a:lnT>
                    <a:lnB w="114300" cap="flat" cmpd="sng">
                      <a:solidFill>
                        <a:srgbClr val="FFFFFF"/>
                      </a:solidFill>
                      <a:prstDash val="solid"/>
                      <a:round/>
                      <a:headEnd type="none" w="sm" len="sm"/>
                      <a:tailEnd type="none" w="sm" len="sm"/>
                    </a:lnB>
                    <a:solidFill>
                      <a:srgbClr val="016299"/>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3"/>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Option 1: Explore and Explain Research</a:t>
            </a:r>
            <a:endParaRPr>
              <a:solidFill>
                <a:schemeClr val="dk1"/>
              </a:solidFill>
            </a:endParaRPr>
          </a:p>
        </p:txBody>
      </p:sp>
      <p:graphicFrame>
        <p:nvGraphicFramePr>
          <p:cNvPr id="189" name="Google Shape;189;p33"/>
          <p:cNvGraphicFramePr/>
          <p:nvPr/>
        </p:nvGraphicFramePr>
        <p:xfrm>
          <a:off x="153900" y="1085825"/>
          <a:ext cx="3000000" cy="3000000"/>
        </p:xfrm>
        <a:graphic>
          <a:graphicData uri="http://schemas.openxmlformats.org/drawingml/2006/table">
            <a:tbl>
              <a:tblPr>
                <a:noFill/>
                <a:tableStyleId>{458B3687-C6E8-4D4D-AC5A-0E0D274D4035}</a:tableStyleId>
              </a:tblPr>
              <a:tblGrid>
                <a:gridCol w="1779125">
                  <a:extLst>
                    <a:ext uri="{9D8B030D-6E8A-4147-A177-3AD203B41FA5}">
                      <a16:colId xmlns:a16="http://schemas.microsoft.com/office/drawing/2014/main" val="20000"/>
                    </a:ext>
                  </a:extLst>
                </a:gridCol>
                <a:gridCol w="7210975">
                  <a:extLst>
                    <a:ext uri="{9D8B030D-6E8A-4147-A177-3AD203B41FA5}">
                      <a16:colId xmlns:a16="http://schemas.microsoft.com/office/drawing/2014/main" val="20001"/>
                    </a:ext>
                  </a:extLst>
                </a:gridCol>
              </a:tblGrid>
              <a:tr h="1336100">
                <a:tc>
                  <a:txBody>
                    <a:bodyPr/>
                    <a:lstStyle/>
                    <a:p>
                      <a:pPr marL="0" lvl="0" indent="0" algn="ctr" rtl="0">
                        <a:spcBef>
                          <a:spcPts val="0"/>
                        </a:spcBef>
                        <a:spcAft>
                          <a:spcPts val="0"/>
                        </a:spcAft>
                        <a:buNone/>
                      </a:pPr>
                      <a:r>
                        <a:rPr lang="en" sz="2200" b="1">
                          <a:solidFill>
                            <a:srgbClr val="FFFFFF"/>
                          </a:solidFill>
                        </a:rPr>
                        <a:t>Method</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t>Do </a:t>
                      </a:r>
                      <a:r>
                        <a:rPr lang="en" sz="1600" b="1"/>
                        <a:t>not delete </a:t>
                      </a:r>
                      <a:r>
                        <a:rPr lang="en" sz="1600"/>
                        <a:t>your reasonably replicable method as written or revised</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336100">
                <a:tc>
                  <a:txBody>
                    <a:bodyPr/>
                    <a:lstStyle/>
                    <a:p>
                      <a:pPr marL="0" lvl="0" indent="0" algn="ctr" rtl="0">
                        <a:spcBef>
                          <a:spcPts val="0"/>
                        </a:spcBef>
                        <a:spcAft>
                          <a:spcPts val="0"/>
                        </a:spcAft>
                        <a:buClr>
                          <a:schemeClr val="dk1"/>
                        </a:buClr>
                        <a:buSzPts val="1100"/>
                        <a:buFont typeface="Arial"/>
                        <a:buNone/>
                      </a:pPr>
                      <a:r>
                        <a:rPr lang="en" sz="2200" b="1">
                          <a:solidFill>
                            <a:srgbClr val="FFFFFF"/>
                          </a:solidFill>
                        </a:rPr>
                        <a:t>Data Collection</a:t>
                      </a:r>
                      <a:endParaRPr sz="2200"/>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solidFill>
                            <a:schemeClr val="dk1"/>
                          </a:solidFill>
                        </a:rPr>
                        <a:t>Logically </a:t>
                      </a:r>
                      <a:r>
                        <a:rPr lang="en" sz="1600" b="1">
                          <a:solidFill>
                            <a:schemeClr val="dk1"/>
                          </a:solidFill>
                        </a:rPr>
                        <a:t>defend </a:t>
                      </a:r>
                      <a:r>
                        <a:rPr lang="en" sz="1600">
                          <a:solidFill>
                            <a:schemeClr val="dk1"/>
                          </a:solidFill>
                        </a:rPr>
                        <a:t>why your data collection process could not be </a:t>
                      </a:r>
                      <a:r>
                        <a:rPr lang="en" sz="1600" b="1">
                          <a:solidFill>
                            <a:schemeClr val="dk1"/>
                          </a:solidFill>
                        </a:rPr>
                        <a:t>completed </a:t>
                      </a:r>
                      <a:r>
                        <a:rPr lang="en" sz="1600">
                          <a:solidFill>
                            <a:schemeClr val="dk1"/>
                          </a:solidFill>
                        </a:rPr>
                        <a:t>as written or with revisions</a:t>
                      </a:r>
                      <a:endParaRPr sz="1600">
                        <a:solidFill>
                          <a:schemeClr val="dk1"/>
                        </a:solidFill>
                      </a:endParaRPr>
                    </a:p>
                    <a:p>
                      <a:pPr marL="0" lvl="0" indent="0" algn="l" rtl="0">
                        <a:spcBef>
                          <a:spcPts val="0"/>
                        </a:spcBef>
                        <a:spcAft>
                          <a:spcPts val="0"/>
                        </a:spcAft>
                        <a:buClr>
                          <a:schemeClr val="dk1"/>
                        </a:buClr>
                        <a:buSzPts val="1100"/>
                        <a:buFont typeface="Arial"/>
                        <a:buNone/>
                      </a:pPr>
                      <a:r>
                        <a:rPr lang="en" sz="1600" b="1">
                          <a:solidFill>
                            <a:schemeClr val="dk1"/>
                          </a:solidFill>
                        </a:rPr>
                        <a:t>Describe </a:t>
                      </a:r>
                      <a:r>
                        <a:rPr lang="en" sz="1600">
                          <a:solidFill>
                            <a:schemeClr val="dk1"/>
                          </a:solidFill>
                        </a:rPr>
                        <a:t>and/or </a:t>
                      </a:r>
                      <a:r>
                        <a:rPr lang="en" sz="1600" b="1">
                          <a:solidFill>
                            <a:schemeClr val="dk1"/>
                          </a:solidFill>
                        </a:rPr>
                        <a:t>display </a:t>
                      </a:r>
                      <a:r>
                        <a:rPr lang="en" sz="1600">
                          <a:solidFill>
                            <a:schemeClr val="dk1"/>
                          </a:solidFill>
                        </a:rPr>
                        <a:t>the results you were able to collect</a:t>
                      </a:r>
                      <a:endParaRPr sz="1600">
                        <a:solidFill>
                          <a:schemeClr val="dk1"/>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336100">
                <a:tc>
                  <a:txBody>
                    <a:bodyPr/>
                    <a:lstStyle/>
                    <a:p>
                      <a:pPr marL="0" lvl="0" indent="0" algn="ctr" rtl="0">
                        <a:spcBef>
                          <a:spcPts val="0"/>
                        </a:spcBef>
                        <a:spcAft>
                          <a:spcPts val="0"/>
                        </a:spcAft>
                        <a:buNone/>
                      </a:pPr>
                      <a:r>
                        <a:rPr lang="en" sz="2200" b="1">
                          <a:solidFill>
                            <a:srgbClr val="FFFFFF"/>
                          </a:solidFill>
                        </a:rPr>
                        <a:t>Analysis</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b="1"/>
                        <a:t>Analyze </a:t>
                      </a:r>
                      <a:r>
                        <a:rPr lang="en" sz="1600"/>
                        <a:t>the data that was collected</a:t>
                      </a:r>
                      <a:endParaRPr sz="1600"/>
                    </a:p>
                    <a:p>
                      <a:pPr marL="0" lvl="0" indent="0" algn="l" rtl="0">
                        <a:spcBef>
                          <a:spcPts val="0"/>
                        </a:spcBef>
                        <a:spcAft>
                          <a:spcPts val="0"/>
                        </a:spcAft>
                        <a:buClr>
                          <a:schemeClr val="dk1"/>
                        </a:buClr>
                        <a:buSzPts val="1100"/>
                        <a:buFont typeface="Arial"/>
                        <a:buNone/>
                      </a:pPr>
                      <a:r>
                        <a:rPr lang="en" sz="1600">
                          <a:solidFill>
                            <a:schemeClr val="dk1"/>
                          </a:solidFill>
                        </a:rPr>
                        <a:t>Use a </a:t>
                      </a:r>
                      <a:r>
                        <a:rPr lang="en" sz="1600" b="1">
                          <a:solidFill>
                            <a:schemeClr val="dk1"/>
                          </a:solidFill>
                        </a:rPr>
                        <a:t>logical</a:t>
                      </a:r>
                      <a:r>
                        <a:rPr lang="en" sz="1600">
                          <a:solidFill>
                            <a:schemeClr val="dk1"/>
                          </a:solidFill>
                        </a:rPr>
                        <a:t>, </a:t>
                      </a:r>
                      <a:r>
                        <a:rPr lang="en" sz="1600" b="1">
                          <a:solidFill>
                            <a:schemeClr val="dk1"/>
                          </a:solidFill>
                        </a:rPr>
                        <a:t>organized </a:t>
                      </a:r>
                      <a:r>
                        <a:rPr lang="en" sz="1600">
                          <a:solidFill>
                            <a:schemeClr val="dk1"/>
                          </a:solidFill>
                        </a:rPr>
                        <a:t>line of reasoning </a:t>
                      </a:r>
                      <a:endParaRPr sz="1600">
                        <a:solidFill>
                          <a:schemeClr val="dk1"/>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336100">
                <a:tc>
                  <a:txBody>
                    <a:bodyPr/>
                    <a:lstStyle/>
                    <a:p>
                      <a:pPr marL="0" lvl="0" indent="0" algn="ctr" rtl="0">
                        <a:spcBef>
                          <a:spcPts val="0"/>
                        </a:spcBef>
                        <a:spcAft>
                          <a:spcPts val="0"/>
                        </a:spcAft>
                        <a:buNone/>
                      </a:pPr>
                      <a:r>
                        <a:rPr lang="en" sz="2200" b="1">
                          <a:solidFill>
                            <a:srgbClr val="FFFFFF"/>
                          </a:solidFill>
                        </a:rPr>
                        <a:t>Conclusion</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b="1"/>
                        <a:t>Justify </a:t>
                      </a:r>
                      <a:r>
                        <a:rPr lang="en" sz="1600"/>
                        <a:t>new understanding</a:t>
                      </a:r>
                      <a:endParaRPr sz="1600"/>
                    </a:p>
                    <a:p>
                      <a:pPr marL="0" lvl="0" indent="0" algn="l" rtl="0">
                        <a:spcBef>
                          <a:spcPts val="0"/>
                        </a:spcBef>
                        <a:spcAft>
                          <a:spcPts val="0"/>
                        </a:spcAft>
                        <a:buClr>
                          <a:schemeClr val="dk1"/>
                        </a:buClr>
                        <a:buSzPts val="1100"/>
                        <a:buFont typeface="Arial"/>
                        <a:buNone/>
                      </a:pPr>
                      <a:r>
                        <a:rPr lang="en" sz="1600">
                          <a:solidFill>
                            <a:schemeClr val="dk1"/>
                          </a:solidFill>
                        </a:rPr>
                        <a:t>Describe </a:t>
                      </a:r>
                      <a:r>
                        <a:rPr lang="en" sz="1600" b="1">
                          <a:solidFill>
                            <a:schemeClr val="dk1"/>
                          </a:solidFill>
                        </a:rPr>
                        <a:t>connection </a:t>
                      </a:r>
                      <a:r>
                        <a:rPr lang="en" sz="1600">
                          <a:solidFill>
                            <a:schemeClr val="dk1"/>
                          </a:solidFill>
                        </a:rPr>
                        <a:t>between </a:t>
                      </a:r>
                      <a:r>
                        <a:rPr lang="en" sz="1600" b="1">
                          <a:solidFill>
                            <a:schemeClr val="dk1"/>
                          </a:solidFill>
                        </a:rPr>
                        <a:t>new </a:t>
                      </a:r>
                      <a:r>
                        <a:rPr lang="en" sz="1600">
                          <a:solidFill>
                            <a:schemeClr val="dk1"/>
                          </a:solidFill>
                        </a:rPr>
                        <a:t>understanding to original </a:t>
                      </a:r>
                      <a:r>
                        <a:rPr lang="en" sz="1600" b="1">
                          <a:solidFill>
                            <a:schemeClr val="dk1"/>
                          </a:solidFill>
                        </a:rPr>
                        <a:t>question</a:t>
                      </a:r>
                      <a:endParaRPr sz="1600"/>
                    </a:p>
                    <a:p>
                      <a:pPr marL="0" lvl="0" indent="0" algn="l" rtl="0">
                        <a:spcBef>
                          <a:spcPts val="0"/>
                        </a:spcBef>
                        <a:spcAft>
                          <a:spcPts val="0"/>
                        </a:spcAft>
                        <a:buNone/>
                      </a:pPr>
                      <a:r>
                        <a:rPr lang="en" sz="1600" b="1"/>
                        <a:t>Acknowledge </a:t>
                      </a:r>
                      <a:r>
                        <a:rPr lang="en" sz="1600"/>
                        <a:t>and </a:t>
                      </a:r>
                      <a:r>
                        <a:rPr lang="en" sz="1600" b="1"/>
                        <a:t>describe </a:t>
                      </a:r>
                      <a:r>
                        <a:rPr lang="en" sz="1600"/>
                        <a:t>the clear </a:t>
                      </a:r>
                      <a:r>
                        <a:rPr lang="en" sz="1600" b="1"/>
                        <a:t>limitations </a:t>
                      </a:r>
                      <a:r>
                        <a:rPr lang="en" sz="1600"/>
                        <a:t>of this small data set to your conclusions</a:t>
                      </a:r>
                      <a:endParaRPr sz="1600"/>
                    </a:p>
                    <a:p>
                      <a:pPr marL="0" lvl="0" indent="0" algn="l" rtl="0">
                        <a:spcBef>
                          <a:spcPts val="0"/>
                        </a:spcBef>
                        <a:spcAft>
                          <a:spcPts val="0"/>
                        </a:spcAft>
                        <a:buClr>
                          <a:schemeClr val="dk1"/>
                        </a:buClr>
                        <a:buSzPts val="1100"/>
                        <a:buFont typeface="Arial"/>
                        <a:buNone/>
                      </a:pPr>
                      <a:r>
                        <a:rPr lang="en" sz="1600">
                          <a:solidFill>
                            <a:schemeClr val="dk1"/>
                          </a:solidFill>
                        </a:rPr>
                        <a:t>Describe </a:t>
                      </a:r>
                      <a:r>
                        <a:rPr lang="en" sz="1600" b="1">
                          <a:solidFill>
                            <a:schemeClr val="dk1"/>
                          </a:solidFill>
                        </a:rPr>
                        <a:t>implication </a:t>
                      </a:r>
                      <a:r>
                        <a:rPr lang="en" sz="1600">
                          <a:solidFill>
                            <a:schemeClr val="dk1"/>
                          </a:solidFill>
                        </a:rPr>
                        <a:t>of this conclusion to the</a:t>
                      </a:r>
                      <a:r>
                        <a:rPr lang="en" sz="1600" b="1">
                          <a:solidFill>
                            <a:schemeClr val="dk1"/>
                          </a:solidFill>
                        </a:rPr>
                        <a:t> community of practice</a:t>
                      </a:r>
                      <a:endParaRPr sz="1600" b="1"/>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4"/>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Option 2: Create Research</a:t>
            </a:r>
            <a:endParaRPr>
              <a:solidFill>
                <a:schemeClr val="dk1"/>
              </a:solidFill>
            </a:endParaRPr>
          </a:p>
        </p:txBody>
      </p:sp>
      <p:graphicFrame>
        <p:nvGraphicFramePr>
          <p:cNvPr id="195" name="Google Shape;195;p34"/>
          <p:cNvGraphicFramePr/>
          <p:nvPr/>
        </p:nvGraphicFramePr>
        <p:xfrm>
          <a:off x="230100" y="1238225"/>
          <a:ext cx="3000000" cy="3000000"/>
        </p:xfrm>
        <a:graphic>
          <a:graphicData uri="http://schemas.openxmlformats.org/drawingml/2006/table">
            <a:tbl>
              <a:tblPr>
                <a:noFill/>
                <a:tableStyleId>{458B3687-C6E8-4D4D-AC5A-0E0D274D4035}</a:tableStyleId>
              </a:tblPr>
              <a:tblGrid>
                <a:gridCol w="1775725">
                  <a:extLst>
                    <a:ext uri="{9D8B030D-6E8A-4147-A177-3AD203B41FA5}">
                      <a16:colId xmlns:a16="http://schemas.microsoft.com/office/drawing/2014/main" val="20000"/>
                    </a:ext>
                  </a:extLst>
                </a:gridCol>
                <a:gridCol w="7138175">
                  <a:extLst>
                    <a:ext uri="{9D8B030D-6E8A-4147-A177-3AD203B41FA5}">
                      <a16:colId xmlns:a16="http://schemas.microsoft.com/office/drawing/2014/main" val="20001"/>
                    </a:ext>
                  </a:extLst>
                </a:gridCol>
              </a:tblGrid>
              <a:tr h="1102300">
                <a:tc>
                  <a:txBody>
                    <a:bodyPr/>
                    <a:lstStyle/>
                    <a:p>
                      <a:pPr marL="0" lvl="0" indent="0" algn="ctr" rtl="0">
                        <a:spcBef>
                          <a:spcPts val="0"/>
                        </a:spcBef>
                        <a:spcAft>
                          <a:spcPts val="0"/>
                        </a:spcAft>
                        <a:buNone/>
                      </a:pPr>
                      <a:r>
                        <a:rPr lang="en" sz="2200" b="1">
                          <a:solidFill>
                            <a:srgbClr val="FFFFFF"/>
                          </a:solidFill>
                        </a:rPr>
                        <a:t>Process</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800">
                          <a:solidFill>
                            <a:schemeClr val="dk1"/>
                          </a:solidFill>
                        </a:rPr>
                        <a:t>Do </a:t>
                      </a:r>
                      <a:r>
                        <a:rPr lang="en" sz="1800" b="1">
                          <a:solidFill>
                            <a:schemeClr val="dk1"/>
                          </a:solidFill>
                        </a:rPr>
                        <a:t>not </a:t>
                      </a:r>
                      <a:r>
                        <a:rPr lang="en" sz="1800">
                          <a:solidFill>
                            <a:schemeClr val="dk1"/>
                          </a:solidFill>
                        </a:rPr>
                        <a:t>delete your reasonably replicable process as written or revised</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46650">
                <a:tc>
                  <a:txBody>
                    <a:bodyPr/>
                    <a:lstStyle/>
                    <a:p>
                      <a:pPr marL="0" lvl="0" indent="0" algn="ctr" rtl="0">
                        <a:spcBef>
                          <a:spcPts val="0"/>
                        </a:spcBef>
                        <a:spcAft>
                          <a:spcPts val="0"/>
                        </a:spcAft>
                        <a:buClr>
                          <a:schemeClr val="dk1"/>
                        </a:buClr>
                        <a:buSzPts val="1100"/>
                        <a:buFont typeface="Arial"/>
                        <a:buNone/>
                      </a:pPr>
                      <a:r>
                        <a:rPr lang="en" sz="2200" b="1">
                          <a:solidFill>
                            <a:srgbClr val="FFFFFF"/>
                          </a:solidFill>
                        </a:rPr>
                        <a:t>Design/</a:t>
                      </a:r>
                      <a:endParaRPr sz="2200" b="1">
                        <a:solidFill>
                          <a:srgbClr val="FFFFFF"/>
                        </a:solidFill>
                      </a:endParaRPr>
                    </a:p>
                    <a:p>
                      <a:pPr marL="0" lvl="0" indent="0" algn="ctr" rtl="0">
                        <a:spcBef>
                          <a:spcPts val="0"/>
                        </a:spcBef>
                        <a:spcAft>
                          <a:spcPts val="0"/>
                        </a:spcAft>
                        <a:buClr>
                          <a:schemeClr val="dk1"/>
                        </a:buClr>
                        <a:buSzPts val="1100"/>
                        <a:buFont typeface="Arial"/>
                        <a:buNone/>
                      </a:pPr>
                      <a:r>
                        <a:rPr lang="en" sz="2200" b="1">
                          <a:solidFill>
                            <a:srgbClr val="FFFFFF"/>
                          </a:solidFill>
                        </a:rPr>
                        <a:t>Build Process</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solidFill>
                            <a:schemeClr val="dk1"/>
                          </a:solidFill>
                        </a:rPr>
                        <a:t>Logically </a:t>
                      </a:r>
                      <a:r>
                        <a:rPr lang="en" sz="1600" b="1">
                          <a:solidFill>
                            <a:schemeClr val="dk1"/>
                          </a:solidFill>
                        </a:rPr>
                        <a:t>defend </a:t>
                      </a:r>
                      <a:r>
                        <a:rPr lang="en" sz="1600">
                          <a:solidFill>
                            <a:schemeClr val="dk1"/>
                          </a:solidFill>
                        </a:rPr>
                        <a:t>why your process could not be completed</a:t>
                      </a:r>
                      <a:endParaRPr sz="1600">
                        <a:solidFill>
                          <a:schemeClr val="dk1"/>
                        </a:solidFill>
                      </a:endParaRPr>
                    </a:p>
                    <a:p>
                      <a:pPr marL="0" lvl="0" indent="0" algn="l" rtl="0">
                        <a:spcBef>
                          <a:spcPts val="0"/>
                        </a:spcBef>
                        <a:spcAft>
                          <a:spcPts val="0"/>
                        </a:spcAft>
                        <a:buNone/>
                      </a:pPr>
                      <a:r>
                        <a:rPr lang="en" sz="1600" b="1">
                          <a:solidFill>
                            <a:schemeClr val="dk1"/>
                          </a:solidFill>
                        </a:rPr>
                        <a:t>Describe </a:t>
                      </a:r>
                      <a:r>
                        <a:rPr lang="en" sz="1600">
                          <a:solidFill>
                            <a:schemeClr val="dk1"/>
                          </a:solidFill>
                        </a:rPr>
                        <a:t>challenges that COVID-19 brought to your design process</a:t>
                      </a:r>
                      <a:endParaRPr sz="1600">
                        <a:solidFill>
                          <a:schemeClr val="dk1"/>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610375">
                <a:tc>
                  <a:txBody>
                    <a:bodyPr/>
                    <a:lstStyle/>
                    <a:p>
                      <a:pPr marL="0" lvl="0" indent="0" algn="ctr" rtl="0">
                        <a:spcBef>
                          <a:spcPts val="0"/>
                        </a:spcBef>
                        <a:spcAft>
                          <a:spcPts val="0"/>
                        </a:spcAft>
                        <a:buNone/>
                      </a:pPr>
                      <a:r>
                        <a:rPr lang="en" sz="2200" b="1">
                          <a:solidFill>
                            <a:srgbClr val="FFFFFF"/>
                          </a:solidFill>
                        </a:rPr>
                        <a:t>Analysis</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a:solidFill>
                            <a:schemeClr val="dk1"/>
                          </a:solidFill>
                        </a:rPr>
                        <a:t>Describe the components of the product that you were able complete through the design process</a:t>
                      </a:r>
                      <a:endParaRPr sz="1600">
                        <a:solidFill>
                          <a:schemeClr val="dk1"/>
                        </a:solidFill>
                      </a:endParaRPr>
                    </a:p>
                    <a:p>
                      <a:pPr marL="0" lvl="0" indent="0" algn="l" rtl="0">
                        <a:spcBef>
                          <a:spcPts val="0"/>
                        </a:spcBef>
                        <a:spcAft>
                          <a:spcPts val="0"/>
                        </a:spcAft>
                        <a:buNone/>
                      </a:pPr>
                      <a:r>
                        <a:rPr lang="en" sz="1600" b="1"/>
                        <a:t>Analyze </a:t>
                      </a:r>
                      <a:r>
                        <a:rPr lang="en" sz="1600"/>
                        <a:t>personal learning of engaging in the design process through </a:t>
                      </a:r>
                      <a:r>
                        <a:rPr lang="en" sz="1600" b="1"/>
                        <a:t>current challenges</a:t>
                      </a:r>
                      <a:endParaRPr sz="1600"/>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336100">
                <a:tc>
                  <a:txBody>
                    <a:bodyPr/>
                    <a:lstStyle/>
                    <a:p>
                      <a:pPr marL="0" lvl="0" indent="0" algn="ctr" rtl="0">
                        <a:spcBef>
                          <a:spcPts val="0"/>
                        </a:spcBef>
                        <a:spcAft>
                          <a:spcPts val="0"/>
                        </a:spcAft>
                        <a:buNone/>
                      </a:pPr>
                      <a:r>
                        <a:rPr lang="en" sz="2200" b="1">
                          <a:solidFill>
                            <a:srgbClr val="FFFFFF"/>
                          </a:solidFill>
                        </a:rPr>
                        <a:t>Conclusion</a:t>
                      </a:r>
                      <a:endParaRPr sz="2200" b="1">
                        <a:solidFill>
                          <a:srgbClr val="FFFFFF"/>
                        </a:solidFill>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59CE1"/>
                    </a:solidFill>
                  </a:tcPr>
                </a:tc>
                <a:tc>
                  <a:txBody>
                    <a:bodyPr/>
                    <a:lstStyle/>
                    <a:p>
                      <a:pPr marL="0" lvl="0" indent="0" algn="l" rtl="0">
                        <a:spcBef>
                          <a:spcPts val="0"/>
                        </a:spcBef>
                        <a:spcAft>
                          <a:spcPts val="0"/>
                        </a:spcAft>
                        <a:buNone/>
                      </a:pPr>
                      <a:r>
                        <a:rPr lang="en" sz="1600" b="1"/>
                        <a:t>Describe </a:t>
                      </a:r>
                      <a:r>
                        <a:rPr lang="en" sz="1600"/>
                        <a:t>what this personal learning about the design process means for engaging in </a:t>
                      </a:r>
                      <a:r>
                        <a:rPr lang="en" sz="1600" b="1"/>
                        <a:t>future design </a:t>
                      </a:r>
                      <a:r>
                        <a:rPr lang="en" sz="1600"/>
                        <a:t>during </a:t>
                      </a:r>
                      <a:r>
                        <a:rPr lang="en" sz="1600" b="1"/>
                        <a:t>challenging times</a:t>
                      </a:r>
                      <a:endParaRPr sz="1600" b="1"/>
                    </a:p>
                    <a:p>
                      <a:pPr marL="0" lvl="0" indent="0" algn="l" rtl="0">
                        <a:spcBef>
                          <a:spcPts val="0"/>
                        </a:spcBef>
                        <a:spcAft>
                          <a:spcPts val="0"/>
                        </a:spcAft>
                        <a:buNone/>
                      </a:pPr>
                      <a:r>
                        <a:rPr lang="en" sz="1600" b="1"/>
                        <a:t>Describe implications </a:t>
                      </a:r>
                      <a:r>
                        <a:rPr lang="en" sz="1600"/>
                        <a:t>of personal learning</a:t>
                      </a:r>
                      <a:r>
                        <a:rPr lang="en" sz="1600" b="1"/>
                        <a:t> </a:t>
                      </a:r>
                      <a:r>
                        <a:rPr lang="en" sz="1600"/>
                        <a:t>to the</a:t>
                      </a:r>
                      <a:r>
                        <a:rPr lang="en" sz="1600" b="1"/>
                        <a:t> community of practice</a:t>
                      </a:r>
                      <a:endParaRPr sz="1600" b="1"/>
                    </a:p>
                  </a:txBody>
                  <a:tcPr marL="91425" marR="91425" marT="91425" marB="91425" anchor="ctr">
                    <a:lnL w="19050" cap="flat" cmpd="sng">
                      <a:solidFill>
                        <a:srgbClr val="000000"/>
                      </a:solidFill>
                      <a:prstDash val="solid"/>
                      <a:round/>
                      <a:headEnd type="none" w="sm" len="sm"/>
                      <a:tailEnd type="none" w="sm" len="sm"/>
                    </a:lnL>
                    <a:lnR w="19050"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199"/>
        <p:cNvGrpSpPr/>
        <p:nvPr/>
      </p:nvGrpSpPr>
      <p:grpSpPr>
        <a:xfrm>
          <a:off x="0" y="0"/>
          <a:ext cx="0" cy="0"/>
          <a:chOff x="0" y="0"/>
          <a:chExt cx="0" cy="0"/>
        </a:xfrm>
      </p:grpSpPr>
      <p:pic>
        <p:nvPicPr>
          <p:cNvPr id="200" name="Google Shape;200;p35"/>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201" name="Google Shape;201;p35"/>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Guided Practice</a:t>
            </a:r>
            <a:endParaRPr sz="7200" b="1">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aphicFrame>
        <p:nvGraphicFramePr>
          <p:cNvPr id="206" name="Google Shape;206;p36"/>
          <p:cNvGraphicFramePr/>
          <p:nvPr/>
        </p:nvGraphicFramePr>
        <p:xfrm>
          <a:off x="339750" y="148925"/>
          <a:ext cx="3000000" cy="3000000"/>
        </p:xfrm>
        <a:graphic>
          <a:graphicData uri="http://schemas.openxmlformats.org/drawingml/2006/table">
            <a:tbl>
              <a:tblPr>
                <a:noFill/>
                <a:tableStyleId>{458B3687-C6E8-4D4D-AC5A-0E0D274D4035}</a:tableStyleId>
              </a:tblPr>
              <a:tblGrid>
                <a:gridCol w="2116125">
                  <a:extLst>
                    <a:ext uri="{9D8B030D-6E8A-4147-A177-3AD203B41FA5}">
                      <a16:colId xmlns:a16="http://schemas.microsoft.com/office/drawing/2014/main" val="20000"/>
                    </a:ext>
                  </a:extLst>
                </a:gridCol>
                <a:gridCol w="2116125">
                  <a:extLst>
                    <a:ext uri="{9D8B030D-6E8A-4147-A177-3AD203B41FA5}">
                      <a16:colId xmlns:a16="http://schemas.microsoft.com/office/drawing/2014/main" val="20001"/>
                    </a:ext>
                  </a:extLst>
                </a:gridCol>
                <a:gridCol w="2116125">
                  <a:extLst>
                    <a:ext uri="{9D8B030D-6E8A-4147-A177-3AD203B41FA5}">
                      <a16:colId xmlns:a16="http://schemas.microsoft.com/office/drawing/2014/main" val="20002"/>
                    </a:ext>
                  </a:extLst>
                </a:gridCol>
                <a:gridCol w="2116125">
                  <a:extLst>
                    <a:ext uri="{9D8B030D-6E8A-4147-A177-3AD203B41FA5}">
                      <a16:colId xmlns:a16="http://schemas.microsoft.com/office/drawing/2014/main" val="20003"/>
                    </a:ext>
                  </a:extLst>
                </a:gridCol>
              </a:tblGrid>
              <a:tr h="1541350">
                <a:tc gridSpan="4">
                  <a:txBody>
                    <a:bodyPr/>
                    <a:lstStyle/>
                    <a:p>
                      <a:pPr marL="0" lvl="0" indent="0" algn="ctr" rtl="0">
                        <a:spcBef>
                          <a:spcPts val="0"/>
                        </a:spcBef>
                        <a:spcAft>
                          <a:spcPts val="0"/>
                        </a:spcAft>
                        <a:buNone/>
                      </a:pPr>
                      <a:r>
                        <a:rPr lang="en" b="1">
                          <a:solidFill>
                            <a:srgbClr val="FFFFFF"/>
                          </a:solidFill>
                        </a:rPr>
                        <a:t>I have attempted to conduct my original, proposal-approved method</a:t>
                      </a:r>
                      <a:endParaRPr b="1">
                        <a:solidFill>
                          <a:srgbClr val="FFFFFF"/>
                        </a:solidFill>
                      </a:endParaRPr>
                    </a:p>
                    <a:p>
                      <a:pPr marL="0" lvl="0" indent="0" algn="ctr" rtl="0">
                        <a:spcBef>
                          <a:spcPts val="0"/>
                        </a:spcBef>
                        <a:spcAft>
                          <a:spcPts val="0"/>
                        </a:spcAft>
                        <a:buNone/>
                      </a:pPr>
                      <a:r>
                        <a:rPr lang="en" b="1">
                          <a:solidFill>
                            <a:srgbClr val="FFFFFF"/>
                          </a:solidFill>
                        </a:rPr>
                        <a:t>AND </a:t>
                      </a:r>
                      <a:endParaRPr b="1">
                        <a:solidFill>
                          <a:srgbClr val="FFFFFF"/>
                        </a:solidFill>
                      </a:endParaRPr>
                    </a:p>
                    <a:p>
                      <a:pPr marL="0" lvl="0" indent="0" algn="ctr" rtl="0">
                        <a:spcBef>
                          <a:spcPts val="0"/>
                        </a:spcBef>
                        <a:spcAft>
                          <a:spcPts val="0"/>
                        </a:spcAft>
                        <a:buNone/>
                      </a:pPr>
                      <a:r>
                        <a:rPr lang="en" b="1">
                          <a:solidFill>
                            <a:srgbClr val="FFFFFF"/>
                          </a:solidFill>
                        </a:rPr>
                        <a:t>I attempted to adjust my method to be conducted after COVID-19 outbreak… but I’m stuck. </a:t>
                      </a:r>
                      <a:endParaRPr b="1">
                        <a:solidFill>
                          <a:srgbClr val="FFFFFF"/>
                        </a:solidFill>
                      </a:endParaRPr>
                    </a:p>
                  </a:txBody>
                  <a:tcPr marL="91425" marR="91425" marT="91425" marB="91425" anchor="ctr">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762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21586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72050">
                <a:tc gridSpan="2">
                  <a:txBody>
                    <a:bodyPr/>
                    <a:lstStyle/>
                    <a:p>
                      <a:pPr marL="0" lvl="0" indent="0" algn="ctr" rtl="0">
                        <a:spcBef>
                          <a:spcPts val="0"/>
                        </a:spcBef>
                        <a:spcAft>
                          <a:spcPts val="0"/>
                        </a:spcAft>
                        <a:buNone/>
                      </a:pPr>
                      <a:r>
                        <a:rPr lang="en" sz="1800" b="1">
                          <a:solidFill>
                            <a:srgbClr val="FFFFFF"/>
                          </a:solidFill>
                        </a:rPr>
                        <a:t>SITUATION 1</a:t>
                      </a:r>
                      <a:endParaRPr sz="1800" b="1">
                        <a:solidFill>
                          <a:srgbClr val="FFFFFF"/>
                        </a:solidFill>
                      </a:endParaRPr>
                    </a:p>
                    <a:p>
                      <a:pPr marL="0" lvl="0" indent="0" algn="ctr" rtl="0">
                        <a:spcBef>
                          <a:spcPts val="0"/>
                        </a:spcBef>
                        <a:spcAft>
                          <a:spcPts val="0"/>
                        </a:spcAft>
                        <a:buNone/>
                      </a:pPr>
                      <a:r>
                        <a:rPr lang="en" sz="1800" b="1">
                          <a:solidFill>
                            <a:srgbClr val="FFFFFF"/>
                          </a:solidFill>
                        </a:rPr>
                        <a:t>I have no data to work with because my adjusted method is still </a:t>
                      </a:r>
                      <a:endParaRPr sz="1800" b="1">
                        <a:solidFill>
                          <a:srgbClr val="FFFFFF"/>
                        </a:solidFill>
                      </a:endParaRPr>
                    </a:p>
                    <a:p>
                      <a:pPr marL="0" lvl="0" indent="0" algn="ctr" rtl="0">
                        <a:spcBef>
                          <a:spcPts val="0"/>
                        </a:spcBef>
                        <a:spcAft>
                          <a:spcPts val="0"/>
                        </a:spcAft>
                        <a:buNone/>
                      </a:pPr>
                      <a:r>
                        <a:rPr lang="en" sz="1800" b="1">
                          <a:solidFill>
                            <a:srgbClr val="FFFFFF"/>
                          </a:solidFill>
                        </a:rPr>
                        <a:t>not able to be conducted. </a:t>
                      </a:r>
                      <a:endParaRPr sz="1800" b="1">
                        <a:solidFill>
                          <a:srgbClr val="FFFFFF"/>
                        </a:solidFill>
                      </a:endParaRPr>
                    </a:p>
                  </a:txBody>
                  <a:tcPr marL="91425" marR="91425" marT="91425" marB="91425" anchor="ctr">
                    <a:lnL w="76200" cap="flat" cmpd="sng">
                      <a:solidFill>
                        <a:srgbClr val="FFFFFF"/>
                      </a:solidFill>
                      <a:prstDash val="solid"/>
                      <a:round/>
                      <a:headEnd type="none" w="sm" len="sm"/>
                      <a:tailEnd type="none" w="sm" len="sm"/>
                    </a:lnL>
                    <a:lnR w="2286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016299"/>
                    </a:solidFill>
                  </a:tcPr>
                </a:tc>
                <a:tc hMerge="1">
                  <a:txBody>
                    <a:bodyPr/>
                    <a:lstStyle/>
                    <a:p>
                      <a:endParaRPr lang="en-US"/>
                    </a:p>
                  </a:txBody>
                  <a:tcPr/>
                </a:tc>
                <a:tc gridSpan="2">
                  <a:txBody>
                    <a:bodyPr/>
                    <a:lstStyle/>
                    <a:p>
                      <a:pPr marL="0" lvl="0" indent="0" algn="ctr" rtl="0">
                        <a:spcBef>
                          <a:spcPts val="0"/>
                        </a:spcBef>
                        <a:spcAft>
                          <a:spcPts val="0"/>
                        </a:spcAft>
                        <a:buNone/>
                      </a:pPr>
                      <a:r>
                        <a:rPr lang="en" sz="1800" b="1">
                          <a:solidFill>
                            <a:srgbClr val="FFFFFF"/>
                          </a:solidFill>
                        </a:rPr>
                        <a:t>SITUATION 2</a:t>
                      </a:r>
                      <a:endParaRPr sz="1800" b="1">
                        <a:solidFill>
                          <a:srgbClr val="FFFFFF"/>
                        </a:solidFill>
                      </a:endParaRPr>
                    </a:p>
                    <a:p>
                      <a:pPr marL="0" lvl="0" indent="0" algn="ctr" rtl="0">
                        <a:spcBef>
                          <a:spcPts val="0"/>
                        </a:spcBef>
                        <a:spcAft>
                          <a:spcPts val="0"/>
                        </a:spcAft>
                        <a:buNone/>
                      </a:pPr>
                      <a:r>
                        <a:rPr lang="en" sz="1800" b="1">
                          <a:solidFill>
                            <a:srgbClr val="FFFFFF"/>
                          </a:solidFill>
                        </a:rPr>
                        <a:t>I have some data, but it is not as much as I originally wanted</a:t>
                      </a:r>
                      <a:endParaRPr sz="1800" b="1">
                        <a:solidFill>
                          <a:srgbClr val="FFFFFF"/>
                        </a:solidFill>
                      </a:endParaRPr>
                    </a:p>
                    <a:p>
                      <a:pPr marL="0" lvl="0" indent="0" algn="ctr" rtl="0">
                        <a:spcBef>
                          <a:spcPts val="0"/>
                        </a:spcBef>
                        <a:spcAft>
                          <a:spcPts val="0"/>
                        </a:spcAft>
                        <a:buNone/>
                      </a:pPr>
                      <a:r>
                        <a:rPr lang="en" sz="1800" b="1">
                          <a:solidFill>
                            <a:srgbClr val="FFFFFF"/>
                          </a:solidFill>
                        </a:rPr>
                        <a:t> to reach  a new understanding.</a:t>
                      </a:r>
                      <a:endParaRPr sz="1800" b="1">
                        <a:solidFill>
                          <a:srgbClr val="FFFFFF"/>
                        </a:solidFill>
                      </a:endParaRPr>
                    </a:p>
                  </a:txBody>
                  <a:tcPr marL="91425" marR="91425" marT="91425" marB="91425" anchor="ctr">
                    <a:lnL w="2286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152400" cap="flat" cmpd="sng">
                      <a:solidFill>
                        <a:srgbClr val="FFFFFF"/>
                      </a:solidFill>
                      <a:prstDash val="solid"/>
                      <a:round/>
                      <a:headEnd type="none" w="sm" len="sm"/>
                      <a:tailEnd type="none" w="sm" len="sm"/>
                    </a:lnB>
                    <a:solidFill>
                      <a:srgbClr val="016299"/>
                    </a:solidFill>
                  </a:tcPr>
                </a:tc>
                <a:tc hMerge="1">
                  <a:txBody>
                    <a:bodyPr/>
                    <a:lstStyle/>
                    <a:p>
                      <a:endParaRPr lang="en-US"/>
                    </a:p>
                  </a:txBody>
                  <a:tcPr/>
                </a:tc>
                <a:extLst>
                  <a:ext uri="{0D108BD9-81ED-4DB2-BD59-A6C34878D82A}">
                    <a16:rowId xmlns:a16="http://schemas.microsoft.com/office/drawing/2014/main" val="10001"/>
                  </a:ext>
                </a:extLst>
              </a:tr>
              <a:tr h="2796475">
                <a:tc>
                  <a:txBody>
                    <a:bodyPr/>
                    <a:lstStyle/>
                    <a:p>
                      <a:pPr marL="0" lvl="0" indent="0" algn="ctr" rtl="0">
                        <a:spcBef>
                          <a:spcPts val="0"/>
                        </a:spcBef>
                        <a:spcAft>
                          <a:spcPts val="0"/>
                        </a:spcAft>
                        <a:buNone/>
                      </a:pPr>
                      <a:r>
                        <a:rPr lang="en" sz="2400" b="1">
                          <a:solidFill>
                            <a:srgbClr val="FFFFFF"/>
                          </a:solidFill>
                        </a:rPr>
                        <a:t>Option 1</a:t>
                      </a:r>
                      <a:endParaRPr sz="2400" b="1">
                        <a:solidFill>
                          <a:srgbClr val="FFFFFF"/>
                        </a:solidFill>
                      </a:endParaRPr>
                    </a:p>
                    <a:p>
                      <a:pPr marL="0" lvl="0" indent="0" algn="ctr" rtl="0">
                        <a:spcBef>
                          <a:spcPts val="0"/>
                        </a:spcBef>
                        <a:spcAft>
                          <a:spcPts val="0"/>
                        </a:spcAft>
                        <a:buNone/>
                      </a:pPr>
                      <a:r>
                        <a:rPr lang="en" sz="2400">
                          <a:solidFill>
                            <a:srgbClr val="FFFFFF"/>
                          </a:solidFill>
                        </a:rPr>
                        <a:t>Secondary </a:t>
                      </a:r>
                      <a:endParaRPr sz="2400">
                        <a:solidFill>
                          <a:srgbClr val="FFFFFF"/>
                        </a:solidFill>
                      </a:endParaRPr>
                    </a:p>
                    <a:p>
                      <a:pPr marL="0" lvl="0" indent="0" algn="ctr" rtl="0">
                        <a:spcBef>
                          <a:spcPts val="0"/>
                        </a:spcBef>
                        <a:spcAft>
                          <a:spcPts val="0"/>
                        </a:spcAft>
                        <a:buNone/>
                      </a:pPr>
                      <a:r>
                        <a:rPr lang="en" sz="2400">
                          <a:solidFill>
                            <a:srgbClr val="FFFFFF"/>
                          </a:solidFill>
                        </a:rPr>
                        <a:t>Data Set</a:t>
                      </a:r>
                      <a:endParaRPr sz="2400">
                        <a:solidFill>
                          <a:srgbClr val="FFFFFF"/>
                        </a:solidFill>
                      </a:endParaRPr>
                    </a:p>
                  </a:txBody>
                  <a:tcPr marL="91425" marR="91425" marT="91425" marB="91425" anchor="ctr">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59CE1"/>
                    </a:solidFill>
                  </a:tcPr>
                </a:tc>
                <a:tc>
                  <a:txBody>
                    <a:bodyPr/>
                    <a:lstStyle/>
                    <a:p>
                      <a:pPr marL="0" lvl="0" indent="0" algn="ctr" rtl="0">
                        <a:spcBef>
                          <a:spcPts val="0"/>
                        </a:spcBef>
                        <a:spcAft>
                          <a:spcPts val="0"/>
                        </a:spcAft>
                        <a:buNone/>
                      </a:pPr>
                      <a:r>
                        <a:rPr lang="en" sz="2400" b="1">
                          <a:solidFill>
                            <a:srgbClr val="FFFFFF"/>
                          </a:solidFill>
                        </a:rPr>
                        <a:t>Option 2</a:t>
                      </a:r>
                      <a:endParaRPr sz="2400" b="1">
                        <a:solidFill>
                          <a:srgbClr val="FFFFFF"/>
                        </a:solidFill>
                      </a:endParaRPr>
                    </a:p>
                    <a:p>
                      <a:pPr marL="0" lvl="0" indent="0" algn="ctr" rtl="0">
                        <a:spcBef>
                          <a:spcPts val="0"/>
                        </a:spcBef>
                        <a:spcAft>
                          <a:spcPts val="0"/>
                        </a:spcAft>
                        <a:buNone/>
                      </a:pPr>
                      <a:r>
                        <a:rPr lang="en" sz="2400">
                          <a:solidFill>
                            <a:srgbClr val="FFFFFF"/>
                          </a:solidFill>
                        </a:rPr>
                        <a:t>Theoretical </a:t>
                      </a:r>
                      <a:endParaRPr sz="2400">
                        <a:solidFill>
                          <a:srgbClr val="FFFFFF"/>
                        </a:solidFill>
                      </a:endParaRPr>
                    </a:p>
                    <a:p>
                      <a:pPr marL="0" lvl="0" indent="0" algn="ctr" rtl="0">
                        <a:spcBef>
                          <a:spcPts val="0"/>
                        </a:spcBef>
                        <a:spcAft>
                          <a:spcPts val="0"/>
                        </a:spcAft>
                        <a:buNone/>
                      </a:pPr>
                      <a:r>
                        <a:rPr lang="en" sz="2400">
                          <a:solidFill>
                            <a:srgbClr val="FFFFFF"/>
                          </a:solidFill>
                        </a:rPr>
                        <a:t>Results</a:t>
                      </a:r>
                      <a:endParaRPr sz="2400">
                        <a:solidFill>
                          <a:srgbClr val="FFFFFF"/>
                        </a:solidFill>
                      </a:endParaRPr>
                    </a:p>
                  </a:txBody>
                  <a:tcPr marL="91425" marR="91425" marT="91425" marB="91425" anchor="ctr">
                    <a:lnL w="76200" cap="flat" cmpd="sng">
                      <a:solidFill>
                        <a:srgbClr val="FFFFFF"/>
                      </a:solidFill>
                      <a:prstDash val="solid"/>
                      <a:round/>
                      <a:headEnd type="none" w="sm" len="sm"/>
                      <a:tailEnd type="none" w="sm" len="sm"/>
                    </a:lnL>
                    <a:lnR w="2286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59CE1"/>
                    </a:solidFill>
                  </a:tcPr>
                </a:tc>
                <a:tc>
                  <a:txBody>
                    <a:bodyPr/>
                    <a:lstStyle/>
                    <a:p>
                      <a:pPr marL="0" lvl="0" indent="0" algn="ctr" rtl="0">
                        <a:spcBef>
                          <a:spcPts val="0"/>
                        </a:spcBef>
                        <a:spcAft>
                          <a:spcPts val="0"/>
                        </a:spcAft>
                        <a:buNone/>
                      </a:pPr>
                      <a:r>
                        <a:rPr lang="en" sz="2400" b="1">
                          <a:solidFill>
                            <a:srgbClr val="FFFFFF"/>
                          </a:solidFill>
                        </a:rPr>
                        <a:t>Option 1</a:t>
                      </a:r>
                      <a:endParaRPr sz="2400" b="1">
                        <a:solidFill>
                          <a:srgbClr val="FFFFFF"/>
                        </a:solidFill>
                      </a:endParaRPr>
                    </a:p>
                    <a:p>
                      <a:pPr marL="0" lvl="0" indent="0" algn="ctr" rtl="0">
                        <a:spcBef>
                          <a:spcPts val="0"/>
                        </a:spcBef>
                        <a:spcAft>
                          <a:spcPts val="0"/>
                        </a:spcAft>
                        <a:buNone/>
                      </a:pPr>
                      <a:r>
                        <a:rPr lang="en" sz="2400">
                          <a:solidFill>
                            <a:srgbClr val="FFFFFF"/>
                          </a:solidFill>
                        </a:rPr>
                        <a:t>Explore</a:t>
                      </a:r>
                      <a:endParaRPr sz="2400">
                        <a:solidFill>
                          <a:srgbClr val="FFFFFF"/>
                        </a:solidFill>
                      </a:endParaRPr>
                    </a:p>
                    <a:p>
                      <a:pPr marL="0" lvl="0" indent="0" algn="ctr" rtl="0">
                        <a:spcBef>
                          <a:spcPts val="0"/>
                        </a:spcBef>
                        <a:spcAft>
                          <a:spcPts val="0"/>
                        </a:spcAft>
                        <a:buNone/>
                      </a:pPr>
                      <a:r>
                        <a:rPr lang="en" sz="2400">
                          <a:solidFill>
                            <a:srgbClr val="FFFFFF"/>
                          </a:solidFill>
                        </a:rPr>
                        <a:t>Explain</a:t>
                      </a:r>
                      <a:r>
                        <a:rPr lang="en" sz="2400" b="1">
                          <a:solidFill>
                            <a:srgbClr val="FFFFFF"/>
                          </a:solidFill>
                        </a:rPr>
                        <a:t> </a:t>
                      </a:r>
                      <a:endParaRPr sz="2400" b="1">
                        <a:solidFill>
                          <a:srgbClr val="FFFFFF"/>
                        </a:solidFill>
                      </a:endParaRPr>
                    </a:p>
                  </a:txBody>
                  <a:tcPr marL="91425" marR="91425" marT="91425" marB="91425" anchor="ctr">
                    <a:lnL w="2286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59CE1"/>
                    </a:solidFill>
                  </a:tcPr>
                </a:tc>
                <a:tc>
                  <a:txBody>
                    <a:bodyPr/>
                    <a:lstStyle/>
                    <a:p>
                      <a:pPr marL="0" lvl="0" indent="0" algn="ctr" rtl="0">
                        <a:spcBef>
                          <a:spcPts val="0"/>
                        </a:spcBef>
                        <a:spcAft>
                          <a:spcPts val="0"/>
                        </a:spcAft>
                        <a:buNone/>
                      </a:pPr>
                      <a:r>
                        <a:rPr lang="en" sz="2400" b="1">
                          <a:solidFill>
                            <a:srgbClr val="FFFFFF"/>
                          </a:solidFill>
                        </a:rPr>
                        <a:t>Option 2</a:t>
                      </a:r>
                      <a:endParaRPr sz="2400" b="1">
                        <a:solidFill>
                          <a:srgbClr val="FFFFFF"/>
                        </a:solidFill>
                      </a:endParaRPr>
                    </a:p>
                    <a:p>
                      <a:pPr marL="0" lvl="0" indent="0" algn="ctr" rtl="0">
                        <a:spcBef>
                          <a:spcPts val="0"/>
                        </a:spcBef>
                        <a:spcAft>
                          <a:spcPts val="0"/>
                        </a:spcAft>
                        <a:buNone/>
                      </a:pPr>
                      <a:r>
                        <a:rPr lang="en" sz="2400">
                          <a:solidFill>
                            <a:srgbClr val="FFFFFF"/>
                          </a:solidFill>
                        </a:rPr>
                        <a:t>Creative </a:t>
                      </a:r>
                      <a:endParaRPr sz="2400">
                        <a:solidFill>
                          <a:srgbClr val="FFFFFF"/>
                        </a:solidFill>
                      </a:endParaRPr>
                    </a:p>
                    <a:p>
                      <a:pPr marL="0" lvl="0" indent="0" algn="ctr" rtl="0">
                        <a:spcBef>
                          <a:spcPts val="0"/>
                        </a:spcBef>
                        <a:spcAft>
                          <a:spcPts val="0"/>
                        </a:spcAft>
                        <a:buNone/>
                      </a:pPr>
                      <a:r>
                        <a:rPr lang="en" sz="2400">
                          <a:solidFill>
                            <a:srgbClr val="FFFFFF"/>
                          </a:solidFill>
                        </a:rPr>
                        <a:t>Process</a:t>
                      </a:r>
                      <a:endParaRPr sz="2400">
                        <a:solidFill>
                          <a:srgbClr val="FFFFFF"/>
                        </a:solidFill>
                      </a:endParaRPr>
                    </a:p>
                  </a:txBody>
                  <a:tcPr marL="91425" marR="91425" marT="91425" marB="91425" anchor="ctr">
                    <a:lnL w="76200" cap="flat" cmpd="sng">
                      <a:solidFill>
                        <a:srgbClr val="FFFFFF"/>
                      </a:solidFill>
                      <a:prstDash val="solid"/>
                      <a:round/>
                      <a:headEnd type="none" w="sm" len="sm"/>
                      <a:tailEnd type="none" w="sm" len="sm"/>
                    </a:lnL>
                    <a:lnR w="76200" cap="flat" cmpd="sng">
                      <a:solidFill>
                        <a:srgbClr val="FFFFFF"/>
                      </a:solidFill>
                      <a:prstDash val="solid"/>
                      <a:round/>
                      <a:headEnd type="none" w="sm" len="sm"/>
                      <a:tailEnd type="none" w="sm" len="sm"/>
                    </a:lnR>
                    <a:lnT w="152400" cap="flat" cmpd="sng">
                      <a:solidFill>
                        <a:srgbClr val="FFFFFF"/>
                      </a:solidFill>
                      <a:prstDash val="solid"/>
                      <a:round/>
                      <a:headEnd type="none" w="sm" len="sm"/>
                      <a:tailEnd type="none" w="sm" len="sm"/>
                    </a:lnT>
                    <a:lnB w="76200" cap="flat" cmpd="sng">
                      <a:solidFill>
                        <a:srgbClr val="FFFFFF"/>
                      </a:solidFill>
                      <a:prstDash val="solid"/>
                      <a:round/>
                      <a:headEnd type="none" w="sm" len="sm"/>
                      <a:tailEnd type="none" w="sm" len="sm"/>
                    </a:lnB>
                    <a:solidFill>
                      <a:srgbClr val="359CE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7"/>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Pressing Forward: Reflection Questions</a:t>
            </a:r>
            <a:endParaRPr>
              <a:solidFill>
                <a:schemeClr val="dk1"/>
              </a:solidFill>
            </a:endParaRPr>
          </a:p>
        </p:txBody>
      </p:sp>
      <p:sp>
        <p:nvSpPr>
          <p:cNvPr id="212" name="Google Shape;212;p37"/>
          <p:cNvSpPr txBox="1"/>
          <p:nvPr/>
        </p:nvSpPr>
        <p:spPr>
          <a:xfrm>
            <a:off x="301256" y="1123507"/>
            <a:ext cx="8455200" cy="53049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 sz="2600" b="1">
                <a:solidFill>
                  <a:srgbClr val="016299"/>
                </a:solidFill>
                <a:latin typeface="Roboto"/>
                <a:ea typeface="Roboto"/>
                <a:cs typeface="Roboto"/>
                <a:sym typeface="Roboto"/>
              </a:rPr>
              <a:t>Data Collection:</a:t>
            </a:r>
            <a:endParaRPr sz="2600" b="1">
              <a:solidFill>
                <a:srgbClr val="016299"/>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Do I have any data already collected?</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Is this data enough to create conclusions, even if they are limited?</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Can I continue to collect data?</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Can I begin to collect data?</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Are there other, innovative ways that I can collect data considering the current constraints?</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What secondary sources of raw data can I locate?</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Can I use theoretical results to come to a new understanding?</a:t>
            </a:r>
            <a:endParaRPr sz="2600">
              <a:solidFill>
                <a:schemeClr val="dk1"/>
              </a:solidFill>
              <a:latin typeface="Roboto"/>
              <a:ea typeface="Roboto"/>
              <a:cs typeface="Roboto"/>
              <a:sym typeface="Roboto"/>
            </a:endParaRPr>
          </a:p>
          <a:p>
            <a:pPr marL="0" marR="0" lvl="0" indent="0" algn="l" rtl="0">
              <a:spcBef>
                <a:spcPts val="1000"/>
              </a:spcBef>
              <a:spcAft>
                <a:spcPts val="0"/>
              </a:spcAft>
              <a:buNone/>
            </a:pPr>
            <a:endParaRPr sz="26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sp>
        <p:nvSpPr>
          <p:cNvPr id="213" name="Google Shape;213;p37"/>
          <p:cNvSpPr txBox="1"/>
          <p:nvPr/>
        </p:nvSpPr>
        <p:spPr>
          <a:xfrm>
            <a:off x="4238475" y="6087400"/>
            <a:ext cx="3471600" cy="660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t>When you are ready:</a:t>
            </a:r>
            <a:endParaRPr b="1"/>
          </a:p>
          <a:p>
            <a:pPr marL="0" lvl="0" indent="0" algn="r" rtl="0">
              <a:spcBef>
                <a:spcPts val="0"/>
              </a:spcBef>
              <a:spcAft>
                <a:spcPts val="0"/>
              </a:spcAft>
              <a:buNone/>
            </a:pPr>
            <a:r>
              <a:rPr lang="en"/>
              <a:t>Pause the video to complete this activity.</a:t>
            </a:r>
            <a:endParaRPr/>
          </a:p>
        </p:txBody>
      </p:sp>
      <p:pic>
        <p:nvPicPr>
          <p:cNvPr id="214" name="Google Shape;214;p37"/>
          <p:cNvPicPr preferRelativeResize="0"/>
          <p:nvPr/>
        </p:nvPicPr>
        <p:blipFill>
          <a:blip r:embed="rId3">
            <a:alphaModFix/>
          </a:blip>
          <a:stretch>
            <a:fillRect/>
          </a:stretch>
        </p:blipFill>
        <p:spPr>
          <a:xfrm>
            <a:off x="7710075" y="5416225"/>
            <a:ext cx="1381675" cy="1381675"/>
          </a:xfrm>
          <a:prstGeom prst="rect">
            <a:avLst/>
          </a:prstGeom>
          <a:noFill/>
          <a:ln>
            <a:noFill/>
          </a:ln>
          <a:effectLst>
            <a:outerShdw blurRad="57150" dist="19050" dir="5400000" algn="bl" rotWithShape="0">
              <a:srgbClr val="000000">
                <a:alpha val="50000"/>
              </a:srgbClr>
            </a:outerShdw>
          </a:effectLst>
        </p:spPr>
      </p:pic>
      <p:cxnSp>
        <p:nvCxnSpPr>
          <p:cNvPr id="215" name="Google Shape;215;p37"/>
          <p:cNvCxnSpPr/>
          <p:nvPr/>
        </p:nvCxnSpPr>
        <p:spPr>
          <a:xfrm>
            <a:off x="301256" y="3623557"/>
            <a:ext cx="8455200" cy="0"/>
          </a:xfrm>
          <a:prstGeom prst="straightConnector1">
            <a:avLst/>
          </a:prstGeom>
          <a:noFill/>
          <a:ln w="38100" cap="flat" cmpd="sng">
            <a:solidFill>
              <a:schemeClr val="dk2"/>
            </a:solidFill>
            <a:prstDash val="dash"/>
            <a:round/>
            <a:headEnd type="none" w="med" len="med"/>
            <a:tailEnd type="non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219"/>
        <p:cNvGrpSpPr/>
        <p:nvPr/>
      </p:nvGrpSpPr>
      <p:grpSpPr>
        <a:xfrm>
          <a:off x="0" y="0"/>
          <a:ext cx="0" cy="0"/>
          <a:chOff x="0" y="0"/>
          <a:chExt cx="0" cy="0"/>
        </a:xfrm>
      </p:grpSpPr>
      <p:pic>
        <p:nvPicPr>
          <p:cNvPr id="220" name="Google Shape;220;p38"/>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221" name="Google Shape;221;p38"/>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Debrief and</a:t>
            </a:r>
            <a:endParaRPr sz="7200" b="1">
              <a:solidFill>
                <a:srgbClr val="FFFFFF"/>
              </a:solidFill>
            </a:endParaRPr>
          </a:p>
          <a:p>
            <a:pPr marL="0" lvl="0" indent="0" algn="ctr" rtl="0">
              <a:spcBef>
                <a:spcPts val="0"/>
              </a:spcBef>
              <a:spcAft>
                <a:spcPts val="0"/>
              </a:spcAft>
              <a:buNone/>
            </a:pPr>
            <a:r>
              <a:rPr lang="en" sz="7200" b="1">
                <a:solidFill>
                  <a:srgbClr val="FFFFFF"/>
                </a:solidFill>
              </a:rPr>
              <a:t>Summary</a:t>
            </a:r>
            <a:endParaRPr sz="7200" b="1">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9"/>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sz="3000" b="1">
                <a:solidFill>
                  <a:schemeClr val="dk1"/>
                </a:solidFill>
              </a:rPr>
              <a:t>Let’s revisit some major points:</a:t>
            </a:r>
            <a:endParaRPr sz="3000">
              <a:solidFill>
                <a:schemeClr val="dk1"/>
              </a:solidFill>
            </a:endParaRPr>
          </a:p>
        </p:txBody>
      </p:sp>
      <p:sp>
        <p:nvSpPr>
          <p:cNvPr id="227" name="Google Shape;227;p39"/>
          <p:cNvSpPr txBox="1"/>
          <p:nvPr/>
        </p:nvSpPr>
        <p:spPr>
          <a:xfrm>
            <a:off x="377450" y="1123500"/>
            <a:ext cx="8455200" cy="5054400"/>
          </a:xfrm>
          <a:prstGeom prst="rect">
            <a:avLst/>
          </a:prstGeom>
          <a:noFill/>
          <a:ln>
            <a:noFill/>
          </a:ln>
        </p:spPr>
        <p:txBody>
          <a:bodyPr spcFirstLastPara="1" wrap="square" lIns="36000" tIns="36000" rIns="36000" bIns="36000" anchor="t" anchorCtr="0">
            <a:noAutofit/>
          </a:bodyPr>
          <a:lstStyle/>
          <a:p>
            <a:pPr marL="457200" marR="0" lvl="0" indent="-393700" algn="l" rtl="0">
              <a:spcBef>
                <a:spcPts val="0"/>
              </a:spcBef>
              <a:spcAft>
                <a:spcPts val="0"/>
              </a:spcAft>
              <a:buClr>
                <a:schemeClr val="dk1"/>
              </a:buClr>
              <a:buSzPts val="2600"/>
              <a:buFont typeface="Roboto"/>
              <a:buChar char="➔"/>
            </a:pPr>
            <a:r>
              <a:rPr lang="en" sz="2600">
                <a:solidFill>
                  <a:schemeClr val="dk1"/>
                </a:solidFill>
                <a:latin typeface="Roboto"/>
                <a:ea typeface="Roboto"/>
                <a:cs typeface="Roboto"/>
                <a:sym typeface="Roboto"/>
              </a:rPr>
              <a:t>Keep your original/revised, proposal-approved method</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Char char="➔"/>
            </a:pPr>
            <a:r>
              <a:rPr lang="en" sz="2600">
                <a:solidFill>
                  <a:schemeClr val="dk1"/>
                </a:solidFill>
                <a:latin typeface="Roboto"/>
                <a:ea typeface="Roboto"/>
                <a:cs typeface="Roboto"/>
                <a:sym typeface="Roboto"/>
              </a:rPr>
              <a:t>Clarify your attempt to revise your method to continue your research</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Char char="➔"/>
            </a:pPr>
            <a:r>
              <a:rPr lang="en" sz="2600">
                <a:solidFill>
                  <a:schemeClr val="dk1"/>
                </a:solidFill>
                <a:latin typeface="Roboto"/>
                <a:ea typeface="Roboto"/>
                <a:cs typeface="Roboto"/>
                <a:sym typeface="Roboto"/>
              </a:rPr>
              <a:t>Defend your inability to move forward in the research process and/or data collection</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Char char="➔"/>
            </a:pPr>
            <a:r>
              <a:rPr lang="en" sz="2600">
                <a:solidFill>
                  <a:schemeClr val="dk1"/>
                </a:solidFill>
                <a:latin typeface="Roboto"/>
                <a:ea typeface="Roboto"/>
                <a:cs typeface="Roboto"/>
                <a:sym typeface="Roboto"/>
              </a:rPr>
              <a:t>Clearly justify and align your next steps </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Char char="➔"/>
            </a:pPr>
            <a:r>
              <a:rPr lang="en" sz="2600">
                <a:solidFill>
                  <a:schemeClr val="dk1"/>
                </a:solidFill>
                <a:latin typeface="Roboto"/>
                <a:ea typeface="Roboto"/>
                <a:cs typeface="Roboto"/>
                <a:sym typeface="Roboto"/>
              </a:rPr>
              <a:t>Maintain a line of reasoning from your method, through your analysis, to your new understanding</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Char char="➔"/>
            </a:pPr>
            <a:r>
              <a:rPr lang="en" sz="2600">
                <a:solidFill>
                  <a:schemeClr val="dk1"/>
                </a:solidFill>
                <a:latin typeface="Roboto"/>
                <a:ea typeface="Roboto"/>
                <a:cs typeface="Roboto"/>
                <a:sym typeface="Roboto"/>
              </a:rPr>
              <a:t>Limitations of the conclusion you can make  are critical to describe</a:t>
            </a:r>
            <a:endParaRPr sz="2600">
              <a:solidFill>
                <a:schemeClr val="dk1"/>
              </a:solidFill>
              <a:latin typeface="Roboto"/>
              <a:ea typeface="Roboto"/>
              <a:cs typeface="Roboto"/>
              <a:sym typeface="Roboto"/>
            </a:endParaRPr>
          </a:p>
          <a:p>
            <a:pPr marL="457200" marR="0" lvl="0" indent="-393700" algn="l" rtl="0">
              <a:spcBef>
                <a:spcPts val="1000"/>
              </a:spcBef>
              <a:spcAft>
                <a:spcPts val="1000"/>
              </a:spcAft>
              <a:buClr>
                <a:schemeClr val="dk1"/>
              </a:buClr>
              <a:buSzPts val="2600"/>
              <a:buFont typeface="Roboto"/>
              <a:buChar char="➔"/>
            </a:pPr>
            <a:r>
              <a:rPr lang="en" sz="2600">
                <a:solidFill>
                  <a:schemeClr val="dk1"/>
                </a:solidFill>
                <a:latin typeface="Roboto"/>
                <a:ea typeface="Roboto"/>
                <a:cs typeface="Roboto"/>
                <a:sym typeface="Roboto"/>
              </a:rPr>
              <a:t>Connect your new understanding to the body of knowledge and field of practice</a:t>
            </a:r>
            <a:endParaRPr sz="2600">
              <a:solidFill>
                <a:schemeClr val="dk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p:cNvSpPr txBox="1">
            <a:spLocks noGrp="1"/>
          </p:cNvSpPr>
          <p:nvPr>
            <p:ph type="title"/>
          </p:nvPr>
        </p:nvSpPr>
        <p:spPr>
          <a:xfrm>
            <a:off x="331833" y="580231"/>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b="1">
                <a:solidFill>
                  <a:schemeClr val="dk1"/>
                </a:solidFill>
              </a:rPr>
              <a:t>Looking forward: </a:t>
            </a:r>
            <a:endParaRPr>
              <a:solidFill>
                <a:schemeClr val="dk1"/>
              </a:solidFill>
            </a:endParaRPr>
          </a:p>
        </p:txBody>
      </p:sp>
      <p:sp>
        <p:nvSpPr>
          <p:cNvPr id="233" name="Google Shape;233;p40"/>
          <p:cNvSpPr txBox="1"/>
          <p:nvPr/>
        </p:nvSpPr>
        <p:spPr>
          <a:xfrm>
            <a:off x="301256" y="1123507"/>
            <a:ext cx="8455200" cy="53049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 sz="2600" b="1">
                <a:solidFill>
                  <a:srgbClr val="016299"/>
                </a:solidFill>
                <a:latin typeface="Roboto"/>
                <a:ea typeface="Roboto"/>
                <a:cs typeface="Roboto"/>
                <a:sym typeface="Roboto"/>
              </a:rPr>
              <a:t>Analysis and Conclusions</a:t>
            </a:r>
            <a:endParaRPr sz="2600" b="1">
              <a:solidFill>
                <a:srgbClr val="016299"/>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How can I generate a clear line of reasoning that will support the answer to my research question?</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How do I use the parameters of my research field’s body of knowledge to justify my findings?</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How does my data limit the breadth of my conclusions?</a:t>
            </a:r>
            <a:endParaRPr sz="2600">
              <a:solidFill>
                <a:schemeClr val="dk1"/>
              </a:solidFill>
              <a:latin typeface="Roboto"/>
              <a:ea typeface="Roboto"/>
              <a:cs typeface="Roboto"/>
              <a:sym typeface="Roboto"/>
            </a:endParaRPr>
          </a:p>
          <a:p>
            <a:pPr marL="457200" marR="0" lvl="0" indent="-393700" algn="l" rtl="0">
              <a:spcBef>
                <a:spcPts val="1000"/>
              </a:spcBef>
              <a:spcAft>
                <a:spcPts val="0"/>
              </a:spcAft>
              <a:buClr>
                <a:schemeClr val="dk1"/>
              </a:buClr>
              <a:buSzPts val="2600"/>
              <a:buFont typeface="Roboto"/>
              <a:buAutoNum type="arabicPeriod"/>
            </a:pPr>
            <a:r>
              <a:rPr lang="en" sz="2600">
                <a:solidFill>
                  <a:schemeClr val="dk1"/>
                </a:solidFill>
                <a:latin typeface="Roboto"/>
                <a:ea typeface="Roboto"/>
                <a:cs typeface="Roboto"/>
                <a:sym typeface="Roboto"/>
              </a:rPr>
              <a:t>What are the implications of my conclusions for the community of practice?</a:t>
            </a:r>
            <a:endParaRPr sz="2600">
              <a:solidFill>
                <a:schemeClr val="dk1"/>
              </a:solidFill>
              <a:latin typeface="Roboto"/>
              <a:ea typeface="Roboto"/>
              <a:cs typeface="Roboto"/>
              <a:sym typeface="Roboto"/>
            </a:endParaRPr>
          </a:p>
          <a:p>
            <a:pPr marL="0" marR="0" lvl="0" indent="0" algn="l" rtl="0">
              <a:spcBef>
                <a:spcPts val="1000"/>
              </a:spcBef>
              <a:spcAft>
                <a:spcPts val="0"/>
              </a:spcAft>
              <a:buNone/>
            </a:pPr>
            <a:endParaRPr sz="26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a:p>
            <a:pPr marL="0" marR="0" lvl="0" indent="0" algn="l" rtl="0">
              <a:spcBef>
                <a:spcPts val="0"/>
              </a:spcBef>
              <a:spcAft>
                <a:spcPts val="0"/>
              </a:spcAft>
              <a:buNone/>
            </a:pPr>
            <a:endParaRPr sz="2000">
              <a:solidFill>
                <a:schemeClr val="dk1"/>
              </a:solidFill>
              <a:latin typeface="Roboto"/>
              <a:ea typeface="Roboto"/>
              <a:cs typeface="Roboto"/>
              <a:sym typeface="Roboto"/>
            </a:endParaRPr>
          </a:p>
        </p:txBody>
      </p:sp>
      <p:sp>
        <p:nvSpPr>
          <p:cNvPr id="234" name="Google Shape;234;p40"/>
          <p:cNvSpPr txBox="1"/>
          <p:nvPr/>
        </p:nvSpPr>
        <p:spPr>
          <a:xfrm>
            <a:off x="4238475" y="5858800"/>
            <a:ext cx="3471600" cy="660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t>When you are ready:</a:t>
            </a:r>
            <a:endParaRPr b="1"/>
          </a:p>
          <a:p>
            <a:pPr marL="0" lvl="0" indent="0" algn="r" rtl="0">
              <a:spcBef>
                <a:spcPts val="0"/>
              </a:spcBef>
              <a:spcAft>
                <a:spcPts val="0"/>
              </a:spcAft>
              <a:buNone/>
            </a:pPr>
            <a:r>
              <a:rPr lang="en"/>
              <a:t>Pause the video to complete this activity.</a:t>
            </a:r>
            <a:endParaRPr/>
          </a:p>
        </p:txBody>
      </p:sp>
      <p:pic>
        <p:nvPicPr>
          <p:cNvPr id="235" name="Google Shape;235;p40"/>
          <p:cNvPicPr preferRelativeResize="0"/>
          <p:nvPr/>
        </p:nvPicPr>
        <p:blipFill>
          <a:blip r:embed="rId3">
            <a:alphaModFix/>
          </a:blip>
          <a:stretch>
            <a:fillRect/>
          </a:stretch>
        </p:blipFill>
        <p:spPr>
          <a:xfrm>
            <a:off x="7710075" y="5416225"/>
            <a:ext cx="1381675" cy="13816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1"/>
          <p:cNvSpPr txBox="1">
            <a:spLocks noGrp="1"/>
          </p:cNvSpPr>
          <p:nvPr>
            <p:ph type="title"/>
          </p:nvPr>
        </p:nvSpPr>
        <p:spPr>
          <a:xfrm>
            <a:off x="343262" y="549353"/>
            <a:ext cx="8455200" cy="294000"/>
          </a:xfrm>
          <a:prstGeom prst="rect">
            <a:avLst/>
          </a:prstGeom>
          <a:noFill/>
          <a:ln>
            <a:noFill/>
          </a:ln>
        </p:spPr>
        <p:txBody>
          <a:bodyPr spcFirstLastPara="1" wrap="square" lIns="0" tIns="0" rIns="72000" bIns="0" anchor="t" anchorCtr="0">
            <a:noAutofit/>
          </a:bodyPr>
          <a:lstStyle/>
          <a:p>
            <a:pPr marL="0" lvl="0" indent="0" algn="l" rtl="0">
              <a:spcBef>
                <a:spcPts val="0"/>
              </a:spcBef>
              <a:spcAft>
                <a:spcPts val="0"/>
              </a:spcAft>
              <a:buClr>
                <a:schemeClr val="dk1"/>
              </a:buClr>
              <a:buSzPts val="2500"/>
              <a:buFont typeface="Roboto Slab"/>
              <a:buNone/>
            </a:pPr>
            <a:r>
              <a:rPr lang="en">
                <a:solidFill>
                  <a:schemeClr val="dk1"/>
                </a:solidFill>
              </a:rPr>
              <a:t>Device and Internet Access</a:t>
            </a:r>
            <a:endParaRPr>
              <a:solidFill>
                <a:schemeClr val="dk1"/>
              </a:solidFill>
            </a:endParaRPr>
          </a:p>
        </p:txBody>
      </p:sp>
      <p:sp>
        <p:nvSpPr>
          <p:cNvPr id="241" name="Google Shape;241;p41"/>
          <p:cNvSpPr txBox="1"/>
          <p:nvPr/>
        </p:nvSpPr>
        <p:spPr>
          <a:xfrm>
            <a:off x="343262" y="3549148"/>
            <a:ext cx="8455200" cy="2658000"/>
          </a:xfrm>
          <a:prstGeom prst="rect">
            <a:avLst/>
          </a:prstGeom>
          <a:noFill/>
          <a:ln>
            <a:noFill/>
          </a:ln>
        </p:spPr>
        <p:txBody>
          <a:bodyPr spcFirstLastPara="1" wrap="square" lIns="36000" tIns="36000" rIns="36000" bIns="36000" anchor="t" anchorCtr="0">
            <a:noAutofit/>
          </a:bodyPr>
          <a:lstStyle/>
          <a:p>
            <a:pPr marL="0" marR="0" lvl="0" indent="0" algn="ctr" rtl="0">
              <a:lnSpc>
                <a:spcPct val="100000"/>
              </a:lnSpc>
              <a:spcBef>
                <a:spcPts val="0"/>
              </a:spcBef>
              <a:spcAft>
                <a:spcPts val="0"/>
              </a:spcAft>
              <a:buClr>
                <a:srgbClr val="1E1E1E"/>
              </a:buClr>
              <a:buSzPts val="2400"/>
              <a:buFont typeface="Roboto"/>
              <a:buNone/>
            </a:pPr>
            <a:r>
              <a:rPr lang="en" sz="2400" b="0" i="0" u="none" strike="noStrike" cap="none">
                <a:solidFill>
                  <a:srgbClr val="1E1E1E"/>
                </a:solidFill>
                <a:latin typeface="Roboto"/>
                <a:ea typeface="Roboto"/>
                <a:cs typeface="Roboto"/>
                <a:sym typeface="Roboto"/>
              </a:rPr>
              <a:t>We know that not all students have access to the internet or a device. We’re working on solutions to help students get what they need to show their best work. If you need mobile tools or connectivity or know someone who does, </a:t>
            </a:r>
            <a:r>
              <a:rPr lang="en" sz="2400" b="1" i="0" u="none" strike="noStrike" cap="none">
                <a:solidFill>
                  <a:srgbClr val="1E1E1E"/>
                </a:solidFill>
                <a:latin typeface="Roboto"/>
                <a:ea typeface="Roboto"/>
                <a:cs typeface="Roboto"/>
                <a:sym typeface="Roboto"/>
              </a:rPr>
              <a:t>you can reach us directly to let us know</a:t>
            </a:r>
            <a:r>
              <a:rPr lang="en" sz="2400" b="0" i="0" u="none" strike="noStrike" cap="none">
                <a:solidFill>
                  <a:srgbClr val="1E1E1E"/>
                </a:solidFill>
                <a:latin typeface="Roboto"/>
                <a:ea typeface="Roboto"/>
                <a:cs typeface="Roboto"/>
                <a:sym typeface="Roboto"/>
              </a:rPr>
              <a:t>.</a:t>
            </a:r>
            <a:endParaRPr/>
          </a:p>
          <a:p>
            <a:pPr marL="0" marR="0" lvl="0" indent="0" algn="ctr" rtl="0">
              <a:lnSpc>
                <a:spcPct val="100000"/>
              </a:lnSpc>
              <a:spcBef>
                <a:spcPts val="0"/>
              </a:spcBef>
              <a:spcAft>
                <a:spcPts val="0"/>
              </a:spcAft>
              <a:buClr>
                <a:schemeClr val="dk1"/>
              </a:buClr>
              <a:buSzPts val="2000"/>
              <a:buFont typeface="Roboto"/>
              <a:buNone/>
            </a:pPr>
            <a:endParaRPr sz="2000" b="1" i="0" u="none" strike="noStrike" cap="none">
              <a:solidFill>
                <a:srgbClr val="1E1E1E"/>
              </a:solidFill>
              <a:latin typeface="Roboto"/>
              <a:ea typeface="Roboto"/>
              <a:cs typeface="Roboto"/>
              <a:sym typeface="Roboto"/>
            </a:endParaRPr>
          </a:p>
          <a:p>
            <a:pPr marL="0" marR="0" lvl="0" indent="0" algn="ctr" rtl="0">
              <a:lnSpc>
                <a:spcPct val="100000"/>
              </a:lnSpc>
              <a:spcBef>
                <a:spcPts val="0"/>
              </a:spcBef>
              <a:spcAft>
                <a:spcPts val="0"/>
              </a:spcAft>
              <a:buClr>
                <a:srgbClr val="1E1E1E"/>
              </a:buClr>
              <a:buSzPts val="2800"/>
              <a:buFont typeface="Roboto"/>
              <a:buNone/>
            </a:pPr>
            <a:r>
              <a:rPr lang="en" sz="2800" b="1" i="0" u="none" strike="noStrike" cap="none">
                <a:solidFill>
                  <a:srgbClr val="1E1E1E"/>
                </a:solidFill>
                <a:latin typeface="Roboto"/>
                <a:ea typeface="Roboto"/>
                <a:cs typeface="Roboto"/>
                <a:sym typeface="Roboto"/>
              </a:rPr>
              <a:t>cb.org/tech</a:t>
            </a:r>
            <a:endParaRPr sz="2800" b="0" i="0" u="none" strike="noStrike" cap="none">
              <a:solidFill>
                <a:srgbClr val="1E1E1E"/>
              </a:solidFill>
              <a:latin typeface="Roboto"/>
              <a:ea typeface="Roboto"/>
              <a:cs typeface="Roboto"/>
              <a:sym typeface="Roboto"/>
            </a:endParaRPr>
          </a:p>
        </p:txBody>
      </p:sp>
      <p:grpSp>
        <p:nvGrpSpPr>
          <p:cNvPr id="242" name="Google Shape;242;p41"/>
          <p:cNvGrpSpPr/>
          <p:nvPr/>
        </p:nvGrpSpPr>
        <p:grpSpPr>
          <a:xfrm>
            <a:off x="3631693" y="1257226"/>
            <a:ext cx="1879468" cy="1877992"/>
            <a:chOff x="5691514" y="4575025"/>
            <a:chExt cx="736209" cy="735631"/>
          </a:xfrm>
        </p:grpSpPr>
        <p:sp>
          <p:nvSpPr>
            <p:cNvPr id="243" name="Google Shape;243;p41"/>
            <p:cNvSpPr/>
            <p:nvPr/>
          </p:nvSpPr>
          <p:spPr>
            <a:xfrm>
              <a:off x="5693622" y="4575025"/>
              <a:ext cx="731400" cy="731400"/>
            </a:xfrm>
            <a:prstGeom prst="ellipse">
              <a:avLst/>
            </a:prstGeom>
            <a:solidFill>
              <a:schemeClr val="accent4"/>
            </a:solidFill>
            <a:ln>
              <a:noFill/>
            </a:ln>
          </p:spPr>
          <p:txBody>
            <a:bodyPr spcFirstLastPara="1" wrap="square" lIns="36000" tIns="36000" rIns="36000" bIns="36000" anchor="ctr" anchorCtr="0">
              <a:noAutofit/>
            </a:bodyPr>
            <a:lstStyle/>
            <a:p>
              <a:pPr marL="0" marR="0" lvl="0" indent="0" algn="ctr" rtl="0">
                <a:lnSpc>
                  <a:spcPct val="100000"/>
                </a:lnSpc>
                <a:spcBef>
                  <a:spcPts val="0"/>
                </a:spcBef>
                <a:spcAft>
                  <a:spcPts val="0"/>
                </a:spcAft>
                <a:buClr>
                  <a:schemeClr val="lt1"/>
                </a:buClr>
                <a:buSzPts val="2000"/>
                <a:buFont typeface="Roboto"/>
                <a:buNone/>
              </a:pPr>
              <a:endParaRPr sz="2000" b="1" i="0" u="none" strike="noStrike" cap="none">
                <a:solidFill>
                  <a:srgbClr val="FFFFFF"/>
                </a:solidFill>
                <a:latin typeface="Roboto Slab"/>
                <a:ea typeface="Roboto Slab"/>
                <a:cs typeface="Roboto Slab"/>
                <a:sym typeface="Roboto Slab"/>
              </a:endParaRPr>
            </a:p>
          </p:txBody>
        </p:sp>
        <p:pic>
          <p:nvPicPr>
            <p:cNvPr id="244" name="Google Shape;244;p41"/>
            <p:cNvPicPr preferRelativeResize="0"/>
            <p:nvPr/>
          </p:nvPicPr>
          <p:blipFill rotWithShape="1">
            <a:blip r:embed="rId3">
              <a:alphaModFix/>
            </a:blip>
            <a:srcRect/>
            <a:stretch/>
          </p:blipFill>
          <p:spPr>
            <a:xfrm>
              <a:off x="5691514" y="4579136"/>
              <a:ext cx="736209" cy="73152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59CE1"/>
        </a:solidFill>
        <a:effectLst/>
      </p:bgPr>
    </p:bg>
    <p:spTree>
      <p:nvGrpSpPr>
        <p:cNvPr id="1" name="Shape 248"/>
        <p:cNvGrpSpPr/>
        <p:nvPr/>
      </p:nvGrpSpPr>
      <p:grpSpPr>
        <a:xfrm>
          <a:off x="0" y="0"/>
          <a:ext cx="0" cy="0"/>
          <a:chOff x="0" y="0"/>
          <a:chExt cx="0" cy="0"/>
        </a:xfrm>
      </p:grpSpPr>
      <p:pic>
        <p:nvPicPr>
          <p:cNvPr id="249" name="Google Shape;249;p42"/>
          <p:cNvPicPr preferRelativeResize="0"/>
          <p:nvPr/>
        </p:nvPicPr>
        <p:blipFill rotWithShape="1">
          <a:blip r:embed="rId3">
            <a:alphaModFix/>
          </a:blip>
          <a:srcRect l="955" t="5351" r="551" b="6480"/>
          <a:stretch/>
        </p:blipFill>
        <p:spPr>
          <a:xfrm>
            <a:off x="0" y="509400"/>
            <a:ext cx="6782550" cy="688625"/>
          </a:xfrm>
          <a:prstGeom prst="rect">
            <a:avLst/>
          </a:prstGeom>
          <a:noFill/>
          <a:ln>
            <a:noFill/>
          </a:ln>
          <a:effectLst>
            <a:outerShdw blurRad="57150" dist="19050" dir="5400000" algn="bl" rotWithShape="0">
              <a:srgbClr val="000000">
                <a:alpha val="50000"/>
              </a:srgbClr>
            </a:outerShdw>
          </a:effectLst>
        </p:spPr>
      </p:pic>
      <p:sp>
        <p:nvSpPr>
          <p:cNvPr id="250" name="Google Shape;250;p42"/>
          <p:cNvSpPr txBox="1"/>
          <p:nvPr/>
        </p:nvSpPr>
        <p:spPr>
          <a:xfrm>
            <a:off x="0" y="2509250"/>
            <a:ext cx="9144000" cy="155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a:solidFill>
                  <a:srgbClr val="FFFFFF"/>
                </a:solidFill>
              </a:rPr>
              <a:t>Thanks for watching!</a:t>
            </a:r>
            <a:endParaRPr sz="7200" b="1">
              <a:solidFill>
                <a:srgbClr val="FFFFFF"/>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3788</Words>
  <Application>Microsoft Office PowerPoint</Application>
  <PresentationFormat>On-screen Show (4:3)</PresentationFormat>
  <Paragraphs>452</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Roboto Slab</vt:lpstr>
      <vt:lpstr>Roboto</vt:lpstr>
      <vt:lpstr>Arial</vt:lpstr>
      <vt:lpstr>Verdana</vt:lpstr>
      <vt:lpstr>Droid Sans</vt:lpstr>
      <vt:lpstr>Simple Light</vt:lpstr>
      <vt:lpstr>PowerPoint Presentation</vt:lpstr>
      <vt:lpstr>Interruptions to your Research Process</vt:lpstr>
      <vt:lpstr>A Virtual Lesson from</vt:lpstr>
      <vt:lpstr>PowerPoint Presentation</vt:lpstr>
      <vt:lpstr>Lesson Goal:</vt:lpstr>
      <vt:lpstr>PowerPoint Presentation</vt:lpstr>
      <vt:lpstr>Reflect on your stage of the research process</vt:lpstr>
      <vt:lpstr>Two Major Situations</vt:lpstr>
      <vt:lpstr>PowerPoint Presentation</vt:lpstr>
      <vt:lpstr>Finishing the Research Process to get to a new Understanding</vt:lpstr>
      <vt:lpstr>Situation 1: You cannot conduct  your method as written or with revisions</vt:lpstr>
      <vt:lpstr>Situation 1: Method cannot be conducted</vt:lpstr>
      <vt:lpstr>Option 1: Secondary Data Set</vt:lpstr>
      <vt:lpstr>Option 2: Theoretical Approach</vt:lpstr>
      <vt:lpstr>Situation 2: Your method was partially conducted as written or with revisions.</vt:lpstr>
      <vt:lpstr>Situation 2: Method was partially conducted</vt:lpstr>
      <vt:lpstr>Two Options</vt:lpstr>
      <vt:lpstr>Option 1: Explore and Explain Research</vt:lpstr>
      <vt:lpstr>Option 2: Create Research</vt:lpstr>
      <vt:lpstr>PowerPoint Presentation</vt:lpstr>
      <vt:lpstr>PowerPoint Presentation</vt:lpstr>
      <vt:lpstr>Pressing Forward: Reflection Questions</vt:lpstr>
      <vt:lpstr>PowerPoint Presentation</vt:lpstr>
      <vt:lpstr>Let’s revisit some major points:</vt:lpstr>
      <vt:lpstr>Looking forward: </vt:lpstr>
      <vt:lpstr>Device and Internet Access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Magrogan, Serena</dc:creator>
  <cp:lastModifiedBy>Magrogan, Serena</cp:lastModifiedBy>
  <cp:revision>1</cp:revision>
  <dcterms:modified xsi:type="dcterms:W3CDTF">2020-04-02T00:12:27Z</dcterms:modified>
</cp:coreProperties>
</file>