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87" r:id="rId3"/>
    <p:sldId id="309" r:id="rId4"/>
    <p:sldId id="311" r:id="rId5"/>
    <p:sldId id="313" r:id="rId6"/>
    <p:sldId id="310" r:id="rId7"/>
    <p:sldId id="312" r:id="rId8"/>
    <p:sldId id="316" r:id="rId9"/>
    <p:sldId id="317" r:id="rId10"/>
    <p:sldId id="314" r:id="rId11"/>
    <p:sldId id="315" r:id="rId12"/>
    <p:sldId id="318" r:id="rId13"/>
    <p:sldId id="319" r:id="rId14"/>
    <p:sldId id="285" r:id="rId15"/>
    <p:sldId id="320" r:id="rId16"/>
  </p:sldIdLst>
  <p:sldSz cx="9144000" cy="6858000" type="screen4x3"/>
  <p:notesSz cx="7010400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E08"/>
    <a:srgbClr val="B92D14"/>
    <a:srgbClr val="35759D"/>
    <a:srgbClr val="35B19D"/>
    <a:srgbClr val="000000"/>
    <a:srgbClr val="FFFF00"/>
    <a:srgbClr val="491403"/>
    <a:srgbClr val="3A10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536" autoAdjust="0"/>
    <p:restoredTop sz="95596" autoAdjust="0"/>
  </p:normalViewPr>
  <p:slideViewPr>
    <p:cSldViewPr>
      <p:cViewPr varScale="1">
        <p:scale>
          <a:sx n="110" d="100"/>
          <a:sy n="110" d="100"/>
        </p:scale>
        <p:origin x="126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387850"/>
            <a:ext cx="5607050" cy="415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525"/>
            <a:ext cx="30384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772525"/>
            <a:ext cx="30384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4AE0B3C-5957-4787-813D-B9CE16286A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5691FCE-266F-42E0-8A35-45035CE08F58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51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025E90-FBCA-4739-A968-84EC59D5DE0F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 smtClean="0"/>
          </a:p>
        </p:txBody>
      </p:sp>
      <p:sp>
        <p:nvSpPr>
          <p:cNvPr id="71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C474DB6-3EF5-43D6-9A2C-3692AAF4303C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 smtClean="0"/>
          </a:p>
        </p:txBody>
      </p:sp>
      <p:sp>
        <p:nvSpPr>
          <p:cNvPr id="92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10D90EC-A66A-414B-BAE2-38CF16F6352B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 smtClean="0"/>
          </a:p>
        </p:txBody>
      </p:sp>
      <p:sp>
        <p:nvSpPr>
          <p:cNvPr id="112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D54D92-70E8-4ED0-903E-D1DAAB47B4DE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 smtClean="0"/>
          </a:p>
        </p:txBody>
      </p:sp>
      <p:sp>
        <p:nvSpPr>
          <p:cNvPr id="133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CBAFCEC-F70B-43DC-83C0-6B15953EF543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 smtClean="0"/>
          </a:p>
        </p:txBody>
      </p:sp>
      <p:sp>
        <p:nvSpPr>
          <p:cNvPr id="153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8DA4840-D11F-4045-916A-2D6629D0FB00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 smtClean="0"/>
          </a:p>
        </p:txBody>
      </p:sp>
      <p:sp>
        <p:nvSpPr>
          <p:cNvPr id="174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4A7F435-A624-4A7C-A7E3-E8FCBB0B04BA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  <p:sp>
        <p:nvSpPr>
          <p:cNvPr id="194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DB46077-26CD-43DF-8C38-CFB182263495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 smtClean="0"/>
          </a:p>
        </p:txBody>
      </p:sp>
      <p:sp>
        <p:nvSpPr>
          <p:cNvPr id="215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A48ABD3-995E-426E-9218-3CCCD3425741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 smtClean="0"/>
          </a:p>
        </p:txBody>
      </p:sp>
      <p:sp>
        <p:nvSpPr>
          <p:cNvPr id="235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55E9085-0DCF-4E70-805C-97DAEB6248A1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 smtClean="0"/>
          </a:p>
        </p:txBody>
      </p:sp>
      <p:sp>
        <p:nvSpPr>
          <p:cNvPr id="256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67D1C39-DFD6-495E-BCD5-3466C9BCF50F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 smtClean="0"/>
          </a:p>
        </p:txBody>
      </p:sp>
      <p:sp>
        <p:nvSpPr>
          <p:cNvPr id="276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99D9F51-C107-4AB2-BCB7-877D0FF2095E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 smtClean="0"/>
          </a:p>
        </p:txBody>
      </p:sp>
      <p:sp>
        <p:nvSpPr>
          <p:cNvPr id="296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21B3000-B1A3-43E0-A79E-4A9BBF379216}" type="slidenum">
              <a:rPr lang="en-US" altLang="en-US" smtClean="0"/>
              <a:pPr>
                <a:spcBef>
                  <a:spcPct val="0"/>
                </a:spcBef>
              </a:pPr>
              <a:t>14</a:t>
            </a:fld>
            <a:endParaRPr lang="en-US" altLang="en-US" smtClean="0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0851022-6257-46BF-9BA6-446AE341E8A7}" type="slidenum">
              <a:rPr lang="en-US" altLang="en-US" smtClean="0"/>
              <a:pPr>
                <a:spcBef>
                  <a:spcPct val="0"/>
                </a:spcBef>
              </a:pPr>
              <a:t>15</a:t>
            </a:fld>
            <a:endParaRPr lang="en-US" altLang="en-US" smtClean="0"/>
          </a:p>
        </p:txBody>
      </p:sp>
      <p:sp>
        <p:nvSpPr>
          <p:cNvPr id="337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4724400"/>
            <a:ext cx="65532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5410200"/>
            <a:ext cx="65532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23973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33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581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00200"/>
            <a:ext cx="35814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600200"/>
            <a:ext cx="35814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961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31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71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245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3913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8435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855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7000" y="3048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168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4800"/>
            <a:ext cx="82296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600200"/>
            <a:ext cx="73152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 bwMode="auto">
          <a:xfrm>
            <a:off x="1143000" y="4716855"/>
            <a:ext cx="8001000" cy="1302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kern="10" dirty="0" smtClean="0"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solidFill>
                  <a:srgbClr val="040E08"/>
                </a:solidFill>
                <a:latin typeface="Lucida Calligraphy"/>
              </a:rPr>
              <a:t>Buckeye Union School District</a:t>
            </a:r>
          </a:p>
          <a:p>
            <a:pPr>
              <a:defRPr/>
            </a:pPr>
            <a:r>
              <a:rPr lang="en-US" kern="10" dirty="0" smtClean="0"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solidFill>
                  <a:srgbClr val="040E08"/>
                </a:solidFill>
                <a:latin typeface="Lucida Calligraphy"/>
              </a:rPr>
              <a:t>FIRST INTERIM REPORT</a:t>
            </a:r>
          </a:p>
          <a:p>
            <a:pPr>
              <a:defRPr/>
            </a:pPr>
            <a:r>
              <a:rPr lang="en-US" kern="10" dirty="0" smtClean="0"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solidFill>
                  <a:srgbClr val="040E08"/>
                </a:solidFill>
                <a:latin typeface="Lucida Calligraphy"/>
              </a:rPr>
              <a:t>December 12, 2018</a:t>
            </a:r>
          </a:p>
          <a:p>
            <a:pPr>
              <a:defRPr/>
            </a:pP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304800"/>
            <a:ext cx="6861175" cy="685800"/>
          </a:xfrm>
        </p:spPr>
        <p:txBody>
          <a:bodyPr/>
          <a:lstStyle/>
          <a:p>
            <a:pPr algn="ctr" eaLnBrk="1" hangingPunct="1"/>
            <a:r>
              <a:rPr lang="en-US" altLang="en-US" sz="3600" smtClean="0">
                <a:solidFill>
                  <a:srgbClr val="040E08"/>
                </a:solidFill>
                <a:latin typeface="Lucida Calligraphy" panose="03010101010101010101" pitchFamily="66" charset="0"/>
              </a:rPr>
              <a:t>FIRST INTERIM REPORT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828800" y="1066800"/>
            <a:ext cx="7086600" cy="5029200"/>
          </a:xfrm>
        </p:spPr>
        <p:txBody>
          <a:bodyPr/>
          <a:lstStyle/>
          <a:p>
            <a:pPr>
              <a:spcAft>
                <a:spcPts val="300"/>
              </a:spcAft>
            </a:pPr>
            <a:r>
              <a:rPr lang="en-US" altLang="en-US" sz="2400" smtClean="0">
                <a:solidFill>
                  <a:srgbClr val="040E08"/>
                </a:solidFill>
              </a:rPr>
              <a:t>One of three annual financial reports </a:t>
            </a:r>
          </a:p>
          <a:p>
            <a:pPr>
              <a:spcAft>
                <a:spcPts val="300"/>
              </a:spcAft>
            </a:pPr>
            <a:r>
              <a:rPr lang="en-US" altLang="en-US" sz="2400" smtClean="0">
                <a:solidFill>
                  <a:srgbClr val="040E08"/>
                </a:solidFill>
              </a:rPr>
              <a:t>Reports financial results and projections </a:t>
            </a:r>
          </a:p>
          <a:p>
            <a:pPr>
              <a:spcAft>
                <a:spcPts val="300"/>
              </a:spcAft>
            </a:pPr>
            <a:r>
              <a:rPr lang="en-US" altLang="en-US" sz="2400" smtClean="0">
                <a:solidFill>
                  <a:srgbClr val="040E08"/>
                </a:solidFill>
              </a:rPr>
              <a:t>Key to determining District’s fiscal viability</a:t>
            </a:r>
          </a:p>
          <a:p>
            <a:pPr>
              <a:spcAft>
                <a:spcPts val="300"/>
              </a:spcAft>
            </a:pPr>
            <a:r>
              <a:rPr lang="en-US" altLang="en-US" sz="2400" smtClean="0">
                <a:solidFill>
                  <a:srgbClr val="040E08"/>
                </a:solidFill>
              </a:rPr>
              <a:t>Components of the Report:</a:t>
            </a:r>
          </a:p>
        </p:txBody>
      </p:sp>
      <p:pic>
        <p:nvPicPr>
          <p:cNvPr id="6148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505200"/>
            <a:ext cx="3438525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304800"/>
            <a:ext cx="6861175" cy="685800"/>
          </a:xfrm>
        </p:spPr>
        <p:txBody>
          <a:bodyPr/>
          <a:lstStyle/>
          <a:p>
            <a:pPr algn="ctr" eaLnBrk="1" hangingPunct="1"/>
            <a:r>
              <a:rPr lang="en-US" altLang="en-US" sz="3200" smtClean="0">
                <a:solidFill>
                  <a:srgbClr val="040E08"/>
                </a:solidFill>
                <a:latin typeface="Lucida Calligraphy" panose="03010101010101010101" pitchFamily="66" charset="0"/>
              </a:rPr>
              <a:t>2018-2019 Budget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14400"/>
            <a:ext cx="6705600" cy="53340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altLang="en-US" sz="2400" smtClean="0">
                <a:solidFill>
                  <a:srgbClr val="040E08"/>
                </a:solidFill>
              </a:rPr>
              <a:t>At First Interim, District updates current year budget to most recent data </a:t>
            </a:r>
          </a:p>
          <a:p>
            <a:pPr>
              <a:spcAft>
                <a:spcPts val="600"/>
              </a:spcAft>
            </a:pPr>
            <a:r>
              <a:rPr lang="en-US" altLang="en-US" sz="2400" smtClean="0">
                <a:solidFill>
                  <a:srgbClr val="040E08"/>
                </a:solidFill>
              </a:rPr>
              <a:t>Material changes: </a:t>
            </a:r>
          </a:p>
          <a:p>
            <a:pPr lvl="1">
              <a:spcAft>
                <a:spcPts val="600"/>
              </a:spcAft>
            </a:pPr>
            <a:r>
              <a:rPr lang="en-US" altLang="en-US" sz="2000" smtClean="0">
                <a:solidFill>
                  <a:srgbClr val="040E08"/>
                </a:solidFill>
              </a:rPr>
              <a:t>Increase in LCFF base grants;</a:t>
            </a:r>
          </a:p>
          <a:p>
            <a:pPr lvl="1">
              <a:spcAft>
                <a:spcPts val="600"/>
              </a:spcAft>
            </a:pPr>
            <a:r>
              <a:rPr lang="en-US" altLang="en-US" sz="2000" smtClean="0">
                <a:solidFill>
                  <a:srgbClr val="040E08"/>
                </a:solidFill>
              </a:rPr>
              <a:t>Decrease in one-time Mandate Reimbursement revenues; and</a:t>
            </a:r>
          </a:p>
          <a:p>
            <a:pPr lvl="1">
              <a:spcAft>
                <a:spcPts val="600"/>
              </a:spcAft>
            </a:pPr>
            <a:r>
              <a:rPr lang="en-US" altLang="en-US" sz="2000" smtClean="0">
                <a:solidFill>
                  <a:srgbClr val="040E08"/>
                </a:solidFill>
              </a:rPr>
              <a:t>Low Performing Student Block Grant</a:t>
            </a:r>
          </a:p>
          <a:p>
            <a:pPr lvl="1">
              <a:spcAft>
                <a:spcPts val="600"/>
              </a:spcAft>
            </a:pPr>
            <a:endParaRPr lang="en-US" altLang="en-US" sz="2000" smtClean="0">
              <a:solidFill>
                <a:srgbClr val="040E08"/>
              </a:solidFill>
            </a:endParaRPr>
          </a:p>
          <a:p>
            <a:pPr lvl="4">
              <a:spcAft>
                <a:spcPts val="600"/>
              </a:spcAft>
            </a:pPr>
            <a:endParaRPr lang="en-US" altLang="en-US" sz="1200" smtClean="0">
              <a:solidFill>
                <a:srgbClr val="040E08"/>
              </a:solidFill>
            </a:endParaRPr>
          </a:p>
          <a:p>
            <a:pPr lvl="1">
              <a:spcAft>
                <a:spcPts val="600"/>
              </a:spcAft>
            </a:pPr>
            <a:endParaRPr lang="en-US" altLang="en-US" sz="2000" smtClean="0">
              <a:solidFill>
                <a:srgbClr val="040E08"/>
              </a:solidFill>
            </a:endParaRPr>
          </a:p>
          <a:p>
            <a:pPr lvl="1">
              <a:spcAft>
                <a:spcPts val="600"/>
              </a:spcAft>
            </a:pPr>
            <a:endParaRPr lang="en-US" altLang="en-US" sz="2000" smtClean="0">
              <a:solidFill>
                <a:srgbClr val="040E08"/>
              </a:solidFill>
            </a:endParaRPr>
          </a:p>
          <a:p>
            <a:pPr lvl="4">
              <a:spcAft>
                <a:spcPts val="600"/>
              </a:spcAft>
            </a:pPr>
            <a:endParaRPr lang="en-US" altLang="en-US" sz="1200" smtClean="0">
              <a:solidFill>
                <a:srgbClr val="040E08"/>
              </a:solidFill>
            </a:endParaRPr>
          </a:p>
          <a:p>
            <a:pPr lvl="4">
              <a:spcAft>
                <a:spcPts val="600"/>
              </a:spcAft>
            </a:pPr>
            <a:endParaRPr lang="en-US" altLang="en-US" sz="1200" smtClean="0">
              <a:solidFill>
                <a:srgbClr val="040E08"/>
              </a:solidFill>
            </a:endParaRPr>
          </a:p>
          <a:p>
            <a:pPr lvl="1">
              <a:spcAft>
                <a:spcPts val="600"/>
              </a:spcAft>
            </a:pPr>
            <a:endParaRPr lang="en-US" altLang="en-US" sz="1400" smtClean="0"/>
          </a:p>
        </p:txBody>
      </p:sp>
      <p:pic>
        <p:nvPicPr>
          <p:cNvPr id="8196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191000"/>
            <a:ext cx="32766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304800"/>
            <a:ext cx="6861175" cy="685800"/>
          </a:xfrm>
        </p:spPr>
        <p:txBody>
          <a:bodyPr/>
          <a:lstStyle/>
          <a:p>
            <a:pPr algn="ctr" eaLnBrk="1" hangingPunct="1"/>
            <a:r>
              <a:rPr lang="en-US" altLang="en-US" sz="3200" smtClean="0">
                <a:solidFill>
                  <a:srgbClr val="040E08"/>
                </a:solidFill>
                <a:latin typeface="Lucida Calligraphy" panose="03010101010101010101" pitchFamily="66" charset="0"/>
              </a:rPr>
              <a:t>Adjustments to First Interim Budget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14400"/>
            <a:ext cx="6705600" cy="5334000"/>
          </a:xfrm>
        </p:spPr>
        <p:txBody>
          <a:bodyPr/>
          <a:lstStyle/>
          <a:p>
            <a:pPr marL="1828800" lvl="4" indent="0">
              <a:spcAft>
                <a:spcPts val="600"/>
              </a:spcAft>
              <a:buFontTx/>
              <a:buNone/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lvl="1">
              <a:spcAft>
                <a:spcPts val="600"/>
              </a:spcAft>
              <a:defRPr/>
            </a:pPr>
            <a:r>
              <a:rPr lang="en-US" altLang="en-US" sz="2400" dirty="0" smtClean="0">
                <a:solidFill>
                  <a:srgbClr val="040E08"/>
                </a:solidFill>
              </a:rPr>
              <a:t>District budget is updated to reflect most current information regarding: </a:t>
            </a:r>
          </a:p>
          <a:p>
            <a:pPr lvl="2">
              <a:spcAft>
                <a:spcPts val="600"/>
              </a:spcAft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Beginning fund balances/carryovers; </a:t>
            </a:r>
          </a:p>
          <a:p>
            <a:pPr lvl="2">
              <a:spcAft>
                <a:spcPts val="600"/>
              </a:spcAft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Enrollment;</a:t>
            </a:r>
          </a:p>
          <a:p>
            <a:pPr lvl="2">
              <a:spcAft>
                <a:spcPts val="600"/>
              </a:spcAft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Changes to LCFF;  </a:t>
            </a:r>
          </a:p>
          <a:p>
            <a:pPr lvl="2">
              <a:spcAft>
                <a:spcPts val="600"/>
              </a:spcAft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Categorical revenues </a:t>
            </a:r>
          </a:p>
          <a:p>
            <a:pPr marL="914400" lvl="2" indent="0">
              <a:spcAft>
                <a:spcPts val="600"/>
              </a:spcAft>
              <a:buFontTx/>
              <a:buNone/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and expenses;</a:t>
            </a:r>
          </a:p>
          <a:p>
            <a:pPr lvl="2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Other income accounts;</a:t>
            </a:r>
          </a:p>
          <a:p>
            <a:pPr lvl="2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General Fund contributions;</a:t>
            </a:r>
          </a:p>
          <a:p>
            <a:pPr lvl="2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Salaries and benefits (actual positions, step and column); and</a:t>
            </a:r>
          </a:p>
          <a:p>
            <a:pPr lvl="2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All other expenditure accounts</a:t>
            </a:r>
            <a:endParaRPr lang="en-US" altLang="en-US" sz="2000" dirty="0">
              <a:solidFill>
                <a:srgbClr val="040E08"/>
              </a:solidFill>
            </a:endParaRPr>
          </a:p>
          <a:p>
            <a:pPr lvl="1">
              <a:spcAft>
                <a:spcPts val="600"/>
              </a:spcAft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lvl="4">
              <a:spcAft>
                <a:spcPts val="600"/>
              </a:spcAft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lvl="4">
              <a:spcAft>
                <a:spcPts val="600"/>
              </a:spcAft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lvl="1">
              <a:spcAft>
                <a:spcPts val="600"/>
              </a:spcAft>
              <a:defRPr/>
            </a:pPr>
            <a:endParaRPr lang="en-US" altLang="en-US" sz="1400" dirty="0" smtClean="0"/>
          </a:p>
        </p:txBody>
      </p:sp>
      <p:pic>
        <p:nvPicPr>
          <p:cNvPr id="1024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743200"/>
            <a:ext cx="2363788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433388"/>
            <a:ext cx="6861175" cy="862012"/>
          </a:xfrm>
        </p:spPr>
        <p:txBody>
          <a:bodyPr/>
          <a:lstStyle/>
          <a:p>
            <a:pPr algn="ctr" eaLnBrk="1" hangingPunct="1"/>
            <a:r>
              <a:rPr lang="en-US" altLang="en-US" sz="3200" smtClean="0">
                <a:solidFill>
                  <a:srgbClr val="040E08"/>
                </a:solidFill>
                <a:latin typeface="Lucida Calligraphy" panose="03010101010101010101" pitchFamily="66" charset="0"/>
              </a:rPr>
              <a:t>2018-19 Revised Budget</a:t>
            </a:r>
            <a:br>
              <a:rPr lang="en-US" altLang="en-US" sz="3200" smtClean="0">
                <a:solidFill>
                  <a:srgbClr val="040E08"/>
                </a:solidFill>
                <a:latin typeface="Lucida Calligraphy" panose="03010101010101010101" pitchFamily="66" charset="0"/>
              </a:rPr>
            </a:br>
            <a:endParaRPr lang="en-US" altLang="en-US" sz="3200" smtClean="0">
              <a:solidFill>
                <a:srgbClr val="040E08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14400"/>
            <a:ext cx="6705600" cy="5334000"/>
          </a:xfrm>
        </p:spPr>
        <p:txBody>
          <a:bodyPr/>
          <a:lstStyle/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UNRESTRICTED:</a:t>
            </a:r>
          </a:p>
          <a:p>
            <a:pPr lvl="1">
              <a:spcAft>
                <a:spcPts val="600"/>
              </a:spcAft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2018-2019 Adopted Budget:	$35,069,133</a:t>
            </a:r>
          </a:p>
          <a:p>
            <a:pPr lvl="1">
              <a:spcAft>
                <a:spcPts val="600"/>
              </a:spcAft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2018-2019 First Interim Budget:	$35,114,610</a:t>
            </a: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CHANGE:				$        45,477</a:t>
            </a:r>
          </a:p>
          <a:p>
            <a:pPr lvl="1">
              <a:spcAft>
                <a:spcPts val="600"/>
              </a:spcAft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RESTRICTED:</a:t>
            </a:r>
          </a:p>
          <a:p>
            <a:pPr lvl="1">
              <a:spcAft>
                <a:spcPts val="600"/>
              </a:spcAft>
              <a:buFontTx/>
              <a:buChar char="-"/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2018-2019 Adopted Budget:	$10,086,676</a:t>
            </a:r>
          </a:p>
          <a:p>
            <a:pPr lvl="1">
              <a:spcAft>
                <a:spcPts val="600"/>
              </a:spcAft>
              <a:buFontTx/>
              <a:buChar char="-"/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2018-2019 First Interim Budget:	$10,603,859</a:t>
            </a: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CHANGE:				$     517,183</a:t>
            </a: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TOTAL BUDGET REVISIONS:	$     562,661</a:t>
            </a: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lvl="4">
              <a:spcAft>
                <a:spcPts val="600"/>
              </a:spcAft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lvl="4">
              <a:spcAft>
                <a:spcPts val="600"/>
              </a:spcAft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lvl="1">
              <a:spcAft>
                <a:spcPts val="600"/>
              </a:spcAft>
              <a:defRPr/>
            </a:pPr>
            <a:endParaRPr lang="en-US" alt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433388"/>
            <a:ext cx="6861175" cy="862012"/>
          </a:xfrm>
        </p:spPr>
        <p:txBody>
          <a:bodyPr/>
          <a:lstStyle/>
          <a:p>
            <a:pPr algn="ctr" eaLnBrk="1" hangingPunct="1"/>
            <a:r>
              <a:rPr lang="en-US" altLang="en-US" sz="3200" smtClean="0">
                <a:solidFill>
                  <a:srgbClr val="040E08"/>
                </a:solidFill>
                <a:latin typeface="Lucida Calligraphy" panose="03010101010101010101" pitchFamily="66" charset="0"/>
              </a:rPr>
              <a:t>2018-19 Revised Budget</a:t>
            </a:r>
            <a:br>
              <a:rPr lang="en-US" altLang="en-US" sz="3200" smtClean="0">
                <a:solidFill>
                  <a:srgbClr val="040E08"/>
                </a:solidFill>
                <a:latin typeface="Lucida Calligraphy" panose="03010101010101010101" pitchFamily="66" charset="0"/>
              </a:rPr>
            </a:br>
            <a:endParaRPr lang="en-US" altLang="en-US" sz="3200" smtClean="0">
              <a:solidFill>
                <a:srgbClr val="040E08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14400"/>
            <a:ext cx="6705600" cy="5334000"/>
          </a:xfrm>
        </p:spPr>
        <p:txBody>
          <a:bodyPr/>
          <a:lstStyle/>
          <a:p>
            <a:pPr marL="1828800" lvl="4" indent="0">
              <a:spcAft>
                <a:spcPts val="600"/>
              </a:spcAft>
              <a:buFontTx/>
              <a:buNone/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marL="457200" lvl="1" indent="0" algn="ctr">
              <a:spcAft>
                <a:spcPts val="600"/>
              </a:spcAft>
              <a:buFontTx/>
              <a:buNone/>
              <a:defRPr/>
            </a:pPr>
            <a:r>
              <a:rPr lang="en-US" altLang="en-US" sz="2000" b="1" dirty="0" smtClean="0">
                <a:solidFill>
                  <a:srgbClr val="040E08"/>
                </a:solidFill>
              </a:rPr>
              <a:t>UNRESTRICTED GENERAL FUND REVENUE - ADJUSTMENTS</a:t>
            </a: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lvl="4">
              <a:spcAft>
                <a:spcPts val="600"/>
              </a:spcAft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lvl="4">
              <a:spcAft>
                <a:spcPts val="600"/>
              </a:spcAft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lvl="1">
              <a:spcAft>
                <a:spcPts val="600"/>
              </a:spcAft>
              <a:defRPr/>
            </a:pPr>
            <a:endParaRPr lang="en-US" altLang="en-US" sz="1400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1238" y="2057400"/>
          <a:ext cx="6559550" cy="40117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6248">
                  <a:extLst>
                    <a:ext uri="{9D8B030D-6E8A-4147-A177-3AD203B41FA5}">
                      <a16:colId xmlns:a16="http://schemas.microsoft.com/office/drawing/2014/main" val="4289744049"/>
                    </a:ext>
                  </a:extLst>
                </a:gridCol>
                <a:gridCol w="1519642">
                  <a:extLst>
                    <a:ext uri="{9D8B030D-6E8A-4147-A177-3AD203B41FA5}">
                      <a16:colId xmlns:a16="http://schemas.microsoft.com/office/drawing/2014/main" val="1844499749"/>
                    </a:ext>
                  </a:extLst>
                </a:gridCol>
                <a:gridCol w="3673660">
                  <a:extLst>
                    <a:ext uri="{9D8B030D-6E8A-4147-A177-3AD203B41FA5}">
                      <a16:colId xmlns:a16="http://schemas.microsoft.com/office/drawing/2014/main" val="3049819764"/>
                    </a:ext>
                  </a:extLst>
                </a:gridCol>
              </a:tblGrid>
              <a:tr h="82290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40E08"/>
                          </a:solidFill>
                          <a:effectLst/>
                        </a:rPr>
                        <a:t>LCFF Revenue </a:t>
                      </a:r>
                      <a:endParaRPr lang="en-US" sz="1800" b="1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040E08"/>
                          </a:solidFill>
                          <a:effectLst/>
                        </a:rPr>
                        <a:t>$672,686</a:t>
                      </a:r>
                      <a:endParaRPr lang="en-US" sz="1800" b="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040E08"/>
                          </a:solidFill>
                          <a:effectLst/>
                        </a:rPr>
                        <a:t>Reflects recalculation of LCFF Entitlement based on increased base grants and enrollment</a:t>
                      </a:r>
                      <a:endParaRPr lang="en-US" sz="1800" b="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extLst>
                  <a:ext uri="{0D108BD9-81ED-4DB2-BD59-A6C34878D82A}">
                    <a16:rowId xmlns:a16="http://schemas.microsoft.com/office/drawing/2014/main" val="3649055194"/>
                  </a:ext>
                </a:extLst>
              </a:tr>
              <a:tr h="59507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40E08"/>
                          </a:solidFill>
                          <a:effectLst/>
                        </a:rPr>
                        <a:t>Federal </a:t>
                      </a:r>
                      <a:endParaRPr lang="en-US" sz="1800" b="1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040E08"/>
                          </a:solidFill>
                          <a:effectLst/>
                        </a:rPr>
                        <a:t> </a:t>
                      </a:r>
                      <a:endParaRPr lang="en-US" sz="1800" b="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040E08"/>
                          </a:solidFill>
                          <a:effectLst/>
                        </a:rPr>
                        <a:t>No Adjustment</a:t>
                      </a:r>
                      <a:endParaRPr lang="en-US" sz="1800" b="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extLst>
                  <a:ext uri="{0D108BD9-81ED-4DB2-BD59-A6C34878D82A}">
                    <a16:rowId xmlns:a16="http://schemas.microsoft.com/office/drawing/2014/main" val="2424030673"/>
                  </a:ext>
                </a:extLst>
              </a:tr>
              <a:tr h="57895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40E08"/>
                          </a:solidFill>
                          <a:effectLst/>
                        </a:rPr>
                        <a:t>Other State </a:t>
                      </a:r>
                      <a:endParaRPr lang="en-US" sz="1800" b="1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040E08"/>
                          </a:solidFill>
                          <a:effectLst/>
                        </a:rPr>
                        <a:t>($416,055)</a:t>
                      </a:r>
                      <a:endParaRPr lang="en-US" sz="1800" b="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040E08"/>
                          </a:solidFill>
                          <a:effectLst/>
                        </a:rPr>
                        <a:t>Reflects recalculation of budgeted one-time discretionary funds</a:t>
                      </a:r>
                      <a:endParaRPr lang="en-US" sz="1800" b="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extLst>
                  <a:ext uri="{0D108BD9-81ED-4DB2-BD59-A6C34878D82A}">
                    <a16:rowId xmlns:a16="http://schemas.microsoft.com/office/drawing/2014/main" val="83513666"/>
                  </a:ext>
                </a:extLst>
              </a:tr>
              <a:tr h="59507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40E08"/>
                          </a:solidFill>
                          <a:effectLst/>
                        </a:rPr>
                        <a:t>Local Revenues</a:t>
                      </a:r>
                      <a:endParaRPr lang="en-US" sz="1800" b="1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rgbClr val="040E08"/>
                          </a:solidFill>
                          <a:effectLst/>
                        </a:rPr>
                        <a:t> </a:t>
                      </a:r>
                      <a:endParaRPr lang="en-US" sz="1800" b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040E08"/>
                          </a:solidFill>
                          <a:effectLst/>
                        </a:rPr>
                        <a:t>No Adjustment</a:t>
                      </a:r>
                      <a:endParaRPr lang="en-US" sz="1800" b="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extLst>
                  <a:ext uri="{0D108BD9-81ED-4DB2-BD59-A6C34878D82A}">
                    <a16:rowId xmlns:a16="http://schemas.microsoft.com/office/drawing/2014/main" val="2803575524"/>
                  </a:ext>
                </a:extLst>
              </a:tr>
              <a:tr h="109720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40E08"/>
                          </a:solidFill>
                          <a:effectLst/>
                        </a:rPr>
                        <a:t>Contributions to Restricted Programs</a:t>
                      </a:r>
                      <a:endParaRPr lang="en-US" sz="1800" b="1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rgbClr val="040E08"/>
                          </a:solidFill>
                          <a:effectLst/>
                        </a:rPr>
                        <a:t>($211,154)</a:t>
                      </a:r>
                      <a:endParaRPr lang="en-US" sz="1800" b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040E08"/>
                          </a:solidFill>
                          <a:effectLst/>
                        </a:rPr>
                        <a:t>Increased General Fund support and reallocated to restricted revenue</a:t>
                      </a:r>
                      <a:endParaRPr lang="en-US" sz="1800" b="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extLst>
                  <a:ext uri="{0D108BD9-81ED-4DB2-BD59-A6C34878D82A}">
                    <a16:rowId xmlns:a16="http://schemas.microsoft.com/office/drawing/2014/main" val="3255078183"/>
                  </a:ext>
                </a:extLst>
              </a:tr>
              <a:tr h="32239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40E08"/>
                          </a:solidFill>
                          <a:effectLst/>
                        </a:rPr>
                        <a:t>TOTAL</a:t>
                      </a:r>
                      <a:endParaRPr lang="en-US" sz="1800" b="1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rgbClr val="040E08"/>
                          </a:solidFill>
                          <a:effectLst/>
                        </a:rPr>
                        <a:t>$45,477</a:t>
                      </a:r>
                      <a:endParaRPr lang="en-US" sz="1800" b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040E08"/>
                          </a:solidFill>
                          <a:effectLst/>
                        </a:rPr>
                        <a:t> </a:t>
                      </a:r>
                      <a:endParaRPr lang="en-US" sz="1800" b="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8" marR="68578" marT="0" marB="0"/>
                </a:tc>
                <a:extLst>
                  <a:ext uri="{0D108BD9-81ED-4DB2-BD59-A6C34878D82A}">
                    <a16:rowId xmlns:a16="http://schemas.microsoft.com/office/drawing/2014/main" val="284960368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433388"/>
            <a:ext cx="6861175" cy="862012"/>
          </a:xfrm>
        </p:spPr>
        <p:txBody>
          <a:bodyPr/>
          <a:lstStyle/>
          <a:p>
            <a:pPr algn="ctr" eaLnBrk="1" hangingPunct="1"/>
            <a:r>
              <a:rPr lang="en-US" altLang="en-US" sz="3200" smtClean="0">
                <a:solidFill>
                  <a:srgbClr val="040E08"/>
                </a:solidFill>
                <a:latin typeface="Lucida Calligraphy" panose="03010101010101010101" pitchFamily="66" charset="0"/>
              </a:rPr>
              <a:t>2018-19 Revised Budget</a:t>
            </a:r>
            <a:br>
              <a:rPr lang="en-US" altLang="en-US" sz="3200" smtClean="0">
                <a:solidFill>
                  <a:srgbClr val="040E08"/>
                </a:solidFill>
                <a:latin typeface="Lucida Calligraphy" panose="03010101010101010101" pitchFamily="66" charset="0"/>
              </a:rPr>
            </a:br>
            <a:endParaRPr lang="en-US" altLang="en-US" sz="3200" smtClean="0">
              <a:solidFill>
                <a:srgbClr val="040E08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14400"/>
            <a:ext cx="6705600" cy="5334000"/>
          </a:xfrm>
        </p:spPr>
        <p:txBody>
          <a:bodyPr/>
          <a:lstStyle/>
          <a:p>
            <a:pPr marL="1828800" lvl="4" indent="0">
              <a:spcAft>
                <a:spcPts val="600"/>
              </a:spcAft>
              <a:buFontTx/>
              <a:buNone/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marL="457200" lvl="1" indent="0" algn="ctr">
              <a:spcAft>
                <a:spcPts val="600"/>
              </a:spcAft>
              <a:buFontTx/>
              <a:buNone/>
              <a:defRPr/>
            </a:pPr>
            <a:r>
              <a:rPr lang="en-US" altLang="en-US" sz="2000" b="1" dirty="0" smtClean="0">
                <a:solidFill>
                  <a:srgbClr val="040E08"/>
                </a:solidFill>
              </a:rPr>
              <a:t>RESTRICTED GENERAL FUND REVENUE - ADJUSTMENTS</a:t>
            </a: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lvl="4">
              <a:spcAft>
                <a:spcPts val="600"/>
              </a:spcAft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lvl="4">
              <a:spcAft>
                <a:spcPts val="600"/>
              </a:spcAft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lvl="1">
              <a:spcAft>
                <a:spcPts val="600"/>
              </a:spcAft>
              <a:defRPr/>
            </a:pPr>
            <a:endParaRPr lang="en-US" altLang="en-US" sz="1400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133600" y="1981200"/>
          <a:ext cx="6411912" cy="44846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1065679484"/>
                    </a:ext>
                  </a:extLst>
                </a:gridCol>
                <a:gridCol w="1146991">
                  <a:extLst>
                    <a:ext uri="{9D8B030D-6E8A-4147-A177-3AD203B41FA5}">
                      <a16:colId xmlns:a16="http://schemas.microsoft.com/office/drawing/2014/main" val="338011847"/>
                    </a:ext>
                  </a:extLst>
                </a:gridCol>
                <a:gridCol w="3664721">
                  <a:extLst>
                    <a:ext uri="{9D8B030D-6E8A-4147-A177-3AD203B41FA5}">
                      <a16:colId xmlns:a16="http://schemas.microsoft.com/office/drawing/2014/main" val="2054096074"/>
                    </a:ext>
                  </a:extLst>
                </a:gridCol>
              </a:tblGrid>
              <a:tr h="82305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40E08"/>
                          </a:solidFill>
                          <a:effectLst/>
                        </a:rPr>
                        <a:t>LCFF Revenue 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40E08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40E08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40E08"/>
                          </a:solidFill>
                          <a:effectLst/>
                        </a:rPr>
                        <a:t>No Adjustment</a:t>
                      </a:r>
                      <a:endParaRPr lang="en-US" sz="180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extLst>
                  <a:ext uri="{0D108BD9-81ED-4DB2-BD59-A6C34878D82A}">
                    <a16:rowId xmlns:a16="http://schemas.microsoft.com/office/drawing/2014/main" val="1935628000"/>
                  </a:ext>
                </a:extLst>
              </a:tr>
              <a:tr h="54870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40E08"/>
                          </a:solidFill>
                          <a:effectLst/>
                        </a:rPr>
                        <a:t>Federal 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40E08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40E08"/>
                          </a:solidFill>
                          <a:effectLst/>
                        </a:rPr>
                        <a:t>($46,590)</a:t>
                      </a:r>
                      <a:endParaRPr lang="en-US" sz="180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40E08"/>
                          </a:solidFill>
                          <a:effectLst/>
                        </a:rPr>
                        <a:t>Reflects recalculation of Title I, II, III and IV entitlements</a:t>
                      </a:r>
                      <a:endParaRPr lang="en-US" sz="180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extLst>
                  <a:ext uri="{0D108BD9-81ED-4DB2-BD59-A6C34878D82A}">
                    <a16:rowId xmlns:a16="http://schemas.microsoft.com/office/drawing/2014/main" val="1055285131"/>
                  </a:ext>
                </a:extLst>
              </a:tr>
              <a:tr h="82305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40E08"/>
                          </a:solidFill>
                          <a:effectLst/>
                        </a:rPr>
                        <a:t>Other State 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40E08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40E08"/>
                          </a:solidFill>
                          <a:effectLst/>
                        </a:rPr>
                        <a:t>$352,619</a:t>
                      </a:r>
                      <a:endParaRPr lang="en-US" sz="180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40E08"/>
                          </a:solidFill>
                          <a:effectLst/>
                        </a:rPr>
                        <a:t>Reflects adjustment for Low Performing Student Block Grant and Prop 20 Lottery</a:t>
                      </a:r>
                      <a:endParaRPr lang="en-US" sz="180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extLst>
                  <a:ext uri="{0D108BD9-81ED-4DB2-BD59-A6C34878D82A}">
                    <a16:rowId xmlns:a16="http://schemas.microsoft.com/office/drawing/2014/main" val="252957879"/>
                  </a:ext>
                </a:extLst>
              </a:tr>
              <a:tr h="82305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40E08"/>
                          </a:solidFill>
                          <a:effectLst/>
                        </a:rPr>
                        <a:t>Local Revenue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40E08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40E08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40E08"/>
                          </a:solidFill>
                          <a:effectLst/>
                        </a:rPr>
                        <a:t>No Adjustment</a:t>
                      </a:r>
                      <a:endParaRPr lang="en-US" sz="180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extLst>
                  <a:ext uri="{0D108BD9-81ED-4DB2-BD59-A6C34878D82A}">
                    <a16:rowId xmlns:a16="http://schemas.microsoft.com/office/drawing/2014/main" val="2771203245"/>
                  </a:ext>
                </a:extLst>
              </a:tr>
              <a:tr h="119245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40E08"/>
                          </a:solidFill>
                          <a:effectLst/>
                        </a:rPr>
                        <a:t>Contributions to Restricted Programs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40E08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40E08"/>
                          </a:solidFill>
                          <a:effectLst/>
                        </a:rPr>
                        <a:t>$211,154</a:t>
                      </a:r>
                      <a:endParaRPr lang="en-US" sz="180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40E08"/>
                          </a:solidFill>
                          <a:effectLst/>
                        </a:rPr>
                        <a:t>Increased General Fund support and reallocated to restricted revenue</a:t>
                      </a:r>
                      <a:endParaRPr lang="en-US" sz="180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extLst>
                  <a:ext uri="{0D108BD9-81ED-4DB2-BD59-A6C34878D82A}">
                    <a16:rowId xmlns:a16="http://schemas.microsoft.com/office/drawing/2014/main" val="2278384663"/>
                  </a:ext>
                </a:extLst>
              </a:tr>
              <a:tr h="27435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40E08"/>
                          </a:solidFill>
                          <a:effectLst/>
                        </a:rPr>
                        <a:t>TOTAL</a:t>
                      </a:r>
                      <a:endParaRPr lang="en-US" sz="180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40E08"/>
                          </a:solidFill>
                          <a:effectLst/>
                        </a:rPr>
                        <a:t>$517,183</a:t>
                      </a:r>
                      <a:endParaRPr lang="en-US" sz="180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40E08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extLst>
                  <a:ext uri="{0D108BD9-81ED-4DB2-BD59-A6C34878D82A}">
                    <a16:rowId xmlns:a16="http://schemas.microsoft.com/office/drawing/2014/main" val="5256982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433388"/>
            <a:ext cx="6861175" cy="862012"/>
          </a:xfrm>
        </p:spPr>
        <p:txBody>
          <a:bodyPr/>
          <a:lstStyle/>
          <a:p>
            <a:pPr algn="ctr" eaLnBrk="1" hangingPunct="1"/>
            <a:r>
              <a:rPr lang="en-US" altLang="en-US" sz="3200" smtClean="0">
                <a:solidFill>
                  <a:srgbClr val="040E08"/>
                </a:solidFill>
                <a:latin typeface="Lucida Calligraphy" panose="03010101010101010101" pitchFamily="66" charset="0"/>
              </a:rPr>
              <a:t>2018-19 Revised Budget</a:t>
            </a:r>
            <a:br>
              <a:rPr lang="en-US" altLang="en-US" sz="3200" smtClean="0">
                <a:solidFill>
                  <a:srgbClr val="040E08"/>
                </a:solidFill>
                <a:latin typeface="Lucida Calligraphy" panose="03010101010101010101" pitchFamily="66" charset="0"/>
              </a:rPr>
            </a:br>
            <a:endParaRPr lang="en-US" altLang="en-US" sz="3200" smtClean="0">
              <a:solidFill>
                <a:srgbClr val="040E08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14400"/>
            <a:ext cx="6705600" cy="5334000"/>
          </a:xfrm>
        </p:spPr>
        <p:txBody>
          <a:bodyPr/>
          <a:lstStyle/>
          <a:p>
            <a:pPr marL="1828800" lvl="4" indent="0">
              <a:spcAft>
                <a:spcPts val="600"/>
              </a:spcAft>
              <a:buFontTx/>
              <a:buNone/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marL="457200" lvl="1" indent="0" algn="ctr">
              <a:spcAft>
                <a:spcPts val="600"/>
              </a:spcAft>
              <a:buFontTx/>
              <a:buNone/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MULTI-YEAR COMBINED REVENUE PROJECTIONS</a:t>
            </a:r>
            <a:endParaRPr lang="en-US" altLang="en-US" sz="2000" dirty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lvl="4">
              <a:spcAft>
                <a:spcPts val="600"/>
              </a:spcAft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lvl="4">
              <a:spcAft>
                <a:spcPts val="600"/>
              </a:spcAft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lvl="1">
              <a:spcAft>
                <a:spcPts val="600"/>
              </a:spcAft>
              <a:defRPr/>
            </a:pPr>
            <a:endParaRPr lang="en-US" altLang="en-US" sz="1400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74888" y="2362200"/>
          <a:ext cx="6411912" cy="3657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2218">
                  <a:extLst>
                    <a:ext uri="{9D8B030D-6E8A-4147-A177-3AD203B41FA5}">
                      <a16:colId xmlns:a16="http://schemas.microsoft.com/office/drawing/2014/main" val="502072745"/>
                    </a:ext>
                  </a:extLst>
                </a:gridCol>
                <a:gridCol w="1594315">
                  <a:extLst>
                    <a:ext uri="{9D8B030D-6E8A-4147-A177-3AD203B41FA5}">
                      <a16:colId xmlns:a16="http://schemas.microsoft.com/office/drawing/2014/main" val="2704750262"/>
                    </a:ext>
                  </a:extLst>
                </a:gridCol>
                <a:gridCol w="1600121">
                  <a:extLst>
                    <a:ext uri="{9D8B030D-6E8A-4147-A177-3AD203B41FA5}">
                      <a16:colId xmlns:a16="http://schemas.microsoft.com/office/drawing/2014/main" val="982561085"/>
                    </a:ext>
                  </a:extLst>
                </a:gridCol>
                <a:gridCol w="1165258">
                  <a:extLst>
                    <a:ext uri="{9D8B030D-6E8A-4147-A177-3AD203B41FA5}">
                      <a16:colId xmlns:a16="http://schemas.microsoft.com/office/drawing/2014/main" val="3860285853"/>
                    </a:ext>
                  </a:extLst>
                </a:gridCol>
              </a:tblGrid>
              <a:tr h="9358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40E08"/>
                          </a:solidFill>
                          <a:effectLst/>
                        </a:rPr>
                        <a:t> </a:t>
                      </a:r>
                      <a:endParaRPr lang="en-US" sz="20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2018-2019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2019-2020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2020-2021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extLst>
                  <a:ext uri="{0D108BD9-81ED-4DB2-BD59-A6C34878D82A}">
                    <a16:rowId xmlns:a16="http://schemas.microsoft.com/office/drawing/2014/main" val="3155284528"/>
                  </a:ext>
                </a:extLst>
              </a:tr>
              <a:tr h="65506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40E08"/>
                          </a:solidFill>
                          <a:effectLst/>
                        </a:rPr>
                        <a:t>Description</a:t>
                      </a:r>
                      <a:endParaRPr lang="en-US" sz="14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40E08"/>
                          </a:solidFill>
                          <a:effectLst/>
                        </a:rPr>
                        <a:t>Combined</a:t>
                      </a:r>
                      <a:endParaRPr lang="en-US" sz="14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40E08"/>
                          </a:solidFill>
                          <a:effectLst/>
                        </a:rPr>
                        <a:t>Combined</a:t>
                      </a:r>
                      <a:endParaRPr lang="en-US" sz="14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40E08"/>
                          </a:solidFill>
                          <a:effectLst/>
                        </a:rPr>
                        <a:t>Combined</a:t>
                      </a:r>
                      <a:endParaRPr lang="en-US" sz="14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extLst>
                  <a:ext uri="{0D108BD9-81ED-4DB2-BD59-A6C34878D82A}">
                    <a16:rowId xmlns:a16="http://schemas.microsoft.com/office/drawing/2014/main" val="3923315968"/>
                  </a:ext>
                </a:extLst>
              </a:tr>
              <a:tr h="141166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40E08"/>
                          </a:solidFill>
                          <a:effectLst/>
                        </a:rPr>
                        <a:t>LCFF Revenue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40E08"/>
                          </a:solidFill>
                          <a:effectLst/>
                        </a:rPr>
                        <a:t>Federal Revenues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40E08"/>
                          </a:solidFill>
                          <a:effectLst/>
                        </a:rPr>
                        <a:t>Other State Revenues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40E08"/>
                          </a:solidFill>
                          <a:effectLst/>
                        </a:rPr>
                        <a:t>Other Local Revenues</a:t>
                      </a:r>
                      <a:endParaRPr lang="en-US" sz="14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40E08"/>
                          </a:solidFill>
                          <a:effectLst/>
                        </a:rPr>
                        <a:t>$38,842,897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40E08"/>
                          </a:solidFill>
                          <a:effectLst/>
                        </a:rPr>
                        <a:t>$812,364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40E08"/>
                          </a:solidFill>
                          <a:effectLst/>
                        </a:rPr>
                        <a:t>$3,953,863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40E08"/>
                          </a:solidFill>
                          <a:effectLst/>
                        </a:rPr>
                        <a:t>$2,109,345</a:t>
                      </a:r>
                      <a:endParaRPr lang="en-US" sz="14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40E08"/>
                          </a:solidFill>
                          <a:effectLst/>
                        </a:rPr>
                        <a:t>$39,261,302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40E08"/>
                          </a:solidFill>
                          <a:effectLst/>
                        </a:rPr>
                        <a:t>$901,985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40E08"/>
                          </a:solidFill>
                          <a:effectLst/>
                        </a:rPr>
                        <a:t>$2,724,615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40E08"/>
                          </a:solidFill>
                          <a:effectLst/>
                        </a:rPr>
                        <a:t>$2,152,111</a:t>
                      </a:r>
                      <a:endParaRPr lang="en-US" sz="14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40E08"/>
                          </a:solidFill>
                          <a:effectLst/>
                        </a:rPr>
                        <a:t>$40,197,427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40E08"/>
                          </a:solidFill>
                          <a:effectLst/>
                        </a:rPr>
                        <a:t>$901,985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40E08"/>
                          </a:solidFill>
                          <a:effectLst/>
                        </a:rPr>
                        <a:t>$2,724,615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40E08"/>
                          </a:solidFill>
                          <a:effectLst/>
                        </a:rPr>
                        <a:t>$2,106,470</a:t>
                      </a:r>
                      <a:endParaRPr lang="en-US" sz="14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extLst>
                  <a:ext uri="{0D108BD9-81ED-4DB2-BD59-A6C34878D82A}">
                    <a16:rowId xmlns:a16="http://schemas.microsoft.com/office/drawing/2014/main" val="2200874932"/>
                  </a:ext>
                </a:extLst>
              </a:tr>
              <a:tr h="65506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40E08"/>
                          </a:solidFill>
                          <a:effectLst/>
                        </a:rPr>
                        <a:t>TOTAL</a:t>
                      </a:r>
                      <a:endParaRPr lang="en-US" sz="14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40E08"/>
                          </a:solidFill>
                          <a:effectLst/>
                        </a:rPr>
                        <a:t>$45,718,469</a:t>
                      </a:r>
                      <a:endParaRPr lang="en-US" sz="14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40E08"/>
                          </a:solidFill>
                          <a:effectLst/>
                        </a:rPr>
                        <a:t>$45,040,013</a:t>
                      </a:r>
                      <a:endParaRPr lang="en-US" sz="14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40E08"/>
                          </a:solidFill>
                          <a:effectLst/>
                        </a:rPr>
                        <a:t>$45,930,497</a:t>
                      </a:r>
                      <a:endParaRPr lang="en-US" sz="14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extLst>
                  <a:ext uri="{0D108BD9-81ED-4DB2-BD59-A6C34878D82A}">
                    <a16:rowId xmlns:a16="http://schemas.microsoft.com/office/drawing/2014/main" val="208273892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433388"/>
            <a:ext cx="6861175" cy="862012"/>
          </a:xfrm>
        </p:spPr>
        <p:txBody>
          <a:bodyPr/>
          <a:lstStyle/>
          <a:p>
            <a:pPr algn="ctr" eaLnBrk="1" hangingPunct="1"/>
            <a:r>
              <a:rPr lang="en-US" altLang="en-US" sz="3200" smtClean="0">
                <a:solidFill>
                  <a:srgbClr val="040E08"/>
                </a:solidFill>
                <a:latin typeface="Lucida Calligraphy" panose="03010101010101010101" pitchFamily="66" charset="0"/>
              </a:rPr>
              <a:t>2018-19 Revised Budget</a:t>
            </a:r>
            <a:br>
              <a:rPr lang="en-US" altLang="en-US" sz="3200" smtClean="0">
                <a:solidFill>
                  <a:srgbClr val="040E08"/>
                </a:solidFill>
                <a:latin typeface="Lucida Calligraphy" panose="03010101010101010101" pitchFamily="66" charset="0"/>
              </a:rPr>
            </a:br>
            <a:endParaRPr lang="en-US" altLang="en-US" sz="3200" smtClean="0">
              <a:solidFill>
                <a:srgbClr val="040E08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14400"/>
            <a:ext cx="6705600" cy="5334000"/>
          </a:xfrm>
        </p:spPr>
        <p:txBody>
          <a:bodyPr/>
          <a:lstStyle/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UNRESTRICTED EXPENSES:</a:t>
            </a:r>
          </a:p>
          <a:p>
            <a:pPr lvl="1">
              <a:spcAft>
                <a:spcPts val="600"/>
              </a:spcAft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2018-2019 Adopted Budget:	$34,074,867</a:t>
            </a:r>
          </a:p>
          <a:p>
            <a:pPr lvl="1">
              <a:spcAft>
                <a:spcPts val="600"/>
              </a:spcAft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2018-2019 First Interim Budget:	$35,527,779</a:t>
            </a: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CHANGE:				$1,452,912</a:t>
            </a:r>
          </a:p>
          <a:p>
            <a:pPr lvl="1">
              <a:spcAft>
                <a:spcPts val="600"/>
              </a:spcAft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RESTRICTED EXPENSES:</a:t>
            </a:r>
          </a:p>
          <a:p>
            <a:pPr lvl="1">
              <a:spcAft>
                <a:spcPts val="600"/>
              </a:spcAft>
              <a:buFontTx/>
              <a:buChar char="-"/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2018-2019 Adopted Budget:	$10,086,676</a:t>
            </a:r>
          </a:p>
          <a:p>
            <a:pPr lvl="1">
              <a:spcAft>
                <a:spcPts val="600"/>
              </a:spcAft>
              <a:buFontTx/>
              <a:buChar char="-"/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2018-2019 First Interim Budget:	$11,796,494</a:t>
            </a: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CHANGE:			             $   1,192,635</a:t>
            </a: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TOTAL BUDGET REVISIONS:	$2,600,070</a:t>
            </a: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lvl="4">
              <a:spcAft>
                <a:spcPts val="600"/>
              </a:spcAft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lvl="4">
              <a:spcAft>
                <a:spcPts val="600"/>
              </a:spcAft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lvl="1">
              <a:spcAft>
                <a:spcPts val="600"/>
              </a:spcAft>
              <a:defRPr/>
            </a:pPr>
            <a:endParaRPr lang="en-US" alt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433388"/>
            <a:ext cx="6861175" cy="862012"/>
          </a:xfrm>
        </p:spPr>
        <p:txBody>
          <a:bodyPr/>
          <a:lstStyle/>
          <a:p>
            <a:pPr algn="ctr" eaLnBrk="1" hangingPunct="1"/>
            <a:r>
              <a:rPr lang="en-US" altLang="en-US" sz="3200" smtClean="0">
                <a:solidFill>
                  <a:srgbClr val="040E08"/>
                </a:solidFill>
                <a:latin typeface="Lucida Calligraphy" panose="03010101010101010101" pitchFamily="66" charset="0"/>
              </a:rPr>
              <a:t>2018-19 Revised Budget</a:t>
            </a:r>
            <a:br>
              <a:rPr lang="en-US" altLang="en-US" sz="3200" smtClean="0">
                <a:solidFill>
                  <a:srgbClr val="040E08"/>
                </a:solidFill>
                <a:latin typeface="Lucida Calligraphy" panose="03010101010101010101" pitchFamily="66" charset="0"/>
              </a:rPr>
            </a:br>
            <a:endParaRPr lang="en-US" altLang="en-US" sz="3200" smtClean="0">
              <a:solidFill>
                <a:srgbClr val="040E08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14400"/>
            <a:ext cx="6705600" cy="5334000"/>
          </a:xfrm>
        </p:spPr>
        <p:txBody>
          <a:bodyPr/>
          <a:lstStyle/>
          <a:p>
            <a:pPr marL="1828800" lvl="4" indent="0">
              <a:spcAft>
                <a:spcPts val="600"/>
              </a:spcAft>
              <a:buFontTx/>
              <a:buNone/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marL="457200" lvl="1" indent="0" algn="ctr">
              <a:spcAft>
                <a:spcPts val="600"/>
              </a:spcAft>
              <a:buFontTx/>
              <a:buNone/>
              <a:defRPr/>
            </a:pPr>
            <a:r>
              <a:rPr lang="en-US" altLang="en-US" sz="2000" b="1" dirty="0" smtClean="0">
                <a:solidFill>
                  <a:srgbClr val="040E08"/>
                </a:solidFill>
              </a:rPr>
              <a:t>UNRESTRICTED GENERAL FUND EXPENSES - ADJUSTMENTS</a:t>
            </a: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b="1" dirty="0" smtClean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lvl="4">
              <a:spcAft>
                <a:spcPts val="600"/>
              </a:spcAft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lvl="4">
              <a:spcAft>
                <a:spcPts val="600"/>
              </a:spcAft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lvl="1">
              <a:spcAft>
                <a:spcPts val="600"/>
              </a:spcAft>
              <a:defRPr/>
            </a:pPr>
            <a:endParaRPr lang="en-US" altLang="en-US" sz="1400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191294" y="2209800"/>
          <a:ext cx="6469380" cy="3901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7780">
                  <a:extLst>
                    <a:ext uri="{9D8B030D-6E8A-4147-A177-3AD203B41FA5}">
                      <a16:colId xmlns:a16="http://schemas.microsoft.com/office/drawing/2014/main" val="217975374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906167334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41961407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40E08"/>
                          </a:solidFill>
                          <a:effectLst/>
                        </a:rPr>
                        <a:t>Certificated Salaries</a:t>
                      </a:r>
                      <a:endParaRPr lang="en-US" sz="1600" b="1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40E08"/>
                          </a:solidFill>
                          <a:effectLst/>
                        </a:rPr>
                        <a:t>($34,584)</a:t>
                      </a:r>
                      <a:endParaRPr lang="en-US" sz="1600" b="1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40E08"/>
                          </a:solidFill>
                          <a:effectLst/>
                        </a:rPr>
                        <a:t>Alignment of Budget; Certificated Staffing Adjustment in Position Control Since May</a:t>
                      </a:r>
                      <a:endParaRPr lang="en-US" sz="1600" b="1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85341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40E08"/>
                          </a:solidFill>
                          <a:effectLst/>
                        </a:rPr>
                        <a:t>Classified Salaries</a:t>
                      </a:r>
                      <a:endParaRPr lang="en-US" sz="1600" b="1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40E08"/>
                          </a:solidFill>
                          <a:effectLst/>
                        </a:rPr>
                        <a:t>$30,992</a:t>
                      </a:r>
                      <a:endParaRPr lang="en-US" sz="1600" b="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40E08"/>
                          </a:solidFill>
                          <a:effectLst/>
                        </a:rPr>
                        <a:t>Alignment of Budget; Classified Staffing Adjustment in Position Control Since May</a:t>
                      </a:r>
                      <a:endParaRPr lang="en-US" sz="1600" b="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84543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40E08"/>
                          </a:solidFill>
                          <a:effectLst/>
                        </a:rPr>
                        <a:t>Benefits</a:t>
                      </a:r>
                      <a:endParaRPr lang="en-US" sz="1600" b="1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40E08"/>
                          </a:solidFill>
                          <a:effectLst/>
                        </a:rPr>
                        <a:t>$10,400</a:t>
                      </a:r>
                      <a:endParaRPr lang="en-US" sz="1600" b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40E08"/>
                          </a:solidFill>
                          <a:effectLst/>
                        </a:rPr>
                        <a:t>Adjustment in Benefits based on use trends and changes in position control since May</a:t>
                      </a:r>
                      <a:endParaRPr lang="en-US" sz="1600" b="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2530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40E08"/>
                          </a:solidFill>
                          <a:effectLst/>
                        </a:rPr>
                        <a:t>Books &amp; Supplies</a:t>
                      </a:r>
                      <a:endParaRPr lang="en-US" sz="1600" b="1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40E08"/>
                          </a:solidFill>
                          <a:effectLst/>
                        </a:rPr>
                        <a:t>$1,599,495</a:t>
                      </a:r>
                      <a:endParaRPr lang="en-US" sz="1600" b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40E08"/>
                          </a:solidFill>
                          <a:effectLst/>
                        </a:rPr>
                        <a:t>Posting of Site carryover/SLBG</a:t>
                      </a:r>
                      <a:r>
                        <a:rPr lang="en-US" sz="1600" b="0" dirty="0" smtClean="0">
                          <a:solidFill>
                            <a:srgbClr val="040E08"/>
                          </a:solidFill>
                          <a:effectLst/>
                        </a:rPr>
                        <a:t>/ Technology/CCSS </a:t>
                      </a:r>
                      <a:r>
                        <a:rPr lang="en-US" sz="1600" b="0" dirty="0">
                          <a:solidFill>
                            <a:srgbClr val="040E08"/>
                          </a:solidFill>
                          <a:effectLst/>
                        </a:rPr>
                        <a:t>Curriculum</a:t>
                      </a:r>
                      <a:endParaRPr lang="en-US" sz="1600" b="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24086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40E08"/>
                          </a:solidFill>
                          <a:effectLst/>
                        </a:rPr>
                        <a:t>Operating Exp.</a:t>
                      </a:r>
                      <a:endParaRPr lang="en-US" sz="1600" b="1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40E08"/>
                          </a:solidFill>
                          <a:effectLst/>
                        </a:rPr>
                        <a:t>-</a:t>
                      </a:r>
                      <a:endParaRPr lang="en-US" sz="1600" b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40E08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en-US" sz="1600" b="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54286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40E08"/>
                          </a:solidFill>
                          <a:effectLst/>
                        </a:rPr>
                        <a:t>Capital Outlay</a:t>
                      </a:r>
                      <a:endParaRPr lang="en-US" sz="1600" b="1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40E08"/>
                          </a:solidFill>
                          <a:effectLst/>
                        </a:rPr>
                        <a:t>-</a:t>
                      </a:r>
                      <a:endParaRPr lang="en-US" sz="1600" b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40E08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en-US" sz="1600" b="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49887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40E08"/>
                          </a:solidFill>
                          <a:effectLst/>
                        </a:rPr>
                        <a:t>Other Outgo</a:t>
                      </a:r>
                      <a:endParaRPr lang="en-US" sz="1600" b="1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40E08"/>
                          </a:solidFill>
                          <a:effectLst/>
                        </a:rPr>
                        <a:t>($153,392)</a:t>
                      </a:r>
                      <a:endParaRPr lang="en-US" sz="1600" b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40E08"/>
                          </a:solidFill>
                          <a:effectLst/>
                        </a:rPr>
                        <a:t>Posting of Deferred Maintenance Contribution</a:t>
                      </a:r>
                      <a:endParaRPr lang="en-US" sz="1600" b="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78637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40E08"/>
                          </a:solidFill>
                          <a:effectLst/>
                        </a:rPr>
                        <a:t>TOTAL</a:t>
                      </a:r>
                      <a:endParaRPr lang="en-US" sz="1600" b="1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40E08"/>
                          </a:solidFill>
                          <a:effectLst/>
                        </a:rPr>
                        <a:t>$1,452,912</a:t>
                      </a:r>
                      <a:endParaRPr lang="en-US" sz="1600" b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40E08"/>
                          </a:solidFill>
                          <a:effectLst/>
                        </a:rPr>
                        <a:t> </a:t>
                      </a:r>
                      <a:endParaRPr lang="en-US" sz="1600" b="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886479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433388"/>
            <a:ext cx="6861175" cy="862012"/>
          </a:xfrm>
        </p:spPr>
        <p:txBody>
          <a:bodyPr/>
          <a:lstStyle/>
          <a:p>
            <a:pPr algn="ctr" eaLnBrk="1" hangingPunct="1"/>
            <a:r>
              <a:rPr lang="en-US" altLang="en-US" sz="3200" smtClean="0">
                <a:solidFill>
                  <a:srgbClr val="040E08"/>
                </a:solidFill>
                <a:latin typeface="Lucida Calligraphy" panose="03010101010101010101" pitchFamily="66" charset="0"/>
              </a:rPr>
              <a:t>2018-19 Revised Budget</a:t>
            </a:r>
            <a:br>
              <a:rPr lang="en-US" altLang="en-US" sz="3200" smtClean="0">
                <a:solidFill>
                  <a:srgbClr val="040E08"/>
                </a:solidFill>
                <a:latin typeface="Lucida Calligraphy" panose="03010101010101010101" pitchFamily="66" charset="0"/>
              </a:rPr>
            </a:br>
            <a:endParaRPr lang="en-US" altLang="en-US" sz="3200" smtClean="0">
              <a:solidFill>
                <a:srgbClr val="040E08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14400"/>
            <a:ext cx="6705600" cy="5334000"/>
          </a:xfrm>
        </p:spPr>
        <p:txBody>
          <a:bodyPr/>
          <a:lstStyle/>
          <a:p>
            <a:pPr marL="1828800" lvl="4" indent="0">
              <a:spcAft>
                <a:spcPts val="600"/>
              </a:spcAft>
              <a:buFontTx/>
              <a:buNone/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marL="457200" lvl="1" indent="0" algn="ctr">
              <a:spcAft>
                <a:spcPts val="600"/>
              </a:spcAft>
              <a:buFontTx/>
              <a:buNone/>
              <a:defRPr/>
            </a:pPr>
            <a:r>
              <a:rPr lang="en-US" altLang="en-US" sz="2000" b="1" dirty="0" smtClean="0">
                <a:solidFill>
                  <a:srgbClr val="040E08"/>
                </a:solidFill>
              </a:rPr>
              <a:t>RESTRICTED GENERAL FUND EXPENSES – ADJUSTMENT</a:t>
            </a: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b="1" dirty="0" smtClean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lvl="4">
              <a:spcAft>
                <a:spcPts val="600"/>
              </a:spcAft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lvl="4">
              <a:spcAft>
                <a:spcPts val="600"/>
              </a:spcAft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lvl="1">
              <a:spcAft>
                <a:spcPts val="600"/>
              </a:spcAft>
              <a:defRPr/>
            </a:pPr>
            <a:endParaRPr lang="en-US" altLang="en-US" sz="1400" dirty="0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179638" y="2328863"/>
          <a:ext cx="6470649" cy="3657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6063">
                  <a:extLst>
                    <a:ext uri="{9D8B030D-6E8A-4147-A177-3AD203B41FA5}">
                      <a16:colId xmlns:a16="http://schemas.microsoft.com/office/drawing/2014/main" val="171202198"/>
                    </a:ext>
                  </a:extLst>
                </a:gridCol>
                <a:gridCol w="1153567">
                  <a:extLst>
                    <a:ext uri="{9D8B030D-6E8A-4147-A177-3AD203B41FA5}">
                      <a16:colId xmlns:a16="http://schemas.microsoft.com/office/drawing/2014/main" val="64502845"/>
                    </a:ext>
                  </a:extLst>
                </a:gridCol>
                <a:gridCol w="4231019">
                  <a:extLst>
                    <a:ext uri="{9D8B030D-6E8A-4147-A177-3AD203B41FA5}">
                      <a16:colId xmlns:a16="http://schemas.microsoft.com/office/drawing/2014/main" val="29549298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Certificated Salaries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3" marR="68593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$63,534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93" marR="68593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Alignment of Budget; Certificated Staffing Adjustment in Position Control Since May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3" marR="68593" marT="0" marB="0"/>
                </a:tc>
                <a:extLst>
                  <a:ext uri="{0D108BD9-81ED-4DB2-BD59-A6C34878D82A}">
                    <a16:rowId xmlns:a16="http://schemas.microsoft.com/office/drawing/2014/main" val="22692811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Classified Salaries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3" marR="68593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$54,214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93" marR="68593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Alignment of Budget; Classified Staffing Adjustment in Position Control Since May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3" marR="68593" marT="0" marB="0"/>
                </a:tc>
                <a:extLst>
                  <a:ext uri="{0D108BD9-81ED-4DB2-BD59-A6C34878D82A}">
                    <a16:rowId xmlns:a16="http://schemas.microsoft.com/office/drawing/2014/main" val="17237078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Benefits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3" marR="68593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$14,596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93" marR="68593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Adjustment in Benefits based on adjustments in staffing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3" marR="68593" marT="0" marB="0"/>
                </a:tc>
                <a:extLst>
                  <a:ext uri="{0D108BD9-81ED-4DB2-BD59-A6C34878D82A}">
                    <a16:rowId xmlns:a16="http://schemas.microsoft.com/office/drawing/2014/main" val="31235516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Books &amp; Supplies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3" marR="68593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$1,425,498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93" marR="68593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Posting of Site carryover/SLBG</a:t>
                      </a:r>
                      <a:r>
                        <a:rPr lang="en-US" sz="1600" dirty="0" smtClean="0">
                          <a:solidFill>
                            <a:srgbClr val="040E08"/>
                          </a:solidFill>
                          <a:effectLst/>
                        </a:rPr>
                        <a:t>/ Technology/CCSS </a:t>
                      </a: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Curriculum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3" marR="68593" marT="0" marB="0"/>
                </a:tc>
                <a:extLst>
                  <a:ext uri="{0D108BD9-81ED-4DB2-BD59-A6C34878D82A}">
                    <a16:rowId xmlns:a16="http://schemas.microsoft.com/office/drawing/2014/main" val="913722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Operating Exp.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3" marR="68593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($3,024)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3" marR="68593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Reallocation of Site carryover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3" marR="68593" marT="0" marB="0"/>
                </a:tc>
                <a:extLst>
                  <a:ext uri="{0D108BD9-81ED-4DB2-BD59-A6C34878D82A}">
                    <a16:rowId xmlns:a16="http://schemas.microsoft.com/office/drawing/2014/main" val="6903578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Capital Outlay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3" marR="68593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-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3" marR="68593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3" marR="68593" marT="0" marB="0"/>
                </a:tc>
                <a:extLst>
                  <a:ext uri="{0D108BD9-81ED-4DB2-BD59-A6C34878D82A}">
                    <a16:rowId xmlns:a16="http://schemas.microsoft.com/office/drawing/2014/main" val="20575619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Other Outgo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3" marR="68593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$155,000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3" marR="68593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Adjustment of Special Program costs to align with Purchase Orders Since May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3" marR="68593" marT="0" marB="0"/>
                </a:tc>
                <a:extLst>
                  <a:ext uri="{0D108BD9-81ED-4DB2-BD59-A6C34878D82A}">
                    <a16:rowId xmlns:a16="http://schemas.microsoft.com/office/drawing/2014/main" val="19134584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TOTAL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3" marR="68593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$1,709,818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3" marR="68593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93" marR="68593" marT="0" marB="0"/>
                </a:tc>
                <a:extLst>
                  <a:ext uri="{0D108BD9-81ED-4DB2-BD59-A6C34878D82A}">
                    <a16:rowId xmlns:a16="http://schemas.microsoft.com/office/drawing/2014/main" val="401217444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433388"/>
            <a:ext cx="6861175" cy="862012"/>
          </a:xfrm>
        </p:spPr>
        <p:txBody>
          <a:bodyPr/>
          <a:lstStyle/>
          <a:p>
            <a:pPr algn="ctr" eaLnBrk="1" hangingPunct="1"/>
            <a:r>
              <a:rPr lang="en-US" altLang="en-US" sz="3200" smtClean="0">
                <a:solidFill>
                  <a:srgbClr val="040E08"/>
                </a:solidFill>
                <a:latin typeface="Lucida Calligraphy" panose="03010101010101010101" pitchFamily="66" charset="0"/>
              </a:rPr>
              <a:t>2018-19 Revised Budget</a:t>
            </a:r>
            <a:br>
              <a:rPr lang="en-US" altLang="en-US" sz="3200" smtClean="0">
                <a:solidFill>
                  <a:srgbClr val="040E08"/>
                </a:solidFill>
                <a:latin typeface="Lucida Calligraphy" panose="03010101010101010101" pitchFamily="66" charset="0"/>
              </a:rPr>
            </a:br>
            <a:endParaRPr lang="en-US" altLang="en-US" sz="3200" smtClean="0">
              <a:solidFill>
                <a:srgbClr val="040E08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14400"/>
            <a:ext cx="6705600" cy="5334000"/>
          </a:xfrm>
        </p:spPr>
        <p:txBody>
          <a:bodyPr/>
          <a:lstStyle/>
          <a:p>
            <a:pPr marL="1828800" lvl="4" indent="0">
              <a:spcAft>
                <a:spcPts val="600"/>
              </a:spcAft>
              <a:buFontTx/>
              <a:buNone/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marL="457200" lvl="1" indent="0" algn="ctr">
              <a:spcAft>
                <a:spcPts val="600"/>
              </a:spcAft>
              <a:buFontTx/>
              <a:buNone/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MULTI-YEAR COMBINED EXPENSES PROJECTIONS</a:t>
            </a:r>
            <a:endParaRPr lang="en-US" altLang="en-US" sz="2000" dirty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1600" dirty="0" smtClean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r>
              <a:rPr lang="en-US" altLang="en-US" sz="1600" dirty="0" smtClean="0">
                <a:solidFill>
                  <a:srgbClr val="040E08"/>
                </a:solidFill>
              </a:rPr>
              <a:t>                                             2018-2019      2019-2020       2020-2021</a:t>
            </a: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lvl="4">
              <a:spcAft>
                <a:spcPts val="600"/>
              </a:spcAft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lvl="4">
              <a:spcAft>
                <a:spcPts val="600"/>
              </a:spcAft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lvl="1">
              <a:spcAft>
                <a:spcPts val="600"/>
              </a:spcAft>
              <a:defRPr/>
            </a:pPr>
            <a:endParaRPr lang="en-US" altLang="en-US" sz="1400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133600" y="2590800"/>
          <a:ext cx="6583363" cy="28955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0675">
                  <a:extLst>
                    <a:ext uri="{9D8B030D-6E8A-4147-A177-3AD203B41FA5}">
                      <a16:colId xmlns:a16="http://schemas.microsoft.com/office/drawing/2014/main" val="2302963787"/>
                    </a:ext>
                  </a:extLst>
                </a:gridCol>
                <a:gridCol w="1371534">
                  <a:extLst>
                    <a:ext uri="{9D8B030D-6E8A-4147-A177-3AD203B41FA5}">
                      <a16:colId xmlns:a16="http://schemas.microsoft.com/office/drawing/2014/main" val="2212461553"/>
                    </a:ext>
                  </a:extLst>
                </a:gridCol>
                <a:gridCol w="1295338">
                  <a:extLst>
                    <a:ext uri="{9D8B030D-6E8A-4147-A177-3AD203B41FA5}">
                      <a16:colId xmlns:a16="http://schemas.microsoft.com/office/drawing/2014/main" val="2596740498"/>
                    </a:ext>
                  </a:extLst>
                </a:gridCol>
                <a:gridCol w="1325816">
                  <a:extLst>
                    <a:ext uri="{9D8B030D-6E8A-4147-A177-3AD203B41FA5}">
                      <a16:colId xmlns:a16="http://schemas.microsoft.com/office/drawing/2014/main" val="867754702"/>
                    </a:ext>
                  </a:extLst>
                </a:gridCol>
              </a:tblGrid>
              <a:tr h="2632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Description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Combined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Combined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Combined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extLst>
                  <a:ext uri="{0D108BD9-81ED-4DB2-BD59-A6C34878D82A}">
                    <a16:rowId xmlns:a16="http://schemas.microsoft.com/office/drawing/2014/main" val="1444916777"/>
                  </a:ext>
                </a:extLst>
              </a:tr>
              <a:tr h="2632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Certificated Salaries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$20,111,801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$20,311,801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$20,108,956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extLst>
                  <a:ext uri="{0D108BD9-81ED-4DB2-BD59-A6C34878D82A}">
                    <a16:rowId xmlns:a16="http://schemas.microsoft.com/office/drawing/2014/main" val="2971820694"/>
                  </a:ext>
                </a:extLst>
              </a:tr>
              <a:tr h="2632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Classified Salaries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$6,948,992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$7,048,992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$7,004,611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extLst>
                  <a:ext uri="{0D108BD9-81ED-4DB2-BD59-A6C34878D82A}">
                    <a16:rowId xmlns:a16="http://schemas.microsoft.com/office/drawing/2014/main" val="909032763"/>
                  </a:ext>
                </a:extLst>
              </a:tr>
              <a:tr h="5264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Employee Benefits (H&amp;W; Taxes; STRS/PERS)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$10,825,469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$11,486,301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$11,896,381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extLst>
                  <a:ext uri="{0D108BD9-81ED-4DB2-BD59-A6C34878D82A}">
                    <a16:rowId xmlns:a16="http://schemas.microsoft.com/office/drawing/2014/main" val="1627923327"/>
                  </a:ext>
                </a:extLst>
              </a:tr>
              <a:tr h="2632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Books and Supplies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$5,747,380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$2,516,035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$2,532,920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extLst>
                  <a:ext uri="{0D108BD9-81ED-4DB2-BD59-A6C34878D82A}">
                    <a16:rowId xmlns:a16="http://schemas.microsoft.com/office/drawing/2014/main" val="1515024136"/>
                  </a:ext>
                </a:extLst>
              </a:tr>
              <a:tr h="5264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Other Operating Expenditures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$3,116,208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$3,284,232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$3,349,285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extLst>
                  <a:ext uri="{0D108BD9-81ED-4DB2-BD59-A6C34878D82A}">
                    <a16:rowId xmlns:a16="http://schemas.microsoft.com/office/drawing/2014/main" val="1307551465"/>
                  </a:ext>
                </a:extLst>
              </a:tr>
              <a:tr h="2632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Capital Outlay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$50,298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$50,298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$75,000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extLst>
                  <a:ext uri="{0D108BD9-81ED-4DB2-BD59-A6C34878D82A}">
                    <a16:rowId xmlns:a16="http://schemas.microsoft.com/office/drawing/2014/main" val="3602369630"/>
                  </a:ext>
                </a:extLst>
              </a:tr>
              <a:tr h="2632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Other Outgo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$524,125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$524,125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$461,043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extLst>
                  <a:ext uri="{0D108BD9-81ED-4DB2-BD59-A6C34878D82A}">
                    <a16:rowId xmlns:a16="http://schemas.microsoft.com/office/drawing/2014/main" val="2681874894"/>
                  </a:ext>
                </a:extLst>
              </a:tr>
              <a:tr h="2632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TOTAL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40E08"/>
                          </a:solidFill>
                          <a:effectLst/>
                        </a:rPr>
                        <a:t>$47,324,273</a:t>
                      </a:r>
                      <a:endParaRPr lang="en-US" sz="160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$45,221,784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40E08"/>
                          </a:solidFill>
                          <a:effectLst/>
                        </a:rPr>
                        <a:t>$45,428,196</a:t>
                      </a:r>
                      <a:endParaRPr lang="en-US" sz="1600" dirty="0">
                        <a:solidFill>
                          <a:srgbClr val="040E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7" marR="68577" marT="0" marB="0"/>
                </a:tc>
                <a:extLst>
                  <a:ext uri="{0D108BD9-81ED-4DB2-BD59-A6C34878D82A}">
                    <a16:rowId xmlns:a16="http://schemas.microsoft.com/office/drawing/2014/main" val="2543816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433388"/>
            <a:ext cx="6861175" cy="862012"/>
          </a:xfrm>
        </p:spPr>
        <p:txBody>
          <a:bodyPr/>
          <a:lstStyle/>
          <a:p>
            <a:pPr algn="ctr" eaLnBrk="1" hangingPunct="1"/>
            <a:r>
              <a:rPr lang="en-US" altLang="en-US" sz="3200" smtClean="0">
                <a:solidFill>
                  <a:srgbClr val="040E08"/>
                </a:solidFill>
                <a:latin typeface="Lucida Calligraphy" panose="03010101010101010101" pitchFamily="66" charset="0"/>
              </a:rPr>
              <a:t>2018-19 Revised Budget</a:t>
            </a:r>
            <a:br>
              <a:rPr lang="en-US" altLang="en-US" sz="3200" smtClean="0">
                <a:solidFill>
                  <a:srgbClr val="040E08"/>
                </a:solidFill>
                <a:latin typeface="Lucida Calligraphy" panose="03010101010101010101" pitchFamily="66" charset="0"/>
              </a:rPr>
            </a:br>
            <a:endParaRPr lang="en-US" altLang="en-US" sz="3200" smtClean="0">
              <a:solidFill>
                <a:srgbClr val="040E08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14400"/>
            <a:ext cx="6705600" cy="5334000"/>
          </a:xfrm>
        </p:spPr>
        <p:txBody>
          <a:bodyPr/>
          <a:lstStyle/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DISTRICT CERTIFICATION:</a:t>
            </a:r>
          </a:p>
          <a:p>
            <a:pPr lvl="1">
              <a:spcAft>
                <a:spcPts val="600"/>
              </a:spcAft>
              <a:defRPr/>
            </a:pPr>
            <a:r>
              <a:rPr lang="en-US" altLang="en-US" sz="2000" dirty="0">
                <a:solidFill>
                  <a:srgbClr val="040E08"/>
                </a:solidFill>
              </a:rPr>
              <a:t>Ending Fund Balance projected above the required </a:t>
            </a:r>
            <a:r>
              <a:rPr lang="en-US" altLang="en-US" sz="2000" dirty="0" smtClean="0">
                <a:solidFill>
                  <a:srgbClr val="040E08"/>
                </a:solidFill>
              </a:rPr>
              <a:t>4% </a:t>
            </a:r>
            <a:r>
              <a:rPr lang="en-US" altLang="en-US" sz="2000" dirty="0">
                <a:solidFill>
                  <a:srgbClr val="040E08"/>
                </a:solidFill>
              </a:rPr>
              <a:t>reserve as of June 30, 2021 </a:t>
            </a:r>
            <a:endParaRPr lang="en-US" altLang="en-US" sz="2000" dirty="0" smtClean="0">
              <a:solidFill>
                <a:srgbClr val="040E08"/>
              </a:solidFill>
            </a:endParaRPr>
          </a:p>
          <a:p>
            <a:pPr lvl="1">
              <a:spcAft>
                <a:spcPts val="600"/>
              </a:spcAft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lvl="1">
              <a:spcAft>
                <a:spcPts val="600"/>
              </a:spcAft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The </a:t>
            </a:r>
            <a:r>
              <a:rPr lang="en-US" altLang="en-US" sz="2000" dirty="0">
                <a:solidFill>
                  <a:srgbClr val="040E08"/>
                </a:solidFill>
              </a:rPr>
              <a:t>District is certifying “Positive” </a:t>
            </a:r>
            <a:endParaRPr lang="en-US" altLang="en-US" sz="2000" dirty="0" smtClean="0">
              <a:solidFill>
                <a:srgbClr val="040E08"/>
              </a:solidFill>
            </a:endParaRPr>
          </a:p>
          <a:p>
            <a:pPr lvl="1">
              <a:spcAft>
                <a:spcPts val="600"/>
              </a:spcAft>
              <a:defRPr/>
            </a:pPr>
            <a:r>
              <a:rPr lang="en-US" altLang="en-US" sz="2000" dirty="0" smtClean="0">
                <a:solidFill>
                  <a:srgbClr val="040E08"/>
                </a:solidFill>
              </a:rPr>
              <a:t>A </a:t>
            </a:r>
            <a:r>
              <a:rPr lang="en-US" altLang="en-US" sz="2000" dirty="0">
                <a:solidFill>
                  <a:srgbClr val="040E08"/>
                </a:solidFill>
              </a:rPr>
              <a:t>positive certification indicates that the District will be able to meet is financial obligations for the current and subsequent two fiscal </a:t>
            </a:r>
            <a:r>
              <a:rPr lang="en-US" altLang="en-US" sz="2000" dirty="0" smtClean="0">
                <a:solidFill>
                  <a:srgbClr val="040E08"/>
                </a:solidFill>
              </a:rPr>
              <a:t>years</a:t>
            </a:r>
          </a:p>
          <a:p>
            <a:pPr lvl="1">
              <a:spcAft>
                <a:spcPts val="600"/>
              </a:spcAft>
              <a:defRPr/>
            </a:pPr>
            <a:endParaRPr lang="en-US" altLang="en-US" sz="2000" dirty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marL="457200" lvl="1" indent="0">
              <a:spcAft>
                <a:spcPts val="600"/>
              </a:spcAft>
              <a:buFontTx/>
              <a:buNone/>
              <a:defRPr/>
            </a:pPr>
            <a:endParaRPr lang="en-US" altLang="en-US" sz="2000" dirty="0" smtClean="0">
              <a:solidFill>
                <a:srgbClr val="040E08"/>
              </a:solidFill>
            </a:endParaRPr>
          </a:p>
          <a:p>
            <a:pPr lvl="4">
              <a:spcAft>
                <a:spcPts val="600"/>
              </a:spcAft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lvl="4">
              <a:spcAft>
                <a:spcPts val="600"/>
              </a:spcAft>
              <a:defRPr/>
            </a:pPr>
            <a:endParaRPr lang="en-US" altLang="en-US" sz="1200" dirty="0" smtClean="0">
              <a:solidFill>
                <a:srgbClr val="040E08"/>
              </a:solidFill>
            </a:endParaRPr>
          </a:p>
          <a:p>
            <a:pPr lvl="1">
              <a:spcAft>
                <a:spcPts val="600"/>
              </a:spcAft>
              <a:defRPr/>
            </a:pPr>
            <a:endParaRPr lang="en-US" altLang="en-US" sz="1400" dirty="0" smtClean="0"/>
          </a:p>
        </p:txBody>
      </p:sp>
      <p:pic>
        <p:nvPicPr>
          <p:cNvPr id="28676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638" y="2514600"/>
            <a:ext cx="49911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025" y="4519613"/>
            <a:ext cx="488632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533400"/>
            <a:ext cx="6861175" cy="685800"/>
          </a:xfrm>
        </p:spPr>
        <p:txBody>
          <a:bodyPr/>
          <a:lstStyle/>
          <a:p>
            <a:pPr algn="ctr" eaLnBrk="1" hangingPunct="1"/>
            <a:r>
              <a:rPr lang="en-US" altLang="en-US" sz="3600" smtClean="0">
                <a:solidFill>
                  <a:srgbClr val="040E08"/>
                </a:solidFill>
                <a:latin typeface="Lucida Calligraphy" panose="03010101010101010101" pitchFamily="66" charset="0"/>
              </a:rPr>
              <a:t>NEXT STEPS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1524000"/>
            <a:ext cx="6781800" cy="4953000"/>
          </a:xfrm>
        </p:spPr>
        <p:txBody>
          <a:bodyPr/>
          <a:lstStyle/>
          <a:p>
            <a:pPr lvl="1" eaLnBrk="1" hangingPunct="1">
              <a:defRPr/>
            </a:pPr>
            <a:r>
              <a:rPr lang="en-US" sz="2400" dirty="0">
                <a:solidFill>
                  <a:srgbClr val="040E08"/>
                </a:solidFill>
                <a:ea typeface="+mn-ea"/>
                <a:cs typeface="+mn-cs"/>
              </a:rPr>
              <a:t>First Interim Report filed with </a:t>
            </a:r>
            <a:r>
              <a:rPr lang="en-US" sz="2400" dirty="0" smtClean="0">
                <a:solidFill>
                  <a:srgbClr val="040E08"/>
                </a:solidFill>
                <a:ea typeface="+mn-ea"/>
                <a:cs typeface="+mn-cs"/>
              </a:rPr>
              <a:t>EDCOE </a:t>
            </a:r>
            <a:r>
              <a:rPr lang="en-US" sz="2400" dirty="0">
                <a:solidFill>
                  <a:srgbClr val="040E08"/>
                </a:solidFill>
                <a:ea typeface="+mn-ea"/>
                <a:cs typeface="+mn-cs"/>
              </a:rPr>
              <a:t>for </a:t>
            </a:r>
            <a:r>
              <a:rPr lang="en-US" sz="2400" dirty="0" smtClean="0">
                <a:solidFill>
                  <a:srgbClr val="040E08"/>
                </a:solidFill>
                <a:ea typeface="+mn-ea"/>
                <a:cs typeface="+mn-cs"/>
              </a:rPr>
              <a:t>review;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rgbClr val="040E08"/>
                </a:solidFill>
                <a:ea typeface="+mn-ea"/>
                <a:cs typeface="+mn-cs"/>
              </a:rPr>
              <a:t>Governor </a:t>
            </a:r>
            <a:r>
              <a:rPr lang="en-US" sz="2400" dirty="0">
                <a:solidFill>
                  <a:srgbClr val="040E08"/>
                </a:solidFill>
                <a:ea typeface="+mn-ea"/>
                <a:cs typeface="+mn-cs"/>
              </a:rPr>
              <a:t>releases his projected State Budget – </a:t>
            </a:r>
            <a:r>
              <a:rPr lang="en-US" sz="2400" dirty="0" smtClean="0">
                <a:solidFill>
                  <a:srgbClr val="040E08"/>
                </a:solidFill>
                <a:ea typeface="+mn-ea"/>
                <a:cs typeface="+mn-cs"/>
              </a:rPr>
              <a:t>January; 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rgbClr val="040E08"/>
                </a:solidFill>
                <a:ea typeface="+mn-ea"/>
                <a:cs typeface="+mn-cs"/>
              </a:rPr>
              <a:t>LCAP development; 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rgbClr val="040E08"/>
                </a:solidFill>
                <a:ea typeface="+mn-ea"/>
                <a:cs typeface="+mn-cs"/>
              </a:rPr>
              <a:t>Second </a:t>
            </a:r>
            <a:r>
              <a:rPr lang="en-US" sz="2400" dirty="0">
                <a:solidFill>
                  <a:srgbClr val="040E08"/>
                </a:solidFill>
                <a:ea typeface="+mn-ea"/>
                <a:cs typeface="+mn-cs"/>
              </a:rPr>
              <a:t>Interim – </a:t>
            </a:r>
            <a:r>
              <a:rPr lang="en-US" sz="2400" dirty="0" smtClean="0">
                <a:solidFill>
                  <a:srgbClr val="040E08"/>
                </a:solidFill>
                <a:ea typeface="+mn-ea"/>
                <a:cs typeface="+mn-cs"/>
              </a:rPr>
              <a:t>March; and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rgbClr val="040E08"/>
                </a:solidFill>
                <a:ea typeface="+mn-ea"/>
                <a:cs typeface="+mn-cs"/>
              </a:rPr>
              <a:t>P-2 </a:t>
            </a:r>
            <a:r>
              <a:rPr lang="en-US" sz="2400" dirty="0">
                <a:solidFill>
                  <a:srgbClr val="040E08"/>
                </a:solidFill>
                <a:ea typeface="+mn-ea"/>
                <a:cs typeface="+mn-cs"/>
              </a:rPr>
              <a:t>ADA </a:t>
            </a:r>
            <a:endParaRPr lang="en-US" sz="2400" dirty="0" smtClean="0">
              <a:solidFill>
                <a:srgbClr val="040E08"/>
              </a:solidFill>
              <a:ea typeface="+mn-ea"/>
              <a:cs typeface="+mn-cs"/>
            </a:endParaRPr>
          </a:p>
          <a:p>
            <a:pPr marL="457200" lvl="1" indent="0" algn="ctr" eaLnBrk="1" hangingPunct="1">
              <a:buFontTx/>
              <a:buNone/>
              <a:defRPr/>
            </a:pPr>
            <a:endParaRPr lang="en-US" sz="2000" dirty="0">
              <a:ea typeface="+mn-ea"/>
              <a:cs typeface="+mn-cs"/>
            </a:endParaRPr>
          </a:p>
          <a:p>
            <a:pPr marL="457200" lvl="1" indent="0" algn="ctr" eaLnBrk="1" hangingPunct="1">
              <a:buFontTx/>
              <a:buNone/>
              <a:defRPr/>
            </a:pPr>
            <a:endParaRPr lang="en-US" sz="2000" dirty="0" smtClean="0">
              <a:ea typeface="+mn-ea"/>
              <a:cs typeface="+mn-cs"/>
            </a:endParaRPr>
          </a:p>
          <a:p>
            <a:pPr marL="457200" lvl="1" indent="0" algn="ctr" eaLnBrk="1" hangingPunct="1">
              <a:buFontTx/>
              <a:buNone/>
              <a:defRPr/>
            </a:pPr>
            <a:endParaRPr lang="en-US" sz="2000" dirty="0">
              <a:ea typeface="+mn-ea"/>
              <a:cs typeface="+mn-cs"/>
            </a:endParaRPr>
          </a:p>
          <a:p>
            <a:pPr marL="457200" lvl="1" indent="0" algn="ctr" eaLnBrk="1" hangingPunct="1">
              <a:buFontTx/>
              <a:buNone/>
              <a:defRPr/>
            </a:pPr>
            <a:endParaRPr lang="en-US" sz="2000" dirty="0" smtClean="0">
              <a:ea typeface="+mn-ea"/>
              <a:cs typeface="+mn-cs"/>
            </a:endParaRPr>
          </a:p>
          <a:p>
            <a:pPr marL="457200" lvl="1" indent="0" algn="ctr" eaLnBrk="1" hangingPunct="1">
              <a:buFontTx/>
              <a:buNone/>
              <a:defRPr/>
            </a:pPr>
            <a:endParaRPr lang="en-US" sz="2000" dirty="0">
              <a:ea typeface="+mn-ea"/>
              <a:cs typeface="+mn-cs"/>
            </a:endParaRPr>
          </a:p>
          <a:p>
            <a:pPr marL="457200" lvl="1" indent="0" algn="ctr" eaLnBrk="1" hangingPunct="1">
              <a:buFontTx/>
              <a:buNone/>
              <a:defRPr/>
            </a:pPr>
            <a:endParaRPr lang="en-US" sz="2000" dirty="0" smtClean="0">
              <a:ea typeface="+mn-ea"/>
              <a:cs typeface="+mn-cs"/>
            </a:endParaRPr>
          </a:p>
          <a:p>
            <a:pPr lvl="2" eaLnBrk="1" hangingPunct="1">
              <a:defRPr/>
            </a:pPr>
            <a:endParaRPr lang="en-US" sz="1200" dirty="0" smtClean="0">
              <a:ea typeface="+mn-ea"/>
              <a:cs typeface="+mn-cs"/>
            </a:endParaRPr>
          </a:p>
          <a:p>
            <a:pPr lvl="1" eaLnBrk="1" hangingPunct="1">
              <a:defRPr/>
            </a:pPr>
            <a:endParaRPr lang="en-US" sz="1600" dirty="0" smtClean="0">
              <a:ea typeface="+mn-ea"/>
              <a:cs typeface="+mn-cs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sz="1000" dirty="0" smtClean="0"/>
              <a:t>	</a:t>
            </a:r>
          </a:p>
          <a:p>
            <a:pPr marL="0" indent="0" eaLnBrk="1" hangingPunct="1">
              <a:buFontTx/>
              <a:buNone/>
              <a:defRPr/>
            </a:pPr>
            <a:endParaRPr lang="en-US" sz="200" dirty="0" smtClean="0"/>
          </a:p>
          <a:p>
            <a:pPr marL="0" indent="0" eaLnBrk="1" hangingPunct="1">
              <a:buFontTx/>
              <a:buNone/>
              <a:defRPr/>
            </a:pPr>
            <a:r>
              <a:rPr lang="en-US" sz="1000" dirty="0" smtClean="0"/>
              <a:t> </a:t>
            </a:r>
          </a:p>
          <a:p>
            <a:pPr lvl="2" eaLnBrk="1" hangingPunct="1">
              <a:defRPr/>
            </a:pPr>
            <a:endParaRPr lang="en-US" sz="1000" dirty="0" smtClean="0">
              <a:ea typeface="+mn-ea"/>
              <a:cs typeface="+mn-cs"/>
            </a:endParaRPr>
          </a:p>
          <a:p>
            <a:pPr lvl="2" eaLnBrk="1" hangingPunct="1">
              <a:defRPr/>
            </a:pPr>
            <a:endParaRPr lang="en-US" sz="1000" dirty="0" smtClean="0">
              <a:ea typeface="+mn-ea"/>
              <a:cs typeface="+mn-cs"/>
            </a:endParaRPr>
          </a:p>
          <a:p>
            <a:pPr eaLnBrk="1" hangingPunct="1">
              <a:defRPr/>
            </a:pPr>
            <a:endParaRPr lang="en-US" sz="1000" dirty="0" smtClean="0"/>
          </a:p>
        </p:txBody>
      </p:sp>
      <p:pic>
        <p:nvPicPr>
          <p:cNvPr id="30724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738" y="4362450"/>
            <a:ext cx="4257675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533400"/>
            <a:ext cx="6861175" cy="685800"/>
          </a:xfrm>
        </p:spPr>
        <p:txBody>
          <a:bodyPr/>
          <a:lstStyle/>
          <a:p>
            <a:pPr algn="ctr" eaLnBrk="1" hangingPunct="1"/>
            <a:r>
              <a:rPr lang="en-US" altLang="en-US" sz="4000" smtClean="0">
                <a:solidFill>
                  <a:schemeClr val="tx2"/>
                </a:solidFill>
              </a:rPr>
              <a:t>Questions?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0"/>
            <a:ext cx="6934200" cy="4876800"/>
          </a:xfrm>
        </p:spPr>
        <p:txBody>
          <a:bodyPr/>
          <a:lstStyle/>
          <a:p>
            <a:pPr marL="457200" lvl="1" indent="0" eaLnBrk="1" hangingPunct="1">
              <a:buFontTx/>
              <a:buNone/>
              <a:defRPr/>
            </a:pPr>
            <a:endParaRPr lang="en-US" sz="2000" u="sng" dirty="0" smtClean="0">
              <a:ea typeface="+mn-ea"/>
              <a:cs typeface="+mn-cs"/>
            </a:endParaRPr>
          </a:p>
          <a:p>
            <a:pPr marL="457200" lvl="1" indent="0" eaLnBrk="1" hangingPunct="1">
              <a:buFontTx/>
              <a:buNone/>
              <a:defRPr/>
            </a:pPr>
            <a:endParaRPr lang="en-US" sz="2000" u="sng" dirty="0" smtClean="0">
              <a:ea typeface="+mn-ea"/>
              <a:cs typeface="+mn-cs"/>
            </a:endParaRPr>
          </a:p>
          <a:p>
            <a:pPr marL="457200" lvl="1" indent="0" algn="ctr" eaLnBrk="1" hangingPunct="1">
              <a:buFontTx/>
              <a:buNone/>
              <a:defRPr/>
            </a:pPr>
            <a:endParaRPr lang="en-US" sz="2000" dirty="0" smtClean="0">
              <a:ea typeface="+mn-ea"/>
              <a:cs typeface="+mn-cs"/>
            </a:endParaRPr>
          </a:p>
          <a:p>
            <a:pPr marL="457200" lvl="1" indent="0" algn="ctr" eaLnBrk="1" hangingPunct="1">
              <a:buFontTx/>
              <a:buNone/>
              <a:defRPr/>
            </a:pPr>
            <a:endParaRPr lang="en-US" sz="2000" dirty="0">
              <a:ea typeface="+mn-ea"/>
              <a:cs typeface="+mn-cs"/>
            </a:endParaRPr>
          </a:p>
          <a:p>
            <a:pPr marL="457200" lvl="1" indent="0" algn="ctr" eaLnBrk="1" hangingPunct="1">
              <a:buFontTx/>
              <a:buNone/>
              <a:defRPr/>
            </a:pPr>
            <a:endParaRPr lang="en-US" sz="2000" dirty="0" smtClean="0">
              <a:ea typeface="+mn-ea"/>
              <a:cs typeface="+mn-cs"/>
            </a:endParaRPr>
          </a:p>
          <a:p>
            <a:pPr marL="457200" lvl="1" indent="0" algn="ctr" eaLnBrk="1" hangingPunct="1">
              <a:buFontTx/>
              <a:buNone/>
              <a:defRPr/>
            </a:pPr>
            <a:endParaRPr lang="en-US" sz="2000" dirty="0">
              <a:ea typeface="+mn-ea"/>
              <a:cs typeface="+mn-cs"/>
            </a:endParaRPr>
          </a:p>
          <a:p>
            <a:pPr marL="457200" lvl="1" indent="0" algn="ctr" eaLnBrk="1" hangingPunct="1">
              <a:buFontTx/>
              <a:buNone/>
              <a:defRPr/>
            </a:pPr>
            <a:endParaRPr lang="en-US" sz="2000" dirty="0" smtClean="0">
              <a:ea typeface="+mn-ea"/>
              <a:cs typeface="+mn-cs"/>
            </a:endParaRPr>
          </a:p>
          <a:p>
            <a:pPr marL="457200" lvl="1" indent="0" algn="ctr" eaLnBrk="1" hangingPunct="1">
              <a:buFontTx/>
              <a:buNone/>
              <a:defRPr/>
            </a:pPr>
            <a:endParaRPr lang="en-US" sz="2000" dirty="0">
              <a:ea typeface="+mn-ea"/>
              <a:cs typeface="+mn-cs"/>
            </a:endParaRPr>
          </a:p>
          <a:p>
            <a:pPr marL="457200" lvl="1" indent="0" algn="ctr" eaLnBrk="1" hangingPunct="1">
              <a:buFontTx/>
              <a:buNone/>
              <a:defRPr/>
            </a:pPr>
            <a:endParaRPr lang="en-US" sz="2000" dirty="0" smtClean="0">
              <a:ea typeface="+mn-ea"/>
              <a:cs typeface="+mn-cs"/>
            </a:endParaRPr>
          </a:p>
          <a:p>
            <a:pPr marL="457200" lvl="1" indent="0" algn="ctr" eaLnBrk="1" hangingPunct="1">
              <a:buFontTx/>
              <a:buNone/>
              <a:defRPr/>
            </a:pPr>
            <a:r>
              <a:rPr lang="en-US" sz="2000" dirty="0" smtClean="0">
                <a:ea typeface="+mn-ea"/>
                <a:cs typeface="+mn-cs"/>
              </a:rPr>
              <a:t>THANK YOU FOR ATTENDING</a:t>
            </a:r>
          </a:p>
          <a:p>
            <a:pPr marL="457200" lvl="1" indent="0" algn="ctr" eaLnBrk="1" hangingPunct="1">
              <a:buFontTx/>
              <a:buNone/>
              <a:defRPr/>
            </a:pPr>
            <a:r>
              <a:rPr lang="en-US" sz="2000" dirty="0" smtClean="0">
                <a:ea typeface="+mn-ea"/>
                <a:cs typeface="+mn-cs"/>
              </a:rPr>
              <a:t>QUESTIONS?</a:t>
            </a:r>
          </a:p>
          <a:p>
            <a:pPr lvl="2" eaLnBrk="1" hangingPunct="1">
              <a:defRPr/>
            </a:pPr>
            <a:endParaRPr lang="en-US" sz="1200" dirty="0" smtClean="0">
              <a:ea typeface="+mn-ea"/>
              <a:cs typeface="+mn-cs"/>
            </a:endParaRPr>
          </a:p>
          <a:p>
            <a:pPr lvl="1" eaLnBrk="1" hangingPunct="1">
              <a:defRPr/>
            </a:pPr>
            <a:endParaRPr lang="en-US" sz="1600" dirty="0" smtClean="0">
              <a:ea typeface="+mn-ea"/>
              <a:cs typeface="+mn-cs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sz="1000" dirty="0" smtClean="0"/>
              <a:t>	</a:t>
            </a:r>
          </a:p>
          <a:p>
            <a:pPr marL="0" indent="0" eaLnBrk="1" hangingPunct="1">
              <a:buFontTx/>
              <a:buNone/>
              <a:defRPr/>
            </a:pPr>
            <a:endParaRPr lang="en-US" sz="200" dirty="0" smtClean="0"/>
          </a:p>
          <a:p>
            <a:pPr marL="0" indent="0" eaLnBrk="1" hangingPunct="1">
              <a:buFontTx/>
              <a:buNone/>
              <a:defRPr/>
            </a:pPr>
            <a:r>
              <a:rPr lang="en-US" sz="1000" dirty="0" smtClean="0"/>
              <a:t> </a:t>
            </a:r>
          </a:p>
          <a:p>
            <a:pPr lvl="2" eaLnBrk="1" hangingPunct="1">
              <a:defRPr/>
            </a:pPr>
            <a:endParaRPr lang="en-US" sz="1000" dirty="0" smtClean="0">
              <a:ea typeface="+mn-ea"/>
              <a:cs typeface="+mn-cs"/>
            </a:endParaRPr>
          </a:p>
          <a:p>
            <a:pPr lvl="2" eaLnBrk="1" hangingPunct="1">
              <a:defRPr/>
            </a:pPr>
            <a:endParaRPr lang="en-US" sz="1000" dirty="0" smtClean="0">
              <a:ea typeface="+mn-ea"/>
              <a:cs typeface="+mn-cs"/>
            </a:endParaRPr>
          </a:p>
          <a:p>
            <a:pPr eaLnBrk="1" hangingPunct="1">
              <a:defRPr/>
            </a:pPr>
            <a:endParaRPr lang="en-US" sz="1000" dirty="0" smtClean="0"/>
          </a:p>
        </p:txBody>
      </p:sp>
      <p:pic>
        <p:nvPicPr>
          <p:cNvPr id="32772" name="Picture 5" descr="C:\Users\Jackie\AppData\Local\Microsoft\Windows\Temporary Internet Files\Content.IE5\PGHPFJDD\MC900434411[1].wm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219200"/>
            <a:ext cx="16256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4" descr="C:\Users\Jackie\AppData\Local\Microsoft\Windows\Temporary Internet Files\Content.IE5\PGHPFJDD\MC900434411[1].wm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454275"/>
            <a:ext cx="16256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4" descr="C:\Users\Jackie\AppData\Local\Microsoft\Windows\Temporary Internet Files\Content.IE5\PGHPFJDD\MC900434411[1].wm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505200"/>
            <a:ext cx="16256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">
  <a:themeElements>
    <a:clrScheme name="powerpoint-template-24 9">
      <a:dk1>
        <a:srgbClr val="4D4D4D"/>
      </a:dk1>
      <a:lt1>
        <a:srgbClr val="FFFFFF"/>
      </a:lt1>
      <a:dk2>
        <a:srgbClr val="4D4D4D"/>
      </a:dk2>
      <a:lt2>
        <a:srgbClr val="A25E26"/>
      </a:lt2>
      <a:accent1>
        <a:srgbClr val="F6D300"/>
      </a:accent1>
      <a:accent2>
        <a:srgbClr val="FFBE3B"/>
      </a:accent2>
      <a:accent3>
        <a:srgbClr val="FFFFFF"/>
      </a:accent3>
      <a:accent4>
        <a:srgbClr val="404040"/>
      </a:accent4>
      <a:accent5>
        <a:srgbClr val="FAE6AA"/>
      </a:accent5>
      <a:accent6>
        <a:srgbClr val="E7AC35"/>
      </a:accent6>
      <a:hlink>
        <a:srgbClr val="D49E06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B33617"/>
        </a:lt2>
        <a:accent1>
          <a:srgbClr val="DC6900"/>
        </a:accent1>
        <a:accent2>
          <a:srgbClr val="ED9500"/>
        </a:accent2>
        <a:accent3>
          <a:srgbClr val="FFFFFF"/>
        </a:accent3>
        <a:accent4>
          <a:srgbClr val="404040"/>
        </a:accent4>
        <a:accent5>
          <a:srgbClr val="EBB9AA"/>
        </a:accent5>
        <a:accent6>
          <a:srgbClr val="D78700"/>
        </a:accent6>
        <a:hlink>
          <a:srgbClr val="F8BE1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965300"/>
        </a:lt2>
        <a:accent1>
          <a:srgbClr val="AC6000"/>
        </a:accent1>
        <a:accent2>
          <a:srgbClr val="C96409"/>
        </a:accent2>
        <a:accent3>
          <a:srgbClr val="FFFFFF"/>
        </a:accent3>
        <a:accent4>
          <a:srgbClr val="404040"/>
        </a:accent4>
        <a:accent5>
          <a:srgbClr val="D2B6AA"/>
        </a:accent5>
        <a:accent6>
          <a:srgbClr val="B65A07"/>
        </a:accent6>
        <a:hlink>
          <a:srgbClr val="C679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06A04"/>
        </a:lt2>
        <a:accent1>
          <a:srgbClr val="AC6000"/>
        </a:accent1>
        <a:accent2>
          <a:srgbClr val="C96409"/>
        </a:accent2>
        <a:accent3>
          <a:srgbClr val="FFFFFF"/>
        </a:accent3>
        <a:accent4>
          <a:srgbClr val="404040"/>
        </a:accent4>
        <a:accent5>
          <a:srgbClr val="D2B6AA"/>
        </a:accent5>
        <a:accent6>
          <a:srgbClr val="B65A07"/>
        </a:accent6>
        <a:hlink>
          <a:srgbClr val="C679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C7C58A"/>
        </a:lt2>
        <a:accent1>
          <a:srgbClr val="B2AB75"/>
        </a:accent1>
        <a:accent2>
          <a:srgbClr val="DED37A"/>
        </a:accent2>
        <a:accent3>
          <a:srgbClr val="FFFFFF"/>
        </a:accent3>
        <a:accent4>
          <a:srgbClr val="404040"/>
        </a:accent4>
        <a:accent5>
          <a:srgbClr val="D5D2BD"/>
        </a:accent5>
        <a:accent6>
          <a:srgbClr val="C9BF6E"/>
        </a:accent6>
        <a:hlink>
          <a:srgbClr val="D2CB8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BCBA72"/>
        </a:lt2>
        <a:accent1>
          <a:srgbClr val="A39A5B"/>
        </a:accent1>
        <a:accent2>
          <a:srgbClr val="D8CA62"/>
        </a:accent2>
        <a:accent3>
          <a:srgbClr val="FFFFFF"/>
        </a:accent3>
        <a:accent4>
          <a:srgbClr val="404040"/>
        </a:accent4>
        <a:accent5>
          <a:srgbClr val="CECAB5"/>
        </a:accent5>
        <a:accent6>
          <a:srgbClr val="C4B758"/>
        </a:accent6>
        <a:hlink>
          <a:srgbClr val="C7BE6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AD55"/>
        </a:lt2>
        <a:accent1>
          <a:srgbClr val="968E54"/>
        </a:accent1>
        <a:accent2>
          <a:srgbClr val="D2C24A"/>
        </a:accent2>
        <a:accent3>
          <a:srgbClr val="FFFFFF"/>
        </a:accent3>
        <a:accent4>
          <a:srgbClr val="404040"/>
        </a:accent4>
        <a:accent5>
          <a:srgbClr val="C9C6B3"/>
        </a:accent5>
        <a:accent6>
          <a:srgbClr val="BEB042"/>
        </a:accent6>
        <a:hlink>
          <a:srgbClr val="C1B75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A25E26"/>
        </a:lt2>
        <a:accent1>
          <a:srgbClr val="F6D300"/>
        </a:accent1>
        <a:accent2>
          <a:srgbClr val="FFBE3B"/>
        </a:accent2>
        <a:accent3>
          <a:srgbClr val="FFFFFF"/>
        </a:accent3>
        <a:accent4>
          <a:srgbClr val="404040"/>
        </a:accent4>
        <a:accent5>
          <a:srgbClr val="FAE6AA"/>
        </a:accent5>
        <a:accent6>
          <a:srgbClr val="E7AC35"/>
        </a:accent6>
        <a:hlink>
          <a:srgbClr val="D49E0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A98B0B"/>
        </a:lt2>
        <a:accent1>
          <a:srgbClr val="DBBE0F"/>
        </a:accent1>
        <a:accent2>
          <a:srgbClr val="D0AD1A"/>
        </a:accent2>
        <a:accent3>
          <a:srgbClr val="FFFFFF"/>
        </a:accent3>
        <a:accent4>
          <a:srgbClr val="404040"/>
        </a:accent4>
        <a:accent5>
          <a:srgbClr val="EADBAA"/>
        </a:accent5>
        <a:accent6>
          <a:srgbClr val="BC9C16"/>
        </a:accent6>
        <a:hlink>
          <a:srgbClr val="E3CA3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963</TotalTime>
  <Words>713</Words>
  <Application>Microsoft Office PowerPoint</Application>
  <PresentationFormat>On-screen Show (4:3)</PresentationFormat>
  <Paragraphs>329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Microsoft Sans Serif</vt:lpstr>
      <vt:lpstr>Lucida Calligraphy</vt:lpstr>
      <vt:lpstr>Times New Roman</vt:lpstr>
      <vt:lpstr>powerpoint-template</vt:lpstr>
      <vt:lpstr>PowerPoint Presentation</vt:lpstr>
      <vt:lpstr>FIRST INTERIM REPORT</vt:lpstr>
      <vt:lpstr>2018-2019 Budget</vt:lpstr>
      <vt:lpstr>Adjustments to First Interim Budget </vt:lpstr>
      <vt:lpstr>2018-19 Revised Budget </vt:lpstr>
      <vt:lpstr>2018-19 Revised Budget </vt:lpstr>
      <vt:lpstr>2018-19 Revised Budget </vt:lpstr>
      <vt:lpstr>2018-19 Revised Budget </vt:lpstr>
      <vt:lpstr>2018-19 Revised Budget </vt:lpstr>
      <vt:lpstr>2018-19 Revised Budget </vt:lpstr>
      <vt:lpstr>2018-19 Revised Budget </vt:lpstr>
      <vt:lpstr>2018-19 Revised Budget </vt:lpstr>
      <vt:lpstr>2018-19 Revised Budget </vt:lpstr>
      <vt:lpstr>NEXT STEPS</vt:lpstr>
      <vt:lpstr>Questions?</vt:lpstr>
    </vt:vector>
  </TitlesOfParts>
  <Company>BUSD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GOVERNOR’S PROPOSED 2012-13 BUDGET  DOES IT THROW OUR STUDENTS UNDER THE BUS?</dc:title>
  <dc:creator>Jacqueline McHaney</dc:creator>
  <cp:lastModifiedBy>Coleen Schwietert</cp:lastModifiedBy>
  <cp:revision>55</cp:revision>
  <cp:lastPrinted>2012-02-02T00:50:07Z</cp:lastPrinted>
  <dcterms:created xsi:type="dcterms:W3CDTF">2012-02-01T22:19:46Z</dcterms:created>
  <dcterms:modified xsi:type="dcterms:W3CDTF">2018-12-12T18:53:05Z</dcterms:modified>
</cp:coreProperties>
</file>