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1" r:id="rId1"/>
  </p:sldMasterIdLst>
  <p:notesMasterIdLst>
    <p:notesMasterId r:id="rId50"/>
  </p:notesMasterIdLst>
  <p:sldIdLst>
    <p:sldId id="256" r:id="rId2"/>
    <p:sldId id="300" r:id="rId3"/>
    <p:sldId id="316" r:id="rId4"/>
    <p:sldId id="295" r:id="rId5"/>
    <p:sldId id="317" r:id="rId6"/>
    <p:sldId id="257" r:id="rId7"/>
    <p:sldId id="258" r:id="rId8"/>
    <p:sldId id="321" r:id="rId9"/>
    <p:sldId id="259" r:id="rId10"/>
    <p:sldId id="262" r:id="rId11"/>
    <p:sldId id="296" r:id="rId12"/>
    <p:sldId id="322" r:id="rId13"/>
    <p:sldId id="263" r:id="rId14"/>
    <p:sldId id="265" r:id="rId15"/>
    <p:sldId id="264" r:id="rId16"/>
    <p:sldId id="267" r:id="rId17"/>
    <p:sldId id="318" r:id="rId18"/>
    <p:sldId id="319" r:id="rId19"/>
    <p:sldId id="320" r:id="rId20"/>
    <p:sldId id="266" r:id="rId21"/>
    <p:sldId id="268" r:id="rId22"/>
    <p:sldId id="323" r:id="rId23"/>
    <p:sldId id="289" r:id="rId24"/>
    <p:sldId id="293" r:id="rId25"/>
    <p:sldId id="278" r:id="rId26"/>
    <p:sldId id="283" r:id="rId27"/>
    <p:sldId id="297" r:id="rId28"/>
    <p:sldId id="305" r:id="rId29"/>
    <p:sldId id="306" r:id="rId30"/>
    <p:sldId id="290" r:id="rId31"/>
    <p:sldId id="298" r:id="rId32"/>
    <p:sldId id="291" r:id="rId33"/>
    <p:sldId id="280" r:id="rId34"/>
    <p:sldId id="292" r:id="rId35"/>
    <p:sldId id="324" r:id="rId36"/>
    <p:sldId id="304" r:id="rId37"/>
    <p:sldId id="307" r:id="rId38"/>
    <p:sldId id="308" r:id="rId39"/>
    <p:sldId id="309" r:id="rId40"/>
    <p:sldId id="310" r:id="rId41"/>
    <p:sldId id="315" r:id="rId42"/>
    <p:sldId id="286" r:id="rId43"/>
    <p:sldId id="326" r:id="rId44"/>
    <p:sldId id="302" r:id="rId45"/>
    <p:sldId id="288" r:id="rId46"/>
    <p:sldId id="327" r:id="rId47"/>
    <p:sldId id="261" r:id="rId48"/>
    <p:sldId id="325" r:id="rId49"/>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
      <p:font typeface="Century Gothic" panose="020B0502020202020204" pitchFamily="34" charset="0"/>
      <p:regular r:id="rId55"/>
      <p:bold r:id="rId56"/>
      <p:italic r:id="rId57"/>
      <p:boldItalic r:id="rId58"/>
    </p:embeddedFont>
    <p:embeddedFont>
      <p:font typeface="Corbel" panose="020B0503020204020204" pitchFamily="34" charset="0"/>
      <p:regular r:id="rId59"/>
      <p:bold r:id="rId60"/>
      <p:italic r:id="rId61"/>
      <p:boldItalic r:id="rId62"/>
    </p:embeddedFont>
    <p:embeddedFont>
      <p:font typeface="Tahoma" panose="020B0604030504040204" pitchFamily="34" charset="0"/>
      <p:regular r:id="rId63"/>
      <p:bold r:id="rId64"/>
    </p:embeddedFont>
    <p:embeddedFont>
      <p:font typeface="Wingdings 3" panose="05040102010807070707" pitchFamily="18" charset="2"/>
      <p:regular r:id="rId65"/>
    </p:embeddedFont>
    <p:embeddedFont>
      <p:font typeface="Work Sans" pitchFamily="2" charset="0"/>
      <p:regular r:id="rId66"/>
      <p:bold r:id="rId67"/>
      <p:italic r:id="rId68"/>
      <p:boldItalic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2880">
          <p15:clr>
            <a:srgbClr val="A4A3A4"/>
          </p15:clr>
        </p15:guide>
        <p15:guide id="7" pos="528">
          <p15:clr>
            <a:srgbClr val="A4A3A4"/>
          </p15:clr>
        </p15:guide>
        <p15:guide id="8" pos="532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2" roundtripDataSignature="AMtx7mirS3QkgLyXpqUhRnGjxR3hyivG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0C5C"/>
    <a:srgbClr val="54107A"/>
    <a:srgbClr val="580058"/>
    <a:srgbClr val="660066"/>
    <a:srgbClr val="800080"/>
    <a:srgbClr val="81562B"/>
    <a:srgbClr val="000000"/>
    <a:srgbClr val="5B0934"/>
    <a:srgbClr val="50082E"/>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A51EC6D-C34D-443A-9F2D-D753AEE19C4E}">
  <a:tblStyle styleId="{6A51EC6D-C34D-443A-9F2D-D753AEE19C4E}" styleName="Table_0">
    <a:wholeTbl>
      <a:tcTxStyle b="off" i="off">
        <a:font>
          <a:latin typeface="Corbel"/>
          <a:ea typeface="Corbel"/>
          <a:cs typeface="Corbe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764" y="96"/>
      </p:cViewPr>
      <p:guideLst>
        <p:guide orient="horz" pos="2160"/>
        <p:guide orient="horz" pos="945"/>
        <p:guide orient="horz" pos="3888"/>
        <p:guide orient="horz" pos="192"/>
        <p:guide orient="horz" pos="1072"/>
        <p:guide pos="2880"/>
        <p:guide pos="528"/>
        <p:guide pos="532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3.fntdata"/><Relationship Id="rId68"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5" Type="http://schemas.openxmlformats.org/officeDocument/2006/relationships/slide" Target="slides/slide4.xml"/><Relationship Id="rId61" Type="http://schemas.openxmlformats.org/officeDocument/2006/relationships/font" Target="fonts/font11.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font" Target="fonts/font1.fntdata"/><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9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600" b="0" i="0" u="none" strike="noStrike" cap="none">
                <a:solidFill>
                  <a:schemeClr val="dk2"/>
                </a:solidFill>
                <a:latin typeface="Century Gothic"/>
                <a:ea typeface="Century Gothic"/>
                <a:cs typeface="Century Gothic"/>
                <a:sym typeface="Century Gothic"/>
              </a:defRPr>
            </a:lvl1pPr>
            <a:lvl2pPr marL="914400" marR="0" lvl="1" indent="-228600" algn="l" rtl="0">
              <a:spcBef>
                <a:spcPts val="0"/>
              </a:spcBef>
              <a:spcAft>
                <a:spcPts val="0"/>
              </a:spcAft>
              <a:buSzPts val="1400"/>
              <a:buNone/>
              <a:defRPr sz="1600" b="0" i="0" u="none" strike="noStrike" cap="none">
                <a:solidFill>
                  <a:schemeClr val="dk2"/>
                </a:solidFill>
                <a:latin typeface="Century Gothic"/>
                <a:ea typeface="Century Gothic"/>
                <a:cs typeface="Century Gothic"/>
                <a:sym typeface="Century Gothic"/>
              </a:defRPr>
            </a:lvl2pPr>
            <a:lvl3pPr marL="1371600" marR="0" lvl="2" indent="-228600" algn="l" rtl="0">
              <a:spcBef>
                <a:spcPts val="0"/>
              </a:spcBef>
              <a:spcAft>
                <a:spcPts val="0"/>
              </a:spcAft>
              <a:buSzPts val="1400"/>
              <a:buNone/>
              <a:defRPr sz="1600" b="0" i="0" u="none" strike="noStrike" cap="none">
                <a:solidFill>
                  <a:schemeClr val="dk2"/>
                </a:solidFill>
                <a:latin typeface="Century Gothic"/>
                <a:ea typeface="Century Gothic"/>
                <a:cs typeface="Century Gothic"/>
                <a:sym typeface="Century Gothic"/>
              </a:defRPr>
            </a:lvl3pPr>
            <a:lvl4pPr marL="1828800" marR="0" lvl="3" indent="-228600" algn="l" rtl="0">
              <a:spcBef>
                <a:spcPts val="0"/>
              </a:spcBef>
              <a:spcAft>
                <a:spcPts val="0"/>
              </a:spcAft>
              <a:buSzPts val="1400"/>
              <a:buNone/>
              <a:defRPr sz="1600" b="0" i="0" u="none" strike="noStrike" cap="none">
                <a:solidFill>
                  <a:schemeClr val="dk2"/>
                </a:solidFill>
                <a:latin typeface="Century Gothic"/>
                <a:ea typeface="Century Gothic"/>
                <a:cs typeface="Century Gothic"/>
                <a:sym typeface="Century Gothic"/>
              </a:defRPr>
            </a:lvl4pPr>
            <a:lvl5pPr marL="2286000" marR="0" lvl="4" indent="-228600" algn="l" rtl="0">
              <a:spcBef>
                <a:spcPts val="0"/>
              </a:spcBef>
              <a:spcAft>
                <a:spcPts val="0"/>
              </a:spcAft>
              <a:buSzPts val="1400"/>
              <a:buNone/>
              <a:defRPr sz="1600" b="0" i="0" u="none" strike="noStrike" cap="none">
                <a:solidFill>
                  <a:schemeClr val="dk2"/>
                </a:solidFill>
                <a:latin typeface="Century Gothic"/>
                <a:ea typeface="Century Gothic"/>
                <a:cs typeface="Century Gothic"/>
                <a:sym typeface="Century Gothic"/>
              </a:defRPr>
            </a:lvl5pPr>
            <a:lvl6pPr marL="2743200" marR="0" lvl="5" indent="-228600" algn="l" rtl="0">
              <a:spcBef>
                <a:spcPts val="0"/>
              </a:spcBef>
              <a:spcAft>
                <a:spcPts val="0"/>
              </a:spcAft>
              <a:buSzPts val="1400"/>
              <a:buNone/>
              <a:defRPr sz="1600" b="0" i="0" u="none" strike="noStrike" cap="none">
                <a:solidFill>
                  <a:schemeClr val="dk1"/>
                </a:solidFill>
                <a:latin typeface="Century Gothic"/>
                <a:ea typeface="Century Gothic"/>
                <a:cs typeface="Century Gothic"/>
                <a:sym typeface="Century Gothic"/>
              </a:defRPr>
            </a:lvl6pPr>
            <a:lvl7pPr marL="3200400" marR="0" lvl="6" indent="-228600" algn="l" rtl="0">
              <a:spcBef>
                <a:spcPts val="0"/>
              </a:spcBef>
              <a:spcAft>
                <a:spcPts val="0"/>
              </a:spcAft>
              <a:buSzPts val="1400"/>
              <a:buNone/>
              <a:defRPr sz="1600" b="0" i="0" u="none" strike="noStrike" cap="none">
                <a:solidFill>
                  <a:schemeClr val="dk1"/>
                </a:solidFill>
                <a:latin typeface="Century Gothic"/>
                <a:ea typeface="Century Gothic"/>
                <a:cs typeface="Century Gothic"/>
                <a:sym typeface="Century Gothic"/>
              </a:defRPr>
            </a:lvl7pPr>
            <a:lvl8pPr marL="3657600" marR="0" lvl="7" indent="-228600" algn="l" rtl="0">
              <a:spcBef>
                <a:spcPts val="0"/>
              </a:spcBef>
              <a:spcAft>
                <a:spcPts val="0"/>
              </a:spcAft>
              <a:buSzPts val="1400"/>
              <a:buNone/>
              <a:defRPr sz="1600" b="0" i="0" u="none" strike="noStrike" cap="none">
                <a:solidFill>
                  <a:schemeClr val="dk1"/>
                </a:solidFill>
                <a:latin typeface="Century Gothic"/>
                <a:ea typeface="Century Gothic"/>
                <a:cs typeface="Century Gothic"/>
                <a:sym typeface="Century Gothic"/>
              </a:defRPr>
            </a:lvl8pPr>
            <a:lvl9pPr marL="4114800" marR="0" lvl="8" indent="-228600" algn="l" rtl="0">
              <a:spcBef>
                <a:spcPts val="0"/>
              </a:spcBef>
              <a:spcAft>
                <a:spcPts val="0"/>
              </a:spcAft>
              <a:buSzPts val="1400"/>
              <a:buNone/>
              <a:defRPr sz="1600" b="0" i="0" u="none" strike="noStrike" cap="none">
                <a:solidFill>
                  <a:schemeClr val="dk1"/>
                </a:solidFill>
                <a:latin typeface="Century Gothic"/>
                <a:ea typeface="Century Gothic"/>
                <a:cs typeface="Century Gothic"/>
                <a:sym typeface="Century Gothic"/>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2"/>
                </a:solidFill>
                <a:latin typeface="Century Gothic"/>
                <a:ea typeface="Century Gothic"/>
                <a:cs typeface="Century Gothic"/>
                <a:sym typeface="Century Gothic"/>
              </a:rPr>
              <a:t>‹#›</a:t>
            </a:fld>
            <a:endParaRPr sz="1200" b="0" i="0" u="none" strike="noStrike" cap="none">
              <a:solidFill>
                <a:schemeClr val="dk2"/>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2"/>
                </a:solidFill>
                <a:latin typeface="Century Gothic"/>
                <a:ea typeface="Century Gothic"/>
                <a:cs typeface="Century Gothic"/>
                <a:sym typeface="Century Gothic"/>
              </a:rPr>
              <a:t>2</a:t>
            </a:fld>
            <a:endParaRPr lang="en-US" sz="1200" b="0" i="0" u="none" strike="noStrike" cap="none">
              <a:solidFill>
                <a:schemeClr val="dk2"/>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137435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You can also check to</a:t>
            </a:r>
            <a:r>
              <a:rPr lang="en-US" baseline="0" dirty="0"/>
              <a:t> see if any approvals screen to see the status of requisitions that needs corrections.</a:t>
            </a:r>
          </a:p>
        </p:txBody>
      </p:sp>
      <p:sp>
        <p:nvSpPr>
          <p:cNvPr id="114" name="Google Shape;1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Exceptions-library books, online orders (Amazon, Wilton’s…)</a:t>
            </a:r>
          </a:p>
        </p:txBody>
      </p:sp>
      <p:sp>
        <p:nvSpPr>
          <p:cNvPr id="132" name="Google Shape;13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Jenn and A will discuss specifics.  Bid reference missing, incomplete, expired or wrong….  Go to Req approval screen to see if anything out there</a:t>
            </a:r>
            <a:endParaRPr dirty="0"/>
          </a:p>
        </p:txBody>
      </p:sp>
      <p:sp>
        <p:nvSpPr>
          <p:cNvPr id="114" name="Google Shape;11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3366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RPO—express how specific we want them to be.   Instructional, office supplies, nurse, counselor supplies—be specific</a:t>
            </a:r>
            <a:endParaRPr dirty="0"/>
          </a:p>
        </p:txBody>
      </p:sp>
      <p:sp>
        <p:nvSpPr>
          <p:cNvPr id="138" name="Google Shape;138;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Talk about specifics—function code matches description, </a:t>
            </a:r>
            <a:r>
              <a:rPr lang="en-US" dirty="0" err="1"/>
              <a:t>etc</a:t>
            </a:r>
            <a:endParaRPr dirty="0"/>
          </a:p>
        </p:txBody>
      </p:sp>
      <p:sp>
        <p:nvSpPr>
          <p:cNvPr id="150" name="Google Shape;15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We have a lot of people not attaching quotes and we NEED the quotes attached.</a:t>
            </a:r>
            <a:endParaRPr dirty="0"/>
          </a:p>
        </p:txBody>
      </p:sp>
      <p:sp>
        <p:nvSpPr>
          <p:cNvPr id="144" name="Google Shape;14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dfad636c0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edfad636c0_0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edfad636c0_0_3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If we don’t have all 4 copies in our office, they need to contact business office to cancel/void a PO</a:t>
            </a:r>
            <a:endParaRPr dirty="0"/>
          </a:p>
        </p:txBody>
      </p:sp>
      <p:sp>
        <p:nvSpPr>
          <p:cNvPr id="168" name="Google Shape;16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dfad636c0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edfad636c0_0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edfad636c0_0_3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3575974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362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Email rep and ask what is the best pricing based on the following purchasing contracts? (</a:t>
            </a:r>
            <a:r>
              <a:rPr lang="en-US" dirty="0" err="1"/>
              <a:t>Buyboard</a:t>
            </a:r>
            <a:r>
              <a:rPr lang="en-US" dirty="0"/>
              <a:t>, Epic 6, TIPS, </a:t>
            </a:r>
            <a:r>
              <a:rPr lang="en-US" dirty="0" err="1"/>
              <a:t>etc</a:t>
            </a:r>
            <a:r>
              <a:rPr lang="en-US" dirty="0"/>
              <a:t>)  Always use first tab as your default search for vendors</a:t>
            </a:r>
            <a:endParaRPr dirty="0"/>
          </a:p>
        </p:txBody>
      </p:sp>
      <p:sp>
        <p:nvSpPr>
          <p:cNvPr id="275" name="Google Shape;27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4367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email to show how</a:t>
            </a:r>
            <a:r>
              <a:rPr lang="en-US" baseline="0" dirty="0"/>
              <a:t> to easily access drive and show how to set up an email template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2"/>
                </a:solidFill>
                <a:latin typeface="Century Gothic"/>
                <a:ea typeface="Century Gothic"/>
                <a:cs typeface="Century Gothic"/>
                <a:sym typeface="Century Gothic"/>
              </a:rPr>
              <a:t>28</a:t>
            </a:fld>
            <a:endParaRPr lang="en-US" sz="1200" b="0" i="0" u="none" strike="noStrike" cap="none">
              <a:solidFill>
                <a:schemeClr val="dk2"/>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822157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email to show how</a:t>
            </a:r>
            <a:r>
              <a:rPr lang="en-US" baseline="0" dirty="0"/>
              <a:t> to easily access drive and show how to set up an email template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2"/>
                </a:solidFill>
                <a:latin typeface="Century Gothic"/>
                <a:ea typeface="Century Gothic"/>
                <a:cs typeface="Century Gothic"/>
                <a:sym typeface="Century Gothic"/>
              </a:rPr>
              <a:t>29</a:t>
            </a:fld>
            <a:endParaRPr lang="en-US" sz="1200" b="0" i="0" u="none" strike="noStrike" cap="none">
              <a:solidFill>
                <a:schemeClr val="dk2"/>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958256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dfad636c0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edfad636c0_0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edfad636c0_0_3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extLst>
      <p:ext uri="{BB962C8B-B14F-4D97-AF65-F5344CB8AC3E}">
        <p14:creationId xmlns:p14="http://schemas.microsoft.com/office/powerpoint/2010/main" val="3377083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Let us know how our vendors are performing—good or bad?</a:t>
            </a:r>
            <a:endParaRPr dirty="0"/>
          </a:p>
        </p:txBody>
      </p:sp>
      <p:sp>
        <p:nvSpPr>
          <p:cNvPr id="275" name="Google Shape;27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8724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Optional :candy bar, chips or drink accepted in lieu of a restocking fee!! </a:t>
            </a:r>
            <a:endParaRPr dirty="0"/>
          </a:p>
        </p:txBody>
      </p:sp>
      <p:sp>
        <p:nvSpPr>
          <p:cNvPr id="275" name="Google Shape;27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4334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f2844f36f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f2844f36f7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you need that specific</a:t>
            </a:r>
            <a:r>
              <a:rPr lang="en-US" baseline="0" dirty="0"/>
              <a:t> color of </a:t>
            </a:r>
            <a:r>
              <a:rPr lang="en-US" baseline="0" dirty="0" err="1"/>
              <a:t>astrobright</a:t>
            </a:r>
            <a:r>
              <a:rPr lang="en-US" baseline="0" dirty="0"/>
              <a:t> paper and it isn’t available in the warehouse contact Joe at Bosworth. </a:t>
            </a:r>
          </a:p>
          <a:p>
            <a:pPr marL="0" lvl="0" indent="0" algn="l" rtl="0">
              <a:spcBef>
                <a:spcPts val="0"/>
              </a:spcBef>
              <a:spcAft>
                <a:spcPts val="0"/>
              </a:spcAft>
              <a:buNone/>
            </a:pPr>
            <a:r>
              <a:rPr lang="en-US" baseline="0" dirty="0"/>
              <a:t>Campus Envelopes and Business cards? Staples </a:t>
            </a:r>
            <a:endParaRPr dirty="0"/>
          </a:p>
        </p:txBody>
      </p:sp>
      <p:sp>
        <p:nvSpPr>
          <p:cNvPr id="245" name="Google Shape;245;gf2844f36f7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DO NOT CALL AND ASK QUESTIONS ABOUT SIZE OR ASK ME TO TAKE PICS</a:t>
            </a:r>
            <a:endParaRPr dirty="0"/>
          </a:p>
        </p:txBody>
      </p:sp>
      <p:sp>
        <p:nvSpPr>
          <p:cNvPr id="275" name="Google Shape;275;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53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2"/>
                </a:solidFill>
                <a:latin typeface="Century Gothic"/>
                <a:ea typeface="Century Gothic"/>
                <a:cs typeface="Century Gothic"/>
                <a:sym typeface="Century Gothic"/>
              </a:rPr>
              <a:t>36</a:t>
            </a:fld>
            <a:endParaRPr lang="en-US" sz="1200" b="0" i="0" u="none" strike="noStrike" cap="none">
              <a:solidFill>
                <a:schemeClr val="dk2"/>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100926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2"/>
                </a:solidFill>
                <a:latin typeface="Century Gothic"/>
                <a:ea typeface="Century Gothic"/>
                <a:cs typeface="Century Gothic"/>
                <a:sym typeface="Century Gothic"/>
              </a:rPr>
              <a:t>37</a:t>
            </a:fld>
            <a:endParaRPr lang="en-US" sz="1200" b="0" i="0" u="none" strike="noStrike" cap="none">
              <a:solidFill>
                <a:schemeClr val="dk2"/>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0022513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srgbClr val="455F51"/>
                </a:solidFill>
                <a:effectLst/>
                <a:uLnTx/>
                <a:uFillTx/>
                <a:latin typeface="Century Gothic"/>
                <a:ea typeface="Century Gothic"/>
                <a:cs typeface="Century Gothic"/>
                <a:sym typeface="Century Gothic"/>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455F51"/>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1039658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srgbClr val="455F51"/>
                </a:solidFill>
                <a:effectLst/>
                <a:uLnTx/>
                <a:uFillTx/>
                <a:latin typeface="Century Gothic"/>
                <a:ea typeface="Century Gothic"/>
                <a:cs typeface="Century Gothic"/>
                <a:sym typeface="Century Gothic"/>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455F51"/>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3133987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srgbClr val="455F51"/>
                </a:solidFill>
                <a:effectLst/>
                <a:uLnTx/>
                <a:uFillTx/>
                <a:latin typeface="Century Gothic"/>
                <a:ea typeface="Century Gothic"/>
                <a:cs typeface="Century Gothic"/>
                <a:sym typeface="Century Gothic"/>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455F51"/>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3175777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srgbClr val="455F51"/>
                </a:solidFill>
                <a:effectLst/>
                <a:uLnTx/>
                <a:uFillTx/>
                <a:latin typeface="Century Gothic"/>
                <a:ea typeface="Century Gothic"/>
                <a:cs typeface="Century Gothic"/>
                <a:sym typeface="Century Gothic"/>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455F51"/>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770965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1" name="Google Shape;28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edfad636c0_1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edfad636c0_1_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gedfad636c0_1_6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a:p>
        </p:txBody>
      </p:sp>
    </p:spTree>
    <p:extLst>
      <p:ext uri="{BB962C8B-B14F-4D97-AF65-F5344CB8AC3E}">
        <p14:creationId xmlns:p14="http://schemas.microsoft.com/office/powerpoint/2010/main" val="103136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291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dfad636c0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edfad636c0_0_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edfad636c0_0_3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45</a:t>
            </a:fld>
            <a:endParaRPr/>
          </a:p>
        </p:txBody>
      </p:sp>
    </p:spTree>
    <p:extLst>
      <p:ext uri="{BB962C8B-B14F-4D97-AF65-F5344CB8AC3E}">
        <p14:creationId xmlns:p14="http://schemas.microsoft.com/office/powerpoint/2010/main" val="1741727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edfad636c0_1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edfad636c0_1_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gedfad636c0_1_6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2590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82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4649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1607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8429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98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37731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6217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8446840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9077029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1997945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4113668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0243851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7816883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364705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14545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5802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496471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csisd.org/common/pages/DisplayFile.aspx?itemId=49918634" TargetMode="External"/><Relationship Id="rId3" Type="http://schemas.openxmlformats.org/officeDocument/2006/relationships/hyperlink" Target="https://p19cdn4static.sharpschool.com/UserFiles/Servers/Server_1301440/File/2021-2022%20PURCHASING%20HANDBOOK%20POLICIES%20AND%20PROCEDURES%2001-24-2022%20FINAL.pdf" TargetMode="External"/><Relationship Id="rId7" Type="http://schemas.openxmlformats.org/officeDocument/2006/relationships/hyperlink" Target="https://www.csisd.org/common/pages/DisplayFile.aspx?itemId=2235232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docs.google.com/spreadsheets/d/15QUf3IRL1ENin3V9_yVc4urE0hEbNRAb1o1ZXwgZCjs/edit#gid=187616158" TargetMode="External"/><Relationship Id="rId5" Type="http://schemas.openxmlformats.org/officeDocument/2006/relationships/hyperlink" Target="https://docs.google.com/spreadsheets/d/1jbC3gf3GmvMfUwonL0cCIWkj5L27Vp2_t-pTFj7IT2s/edit#gid=1931047863" TargetMode="External"/><Relationship Id="rId4" Type="http://schemas.openxmlformats.org/officeDocument/2006/relationships/hyperlink" Target="https://www.csisd.org/common/pages/DisplayFile.aspx?itemId=21624992"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purchasing@csisd.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hyperlink" Target="mailto:jbyroad@csisd.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spreadsheets/d/1jbC3gf3GmvMfUwonL0cCIWkj5L27Vp2_t-pTFj7IT2s/edit#gid=1931047863"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ocs.google.com/forms/d/e/1FAIpQLScslVwcqzxcAJanzwSJ9sjwd0KtbV-_HWyi1ZX_gz81ZE1E8w/viewform?usp=sf_lin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jsanangelo@csisd.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www.csisd.org/common/pages/DisplayFile.aspx?itemId=22352328" TargetMode="External"/><Relationship Id="rId4" Type="http://schemas.openxmlformats.org/officeDocument/2006/relationships/hyperlink" Target="mailto:clightsey@csisd.org"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jtjordan@ovol.u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Zackary.Baker@staples.co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sisd.org/common/pages/DisplayFile.aspx?itemId=49918634"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csisd.org/common/pages/DownloadFileByUrl.aspx?key=bTJR%2bAuzBvE2FNodAgwrjzzyvTKwSfrjJ5hqjGiozE75oSvTUmPano%2b3H92ThZgN8lozcK7lqcmpkWwVGjx3po3%2fKUw8nIJIvCrjzVuBA4fCrh69UgiVY0Q9EQUpHxuwj6j7ya0M6QR%2b4IFOjAef%2foypyCdpBmW8f4ZufJRBRlQ4hPLBws59yuNZCFBJmkbhpDEVZg%3d%3d"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csisd.org/common/pages/DisplayFile.aspx?itemId=22804226"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csisd.org/common/pages/DisplayFile.aspx?itemId=2871809"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intentionalcommunication.com/developing-emotional-competency/"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openxmlformats.org/officeDocument/2006/relationships/hyperlink" Target="https://p19cdn4static.sharpschool.com/UserFiles/Servers/Server_1301440/File/2021-2022%20PURCHASING%20HANDBOOK%20POLICIES%20AND%20PROCEDURES%2001-24-2022%20FINAL.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csisd.org/common/pages/DisplayFile.aspx?itemId=22352328" TargetMode="External"/><Relationship Id="rId5" Type="http://schemas.openxmlformats.org/officeDocument/2006/relationships/hyperlink" Target="https://docs.google.com/spreadsheets/d/1Xol4qaul_jvsVJsTxR96O8SZhxelR1Cm9YnC5xooesg/edit#gid=187616158" TargetMode="External"/><Relationship Id="rId4" Type="http://schemas.openxmlformats.org/officeDocument/2006/relationships/hyperlink" Target="https://docs.google.com/spreadsheets/d/1jbC3gf3GmvMfUwonL0cCIWkj5L27Vp2_t-pTFj7IT2s/edit#gid=1931047863"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9.png"/><Relationship Id="rId7" Type="http://schemas.openxmlformats.org/officeDocument/2006/relationships/image" Target="../media/image2.png"/><Relationship Id="rId12"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4.png"/><Relationship Id="rId5" Type="http://schemas.openxmlformats.org/officeDocument/2006/relationships/image" Target="../media/image21.png"/><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Shape 97"/>
        <p:cNvGrpSpPr/>
        <p:nvPr/>
      </p:nvGrpSpPr>
      <p:grpSpPr>
        <a:xfrm>
          <a:off x="0" y="0"/>
          <a:ext cx="0" cy="0"/>
          <a:chOff x="0" y="0"/>
          <a:chExt cx="0" cy="0"/>
        </a:xfrm>
      </p:grpSpPr>
      <p:grpSp>
        <p:nvGrpSpPr>
          <p:cNvPr id="104" name="Group 103">
            <a:extLst>
              <a:ext uri="{FF2B5EF4-FFF2-40B4-BE49-F238E27FC236}">
                <a16:creationId xmlns:a16="http://schemas.microsoft.com/office/drawing/2014/main" id="{D4EC3799-3F52-48CE-85CC-83AED368EB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useBgFill="1">
          <p:nvSpPr>
            <p:cNvPr id="105" name="Rectangle 104">
              <a:extLst>
                <a:ext uri="{FF2B5EF4-FFF2-40B4-BE49-F238E27FC236}">
                  <a16:creationId xmlns:a16="http://schemas.microsoft.com/office/drawing/2014/main" id="{F3FC2939-BF10-4CBC-904B-74A17D4B9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6" name="Freeform 5">
              <a:extLst>
                <a:ext uri="{FF2B5EF4-FFF2-40B4-BE49-F238E27FC236}">
                  <a16:creationId xmlns:a16="http://schemas.microsoft.com/office/drawing/2014/main" id="{266B6D5D-11B6-40A6-9CEF-F0B0D104C5C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98" name="Google Shape;98;p1"/>
          <p:cNvSpPr txBox="1">
            <a:spLocks noGrp="1"/>
          </p:cNvSpPr>
          <p:nvPr>
            <p:ph type="ctrTitle"/>
          </p:nvPr>
        </p:nvSpPr>
        <p:spPr>
          <a:xfrm>
            <a:off x="3358662" y="677008"/>
            <a:ext cx="5319346" cy="5583115"/>
          </a:xfrm>
          <a:prstGeom prst="rect">
            <a:avLst/>
          </a:prstGeom>
          <a:scene3d>
            <a:camera prst="orthographicFront"/>
            <a:lightRig rig="threePt" dir="t"/>
          </a:scene3d>
          <a:sp3d>
            <a:bevelT w="19050" h="88900"/>
            <a:bevelB w="12700"/>
          </a:sp3d>
        </p:spPr>
        <p:txBody>
          <a:bodyPr spcFirstLastPara="1" lIns="91425" tIns="45700" rIns="91425" bIns="45700" anchor="ctr" anchorCtr="0">
            <a:normAutofit/>
          </a:bodyPr>
          <a:lstStyle/>
          <a:p>
            <a:pPr marL="0" lvl="0" indent="0" algn="ctr" rtl="0">
              <a:spcBef>
                <a:spcPts val="0"/>
              </a:spcBef>
              <a:spcAft>
                <a:spcPts val="0"/>
              </a:spcAft>
              <a:buClr>
                <a:schemeClr val="lt1"/>
              </a:buClr>
              <a:buSzPts val="3105"/>
              <a:buFont typeface="Corbel"/>
              <a:buNone/>
            </a:pPr>
            <a:r>
              <a:rPr lang="en-US" sz="5300" b="1" dirty="0">
                <a:solidFill>
                  <a:schemeClr val="tx1"/>
                </a:solidFill>
                <a:effectLst>
                  <a:outerShdw blurRad="50800" dist="38100" algn="l" rotWithShape="0">
                    <a:schemeClr val="accent1">
                      <a:lumMod val="40000"/>
                      <a:lumOff val="60000"/>
                      <a:alpha val="40000"/>
                    </a:schemeClr>
                  </a:outerShdw>
                </a:effectLst>
              </a:rPr>
              <a:t>WELCOME!</a:t>
            </a:r>
            <a:br>
              <a:rPr lang="en-US" sz="5300" b="1" dirty="0">
                <a:solidFill>
                  <a:schemeClr val="tx1"/>
                </a:solidFill>
              </a:rPr>
            </a:br>
            <a:br>
              <a:rPr lang="en-US" sz="5300" b="1" dirty="0">
                <a:solidFill>
                  <a:schemeClr val="tx1"/>
                </a:solidFill>
              </a:rPr>
            </a:br>
            <a:r>
              <a:rPr lang="en-US" sz="5300" b="1" dirty="0">
                <a:solidFill>
                  <a:schemeClr val="tx1"/>
                </a:solidFill>
                <a:effectLst>
                  <a:outerShdw blurRad="63500" dist="38100" dir="600000" algn="l" rotWithShape="0">
                    <a:schemeClr val="accent1">
                      <a:lumMod val="60000"/>
                      <a:lumOff val="40000"/>
                      <a:alpha val="40000"/>
                    </a:schemeClr>
                  </a:outerShdw>
                </a:effectLst>
              </a:rPr>
              <a:t>PURCHASING</a:t>
            </a:r>
            <a:br>
              <a:rPr lang="en-US" sz="5300" b="1" dirty="0">
                <a:solidFill>
                  <a:schemeClr val="tx1"/>
                </a:solidFill>
                <a:effectLst>
                  <a:outerShdw blurRad="63500" dist="38100" dir="600000" algn="l" rotWithShape="0">
                    <a:schemeClr val="accent1">
                      <a:lumMod val="60000"/>
                      <a:lumOff val="40000"/>
                      <a:alpha val="40000"/>
                    </a:schemeClr>
                  </a:outerShdw>
                </a:effectLst>
              </a:rPr>
            </a:br>
            <a:r>
              <a:rPr lang="en-US" sz="5300" b="1" dirty="0">
                <a:solidFill>
                  <a:schemeClr val="tx1"/>
                </a:solidFill>
                <a:effectLst>
                  <a:outerShdw blurRad="63500" dist="38100" dir="600000" algn="l" rotWithShape="0">
                    <a:schemeClr val="accent1">
                      <a:lumMod val="60000"/>
                      <a:lumOff val="40000"/>
                      <a:alpha val="40000"/>
                    </a:schemeClr>
                  </a:outerShdw>
                </a:effectLst>
              </a:rPr>
              <a:t>TRAINING</a:t>
            </a:r>
            <a:endParaRPr lang="en-US" sz="5300" dirty="0">
              <a:solidFill>
                <a:schemeClr val="tx1"/>
              </a:solidFill>
              <a:effectLst>
                <a:outerShdw blurRad="63500" dist="38100" dir="600000" algn="l" rotWithShape="0">
                  <a:schemeClr val="accent1">
                    <a:lumMod val="60000"/>
                    <a:lumOff val="40000"/>
                    <a:alpha val="40000"/>
                  </a:schemeClr>
                </a:outerShdw>
              </a:effectLst>
            </a:endParaRPr>
          </a:p>
        </p:txBody>
      </p:sp>
      <p:sp>
        <p:nvSpPr>
          <p:cNvPr id="99" name="Google Shape;99;p1"/>
          <p:cNvSpPr txBox="1">
            <a:spLocks noGrp="1"/>
          </p:cNvSpPr>
          <p:nvPr>
            <p:ph type="subTitle" idx="1"/>
          </p:nvPr>
        </p:nvSpPr>
        <p:spPr>
          <a:xfrm>
            <a:off x="841395" y="1370143"/>
            <a:ext cx="2184819" cy="4157446"/>
          </a:xfrm>
          <a:prstGeom prst="rect">
            <a:avLst/>
          </a:prstGeom>
        </p:spPr>
        <p:txBody>
          <a:bodyPr spcFirstLastPara="1" lIns="91425" tIns="45700" rIns="91425" bIns="45700" anchor="ctr" anchorCtr="0">
            <a:normAutofit/>
          </a:bodyPr>
          <a:lstStyle/>
          <a:p>
            <a:pPr marL="0" lvl="0" indent="0" algn="ctr" rtl="0">
              <a:spcBef>
                <a:spcPts val="0"/>
              </a:spcBef>
              <a:spcAft>
                <a:spcPts val="600"/>
              </a:spcAft>
              <a:buSzPts val="1681"/>
              <a:buNone/>
            </a:pPr>
            <a:r>
              <a:rPr lang="en-US" sz="2000" dirty="0">
                <a:solidFill>
                  <a:schemeClr val="tx1"/>
                </a:solidFill>
              </a:rPr>
              <a:t>August 7, 2023</a:t>
            </a:r>
          </a:p>
        </p:txBody>
      </p:sp>
      <p:cxnSp>
        <p:nvCxnSpPr>
          <p:cNvPr id="108" name="Straight Connector 107">
            <a:extLst>
              <a:ext uri="{FF2B5EF4-FFF2-40B4-BE49-F238E27FC236}">
                <a16:creationId xmlns:a16="http://schemas.microsoft.com/office/drawing/2014/main" id="{789E20C7-BB50-4317-93C7-90C8ED80B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67515" y="1930986"/>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9">
                                            <p:txEl>
                                              <p:pRg st="0" end="0"/>
                                            </p:txEl>
                                          </p:spTgt>
                                        </p:tgtEl>
                                        <p:attrNameLst>
                                          <p:attrName>style.visibility</p:attrName>
                                        </p:attrNameLst>
                                      </p:cBhvr>
                                      <p:to>
                                        <p:strVal val="visible"/>
                                      </p:to>
                                    </p:set>
                                    <p:animEffect transition="in" filter="fade">
                                      <p:cBhvr>
                                        <p:cTn id="7" dur="700"/>
                                        <p:tgtEl>
                                          <p:spTgt spid="99">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98"/>
                                        </p:tgtEl>
                                        <p:attrNameLst>
                                          <p:attrName>style.visibility</p:attrName>
                                        </p:attrNameLst>
                                      </p:cBhvr>
                                      <p:to>
                                        <p:strVal val="visible"/>
                                      </p:to>
                                    </p:set>
                                    <p:animEffect transition="in" filter="fade">
                                      <p:cBhvr>
                                        <p:cTn id="10" dur="7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BB6D-FAA7-0261-7446-99BF285FAD2C}"/>
              </a:ext>
            </a:extLst>
          </p:cNvPr>
          <p:cNvSpPr>
            <a:spLocks noGrp="1"/>
          </p:cNvSpPr>
          <p:nvPr>
            <p:ph type="title"/>
          </p:nvPr>
        </p:nvSpPr>
        <p:spPr>
          <a:xfrm>
            <a:off x="865970" y="927098"/>
            <a:ext cx="7350378" cy="709865"/>
          </a:xfrm>
        </p:spPr>
        <p:txBody>
          <a:bodyPr/>
          <a:lstStyle/>
          <a:p>
            <a:r>
              <a:rPr lang="en-US" sz="4000" b="1" dirty="0"/>
              <a:t>Thank you so much to the following Sponsors!</a:t>
            </a:r>
          </a:p>
        </p:txBody>
      </p:sp>
      <p:pic>
        <p:nvPicPr>
          <p:cNvPr id="4" name="Picture 3"/>
          <p:cNvPicPr>
            <a:picLocks noChangeAspect="1"/>
          </p:cNvPicPr>
          <p:nvPr/>
        </p:nvPicPr>
        <p:blipFill>
          <a:blip r:embed="rId3"/>
          <a:stretch>
            <a:fillRect/>
          </a:stretch>
        </p:blipFill>
        <p:spPr>
          <a:xfrm>
            <a:off x="1133041" y="5398487"/>
            <a:ext cx="1695860" cy="446882"/>
          </a:xfrm>
          <a:prstGeom prst="rect">
            <a:avLst/>
          </a:prstGeom>
        </p:spPr>
      </p:pic>
      <p:pic>
        <p:nvPicPr>
          <p:cNvPr id="11" name="Picture 10">
            <a:extLst>
              <a:ext uri="{FF2B5EF4-FFF2-40B4-BE49-F238E27FC236}">
                <a16:creationId xmlns:a16="http://schemas.microsoft.com/office/drawing/2014/main" id="{EC9F3514-E0D6-8C72-5AF9-F038C00F254D}"/>
              </a:ext>
            </a:extLst>
          </p:cNvPr>
          <p:cNvPicPr>
            <a:picLocks noChangeAspect="1"/>
          </p:cNvPicPr>
          <p:nvPr/>
        </p:nvPicPr>
        <p:blipFill>
          <a:blip r:embed="rId4"/>
          <a:stretch>
            <a:fillRect/>
          </a:stretch>
        </p:blipFill>
        <p:spPr>
          <a:xfrm>
            <a:off x="1317048" y="3841281"/>
            <a:ext cx="1511853" cy="727011"/>
          </a:xfrm>
          <a:prstGeom prst="rect">
            <a:avLst/>
          </a:prstGeom>
        </p:spPr>
      </p:pic>
      <p:pic>
        <p:nvPicPr>
          <p:cNvPr id="1026" name="Picture 2" descr="No photo description available.">
            <a:extLst>
              <a:ext uri="{FF2B5EF4-FFF2-40B4-BE49-F238E27FC236}">
                <a16:creationId xmlns:a16="http://schemas.microsoft.com/office/drawing/2014/main" id="{A1841491-F825-564B-C7B9-D223C2492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7476" y="2358259"/>
            <a:ext cx="688737" cy="68873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7C457C5-9CD9-1929-FA03-A64F290432F9}"/>
              </a:ext>
            </a:extLst>
          </p:cNvPr>
          <p:cNvSpPr txBox="1"/>
          <p:nvPr/>
        </p:nvSpPr>
        <p:spPr>
          <a:xfrm>
            <a:off x="2606133" y="2514582"/>
            <a:ext cx="5610215" cy="3416320"/>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Educator’s Depot  -  Breakfast Sponsor</a:t>
            </a:r>
          </a:p>
          <a:p>
            <a:pPr algn="ctr"/>
            <a:endParaRPr lang="en-US" sz="2400" b="1" dirty="0">
              <a:latin typeface="Calibri" panose="020F0502020204030204" pitchFamily="34" charset="0"/>
              <a:cs typeface="Calibri" panose="020F0502020204030204" pitchFamily="34" charset="0"/>
            </a:endParaRPr>
          </a:p>
          <a:p>
            <a:pPr algn="ctr"/>
            <a:endParaRPr lang="en-US" sz="2400" b="1" dirty="0">
              <a:latin typeface="Calibri" panose="020F0502020204030204" pitchFamily="34" charset="0"/>
              <a:cs typeface="Calibri" panose="020F0502020204030204" pitchFamily="34" charset="0"/>
            </a:endParaRPr>
          </a:p>
          <a:p>
            <a:pPr algn="ctr"/>
            <a:endParaRPr lang="en-US" sz="2400" b="1" dirty="0">
              <a:latin typeface="Calibri" panose="020F0502020204030204" pitchFamily="34" charset="0"/>
              <a:cs typeface="Calibri" panose="020F0502020204030204" pitchFamily="34" charset="0"/>
            </a:endParaRPr>
          </a:p>
          <a:p>
            <a:pPr algn="ctr"/>
            <a:r>
              <a:rPr lang="en-US" sz="2400" b="1" dirty="0" err="1">
                <a:latin typeface="Calibri" panose="020F0502020204030204" pitchFamily="34" charset="0"/>
                <a:cs typeface="Calibri" panose="020F0502020204030204" pitchFamily="34" charset="0"/>
              </a:rPr>
              <a:t>BuyBoard</a:t>
            </a:r>
            <a:r>
              <a:rPr lang="en-US" sz="2400" b="1" dirty="0">
                <a:latin typeface="Calibri" panose="020F0502020204030204" pitchFamily="34" charset="0"/>
                <a:cs typeface="Calibri" panose="020F0502020204030204" pitchFamily="34" charset="0"/>
              </a:rPr>
              <a:t> – Lunch Sponsor</a:t>
            </a:r>
          </a:p>
          <a:p>
            <a:pPr algn="ctr"/>
            <a:endParaRPr lang="en-US" sz="2400" b="1" dirty="0">
              <a:latin typeface="Calibri" panose="020F0502020204030204" pitchFamily="34" charset="0"/>
              <a:cs typeface="Calibri" panose="020F0502020204030204" pitchFamily="34" charset="0"/>
            </a:endParaRPr>
          </a:p>
          <a:p>
            <a:pPr algn="ctr"/>
            <a:endParaRPr lang="en-US" sz="2400" b="1" dirty="0">
              <a:latin typeface="Calibri" panose="020F0502020204030204" pitchFamily="34" charset="0"/>
              <a:cs typeface="Calibri" panose="020F0502020204030204" pitchFamily="34" charset="0"/>
            </a:endParaRPr>
          </a:p>
          <a:p>
            <a:pPr algn="ctr"/>
            <a:endParaRPr lang="en-US" sz="2400" b="1" dirty="0">
              <a:latin typeface="Calibri" panose="020F0502020204030204" pitchFamily="34" charset="0"/>
              <a:cs typeface="Calibri" panose="020F0502020204030204" pitchFamily="34" charset="0"/>
            </a:endParaRPr>
          </a:p>
          <a:p>
            <a:pPr algn="ctr"/>
            <a:r>
              <a:rPr lang="en-US" sz="2400" b="1" dirty="0">
                <a:latin typeface="Calibri" panose="020F0502020204030204" pitchFamily="34" charset="0"/>
                <a:cs typeface="Calibri" panose="020F0502020204030204" pitchFamily="34" charset="0"/>
              </a:rPr>
              <a:t>Kona Ice – Afternoon Snow Cones</a:t>
            </a:r>
          </a:p>
        </p:txBody>
      </p:sp>
    </p:spTree>
    <p:extLst>
      <p:ext uri="{BB962C8B-B14F-4D97-AF65-F5344CB8AC3E}">
        <p14:creationId xmlns:p14="http://schemas.microsoft.com/office/powerpoint/2010/main" val="17153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xit" presetSubtype="0" fill="remove" nodeType="afterEffect">
                                  <p:stCondLst>
                                    <p:cond delay="300"/>
                                  </p:stCondLst>
                                  <p:childTnLst>
                                    <p:animEffect transition="out" filter="fade">
                                      <p:cBhvr>
                                        <p:cTn id="6" dur="1000"/>
                                        <p:tgtEl>
                                          <p:spTgt spid="4"/>
                                        </p:tgtEl>
                                      </p:cBhvr>
                                    </p:animEffect>
                                    <p:anim calcmode="lin" valueType="num">
                                      <p:cBhvr>
                                        <p:cTn id="7" dur="1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1000"/>
                                        <p:tgtEl>
                                          <p:spTgt spid="4"/>
                                        </p:tgtEl>
                                        <p:attrNameLst>
                                          <p:attrName>ppt_h</p:attrName>
                                        </p:attrNameLst>
                                      </p:cBhvr>
                                      <p:tavLst>
                                        <p:tav tm="0">
                                          <p:val>
                                            <p:strVal val="ppt_h"/>
                                          </p:val>
                                        </p:tav>
                                        <p:tav tm="100000">
                                          <p:val>
                                            <p:strVal val="ppt_h"/>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BB6D-FAA7-0261-7446-99BF285FAD2C}"/>
              </a:ext>
            </a:extLst>
          </p:cNvPr>
          <p:cNvSpPr>
            <a:spLocks noGrp="1"/>
          </p:cNvSpPr>
          <p:nvPr>
            <p:ph type="title"/>
          </p:nvPr>
        </p:nvSpPr>
        <p:spPr>
          <a:xfrm>
            <a:off x="492369" y="527539"/>
            <a:ext cx="8097716" cy="1072662"/>
          </a:xfrm>
        </p:spPr>
        <p:txBody>
          <a:bodyPr/>
          <a:lstStyle/>
          <a:p>
            <a:r>
              <a:rPr lang="en-US" sz="4000" b="1" dirty="0"/>
              <a:t>Welcome Connie Burkett</a:t>
            </a:r>
            <a:br>
              <a:rPr lang="en-US" sz="4000" b="1" dirty="0"/>
            </a:br>
            <a:r>
              <a:rPr lang="en-US" sz="4000" b="1" dirty="0"/>
              <a:t>from </a:t>
            </a:r>
            <a:r>
              <a:rPr lang="en-US" sz="4000" b="1" dirty="0" err="1"/>
              <a:t>BuyBoard</a:t>
            </a:r>
            <a:r>
              <a:rPr lang="en-US" sz="4000" b="1" dirty="0"/>
              <a:t> (TASB)</a:t>
            </a:r>
            <a:endParaRPr lang="en-US" sz="4000" dirty="0"/>
          </a:p>
        </p:txBody>
      </p:sp>
      <p:pic>
        <p:nvPicPr>
          <p:cNvPr id="1030" name="Picture 6" descr="BuyBoard | TASB Services">
            <a:extLst>
              <a:ext uri="{FF2B5EF4-FFF2-40B4-BE49-F238E27FC236}">
                <a16:creationId xmlns:a16="http://schemas.microsoft.com/office/drawing/2014/main" id="{A46F0409-7AD6-8060-F100-BC6B6266EB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209" y="2941587"/>
            <a:ext cx="4066347" cy="13825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uyBoard | TASB Services">
            <a:extLst>
              <a:ext uri="{FF2B5EF4-FFF2-40B4-BE49-F238E27FC236}">
                <a16:creationId xmlns:a16="http://schemas.microsoft.com/office/drawing/2014/main" id="{C36DD1B3-09C0-E9E6-D6C3-966051398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1334" y="2918829"/>
            <a:ext cx="1143000"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1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BB6D-FAA7-0261-7446-99BF285FAD2C}"/>
              </a:ext>
            </a:extLst>
          </p:cNvPr>
          <p:cNvSpPr>
            <a:spLocks noGrp="1"/>
          </p:cNvSpPr>
          <p:nvPr>
            <p:ph type="title"/>
          </p:nvPr>
        </p:nvSpPr>
        <p:spPr>
          <a:xfrm>
            <a:off x="492369" y="527539"/>
            <a:ext cx="8097716" cy="1072662"/>
          </a:xfrm>
        </p:spPr>
        <p:txBody>
          <a:bodyPr/>
          <a:lstStyle/>
          <a:p>
            <a:r>
              <a:rPr lang="en-US" sz="4000" b="1" dirty="0"/>
              <a:t>Welcome Jeff Drury (Choice Partners</a:t>
            </a:r>
            <a:r>
              <a:rPr lang="en-US" sz="4000" dirty="0"/>
              <a:t>)</a:t>
            </a:r>
          </a:p>
        </p:txBody>
      </p:sp>
      <p:pic>
        <p:nvPicPr>
          <p:cNvPr id="2058" name="Picture 10" descr="Choice Partners Logo">
            <a:extLst>
              <a:ext uri="{FF2B5EF4-FFF2-40B4-BE49-F238E27FC236}">
                <a16:creationId xmlns:a16="http://schemas.microsoft.com/office/drawing/2014/main" id="{B016A665-BF50-6E85-101D-BE08F20B8E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8744" y="2177971"/>
            <a:ext cx="5325918" cy="12070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6E427C2-AAD6-8964-9B26-80A9B5EB4FC5}"/>
              </a:ext>
            </a:extLst>
          </p:cNvPr>
          <p:cNvSpPr txBox="1"/>
          <p:nvPr/>
        </p:nvSpPr>
        <p:spPr>
          <a:xfrm>
            <a:off x="241715" y="3385038"/>
            <a:ext cx="8823154" cy="3308598"/>
          </a:xfrm>
          <a:prstGeom prst="rect">
            <a:avLst/>
          </a:prstGeom>
          <a:noFill/>
        </p:spPr>
        <p:txBody>
          <a:bodyPr wrap="square">
            <a:spAutoFit/>
          </a:bodyPr>
          <a:lstStyle/>
          <a:p>
            <a:pPr algn="l"/>
            <a:r>
              <a:rPr lang="en-US" sz="2000" b="0" i="0" dirty="0">
                <a:solidFill>
                  <a:srgbClr val="000000"/>
                </a:solidFill>
                <a:effectLst/>
                <a:latin typeface="Work Sans" pitchFamily="2" charset="0"/>
              </a:rPr>
              <a:t>Choice Partners national cooperative contracts include:</a:t>
            </a:r>
          </a:p>
          <a:p>
            <a:pPr algn="l"/>
            <a:endParaRPr lang="en-US" sz="900" b="0" i="0" dirty="0">
              <a:solidFill>
                <a:srgbClr val="000000"/>
              </a:solidFill>
              <a:effectLst/>
              <a:latin typeface="Work Sans" pitchFamily="2" charset="0"/>
            </a:endParaRPr>
          </a:p>
          <a:p>
            <a:pPr algn="l">
              <a:spcAft>
                <a:spcPts val="600"/>
              </a:spcAft>
              <a:buFont typeface="Arial" panose="020B0604020202020204" pitchFamily="34" charset="0"/>
              <a:buChar char="•"/>
            </a:pPr>
            <a:r>
              <a:rPr lang="en-US" sz="2000" b="1" i="0" dirty="0">
                <a:solidFill>
                  <a:srgbClr val="000000"/>
                </a:solidFill>
                <a:effectLst/>
                <a:latin typeface="Work Sans" pitchFamily="2" charset="0"/>
              </a:rPr>
              <a:t>Facility contracts</a:t>
            </a:r>
            <a:r>
              <a:rPr lang="en-US" sz="2000" b="0" i="0" dirty="0">
                <a:solidFill>
                  <a:srgbClr val="000000"/>
                </a:solidFill>
                <a:effectLst/>
                <a:latin typeface="Work Sans" pitchFamily="2" charset="0"/>
              </a:rPr>
              <a:t> to meet needs for repair, remediation, renovation, and remodeling.</a:t>
            </a:r>
          </a:p>
          <a:p>
            <a:pPr algn="l">
              <a:spcAft>
                <a:spcPts val="600"/>
              </a:spcAft>
              <a:buFont typeface="Arial" panose="020B0604020202020204" pitchFamily="34" charset="0"/>
              <a:buChar char="•"/>
            </a:pPr>
            <a:r>
              <a:rPr lang="en-US" sz="2000" b="1" i="0" dirty="0">
                <a:solidFill>
                  <a:srgbClr val="000000"/>
                </a:solidFill>
                <a:effectLst/>
                <a:latin typeface="Work Sans" pitchFamily="2" charset="0"/>
              </a:rPr>
              <a:t>Supplies</a:t>
            </a:r>
            <a:r>
              <a:rPr lang="en-US" sz="2000" b="0" i="0" dirty="0">
                <a:solidFill>
                  <a:srgbClr val="000000"/>
                </a:solidFill>
                <a:effectLst/>
                <a:latin typeface="Work Sans" pitchFamily="2" charset="0"/>
              </a:rPr>
              <a:t>, including a unique school supply catalog.</a:t>
            </a:r>
          </a:p>
          <a:p>
            <a:pPr algn="l">
              <a:spcAft>
                <a:spcPts val="600"/>
              </a:spcAft>
              <a:buFont typeface="Arial" panose="020B0604020202020204" pitchFamily="34" charset="0"/>
              <a:buChar char="•"/>
            </a:pPr>
            <a:r>
              <a:rPr lang="en-US" sz="2000" b="1" i="0" dirty="0">
                <a:solidFill>
                  <a:srgbClr val="000000"/>
                </a:solidFill>
                <a:effectLst/>
                <a:latin typeface="Work Sans" pitchFamily="2" charset="0"/>
              </a:rPr>
              <a:t>Service contracts</a:t>
            </a:r>
            <a:endParaRPr lang="en-US" sz="2000" b="0" i="0" dirty="0">
              <a:solidFill>
                <a:srgbClr val="000000"/>
              </a:solidFill>
              <a:effectLst/>
              <a:latin typeface="Work Sans" pitchFamily="2" charset="0"/>
            </a:endParaRPr>
          </a:p>
          <a:p>
            <a:pPr algn="l">
              <a:spcAft>
                <a:spcPts val="600"/>
              </a:spcAft>
              <a:buFont typeface="Arial" panose="020B0604020202020204" pitchFamily="34" charset="0"/>
              <a:buChar char="•"/>
            </a:pPr>
            <a:r>
              <a:rPr lang="en-US" sz="2000" b="1" i="0" dirty="0">
                <a:solidFill>
                  <a:srgbClr val="000000"/>
                </a:solidFill>
                <a:effectLst/>
                <a:latin typeface="Work Sans" pitchFamily="2" charset="0"/>
              </a:rPr>
              <a:t>Food contracts for bread, dairy, grocery, produce,</a:t>
            </a:r>
            <a:r>
              <a:rPr lang="en-US" sz="2000" b="0" i="0" dirty="0">
                <a:solidFill>
                  <a:srgbClr val="000000"/>
                </a:solidFill>
                <a:effectLst/>
                <a:latin typeface="Work Sans" pitchFamily="2" charset="0"/>
              </a:rPr>
              <a:t> and cleaning/ware washing products.</a:t>
            </a:r>
          </a:p>
          <a:p>
            <a:pPr algn="l">
              <a:spcAft>
                <a:spcPts val="600"/>
              </a:spcAft>
              <a:buFont typeface="Arial" panose="020B0604020202020204" pitchFamily="34" charset="0"/>
              <a:buChar char="•"/>
            </a:pPr>
            <a:r>
              <a:rPr lang="en-US" sz="2000" b="1" i="0" dirty="0">
                <a:solidFill>
                  <a:srgbClr val="000000"/>
                </a:solidFill>
                <a:effectLst/>
                <a:latin typeface="Work Sans" pitchFamily="2" charset="0"/>
              </a:rPr>
              <a:t>Technology products</a:t>
            </a:r>
            <a:r>
              <a:rPr lang="en-US" sz="2000" b="0" i="0" dirty="0">
                <a:solidFill>
                  <a:srgbClr val="000000"/>
                </a:solidFill>
                <a:effectLst/>
                <a:latin typeface="Work Sans" pitchFamily="2" charset="0"/>
              </a:rPr>
              <a:t>, cloud services, software, consulting, and resources for today's electronic demands.</a:t>
            </a:r>
            <a:endParaRPr lang="en-US" b="0" i="0" dirty="0">
              <a:solidFill>
                <a:srgbClr val="000000"/>
              </a:solidFill>
              <a:effectLst/>
              <a:latin typeface="Work Sans" pitchFamily="2" charset="0"/>
            </a:endParaRPr>
          </a:p>
        </p:txBody>
      </p:sp>
    </p:spTree>
    <p:extLst>
      <p:ext uri="{BB962C8B-B14F-4D97-AF65-F5344CB8AC3E}">
        <p14:creationId xmlns:p14="http://schemas.microsoft.com/office/powerpoint/2010/main" val="294461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BB6D-FAA7-0261-7446-99BF285FAD2C}"/>
              </a:ext>
            </a:extLst>
          </p:cNvPr>
          <p:cNvSpPr>
            <a:spLocks noGrp="1"/>
          </p:cNvSpPr>
          <p:nvPr>
            <p:ph type="title"/>
          </p:nvPr>
        </p:nvSpPr>
        <p:spPr>
          <a:xfrm>
            <a:off x="492369" y="527539"/>
            <a:ext cx="8097716" cy="1072662"/>
          </a:xfrm>
        </p:spPr>
        <p:txBody>
          <a:bodyPr/>
          <a:lstStyle/>
          <a:p>
            <a:r>
              <a:rPr lang="en-US" sz="4000" b="1" dirty="0"/>
              <a:t>Welcome Dean </a:t>
            </a:r>
            <a:r>
              <a:rPr lang="en-US" sz="4000" b="1" dirty="0" err="1"/>
              <a:t>Overdyk</a:t>
            </a:r>
            <a:br>
              <a:rPr lang="en-US" sz="4000" b="1" dirty="0"/>
            </a:br>
            <a:r>
              <a:rPr lang="en-US" sz="4000" b="1" dirty="0"/>
              <a:t>from Amazon Business</a:t>
            </a:r>
            <a:endParaRPr lang="en-US" sz="4000" dirty="0"/>
          </a:p>
        </p:txBody>
      </p:sp>
      <p:pic>
        <p:nvPicPr>
          <p:cNvPr id="1028" name="Picture 4" descr="Guest Blog: Amazon Business + Skyward">
            <a:extLst>
              <a:ext uri="{FF2B5EF4-FFF2-40B4-BE49-F238E27FC236}">
                <a16:creationId xmlns:a16="http://schemas.microsoft.com/office/drawing/2014/main" id="{97CAE3AC-BD9A-EC24-1C51-31FB70B7C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335" y="2215023"/>
            <a:ext cx="7274283" cy="394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77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xfrm>
            <a:off x="501162" y="609600"/>
            <a:ext cx="7762788" cy="70429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000" b="1" dirty="0"/>
              <a:t>Purchasing - Who to contact</a:t>
            </a:r>
            <a:endParaRPr sz="4000" b="1" dirty="0"/>
          </a:p>
        </p:txBody>
      </p:sp>
      <p:graphicFrame>
        <p:nvGraphicFramePr>
          <p:cNvPr id="105" name="Google Shape;105;p3"/>
          <p:cNvGraphicFramePr/>
          <p:nvPr>
            <p:extLst>
              <p:ext uri="{D42A27DB-BD31-4B8C-83A1-F6EECF244321}">
                <p14:modId xmlns:p14="http://schemas.microsoft.com/office/powerpoint/2010/main" val="3716102744"/>
              </p:ext>
            </p:extLst>
          </p:nvPr>
        </p:nvGraphicFramePr>
        <p:xfrm>
          <a:off x="310718" y="1926453"/>
          <a:ext cx="8506725" cy="4783815"/>
        </p:xfrm>
        <a:graphic>
          <a:graphicData uri="http://schemas.openxmlformats.org/drawingml/2006/table">
            <a:tbl>
              <a:tblPr firstRow="1" bandRow="1">
                <a:noFill/>
                <a:tableStyleId>{6A51EC6D-C34D-443A-9F2D-D753AEE19C4E}</a:tableStyleId>
              </a:tblPr>
              <a:tblGrid>
                <a:gridCol w="5782351">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895574">
                  <a:extLst>
                    <a:ext uri="{9D8B030D-6E8A-4147-A177-3AD203B41FA5}">
                      <a16:colId xmlns:a16="http://schemas.microsoft.com/office/drawing/2014/main" val="20002"/>
                    </a:ext>
                  </a:extLst>
                </a:gridCol>
              </a:tblGrid>
              <a:tr h="421462">
                <a:tc>
                  <a:txBody>
                    <a:bodyPr/>
                    <a:lstStyle/>
                    <a:p>
                      <a:pPr marL="0" marR="0" lvl="0" indent="0" algn="l" rtl="0">
                        <a:spcBef>
                          <a:spcPts val="0"/>
                        </a:spcBef>
                        <a:spcAft>
                          <a:spcPts val="0"/>
                        </a:spcAft>
                        <a:buNone/>
                      </a:pPr>
                      <a:r>
                        <a:rPr lang="en-US" sz="2000" b="1" i="0" u="none" strike="noStrike" cap="none" dirty="0">
                          <a:solidFill>
                            <a:srgbClr val="000000"/>
                          </a:solidFill>
                          <a:latin typeface="Calibri"/>
                          <a:ea typeface="Calibri"/>
                          <a:cs typeface="Calibri"/>
                          <a:sym typeface="Calibri"/>
                        </a:rPr>
                        <a:t>Title - Duties</a:t>
                      </a:r>
                      <a:endParaRPr sz="2400" u="none" strike="noStrike" cap="none" dirty="0"/>
                    </a:p>
                  </a:txBody>
                  <a:tcPr marL="68575" marR="68575" marT="45725" marB="45725"/>
                </a:tc>
                <a:tc>
                  <a:txBody>
                    <a:bodyPr/>
                    <a:lstStyle/>
                    <a:p>
                      <a:pPr marL="0" marR="0" lvl="0" indent="0" algn="ctr" rtl="0">
                        <a:spcBef>
                          <a:spcPts val="0"/>
                        </a:spcBef>
                        <a:spcAft>
                          <a:spcPts val="0"/>
                        </a:spcAft>
                        <a:buNone/>
                      </a:pPr>
                      <a:r>
                        <a:rPr lang="en-US" sz="2000" b="1" i="0" u="none" strike="noStrike" cap="none" dirty="0">
                          <a:solidFill>
                            <a:srgbClr val="000000"/>
                          </a:solidFill>
                          <a:latin typeface="Calibri"/>
                          <a:ea typeface="Calibri"/>
                          <a:cs typeface="Calibri"/>
                          <a:sym typeface="Calibri"/>
                        </a:rPr>
                        <a:t>Name</a:t>
                      </a:r>
                      <a:endParaRPr sz="2400" u="none" strike="noStrike" cap="none" dirty="0"/>
                    </a:p>
                  </a:txBody>
                  <a:tcPr marL="68575" marR="68575" marT="45725" marB="45725"/>
                </a:tc>
                <a:tc>
                  <a:txBody>
                    <a:bodyPr/>
                    <a:lstStyle/>
                    <a:p>
                      <a:pPr marL="0" marR="0" lvl="0" indent="0" algn="ctr" rtl="0">
                        <a:spcBef>
                          <a:spcPts val="0"/>
                        </a:spcBef>
                        <a:spcAft>
                          <a:spcPts val="0"/>
                        </a:spcAft>
                        <a:buNone/>
                      </a:pPr>
                      <a:r>
                        <a:rPr lang="en-US" sz="2000" b="1" i="0" u="none" strike="noStrike" cap="none" dirty="0">
                          <a:solidFill>
                            <a:srgbClr val="000000"/>
                          </a:solidFill>
                          <a:latin typeface="Calibri"/>
                          <a:ea typeface="Calibri"/>
                          <a:cs typeface="Calibri"/>
                          <a:sym typeface="Calibri"/>
                        </a:rPr>
                        <a:t>Ext.</a:t>
                      </a:r>
                      <a:endParaRPr sz="2400" u="none" strike="noStrike" cap="none" dirty="0"/>
                    </a:p>
                  </a:txBody>
                  <a:tcPr marL="68575" marR="68575" marT="45725" marB="45725"/>
                </a:tc>
                <a:extLst>
                  <a:ext uri="{0D108BD9-81ED-4DB2-BD59-A6C34878D82A}">
                    <a16:rowId xmlns:a16="http://schemas.microsoft.com/office/drawing/2014/main" val="10000"/>
                  </a:ext>
                </a:extLst>
              </a:tr>
              <a:tr h="421462">
                <a:tc>
                  <a:txBody>
                    <a:bodyPr/>
                    <a:lstStyle/>
                    <a:p>
                      <a:pPr marL="0" marR="0" lvl="0" indent="0" algn="l" rtl="0">
                        <a:spcBef>
                          <a:spcPts val="0"/>
                        </a:spcBef>
                        <a:spcAft>
                          <a:spcPts val="0"/>
                        </a:spcAft>
                        <a:buNone/>
                      </a:pPr>
                      <a:r>
                        <a:rPr lang="en-US" sz="2000" b="1" i="0" u="none" strike="noStrike" cap="none" dirty="0">
                          <a:solidFill>
                            <a:srgbClr val="000000"/>
                          </a:solidFill>
                          <a:latin typeface="Calibri"/>
                          <a:ea typeface="Calibri"/>
                          <a:cs typeface="Calibri"/>
                          <a:sym typeface="Calibri"/>
                        </a:rPr>
                        <a:t>Director </a:t>
                      </a:r>
                      <a:endParaRPr sz="2000" b="1"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cs typeface="Calibri"/>
                          <a:sym typeface="Calibri"/>
                        </a:rPr>
                        <a:t>Carmella Shafer</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5408</a:t>
                      </a:r>
                      <a:endParaRPr sz="2000" u="none" strike="noStrike" cap="none" dirty="0"/>
                    </a:p>
                  </a:txBody>
                  <a:tcPr marL="68575" marR="68575" marT="45725" marB="45725"/>
                </a:tc>
                <a:extLst>
                  <a:ext uri="{0D108BD9-81ED-4DB2-BD59-A6C34878D82A}">
                    <a16:rowId xmlns:a16="http://schemas.microsoft.com/office/drawing/2014/main" val="10001"/>
                  </a:ext>
                </a:extLst>
              </a:tr>
              <a:tr h="956242">
                <a:tc>
                  <a:txBody>
                    <a:bodyPr/>
                    <a:lstStyle/>
                    <a:p>
                      <a:pPr marL="0" marR="0" lvl="0" indent="0" algn="l" rtl="0">
                        <a:spcBef>
                          <a:spcPts val="0"/>
                        </a:spcBef>
                        <a:spcAft>
                          <a:spcPts val="0"/>
                        </a:spcAft>
                        <a:buNone/>
                      </a:pPr>
                      <a:r>
                        <a:rPr lang="en-US" sz="1800" b="1" i="0" u="none" strike="noStrike" cap="none" dirty="0">
                          <a:solidFill>
                            <a:srgbClr val="000000"/>
                          </a:solidFill>
                          <a:latin typeface="Calibri"/>
                          <a:ea typeface="Calibri"/>
                          <a:cs typeface="Calibri"/>
                          <a:sym typeface="Calibri"/>
                        </a:rPr>
                        <a:t>Buyer/Textbook Specialist</a:t>
                      </a:r>
                      <a:r>
                        <a:rPr lang="en-US" sz="1800" b="0" i="0" u="none" strike="noStrike" cap="none" dirty="0">
                          <a:solidFill>
                            <a:srgbClr val="000000"/>
                          </a:solidFill>
                          <a:latin typeface="Calibri"/>
                          <a:ea typeface="Calibri"/>
                          <a:cs typeface="Calibri"/>
                          <a:sym typeface="Calibri"/>
                        </a:rPr>
                        <a:t>–Bids, Textbooks,</a:t>
                      </a:r>
                      <a:r>
                        <a:rPr lang="en-US" sz="1800" b="0" i="0" u="none" strike="noStrike" cap="none" baseline="0" dirty="0">
                          <a:solidFill>
                            <a:srgbClr val="000000"/>
                          </a:solidFill>
                          <a:latin typeface="Calibri"/>
                          <a:ea typeface="Calibri"/>
                          <a:cs typeface="Calibri"/>
                          <a:sym typeface="Calibri"/>
                        </a:rPr>
                        <a:t> Records Retention, PO Approvals over $500, Commodity Codes, Federal Funds</a:t>
                      </a:r>
                      <a:endParaRPr sz="18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cs typeface="Calibri"/>
                          <a:sym typeface="Calibri"/>
                        </a:rPr>
                        <a:t>Jennifer </a:t>
                      </a:r>
                      <a:r>
                        <a:rPr lang="en-US" sz="1800" b="0" i="0" u="none" strike="noStrike" cap="none" dirty="0" err="1">
                          <a:solidFill>
                            <a:srgbClr val="000000"/>
                          </a:solidFill>
                          <a:latin typeface="Calibri"/>
                          <a:cs typeface="Calibri"/>
                          <a:sym typeface="Calibri"/>
                        </a:rPr>
                        <a:t>Hairell</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5449</a:t>
                      </a:r>
                      <a:endParaRPr sz="2000" u="none" strike="noStrike" cap="none" dirty="0"/>
                    </a:p>
                  </a:txBody>
                  <a:tcPr marL="68575" marR="68575" marT="45725" marB="45725"/>
                </a:tc>
                <a:extLst>
                  <a:ext uri="{0D108BD9-81ED-4DB2-BD59-A6C34878D82A}">
                    <a16:rowId xmlns:a16="http://schemas.microsoft.com/office/drawing/2014/main" val="10002"/>
                  </a:ext>
                </a:extLst>
              </a:tr>
              <a:tr h="988920">
                <a:tc>
                  <a:txBody>
                    <a:bodyPr/>
                    <a:lstStyle/>
                    <a:p>
                      <a:pPr marL="0" marR="0" lvl="0" indent="0" algn="l" rtl="0">
                        <a:spcBef>
                          <a:spcPts val="0"/>
                        </a:spcBef>
                        <a:spcAft>
                          <a:spcPts val="0"/>
                        </a:spcAft>
                        <a:buNone/>
                      </a:pPr>
                      <a:r>
                        <a:rPr lang="en-US" sz="1800" b="1" i="0" u="none" strike="noStrike" cap="none" dirty="0">
                          <a:solidFill>
                            <a:srgbClr val="000000"/>
                          </a:solidFill>
                          <a:latin typeface="Calibri"/>
                          <a:cs typeface="Calibri"/>
                          <a:sym typeface="Calibri"/>
                        </a:rPr>
                        <a:t>Purchasing Specialist</a:t>
                      </a:r>
                      <a:r>
                        <a:rPr lang="en-US" sz="1800" dirty="0">
                          <a:solidFill>
                            <a:srgbClr val="000000"/>
                          </a:solidFill>
                          <a:latin typeface="Calibri"/>
                          <a:ea typeface="Calibri"/>
                          <a:cs typeface="Calibri"/>
                          <a:sym typeface="Calibri"/>
                        </a:rPr>
                        <a:t>– Produces POs, </a:t>
                      </a:r>
                      <a:r>
                        <a:rPr lang="en-US" sz="1800" u="none" strike="noStrike" cap="none" dirty="0">
                          <a:solidFill>
                            <a:srgbClr val="000000"/>
                          </a:solidFill>
                          <a:latin typeface="Calibri"/>
                          <a:ea typeface="Calibri"/>
                          <a:cs typeface="Calibri"/>
                          <a:sym typeface="Calibri"/>
                        </a:rPr>
                        <a:t>O</a:t>
                      </a:r>
                      <a:r>
                        <a:rPr lang="en-US" sz="1800" u="none" strike="noStrike" cap="none" dirty="0">
                          <a:solidFill>
                            <a:srgbClr val="000000"/>
                          </a:solidFill>
                          <a:latin typeface="Calibri"/>
                          <a:cs typeface="Calibri"/>
                          <a:sym typeface="Calibri"/>
                        </a:rPr>
                        <a:t>utgoing Shipping (FedEx/UPS), Warehouse Catalog/Inventory, New Product Request, Commodity Codes, Federal Funds</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cs typeface="Calibri"/>
                          <a:sym typeface="Calibri"/>
                        </a:rPr>
                        <a:t>Jennifer Byroad (Jenn)</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5820</a:t>
                      </a:r>
                      <a:endParaRPr sz="2000" u="none" strike="noStrike" cap="none" dirty="0"/>
                    </a:p>
                  </a:txBody>
                  <a:tcPr marL="68575" marR="68575" marT="45725" marB="45725"/>
                </a:tc>
                <a:extLst>
                  <a:ext uri="{0D108BD9-81ED-4DB2-BD59-A6C34878D82A}">
                    <a16:rowId xmlns:a16="http://schemas.microsoft.com/office/drawing/2014/main" val="10003"/>
                  </a:ext>
                </a:extLst>
              </a:tr>
              <a:tr h="972592">
                <a:tc>
                  <a:txBody>
                    <a:bodyPr/>
                    <a:lstStyle/>
                    <a:p>
                      <a:pPr marL="0" marR="0" lvl="0" indent="0" algn="l" rtl="0">
                        <a:spcBef>
                          <a:spcPts val="0"/>
                        </a:spcBef>
                        <a:spcAft>
                          <a:spcPts val="0"/>
                        </a:spcAft>
                        <a:buNone/>
                      </a:pPr>
                      <a:r>
                        <a:rPr lang="en-US" sz="1800" b="1" i="0" u="none" strike="noStrike" cap="none" dirty="0">
                          <a:solidFill>
                            <a:srgbClr val="000000"/>
                          </a:solidFill>
                          <a:latin typeface="Calibri"/>
                          <a:cs typeface="Calibri"/>
                          <a:sym typeface="Calibri"/>
                        </a:rPr>
                        <a:t>Purchasing Specialist</a:t>
                      </a:r>
                      <a:r>
                        <a:rPr lang="en-US" sz="1800" dirty="0">
                          <a:solidFill>
                            <a:srgbClr val="000000"/>
                          </a:solidFill>
                          <a:latin typeface="Calibri"/>
                          <a:ea typeface="Calibri"/>
                          <a:cs typeface="Calibri"/>
                          <a:sym typeface="Calibri"/>
                        </a:rPr>
                        <a:t>– Produces POs, New Vendor Setup, </a:t>
                      </a:r>
                      <a:r>
                        <a:rPr lang="en-US" sz="1800" u="none" strike="noStrike" cap="none" dirty="0">
                          <a:solidFill>
                            <a:srgbClr val="000000"/>
                          </a:solidFill>
                          <a:latin typeface="Calibri"/>
                          <a:cs typeface="Calibri"/>
                          <a:sym typeface="Calibri"/>
                        </a:rPr>
                        <a:t>Vendor Updates, Deposit/Change Order Pick up, Awarded Vendors List, Commodity Codes, Federal Funds</a:t>
                      </a:r>
                      <a:endParaRPr lang="en-US"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cs typeface="Calibri"/>
                          <a:sym typeface="Calibri"/>
                        </a:rPr>
                        <a:t>Adrienne Watson</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5408</a:t>
                      </a:r>
                      <a:endParaRPr sz="2000" u="none" strike="noStrike" cap="none" dirty="0"/>
                    </a:p>
                  </a:txBody>
                  <a:tcPr marL="68575" marR="68575" marT="45725" marB="45725"/>
                </a:tc>
                <a:extLst>
                  <a:ext uri="{0D108BD9-81ED-4DB2-BD59-A6C34878D82A}">
                    <a16:rowId xmlns:a16="http://schemas.microsoft.com/office/drawing/2014/main" val="10004"/>
                  </a:ext>
                </a:extLst>
              </a:tr>
              <a:tr h="657367">
                <a:tc>
                  <a:txBody>
                    <a:bodyPr/>
                    <a:lstStyle/>
                    <a:p>
                      <a:pPr marL="0" marR="0" lvl="0" indent="0" algn="l" rtl="0">
                        <a:spcBef>
                          <a:spcPts val="0"/>
                        </a:spcBef>
                        <a:spcAft>
                          <a:spcPts val="0"/>
                        </a:spcAft>
                        <a:buNone/>
                      </a:pPr>
                      <a:r>
                        <a:rPr lang="en-US" sz="1800" b="1" i="0" u="none" strike="noStrike" cap="none" dirty="0">
                          <a:solidFill>
                            <a:srgbClr val="000000"/>
                          </a:solidFill>
                          <a:latin typeface="Calibri"/>
                          <a:ea typeface="Calibri"/>
                          <a:cs typeface="Calibri"/>
                          <a:sym typeface="Calibri"/>
                        </a:rPr>
                        <a:t>Warehouse Supervisor</a:t>
                      </a:r>
                      <a:r>
                        <a:rPr lang="en-US" sz="1800" b="0" i="0" u="none" strike="noStrike" cap="none" dirty="0">
                          <a:solidFill>
                            <a:srgbClr val="000000"/>
                          </a:solidFill>
                          <a:latin typeface="Calibri"/>
                          <a:ea typeface="Calibri"/>
                          <a:cs typeface="Calibri"/>
                          <a:sym typeface="Calibri"/>
                        </a:rPr>
                        <a:t> – Central Receiving, Deliveries, Surplus, Warehouse Requisitions, Records Retention</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err="1">
                          <a:solidFill>
                            <a:srgbClr val="000000"/>
                          </a:solidFill>
                          <a:latin typeface="Calibri"/>
                          <a:cs typeface="Calibri"/>
                          <a:sym typeface="Calibri"/>
                        </a:rPr>
                        <a:t>Jarius</a:t>
                      </a:r>
                      <a:r>
                        <a:rPr lang="en-US" sz="1800" b="0" i="0" u="none" strike="noStrike" cap="none" dirty="0">
                          <a:solidFill>
                            <a:srgbClr val="000000"/>
                          </a:solidFill>
                          <a:latin typeface="Calibri"/>
                          <a:cs typeface="Calibri"/>
                          <a:sym typeface="Calibri"/>
                        </a:rPr>
                        <a:t> San Angelo</a:t>
                      </a:r>
                      <a:endParaRPr sz="2000" u="none" strike="noStrike" cap="none" dirty="0"/>
                    </a:p>
                  </a:txBody>
                  <a:tcPr marL="68575" marR="68575" marT="45725" marB="45725"/>
                </a:tc>
                <a:tc>
                  <a:txBody>
                    <a:bodyPr/>
                    <a:lstStyle/>
                    <a:p>
                      <a:pPr marL="0" marR="0" lvl="0" indent="0" algn="ctr" rtl="0">
                        <a:spcBef>
                          <a:spcPts val="0"/>
                        </a:spcBef>
                        <a:spcAft>
                          <a:spcPts val="0"/>
                        </a:spcAft>
                        <a:buNone/>
                      </a:pPr>
                      <a:r>
                        <a:rPr lang="en-US" sz="1800" b="0" i="0" u="none" strike="noStrike" cap="none" dirty="0">
                          <a:solidFill>
                            <a:srgbClr val="000000"/>
                          </a:solidFill>
                          <a:latin typeface="Calibri"/>
                          <a:ea typeface="Calibri"/>
                          <a:cs typeface="Calibri"/>
                          <a:sym typeface="Calibri"/>
                        </a:rPr>
                        <a:t>5541</a:t>
                      </a:r>
                      <a:endParaRPr sz="2000" u="none" strike="noStrike" cap="none" dirty="0"/>
                    </a:p>
                  </a:txBody>
                  <a:tcPr marL="68575" marR="68575" marT="45725" marB="45725"/>
                </a:tc>
                <a:extLst>
                  <a:ext uri="{0D108BD9-81ED-4DB2-BD59-A6C34878D82A}">
                    <a16:rowId xmlns:a16="http://schemas.microsoft.com/office/drawing/2014/main" val="10005"/>
                  </a:ext>
                </a:extLst>
              </a:tr>
              <a:tr h="347638">
                <a:tc>
                  <a:txBody>
                    <a:bodyPr/>
                    <a:lstStyle/>
                    <a:p>
                      <a:pPr marL="0" marR="0" lvl="0" indent="0" algn="l" rtl="0">
                        <a:spcBef>
                          <a:spcPts val="0"/>
                        </a:spcBef>
                        <a:spcAft>
                          <a:spcPts val="0"/>
                        </a:spcAft>
                        <a:buNone/>
                      </a:pPr>
                      <a:r>
                        <a:rPr lang="en-US" sz="1800" b="1" i="0" u="none" strike="noStrike" cap="none" dirty="0">
                          <a:solidFill>
                            <a:srgbClr val="000000"/>
                          </a:solidFill>
                          <a:latin typeface="Calibri"/>
                          <a:cs typeface="Calibri"/>
                          <a:sym typeface="Calibri"/>
                        </a:rPr>
                        <a:t>Lead Warehouse Courier</a:t>
                      </a:r>
                      <a:endParaRPr sz="1800" u="none" strike="noStrike" cap="none" dirty="0"/>
                    </a:p>
                  </a:txBody>
                  <a:tcPr marL="68575" marR="68575" marT="45725" marB="45725"/>
                </a:tc>
                <a:tc>
                  <a:txBody>
                    <a:bodyPr/>
                    <a:lstStyle/>
                    <a:p>
                      <a:pPr marL="0" marR="0" lvl="0" indent="0" algn="l" rtl="0">
                        <a:spcBef>
                          <a:spcPts val="0"/>
                        </a:spcBef>
                        <a:spcAft>
                          <a:spcPts val="0"/>
                        </a:spcAft>
                        <a:buNone/>
                      </a:pPr>
                      <a:r>
                        <a:rPr lang="en-US" sz="1800" u="none" strike="noStrike" cap="none" dirty="0">
                          <a:latin typeface="Calibri" panose="020F0502020204030204" pitchFamily="34" charset="0"/>
                          <a:cs typeface="Calibri" panose="020F0502020204030204" pitchFamily="34" charset="0"/>
                        </a:rPr>
                        <a:t>Chris Lightsey</a:t>
                      </a:r>
                      <a:endParaRPr sz="1800" u="none" strike="noStrike" cap="none" dirty="0">
                        <a:latin typeface="Calibri" panose="020F0502020204030204" pitchFamily="34" charset="0"/>
                        <a:cs typeface="Calibri" panose="020F0502020204030204" pitchFamily="34" charset="0"/>
                      </a:endParaRPr>
                    </a:p>
                  </a:txBody>
                  <a:tcPr marL="68575" marR="68575" marT="45725" marB="45725"/>
                </a:tc>
                <a:tc>
                  <a:txBody>
                    <a:bodyPr/>
                    <a:lstStyle/>
                    <a:p>
                      <a:pPr marL="0" marR="0" lvl="0" indent="0" algn="l" rtl="0">
                        <a:spcBef>
                          <a:spcPts val="0"/>
                        </a:spcBef>
                        <a:spcAft>
                          <a:spcPts val="0"/>
                        </a:spcAft>
                        <a:buNone/>
                      </a:pPr>
                      <a:r>
                        <a:rPr lang="en-US" sz="1800" u="none" strike="noStrike" cap="none" dirty="0">
                          <a:latin typeface="Calibri" panose="020F0502020204030204" pitchFamily="34" charset="0"/>
                          <a:cs typeface="Calibri" panose="020F0502020204030204" pitchFamily="34" charset="0"/>
                        </a:rPr>
                        <a:t>   5696</a:t>
                      </a:r>
                      <a:endParaRPr sz="1800" u="none" strike="noStrike" cap="none" dirty="0">
                        <a:latin typeface="Calibri" panose="020F0502020204030204" pitchFamily="34" charset="0"/>
                        <a:cs typeface="Calibri" panose="020F0502020204030204" pitchFamily="34" charset="0"/>
                      </a:endParaRPr>
                    </a:p>
                  </a:txBody>
                  <a:tcPr marL="68575" marR="68575" marT="45725" marB="45725"/>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
          <p:cNvSpPr txBox="1">
            <a:spLocks noGrp="1"/>
          </p:cNvSpPr>
          <p:nvPr>
            <p:ph type="title"/>
          </p:nvPr>
        </p:nvSpPr>
        <p:spPr>
          <a:xfrm>
            <a:off x="527537" y="518746"/>
            <a:ext cx="7568898" cy="13188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000" b="1" dirty="0"/>
              <a:t>Purchasing Website</a:t>
            </a:r>
            <a:br>
              <a:rPr lang="en-US" sz="4000" b="1" dirty="0"/>
            </a:br>
            <a:r>
              <a:rPr lang="en-US" sz="4000" b="1" dirty="0"/>
              <a:t>	-Useful Links</a:t>
            </a:r>
            <a:endParaRPr sz="4000" b="1" dirty="0"/>
          </a:p>
        </p:txBody>
      </p:sp>
      <p:sp>
        <p:nvSpPr>
          <p:cNvPr id="111" name="Google Shape;111;p2"/>
          <p:cNvSpPr txBox="1">
            <a:spLocks noGrp="1"/>
          </p:cNvSpPr>
          <p:nvPr>
            <p:ph idx="1"/>
          </p:nvPr>
        </p:nvSpPr>
        <p:spPr>
          <a:xfrm>
            <a:off x="272562" y="1978269"/>
            <a:ext cx="8871438" cy="4686300"/>
          </a:xfrm>
          <a:prstGeom prst="rect">
            <a:avLst/>
          </a:prstGeom>
          <a:noFill/>
          <a:ln>
            <a:noFill/>
          </a:ln>
        </p:spPr>
        <p:txBody>
          <a:bodyPr spcFirstLastPara="1" wrap="square" lIns="91425" tIns="45700" rIns="91425" bIns="45700" anchor="t" anchorCtr="0">
            <a:noAutofit/>
          </a:bodyPr>
          <a:lstStyle/>
          <a:p>
            <a:pPr marL="377190" lvl="0" algn="l" rtl="0">
              <a:lnSpc>
                <a:spcPct val="115000"/>
              </a:lnSpc>
              <a:spcBef>
                <a:spcPts val="1000"/>
              </a:spcBef>
              <a:spcAft>
                <a:spcPts val="0"/>
              </a:spcAft>
              <a:buSzPts val="1600"/>
              <a:buFont typeface="Wingdings" panose="05000000000000000000" pitchFamily="2" charset="2"/>
              <a:buChar char="§"/>
            </a:pPr>
            <a:r>
              <a:rPr lang="en-US" sz="2400" u="sng" dirty="0">
                <a:solidFill>
                  <a:srgbClr val="000000"/>
                </a:solidFill>
                <a:hlinkClick r:id="rId3"/>
              </a:rPr>
              <a:t>Procedures Manual</a:t>
            </a:r>
            <a:endParaRPr lang="en-US" sz="2400" u="sng" dirty="0">
              <a:solidFill>
                <a:srgbClr val="00000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400" dirty="0">
                <a:solidFill>
                  <a:srgbClr val="000000"/>
                </a:solidFill>
                <a:hlinkClick r:id="rId4"/>
              </a:rPr>
              <a:t>How to Enter a Requisition</a:t>
            </a:r>
            <a:endParaRPr sz="2400" dirty="0">
              <a:solidFill>
                <a:srgbClr val="00000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400" u="sng" dirty="0">
                <a:solidFill>
                  <a:srgbClr val="000000"/>
                </a:solidFill>
                <a:hlinkClick r:id="rId5"/>
              </a:rPr>
              <a:t>Awarded Vendors/Contracts &amp; Cooperatives</a:t>
            </a:r>
            <a:r>
              <a:rPr lang="en-US" sz="2400" u="sng" dirty="0">
                <a:solidFill>
                  <a:srgbClr val="000000"/>
                </a:solidFill>
              </a:rPr>
              <a:t> </a:t>
            </a:r>
            <a:r>
              <a:rPr lang="en-US" sz="2400" dirty="0">
                <a:solidFill>
                  <a:srgbClr val="000000"/>
                </a:solidFill>
              </a:rPr>
              <a:t>Google Documents</a:t>
            </a:r>
            <a:endParaRPr sz="2400" dirty="0">
              <a:solidFill>
                <a:srgbClr val="00000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400" dirty="0">
                <a:solidFill>
                  <a:srgbClr val="000000"/>
                </a:solidFill>
                <a:hlinkClick r:id="rId6"/>
              </a:rPr>
              <a:t>Commodity Codes (Like Items)</a:t>
            </a:r>
            <a:r>
              <a:rPr lang="en-US" sz="2400" dirty="0">
                <a:solidFill>
                  <a:srgbClr val="000000"/>
                </a:solidFill>
              </a:rPr>
              <a:t> Google Documents</a:t>
            </a:r>
          </a:p>
          <a:p>
            <a:pPr marL="377190" lvl="0" algn="l" rtl="0">
              <a:lnSpc>
                <a:spcPct val="115000"/>
              </a:lnSpc>
              <a:spcBef>
                <a:spcPts val="1000"/>
              </a:spcBef>
              <a:spcAft>
                <a:spcPts val="0"/>
              </a:spcAft>
              <a:buSzPts val="1600"/>
              <a:buFont typeface="Wingdings" panose="05000000000000000000" pitchFamily="2" charset="2"/>
              <a:buChar char="§"/>
            </a:pPr>
            <a:r>
              <a:rPr lang="en-US" sz="2400" dirty="0">
                <a:solidFill>
                  <a:srgbClr val="000000"/>
                </a:solidFill>
                <a:hlinkClick r:id="rId7"/>
              </a:rPr>
              <a:t>New Product Request Form</a:t>
            </a:r>
            <a:endParaRPr lang="en-US" sz="2400" dirty="0">
              <a:solidFill>
                <a:srgbClr val="00000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400" dirty="0">
                <a:solidFill>
                  <a:srgbClr val="000000"/>
                </a:solidFill>
                <a:hlinkClick r:id="rId8"/>
              </a:rPr>
              <a:t>Asset Deletion Form</a:t>
            </a:r>
            <a:endParaRPr sz="2400" dirty="0">
              <a:solidFill>
                <a:srgbClr val="00000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400" b="1" dirty="0"/>
              <a:t>If there is something you would like us to add, just let us know</a:t>
            </a:r>
            <a:endParaRPr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32A1F758-BF30-09A8-9095-9F481AB46D21}"/>
              </a:ext>
            </a:extLst>
          </p:cNvPr>
          <p:cNvPicPr>
            <a:picLocks noChangeAspect="1"/>
          </p:cNvPicPr>
          <p:nvPr/>
        </p:nvPicPr>
        <p:blipFill>
          <a:blip r:embed="rId2"/>
          <a:stretch>
            <a:fillRect/>
          </a:stretch>
        </p:blipFill>
        <p:spPr>
          <a:xfrm>
            <a:off x="1934818" y="43692"/>
            <a:ext cx="5446644" cy="6613947"/>
          </a:xfrm>
          <a:prstGeom prst="rect">
            <a:avLst/>
          </a:prstGeom>
        </p:spPr>
      </p:pic>
    </p:spTree>
    <p:extLst>
      <p:ext uri="{BB962C8B-B14F-4D97-AF65-F5344CB8AC3E}">
        <p14:creationId xmlns:p14="http://schemas.microsoft.com/office/powerpoint/2010/main" val="95447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a:spLocks noGrp="1"/>
          </p:cNvSpPr>
          <p:nvPr>
            <p:ph type="title"/>
          </p:nvPr>
        </p:nvSpPr>
        <p:spPr>
          <a:xfrm>
            <a:off x="505485" y="522652"/>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000" b="1" dirty="0"/>
              <a:t>Requisition to PO Process</a:t>
            </a:r>
            <a:endParaRPr sz="4000" b="1" dirty="0"/>
          </a:p>
        </p:txBody>
      </p:sp>
      <p:sp>
        <p:nvSpPr>
          <p:cNvPr id="117" name="Google Shape;117;p4"/>
          <p:cNvSpPr txBox="1">
            <a:spLocks noGrp="1"/>
          </p:cNvSpPr>
          <p:nvPr>
            <p:ph idx="1"/>
          </p:nvPr>
        </p:nvSpPr>
        <p:spPr>
          <a:xfrm>
            <a:off x="0" y="2077374"/>
            <a:ext cx="9073662" cy="4985580"/>
          </a:xfrm>
          <a:prstGeom prst="rect">
            <a:avLst/>
          </a:prstGeom>
          <a:noFill/>
          <a:ln>
            <a:noFill/>
          </a:ln>
        </p:spPr>
        <p:txBody>
          <a:bodyPr spcFirstLastPara="1" wrap="square" lIns="91425" tIns="45700" rIns="91425" bIns="45700" anchor="t" anchorCtr="0">
            <a:noAutofit/>
          </a:bodyPr>
          <a:lstStyle/>
          <a:p>
            <a:pPr marL="377190" lvl="0" algn="l" rtl="0">
              <a:lnSpc>
                <a:spcPct val="115000"/>
              </a:lnSpc>
              <a:spcBef>
                <a:spcPts val="1000"/>
              </a:spcBef>
              <a:spcAft>
                <a:spcPts val="0"/>
              </a:spcAft>
              <a:buSzPts val="1600"/>
              <a:buFont typeface="Wingdings" panose="05000000000000000000" pitchFamily="2" charset="2"/>
              <a:buChar char="§"/>
            </a:pPr>
            <a:r>
              <a:rPr lang="en-US" sz="2000" b="1" dirty="0"/>
              <a:t>Requisitions are converted to POs every morning and printed at 7:30 am</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Once a requisition has been approved, it will be ready to convert/print. It will not be converted if it is still requiring an approval. If any questions, please call Jenn or Adrienne</a:t>
            </a:r>
            <a:endParaRPr sz="2000" b="1" dirty="0"/>
          </a:p>
          <a:p>
            <a:pPr marL="377190" lvl="0" algn="l" rtl="0">
              <a:lnSpc>
                <a:spcPct val="115000"/>
              </a:lnSpc>
              <a:spcBef>
                <a:spcPts val="1000"/>
              </a:spcBef>
              <a:spcAft>
                <a:spcPts val="0"/>
              </a:spcAft>
              <a:buSzPts val="1600"/>
              <a:buFont typeface="Wingdings" panose="05000000000000000000" pitchFamily="2" charset="2"/>
              <a:buChar char="§"/>
            </a:pPr>
            <a:r>
              <a:rPr lang="en-US" sz="2000" b="1" dirty="0"/>
              <a:t>“Needs Corrections” – If you approved requisition and it has not been converted to a PO, you can call Jenn or Adrienne and request that it be returned to you. This allows you to correct a requisition before it is converted to a PO.</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highlight>
                  <a:srgbClr val="FFFF00"/>
                </a:highlight>
              </a:rPr>
              <a:t>“Needs Corrections” report (be sure to check this first thing in morning)</a:t>
            </a:r>
          </a:p>
          <a:p>
            <a:pPr marL="34290" lvl="0" indent="0" algn="l" rtl="0">
              <a:lnSpc>
                <a:spcPct val="115000"/>
              </a:lnSpc>
              <a:spcBef>
                <a:spcPts val="1000"/>
              </a:spcBef>
              <a:spcAft>
                <a:spcPts val="0"/>
              </a:spcAft>
              <a:buSzPts val="16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8"/>
          <p:cNvSpPr txBox="1">
            <a:spLocks noGrp="1"/>
          </p:cNvSpPr>
          <p:nvPr>
            <p:ph type="title"/>
          </p:nvPr>
        </p:nvSpPr>
        <p:spPr>
          <a:xfrm>
            <a:off x="434244" y="477824"/>
            <a:ext cx="7945800" cy="164112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ct val="100000"/>
              <a:buFont typeface="Corbel"/>
              <a:buNone/>
            </a:pPr>
            <a:r>
              <a:rPr lang="en-US" sz="4000" b="1" dirty="0"/>
              <a:t>Requisitions – Common errors and Omissions</a:t>
            </a:r>
            <a:endParaRPr sz="4000" b="1" dirty="0"/>
          </a:p>
        </p:txBody>
      </p:sp>
      <p:sp>
        <p:nvSpPr>
          <p:cNvPr id="135" name="Google Shape;135;p8"/>
          <p:cNvSpPr txBox="1">
            <a:spLocks noGrp="1"/>
          </p:cNvSpPr>
          <p:nvPr>
            <p:ph idx="1"/>
          </p:nvPr>
        </p:nvSpPr>
        <p:spPr>
          <a:xfrm>
            <a:off x="131884" y="2039815"/>
            <a:ext cx="8836269" cy="4615962"/>
          </a:xfrm>
          <a:prstGeom prst="rect">
            <a:avLst/>
          </a:prstGeom>
          <a:noFill/>
          <a:ln>
            <a:noFill/>
          </a:ln>
        </p:spPr>
        <p:txBody>
          <a:bodyPr spcFirstLastPara="1" wrap="square" lIns="91425" tIns="45700" rIns="91425" bIns="45700" anchor="t" anchorCtr="0">
            <a:noAutofit/>
          </a:bodyPr>
          <a:lstStyle/>
          <a:p>
            <a:pPr marL="377190" lvl="0" algn="l" rtl="0">
              <a:lnSpc>
                <a:spcPct val="115000"/>
              </a:lnSpc>
              <a:spcBef>
                <a:spcPts val="0"/>
              </a:spcBef>
              <a:spcAft>
                <a:spcPts val="0"/>
              </a:spcAft>
              <a:buSzPts val="1600"/>
              <a:buFont typeface="Wingdings" panose="05000000000000000000" pitchFamily="2" charset="2"/>
              <a:buChar char="§"/>
            </a:pPr>
            <a:r>
              <a:rPr lang="en-US" sz="2000" b="1" dirty="0"/>
              <a:t>No Bid, Co-op, or Quotes in the comments,</a:t>
            </a:r>
            <a:br>
              <a:rPr lang="en-US" sz="2000" b="1" dirty="0"/>
            </a:br>
            <a:r>
              <a:rPr lang="en-US" sz="2000" b="1" dirty="0"/>
              <a:t> Expired/Wrong Bid (</a:t>
            </a:r>
            <a:r>
              <a:rPr lang="en-US" sz="2000" b="1" u="sng" dirty="0"/>
              <a:t>Always Use Awarded Vendor Google Doc</a:t>
            </a:r>
            <a:r>
              <a:rPr lang="en-US" sz="2000" b="1" dirty="0"/>
              <a:t>)</a:t>
            </a:r>
          </a:p>
          <a:p>
            <a:pPr marL="377190" lvl="0" algn="l" rtl="0">
              <a:lnSpc>
                <a:spcPct val="115000"/>
              </a:lnSpc>
              <a:spcBef>
                <a:spcPts val="0"/>
              </a:spcBef>
              <a:spcAft>
                <a:spcPts val="0"/>
              </a:spcAft>
              <a:buSzPts val="1600"/>
              <a:buFont typeface="Wingdings" panose="05000000000000000000" pitchFamily="2" charset="2"/>
              <a:buChar char="§"/>
            </a:pPr>
            <a:r>
              <a:rPr lang="en-US" sz="2000" b="1" dirty="0"/>
              <a:t>Items purchased do not fall into category of bid referenced</a:t>
            </a:r>
            <a:endParaRPr sz="2000" b="1" dirty="0"/>
          </a:p>
          <a:p>
            <a:pPr marL="377190" lvl="0" algn="l" rtl="0">
              <a:lnSpc>
                <a:spcPct val="115000"/>
              </a:lnSpc>
              <a:spcBef>
                <a:spcPts val="0"/>
              </a:spcBef>
              <a:spcAft>
                <a:spcPts val="0"/>
              </a:spcAft>
              <a:buSzPts val="1600"/>
              <a:buFont typeface="Wingdings" panose="05000000000000000000" pitchFamily="2" charset="2"/>
              <a:buChar char="§"/>
            </a:pPr>
            <a:r>
              <a:rPr lang="en-US" sz="2000" b="1" dirty="0"/>
              <a:t>Notes missing ordering instructions (“Scan to [vendor’s email]”).</a:t>
            </a:r>
            <a:br>
              <a:rPr lang="en-US" sz="2000" b="1" dirty="0"/>
            </a:br>
            <a:r>
              <a:rPr lang="en-US" sz="2000" b="1" dirty="0"/>
              <a:t> Must have email (no FAX numbers). Be specific.</a:t>
            </a:r>
            <a:endParaRPr sz="2000" b="1" dirty="0"/>
          </a:p>
          <a:p>
            <a:pPr marL="377190" lvl="0" algn="l" rtl="0">
              <a:lnSpc>
                <a:spcPct val="115000"/>
              </a:lnSpc>
              <a:spcBef>
                <a:spcPts val="0"/>
              </a:spcBef>
              <a:spcAft>
                <a:spcPts val="0"/>
              </a:spcAft>
              <a:buSzPts val="1600"/>
              <a:buFont typeface="Wingdings" panose="05000000000000000000" pitchFamily="2" charset="2"/>
              <a:buChar char="§"/>
            </a:pPr>
            <a:r>
              <a:rPr lang="en-US" sz="2000" b="1" dirty="0"/>
              <a:t>Inadequate descriptions of items being purchased.  Should include description as well as item number, if available.</a:t>
            </a:r>
            <a:endParaRPr sz="2000" b="1" dirty="0"/>
          </a:p>
          <a:p>
            <a:pPr marL="377190" lvl="0" algn="l" rtl="0">
              <a:lnSpc>
                <a:spcPct val="115000"/>
              </a:lnSpc>
              <a:spcBef>
                <a:spcPts val="0"/>
              </a:spcBef>
              <a:spcAft>
                <a:spcPts val="0"/>
              </a:spcAft>
              <a:buSzPts val="1600"/>
              <a:buFont typeface="Wingdings" panose="05000000000000000000" pitchFamily="2" charset="2"/>
              <a:buChar char="§"/>
            </a:pPr>
            <a:r>
              <a:rPr lang="en-US" sz="2000" b="1" dirty="0"/>
              <a:t>Items should be listed individually on the PO.</a:t>
            </a:r>
            <a:endParaRPr sz="2000" b="1" dirty="0"/>
          </a:p>
          <a:p>
            <a:pPr marL="377190" lvl="0" algn="l" rtl="0">
              <a:lnSpc>
                <a:spcPct val="115000"/>
              </a:lnSpc>
              <a:spcBef>
                <a:spcPts val="0"/>
              </a:spcBef>
              <a:spcAft>
                <a:spcPts val="0"/>
              </a:spcAft>
              <a:buSzPts val="1600"/>
              <a:buFont typeface="Wingdings" panose="05000000000000000000" pitchFamily="2" charset="2"/>
              <a:buChar char="§"/>
            </a:pPr>
            <a:r>
              <a:rPr lang="en-US" sz="2000" b="1" dirty="0"/>
              <a:t>No quotes attached in </a:t>
            </a:r>
            <a:r>
              <a:rPr lang="en-US" sz="2000" b="1" dirty="0" err="1"/>
              <a:t>eFinance</a:t>
            </a:r>
            <a:r>
              <a:rPr lang="en-US" sz="2000" b="1" dirty="0"/>
              <a:t> or the quote is expired</a:t>
            </a:r>
            <a:endParaRPr sz="2000" b="1" dirty="0"/>
          </a:p>
          <a:p>
            <a:pPr marL="377190" lvl="0" algn="l" rtl="0">
              <a:lnSpc>
                <a:spcPct val="115000"/>
              </a:lnSpc>
              <a:spcBef>
                <a:spcPts val="0"/>
              </a:spcBef>
              <a:spcAft>
                <a:spcPts val="0"/>
              </a:spcAft>
              <a:buSzPts val="1600"/>
              <a:buFont typeface="Wingdings" panose="05000000000000000000" pitchFamily="2" charset="2"/>
              <a:buChar char="§"/>
            </a:pPr>
            <a:r>
              <a:rPr lang="en-US" sz="2000" b="1" dirty="0"/>
              <a:t>No freight/shipping charges entered (estimate shipping if uncertain)</a:t>
            </a:r>
          </a:p>
          <a:p>
            <a:pPr marL="662940" lvl="1" indent="-285750">
              <a:lnSpc>
                <a:spcPct val="115000"/>
              </a:lnSpc>
              <a:spcBef>
                <a:spcPts val="0"/>
              </a:spcBef>
              <a:buSzPts val="1600"/>
              <a:buFont typeface="Wingdings" panose="05000000000000000000" pitchFamily="2" charset="2"/>
              <a:buChar char="§"/>
            </a:pPr>
            <a:r>
              <a:rPr lang="en-US" sz="1800" b="1" dirty="0"/>
              <a:t>Email rep the cart and request formal quote with shipping</a:t>
            </a:r>
            <a:endParaRPr sz="18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a:spLocks noGrp="1"/>
          </p:cNvSpPr>
          <p:nvPr>
            <p:ph type="title"/>
          </p:nvPr>
        </p:nvSpPr>
        <p:spPr>
          <a:xfrm>
            <a:off x="527539" y="509954"/>
            <a:ext cx="7376746" cy="112700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000" b="1" dirty="0"/>
              <a:t>Needs Corrections-Requisition Status</a:t>
            </a:r>
            <a:endParaRPr sz="4000" b="1" dirty="0"/>
          </a:p>
        </p:txBody>
      </p:sp>
      <p:sp>
        <p:nvSpPr>
          <p:cNvPr id="117" name="Google Shape;117;p4"/>
          <p:cNvSpPr txBox="1">
            <a:spLocks noGrp="1"/>
          </p:cNvSpPr>
          <p:nvPr>
            <p:ph idx="1"/>
          </p:nvPr>
        </p:nvSpPr>
        <p:spPr>
          <a:xfrm>
            <a:off x="404446" y="2206869"/>
            <a:ext cx="7972596" cy="4441243"/>
          </a:xfrm>
          <a:prstGeom prst="rect">
            <a:avLst/>
          </a:prstGeom>
          <a:noFill/>
          <a:ln>
            <a:noFill/>
          </a:ln>
        </p:spPr>
        <p:txBody>
          <a:bodyPr spcFirstLastPara="1" wrap="square" lIns="91425" tIns="45700" rIns="91425" bIns="45700" anchor="t" anchorCtr="0">
            <a:normAutofit/>
          </a:bodyPr>
          <a:lstStyle/>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BUD CODE-BUDGET CODE</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ACCT CODE-ACCOUNT CODE</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BID REF-ADD BID REFERENCE</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COMM CODE-COMMODITY CODE</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SHIPPING-ADD SHIPPING</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LINE ITEM DESCRIPTION-MISSING DETAILS</a:t>
            </a:r>
          </a:p>
          <a:p>
            <a:pPr marL="491490" lvl="0" indent="-457200" algn="l" rtl="0">
              <a:lnSpc>
                <a:spcPct val="115000"/>
              </a:lnSpc>
              <a:spcBef>
                <a:spcPts val="0"/>
              </a:spcBef>
              <a:spcAft>
                <a:spcPts val="0"/>
              </a:spcAft>
              <a:buSzPts val="1600"/>
              <a:buFont typeface="Wingdings" panose="05000000000000000000" pitchFamily="2" charset="2"/>
              <a:buChar char="§"/>
            </a:pPr>
            <a:r>
              <a:rPr lang="en-US" sz="2800" b="1" dirty="0"/>
              <a:t>NOTES-MISSING OR QUOTE NOT ATTACHED OR QUOTE # MISSING</a:t>
            </a:r>
          </a:p>
          <a:p>
            <a:pPr marL="171450" lvl="0" indent="-137160" algn="l" rtl="0">
              <a:lnSpc>
                <a:spcPct val="115000"/>
              </a:lnSpc>
              <a:spcBef>
                <a:spcPts val="0"/>
              </a:spcBef>
              <a:spcAft>
                <a:spcPts val="0"/>
              </a:spcAft>
              <a:buSzPts val="1600"/>
              <a:buChar char="•"/>
            </a:pPr>
            <a:endParaRPr lang="en-US" b="1" dirty="0"/>
          </a:p>
          <a:p>
            <a:pPr marL="34290" lvl="0" indent="0" algn="l" rtl="0">
              <a:lnSpc>
                <a:spcPct val="115000"/>
              </a:lnSpc>
              <a:spcBef>
                <a:spcPts val="1000"/>
              </a:spcBef>
              <a:spcAft>
                <a:spcPts val="0"/>
              </a:spcAft>
              <a:buSzPts val="1600"/>
              <a:buNone/>
            </a:pPr>
            <a:endParaRPr dirty="0"/>
          </a:p>
        </p:txBody>
      </p:sp>
    </p:spTree>
    <p:extLst>
      <p:ext uri="{BB962C8B-B14F-4D97-AF65-F5344CB8AC3E}">
        <p14:creationId xmlns:p14="http://schemas.microsoft.com/office/powerpoint/2010/main" val="3088903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935907-6DB9-DBB0-E5FF-D9F8288BB444}"/>
              </a:ext>
            </a:extLst>
          </p:cNvPr>
          <p:cNvSpPr txBox="1"/>
          <p:nvPr/>
        </p:nvSpPr>
        <p:spPr>
          <a:xfrm>
            <a:off x="1324957" y="291548"/>
            <a:ext cx="6494085" cy="523220"/>
          </a:xfrm>
          <a:prstGeom prst="rect">
            <a:avLst/>
          </a:prstGeom>
          <a:noFill/>
        </p:spPr>
        <p:txBody>
          <a:bodyPr wrap="none" rtlCol="0">
            <a:spAutoFit/>
          </a:bodyPr>
          <a:lstStyle/>
          <a:p>
            <a:r>
              <a:rPr lang="en-US" sz="2800" dirty="0"/>
              <a:t>Choosing the Correct Bid Reference</a:t>
            </a:r>
          </a:p>
        </p:txBody>
      </p:sp>
      <p:sp>
        <p:nvSpPr>
          <p:cNvPr id="7" name="TextBox 6">
            <a:extLst>
              <a:ext uri="{FF2B5EF4-FFF2-40B4-BE49-F238E27FC236}">
                <a16:creationId xmlns:a16="http://schemas.microsoft.com/office/drawing/2014/main" id="{6576A98D-FDA9-A5D4-1145-468A6275F2E3}"/>
              </a:ext>
            </a:extLst>
          </p:cNvPr>
          <p:cNvSpPr txBox="1"/>
          <p:nvPr/>
        </p:nvSpPr>
        <p:spPr>
          <a:xfrm>
            <a:off x="929015" y="1603513"/>
            <a:ext cx="7629012" cy="1200329"/>
          </a:xfrm>
          <a:prstGeom prst="rect">
            <a:avLst/>
          </a:prstGeom>
          <a:noFill/>
        </p:spPr>
        <p:txBody>
          <a:bodyPr wrap="none" rtlCol="0">
            <a:spAutoFit/>
          </a:bodyPr>
          <a:lstStyle/>
          <a:p>
            <a:pPr marL="342900" indent="-342900">
              <a:buAutoNum type="arabicPeriod"/>
            </a:pPr>
            <a:r>
              <a:rPr lang="en-US" b="1" dirty="0"/>
              <a:t>Look at your quote—</a:t>
            </a:r>
            <a:r>
              <a:rPr lang="en-US" b="1" u="sng" dirty="0"/>
              <a:t>always</a:t>
            </a:r>
            <a:r>
              <a:rPr lang="en-US" b="1" dirty="0"/>
              <a:t> use the bid reference on the quote.</a:t>
            </a:r>
          </a:p>
          <a:p>
            <a:endParaRPr lang="en-US" b="1" dirty="0"/>
          </a:p>
          <a:p>
            <a:r>
              <a:rPr lang="en-US" b="1" dirty="0"/>
              <a:t>2.  What are you ordering? Who is it for? Look at Contract Name</a:t>
            </a:r>
          </a:p>
          <a:p>
            <a:r>
              <a:rPr lang="en-US" b="1" dirty="0"/>
              <a:t>      on the Google Doc to help choose.</a:t>
            </a:r>
          </a:p>
        </p:txBody>
      </p:sp>
      <p:pic>
        <p:nvPicPr>
          <p:cNvPr id="9" name="Picture 8">
            <a:extLst>
              <a:ext uri="{FF2B5EF4-FFF2-40B4-BE49-F238E27FC236}">
                <a16:creationId xmlns:a16="http://schemas.microsoft.com/office/drawing/2014/main" id="{0B8CBD97-970A-9CF1-DF1C-DBBE3CCECAC9}"/>
              </a:ext>
            </a:extLst>
          </p:cNvPr>
          <p:cNvPicPr>
            <a:picLocks noChangeAspect="1"/>
          </p:cNvPicPr>
          <p:nvPr/>
        </p:nvPicPr>
        <p:blipFill>
          <a:blip r:embed="rId2"/>
          <a:stretch>
            <a:fillRect/>
          </a:stretch>
        </p:blipFill>
        <p:spPr>
          <a:xfrm>
            <a:off x="251791" y="2803842"/>
            <a:ext cx="8640417" cy="1633294"/>
          </a:xfrm>
          <a:prstGeom prst="rect">
            <a:avLst/>
          </a:prstGeom>
        </p:spPr>
      </p:pic>
      <p:sp>
        <p:nvSpPr>
          <p:cNvPr id="10" name="TextBox 9">
            <a:extLst>
              <a:ext uri="{FF2B5EF4-FFF2-40B4-BE49-F238E27FC236}">
                <a16:creationId xmlns:a16="http://schemas.microsoft.com/office/drawing/2014/main" id="{1CE17A80-FF09-715F-6F06-12DC277BF678}"/>
              </a:ext>
            </a:extLst>
          </p:cNvPr>
          <p:cNvSpPr txBox="1"/>
          <p:nvPr/>
        </p:nvSpPr>
        <p:spPr>
          <a:xfrm>
            <a:off x="1073426" y="4969565"/>
            <a:ext cx="7794121" cy="707886"/>
          </a:xfrm>
          <a:prstGeom prst="rect">
            <a:avLst/>
          </a:prstGeom>
          <a:noFill/>
        </p:spPr>
        <p:txBody>
          <a:bodyPr wrap="none" rtlCol="0">
            <a:spAutoFit/>
          </a:bodyPr>
          <a:lstStyle/>
          <a:p>
            <a:r>
              <a:rPr lang="en-US" sz="2000" b="1" dirty="0">
                <a:solidFill>
                  <a:srgbClr val="FF0000"/>
                </a:solidFill>
              </a:rPr>
              <a:t>Always use our current “live” version of Awarded Vendors</a:t>
            </a:r>
          </a:p>
          <a:p>
            <a:r>
              <a:rPr lang="en-US" sz="2000" b="1" dirty="0">
                <a:solidFill>
                  <a:srgbClr val="FF0000"/>
                </a:solidFill>
              </a:rPr>
              <a:t>And Contracts List/Spreadsheet when choosing bid reference</a:t>
            </a:r>
          </a:p>
        </p:txBody>
      </p:sp>
    </p:spTree>
    <p:extLst>
      <p:ext uri="{BB962C8B-B14F-4D97-AF65-F5344CB8AC3E}">
        <p14:creationId xmlns:p14="http://schemas.microsoft.com/office/powerpoint/2010/main" val="224891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9"/>
          <p:cNvSpPr txBox="1">
            <a:spLocks noGrp="1"/>
          </p:cNvSpPr>
          <p:nvPr>
            <p:ph type="title"/>
          </p:nvPr>
        </p:nvSpPr>
        <p:spPr>
          <a:xfrm>
            <a:off x="564937" y="509562"/>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000" b="1" dirty="0"/>
              <a:t>NOTES Section of PO:</a:t>
            </a:r>
            <a:endParaRPr sz="4000" b="1" dirty="0"/>
          </a:p>
        </p:txBody>
      </p:sp>
      <p:sp>
        <p:nvSpPr>
          <p:cNvPr id="141" name="Google Shape;141;p9"/>
          <p:cNvSpPr txBox="1">
            <a:spLocks noGrp="1"/>
          </p:cNvSpPr>
          <p:nvPr>
            <p:ph idx="1"/>
          </p:nvPr>
        </p:nvSpPr>
        <p:spPr>
          <a:xfrm>
            <a:off x="422031" y="2215662"/>
            <a:ext cx="8220807" cy="3745523"/>
          </a:xfrm>
          <a:prstGeom prst="rect">
            <a:avLst/>
          </a:prstGeom>
          <a:noFill/>
          <a:ln>
            <a:noFill/>
          </a:ln>
        </p:spPr>
        <p:txBody>
          <a:bodyPr spcFirstLastPara="1" wrap="square" lIns="91425" tIns="45700" rIns="91425" bIns="45700" anchor="t" anchorCtr="0">
            <a:noAutofit/>
          </a:bodyPr>
          <a:lstStyle/>
          <a:p>
            <a:pPr marL="377190" lvl="0" algn="l" rtl="0">
              <a:spcBef>
                <a:spcPts val="0"/>
              </a:spcBef>
              <a:spcAft>
                <a:spcPts val="600"/>
              </a:spcAft>
              <a:buSzPts val="1600"/>
              <a:buFont typeface="Wingdings" panose="05000000000000000000" pitchFamily="2" charset="2"/>
              <a:buChar char="§"/>
            </a:pPr>
            <a:r>
              <a:rPr lang="en-US" sz="2000" dirty="0"/>
              <a:t>Include order number, quote #, cart #, RPO, etc.</a:t>
            </a:r>
            <a:endParaRPr sz="2000" dirty="0"/>
          </a:p>
          <a:p>
            <a:pPr>
              <a:spcBef>
                <a:spcPts val="0"/>
              </a:spcBef>
              <a:spcAft>
                <a:spcPts val="600"/>
              </a:spcAft>
              <a:buSzPts val="1440"/>
              <a:buFont typeface="Wingdings" panose="05000000000000000000" pitchFamily="2" charset="2"/>
              <a:buChar char="§"/>
            </a:pPr>
            <a:r>
              <a:rPr lang="en-US" sz="2000" dirty="0"/>
              <a:t>Scan to [email]…</a:t>
            </a:r>
            <a:r>
              <a:rPr lang="en-US" sz="2000" u="sng" dirty="0"/>
              <a:t>give the email address</a:t>
            </a:r>
            <a:endParaRPr sz="2000" u="sng" dirty="0"/>
          </a:p>
          <a:p>
            <a:pPr>
              <a:spcBef>
                <a:spcPts val="0"/>
              </a:spcBef>
              <a:spcAft>
                <a:spcPts val="600"/>
              </a:spcAft>
              <a:buSzPts val="1440"/>
              <a:buFont typeface="Wingdings" panose="05000000000000000000" pitchFamily="2" charset="2"/>
              <a:buChar char="§"/>
            </a:pPr>
            <a:r>
              <a:rPr lang="en-US" sz="2000" dirty="0"/>
              <a:t>If ordering instructions are not included, then you will receive the white copy of the PO </a:t>
            </a:r>
            <a:r>
              <a:rPr lang="en-US" sz="2000" u="sng" dirty="0">
                <a:solidFill>
                  <a:srgbClr val="FF0000"/>
                </a:solidFill>
              </a:rPr>
              <a:t>to place the order yourself</a:t>
            </a:r>
            <a:endParaRPr sz="2000" u="sng" dirty="0">
              <a:solidFill>
                <a:srgbClr val="FF0000"/>
              </a:solidFill>
            </a:endParaRPr>
          </a:p>
          <a:p>
            <a:pPr>
              <a:spcBef>
                <a:spcPts val="0"/>
              </a:spcBef>
              <a:spcAft>
                <a:spcPts val="600"/>
              </a:spcAft>
              <a:buSzPts val="1440"/>
              <a:buFont typeface="Wingdings" panose="05000000000000000000" pitchFamily="2" charset="2"/>
              <a:buChar char="§"/>
            </a:pPr>
            <a:r>
              <a:rPr lang="en-US" sz="2000" dirty="0"/>
              <a:t>Put a blank line before and after the notes to make them more visible</a:t>
            </a:r>
            <a:endParaRPr sz="2000" dirty="0"/>
          </a:p>
          <a:p>
            <a:pPr>
              <a:buSzPts val="1440"/>
              <a:buFont typeface="Wingdings" panose="05000000000000000000" pitchFamily="2" charset="2"/>
              <a:buChar char="§"/>
            </a:pPr>
            <a:r>
              <a:rPr lang="en-US" sz="2000" dirty="0"/>
              <a:t>Document in notes if check needs to be sent to a specific person or campus/department</a:t>
            </a:r>
          </a:p>
          <a:p>
            <a:pPr>
              <a:buSzPts val="1440"/>
              <a:buFont typeface="Wingdings" panose="05000000000000000000" pitchFamily="2" charset="2"/>
              <a:buChar char="§"/>
            </a:pPr>
            <a:r>
              <a:rPr lang="en-US" sz="2000" dirty="0"/>
              <a:t>If RPO, include type of items ordered/dept (i.e. instructional supplies, nurse supplies, counselor, classroom, office, </a:t>
            </a:r>
            <a:r>
              <a:rPr lang="en-US" sz="2000" dirty="0" err="1"/>
              <a:t>etc</a:t>
            </a:r>
            <a:r>
              <a:rPr lang="en-US" sz="2000" dirty="0"/>
              <a:t>…)</a:t>
            </a:r>
          </a:p>
          <a:p>
            <a:pPr>
              <a:buSzPts val="1440"/>
              <a:buFont typeface="Wingdings" panose="05000000000000000000" pitchFamily="2" charset="2"/>
              <a:buChar char="§"/>
            </a:pPr>
            <a:r>
              <a:rPr lang="en-US" sz="2000" b="1" u="sng" dirty="0"/>
              <a:t>Not in “Comments” Section – Bid Reference</a:t>
            </a:r>
            <a:endParaRPr sz="2000" b="1" u="sng" dirty="0"/>
          </a:p>
        </p:txBody>
      </p:sp>
      <p:sp>
        <p:nvSpPr>
          <p:cNvPr id="4" name="Google Shape;140;p9"/>
          <p:cNvSpPr txBox="1">
            <a:spLocks/>
          </p:cNvSpPr>
          <p:nvPr/>
        </p:nvSpPr>
        <p:spPr bwMode="gray">
          <a:xfrm rot="5400000">
            <a:off x="5559103" y="3185664"/>
            <a:ext cx="6634807" cy="709865"/>
          </a:xfrm>
          <a:prstGeom prst="rect">
            <a:avLst/>
          </a:prstGeom>
          <a:noFill/>
          <a:ln>
            <a:noFill/>
          </a:ln>
        </p:spPr>
        <p:txBody>
          <a:bodyPr spcFirstLastPara="1" vert="vert270" wrap="square" lIns="91425" tIns="45700" rIns="91425" bIns="45700" rtlCol="0" anchor="ctr" anchorCtr="0">
            <a:norm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NO</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T</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E</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S  </a:t>
            </a:r>
          </a:p>
          <a:p>
            <a:pPr algn="ctr">
              <a:lnSpc>
                <a:spcPct val="90000"/>
              </a:lnSpc>
              <a:spcBef>
                <a:spcPts val="0"/>
              </a:spcBef>
              <a:buClr>
                <a:schemeClr val="accent1"/>
              </a:buClr>
              <a:buSzPts val="4000"/>
              <a:buFont typeface="Corbel"/>
              <a:buNone/>
            </a:pPr>
            <a:endParaRPr lang="en-US" sz="3600" dirty="0">
              <a:ln w="0"/>
              <a:solidFill>
                <a:schemeClr val="accent5">
                  <a:lumMod val="75000"/>
                </a:schemeClr>
              </a:solidFill>
              <a:effectLst>
                <a:outerShdw blurRad="38100" dist="19050" dir="2700000" algn="tl" rotWithShape="0">
                  <a:schemeClr val="dk1">
                    <a:alpha val="40000"/>
                  </a:schemeClr>
                </a:outerShdw>
              </a:effectLst>
            </a:endParaRP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S</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E</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C</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T</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I</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O</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N</a:t>
            </a:r>
          </a:p>
        </p:txBody>
      </p:sp>
      <p:sp>
        <p:nvSpPr>
          <p:cNvPr id="5" name="Google Shape;140;p9"/>
          <p:cNvSpPr txBox="1">
            <a:spLocks/>
          </p:cNvSpPr>
          <p:nvPr/>
        </p:nvSpPr>
        <p:spPr bwMode="gray">
          <a:xfrm rot="5400000">
            <a:off x="-3107399" y="3285310"/>
            <a:ext cx="6634807" cy="709865"/>
          </a:xfrm>
          <a:prstGeom prst="rect">
            <a:avLst/>
          </a:prstGeom>
          <a:noFill/>
          <a:ln>
            <a:noFill/>
          </a:ln>
        </p:spPr>
        <p:txBody>
          <a:bodyPr spcFirstLastPara="1" vert="vert270" wrap="square" lIns="91425" tIns="45700" rIns="91425" bIns="45700" rtlCol="0" anchor="ctr" anchorCtr="0">
            <a:norm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NO</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T</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E</a:t>
            </a:r>
          </a:p>
          <a:p>
            <a:pPr algn="ctr">
              <a:lnSpc>
                <a:spcPct val="90000"/>
              </a:lnSpc>
              <a:spcBef>
                <a:spcPts val="0"/>
              </a:spcBef>
              <a:buClr>
                <a:schemeClr val="accent1"/>
              </a:buClr>
              <a:buSzPts val="4000"/>
              <a:buFont typeface="Corbel"/>
              <a:buNone/>
            </a:pPr>
            <a:r>
              <a:rPr lang="en-US" sz="3600" b="1" dirty="0">
                <a:ln w="0"/>
                <a:solidFill>
                  <a:schemeClr val="accent5">
                    <a:lumMod val="75000"/>
                  </a:schemeClr>
                </a:solidFill>
                <a:effectLst>
                  <a:outerShdw blurRad="38100" dist="19050" dir="2700000" algn="tl" rotWithShape="0">
                    <a:schemeClr val="dk1">
                      <a:alpha val="40000"/>
                    </a:schemeClr>
                  </a:outerShdw>
                </a:effectLst>
              </a:rPr>
              <a:t>S</a:t>
            </a:r>
            <a:r>
              <a:rPr lang="en-US" sz="3600" dirty="0">
                <a:ln w="0"/>
                <a:solidFill>
                  <a:schemeClr val="accent5">
                    <a:lumMod val="75000"/>
                  </a:schemeClr>
                </a:solidFill>
                <a:effectLst>
                  <a:outerShdw blurRad="38100" dist="19050" dir="2700000" algn="tl" rotWithShape="0">
                    <a:schemeClr val="dk1">
                      <a:alpha val="40000"/>
                    </a:schemeClr>
                  </a:outerShdw>
                </a:effectLst>
              </a:rPr>
              <a:t>  </a:t>
            </a:r>
          </a:p>
          <a:p>
            <a:pPr algn="ctr">
              <a:lnSpc>
                <a:spcPct val="90000"/>
              </a:lnSpc>
              <a:spcBef>
                <a:spcPts val="0"/>
              </a:spcBef>
              <a:buClr>
                <a:schemeClr val="accent1"/>
              </a:buClr>
              <a:buSzPts val="4000"/>
              <a:buFont typeface="Corbel"/>
              <a:buNone/>
            </a:pPr>
            <a:endParaRPr lang="en-US" sz="3600" dirty="0">
              <a:ln w="0"/>
              <a:solidFill>
                <a:schemeClr val="accent5">
                  <a:lumMod val="75000"/>
                </a:schemeClr>
              </a:solidFill>
              <a:effectLst>
                <a:outerShdw blurRad="38100" dist="19050" dir="2700000" algn="tl" rotWithShape="0">
                  <a:schemeClr val="dk1">
                    <a:alpha val="40000"/>
                  </a:schemeClr>
                </a:outerShdw>
              </a:effectLst>
            </a:endParaRP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S</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E</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C</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T</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I</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O</a:t>
            </a:r>
          </a:p>
          <a:p>
            <a:pPr algn="ctr">
              <a:lnSpc>
                <a:spcPct val="90000"/>
              </a:lnSpc>
              <a:spcBef>
                <a:spcPts val="0"/>
              </a:spcBef>
              <a:buClr>
                <a:schemeClr val="accent1"/>
              </a:buClr>
              <a:buSzPts val="4000"/>
              <a:buFont typeface="Corbel"/>
              <a:buNone/>
            </a:pPr>
            <a:r>
              <a:rPr lang="en-US" sz="3600" dirty="0">
                <a:ln w="0"/>
                <a:solidFill>
                  <a:schemeClr val="accent5">
                    <a:lumMod val="75000"/>
                  </a:schemeClr>
                </a:solidFill>
                <a:effectLst>
                  <a:outerShdw blurRad="38100" dist="19050" dir="2700000" algn="tl" rotWithShape="0">
                    <a:schemeClr val="dk1">
                      <a:alpha val="40000"/>
                    </a:schemeClr>
                  </a:outerShdw>
                </a:effectLst>
              </a:rPr>
              <a:t>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2"/>
          <p:cNvSpPr txBox="1">
            <a:spLocks noGrp="1"/>
          </p:cNvSpPr>
          <p:nvPr>
            <p:ph type="title"/>
          </p:nvPr>
        </p:nvSpPr>
        <p:spPr>
          <a:xfrm>
            <a:off x="492369" y="518746"/>
            <a:ext cx="6717273" cy="111821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000" b="1" dirty="0"/>
              <a:t>Running Purchase Orders (RPO)</a:t>
            </a:r>
            <a:endParaRPr sz="4000" b="1" dirty="0"/>
          </a:p>
        </p:txBody>
      </p:sp>
      <p:sp>
        <p:nvSpPr>
          <p:cNvPr id="153" name="Google Shape;153;p12"/>
          <p:cNvSpPr txBox="1">
            <a:spLocks noGrp="1"/>
          </p:cNvSpPr>
          <p:nvPr>
            <p:ph idx="1"/>
          </p:nvPr>
        </p:nvSpPr>
        <p:spPr>
          <a:xfrm>
            <a:off x="228600" y="2224455"/>
            <a:ext cx="8289921" cy="3972160"/>
          </a:xfrm>
          <a:prstGeom prst="rect">
            <a:avLst/>
          </a:prstGeom>
          <a:noFill/>
          <a:ln>
            <a:noFill/>
          </a:ln>
        </p:spPr>
        <p:txBody>
          <a:bodyPr spcFirstLastPara="1" wrap="square" lIns="91425" tIns="45700" rIns="91425" bIns="45700" anchor="t" anchorCtr="0">
            <a:normAutofit fontScale="92500" lnSpcReduction="10000"/>
          </a:bodyPr>
          <a:lstStyle/>
          <a:p>
            <a:pPr marL="335280" lvl="0" indent="-285750" algn="l" rtl="0">
              <a:lnSpc>
                <a:spcPct val="115000"/>
              </a:lnSpc>
              <a:spcBef>
                <a:spcPts val="0"/>
              </a:spcBef>
              <a:spcAft>
                <a:spcPts val="0"/>
              </a:spcAft>
              <a:buSzPct val="80000"/>
              <a:buFont typeface="Wingdings" panose="05000000000000000000" pitchFamily="2" charset="2"/>
              <a:buChar char="§"/>
            </a:pPr>
            <a:r>
              <a:rPr lang="en-US" b="1" dirty="0"/>
              <a:t>All RPOs must have “</a:t>
            </a:r>
            <a:r>
              <a:rPr lang="en-US" b="1" u="sng" dirty="0"/>
              <a:t>RPO” in the NOTES </a:t>
            </a:r>
            <a:r>
              <a:rPr lang="en-US" b="1" dirty="0"/>
              <a:t>section</a:t>
            </a:r>
            <a:endParaRPr b="1" dirty="0"/>
          </a:p>
          <a:p>
            <a:pPr marL="335280" lvl="0" indent="-285750" algn="l" rtl="0">
              <a:lnSpc>
                <a:spcPct val="115000"/>
              </a:lnSpc>
              <a:spcBef>
                <a:spcPts val="1000"/>
              </a:spcBef>
              <a:spcAft>
                <a:spcPts val="0"/>
              </a:spcAft>
              <a:buSzPct val="80000"/>
              <a:buFont typeface="Wingdings" panose="05000000000000000000" pitchFamily="2" charset="2"/>
              <a:buChar char="§"/>
            </a:pPr>
            <a:r>
              <a:rPr lang="en-US" b="1" dirty="0"/>
              <a:t>Line item description </a:t>
            </a:r>
            <a:r>
              <a:rPr lang="en-US" dirty="0"/>
              <a:t>should have items being ordered</a:t>
            </a:r>
            <a:br>
              <a:rPr lang="en-US" dirty="0"/>
            </a:br>
            <a:r>
              <a:rPr lang="en-US" dirty="0"/>
              <a:t>(i.e. “Food/drink for </a:t>
            </a:r>
            <a:r>
              <a:rPr lang="en-US" u="sng" dirty="0"/>
              <a:t>staff</a:t>
            </a:r>
            <a:r>
              <a:rPr lang="en-US" dirty="0"/>
              <a:t> development lunch for June”)</a:t>
            </a:r>
          </a:p>
          <a:p>
            <a:pPr marL="335280" lvl="0" indent="-285750" algn="l" rtl="0">
              <a:lnSpc>
                <a:spcPct val="115000"/>
              </a:lnSpc>
              <a:spcBef>
                <a:spcPts val="1000"/>
              </a:spcBef>
              <a:spcAft>
                <a:spcPts val="0"/>
              </a:spcAft>
              <a:buSzPct val="80000"/>
              <a:buFont typeface="Wingdings" panose="05000000000000000000" pitchFamily="2" charset="2"/>
              <a:buChar char="§"/>
            </a:pPr>
            <a:r>
              <a:rPr lang="en-US" b="1" u="sng" dirty="0"/>
              <a:t>Be specific </a:t>
            </a:r>
            <a:r>
              <a:rPr lang="en-US" dirty="0"/>
              <a:t>as to who it is for (instr. staff, administration, students?)</a:t>
            </a:r>
            <a:endParaRPr dirty="0"/>
          </a:p>
          <a:p>
            <a:pPr marL="335280" lvl="0" indent="-285750" algn="l" rtl="0">
              <a:lnSpc>
                <a:spcPct val="115000"/>
              </a:lnSpc>
              <a:spcBef>
                <a:spcPts val="1000"/>
              </a:spcBef>
              <a:spcAft>
                <a:spcPts val="0"/>
              </a:spcAft>
              <a:buSzPct val="80000"/>
              <a:buFont typeface="Wingdings" panose="05000000000000000000" pitchFamily="2" charset="2"/>
              <a:buChar char="§"/>
            </a:pPr>
            <a:r>
              <a:rPr lang="en-US" b="1" dirty="0"/>
              <a:t>Tracking PO balance:  When you have a charge on a RPO, make a white copy of the PO, write partial pay, the date, who/for what and amount on the PO (don't use the ''extension'' column on the right of the PO), sign and date the PO, attach receipt, and send to the Business Office for payment.</a:t>
            </a:r>
            <a:endParaRPr b="1" dirty="0"/>
          </a:p>
          <a:p>
            <a:pPr marL="335280" lvl="0" indent="-285750" algn="l" rtl="0">
              <a:lnSpc>
                <a:spcPct val="115000"/>
              </a:lnSpc>
              <a:spcBef>
                <a:spcPts val="1000"/>
              </a:spcBef>
              <a:spcAft>
                <a:spcPts val="0"/>
              </a:spcAft>
              <a:buSzPct val="80000"/>
              <a:buFont typeface="Wingdings" panose="05000000000000000000" pitchFamily="2" charset="2"/>
              <a:buChar char="§"/>
            </a:pPr>
            <a:r>
              <a:rPr lang="en-US" b="1" dirty="0"/>
              <a:t>The green copy </a:t>
            </a:r>
            <a:r>
              <a:rPr lang="en-US" b="1" i="1" dirty="0"/>
              <a:t>should </a:t>
            </a:r>
            <a:r>
              <a:rPr lang="en-US" b="1" dirty="0"/>
              <a:t>be sent Business Office when the balance</a:t>
            </a:r>
            <a:br>
              <a:rPr lang="en-US" b="1" dirty="0"/>
            </a:br>
            <a:r>
              <a:rPr lang="en-US" b="1" dirty="0"/>
              <a:t>on the PO is too low to use again.</a:t>
            </a:r>
          </a:p>
          <a:p>
            <a:pPr marL="335280" lvl="0" indent="-285750" algn="l" rtl="0">
              <a:lnSpc>
                <a:spcPct val="115000"/>
              </a:lnSpc>
              <a:spcBef>
                <a:spcPts val="1000"/>
              </a:spcBef>
              <a:spcAft>
                <a:spcPts val="0"/>
              </a:spcAft>
              <a:buSzPct val="80000"/>
              <a:buFont typeface="Wingdings" panose="05000000000000000000" pitchFamily="2" charset="2"/>
              <a:buChar char="§"/>
            </a:pPr>
            <a:r>
              <a:rPr lang="en-US" b="1" dirty="0"/>
              <a:t>Keep a running total as we cannot pay over the RPO amount. </a:t>
            </a:r>
            <a:endParaRPr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1"/>
          <p:cNvSpPr txBox="1">
            <a:spLocks noGrp="1"/>
          </p:cNvSpPr>
          <p:nvPr>
            <p:ph type="title"/>
          </p:nvPr>
        </p:nvSpPr>
        <p:spPr>
          <a:xfrm>
            <a:off x="524149" y="527538"/>
            <a:ext cx="7455877" cy="106387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000" b="1" dirty="0"/>
              <a:t>Requisitions </a:t>
            </a:r>
            <a:br>
              <a:rPr lang="en-US" sz="4000" b="1" dirty="0"/>
            </a:br>
            <a:r>
              <a:rPr lang="en-US" sz="4000" b="1" dirty="0"/>
              <a:t>– Description &amp; Attachments</a:t>
            </a:r>
            <a:endParaRPr sz="4000" b="1" dirty="0"/>
          </a:p>
        </p:txBody>
      </p:sp>
      <p:sp>
        <p:nvSpPr>
          <p:cNvPr id="147" name="Google Shape;147;p11"/>
          <p:cNvSpPr txBox="1">
            <a:spLocks noGrp="1"/>
          </p:cNvSpPr>
          <p:nvPr>
            <p:ph idx="1"/>
          </p:nvPr>
        </p:nvSpPr>
        <p:spPr>
          <a:xfrm>
            <a:off x="228600" y="2118946"/>
            <a:ext cx="8046976" cy="4613157"/>
          </a:xfrm>
          <a:prstGeom prst="rect">
            <a:avLst/>
          </a:prstGeom>
          <a:noFill/>
          <a:ln>
            <a:noFill/>
          </a:ln>
        </p:spPr>
        <p:txBody>
          <a:bodyPr spcFirstLastPara="1" wrap="square" lIns="91425" tIns="45700" rIns="91425" bIns="45700" anchor="t" anchorCtr="0">
            <a:noAutofit/>
          </a:bodyPr>
          <a:lstStyle/>
          <a:p>
            <a:pPr marL="364490" lvl="0" algn="l" rtl="0">
              <a:lnSpc>
                <a:spcPct val="115000"/>
              </a:lnSpc>
              <a:spcBef>
                <a:spcPts val="0"/>
              </a:spcBef>
              <a:spcAft>
                <a:spcPts val="0"/>
              </a:spcAft>
              <a:buSzPts val="1800"/>
              <a:buFont typeface="Wingdings" panose="05000000000000000000" pitchFamily="2" charset="2"/>
              <a:buChar char="§"/>
            </a:pPr>
            <a:r>
              <a:rPr lang="en-US" sz="2000" b="1" dirty="0"/>
              <a:t>1</a:t>
            </a:r>
            <a:r>
              <a:rPr lang="en-US" sz="2000" b="1" baseline="30000" dirty="0"/>
              <a:t>st</a:t>
            </a:r>
            <a:r>
              <a:rPr lang="en-US" sz="2000" b="1" dirty="0"/>
              <a:t> 21 characters of description print on the check stub, your reports, and check register.</a:t>
            </a:r>
            <a:endParaRPr sz="2000" b="1" dirty="0"/>
          </a:p>
          <a:p>
            <a:pPr marL="364490" lvl="0" algn="l" rtl="0">
              <a:lnSpc>
                <a:spcPct val="150000"/>
              </a:lnSpc>
              <a:spcBef>
                <a:spcPts val="450"/>
              </a:spcBef>
              <a:spcAft>
                <a:spcPts val="0"/>
              </a:spcAft>
              <a:buSzPts val="1800"/>
              <a:buFont typeface="Wingdings" panose="05000000000000000000" pitchFamily="2" charset="2"/>
              <a:buChar char="§"/>
            </a:pPr>
            <a:r>
              <a:rPr lang="en-US" sz="2000" b="1" dirty="0"/>
              <a:t>Catering - </a:t>
            </a:r>
            <a:r>
              <a:rPr lang="en-US" sz="2000" dirty="0"/>
              <a:t>include the who, what, when, where, why</a:t>
            </a:r>
            <a:endParaRPr sz="2000" dirty="0"/>
          </a:p>
          <a:p>
            <a:pPr marL="364490" lvl="0" algn="l" rtl="0">
              <a:lnSpc>
                <a:spcPct val="115000"/>
              </a:lnSpc>
              <a:spcBef>
                <a:spcPts val="0"/>
              </a:spcBef>
              <a:spcAft>
                <a:spcPts val="0"/>
              </a:spcAft>
              <a:buSzPts val="1800"/>
              <a:buFont typeface="Wingdings" panose="05000000000000000000" pitchFamily="2" charset="2"/>
              <a:buChar char="§"/>
            </a:pPr>
            <a:r>
              <a:rPr lang="en-US" sz="2000" b="1" dirty="0"/>
              <a:t>Attachments to include in </a:t>
            </a:r>
            <a:r>
              <a:rPr lang="en-US" sz="2000" b="1" dirty="0" err="1"/>
              <a:t>efinance</a:t>
            </a:r>
            <a:r>
              <a:rPr lang="en-US" sz="2000" b="1" dirty="0"/>
              <a:t>:</a:t>
            </a:r>
            <a:endParaRPr sz="2000" b="1" dirty="0"/>
          </a:p>
          <a:p>
            <a:pPr marL="525780" lvl="1" indent="-342900" algn="l" rtl="0">
              <a:lnSpc>
                <a:spcPct val="115000"/>
              </a:lnSpc>
              <a:spcBef>
                <a:spcPts val="0"/>
              </a:spcBef>
              <a:spcAft>
                <a:spcPts val="0"/>
              </a:spcAft>
              <a:buSzPts val="1800"/>
              <a:buFont typeface="Wingdings" panose="05000000000000000000" pitchFamily="2" charset="2"/>
              <a:buChar char="§"/>
            </a:pPr>
            <a:r>
              <a:rPr lang="en-US" sz="2000" b="1" dirty="0"/>
              <a:t>Quotes </a:t>
            </a:r>
            <a:r>
              <a:rPr lang="en-US" sz="2000" dirty="0"/>
              <a:t>(double check for current shipping, bid/contract #, expiration date)</a:t>
            </a:r>
            <a:endParaRPr sz="2000" dirty="0"/>
          </a:p>
          <a:p>
            <a:pPr marL="525780" lvl="1" indent="-342900" algn="l" rtl="0">
              <a:lnSpc>
                <a:spcPct val="115000"/>
              </a:lnSpc>
              <a:spcBef>
                <a:spcPts val="1000"/>
              </a:spcBef>
              <a:spcAft>
                <a:spcPts val="0"/>
              </a:spcAft>
              <a:buSzPts val="1800"/>
              <a:buFont typeface="Wingdings" panose="05000000000000000000" pitchFamily="2" charset="2"/>
              <a:buChar char="§"/>
            </a:pPr>
            <a:r>
              <a:rPr lang="en-US" sz="2000" b="1" dirty="0"/>
              <a:t>Registration forms</a:t>
            </a:r>
            <a:endParaRPr sz="2000" b="1" dirty="0"/>
          </a:p>
          <a:p>
            <a:pPr marL="525780" lvl="1" indent="-342900" algn="l" rtl="0">
              <a:lnSpc>
                <a:spcPct val="115000"/>
              </a:lnSpc>
              <a:spcBef>
                <a:spcPts val="1000"/>
              </a:spcBef>
              <a:spcAft>
                <a:spcPts val="300"/>
              </a:spcAft>
              <a:buSzPts val="1800"/>
              <a:buFont typeface="Wingdings" panose="05000000000000000000" pitchFamily="2" charset="2"/>
              <a:buChar char="§"/>
            </a:pPr>
            <a:r>
              <a:rPr lang="en-US" sz="2000" b="1" dirty="0"/>
              <a:t>Order forms</a:t>
            </a:r>
          </a:p>
          <a:p>
            <a:pPr marL="525780" lvl="1" indent="-342900">
              <a:lnSpc>
                <a:spcPct val="115000"/>
              </a:lnSpc>
              <a:spcAft>
                <a:spcPts val="300"/>
              </a:spcAft>
              <a:buSzPts val="1800"/>
              <a:buFont typeface="Wingdings" panose="05000000000000000000" pitchFamily="2" charset="2"/>
              <a:buChar char="§"/>
            </a:pPr>
            <a:r>
              <a:rPr lang="en-US" sz="2000" b="1" dirty="0"/>
              <a:t>Invoices (should be rare)</a:t>
            </a:r>
          </a:p>
          <a:p>
            <a:pPr marL="342900" lvl="1" indent="-160020" algn="l" rtl="0">
              <a:lnSpc>
                <a:spcPct val="115000"/>
              </a:lnSpc>
              <a:spcBef>
                <a:spcPts val="1000"/>
              </a:spcBef>
              <a:spcAft>
                <a:spcPts val="300"/>
              </a:spcAft>
              <a:buSzPts val="1800"/>
              <a:buChar char="•"/>
            </a:pPr>
            <a:endParaRPr sz="20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edfad636c0_0_37"/>
          <p:cNvSpPr txBox="1">
            <a:spLocks noGrp="1"/>
          </p:cNvSpPr>
          <p:nvPr>
            <p:ph type="title"/>
          </p:nvPr>
        </p:nvSpPr>
        <p:spPr>
          <a:xfrm>
            <a:off x="857250" y="2450236"/>
            <a:ext cx="7406700" cy="3721963"/>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7200" dirty="0"/>
              <a:t>Door prizes!</a:t>
            </a:r>
            <a:endParaRPr sz="7200" dirty="0"/>
          </a:p>
        </p:txBody>
      </p:sp>
      <p:sp>
        <p:nvSpPr>
          <p:cNvPr id="2" name="TextBox 1">
            <a:extLst>
              <a:ext uri="{FF2B5EF4-FFF2-40B4-BE49-F238E27FC236}">
                <a16:creationId xmlns:a16="http://schemas.microsoft.com/office/drawing/2014/main" id="{84AA2873-0378-6758-B802-6BBAB8A5A71B}"/>
              </a:ext>
            </a:extLst>
          </p:cNvPr>
          <p:cNvSpPr txBox="1"/>
          <p:nvPr/>
        </p:nvSpPr>
        <p:spPr>
          <a:xfrm>
            <a:off x="857250" y="2450237"/>
            <a:ext cx="7406700" cy="3416320"/>
          </a:xfrm>
          <a:prstGeom prst="rect">
            <a:avLst/>
          </a:prstGeom>
          <a:noFill/>
        </p:spPr>
        <p:txBody>
          <a:bodyPr wrap="square" rtlCol="0">
            <a:spAutoFit/>
          </a:bodyPr>
          <a:lstStyle/>
          <a:p>
            <a:r>
              <a:rPr lang="en-US" sz="7200" dirty="0"/>
              <a:t>Did you remember </a:t>
            </a:r>
            <a:r>
              <a:rPr lang="en-US" sz="7200" cap="small" dirty="0">
                <a:solidFill>
                  <a:schemeClr val="accent2">
                    <a:lumMod val="75000"/>
                  </a:schemeClr>
                </a:solidFill>
              </a:rPr>
              <a:t>Bid Reference ???</a:t>
            </a:r>
            <a:endParaRPr lang="en-US" sz="7200" dirty="0"/>
          </a:p>
        </p:txBody>
      </p:sp>
      <p:sp>
        <p:nvSpPr>
          <p:cNvPr id="5" name="Google Shape;277;p25"/>
          <p:cNvSpPr txBox="1">
            <a:spLocks/>
          </p:cNvSpPr>
          <p:nvPr/>
        </p:nvSpPr>
        <p:spPr>
          <a:xfrm>
            <a:off x="527538" y="527540"/>
            <a:ext cx="6523842" cy="870438"/>
          </a:xfrm>
          <a:prstGeom prst="rect">
            <a:avLst/>
          </a:prstGeom>
          <a:noFill/>
          <a:ln>
            <a:noFill/>
          </a:ln>
        </p:spPr>
        <p:txBody>
          <a:bodyPr spcFirstLastPara="1" wrap="square" lIns="91425" tIns="45700" rIns="91425" bIns="45700" anchor="ctr" anchorCtr="0">
            <a:normAutofit fontScale="85000" lnSpcReduction="1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Bef>
                <a:spcPts val="0"/>
              </a:spcBef>
              <a:buClr>
                <a:schemeClr val="accent1"/>
              </a:buClr>
              <a:buSzPts val="4000"/>
            </a:pPr>
            <a:r>
              <a:rPr lang="en-US" sz="4400" b="1" dirty="0"/>
              <a:t>Remember Bid Reference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repeatCount="2000" fill="hold" nodeType="clickEffect">
                                  <p:stCondLst>
                                    <p:cond delay="0"/>
                                  </p:stCondLst>
                                  <p:iterate type="lt">
                                    <p:tmPct val="10000"/>
                                  </p:iterate>
                                  <p:childTnLst>
                                    <p:animMotion origin="layout" path="M -2.5E-6 -3.7037E-6 L -2.5E-6 -0.07222 " pathEditMode="relative" rAng="0" ptsTypes="AA">
                                      <p:cBhvr>
                                        <p:cTn id="6" dur="250" accel="50000" decel="50000" autoRev="1" fill="hold">
                                          <p:stCondLst>
                                            <p:cond delay="0"/>
                                          </p:stCondLst>
                                        </p:cTn>
                                        <p:tgtEl>
                                          <p:spTgt spid="2">
                                            <p:txEl>
                                              <p:pRg st="0" end="0"/>
                                            </p:txEl>
                                          </p:spTgt>
                                        </p:tgtEl>
                                        <p:attrNameLst>
                                          <p:attrName>ppt_x</p:attrName>
                                          <p:attrName>ppt_y</p:attrName>
                                        </p:attrNameLst>
                                      </p:cBhvr>
                                      <p:rCtr x="0" y="-3611"/>
                                    </p:animMotion>
                                    <p:animRot by="1500000">
                                      <p:cBhvr>
                                        <p:cTn id="7" dur="125" fill="hold">
                                          <p:stCondLst>
                                            <p:cond delay="0"/>
                                          </p:stCondLst>
                                        </p:cTn>
                                        <p:tgtEl>
                                          <p:spTgt spid="2">
                                            <p:txEl>
                                              <p:pRg st="0" end="0"/>
                                            </p:txEl>
                                          </p:spTgt>
                                        </p:tgtEl>
                                        <p:attrNameLst>
                                          <p:attrName>r</p:attrName>
                                        </p:attrNameLst>
                                      </p:cBhvr>
                                    </p:animRot>
                                    <p:animRot by="-1500000">
                                      <p:cBhvr>
                                        <p:cTn id="8" dur="125" fill="hold">
                                          <p:stCondLst>
                                            <p:cond delay="125"/>
                                          </p:stCondLst>
                                        </p:cTn>
                                        <p:tgtEl>
                                          <p:spTgt spid="2">
                                            <p:txEl>
                                              <p:pRg st="0" end="0"/>
                                            </p:txEl>
                                          </p:spTgt>
                                        </p:tgtEl>
                                        <p:attrNameLst>
                                          <p:attrName>r</p:attrName>
                                        </p:attrNameLst>
                                      </p:cBhvr>
                                    </p:animRot>
                                    <p:animRot by="-1500000">
                                      <p:cBhvr>
                                        <p:cTn id="9" dur="125" fill="hold">
                                          <p:stCondLst>
                                            <p:cond delay="250"/>
                                          </p:stCondLst>
                                        </p:cTn>
                                        <p:tgtEl>
                                          <p:spTgt spid="2">
                                            <p:txEl>
                                              <p:pRg st="0" end="0"/>
                                            </p:txEl>
                                          </p:spTgt>
                                        </p:tgtEl>
                                        <p:attrNameLst>
                                          <p:attrName>r</p:attrName>
                                        </p:attrNameLst>
                                      </p:cBhvr>
                                    </p:animRot>
                                    <p:animRot by="1500000">
                                      <p:cBhvr>
                                        <p:cTn id="10" dur="125" fill="hold">
                                          <p:stCondLst>
                                            <p:cond delay="375"/>
                                          </p:stCondLst>
                                        </p:cTn>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85A39D-8717-FD9E-9977-95496DABE920}"/>
              </a:ext>
            </a:extLst>
          </p:cNvPr>
          <p:cNvSpPr txBox="1"/>
          <p:nvPr/>
        </p:nvSpPr>
        <p:spPr>
          <a:xfrm>
            <a:off x="1126435" y="251791"/>
            <a:ext cx="7407965" cy="461665"/>
          </a:xfrm>
          <a:prstGeom prst="rect">
            <a:avLst/>
          </a:prstGeom>
          <a:noFill/>
        </p:spPr>
        <p:txBody>
          <a:bodyPr wrap="square" rtlCol="0">
            <a:spAutoFit/>
          </a:bodyPr>
          <a:lstStyle/>
          <a:p>
            <a:r>
              <a:rPr lang="en-US" sz="2400" b="1" dirty="0"/>
              <a:t>REQUISITION APPROVAL STATUS IN EFINANCE</a:t>
            </a:r>
          </a:p>
        </p:txBody>
      </p:sp>
      <p:sp>
        <p:nvSpPr>
          <p:cNvPr id="14" name="TextBox 13">
            <a:extLst>
              <a:ext uri="{FF2B5EF4-FFF2-40B4-BE49-F238E27FC236}">
                <a16:creationId xmlns:a16="http://schemas.microsoft.com/office/drawing/2014/main" id="{3808CAA4-B303-4556-549F-F5D24C23AB86}"/>
              </a:ext>
            </a:extLst>
          </p:cNvPr>
          <p:cNvSpPr txBox="1"/>
          <p:nvPr/>
        </p:nvSpPr>
        <p:spPr>
          <a:xfrm>
            <a:off x="583096" y="927652"/>
            <a:ext cx="4801314" cy="369332"/>
          </a:xfrm>
          <a:prstGeom prst="rect">
            <a:avLst/>
          </a:prstGeom>
          <a:noFill/>
        </p:spPr>
        <p:txBody>
          <a:bodyPr wrap="none" rtlCol="0">
            <a:spAutoFit/>
          </a:bodyPr>
          <a:lstStyle/>
          <a:p>
            <a:r>
              <a:rPr lang="en-US" dirty="0"/>
              <a:t>1.  Open Requisition Listing-looks like this…</a:t>
            </a:r>
          </a:p>
        </p:txBody>
      </p:sp>
      <p:pic>
        <p:nvPicPr>
          <p:cNvPr id="15" name="Picture 14" descr="Graphical user interface, text, application&#10;&#10;Description automatically generated">
            <a:extLst>
              <a:ext uri="{FF2B5EF4-FFF2-40B4-BE49-F238E27FC236}">
                <a16:creationId xmlns:a16="http://schemas.microsoft.com/office/drawing/2014/main" id="{9C8DFA36-9075-C957-569A-A2E4D1AF4C7A}"/>
              </a:ext>
            </a:extLst>
          </p:cNvPr>
          <p:cNvPicPr>
            <a:picLocks noChangeAspect="1"/>
          </p:cNvPicPr>
          <p:nvPr/>
        </p:nvPicPr>
        <p:blipFill>
          <a:blip r:embed="rId2"/>
          <a:stretch>
            <a:fillRect/>
          </a:stretch>
        </p:blipFill>
        <p:spPr>
          <a:xfrm>
            <a:off x="2292626" y="1296985"/>
            <a:ext cx="5078896" cy="1519870"/>
          </a:xfrm>
          <a:prstGeom prst="rect">
            <a:avLst/>
          </a:prstGeom>
        </p:spPr>
      </p:pic>
      <p:sp>
        <p:nvSpPr>
          <p:cNvPr id="16" name="TextBox 15">
            <a:extLst>
              <a:ext uri="{FF2B5EF4-FFF2-40B4-BE49-F238E27FC236}">
                <a16:creationId xmlns:a16="http://schemas.microsoft.com/office/drawing/2014/main" id="{9BACA3A9-366D-122B-5652-762F367AF50B}"/>
              </a:ext>
            </a:extLst>
          </p:cNvPr>
          <p:cNvSpPr txBox="1"/>
          <p:nvPr/>
        </p:nvSpPr>
        <p:spPr>
          <a:xfrm>
            <a:off x="583096" y="2816855"/>
            <a:ext cx="7340471" cy="1200329"/>
          </a:xfrm>
          <a:prstGeom prst="rect">
            <a:avLst/>
          </a:prstGeom>
          <a:noFill/>
        </p:spPr>
        <p:txBody>
          <a:bodyPr wrap="none" rtlCol="0">
            <a:spAutoFit/>
          </a:bodyPr>
          <a:lstStyle/>
          <a:p>
            <a:pPr marL="342900" indent="-342900">
              <a:buAutoNum type="arabicPeriod" startAt="2"/>
            </a:pPr>
            <a:r>
              <a:rPr lang="en-US" dirty="0"/>
              <a:t>Enter Req number and hit enter.</a:t>
            </a:r>
          </a:p>
          <a:p>
            <a:pPr marL="342900" indent="-342900">
              <a:buAutoNum type="arabicPeriod" startAt="2"/>
            </a:pPr>
            <a:r>
              <a:rPr lang="en-US" dirty="0"/>
              <a:t>Double click Req to open it.</a:t>
            </a:r>
          </a:p>
          <a:p>
            <a:pPr marL="342900" indent="-342900">
              <a:buAutoNum type="arabicPeriod" startAt="2"/>
            </a:pPr>
            <a:r>
              <a:rPr lang="en-US" dirty="0"/>
              <a:t>If you see a PO number in the Status box, it has already been</a:t>
            </a:r>
          </a:p>
          <a:p>
            <a:r>
              <a:rPr lang="en-US" dirty="0"/>
              <a:t>      converted/printed and no further approval needed.</a:t>
            </a:r>
          </a:p>
        </p:txBody>
      </p:sp>
      <p:pic>
        <p:nvPicPr>
          <p:cNvPr id="17" name="Picture 16" descr="Diagram&#10;&#10;Description automatically generated">
            <a:extLst>
              <a:ext uri="{FF2B5EF4-FFF2-40B4-BE49-F238E27FC236}">
                <a16:creationId xmlns:a16="http://schemas.microsoft.com/office/drawing/2014/main" id="{A3CF9C80-6B7F-CEC2-41F6-7E7BDAA2A8AE}"/>
              </a:ext>
            </a:extLst>
          </p:cNvPr>
          <p:cNvPicPr>
            <a:picLocks noChangeAspect="1"/>
          </p:cNvPicPr>
          <p:nvPr/>
        </p:nvPicPr>
        <p:blipFill>
          <a:blip r:embed="rId3"/>
          <a:stretch>
            <a:fillRect/>
          </a:stretch>
        </p:blipFill>
        <p:spPr>
          <a:xfrm>
            <a:off x="2833273" y="4062369"/>
            <a:ext cx="4829175" cy="1715770"/>
          </a:xfrm>
          <a:prstGeom prst="rect">
            <a:avLst/>
          </a:prstGeom>
        </p:spPr>
      </p:pic>
    </p:spTree>
    <p:extLst>
      <p:ext uri="{BB962C8B-B14F-4D97-AF65-F5344CB8AC3E}">
        <p14:creationId xmlns:p14="http://schemas.microsoft.com/office/powerpoint/2010/main" val="424764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85A39D-8717-FD9E-9977-95496DABE920}"/>
              </a:ext>
            </a:extLst>
          </p:cNvPr>
          <p:cNvSpPr txBox="1"/>
          <p:nvPr/>
        </p:nvSpPr>
        <p:spPr>
          <a:xfrm>
            <a:off x="1126435" y="251791"/>
            <a:ext cx="7407965" cy="461665"/>
          </a:xfrm>
          <a:prstGeom prst="rect">
            <a:avLst/>
          </a:prstGeom>
          <a:noFill/>
        </p:spPr>
        <p:txBody>
          <a:bodyPr wrap="square" rtlCol="0">
            <a:spAutoFit/>
          </a:bodyPr>
          <a:lstStyle/>
          <a:p>
            <a:r>
              <a:rPr lang="en-US" sz="2400" b="1" dirty="0"/>
              <a:t>REQUISITION APPROVAL STATUS CONTINUED</a:t>
            </a:r>
          </a:p>
        </p:txBody>
      </p:sp>
      <p:sp>
        <p:nvSpPr>
          <p:cNvPr id="14" name="TextBox 13">
            <a:extLst>
              <a:ext uri="{FF2B5EF4-FFF2-40B4-BE49-F238E27FC236}">
                <a16:creationId xmlns:a16="http://schemas.microsoft.com/office/drawing/2014/main" id="{3808CAA4-B303-4556-549F-F5D24C23AB86}"/>
              </a:ext>
            </a:extLst>
          </p:cNvPr>
          <p:cNvSpPr txBox="1"/>
          <p:nvPr/>
        </p:nvSpPr>
        <p:spPr>
          <a:xfrm>
            <a:off x="583096" y="927652"/>
            <a:ext cx="7936788" cy="646331"/>
          </a:xfrm>
          <a:prstGeom prst="rect">
            <a:avLst/>
          </a:prstGeom>
          <a:noFill/>
        </p:spPr>
        <p:txBody>
          <a:bodyPr wrap="none" rtlCol="0">
            <a:spAutoFit/>
          </a:bodyPr>
          <a:lstStyle/>
          <a:p>
            <a:pPr marL="342900" indent="-342900">
              <a:buAutoNum type="arabicPeriod" startAt="5"/>
            </a:pPr>
            <a:r>
              <a:rPr lang="en-US" dirty="0"/>
              <a:t>If you see “Partly Approved” in Status box, it is waiting on approval</a:t>
            </a:r>
          </a:p>
          <a:p>
            <a:r>
              <a:rPr lang="en-US" dirty="0"/>
              <a:t>      from someone.</a:t>
            </a:r>
          </a:p>
        </p:txBody>
      </p:sp>
      <p:sp>
        <p:nvSpPr>
          <p:cNvPr id="16" name="TextBox 15">
            <a:extLst>
              <a:ext uri="{FF2B5EF4-FFF2-40B4-BE49-F238E27FC236}">
                <a16:creationId xmlns:a16="http://schemas.microsoft.com/office/drawing/2014/main" id="{9BACA3A9-366D-122B-5652-762F367AF50B}"/>
              </a:ext>
            </a:extLst>
          </p:cNvPr>
          <p:cNvSpPr txBox="1"/>
          <p:nvPr/>
        </p:nvSpPr>
        <p:spPr>
          <a:xfrm>
            <a:off x="737158" y="2262857"/>
            <a:ext cx="7511993" cy="646331"/>
          </a:xfrm>
          <a:prstGeom prst="rect">
            <a:avLst/>
          </a:prstGeom>
          <a:noFill/>
        </p:spPr>
        <p:txBody>
          <a:bodyPr wrap="none" rtlCol="0">
            <a:spAutoFit/>
          </a:bodyPr>
          <a:lstStyle/>
          <a:p>
            <a:pPr marL="342900" indent="-342900">
              <a:buAutoNum type="arabicPeriod" startAt="6"/>
            </a:pPr>
            <a:r>
              <a:rPr lang="en-US" dirty="0"/>
              <a:t>Click on the item and you will see “Approval Status” at the top</a:t>
            </a:r>
          </a:p>
          <a:p>
            <a:r>
              <a:rPr lang="en-US" dirty="0"/>
              <a:t>      of the page.  Click on that.</a:t>
            </a:r>
          </a:p>
        </p:txBody>
      </p:sp>
      <p:pic>
        <p:nvPicPr>
          <p:cNvPr id="2" name="Picture 1" descr="Graphical user interface, application, Word&#10;&#10;Description automatically generated">
            <a:extLst>
              <a:ext uri="{FF2B5EF4-FFF2-40B4-BE49-F238E27FC236}">
                <a16:creationId xmlns:a16="http://schemas.microsoft.com/office/drawing/2014/main" id="{9C48E42D-4163-EF72-CB39-F28744D9E87B}"/>
              </a:ext>
            </a:extLst>
          </p:cNvPr>
          <p:cNvPicPr>
            <a:picLocks noChangeAspect="1"/>
          </p:cNvPicPr>
          <p:nvPr/>
        </p:nvPicPr>
        <p:blipFill>
          <a:blip r:embed="rId2"/>
          <a:stretch>
            <a:fillRect/>
          </a:stretch>
        </p:blipFill>
        <p:spPr>
          <a:xfrm>
            <a:off x="2950888" y="1246895"/>
            <a:ext cx="3516173" cy="1085487"/>
          </a:xfrm>
          <a:prstGeom prst="rect">
            <a:avLst/>
          </a:prstGeom>
        </p:spPr>
      </p:pic>
      <p:pic>
        <p:nvPicPr>
          <p:cNvPr id="3" name="Picture 2" descr="Diagram&#10;&#10;Description automatically generated with medium confidence">
            <a:extLst>
              <a:ext uri="{FF2B5EF4-FFF2-40B4-BE49-F238E27FC236}">
                <a16:creationId xmlns:a16="http://schemas.microsoft.com/office/drawing/2014/main" id="{BBE09ED7-0CD1-4D96-6E99-35A400246765}"/>
              </a:ext>
            </a:extLst>
          </p:cNvPr>
          <p:cNvPicPr>
            <a:picLocks noChangeAspect="1"/>
          </p:cNvPicPr>
          <p:nvPr/>
        </p:nvPicPr>
        <p:blipFill>
          <a:blip r:embed="rId3"/>
          <a:stretch>
            <a:fillRect/>
          </a:stretch>
        </p:blipFill>
        <p:spPr>
          <a:xfrm>
            <a:off x="2790825" y="2847975"/>
            <a:ext cx="3822010" cy="1246752"/>
          </a:xfrm>
          <a:prstGeom prst="rect">
            <a:avLst/>
          </a:prstGeom>
        </p:spPr>
      </p:pic>
      <p:sp>
        <p:nvSpPr>
          <p:cNvPr id="5" name="TextBox 4">
            <a:extLst>
              <a:ext uri="{FF2B5EF4-FFF2-40B4-BE49-F238E27FC236}">
                <a16:creationId xmlns:a16="http://schemas.microsoft.com/office/drawing/2014/main" id="{77EB81CF-FDFD-42EC-3078-7C1D061A7FD7}"/>
              </a:ext>
            </a:extLst>
          </p:cNvPr>
          <p:cNvSpPr txBox="1"/>
          <p:nvPr/>
        </p:nvSpPr>
        <p:spPr>
          <a:xfrm>
            <a:off x="848139" y="4134682"/>
            <a:ext cx="2486578" cy="369332"/>
          </a:xfrm>
          <a:prstGeom prst="rect">
            <a:avLst/>
          </a:prstGeom>
          <a:noFill/>
        </p:spPr>
        <p:txBody>
          <a:bodyPr wrap="none" rtlCol="0">
            <a:spAutoFit/>
          </a:bodyPr>
          <a:lstStyle/>
          <a:p>
            <a:r>
              <a:rPr lang="en-US" dirty="0"/>
              <a:t>7.  This box will open.</a:t>
            </a:r>
          </a:p>
        </p:txBody>
      </p:sp>
      <p:pic>
        <p:nvPicPr>
          <p:cNvPr id="6" name="Picture 5" descr="Graphical user interface, text, application&#10;&#10;Description automatically generated">
            <a:extLst>
              <a:ext uri="{FF2B5EF4-FFF2-40B4-BE49-F238E27FC236}">
                <a16:creationId xmlns:a16="http://schemas.microsoft.com/office/drawing/2014/main" id="{081EBDFA-8CBC-AD19-DA0A-35FD6FCE1D34}"/>
              </a:ext>
            </a:extLst>
          </p:cNvPr>
          <p:cNvPicPr>
            <a:picLocks noChangeAspect="1"/>
          </p:cNvPicPr>
          <p:nvPr/>
        </p:nvPicPr>
        <p:blipFill>
          <a:blip r:embed="rId4"/>
          <a:stretch>
            <a:fillRect/>
          </a:stretch>
        </p:blipFill>
        <p:spPr>
          <a:xfrm>
            <a:off x="3564833" y="4319348"/>
            <a:ext cx="4084983" cy="2455791"/>
          </a:xfrm>
          <a:prstGeom prst="rect">
            <a:avLst/>
          </a:prstGeom>
        </p:spPr>
      </p:pic>
    </p:spTree>
    <p:extLst>
      <p:ext uri="{BB962C8B-B14F-4D97-AF65-F5344CB8AC3E}">
        <p14:creationId xmlns:p14="http://schemas.microsoft.com/office/powerpoint/2010/main" val="44637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808CAA4-B303-4556-549F-F5D24C23AB86}"/>
              </a:ext>
            </a:extLst>
          </p:cNvPr>
          <p:cNvSpPr txBox="1"/>
          <p:nvPr/>
        </p:nvSpPr>
        <p:spPr>
          <a:xfrm>
            <a:off x="846332" y="3817039"/>
            <a:ext cx="7688068" cy="3040961"/>
          </a:xfrm>
          <a:prstGeom prst="rect">
            <a:avLst/>
          </a:prstGeom>
          <a:noFill/>
        </p:spPr>
        <p:txBody>
          <a:bodyPr wrap="square" rtlCol="0">
            <a:spAutoFit/>
          </a:bodyPr>
          <a:lstStyle/>
          <a:p>
            <a:pPr marL="457200" marR="0">
              <a:lnSpc>
                <a:spcPct val="107000"/>
              </a:lnSpc>
              <a:spcBef>
                <a:spcPts val="0"/>
              </a:spcBef>
              <a:spcAft>
                <a:spcPts val="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In the example above, you can see that the secretary (Level/Code 3) has approved it as well as Level/Code 2 approver and is waiting on one more approval –Level/Code 1 (highlighted).  This example only has 3 levels of approval.  Some campuses/departments could have up to 5 levels of approval based on what the funds are used for as well as if the purchase is over $5000, etc.</a:t>
            </a:r>
          </a:p>
          <a:p>
            <a:pPr marL="457200" marR="0">
              <a:lnSpc>
                <a:spcPct val="107000"/>
              </a:lnSpc>
              <a:spcBef>
                <a:spcPts val="0"/>
              </a:spcBef>
              <a:spcAft>
                <a:spcPts val="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457200" marR="0">
              <a:lnSpc>
                <a:spcPct val="107000"/>
              </a:lnSpc>
              <a:spcBef>
                <a:spcPts val="0"/>
              </a:spcBef>
              <a:spcAft>
                <a:spcPts val="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Level/Code 1</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is </a:t>
            </a:r>
            <a:r>
              <a:rPr lang="en-US" sz="1200" u="sng" kern="100" dirty="0">
                <a:effectLst/>
                <a:latin typeface="Calibri" panose="020F0502020204030204" pitchFamily="34" charset="0"/>
                <a:ea typeface="Calibri" panose="020F0502020204030204" pitchFamily="34" charset="0"/>
                <a:cs typeface="Times New Roman" panose="02020603050405020304" pitchFamily="18" charset="0"/>
              </a:rPr>
              <a:t>always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Purchasing—if you see that waiting, it is ready to be converted/printed</a:t>
            </a:r>
          </a:p>
          <a:p>
            <a:pPr marL="457200" marR="0">
              <a:lnSpc>
                <a:spcPct val="107000"/>
              </a:lnSpc>
              <a:spcBef>
                <a:spcPts val="0"/>
              </a:spcBef>
              <a:spcAft>
                <a:spcPts val="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Level/Code 2</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is always Chris Neely or Amy </a:t>
            </a:r>
            <a:r>
              <a:rPr lang="en-US" sz="1200" kern="100" dirty="0" err="1">
                <a:effectLst/>
                <a:latin typeface="Calibri" panose="020F0502020204030204" pitchFamily="34" charset="0"/>
                <a:ea typeface="Calibri" panose="020F0502020204030204" pitchFamily="34" charset="0"/>
                <a:cs typeface="Times New Roman" panose="02020603050405020304" pitchFamily="18" charset="0"/>
              </a:rPr>
              <a:t>Drozd</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t>
            </a:r>
          </a:p>
          <a:p>
            <a:pPr marL="457200" marR="0">
              <a:lnSpc>
                <a:spcPct val="107000"/>
              </a:lnSpc>
              <a:spcBef>
                <a:spcPts val="0"/>
              </a:spcBef>
              <a:spcAft>
                <a:spcPts val="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Level Code 3</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is usually the principal/director if it is over $5000 or specific person that is designated (could also be a dept secretary in some cases)</a:t>
            </a:r>
          </a:p>
          <a:p>
            <a:pPr marL="457200" marR="0">
              <a:lnSpc>
                <a:spcPct val="107000"/>
              </a:lnSpc>
              <a:spcBef>
                <a:spcPts val="0"/>
              </a:spcBef>
              <a:spcAft>
                <a:spcPts val="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Level/Code 4</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is for a campus/department secretary who entered it or is the next approver (Most campus/dept secretaries will be at this level)</a:t>
            </a:r>
          </a:p>
          <a:p>
            <a:pPr marL="457200" marR="0">
              <a:lnSpc>
                <a:spcPct val="107000"/>
              </a:lnSpc>
              <a:spcBef>
                <a:spcPts val="0"/>
              </a:spcBef>
              <a:spcAft>
                <a:spcPts val="800"/>
              </a:spcAft>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Level/Code 5</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is usually the person that entered the requisition (first approver)—this code is usually only on requisitions using federal funds (i.e. Title I)</a:t>
            </a:r>
          </a:p>
          <a:p>
            <a:endParaRPr lang="en-US" dirty="0"/>
          </a:p>
        </p:txBody>
      </p:sp>
      <p:pic>
        <p:nvPicPr>
          <p:cNvPr id="8" name="Picture 7" descr="Graphical user interface, text, application">
            <a:extLst>
              <a:ext uri="{FF2B5EF4-FFF2-40B4-BE49-F238E27FC236}">
                <a16:creationId xmlns:a16="http://schemas.microsoft.com/office/drawing/2014/main" id="{EA2C3A4B-1BDA-F399-280A-38A79E698AEE}"/>
              </a:ext>
            </a:extLst>
          </p:cNvPr>
          <p:cNvPicPr>
            <a:picLocks noChangeAspect="1"/>
          </p:cNvPicPr>
          <p:nvPr/>
        </p:nvPicPr>
        <p:blipFill>
          <a:blip r:embed="rId2"/>
          <a:stretch>
            <a:fillRect/>
          </a:stretch>
        </p:blipFill>
        <p:spPr>
          <a:xfrm>
            <a:off x="609600" y="0"/>
            <a:ext cx="8052499" cy="3710609"/>
          </a:xfrm>
          <a:prstGeom prst="rect">
            <a:avLst/>
          </a:prstGeom>
        </p:spPr>
      </p:pic>
    </p:spTree>
    <p:extLst>
      <p:ext uri="{BB962C8B-B14F-4D97-AF65-F5344CB8AC3E}">
        <p14:creationId xmlns:p14="http://schemas.microsoft.com/office/powerpoint/2010/main" val="227721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4"/>
          <p:cNvSpPr txBox="1">
            <a:spLocks noGrp="1"/>
          </p:cNvSpPr>
          <p:nvPr>
            <p:ph type="title"/>
          </p:nvPr>
        </p:nvSpPr>
        <p:spPr>
          <a:xfrm>
            <a:off x="523071" y="861134"/>
            <a:ext cx="7091068" cy="47529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b="1" dirty="0"/>
              <a:t>Purchase Order Change Requests</a:t>
            </a:r>
            <a:br>
              <a:rPr lang="en-US" b="1" dirty="0"/>
            </a:br>
            <a:r>
              <a:rPr lang="en-US" b="1" dirty="0"/>
              <a:t>(Change Orders)</a:t>
            </a:r>
            <a:r>
              <a:rPr lang="en-US" sz="4000" b="1" dirty="0"/>
              <a:t>	</a:t>
            </a:r>
            <a:endParaRPr sz="4000" b="1" dirty="0"/>
          </a:p>
        </p:txBody>
      </p:sp>
      <p:sp>
        <p:nvSpPr>
          <p:cNvPr id="159" name="Google Shape;159;p14"/>
          <p:cNvSpPr txBox="1">
            <a:spLocks noGrp="1"/>
          </p:cNvSpPr>
          <p:nvPr>
            <p:ph idx="1"/>
          </p:nvPr>
        </p:nvSpPr>
        <p:spPr>
          <a:xfrm>
            <a:off x="258605" y="2092569"/>
            <a:ext cx="8683172" cy="4651131"/>
          </a:xfrm>
          <a:prstGeom prst="rect">
            <a:avLst/>
          </a:prstGeom>
          <a:noFill/>
          <a:ln>
            <a:noFill/>
          </a:ln>
        </p:spPr>
        <p:txBody>
          <a:bodyPr spcFirstLastPara="1" wrap="square" lIns="91425" tIns="45700" rIns="91425" bIns="45700" anchor="t" anchorCtr="0">
            <a:normAutofit/>
          </a:bodyPr>
          <a:lstStyle/>
          <a:p>
            <a:pPr marL="320040" lvl="0" indent="-285750" algn="l" rtl="0">
              <a:lnSpc>
                <a:spcPct val="115000"/>
              </a:lnSpc>
              <a:spcBef>
                <a:spcPts val="1000"/>
              </a:spcBef>
              <a:spcAft>
                <a:spcPts val="0"/>
              </a:spcAft>
              <a:buSzPts val="1600"/>
              <a:buFont typeface="Wingdings" panose="05000000000000000000" pitchFamily="2" charset="2"/>
              <a:buChar char="§"/>
            </a:pPr>
            <a:r>
              <a:rPr lang="en-US" sz="2000" b="1" dirty="0"/>
              <a:t>Email:  Reason(s) for the change, PO # </a:t>
            </a:r>
            <a:r>
              <a:rPr lang="en-US" sz="2000" b="1" dirty="0" err="1"/>
              <a:t>etc</a:t>
            </a:r>
            <a:endParaRPr lang="en-US" sz="2000" b="1" dirty="0"/>
          </a:p>
          <a:p>
            <a:pPr marL="320040" lvl="0" indent="-285750" algn="l" rtl="0">
              <a:lnSpc>
                <a:spcPct val="115000"/>
              </a:lnSpc>
              <a:spcBef>
                <a:spcPts val="1000"/>
              </a:spcBef>
              <a:spcAft>
                <a:spcPts val="0"/>
              </a:spcAft>
              <a:buSzPts val="1600"/>
              <a:buFont typeface="Wingdings" panose="05000000000000000000" pitchFamily="2" charset="2"/>
              <a:buChar char="§"/>
            </a:pPr>
            <a:r>
              <a:rPr lang="en-US" sz="2000" b="1" dirty="0"/>
              <a:t>Budget code changes</a:t>
            </a:r>
          </a:p>
          <a:p>
            <a:pPr marL="662940" lvl="1" indent="-285750">
              <a:lnSpc>
                <a:spcPct val="115000"/>
              </a:lnSpc>
              <a:buSzPts val="1600"/>
              <a:buFont typeface="Wingdings" panose="05000000000000000000" pitchFamily="2" charset="2"/>
              <a:buChar char="§"/>
            </a:pPr>
            <a:r>
              <a:rPr lang="en-US" sz="1800" b="1" dirty="0"/>
              <a:t>Please mark changes on your PO copy, scan to </a:t>
            </a:r>
            <a:r>
              <a:rPr lang="en-US" sz="1800" b="1" dirty="0">
                <a:hlinkClick r:id="rId3"/>
              </a:rPr>
              <a:t>purchasing@csisd.org</a:t>
            </a:r>
            <a:r>
              <a:rPr lang="en-US" sz="1800" b="1" dirty="0"/>
              <a:t> for the changes to be made</a:t>
            </a:r>
          </a:p>
          <a:p>
            <a:pPr marL="320040" indent="-285750">
              <a:lnSpc>
                <a:spcPct val="115000"/>
              </a:lnSpc>
              <a:buSzPts val="1600"/>
              <a:buFont typeface="Wingdings" panose="05000000000000000000" pitchFamily="2" charset="2"/>
              <a:buChar char="§"/>
            </a:pPr>
            <a:r>
              <a:rPr lang="en-US" sz="2000" b="1" dirty="0"/>
              <a:t>Additional Shipping</a:t>
            </a:r>
          </a:p>
          <a:p>
            <a:pPr marL="662940" lvl="1" indent="-285750">
              <a:lnSpc>
                <a:spcPct val="115000"/>
              </a:lnSpc>
              <a:buSzPts val="1600"/>
              <a:buFont typeface="Wingdings" panose="05000000000000000000" pitchFamily="2" charset="2"/>
              <a:buChar char="§"/>
            </a:pPr>
            <a:r>
              <a:rPr lang="en-US" sz="1800" b="1" dirty="0"/>
              <a:t>If you forgot your shipping, please contact </a:t>
            </a:r>
            <a:r>
              <a:rPr lang="en-US" sz="1800" b="1" dirty="0">
                <a:hlinkClick r:id="rId3"/>
              </a:rPr>
              <a:t>purchasing@csisd.org</a:t>
            </a:r>
            <a:r>
              <a:rPr lang="en-US" sz="1800" b="1" dirty="0"/>
              <a:t> to add shipping charges to PO</a:t>
            </a:r>
          </a:p>
          <a:p>
            <a:pPr marL="320040" indent="-285750">
              <a:lnSpc>
                <a:spcPct val="115000"/>
              </a:lnSpc>
              <a:buSzPts val="1600"/>
              <a:buFont typeface="Wingdings" panose="05000000000000000000" pitchFamily="2" charset="2"/>
              <a:buChar char="§"/>
            </a:pPr>
            <a:r>
              <a:rPr lang="en-US" sz="2000" b="1" dirty="0"/>
              <a:t>Pricing or Quantity Changes </a:t>
            </a:r>
          </a:p>
          <a:p>
            <a:pPr marL="662940" lvl="1" indent="-285750">
              <a:lnSpc>
                <a:spcPct val="115000"/>
              </a:lnSpc>
              <a:buSzPts val="1600"/>
              <a:buFont typeface="Wingdings" panose="05000000000000000000" pitchFamily="2" charset="2"/>
              <a:buChar char="§"/>
            </a:pPr>
            <a:r>
              <a:rPr lang="en-US" sz="1800" b="1" dirty="0"/>
              <a:t>should be very rare and only due to an error</a:t>
            </a:r>
          </a:p>
          <a:p>
            <a:pPr marL="662940" lvl="1" indent="-285750">
              <a:lnSpc>
                <a:spcPct val="115000"/>
              </a:lnSpc>
              <a:buSzPts val="1600"/>
              <a:buFont typeface="Wingdings" panose="05000000000000000000" pitchFamily="2" charset="2"/>
              <a:buChar char="§"/>
            </a:pPr>
            <a:r>
              <a:rPr lang="en-US" sz="1800" b="1" dirty="0"/>
              <a:t>Mark on your greens and scan to </a:t>
            </a:r>
            <a:r>
              <a:rPr lang="en-US" sz="1800" b="1" dirty="0">
                <a:hlinkClick r:id="rId3"/>
              </a:rPr>
              <a:t>purchasing@csisd.org</a:t>
            </a:r>
            <a:r>
              <a:rPr lang="en-US" sz="1800" b="1" dirty="0"/>
              <a:t> </a:t>
            </a:r>
          </a:p>
          <a:p>
            <a:pPr marL="320040" indent="-285750">
              <a:lnSpc>
                <a:spcPct val="115000"/>
              </a:lnSpc>
              <a:buSzPts val="1600"/>
              <a:buFont typeface="Wingdings" panose="05000000000000000000" pitchFamily="2" charset="2"/>
              <a:buChar char="§"/>
            </a:pPr>
            <a:endParaRPr lang="en-US" b="1" dirty="0"/>
          </a:p>
          <a:p>
            <a:pPr marL="514350" lvl="1" indent="-137160">
              <a:lnSpc>
                <a:spcPct val="115000"/>
              </a:lnSpc>
              <a:buSzPts val="1600"/>
              <a:buChar char="•"/>
            </a:pPr>
            <a:endParaRPr lang="en-US"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title"/>
          </p:nvPr>
        </p:nvSpPr>
        <p:spPr>
          <a:xfrm>
            <a:off x="501161" y="553916"/>
            <a:ext cx="7016261" cy="108304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ts val="4000"/>
              <a:buFont typeface="Corbel"/>
              <a:buNone/>
            </a:pPr>
            <a:r>
              <a:rPr lang="en-US" sz="4400" b="1" dirty="0"/>
              <a:t>Cancelling or Voiding a PO</a:t>
            </a:r>
            <a:r>
              <a:rPr lang="en-US" dirty="0"/>
              <a:t>		</a:t>
            </a:r>
            <a:endParaRPr dirty="0"/>
          </a:p>
        </p:txBody>
      </p:sp>
      <p:sp>
        <p:nvSpPr>
          <p:cNvPr id="171" name="Google Shape;171;p15"/>
          <p:cNvSpPr txBox="1">
            <a:spLocks noGrp="1"/>
          </p:cNvSpPr>
          <p:nvPr>
            <p:ph idx="1"/>
          </p:nvPr>
        </p:nvSpPr>
        <p:spPr>
          <a:xfrm>
            <a:off x="202223" y="2268415"/>
            <a:ext cx="7821893" cy="4238402"/>
          </a:xfrm>
          <a:prstGeom prst="rect">
            <a:avLst/>
          </a:prstGeom>
          <a:noFill/>
          <a:ln>
            <a:noFill/>
          </a:ln>
        </p:spPr>
        <p:txBody>
          <a:bodyPr spcFirstLastPara="1" wrap="square" lIns="91425" tIns="45700" rIns="91425" bIns="45700" anchor="t" anchorCtr="0">
            <a:normAutofit fontScale="92500" lnSpcReduction="10000"/>
          </a:bodyPr>
          <a:lstStyle/>
          <a:p>
            <a:pPr marL="377190" lvl="0" algn="l" rtl="0">
              <a:lnSpc>
                <a:spcPct val="150000"/>
              </a:lnSpc>
              <a:spcBef>
                <a:spcPts val="0"/>
              </a:spcBef>
              <a:spcAft>
                <a:spcPts val="0"/>
              </a:spcAft>
              <a:buSzPts val="1600"/>
              <a:buFont typeface="Wingdings" panose="05000000000000000000" pitchFamily="2" charset="2"/>
              <a:buChar char="§"/>
            </a:pPr>
            <a:r>
              <a:rPr lang="en-US" sz="2000" b="1" u="sng" dirty="0"/>
              <a:t>If you have the white/green/yellow copies, the PO will need to be voided by the business office</a:t>
            </a:r>
          </a:p>
          <a:p>
            <a:pPr marL="377190" lvl="0" algn="l" rtl="0">
              <a:lnSpc>
                <a:spcPct val="150000"/>
              </a:lnSpc>
              <a:spcBef>
                <a:spcPts val="0"/>
              </a:spcBef>
              <a:spcAft>
                <a:spcPts val="0"/>
              </a:spcAft>
              <a:buSzPts val="1600"/>
              <a:buFont typeface="Wingdings" panose="05000000000000000000" pitchFamily="2" charset="2"/>
              <a:buChar char="§"/>
            </a:pPr>
            <a:r>
              <a:rPr lang="en-US" sz="2000" b="1" dirty="0"/>
              <a:t>Write on the front of the PO why it is being cancelled along with your signature and the date—send to BO</a:t>
            </a:r>
            <a:endParaRPr sz="2000" b="1" dirty="0"/>
          </a:p>
          <a:p>
            <a:pPr marL="377190" lvl="0" algn="l" rtl="0">
              <a:lnSpc>
                <a:spcPct val="150000"/>
              </a:lnSpc>
              <a:spcBef>
                <a:spcPts val="0"/>
              </a:spcBef>
              <a:spcAft>
                <a:spcPts val="0"/>
              </a:spcAft>
              <a:buSzPts val="1600"/>
              <a:buFont typeface="Wingdings" panose="05000000000000000000" pitchFamily="2" charset="2"/>
              <a:buChar char="§"/>
            </a:pPr>
            <a:r>
              <a:rPr lang="en-US" sz="2000" b="1" dirty="0"/>
              <a:t>PO’s will not be voided for items that have been shipped and returned/refunded – invoice will need to be paid and credit memo applied to close out the PO</a:t>
            </a:r>
            <a:endParaRPr sz="2000" b="1" dirty="0"/>
          </a:p>
          <a:p>
            <a:pPr marL="377190" lvl="0" algn="l" rtl="0">
              <a:lnSpc>
                <a:spcPct val="150000"/>
              </a:lnSpc>
              <a:spcBef>
                <a:spcPts val="0"/>
              </a:spcBef>
              <a:spcAft>
                <a:spcPts val="0"/>
              </a:spcAft>
              <a:buSzPts val="1600"/>
              <a:buFont typeface="Wingdings" panose="05000000000000000000" pitchFamily="2" charset="2"/>
              <a:buChar char="§"/>
            </a:pPr>
            <a:r>
              <a:rPr lang="en-US" sz="2000" b="1" dirty="0"/>
              <a:t>If the order was placed and then cancelled before anything was shipped, attach confirmation from the vendor that the order was cancelled</a:t>
            </a:r>
            <a:endParaRPr sz="20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1DD9-DD9C-6692-ABFB-A9DEEEF92DB9}"/>
              </a:ext>
            </a:extLst>
          </p:cNvPr>
          <p:cNvSpPr>
            <a:spLocks noGrp="1"/>
          </p:cNvSpPr>
          <p:nvPr>
            <p:ph type="title"/>
          </p:nvPr>
        </p:nvSpPr>
        <p:spPr/>
        <p:txBody>
          <a:bodyPr/>
          <a:lstStyle/>
          <a:p>
            <a:r>
              <a:rPr lang="en-US" b="1"/>
              <a:t>Important Dates/Deadlines</a:t>
            </a:r>
            <a:endParaRPr lang="en-US" b="1" dirty="0"/>
          </a:p>
        </p:txBody>
      </p:sp>
      <p:sp>
        <p:nvSpPr>
          <p:cNvPr id="3" name="Content Placeholder 2">
            <a:extLst>
              <a:ext uri="{FF2B5EF4-FFF2-40B4-BE49-F238E27FC236}">
                <a16:creationId xmlns:a16="http://schemas.microsoft.com/office/drawing/2014/main" id="{6EEB32F7-5589-75FE-25F2-E39785BB187E}"/>
              </a:ext>
            </a:extLst>
          </p:cNvPr>
          <p:cNvSpPr>
            <a:spLocks noGrp="1"/>
          </p:cNvSpPr>
          <p:nvPr>
            <p:ph idx="1"/>
          </p:nvPr>
        </p:nvSpPr>
        <p:spPr>
          <a:xfrm>
            <a:off x="238539" y="2186608"/>
            <a:ext cx="8905461" cy="4227443"/>
          </a:xfrm>
        </p:spPr>
        <p:txBody>
          <a:bodyPr>
            <a:noAutofit/>
          </a:bodyPr>
          <a:lstStyle/>
          <a:p>
            <a:pPr marL="0" marR="0">
              <a:spcBef>
                <a:spcPts val="0"/>
              </a:spcBef>
              <a:spcAft>
                <a:spcPts val="800"/>
              </a:spcAft>
            </a:pPr>
            <a:r>
              <a:rPr lang="en-US" b="1">
                <a:effectLst/>
                <a:latin typeface="Calibri" panose="020F0502020204030204" pitchFamily="34" charset="0"/>
                <a:cs typeface="Calibri" panose="020F0502020204030204" pitchFamily="34" charset="0"/>
              </a:rPr>
              <a:t>August 17</a:t>
            </a:r>
            <a:r>
              <a:rPr lang="en-US" b="1" baseline="30000">
                <a:effectLst/>
                <a:latin typeface="Calibri" panose="020F0502020204030204" pitchFamily="34" charset="0"/>
                <a:cs typeface="Calibri" panose="020F0502020204030204" pitchFamily="34" charset="0"/>
              </a:rPr>
              <a:t>th</a:t>
            </a:r>
            <a:r>
              <a:rPr lang="en-US" b="1">
                <a:effectLst/>
                <a:latin typeface="Calibri" panose="020F0502020204030204" pitchFamily="34" charset="0"/>
                <a:cs typeface="Calibri" panose="020F0502020204030204" pitchFamily="34" charset="0"/>
              </a:rPr>
              <a:t>  –  Last day to enter requisition to vendors for catering to be used through 8/31.</a:t>
            </a:r>
            <a:endParaRPr lang="en-US" b="1">
              <a:latin typeface="Calibri" panose="020F0502020204030204" pitchFamily="34" charset="0"/>
              <a:cs typeface="Calibri" panose="020F0502020204030204" pitchFamily="34" charset="0"/>
            </a:endParaRPr>
          </a:p>
          <a:p>
            <a:r>
              <a:rPr lang="en-US" b="1">
                <a:latin typeface="Calibri" panose="020F0502020204030204" pitchFamily="34" charset="0"/>
                <a:cs typeface="Calibri" panose="020F0502020204030204" pitchFamily="34" charset="0"/>
              </a:rPr>
              <a:t>August 24</a:t>
            </a:r>
            <a:r>
              <a:rPr lang="en-US" b="1" baseline="30000">
                <a:latin typeface="Calibri" panose="020F0502020204030204" pitchFamily="34" charset="0"/>
                <a:cs typeface="Calibri" panose="020F0502020204030204" pitchFamily="34" charset="0"/>
              </a:rPr>
              <a:t>th</a:t>
            </a:r>
            <a:r>
              <a:rPr lang="en-US" b="1">
                <a:latin typeface="Calibri" panose="020F0502020204030204" pitchFamily="34" charset="0"/>
                <a:cs typeface="Calibri" panose="020F0502020204030204" pitchFamily="34" charset="0"/>
              </a:rPr>
              <a:t> - Last day to enter online orders to Amazon, ODP, Staples, Michaels, Lowes, etc</a:t>
            </a:r>
          </a:p>
          <a:p>
            <a:r>
              <a:rPr lang="en-US" b="1">
                <a:latin typeface="Calibri" panose="020F0502020204030204" pitchFamily="34" charset="0"/>
                <a:cs typeface="Calibri" panose="020F0502020204030204" pitchFamily="34" charset="0"/>
              </a:rPr>
              <a:t>August 24</a:t>
            </a:r>
            <a:r>
              <a:rPr lang="en-US" b="1" baseline="30000">
                <a:latin typeface="Calibri" panose="020F0502020204030204" pitchFamily="34" charset="0"/>
                <a:cs typeface="Calibri" panose="020F0502020204030204" pitchFamily="34" charset="0"/>
              </a:rPr>
              <a:t>th</a:t>
            </a:r>
            <a:r>
              <a:rPr lang="en-US" b="1">
                <a:latin typeface="Calibri" panose="020F0502020204030204" pitchFamily="34" charset="0"/>
                <a:cs typeface="Calibri" panose="020F0502020204030204" pitchFamily="34" charset="0"/>
              </a:rPr>
              <a:t> - Last day to enter any req for this year! Please check with the BO for any vendors that may have an earlier cut-off date</a:t>
            </a:r>
          </a:p>
          <a:p>
            <a:pPr marL="0" marR="0">
              <a:spcBef>
                <a:spcPts val="0"/>
              </a:spcBef>
              <a:spcAft>
                <a:spcPts val="800"/>
              </a:spcAft>
            </a:pPr>
            <a:endParaRPr lang="en-US" b="1">
              <a:effectLst/>
              <a:latin typeface="Calibri" panose="020F0502020204030204" pitchFamily="34" charset="0"/>
              <a:cs typeface="Calibri" panose="020F0502020204030204" pitchFamily="34" charset="0"/>
            </a:endParaRPr>
          </a:p>
          <a:p>
            <a:pPr marL="0" marR="0">
              <a:spcBef>
                <a:spcPts val="0"/>
              </a:spcBef>
              <a:spcAft>
                <a:spcPts val="800"/>
              </a:spcAft>
            </a:pPr>
            <a:r>
              <a:rPr lang="en-US" b="1">
                <a:effectLst/>
                <a:latin typeface="Calibri" panose="020F0502020204030204" pitchFamily="34" charset="0"/>
                <a:cs typeface="Calibri" panose="020F0502020204030204" pitchFamily="34" charset="0"/>
              </a:rPr>
              <a:t>August 24</a:t>
            </a:r>
            <a:r>
              <a:rPr lang="en-US" b="1" baseline="30000">
                <a:effectLst/>
                <a:latin typeface="Calibri" panose="020F0502020204030204" pitchFamily="34" charset="0"/>
                <a:cs typeface="Calibri" panose="020F0502020204030204" pitchFamily="34" charset="0"/>
              </a:rPr>
              <a:t>th</a:t>
            </a:r>
            <a:r>
              <a:rPr lang="en-US" b="1">
                <a:effectLst/>
                <a:latin typeface="Calibri" panose="020F0502020204030204" pitchFamily="34" charset="0"/>
                <a:cs typeface="Calibri" panose="020F0502020204030204" pitchFamily="34" charset="0"/>
              </a:rPr>
              <a:t> - Last day to enter requisitions for local orders.  A very limited number of vendors and items must be picked up and invoices delivered to the Business Office ASAP for payment.</a:t>
            </a:r>
            <a:endParaRPr lang="en-US" b="1">
              <a:latin typeface="Calibri" panose="020F0502020204030204" pitchFamily="34" charset="0"/>
              <a:cs typeface="Calibri" panose="020F0502020204030204" pitchFamily="34" charset="0"/>
            </a:endParaRPr>
          </a:p>
          <a:p>
            <a:r>
              <a:rPr lang="en-US" b="1">
                <a:latin typeface="Calibri" panose="020F0502020204030204" pitchFamily="34" charset="0"/>
                <a:cs typeface="Calibri" panose="020F0502020204030204" pitchFamily="34" charset="0"/>
              </a:rPr>
              <a:t>August 28</a:t>
            </a:r>
            <a:r>
              <a:rPr lang="en-US" b="1" baseline="30000">
                <a:latin typeface="Calibri" panose="020F0502020204030204" pitchFamily="34" charset="0"/>
                <a:cs typeface="Calibri" panose="020F0502020204030204" pitchFamily="34" charset="0"/>
              </a:rPr>
              <a:t>th</a:t>
            </a:r>
            <a:r>
              <a:rPr lang="en-US" b="1">
                <a:latin typeface="Calibri" panose="020F0502020204030204" pitchFamily="34" charset="0"/>
                <a:cs typeface="Calibri" panose="020F0502020204030204" pitchFamily="34" charset="0"/>
              </a:rPr>
              <a:t> - Warehouse orders- Please enter all final warehouse orders by 2:00 p.m.!!!</a:t>
            </a:r>
          </a:p>
          <a:p>
            <a:pPr marL="0" indent="0">
              <a:buNone/>
            </a:pPr>
            <a:endParaRPr lang="en-US" dirty="0"/>
          </a:p>
        </p:txBody>
      </p:sp>
    </p:spTree>
    <p:extLst>
      <p:ext uri="{BB962C8B-B14F-4D97-AF65-F5344CB8AC3E}">
        <p14:creationId xmlns:p14="http://schemas.microsoft.com/office/powerpoint/2010/main" val="18129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184272" y="3100937"/>
            <a:ext cx="8810625" cy="1943100"/>
          </a:xfrm>
          <a:prstGeom prst="rect">
            <a:avLst/>
          </a:prstGeom>
        </p:spPr>
      </p:pic>
      <p:sp>
        <p:nvSpPr>
          <p:cNvPr id="13" name="Google Shape;277;p25"/>
          <p:cNvSpPr txBox="1">
            <a:spLocks/>
          </p:cNvSpPr>
          <p:nvPr/>
        </p:nvSpPr>
        <p:spPr>
          <a:xfrm>
            <a:off x="527538" y="527540"/>
            <a:ext cx="6523842" cy="870438"/>
          </a:xfrm>
          <a:prstGeom prst="rect">
            <a:avLst/>
          </a:prstGeom>
          <a:noFill/>
          <a:ln>
            <a:noFill/>
          </a:ln>
        </p:spPr>
        <p:txBody>
          <a:bodyPr spcFirstLastPara="1" wrap="square" lIns="91425" tIns="45700" rIns="91425" bIns="45700" anchor="ctr" anchorCtr="0">
            <a:norm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spcBef>
                <a:spcPts val="0"/>
              </a:spcBef>
              <a:buClr>
                <a:schemeClr val="accent1"/>
              </a:buClr>
              <a:buSzPts val="4000"/>
            </a:pPr>
            <a:r>
              <a:rPr lang="en-US" sz="4400" b="1" dirty="0"/>
              <a:t>Remember Shipping</a:t>
            </a:r>
          </a:p>
        </p:txBody>
      </p:sp>
    </p:spTree>
    <p:extLst>
      <p:ext uri="{BB962C8B-B14F-4D97-AF65-F5344CB8AC3E}">
        <p14:creationId xmlns:p14="http://schemas.microsoft.com/office/powerpoint/2010/main" val="89964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truck-horn-sound-effect.wav.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509955" y="518747"/>
            <a:ext cx="6708480" cy="85285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400" b="1" dirty="0"/>
              <a:t>Outgoing Shipments</a:t>
            </a:r>
            <a:endParaRPr sz="4400" b="1" dirty="0"/>
          </a:p>
        </p:txBody>
      </p:sp>
      <p:sp>
        <p:nvSpPr>
          <p:cNvPr id="278" name="Google Shape;278;p25"/>
          <p:cNvSpPr txBox="1">
            <a:spLocks noGrp="1"/>
          </p:cNvSpPr>
          <p:nvPr>
            <p:ph idx="1"/>
          </p:nvPr>
        </p:nvSpPr>
        <p:spPr>
          <a:xfrm>
            <a:off x="431074" y="2090056"/>
            <a:ext cx="8712926" cy="4767943"/>
          </a:xfrm>
          <a:prstGeom prst="rect">
            <a:avLst/>
          </a:prstGeom>
          <a:noFill/>
          <a:ln>
            <a:noFill/>
          </a:ln>
        </p:spPr>
        <p:txBody>
          <a:bodyPr spcFirstLastPara="1" wrap="square" lIns="91425" tIns="45700" rIns="91425" bIns="45700" anchor="t" anchorCtr="0">
            <a:normAutofit fontScale="92500" lnSpcReduction="20000"/>
          </a:bodyPr>
          <a:lstStyle/>
          <a:p>
            <a:pPr marL="377190" lvl="0" algn="l" rtl="0">
              <a:lnSpc>
                <a:spcPct val="115000"/>
              </a:lnSpc>
              <a:spcBef>
                <a:spcPts val="0"/>
              </a:spcBef>
              <a:spcAft>
                <a:spcPts val="0"/>
              </a:spcAft>
              <a:buSzPts val="1600"/>
              <a:buFont typeface="Wingdings" panose="05000000000000000000" pitchFamily="2" charset="2"/>
              <a:buChar char="§"/>
            </a:pPr>
            <a:r>
              <a:rPr lang="en-US" sz="2000" b="1" dirty="0"/>
              <a:t>If outgoing shipping is needed AND You are Paying for it</a:t>
            </a:r>
            <a:endParaRPr sz="2000" b="1" dirty="0"/>
          </a:p>
          <a:p>
            <a:pPr marL="377190" lvl="0" algn="l" rtl="0">
              <a:lnSpc>
                <a:spcPct val="115000"/>
              </a:lnSpc>
              <a:spcBef>
                <a:spcPts val="1000"/>
              </a:spcBef>
              <a:spcAft>
                <a:spcPts val="0"/>
              </a:spcAft>
              <a:buSzPts val="1600"/>
              <a:buFont typeface="Wingdings" panose="05000000000000000000" pitchFamily="2" charset="2"/>
              <a:buChar char="§"/>
            </a:pPr>
            <a:r>
              <a:rPr lang="en-US" sz="2000" b="1" dirty="0"/>
              <a:t>Which company? </a:t>
            </a:r>
            <a:r>
              <a:rPr lang="en-US" sz="2200" b="1" dirty="0">
                <a:solidFill>
                  <a:srgbClr val="0070C0"/>
                </a:solidFill>
              </a:rPr>
              <a:t>Fed Ex </a:t>
            </a:r>
            <a:r>
              <a:rPr lang="en-US" sz="2000" b="1" dirty="0"/>
              <a:t>or </a:t>
            </a:r>
            <a:r>
              <a:rPr lang="en-US" sz="2200" b="1" dirty="0">
                <a:solidFill>
                  <a:srgbClr val="81562B"/>
                </a:solidFill>
              </a:rPr>
              <a:t>UPS</a:t>
            </a:r>
            <a:endParaRPr sz="2200" b="1" dirty="0">
              <a:solidFill>
                <a:srgbClr val="81562B"/>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200" b="1" dirty="0"/>
              <a:t>Sender: </a:t>
            </a:r>
            <a:r>
              <a:rPr lang="en-US" sz="2000" dirty="0"/>
              <a:t>Campus/Dept, Contact Name, Contact Email</a:t>
            </a:r>
          </a:p>
          <a:p>
            <a:pPr marL="377190" lvl="0" algn="l" rtl="0">
              <a:lnSpc>
                <a:spcPct val="115000"/>
              </a:lnSpc>
              <a:spcBef>
                <a:spcPts val="1000"/>
              </a:spcBef>
              <a:spcAft>
                <a:spcPts val="0"/>
              </a:spcAft>
              <a:buSzPts val="1600"/>
              <a:buFont typeface="Wingdings" panose="05000000000000000000" pitchFamily="2" charset="2"/>
              <a:buChar char="§"/>
            </a:pPr>
            <a:r>
              <a:rPr lang="en-US" sz="2200" b="1" dirty="0"/>
              <a:t>Recipient: </a:t>
            </a:r>
            <a:r>
              <a:rPr lang="en-US" sz="2000" b="1" dirty="0"/>
              <a:t>Company Name, Contact, Address, Phone, Email</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Any reference information required by recipient</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Return label needed?</a:t>
            </a:r>
          </a:p>
          <a:p>
            <a:pPr marL="377190" lvl="0" algn="l" rtl="0">
              <a:lnSpc>
                <a:spcPct val="115000"/>
              </a:lnSpc>
              <a:spcBef>
                <a:spcPts val="1000"/>
              </a:spcBef>
              <a:spcAft>
                <a:spcPts val="0"/>
              </a:spcAft>
              <a:buSzPts val="1600"/>
              <a:buFont typeface="Wingdings" panose="05000000000000000000" pitchFamily="2" charset="2"/>
              <a:buChar char="§"/>
            </a:pPr>
            <a:r>
              <a:rPr lang="en-US" sz="2200" b="1" dirty="0"/>
              <a:t>Insurance? </a:t>
            </a:r>
            <a:r>
              <a:rPr lang="en-US" sz="2000" b="1" dirty="0"/>
              <a:t>(if yes, give estimated value)</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Dimensions and weight (Jennifer Byroad can estimate if needed)</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Create a requisition to UPS or Fed Ex</a:t>
            </a:r>
          </a:p>
          <a:p>
            <a:pPr marL="377190" lvl="0" algn="l" rtl="0">
              <a:lnSpc>
                <a:spcPct val="115000"/>
              </a:lnSpc>
              <a:spcBef>
                <a:spcPts val="1000"/>
              </a:spcBef>
              <a:spcAft>
                <a:spcPts val="0"/>
              </a:spcAft>
              <a:buSzPts val="1600"/>
              <a:buFont typeface="Wingdings" panose="05000000000000000000" pitchFamily="2" charset="2"/>
              <a:buChar char="§"/>
            </a:pPr>
            <a:r>
              <a:rPr lang="en-US" sz="2000" b="1" dirty="0"/>
              <a:t>Send all of the above info to </a:t>
            </a:r>
            <a:r>
              <a:rPr lang="en-US" sz="2000" b="1" dirty="0">
                <a:solidFill>
                  <a:srgbClr val="0070C0"/>
                </a:solidFill>
                <a:hlinkClick r:id="rId3"/>
              </a:rPr>
              <a:t>jbyroad@csisd.org</a:t>
            </a:r>
            <a:endParaRPr lang="en-US" sz="2000" b="1" dirty="0">
              <a:solidFill>
                <a:srgbClr val="0070C0"/>
              </a:solidFill>
            </a:endParaRPr>
          </a:p>
          <a:p>
            <a:pPr marL="377190" lvl="0" algn="l" rtl="0">
              <a:lnSpc>
                <a:spcPct val="115000"/>
              </a:lnSpc>
              <a:spcBef>
                <a:spcPts val="1000"/>
              </a:spcBef>
              <a:spcAft>
                <a:spcPts val="0"/>
              </a:spcAft>
              <a:buSzPts val="1600"/>
              <a:buFont typeface="Wingdings" panose="05000000000000000000" pitchFamily="2" charset="2"/>
              <a:buChar char="§"/>
            </a:pPr>
            <a:r>
              <a:rPr lang="en-US" sz="2000" b="1" dirty="0"/>
              <a:t>A label will be created once this info has been received</a:t>
            </a:r>
          </a:p>
          <a:p>
            <a:pPr marL="171450" lvl="0" indent="-137160" algn="l" rtl="0">
              <a:lnSpc>
                <a:spcPct val="115000"/>
              </a:lnSpc>
              <a:spcBef>
                <a:spcPts val="1000"/>
              </a:spcBef>
              <a:spcAft>
                <a:spcPts val="0"/>
              </a:spcAft>
              <a:buSzPts val="1600"/>
              <a:buChar char="•"/>
            </a:pPr>
            <a:endParaRPr lang="en-US" dirty="0"/>
          </a:p>
          <a:p>
            <a:pPr marL="171450" lvl="0" indent="-137160" algn="l" rtl="0">
              <a:lnSpc>
                <a:spcPct val="115000"/>
              </a:lnSpc>
              <a:spcBef>
                <a:spcPts val="1000"/>
              </a:spcBef>
              <a:spcAft>
                <a:spcPts val="0"/>
              </a:spcAft>
              <a:buSzPts val="1600"/>
              <a:buChar char="•"/>
            </a:pPr>
            <a:endParaRPr lang="en-US" u="sng" dirty="0"/>
          </a:p>
          <a:p>
            <a:pPr marL="171450" lvl="0" indent="-137160" algn="l" rtl="0">
              <a:lnSpc>
                <a:spcPct val="115000"/>
              </a:lnSpc>
              <a:spcBef>
                <a:spcPts val="1000"/>
              </a:spcBef>
              <a:spcAft>
                <a:spcPts val="0"/>
              </a:spcAft>
              <a:buSzPts val="1600"/>
              <a:buChar char="•"/>
            </a:pPr>
            <a:endParaRPr u="sng" dirty="0"/>
          </a:p>
        </p:txBody>
      </p:sp>
    </p:spTree>
    <p:extLst>
      <p:ext uri="{BB962C8B-B14F-4D97-AF65-F5344CB8AC3E}">
        <p14:creationId xmlns:p14="http://schemas.microsoft.com/office/powerpoint/2010/main" val="299979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0"/>
          <p:cNvSpPr txBox="1">
            <a:spLocks noGrp="1"/>
          </p:cNvSpPr>
          <p:nvPr>
            <p:ph type="title"/>
          </p:nvPr>
        </p:nvSpPr>
        <p:spPr>
          <a:xfrm>
            <a:off x="523069" y="522652"/>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400" b="1" dirty="0"/>
              <a:t>Registration</a:t>
            </a:r>
            <a:endParaRPr sz="4400" b="1" dirty="0"/>
          </a:p>
        </p:txBody>
      </p:sp>
      <p:sp>
        <p:nvSpPr>
          <p:cNvPr id="234" name="Google Shape;234;p20"/>
          <p:cNvSpPr txBox="1">
            <a:spLocks noGrp="1"/>
          </p:cNvSpPr>
          <p:nvPr>
            <p:ph idx="1"/>
          </p:nvPr>
        </p:nvSpPr>
        <p:spPr>
          <a:xfrm>
            <a:off x="117566" y="2207623"/>
            <a:ext cx="8908868" cy="4650377"/>
          </a:xfrm>
          <a:prstGeom prst="rect">
            <a:avLst/>
          </a:prstGeom>
          <a:noFill/>
          <a:ln>
            <a:noFill/>
          </a:ln>
        </p:spPr>
        <p:txBody>
          <a:bodyPr spcFirstLastPara="1" wrap="square" lIns="91425" tIns="45700" rIns="91425" bIns="45700" anchor="t" anchorCtr="0">
            <a:noAutofit/>
          </a:bodyPr>
          <a:lstStyle/>
          <a:p>
            <a:pPr marL="491490" lvl="0" indent="-457200" algn="l" rtl="0">
              <a:spcBef>
                <a:spcPts val="0"/>
              </a:spcBef>
              <a:spcAft>
                <a:spcPts val="0"/>
              </a:spcAft>
              <a:buSzPts val="1440"/>
              <a:buFont typeface="Wingdings" panose="05000000000000000000" pitchFamily="2" charset="2"/>
              <a:buChar char="§"/>
            </a:pPr>
            <a:r>
              <a:rPr lang="en-US" sz="2400" b="1" dirty="0"/>
              <a:t>Conference/Event Registration being paid with a Purchase Order</a:t>
            </a:r>
            <a:endParaRPr sz="2400" b="1" dirty="0"/>
          </a:p>
          <a:p>
            <a:pPr marL="367030" lvl="0" algn="l" rtl="0">
              <a:spcBef>
                <a:spcPts val="0"/>
              </a:spcBef>
              <a:spcAft>
                <a:spcPts val="0"/>
              </a:spcAft>
              <a:buSzPts val="1600"/>
              <a:buFont typeface="Wingdings" panose="05000000000000000000" pitchFamily="2" charset="2"/>
              <a:buChar char="§"/>
            </a:pPr>
            <a:r>
              <a:rPr lang="en-US" sz="2400" b="1" dirty="0"/>
              <a:t>Include on requisition:</a:t>
            </a:r>
            <a:endParaRPr sz="2400" b="1" dirty="0"/>
          </a:p>
          <a:p>
            <a:pPr marL="662941" lvl="1" indent="-457200" algn="l" rtl="0">
              <a:spcBef>
                <a:spcPts val="0"/>
              </a:spcBef>
              <a:spcAft>
                <a:spcPts val="0"/>
              </a:spcAft>
              <a:buSzPts val="1440"/>
              <a:buFont typeface="Wingdings" panose="05000000000000000000" pitchFamily="2" charset="2"/>
              <a:buChar char="§"/>
            </a:pPr>
            <a:r>
              <a:rPr lang="en-US" sz="2800" dirty="0"/>
              <a:t>Who is going, where to, date of event, cost</a:t>
            </a:r>
          </a:p>
          <a:p>
            <a:pPr marL="662941" lvl="1" indent="-457200" algn="l" rtl="0">
              <a:spcBef>
                <a:spcPts val="0"/>
              </a:spcBef>
              <a:spcAft>
                <a:spcPts val="0"/>
              </a:spcAft>
              <a:buSzPts val="1440"/>
              <a:buFont typeface="Wingdings" panose="05000000000000000000" pitchFamily="2" charset="2"/>
              <a:buChar char="§"/>
            </a:pPr>
            <a:r>
              <a:rPr lang="en-US" sz="2800" b="1" dirty="0"/>
              <a:t>Enter a separate line item for each person.</a:t>
            </a:r>
            <a:endParaRPr sz="2800" b="1" dirty="0"/>
          </a:p>
          <a:p>
            <a:pPr marL="662941" lvl="1" indent="-457200" algn="l" rtl="0">
              <a:spcBef>
                <a:spcPts val="300"/>
              </a:spcBef>
              <a:spcAft>
                <a:spcPts val="0"/>
              </a:spcAft>
              <a:buSzPts val="1440"/>
              <a:buFont typeface="Wingdings" panose="05000000000000000000" pitchFamily="2" charset="2"/>
              <a:buChar char="§"/>
            </a:pPr>
            <a:r>
              <a:rPr lang="en-US" sz="2800" dirty="0"/>
              <a:t>Please note if it needs to be paid in advance.  If not, it will be paid after invoice is rec’d</a:t>
            </a:r>
            <a:endParaRPr sz="2800" dirty="0"/>
          </a:p>
          <a:p>
            <a:pPr marL="662941" lvl="1" indent="-457200" algn="l" rtl="0">
              <a:spcBef>
                <a:spcPts val="0"/>
              </a:spcBef>
              <a:spcAft>
                <a:spcPts val="0"/>
              </a:spcAft>
              <a:buSzPts val="1440"/>
              <a:buFont typeface="Wingdings" panose="05000000000000000000" pitchFamily="2" charset="2"/>
              <a:buChar char="§"/>
            </a:pPr>
            <a:r>
              <a:rPr lang="en-US" sz="2800" dirty="0"/>
              <a:t>Have PO with registration attachments scanned to vendor when possible (put this in “Notes” on requisition)</a:t>
            </a:r>
            <a:endParaRPr sz="2400"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3"/>
          <p:cNvSpPr txBox="1">
            <a:spLocks noGrp="1"/>
          </p:cNvSpPr>
          <p:nvPr>
            <p:ph type="title"/>
          </p:nvPr>
        </p:nvSpPr>
        <p:spPr>
          <a:xfrm>
            <a:off x="523070" y="522652"/>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400" b="1" dirty="0"/>
              <a:t>Amazon</a:t>
            </a:r>
            <a:endParaRPr sz="4400" b="1" dirty="0"/>
          </a:p>
        </p:txBody>
      </p:sp>
      <p:sp>
        <p:nvSpPr>
          <p:cNvPr id="266" name="Google Shape;266;p23"/>
          <p:cNvSpPr txBox="1">
            <a:spLocks noGrp="1"/>
          </p:cNvSpPr>
          <p:nvPr>
            <p:ph idx="1"/>
          </p:nvPr>
        </p:nvSpPr>
        <p:spPr>
          <a:xfrm>
            <a:off x="91441" y="2037806"/>
            <a:ext cx="8921930" cy="4442893"/>
          </a:xfrm>
          <a:prstGeom prst="rect">
            <a:avLst/>
          </a:prstGeom>
          <a:noFill/>
          <a:ln>
            <a:noFill/>
          </a:ln>
        </p:spPr>
        <p:txBody>
          <a:bodyPr spcFirstLastPara="1" wrap="square" lIns="91425" tIns="45700" rIns="91425" bIns="45700" anchor="t" anchorCtr="0">
            <a:noAutofit/>
          </a:bodyPr>
          <a:lstStyle/>
          <a:p>
            <a:pPr marL="370840" lvl="0" algn="l" rtl="0">
              <a:lnSpc>
                <a:spcPct val="115000"/>
              </a:lnSpc>
              <a:spcBef>
                <a:spcPts val="0"/>
              </a:spcBef>
              <a:spcAft>
                <a:spcPts val="0"/>
              </a:spcAft>
              <a:buSzPts val="1700"/>
              <a:buFont typeface="Wingdings" panose="05000000000000000000" pitchFamily="2" charset="2"/>
              <a:buChar char="§"/>
            </a:pPr>
            <a:r>
              <a:rPr lang="en-US" sz="2400" b="1" dirty="0"/>
              <a:t>Remember, order deletes from Amazon in 7 days if not approved—</a:t>
            </a:r>
            <a:r>
              <a:rPr lang="en-US" sz="2400" b="1" u="sng" dirty="0"/>
              <a:t>we will not approve if a requisition has not been entered</a:t>
            </a:r>
            <a:endParaRPr sz="2400" b="1" u="sng" dirty="0"/>
          </a:p>
          <a:p>
            <a:pPr marL="370840" lvl="0" algn="l" rtl="0">
              <a:lnSpc>
                <a:spcPct val="115000"/>
              </a:lnSpc>
              <a:spcBef>
                <a:spcPts val="0"/>
              </a:spcBef>
              <a:spcAft>
                <a:spcPts val="0"/>
              </a:spcAft>
              <a:buSzPts val="1700"/>
              <a:buFont typeface="Wingdings" panose="05000000000000000000" pitchFamily="2" charset="2"/>
              <a:buChar char="§"/>
            </a:pPr>
            <a:r>
              <a:rPr lang="en-US" sz="2400" b="1" u="sng" dirty="0"/>
              <a:t>Paste Amazon order numbers into the requisition notes</a:t>
            </a:r>
            <a:endParaRPr sz="2400" b="1" u="sng" dirty="0"/>
          </a:p>
          <a:p>
            <a:pPr marL="370840" lvl="0" algn="l" rtl="0">
              <a:lnSpc>
                <a:spcPct val="115000"/>
              </a:lnSpc>
              <a:spcBef>
                <a:spcPts val="0"/>
              </a:spcBef>
              <a:spcAft>
                <a:spcPts val="0"/>
              </a:spcAft>
              <a:buSzPts val="1700"/>
              <a:buFont typeface="Wingdings" panose="05000000000000000000" pitchFamily="2" charset="2"/>
              <a:buChar char="§"/>
            </a:pPr>
            <a:r>
              <a:rPr lang="en-US" sz="2400" b="1" dirty="0"/>
              <a:t>Your requisition total MUST match your cart total (remember to include shipping and discounts)</a:t>
            </a:r>
          </a:p>
          <a:p>
            <a:pPr marL="370840" lvl="0" algn="l" rtl="0">
              <a:lnSpc>
                <a:spcPct val="115000"/>
              </a:lnSpc>
              <a:spcBef>
                <a:spcPts val="0"/>
              </a:spcBef>
              <a:spcAft>
                <a:spcPts val="0"/>
              </a:spcAft>
              <a:buSzPts val="1700"/>
              <a:buFont typeface="Wingdings" panose="05000000000000000000" pitchFamily="2" charset="2"/>
              <a:buChar char="§"/>
            </a:pPr>
            <a:r>
              <a:rPr lang="en-US" sz="2400" b="1" u="sng" dirty="0"/>
              <a:t>If any items are available in warehouse, they will be removed from your order</a:t>
            </a:r>
            <a:endParaRPr sz="2400" b="1" u="sng" dirty="0"/>
          </a:p>
          <a:p>
            <a:pPr marL="370840" lvl="0" algn="l" rtl="0">
              <a:lnSpc>
                <a:spcPct val="115000"/>
              </a:lnSpc>
              <a:spcBef>
                <a:spcPts val="0"/>
              </a:spcBef>
              <a:spcAft>
                <a:spcPts val="0"/>
              </a:spcAft>
              <a:buSzPts val="1700"/>
              <a:buFont typeface="Wingdings" panose="05000000000000000000" pitchFamily="2" charset="2"/>
              <a:buChar char="§"/>
            </a:pPr>
            <a:r>
              <a:rPr lang="en-US" sz="2400" b="1" dirty="0"/>
              <a:t>Track your orders closely to ensure timely payment</a:t>
            </a:r>
            <a:endParaRPr sz="2400" b="1" dirty="0"/>
          </a:p>
          <a:p>
            <a:pPr marL="370840" lvl="0" algn="l" rtl="0">
              <a:lnSpc>
                <a:spcPct val="115000"/>
              </a:lnSpc>
              <a:spcBef>
                <a:spcPts val="0"/>
              </a:spcBef>
              <a:spcAft>
                <a:spcPts val="0"/>
              </a:spcAft>
              <a:buSzPts val="1700"/>
              <a:buFont typeface="Wingdings" panose="05000000000000000000" pitchFamily="2" charset="2"/>
              <a:buChar char="§"/>
            </a:pPr>
            <a:r>
              <a:rPr lang="en-US" sz="2400" b="1" dirty="0"/>
              <a:t>Request refunds from Amazon ASAP for items missing, damaged, or lost in transit</a:t>
            </a:r>
            <a:endParaRPr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514278" y="531444"/>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400" b="1" dirty="0"/>
              <a:t>Awarded Vendors</a:t>
            </a:r>
            <a:endParaRPr sz="4400" b="1" dirty="0"/>
          </a:p>
        </p:txBody>
      </p:sp>
      <p:sp>
        <p:nvSpPr>
          <p:cNvPr id="278" name="Google Shape;278;p25"/>
          <p:cNvSpPr txBox="1">
            <a:spLocks noGrp="1"/>
          </p:cNvSpPr>
          <p:nvPr>
            <p:ph idx="1"/>
          </p:nvPr>
        </p:nvSpPr>
        <p:spPr>
          <a:xfrm>
            <a:off x="766727" y="2276135"/>
            <a:ext cx="7746959" cy="4169053"/>
          </a:xfrm>
          <a:prstGeom prst="rect">
            <a:avLst/>
          </a:prstGeom>
          <a:noFill/>
          <a:ln>
            <a:noFill/>
          </a:ln>
        </p:spPr>
        <p:txBody>
          <a:bodyPr spcFirstLastPara="1" wrap="square" lIns="91425" tIns="45700" rIns="91425" bIns="45700" anchor="t" anchorCtr="0">
            <a:normAutofit/>
          </a:bodyPr>
          <a:lstStyle/>
          <a:p>
            <a:pPr marL="171450" lvl="0" indent="-137160" algn="l" rtl="0">
              <a:lnSpc>
                <a:spcPct val="115000"/>
              </a:lnSpc>
              <a:spcBef>
                <a:spcPts val="1000"/>
              </a:spcBef>
              <a:spcAft>
                <a:spcPts val="0"/>
              </a:spcAft>
              <a:buSzPts val="1600"/>
              <a:buChar char="•"/>
            </a:pPr>
            <a:endParaRPr lang="en-US" dirty="0"/>
          </a:p>
          <a:p>
            <a:pPr marL="171450" lvl="0" indent="-137160" algn="l" rtl="0">
              <a:lnSpc>
                <a:spcPct val="115000"/>
              </a:lnSpc>
              <a:spcBef>
                <a:spcPts val="1000"/>
              </a:spcBef>
              <a:spcAft>
                <a:spcPts val="0"/>
              </a:spcAft>
              <a:buSzPts val="1600"/>
              <a:buChar char="•"/>
            </a:pPr>
            <a:endParaRPr lang="en-US" u="sng" dirty="0"/>
          </a:p>
          <a:p>
            <a:pPr marL="171450" lvl="0" indent="-137160" algn="l" rtl="0">
              <a:lnSpc>
                <a:spcPct val="115000"/>
              </a:lnSpc>
              <a:spcBef>
                <a:spcPts val="1000"/>
              </a:spcBef>
              <a:spcAft>
                <a:spcPts val="0"/>
              </a:spcAft>
              <a:buSzPts val="1600"/>
              <a:buChar char="•"/>
            </a:pPr>
            <a:endParaRPr u="sng" dirty="0"/>
          </a:p>
        </p:txBody>
      </p:sp>
      <p:sp>
        <p:nvSpPr>
          <p:cNvPr id="5" name="TextBox 4">
            <a:extLst>
              <a:ext uri="{FF2B5EF4-FFF2-40B4-BE49-F238E27FC236}">
                <a16:creationId xmlns:a16="http://schemas.microsoft.com/office/drawing/2014/main" id="{A3E06389-A555-AF8C-3CEA-C89ED91C21C4}"/>
              </a:ext>
            </a:extLst>
          </p:cNvPr>
          <p:cNvSpPr txBox="1"/>
          <p:nvPr/>
        </p:nvSpPr>
        <p:spPr>
          <a:xfrm>
            <a:off x="281353" y="2118946"/>
            <a:ext cx="8651631" cy="4427879"/>
          </a:xfrm>
          <a:prstGeom prst="rect">
            <a:avLst/>
          </a:prstGeom>
          <a:noFill/>
        </p:spPr>
        <p:txBody>
          <a:bodyPr wrap="square">
            <a:spAutoFit/>
          </a:bodyPr>
          <a:lstStyle/>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2400" u="sng" dirty="0">
                <a:solidFill>
                  <a:schemeClr val="hlink"/>
                </a:solidFill>
                <a:hlinkClick r:id="rId3"/>
              </a:rPr>
              <a:t>Awarded Vendors/Contracts and Cooperatives</a:t>
            </a:r>
            <a:endParaRPr lang="en-US" sz="2400" u="sng" dirty="0">
              <a:solidFill>
                <a:schemeClr val="hlink"/>
              </a:solidFill>
            </a:endParaRP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2400" b="1" dirty="0"/>
              <a:t>How do I know which bid/contract to use if under more than one?</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2400" b="1" dirty="0"/>
              <a:t>Be sure to </a:t>
            </a:r>
            <a:r>
              <a:rPr lang="en-US" sz="2400" b="1" dirty="0">
                <a:solidFill>
                  <a:srgbClr val="FF0000"/>
                </a:solidFill>
              </a:rPr>
              <a:t>read the description/summary</a:t>
            </a:r>
            <a:r>
              <a:rPr lang="en-US" sz="2400" b="1" dirty="0"/>
              <a:t> to determine if it matches the items being purchased</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2400" b="1" dirty="0"/>
              <a:t>Always use the LIVE version of our list on Google drive—don’t save or download it as it is updated on a regular basis</a:t>
            </a:r>
          </a:p>
          <a:p>
            <a:pPr marL="834390" lvl="1" indent="-342900">
              <a:lnSpc>
                <a:spcPct val="115000"/>
              </a:lnSpc>
              <a:spcBef>
                <a:spcPts val="1000"/>
              </a:spcBef>
              <a:buClr>
                <a:schemeClr val="accent1"/>
              </a:buClr>
              <a:buSzPts val="1600"/>
              <a:buFont typeface="Wingdings" panose="05000000000000000000" pitchFamily="2" charset="2"/>
              <a:buChar char="§"/>
            </a:pPr>
            <a:r>
              <a:rPr lang="en-US" sz="2400" b="1" dirty="0">
                <a:solidFill>
                  <a:schemeClr val="accent5">
                    <a:lumMod val="75000"/>
                  </a:schemeClr>
                </a:solidFill>
              </a:rPr>
              <a:t>Control-F</a:t>
            </a:r>
            <a:r>
              <a:rPr lang="en-US" sz="2400" b="1" dirty="0"/>
              <a:t> is very handy!</a:t>
            </a:r>
            <a:endParaRPr lang="en-US" dirty="0"/>
          </a:p>
        </p:txBody>
      </p:sp>
    </p:spTree>
    <p:extLst>
      <p:ext uri="{BB962C8B-B14F-4D97-AF65-F5344CB8AC3E}">
        <p14:creationId xmlns:p14="http://schemas.microsoft.com/office/powerpoint/2010/main" val="36304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xEl>
                                              <p:pRg st="4" end="4"/>
                                            </p:txEl>
                                          </p:spTgt>
                                        </p:tgtEl>
                                        <p:attrNameLst>
                                          <p:attrName>r</p:attrName>
                                        </p:attrNameLst>
                                      </p:cBhvr>
                                    </p:animRot>
                                    <p:animRot by="-240000">
                                      <p:cBhvr>
                                        <p:cTn id="7" dur="200" fill="hold">
                                          <p:stCondLst>
                                            <p:cond delay="200"/>
                                          </p:stCondLst>
                                        </p:cTn>
                                        <p:tgtEl>
                                          <p:spTgt spid="5">
                                            <p:txEl>
                                              <p:pRg st="4" end="4"/>
                                            </p:txEl>
                                          </p:spTgt>
                                        </p:tgtEl>
                                        <p:attrNameLst>
                                          <p:attrName>r</p:attrName>
                                        </p:attrNameLst>
                                      </p:cBhvr>
                                    </p:animRot>
                                    <p:animRot by="240000">
                                      <p:cBhvr>
                                        <p:cTn id="8" dur="200" fill="hold">
                                          <p:stCondLst>
                                            <p:cond delay="400"/>
                                          </p:stCondLst>
                                        </p:cTn>
                                        <p:tgtEl>
                                          <p:spTgt spid="5">
                                            <p:txEl>
                                              <p:pRg st="4" end="4"/>
                                            </p:txEl>
                                          </p:spTgt>
                                        </p:tgtEl>
                                        <p:attrNameLst>
                                          <p:attrName>r</p:attrName>
                                        </p:attrNameLst>
                                      </p:cBhvr>
                                    </p:animRot>
                                    <p:animRot by="-240000">
                                      <p:cBhvr>
                                        <p:cTn id="9" dur="200" fill="hold">
                                          <p:stCondLst>
                                            <p:cond delay="600"/>
                                          </p:stCondLst>
                                        </p:cTn>
                                        <p:tgtEl>
                                          <p:spTgt spid="5">
                                            <p:txEl>
                                              <p:pRg st="4" end="4"/>
                                            </p:txEl>
                                          </p:spTgt>
                                        </p:tgtEl>
                                        <p:attrNameLst>
                                          <p:attrName>r</p:attrName>
                                        </p:attrNameLst>
                                      </p:cBhvr>
                                    </p:animRot>
                                    <p:animRot by="120000">
                                      <p:cBhvr>
                                        <p:cTn id="10" dur="200" fill="hold">
                                          <p:stCondLst>
                                            <p:cond delay="800"/>
                                          </p:stCondLst>
                                        </p:cTn>
                                        <p:tgtEl>
                                          <p:spTgt spid="5">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2"/>
            <a:ext cx="8135773" cy="1118846"/>
          </a:xfrm>
        </p:spPr>
        <p:txBody>
          <a:bodyPr/>
          <a:lstStyle/>
          <a:p>
            <a:r>
              <a:rPr lang="en-US" sz="4000" b="1" dirty="0"/>
              <a:t>Quotes:</a:t>
            </a:r>
            <a:br>
              <a:rPr lang="en-US" sz="4000" b="1" dirty="0"/>
            </a:br>
            <a:r>
              <a:rPr lang="en-US" sz="3600" b="1" dirty="0"/>
              <a:t>When should one be requested?</a:t>
            </a:r>
          </a:p>
        </p:txBody>
      </p:sp>
      <p:sp>
        <p:nvSpPr>
          <p:cNvPr id="3" name="Content Placeholder 2"/>
          <p:cNvSpPr>
            <a:spLocks noGrp="1"/>
          </p:cNvSpPr>
          <p:nvPr>
            <p:ph idx="1"/>
          </p:nvPr>
        </p:nvSpPr>
        <p:spPr>
          <a:xfrm>
            <a:off x="263769" y="2206869"/>
            <a:ext cx="8519745" cy="3552093"/>
          </a:xfrm>
        </p:spPr>
        <p:txBody>
          <a:bodyPr>
            <a:noAutofit/>
          </a:bodyPr>
          <a:lstStyle/>
          <a:p>
            <a:pPr>
              <a:buFont typeface="Wingdings" panose="05000000000000000000" pitchFamily="2" charset="2"/>
              <a:buChar char="§"/>
            </a:pPr>
            <a:r>
              <a:rPr lang="en-US" sz="2000" dirty="0">
                <a:solidFill>
                  <a:srgbClr val="FF0000"/>
                </a:solidFill>
              </a:rPr>
              <a:t>Always</a:t>
            </a:r>
            <a:r>
              <a:rPr lang="en-US" sz="2000" dirty="0"/>
              <a:t> if you want to stretch your budget further (recommended)</a:t>
            </a:r>
          </a:p>
          <a:p>
            <a:pPr>
              <a:buFont typeface="Wingdings" panose="05000000000000000000" pitchFamily="2" charset="2"/>
              <a:buChar char="§"/>
            </a:pPr>
            <a:r>
              <a:rPr lang="en-US" sz="2000" dirty="0"/>
              <a:t>We have over 10,318 vendors currently awarded under a district or Co-op bid.</a:t>
            </a:r>
          </a:p>
          <a:p>
            <a:pPr>
              <a:buFont typeface="Wingdings" panose="05000000000000000000" pitchFamily="2" charset="2"/>
              <a:buChar char="§"/>
            </a:pPr>
            <a:r>
              <a:rPr lang="en-US" sz="2000" dirty="0"/>
              <a:t>Vendors have the flexibility to quote better prices than what was originally submitted with the bid.  We have seen a savings of over $20,000 on one quote.</a:t>
            </a:r>
          </a:p>
          <a:p>
            <a:pPr>
              <a:buFont typeface="Wingdings" panose="05000000000000000000" pitchFamily="2" charset="2"/>
              <a:buChar char="§"/>
            </a:pPr>
            <a:r>
              <a:rPr lang="en-US" sz="2000" dirty="0"/>
              <a:t>With the use of email getting quotes is now easier than ever.</a:t>
            </a:r>
          </a:p>
          <a:p>
            <a:pPr lvl="1">
              <a:buFont typeface="Wingdings" panose="05000000000000000000" pitchFamily="2" charset="2"/>
              <a:buChar char="§"/>
            </a:pPr>
            <a:r>
              <a:rPr lang="en-US" sz="2000" dirty="0"/>
              <a:t>Email multiple vendors using (BCC) at the same time to request quotes.</a:t>
            </a:r>
          </a:p>
          <a:p>
            <a:pPr lvl="1">
              <a:buFont typeface="Wingdings" panose="05000000000000000000" pitchFamily="2" charset="2"/>
              <a:buChar char="§"/>
            </a:pPr>
            <a:r>
              <a:rPr lang="en-US" sz="2000" dirty="0"/>
              <a:t>Email the vendors and thank them for their quote, that you have selected a vendor with a better value, and that you will contact them for future orders.</a:t>
            </a:r>
          </a:p>
        </p:txBody>
      </p:sp>
    </p:spTree>
    <p:extLst>
      <p:ext uri="{BB962C8B-B14F-4D97-AF65-F5344CB8AC3E}">
        <p14:creationId xmlns:p14="http://schemas.microsoft.com/office/powerpoint/2010/main" val="80362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2"/>
            <a:ext cx="8135773" cy="1118846"/>
          </a:xfrm>
        </p:spPr>
        <p:txBody>
          <a:bodyPr/>
          <a:lstStyle/>
          <a:p>
            <a:r>
              <a:rPr lang="en-US" sz="4000" b="1" dirty="0"/>
              <a:t>Quotes:</a:t>
            </a:r>
            <a:br>
              <a:rPr lang="en-US" sz="4000" b="1" dirty="0"/>
            </a:br>
            <a:r>
              <a:rPr lang="en-US" sz="3600" b="1" dirty="0"/>
              <a:t>When is it required?</a:t>
            </a:r>
          </a:p>
        </p:txBody>
      </p:sp>
      <p:sp>
        <p:nvSpPr>
          <p:cNvPr id="3" name="Content Placeholder 2"/>
          <p:cNvSpPr>
            <a:spLocks noGrp="1"/>
          </p:cNvSpPr>
          <p:nvPr>
            <p:ph idx="1"/>
          </p:nvPr>
        </p:nvSpPr>
        <p:spPr>
          <a:xfrm>
            <a:off x="263769" y="2574524"/>
            <a:ext cx="8519745" cy="3775744"/>
          </a:xfrm>
        </p:spPr>
        <p:txBody>
          <a:bodyPr>
            <a:noAutofit/>
          </a:bodyPr>
          <a:lstStyle/>
          <a:p>
            <a:pPr>
              <a:buFont typeface="Wingdings" panose="05000000000000000000" pitchFamily="2" charset="2"/>
              <a:buChar char="§"/>
            </a:pPr>
            <a:r>
              <a:rPr lang="en-US" sz="2000" dirty="0"/>
              <a:t>Always if you are not using an awarded vendor no matter how much the requisition is.</a:t>
            </a:r>
          </a:p>
          <a:p>
            <a:pPr>
              <a:buFont typeface="Wingdings" panose="05000000000000000000" pitchFamily="2" charset="2"/>
              <a:buChar char="§"/>
            </a:pPr>
            <a:r>
              <a:rPr lang="en-US" sz="2000" dirty="0"/>
              <a:t>Requisitions $50,000 or more, required to use an awarded contract, and must go to the board before a PO or order is placed.</a:t>
            </a:r>
          </a:p>
          <a:p>
            <a:pPr>
              <a:buFont typeface="Wingdings" panose="05000000000000000000" pitchFamily="2" charset="2"/>
              <a:buChar char="§"/>
            </a:pPr>
            <a:r>
              <a:rPr lang="en-US" sz="2000" dirty="0"/>
              <a:t>If using federal funds, a minimum of 2 quotes are required when the commodity code balance reaches $50,000, including the current purchase requisition. </a:t>
            </a:r>
            <a:endParaRPr lang="en-US" sz="2000" u="sng" dirty="0"/>
          </a:p>
        </p:txBody>
      </p:sp>
    </p:spTree>
    <p:extLst>
      <p:ext uri="{BB962C8B-B14F-4D97-AF65-F5344CB8AC3E}">
        <p14:creationId xmlns:p14="http://schemas.microsoft.com/office/powerpoint/2010/main" val="417199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164"/>
        <p:cNvGrpSpPr/>
        <p:nvPr/>
      </p:nvGrpSpPr>
      <p:grpSpPr>
        <a:xfrm>
          <a:off x="0" y="0"/>
          <a:ext cx="0" cy="0"/>
          <a:chOff x="0" y="0"/>
          <a:chExt cx="0" cy="0"/>
        </a:xfrm>
      </p:grpSpPr>
      <p:sp>
        <p:nvSpPr>
          <p:cNvPr id="165" name="Google Shape;165;gedfad636c0_0_37"/>
          <p:cNvSpPr txBox="1">
            <a:spLocks noGrp="1"/>
          </p:cNvSpPr>
          <p:nvPr>
            <p:ph type="title"/>
          </p:nvPr>
        </p:nvSpPr>
        <p:spPr>
          <a:xfrm>
            <a:off x="857250" y="2450236"/>
            <a:ext cx="7406700" cy="3721963"/>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7200" dirty="0"/>
              <a:t>Door prizes!</a:t>
            </a:r>
            <a:endParaRPr sz="7200" dirty="0"/>
          </a:p>
        </p:txBody>
      </p:sp>
      <p:sp>
        <p:nvSpPr>
          <p:cNvPr id="2" name="TextBox 1">
            <a:extLst>
              <a:ext uri="{FF2B5EF4-FFF2-40B4-BE49-F238E27FC236}">
                <a16:creationId xmlns:a16="http://schemas.microsoft.com/office/drawing/2014/main" id="{84AA2873-0378-6758-B802-6BBAB8A5A71B}"/>
              </a:ext>
            </a:extLst>
          </p:cNvPr>
          <p:cNvSpPr txBox="1"/>
          <p:nvPr/>
        </p:nvSpPr>
        <p:spPr>
          <a:xfrm>
            <a:off x="953558" y="404440"/>
            <a:ext cx="7406700" cy="2308324"/>
          </a:xfrm>
          <a:prstGeom prst="rect">
            <a:avLst/>
          </a:prstGeom>
          <a:noFill/>
        </p:spPr>
        <p:txBody>
          <a:bodyPr wrap="square" rtlCol="0">
            <a:spAutoFit/>
          </a:bodyPr>
          <a:lstStyle/>
          <a:p>
            <a:pPr algn="ctr"/>
            <a:r>
              <a:rPr lang="en-US" sz="7200" dirty="0"/>
              <a:t>Remember to add </a:t>
            </a:r>
            <a:r>
              <a:rPr lang="en-US" sz="7200" dirty="0">
                <a:solidFill>
                  <a:schemeClr val="accent2">
                    <a:lumMod val="75000"/>
                  </a:schemeClr>
                </a:solidFill>
              </a:rPr>
              <a:t>shipping</a:t>
            </a:r>
            <a:r>
              <a:rPr lang="en-US" sz="7200" dirty="0"/>
              <a:t>!!!!</a:t>
            </a:r>
          </a:p>
        </p:txBody>
      </p:sp>
      <p:pic>
        <p:nvPicPr>
          <p:cNvPr id="5" name="Picture 4" descr="What is Less Than Truckload (ltl) in eCommerce"/>
          <p:cNvPicPr/>
          <p:nvPr/>
        </p:nvPicPr>
        <p:blipFill rotWithShape="1">
          <a:blip r:embed="rId3">
            <a:extLst>
              <a:ext uri="{28A0092B-C50C-407E-A947-70E740481C1C}">
                <a14:useLocalDpi xmlns:a14="http://schemas.microsoft.com/office/drawing/2010/main" val="0"/>
              </a:ext>
            </a:extLst>
          </a:blip>
          <a:srcRect t="23006" b="18147"/>
          <a:stretch/>
        </p:blipFill>
        <p:spPr bwMode="auto">
          <a:xfrm>
            <a:off x="418011" y="2975292"/>
            <a:ext cx="8477795" cy="367370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166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repeatCount="indefinite" fill="hold" nodeType="clickEffect">
                                  <p:stCondLst>
                                    <p:cond delay="0"/>
                                  </p:stCondLst>
                                  <p:endCondLst>
                                    <p:cond evt="onNext" delay="0">
                                      <p:tgtEl>
                                        <p:sldTgt/>
                                      </p:tgtEl>
                                    </p:cond>
                                  </p:endCondLst>
                                  <p:iterate type="lt">
                                    <p:tmPct val="10000"/>
                                  </p:iterate>
                                  <p:childTnLst>
                                    <p:animMotion origin="layout" path="M -1.38889E-6 -4.81481E-6 L 4.44444E-6 0 " pathEditMode="relative" rAng="0" ptsTypes="AA">
                                      <p:cBhvr>
                                        <p:cTn id="6" dur="250" spd="-100000" accel="50000" decel="50000" autoRev="1" fill="hold">
                                          <p:stCondLst>
                                            <p:cond delay="0"/>
                                          </p:stCondLst>
                                        </p:cTn>
                                        <p:tgtEl>
                                          <p:spTgt spid="2"/>
                                        </p:tgtEl>
                                        <p:attrNameLst>
                                          <p:attrName>ppt_x</p:attrName>
                                          <p:attrName>ppt_y</p:attrName>
                                        </p:attrNameLst>
                                      </p:cBhvr>
                                      <p:rCtr x="122" y="-4190"/>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509955" y="527538"/>
            <a:ext cx="7816360" cy="110942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000" b="1" dirty="0"/>
              <a:t>CSISD Vendor Performance Quality Report</a:t>
            </a:r>
            <a:endParaRPr sz="4000" b="1" dirty="0"/>
          </a:p>
        </p:txBody>
      </p:sp>
      <p:sp>
        <p:nvSpPr>
          <p:cNvPr id="278" name="Google Shape;278;p25"/>
          <p:cNvSpPr txBox="1">
            <a:spLocks noGrp="1"/>
          </p:cNvSpPr>
          <p:nvPr>
            <p:ph idx="1"/>
          </p:nvPr>
        </p:nvSpPr>
        <p:spPr>
          <a:xfrm>
            <a:off x="766727" y="2568539"/>
            <a:ext cx="7746959" cy="3876649"/>
          </a:xfrm>
          <a:prstGeom prst="rect">
            <a:avLst/>
          </a:prstGeom>
          <a:noFill/>
          <a:ln>
            <a:noFill/>
          </a:ln>
        </p:spPr>
        <p:txBody>
          <a:bodyPr spcFirstLastPara="1" wrap="square" lIns="91425" tIns="45700" rIns="91425" bIns="45700" anchor="t" anchorCtr="0">
            <a:normAutofit/>
          </a:bodyPr>
          <a:lstStyle/>
          <a:p>
            <a:pPr marL="171450" lvl="0" indent="-137160" algn="l" rtl="0">
              <a:lnSpc>
                <a:spcPct val="115000"/>
              </a:lnSpc>
              <a:spcBef>
                <a:spcPts val="1000"/>
              </a:spcBef>
              <a:spcAft>
                <a:spcPts val="0"/>
              </a:spcAft>
              <a:buSzPts val="1600"/>
              <a:buChar char="•"/>
            </a:pPr>
            <a:endParaRPr lang="en-US" dirty="0"/>
          </a:p>
          <a:p>
            <a:pPr marL="171450" lvl="0" indent="-137160" algn="l" rtl="0">
              <a:lnSpc>
                <a:spcPct val="115000"/>
              </a:lnSpc>
              <a:spcBef>
                <a:spcPts val="1000"/>
              </a:spcBef>
              <a:spcAft>
                <a:spcPts val="0"/>
              </a:spcAft>
              <a:buSzPts val="1600"/>
              <a:buChar char="•"/>
            </a:pPr>
            <a:endParaRPr lang="en-US" u="sng" dirty="0"/>
          </a:p>
          <a:p>
            <a:pPr marL="171450" lvl="0" indent="-137160" algn="l" rtl="0">
              <a:lnSpc>
                <a:spcPct val="115000"/>
              </a:lnSpc>
              <a:spcBef>
                <a:spcPts val="1000"/>
              </a:spcBef>
              <a:spcAft>
                <a:spcPts val="0"/>
              </a:spcAft>
              <a:buSzPts val="1600"/>
              <a:buChar char="•"/>
            </a:pPr>
            <a:endParaRPr u="sng" dirty="0"/>
          </a:p>
        </p:txBody>
      </p:sp>
      <p:sp>
        <p:nvSpPr>
          <p:cNvPr id="5" name="TextBox 4">
            <a:extLst>
              <a:ext uri="{FF2B5EF4-FFF2-40B4-BE49-F238E27FC236}">
                <a16:creationId xmlns:a16="http://schemas.microsoft.com/office/drawing/2014/main" id="{A3E06389-A555-AF8C-3CEA-C89ED91C21C4}"/>
              </a:ext>
            </a:extLst>
          </p:cNvPr>
          <p:cNvSpPr txBox="1"/>
          <p:nvPr/>
        </p:nvSpPr>
        <p:spPr>
          <a:xfrm>
            <a:off x="300734" y="2630086"/>
            <a:ext cx="8106399" cy="4092018"/>
          </a:xfrm>
          <a:prstGeom prst="rect">
            <a:avLst/>
          </a:prstGeom>
          <a:noFill/>
        </p:spPr>
        <p:txBody>
          <a:bodyPr wrap="square">
            <a:spAutoFit/>
          </a:bodyPr>
          <a:lstStyle/>
          <a:p>
            <a:pPr marL="377190" lvl="0" indent="-342900" algn="l" rtl="0">
              <a:lnSpc>
                <a:spcPct val="115000"/>
              </a:lnSpc>
              <a:spcBef>
                <a:spcPts val="1000"/>
              </a:spcBef>
              <a:spcAft>
                <a:spcPts val="0"/>
              </a:spcAft>
              <a:buSzPts val="1600"/>
              <a:buFont typeface="Wingdings" panose="05000000000000000000" pitchFamily="2" charset="2"/>
              <a:buChar char="§"/>
            </a:pPr>
            <a:r>
              <a:rPr lang="en-US" sz="2400" u="sng" dirty="0">
                <a:solidFill>
                  <a:schemeClr val="accent1"/>
                </a:solidFill>
                <a:hlinkClick r:id="rId3"/>
              </a:rPr>
              <a:t>Vendor Performance Quality Report</a:t>
            </a:r>
            <a:endParaRPr lang="en-US" sz="2400" u="sng" dirty="0">
              <a:solidFill>
                <a:schemeClr val="accent1"/>
              </a:solidFill>
            </a:endParaRP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Short survey about vendor performance</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Take a few minutes and let us know if you are having a problem with one of our vendors.</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Need to know: Vendor Name &amp; eFinance #, Vendor contact, PO#, Delivery dates, Item Numbers and Bid Reference. </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There will be a place to attach any supporting data (pictures, samples etc.) This is strictly optional. </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Good or services that are unsatisfactory. </a:t>
            </a:r>
          </a:p>
          <a:p>
            <a:pPr marL="377190" lvl="0" indent="-342900" algn="l" rtl="0">
              <a:lnSpc>
                <a:spcPct val="115000"/>
              </a:lnSpc>
              <a:spcBef>
                <a:spcPts val="1000"/>
              </a:spcBef>
              <a:spcAft>
                <a:spcPts val="0"/>
              </a:spcAft>
              <a:buClr>
                <a:schemeClr val="accent1"/>
              </a:buClr>
              <a:buSzPts val="1600"/>
              <a:buFont typeface="Wingdings" panose="05000000000000000000" pitchFamily="2" charset="2"/>
              <a:buChar char="§"/>
            </a:pPr>
            <a:r>
              <a:rPr lang="en-US" sz="1600" b="1" dirty="0"/>
              <a:t>Technically the warehouse is one of your vendors so feel free to use this to let us know about product or service issues with warehouse items also. </a:t>
            </a:r>
          </a:p>
        </p:txBody>
      </p:sp>
    </p:spTree>
    <p:extLst>
      <p:ext uri="{BB962C8B-B14F-4D97-AF65-F5344CB8AC3E}">
        <p14:creationId xmlns:p14="http://schemas.microsoft.com/office/powerpoint/2010/main" val="139499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514277" y="522652"/>
            <a:ext cx="6343672" cy="7098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400" b="1" dirty="0"/>
              <a:t>Warehouse Orders</a:t>
            </a:r>
            <a:endParaRPr sz="4400" b="1" dirty="0"/>
          </a:p>
        </p:txBody>
      </p:sp>
      <p:sp>
        <p:nvSpPr>
          <p:cNvPr id="278" name="Google Shape;278;p25"/>
          <p:cNvSpPr txBox="1">
            <a:spLocks noGrp="1"/>
          </p:cNvSpPr>
          <p:nvPr>
            <p:ph idx="1"/>
          </p:nvPr>
        </p:nvSpPr>
        <p:spPr>
          <a:xfrm>
            <a:off x="123093" y="2234572"/>
            <a:ext cx="8660690" cy="4221645"/>
          </a:xfrm>
          <a:prstGeom prst="rect">
            <a:avLst/>
          </a:prstGeom>
          <a:noFill/>
          <a:ln>
            <a:noFill/>
          </a:ln>
        </p:spPr>
        <p:txBody>
          <a:bodyPr spcFirstLastPara="1" wrap="square" lIns="91425" tIns="45700" rIns="91425" bIns="45700" anchor="t" anchorCtr="0">
            <a:noAutofit/>
          </a:bodyPr>
          <a:lstStyle/>
          <a:p>
            <a:pPr marL="377190" lvl="0" algn="l" rtl="0">
              <a:spcBef>
                <a:spcPts val="0"/>
              </a:spcBef>
              <a:spcAft>
                <a:spcPts val="0"/>
              </a:spcAft>
              <a:buSzPts val="1600"/>
              <a:buFont typeface="Wingdings" panose="05000000000000000000" pitchFamily="2" charset="2"/>
              <a:buChar char="§"/>
            </a:pPr>
            <a:r>
              <a:rPr lang="en-US" sz="2000" dirty="0"/>
              <a:t>As always, please check warehouse inventory before placing orders with other vendors—</a:t>
            </a:r>
            <a:r>
              <a:rPr lang="en-US" sz="2000" u="sng" dirty="0"/>
              <a:t>if we have it in warehouse, it needs to be ordered from the warehouse</a:t>
            </a:r>
            <a:endParaRPr sz="2000" u="sng" dirty="0"/>
          </a:p>
          <a:p>
            <a:pPr marL="377190" lvl="0" algn="l" rtl="0">
              <a:spcBef>
                <a:spcPts val="1000"/>
              </a:spcBef>
              <a:spcAft>
                <a:spcPts val="0"/>
              </a:spcAft>
              <a:buSzPts val="1600"/>
              <a:buFont typeface="Wingdings" panose="05000000000000000000" pitchFamily="2" charset="2"/>
              <a:buChar char="§"/>
            </a:pPr>
            <a:r>
              <a:rPr lang="en-US" sz="2000" dirty="0"/>
              <a:t>Warehouse Returns—email Jarius (</a:t>
            </a:r>
            <a:r>
              <a:rPr lang="en-US" sz="2000" dirty="0">
                <a:hlinkClick r:id="rId3"/>
              </a:rPr>
              <a:t>jsanangelo@csisd.org</a:t>
            </a:r>
            <a:r>
              <a:rPr lang="en-US" sz="2000" dirty="0"/>
              <a:t>)</a:t>
            </a:r>
            <a:br>
              <a:rPr lang="en-US" sz="2000" dirty="0"/>
            </a:br>
            <a:r>
              <a:rPr lang="en-US" sz="2000" dirty="0"/>
              <a:t>or Chris (</a:t>
            </a:r>
            <a:r>
              <a:rPr lang="en-US" sz="2000" dirty="0">
                <a:hlinkClick r:id="rId4"/>
              </a:rPr>
              <a:t>clightsey@csisd.org</a:t>
            </a:r>
            <a:r>
              <a:rPr lang="en-US" sz="2000" dirty="0"/>
              <a:t>). Include warehouse request #, stock #, quantity and description of items being returned</a:t>
            </a:r>
            <a:endParaRPr sz="2000" dirty="0"/>
          </a:p>
          <a:p>
            <a:pPr marL="377190" lvl="0" algn="l" rtl="0">
              <a:spcBef>
                <a:spcPts val="1000"/>
              </a:spcBef>
              <a:spcAft>
                <a:spcPts val="0"/>
              </a:spcAft>
              <a:buSzPts val="1600"/>
              <a:buFont typeface="Wingdings" panose="05000000000000000000" pitchFamily="2" charset="2"/>
              <a:buChar char="§"/>
            </a:pPr>
            <a:r>
              <a:rPr lang="en-US" sz="2000" dirty="0"/>
              <a:t>Exchanges are not possible - Enter a new request for the correct item</a:t>
            </a:r>
          </a:p>
          <a:p>
            <a:pPr marL="377190" lvl="0" algn="l" rtl="0">
              <a:spcBef>
                <a:spcPts val="1000"/>
              </a:spcBef>
              <a:spcAft>
                <a:spcPts val="0"/>
              </a:spcAft>
              <a:buSzPts val="1600"/>
              <a:buFont typeface="Wingdings" panose="05000000000000000000" pitchFamily="2" charset="2"/>
              <a:buChar char="§"/>
            </a:pPr>
            <a:r>
              <a:rPr lang="en-US" sz="2000" dirty="0"/>
              <a:t>If there is an item we don’t carry in the warehouse and you would like to request it, please fill out the </a:t>
            </a:r>
            <a:r>
              <a:rPr lang="en-US" sz="2000" dirty="0">
                <a:hlinkClick r:id="rId5"/>
              </a:rPr>
              <a:t>New Product Request Form</a:t>
            </a:r>
            <a:endParaRPr lang="en-US" sz="2000" dirty="0"/>
          </a:p>
          <a:p>
            <a:pPr marL="377190">
              <a:buSzPts val="1600"/>
              <a:buFont typeface="Wingdings" panose="05000000000000000000" pitchFamily="2" charset="2"/>
              <a:buChar char="§"/>
            </a:pPr>
            <a:r>
              <a:rPr lang="en-US" sz="2000" b="1" u="sng" dirty="0"/>
              <a:t>If any items are available in warehouse, they will be removed from your order</a:t>
            </a:r>
          </a:p>
          <a:p>
            <a:pPr marL="377190" lvl="0" algn="l" rtl="0">
              <a:spcBef>
                <a:spcPts val="1000"/>
              </a:spcBef>
              <a:spcAft>
                <a:spcPts val="0"/>
              </a:spcAft>
              <a:buSzPts val="1600"/>
              <a:buFont typeface="Wingdings" panose="05000000000000000000" pitchFamily="2" charset="2"/>
              <a:buChar char="§"/>
            </a:pPr>
            <a:endParaRPr sz="2000" dirty="0"/>
          </a:p>
        </p:txBody>
      </p:sp>
    </p:spTree>
    <p:extLst>
      <p:ext uri="{BB962C8B-B14F-4D97-AF65-F5344CB8AC3E}">
        <p14:creationId xmlns:p14="http://schemas.microsoft.com/office/powerpoint/2010/main" val="279820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 name="TextBox 1"/>
          <p:cNvSpPr txBox="1"/>
          <p:nvPr/>
        </p:nvSpPr>
        <p:spPr>
          <a:xfrm>
            <a:off x="531935" y="531536"/>
            <a:ext cx="6624205" cy="1323439"/>
          </a:xfrm>
          <a:prstGeom prst="rect">
            <a:avLst/>
          </a:prstGeom>
          <a:noFill/>
        </p:spPr>
        <p:txBody>
          <a:bodyPr wrap="square" rtlCol="0">
            <a:spAutoFit/>
          </a:bodyPr>
          <a:lstStyle/>
          <a:p>
            <a:r>
              <a:rPr lang="en-US" sz="4000" b="1" dirty="0">
                <a:solidFill>
                  <a:schemeClr val="bg1"/>
                </a:solidFill>
              </a:rPr>
              <a:t>Specialty Office Supplies</a:t>
            </a:r>
          </a:p>
          <a:p>
            <a:r>
              <a:rPr lang="en-US" sz="4000" b="1" dirty="0">
                <a:solidFill>
                  <a:schemeClr val="bg1"/>
                </a:solidFill>
              </a:rPr>
              <a:t>&amp; Quote Requests</a:t>
            </a:r>
          </a:p>
        </p:txBody>
      </p:sp>
      <p:sp>
        <p:nvSpPr>
          <p:cNvPr id="6" name="Google Shape;247;gf2844f36f7_0_0"/>
          <p:cNvSpPr txBox="1">
            <a:spLocks/>
          </p:cNvSpPr>
          <p:nvPr/>
        </p:nvSpPr>
        <p:spPr bwMode="gray">
          <a:xfrm>
            <a:off x="857250" y="2373330"/>
            <a:ext cx="7406700" cy="3798870"/>
          </a:xfrm>
          <a:prstGeom prst="rect">
            <a:avLst/>
          </a:prstGeom>
        </p:spPr>
        <p:txBody>
          <a:bodyPr spcFirstLastPara="1" vert="horz" wrap="square" lIns="91425" tIns="45700" rIns="91425" bIns="45700" rtlCol="0" anchor="ctr" anchorCtr="0">
            <a:norm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n-US" sz="900"/>
              <a:t>Door prizes</a:t>
            </a:r>
            <a:r>
              <a:rPr lang="en-US" sz="7200"/>
              <a:t>!</a:t>
            </a:r>
            <a:endParaRPr lang="en-US" sz="7200" dirty="0"/>
          </a:p>
        </p:txBody>
      </p:sp>
      <p:sp>
        <p:nvSpPr>
          <p:cNvPr id="5" name="TextBox 4"/>
          <p:cNvSpPr txBox="1"/>
          <p:nvPr/>
        </p:nvSpPr>
        <p:spPr>
          <a:xfrm>
            <a:off x="79132" y="2162908"/>
            <a:ext cx="8880230" cy="4393510"/>
          </a:xfrm>
          <a:prstGeom prst="rect">
            <a:avLst/>
          </a:prstGeom>
          <a:noFill/>
        </p:spPr>
        <p:txBody>
          <a:bodyPr wrap="square" rtlCol="0">
            <a:spAutoFit/>
          </a:bodyPr>
          <a:lstStyle/>
          <a:p>
            <a:r>
              <a:rPr lang="en-US" sz="2000" b="1" dirty="0" err="1"/>
              <a:t>Astrobright</a:t>
            </a:r>
            <a:r>
              <a:rPr lang="en-US" sz="2000" b="1" dirty="0"/>
              <a:t> paper</a:t>
            </a:r>
            <a:r>
              <a:rPr lang="en-US" sz="2000" dirty="0"/>
              <a:t>? – contact Joe Jordan at Bosworth </a:t>
            </a:r>
            <a:r>
              <a:rPr lang="en-US" sz="2000" dirty="0">
                <a:hlinkClick r:id="rId3"/>
              </a:rPr>
              <a:t>jtjordan@ovol.us</a:t>
            </a:r>
            <a:r>
              <a:rPr lang="en-US" sz="2000" dirty="0"/>
              <a:t> 713 253 3773 cell </a:t>
            </a:r>
            <a:r>
              <a:rPr lang="en-US" b="1" dirty="0"/>
              <a:t>Or enter a quote request at Choice Partners or </a:t>
            </a:r>
            <a:r>
              <a:rPr lang="en-US" b="1" dirty="0" err="1"/>
              <a:t>Buyboard</a:t>
            </a:r>
            <a:r>
              <a:rPr lang="en-US" b="1" dirty="0"/>
              <a:t>.</a:t>
            </a:r>
          </a:p>
          <a:p>
            <a:endParaRPr lang="en-US" sz="1050" dirty="0"/>
          </a:p>
          <a:p>
            <a:r>
              <a:rPr lang="en-US" sz="2000" dirty="0"/>
              <a:t>Need </a:t>
            </a:r>
            <a:r>
              <a:rPr lang="en-US" sz="2000" b="1" dirty="0"/>
              <a:t>campus </a:t>
            </a:r>
            <a:r>
              <a:rPr lang="en-US" sz="2000" b="1" cap="small" dirty="0"/>
              <a:t>Envelopes</a:t>
            </a:r>
            <a:r>
              <a:rPr lang="en-US" sz="2000" b="1" dirty="0"/>
              <a:t>, </a:t>
            </a:r>
            <a:r>
              <a:rPr lang="en-US" sz="2000" b="1" cap="small" dirty="0"/>
              <a:t>Business cards</a:t>
            </a:r>
            <a:r>
              <a:rPr lang="en-US" sz="2000" dirty="0"/>
              <a:t> - These can be ordered on the </a:t>
            </a:r>
            <a:r>
              <a:rPr lang="en-US" sz="2000" b="1" cap="small" dirty="0"/>
              <a:t>Staples</a:t>
            </a:r>
            <a:r>
              <a:rPr lang="en-US" sz="2000" dirty="0"/>
              <a:t> website or contact our rep: Zack Baker T: 407-475-4407 </a:t>
            </a:r>
            <a:r>
              <a:rPr lang="en-US" sz="2000" dirty="0">
                <a:hlinkClick r:id="rId4"/>
              </a:rPr>
              <a:t>Zackary.Baker@staples.com</a:t>
            </a:r>
            <a:r>
              <a:rPr lang="en-US" sz="2000" dirty="0"/>
              <a:t>.  </a:t>
            </a:r>
            <a:r>
              <a:rPr lang="en-US" sz="2000" b="1" dirty="0"/>
              <a:t>Much Cheaper than </a:t>
            </a:r>
            <a:r>
              <a:rPr lang="en-US" sz="2000" b="1" dirty="0" err="1"/>
              <a:t>Alphagraphics</a:t>
            </a:r>
            <a:r>
              <a:rPr lang="en-US" sz="2000" dirty="0"/>
              <a:t>.</a:t>
            </a:r>
          </a:p>
          <a:p>
            <a:endParaRPr lang="en-US" sz="900" dirty="0"/>
          </a:p>
          <a:p>
            <a:r>
              <a:rPr lang="en-US" sz="2000" dirty="0"/>
              <a:t>When you are </a:t>
            </a:r>
            <a:r>
              <a:rPr lang="en-US" sz="2000" b="1" dirty="0">
                <a:solidFill>
                  <a:schemeClr val="accent5">
                    <a:lumMod val="75000"/>
                  </a:schemeClr>
                </a:solidFill>
              </a:rPr>
              <a:t>requesting a </a:t>
            </a:r>
            <a:r>
              <a:rPr lang="en-US" sz="2000" b="1" cap="small" dirty="0">
                <a:solidFill>
                  <a:schemeClr val="accent5">
                    <a:lumMod val="75000"/>
                  </a:schemeClr>
                </a:solidFill>
              </a:rPr>
              <a:t>quote</a:t>
            </a:r>
            <a:r>
              <a:rPr lang="en-US" sz="2000" b="1" dirty="0">
                <a:solidFill>
                  <a:schemeClr val="accent5">
                    <a:lumMod val="75000"/>
                  </a:schemeClr>
                </a:solidFill>
              </a:rPr>
              <a:t> </a:t>
            </a:r>
            <a:r>
              <a:rPr lang="en-US" sz="2000" dirty="0"/>
              <a:t>include the following: </a:t>
            </a:r>
          </a:p>
          <a:p>
            <a:pPr marL="285750" indent="-285750">
              <a:buFontTx/>
              <a:buChar char="-"/>
            </a:pPr>
            <a:r>
              <a:rPr lang="en-US" sz="2000" b="1" dirty="0"/>
              <a:t>State the items needed (include any identifying numbers)</a:t>
            </a:r>
          </a:p>
          <a:p>
            <a:pPr marL="285750" indent="-285750">
              <a:buFontTx/>
              <a:buChar char="-"/>
            </a:pPr>
            <a:r>
              <a:rPr lang="en-US" sz="2000" b="1" dirty="0"/>
              <a:t>State the quantity</a:t>
            </a:r>
          </a:p>
          <a:p>
            <a:pPr marL="285750" indent="-285750">
              <a:buFontTx/>
              <a:buChar char="-"/>
            </a:pPr>
            <a:r>
              <a:rPr lang="en-US" sz="2000" b="1" dirty="0"/>
              <a:t>Tell them the date and time you need the quote </a:t>
            </a:r>
          </a:p>
          <a:p>
            <a:pPr marL="285750" indent="-285750">
              <a:buFontTx/>
              <a:buChar char="-"/>
            </a:pPr>
            <a:r>
              <a:rPr lang="en-US" sz="2000" b="1" dirty="0"/>
              <a:t>Ask them to give you the best pricing based on a CSISD bid or one of the coop bids </a:t>
            </a:r>
            <a:r>
              <a:rPr lang="en-US" sz="2000" dirty="0"/>
              <a:t>– find on the awarded vendor list</a:t>
            </a:r>
          </a:p>
          <a:p>
            <a:pPr marL="285750" indent="-285750">
              <a:buFontTx/>
              <a:buChar char="-"/>
            </a:pPr>
            <a:r>
              <a:rPr lang="en-US" sz="2000" dirty="0"/>
              <a:t>If you are getting quotes from multiple vendors just enter the email for each vendor in </a:t>
            </a:r>
            <a:r>
              <a:rPr lang="en-US" sz="2000" dirty="0">
                <a:solidFill>
                  <a:schemeClr val="accent5">
                    <a:lumMod val="75000"/>
                  </a:schemeClr>
                </a:solidFill>
              </a:rPr>
              <a:t>bcc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523070" y="522652"/>
            <a:ext cx="6343672" cy="70986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Corbel"/>
              <a:buNone/>
            </a:pPr>
            <a:r>
              <a:rPr lang="en-US" sz="4400" b="1" dirty="0"/>
              <a:t>Surplus in Warehouse</a:t>
            </a:r>
            <a:endParaRPr sz="4400" b="1" dirty="0"/>
          </a:p>
        </p:txBody>
      </p:sp>
      <p:sp>
        <p:nvSpPr>
          <p:cNvPr id="278" name="Google Shape;278;p25"/>
          <p:cNvSpPr txBox="1">
            <a:spLocks noGrp="1"/>
          </p:cNvSpPr>
          <p:nvPr>
            <p:ph idx="1"/>
          </p:nvPr>
        </p:nvSpPr>
        <p:spPr>
          <a:xfrm>
            <a:off x="1" y="2276135"/>
            <a:ext cx="8513686" cy="4169053"/>
          </a:xfrm>
          <a:prstGeom prst="rect">
            <a:avLst/>
          </a:prstGeom>
          <a:noFill/>
          <a:ln>
            <a:noFill/>
          </a:ln>
        </p:spPr>
        <p:txBody>
          <a:bodyPr spcFirstLastPara="1" wrap="square" lIns="91425" tIns="45700" rIns="91425" bIns="45700" anchor="t" anchorCtr="0">
            <a:normAutofit fontScale="92500" lnSpcReduction="20000"/>
          </a:bodyPr>
          <a:lstStyle/>
          <a:p>
            <a:pPr marL="377190" lvl="0" algn="l" rtl="0">
              <a:lnSpc>
                <a:spcPct val="115000"/>
              </a:lnSpc>
              <a:spcBef>
                <a:spcPts val="0"/>
              </a:spcBef>
              <a:spcAft>
                <a:spcPts val="0"/>
              </a:spcAft>
              <a:buSzPts val="1600"/>
              <a:buFont typeface="Wingdings" panose="05000000000000000000" pitchFamily="2" charset="2"/>
              <a:buChar char="§"/>
            </a:pPr>
            <a:r>
              <a:rPr lang="en-US" sz="2400" dirty="0"/>
              <a:t>Must view in person—no email requests!</a:t>
            </a:r>
            <a:endParaRPr sz="2400" dirty="0"/>
          </a:p>
          <a:p>
            <a:pPr marL="377190" lvl="0" algn="l" rtl="0">
              <a:lnSpc>
                <a:spcPct val="115000"/>
              </a:lnSpc>
              <a:spcBef>
                <a:spcPts val="1000"/>
              </a:spcBef>
              <a:spcAft>
                <a:spcPts val="0"/>
              </a:spcAft>
              <a:buSzPts val="1600"/>
              <a:buFont typeface="Wingdings" panose="05000000000000000000" pitchFamily="2" charset="2"/>
              <a:buChar char="§"/>
            </a:pPr>
            <a:r>
              <a:rPr lang="en-US" sz="2400" dirty="0"/>
              <a:t>With principal’s approval, bring ID badge.</a:t>
            </a:r>
            <a:br>
              <a:rPr lang="en-US" sz="2400" b="1" dirty="0"/>
            </a:br>
            <a:r>
              <a:rPr lang="en-US" sz="2400" dirty="0"/>
              <a:t>First come, first serve!  You may take measurements, etc.</a:t>
            </a:r>
            <a:endParaRPr sz="2400" dirty="0"/>
          </a:p>
          <a:p>
            <a:pPr marL="377190" lvl="0" algn="l" rtl="0">
              <a:lnSpc>
                <a:spcPct val="115000"/>
              </a:lnSpc>
              <a:spcBef>
                <a:spcPts val="1000"/>
              </a:spcBef>
              <a:spcAft>
                <a:spcPts val="0"/>
              </a:spcAft>
              <a:buSzPts val="1600"/>
              <a:buFont typeface="Wingdings" panose="05000000000000000000" pitchFamily="2" charset="2"/>
              <a:buChar char="§"/>
            </a:pPr>
            <a:r>
              <a:rPr lang="en-US" sz="2400" u="sng" dirty="0"/>
              <a:t>Work order must be entered after an item is marked for delivery.</a:t>
            </a:r>
            <a:br>
              <a:rPr lang="en-US" sz="2400" u="sng" dirty="0"/>
            </a:br>
            <a:r>
              <a:rPr lang="en-US" sz="2400" dirty="0"/>
              <a:t>	--include campus, name and room number</a:t>
            </a:r>
          </a:p>
          <a:p>
            <a:pPr marL="377190" lvl="0" algn="l" rtl="0">
              <a:lnSpc>
                <a:spcPct val="115000"/>
              </a:lnSpc>
              <a:spcBef>
                <a:spcPts val="1000"/>
              </a:spcBef>
              <a:spcAft>
                <a:spcPts val="0"/>
              </a:spcAft>
              <a:buSzPts val="1600"/>
              <a:buFont typeface="Wingdings" panose="05000000000000000000" pitchFamily="2" charset="2"/>
              <a:buChar char="§"/>
            </a:pPr>
            <a:r>
              <a:rPr lang="en-US" sz="2400" b="1" dirty="0"/>
              <a:t>No work order, no delivery.  Item is still up for grabs.</a:t>
            </a:r>
          </a:p>
          <a:p>
            <a:pPr marL="377190" lvl="0" algn="l" rtl="0">
              <a:lnSpc>
                <a:spcPct val="115000"/>
              </a:lnSpc>
              <a:spcBef>
                <a:spcPts val="1000"/>
              </a:spcBef>
              <a:spcAft>
                <a:spcPts val="0"/>
              </a:spcAft>
              <a:buSzPts val="1600"/>
              <a:buFont typeface="Wingdings" panose="05000000000000000000" pitchFamily="2" charset="2"/>
              <a:buChar char="§"/>
            </a:pPr>
            <a:r>
              <a:rPr lang="en-US" sz="2400" b="1" dirty="0">
                <a:highlight>
                  <a:srgbClr val="FFFF00"/>
                </a:highlight>
              </a:rPr>
              <a:t>Surplus Removal</a:t>
            </a:r>
            <a:r>
              <a:rPr lang="en-US" sz="2400" dirty="0">
                <a:highlight>
                  <a:srgbClr val="FFFF00"/>
                </a:highlight>
              </a:rPr>
              <a:t>—mark the items that are to be removed</a:t>
            </a:r>
          </a:p>
          <a:p>
            <a:pPr marL="377190" lvl="0" algn="l" rtl="0">
              <a:lnSpc>
                <a:spcPct val="115000"/>
              </a:lnSpc>
              <a:spcBef>
                <a:spcPts val="1000"/>
              </a:spcBef>
              <a:spcAft>
                <a:spcPts val="0"/>
              </a:spcAft>
              <a:buSzPts val="1600"/>
              <a:buFont typeface="Wingdings" panose="05000000000000000000" pitchFamily="2" charset="2"/>
              <a:buChar char="§"/>
            </a:pPr>
            <a:r>
              <a:rPr lang="en-US" sz="2400" dirty="0">
                <a:highlight>
                  <a:srgbClr val="FFFF00"/>
                </a:highlight>
              </a:rPr>
              <a:t>	--if possible, move items to be removed to one location</a:t>
            </a:r>
          </a:p>
          <a:p>
            <a:pPr marL="377190" lvl="0" algn="l" rtl="0">
              <a:lnSpc>
                <a:spcPct val="115000"/>
              </a:lnSpc>
              <a:spcBef>
                <a:spcPts val="1000"/>
              </a:spcBef>
              <a:spcAft>
                <a:spcPts val="0"/>
              </a:spcAft>
              <a:buSzPts val="1600"/>
              <a:buFont typeface="Wingdings" panose="05000000000000000000" pitchFamily="2" charset="2"/>
              <a:buChar char="§"/>
            </a:pPr>
            <a:r>
              <a:rPr lang="en-US" sz="2400" dirty="0">
                <a:highlight>
                  <a:srgbClr val="FFFF00"/>
                </a:highlight>
              </a:rPr>
              <a:t>	--tape asset deletion form to the items  </a:t>
            </a:r>
            <a:r>
              <a:rPr lang="en-US" sz="2400" dirty="0">
                <a:highlight>
                  <a:srgbClr val="FFFF00"/>
                </a:highlight>
                <a:hlinkClick r:id="rId3"/>
              </a:rPr>
              <a:t>“</a:t>
            </a:r>
            <a:r>
              <a:rPr lang="en-US" sz="2400" dirty="0">
                <a:highlight>
                  <a:srgbClr val="FFFF00"/>
                </a:highlight>
                <a:hlinkClick r:id="rId4"/>
              </a:rPr>
              <a:t>Form Here</a:t>
            </a:r>
            <a:r>
              <a:rPr lang="en-US" sz="2400" dirty="0">
                <a:highlight>
                  <a:srgbClr val="FFFF00"/>
                </a:highlight>
                <a:hlinkClick r:id="rId3"/>
              </a:rPr>
              <a:t>”</a:t>
            </a:r>
            <a:endParaRPr lang="en-US" sz="2400" dirty="0">
              <a:highlight>
                <a:srgbClr val="FFFF00"/>
              </a:highlight>
            </a:endParaRPr>
          </a:p>
          <a:p>
            <a:pPr marL="171450" lvl="0" indent="-137160" algn="l" rtl="0">
              <a:lnSpc>
                <a:spcPct val="115000"/>
              </a:lnSpc>
              <a:spcBef>
                <a:spcPts val="1000"/>
              </a:spcBef>
              <a:spcAft>
                <a:spcPts val="0"/>
              </a:spcAft>
              <a:buSzPts val="1600"/>
              <a:buChar char="•"/>
            </a:pPr>
            <a:endParaRPr lang="en-US" dirty="0"/>
          </a:p>
          <a:p>
            <a:pPr marL="171450" lvl="0" indent="-137160" algn="l" rtl="0">
              <a:lnSpc>
                <a:spcPct val="115000"/>
              </a:lnSpc>
              <a:spcBef>
                <a:spcPts val="1000"/>
              </a:spcBef>
              <a:spcAft>
                <a:spcPts val="0"/>
              </a:spcAft>
              <a:buSzPts val="1600"/>
              <a:buChar char="•"/>
            </a:pPr>
            <a:endParaRPr lang="en-US" u="sng" dirty="0"/>
          </a:p>
          <a:p>
            <a:pPr marL="171450" lvl="0" indent="-137160" algn="l" rtl="0">
              <a:lnSpc>
                <a:spcPct val="115000"/>
              </a:lnSpc>
              <a:spcBef>
                <a:spcPts val="1000"/>
              </a:spcBef>
              <a:spcAft>
                <a:spcPts val="0"/>
              </a:spcAft>
              <a:buSzPts val="1600"/>
              <a:buChar char="•"/>
            </a:pPr>
            <a:endParaRPr u="sng" dirty="0"/>
          </a:p>
        </p:txBody>
      </p:sp>
    </p:spTree>
    <p:extLst>
      <p:ext uri="{BB962C8B-B14F-4D97-AF65-F5344CB8AC3E}">
        <p14:creationId xmlns:p14="http://schemas.microsoft.com/office/powerpoint/2010/main" val="213695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0F95-0A57-A6D3-E0B6-A1DE39477FCE}"/>
              </a:ext>
            </a:extLst>
          </p:cNvPr>
          <p:cNvSpPr>
            <a:spLocks noGrp="1"/>
          </p:cNvSpPr>
          <p:nvPr>
            <p:ph type="title"/>
          </p:nvPr>
        </p:nvSpPr>
        <p:spPr/>
        <p:txBody>
          <a:bodyPr/>
          <a:lstStyle/>
          <a:p>
            <a:r>
              <a:rPr lang="en-US" b="1" dirty="0"/>
              <a:t>Asset Deletion Procedures</a:t>
            </a:r>
          </a:p>
        </p:txBody>
      </p:sp>
      <p:sp>
        <p:nvSpPr>
          <p:cNvPr id="3" name="Content Placeholder 2">
            <a:extLst>
              <a:ext uri="{FF2B5EF4-FFF2-40B4-BE49-F238E27FC236}">
                <a16:creationId xmlns:a16="http://schemas.microsoft.com/office/drawing/2014/main" id="{3A8BD83F-3AB9-41F3-BD15-95AA2AA1D77A}"/>
              </a:ext>
            </a:extLst>
          </p:cNvPr>
          <p:cNvSpPr>
            <a:spLocks noGrp="1"/>
          </p:cNvSpPr>
          <p:nvPr>
            <p:ph idx="1"/>
          </p:nvPr>
        </p:nvSpPr>
        <p:spPr>
          <a:xfrm>
            <a:off x="612590" y="2297044"/>
            <a:ext cx="8822957" cy="4560956"/>
          </a:xfrm>
        </p:spPr>
        <p:txBody>
          <a:bodyPr>
            <a:normAutofit/>
          </a:bodyPr>
          <a:lstStyle/>
          <a:p>
            <a:pPr algn="l"/>
            <a:endParaRPr lang="en-US" sz="1800" b="0" i="0" u="none" strike="noStrike" baseline="0" dirty="0">
              <a:solidFill>
                <a:srgbClr val="000000"/>
              </a:solidFill>
              <a:latin typeface="Tahoma" panose="020B0604030504040204" pitchFamily="34" charset="0"/>
            </a:endParaRPr>
          </a:p>
          <a:p>
            <a:r>
              <a:rPr lang="en-US" sz="1800" b="0" i="0" u="none" strike="noStrike" baseline="0" dirty="0">
                <a:solidFill>
                  <a:srgbClr val="000000"/>
                </a:solidFill>
                <a:latin typeface="Tahoma" panose="020B0604030504040204" pitchFamily="34" charset="0"/>
              </a:rPr>
              <a:t> 1. Complete an Asset Deletion Form: Must have signatures in the deletion requested by and approved by lines.</a:t>
            </a:r>
          </a:p>
          <a:p>
            <a:r>
              <a:rPr lang="en-US" dirty="0">
                <a:solidFill>
                  <a:srgbClr val="000000"/>
                </a:solidFill>
                <a:latin typeface="Tahoma" panose="020B0604030504040204" pitchFamily="34" charset="0"/>
              </a:rPr>
              <a:t>2. Put in a Work Order to request the Asset Deletion.</a:t>
            </a:r>
          </a:p>
          <a:p>
            <a:r>
              <a:rPr lang="en-US" sz="1800" b="0" i="0" u="none" strike="noStrike" baseline="0" dirty="0">
                <a:solidFill>
                  <a:srgbClr val="000000"/>
                </a:solidFill>
                <a:latin typeface="Tahoma" panose="020B0604030504040204" pitchFamily="34" charset="0"/>
              </a:rPr>
              <a:t>3. Scan and attach the Asset Deletion to the Work Order in Eduphoria</a:t>
            </a:r>
          </a:p>
          <a:p>
            <a:r>
              <a:rPr lang="en-US" dirty="0">
                <a:solidFill>
                  <a:srgbClr val="000000"/>
                </a:solidFill>
                <a:latin typeface="Tahoma" panose="020B0604030504040204" pitchFamily="34" charset="0"/>
              </a:rPr>
              <a:t>4. Attach the Asset Deletion to the item(s) being deleted.</a:t>
            </a:r>
          </a:p>
          <a:p>
            <a:r>
              <a:rPr lang="en-US" sz="1800" b="0" i="0" u="none" strike="noStrike" baseline="0" dirty="0">
                <a:solidFill>
                  <a:srgbClr val="000000"/>
                </a:solidFill>
                <a:latin typeface="Tahoma" panose="020B0604030504040204" pitchFamily="34" charset="0"/>
              </a:rPr>
              <a:t>5. Warehouse supervisor will schedule pickup based on other requests</a:t>
            </a:r>
            <a:r>
              <a:rPr lang="en-US" dirty="0">
                <a:solidFill>
                  <a:srgbClr val="000000"/>
                </a:solidFill>
                <a:latin typeface="Tahoma" panose="020B0604030504040204" pitchFamily="34" charset="0"/>
              </a:rPr>
              <a:t>.</a:t>
            </a:r>
            <a:br>
              <a:rPr lang="en-US" dirty="0">
                <a:solidFill>
                  <a:srgbClr val="000000"/>
                </a:solidFill>
                <a:latin typeface="Tahoma" panose="020B0604030504040204" pitchFamily="34" charset="0"/>
              </a:rPr>
            </a:br>
            <a:r>
              <a:rPr lang="en-US" dirty="0">
                <a:solidFill>
                  <a:srgbClr val="000000"/>
                </a:solidFill>
                <a:latin typeface="Tahoma" panose="020B0604030504040204" pitchFamily="34" charset="0"/>
              </a:rPr>
              <a:t>Most likely, the items will be picked up before/after hours, so make </a:t>
            </a:r>
            <a:br>
              <a:rPr lang="en-US" dirty="0">
                <a:solidFill>
                  <a:srgbClr val="000000"/>
                </a:solidFill>
                <a:latin typeface="Tahoma" panose="020B0604030504040204" pitchFamily="34" charset="0"/>
              </a:rPr>
            </a:br>
            <a:r>
              <a:rPr lang="en-US" dirty="0">
                <a:solidFill>
                  <a:srgbClr val="000000"/>
                </a:solidFill>
                <a:latin typeface="Tahoma" panose="020B0604030504040204" pitchFamily="34" charset="0"/>
              </a:rPr>
              <a:t>sure they are marked clearly and the Asset Deletion form is attached.</a:t>
            </a:r>
          </a:p>
          <a:p>
            <a:r>
              <a:rPr lang="en-US" sz="1800" b="0" i="0" u="none" strike="noStrike" baseline="0" dirty="0">
                <a:solidFill>
                  <a:srgbClr val="000000"/>
                </a:solidFill>
                <a:latin typeface="Tahoma" panose="020B0604030504040204" pitchFamily="34" charset="0"/>
              </a:rPr>
              <a:t>6. </a:t>
            </a:r>
            <a:r>
              <a:rPr lang="en-US" sz="1800" b="0" i="0" u="sng" strike="noStrike" baseline="0" dirty="0">
                <a:solidFill>
                  <a:srgbClr val="000000"/>
                </a:solidFill>
                <a:latin typeface="Tahoma" panose="020B0604030504040204" pitchFamily="34" charset="0"/>
              </a:rPr>
              <a:t>No form </a:t>
            </a:r>
            <a:r>
              <a:rPr lang="en-US" u="sng" dirty="0">
                <a:solidFill>
                  <a:srgbClr val="000000"/>
                </a:solidFill>
                <a:latin typeface="Tahoma" panose="020B0604030504040204" pitchFamily="34" charset="0"/>
              </a:rPr>
              <a:t>attached to the item(s), no pick up and work order will be</a:t>
            </a:r>
            <a:br>
              <a:rPr lang="en-US" u="sng" dirty="0">
                <a:solidFill>
                  <a:srgbClr val="000000"/>
                </a:solidFill>
                <a:latin typeface="Tahoma" panose="020B0604030504040204" pitchFamily="34" charset="0"/>
              </a:rPr>
            </a:br>
            <a:r>
              <a:rPr lang="en-US" u="sng" dirty="0">
                <a:solidFill>
                  <a:srgbClr val="000000"/>
                </a:solidFill>
                <a:latin typeface="Tahoma" panose="020B0604030504040204" pitchFamily="34" charset="0"/>
              </a:rPr>
              <a:t>canceled/closed</a:t>
            </a:r>
            <a:r>
              <a:rPr lang="en-US" dirty="0">
                <a:solidFill>
                  <a:srgbClr val="000000"/>
                </a:solidFill>
                <a:latin typeface="Tahoma" panose="020B0604030504040204" pitchFamily="34" charset="0"/>
              </a:rPr>
              <a:t>.</a:t>
            </a:r>
            <a:endParaRPr lang="en-US" sz="1800" b="0" i="0" u="none" strike="noStrike" baseline="0" dirty="0">
              <a:solidFill>
                <a:srgbClr val="000000"/>
              </a:solidFill>
              <a:latin typeface="Tahoma" panose="020B0604030504040204" pitchFamily="34" charset="0"/>
            </a:endParaRPr>
          </a:p>
          <a:p>
            <a:pPr marL="0" indent="0">
              <a:buNone/>
            </a:pPr>
            <a:r>
              <a:rPr lang="en-US" sz="1800" b="0" i="0" u="none" strike="noStrike" baseline="0" dirty="0">
                <a:solidFill>
                  <a:srgbClr val="000000"/>
                </a:solidFill>
                <a:latin typeface="Tahoma" panose="020B0604030504040204" pitchFamily="34" charset="0"/>
              </a:rPr>
              <a:t>	</a:t>
            </a:r>
            <a:endParaRPr lang="en-US" dirty="0"/>
          </a:p>
        </p:txBody>
      </p:sp>
    </p:spTree>
    <p:extLst>
      <p:ext uri="{BB962C8B-B14F-4D97-AF65-F5344CB8AC3E}">
        <p14:creationId xmlns:p14="http://schemas.microsoft.com/office/powerpoint/2010/main" val="269943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5" y="507731"/>
            <a:ext cx="7168620" cy="1356237"/>
          </a:xfrm>
        </p:spPr>
        <p:txBody>
          <a:bodyPr/>
          <a:lstStyle/>
          <a:p>
            <a:r>
              <a:rPr lang="en-US" sz="4000" b="1" dirty="0"/>
              <a:t>Records Management and Retention</a:t>
            </a:r>
          </a:p>
        </p:txBody>
      </p:sp>
      <p:sp>
        <p:nvSpPr>
          <p:cNvPr id="3" name="Content Placeholder 2"/>
          <p:cNvSpPr>
            <a:spLocks noGrp="1"/>
          </p:cNvSpPr>
          <p:nvPr>
            <p:ph idx="1"/>
          </p:nvPr>
        </p:nvSpPr>
        <p:spPr>
          <a:xfrm>
            <a:off x="263769" y="2206869"/>
            <a:ext cx="8519745" cy="3552093"/>
          </a:xfrm>
        </p:spPr>
        <p:txBody>
          <a:bodyPr>
            <a:noAutofit/>
          </a:bodyPr>
          <a:lstStyle/>
          <a:p>
            <a:pPr>
              <a:buFont typeface="Wingdings" panose="05000000000000000000" pitchFamily="2" charset="2"/>
              <a:buChar char="§"/>
            </a:pPr>
            <a:r>
              <a:rPr lang="en-US" sz="2000" dirty="0"/>
              <a:t>Required by law and local board policy (CPC)</a:t>
            </a:r>
          </a:p>
          <a:p>
            <a:pPr>
              <a:buFont typeface="Wingdings" panose="05000000000000000000" pitchFamily="2" charset="2"/>
              <a:buChar char="§"/>
            </a:pPr>
            <a:r>
              <a:rPr lang="en-US" sz="2000" dirty="0"/>
              <a:t>Identify what is being kept on paper and digitally.</a:t>
            </a:r>
          </a:p>
          <a:p>
            <a:pPr>
              <a:buFont typeface="Wingdings" panose="05000000000000000000" pitchFamily="2" charset="2"/>
              <a:buChar char="§"/>
            </a:pPr>
            <a:r>
              <a:rPr lang="en-US" sz="2000" dirty="0"/>
              <a:t>What is a local gov. record?  Any document, paper, letter, book, photo, tape, including digital.</a:t>
            </a:r>
          </a:p>
          <a:p>
            <a:pPr>
              <a:buFont typeface="Wingdings" panose="05000000000000000000" pitchFamily="2" charset="2"/>
              <a:buChar char="§"/>
            </a:pPr>
            <a:r>
              <a:rPr lang="en-US" sz="2000" dirty="0"/>
              <a:t>What is NOT a record? Extra identical copies (convenience copies), notes, journals, diaries, and similar documents created by an employee for their own personal convenience, and blank forms.</a:t>
            </a:r>
          </a:p>
          <a:p>
            <a:pPr lvl="1">
              <a:buFont typeface="Wingdings" panose="05000000000000000000" pitchFamily="2" charset="2"/>
              <a:buChar char="§"/>
            </a:pPr>
            <a:r>
              <a:rPr lang="en-US" sz="2000" dirty="0"/>
              <a:t>For example, the yellow PO copy and supporting documents.  So these items do not need to be boxed up and sent to records, they can be destroyed when you no longer need them at the campus.</a:t>
            </a:r>
            <a:endParaRPr lang="en-US" sz="2400" dirty="0"/>
          </a:p>
        </p:txBody>
      </p:sp>
    </p:spTree>
    <p:extLst>
      <p:ext uri="{BB962C8B-B14F-4D97-AF65-F5344CB8AC3E}">
        <p14:creationId xmlns:p14="http://schemas.microsoft.com/office/powerpoint/2010/main" val="19117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1"/>
            <a:ext cx="7669781" cy="1356237"/>
          </a:xfrm>
        </p:spPr>
        <p:txBody>
          <a:bodyPr/>
          <a:lstStyle/>
          <a:p>
            <a:r>
              <a:rPr lang="en-US" sz="4000" b="1" dirty="0"/>
              <a:t>Records Management and Retention </a:t>
            </a:r>
            <a:r>
              <a:rPr lang="en-US" sz="4000" dirty="0"/>
              <a:t>– Duties of Campus</a:t>
            </a:r>
            <a:endParaRPr lang="en-US" sz="4000" b="1" dirty="0"/>
          </a:p>
        </p:txBody>
      </p:sp>
      <p:sp>
        <p:nvSpPr>
          <p:cNvPr id="3" name="Content Placeholder 2"/>
          <p:cNvSpPr>
            <a:spLocks noGrp="1"/>
          </p:cNvSpPr>
          <p:nvPr>
            <p:ph idx="1"/>
          </p:nvPr>
        </p:nvSpPr>
        <p:spPr>
          <a:xfrm>
            <a:off x="263769" y="2206869"/>
            <a:ext cx="8519745" cy="3552093"/>
          </a:xfrm>
        </p:spPr>
        <p:txBody>
          <a:bodyPr>
            <a:noAutofit/>
          </a:bodyPr>
          <a:lstStyle/>
          <a:p>
            <a:pPr>
              <a:buFont typeface="Wingdings" panose="05000000000000000000" pitchFamily="2" charset="2"/>
              <a:buChar char="§"/>
            </a:pPr>
            <a:r>
              <a:rPr lang="en-US" sz="2000" dirty="0"/>
              <a:t>Identify a records custodian on campus.</a:t>
            </a:r>
          </a:p>
          <a:p>
            <a:pPr>
              <a:buFont typeface="Wingdings" panose="05000000000000000000" pitchFamily="2" charset="2"/>
              <a:buChar char="§"/>
            </a:pPr>
            <a:r>
              <a:rPr lang="en-US" sz="2000" dirty="0"/>
              <a:t>Records Custodian is to ensure compliance with the district’s records mgmt. plan, </a:t>
            </a:r>
          </a:p>
          <a:p>
            <a:pPr>
              <a:buFont typeface="Wingdings" panose="05000000000000000000" pitchFamily="2" charset="2"/>
              <a:buChar char="§"/>
            </a:pPr>
            <a:r>
              <a:rPr lang="en-US" sz="2000" dirty="0"/>
              <a:t>Ensure all records are covered by approved retention schedules</a:t>
            </a:r>
          </a:p>
          <a:p>
            <a:pPr>
              <a:buFont typeface="Wingdings" panose="05000000000000000000" pitchFamily="2" charset="2"/>
              <a:buChar char="§"/>
            </a:pPr>
            <a:r>
              <a:rPr lang="en-US" sz="2000" dirty="0"/>
              <a:t>Ensure regular, systematic file purging and rotating is established.</a:t>
            </a:r>
          </a:p>
          <a:p>
            <a:pPr>
              <a:buFont typeface="Wingdings" panose="05000000000000000000" pitchFamily="2" charset="2"/>
              <a:buChar char="§"/>
            </a:pPr>
            <a:r>
              <a:rPr lang="en-US" sz="2000" dirty="0"/>
              <a:t>Identify all records by position, title or office.</a:t>
            </a:r>
          </a:p>
          <a:p>
            <a:pPr>
              <a:buFont typeface="Wingdings" panose="05000000000000000000" pitchFamily="2" charset="2"/>
              <a:buChar char="§"/>
            </a:pPr>
            <a:r>
              <a:rPr lang="en-US" sz="2000" dirty="0"/>
              <a:t>Ensure retention period for a record applies to the record regardless of the medium which it is maintained</a:t>
            </a:r>
          </a:p>
          <a:p>
            <a:pPr lvl="1">
              <a:buFont typeface="Wingdings" panose="05000000000000000000" pitchFamily="2" charset="2"/>
              <a:buChar char="§"/>
            </a:pPr>
            <a:r>
              <a:rPr lang="en-US" sz="1800" dirty="0"/>
              <a:t>This includes e-mail, websites, digital data.</a:t>
            </a:r>
          </a:p>
          <a:p>
            <a:pPr lvl="1">
              <a:buFont typeface="Wingdings" panose="05000000000000000000" pitchFamily="2" charset="2"/>
              <a:buChar char="§"/>
            </a:pPr>
            <a:r>
              <a:rPr lang="en-US" sz="1800" dirty="0"/>
              <a:t>Unless otherwise stated, the retention period for a record is in calendar years from the date of its creation.</a:t>
            </a:r>
          </a:p>
        </p:txBody>
      </p:sp>
    </p:spTree>
    <p:extLst>
      <p:ext uri="{BB962C8B-B14F-4D97-AF65-F5344CB8AC3E}">
        <p14:creationId xmlns:p14="http://schemas.microsoft.com/office/powerpoint/2010/main" val="35928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1"/>
            <a:ext cx="7669781" cy="1356237"/>
          </a:xfrm>
        </p:spPr>
        <p:txBody>
          <a:bodyPr/>
          <a:lstStyle/>
          <a:p>
            <a:r>
              <a:rPr lang="en-US" sz="4000" b="1" dirty="0"/>
              <a:t>Records Management and Retention </a:t>
            </a:r>
            <a:r>
              <a:rPr lang="en-US" sz="4000" dirty="0"/>
              <a:t>– Retention Period?</a:t>
            </a:r>
            <a:endParaRPr lang="en-US" sz="4000" b="1" dirty="0"/>
          </a:p>
        </p:txBody>
      </p:sp>
      <p:sp>
        <p:nvSpPr>
          <p:cNvPr id="3" name="Content Placeholder 2"/>
          <p:cNvSpPr>
            <a:spLocks noGrp="1"/>
          </p:cNvSpPr>
          <p:nvPr>
            <p:ph idx="1"/>
          </p:nvPr>
        </p:nvSpPr>
        <p:spPr>
          <a:xfrm>
            <a:off x="263769" y="2206869"/>
            <a:ext cx="8519745" cy="4651131"/>
          </a:xfrm>
        </p:spPr>
        <p:txBody>
          <a:bodyPr>
            <a:noAutofit/>
          </a:bodyPr>
          <a:lstStyle/>
          <a:p>
            <a:pPr>
              <a:buFont typeface="Wingdings" panose="05000000000000000000" pitchFamily="2" charset="2"/>
              <a:buChar char="§"/>
            </a:pPr>
            <a:r>
              <a:rPr lang="en-US" sz="2000" dirty="0"/>
              <a:t>The Texas State Library and Archives Commission (TSLAC).</a:t>
            </a:r>
          </a:p>
          <a:p>
            <a:pPr>
              <a:buFont typeface="Wingdings" panose="05000000000000000000" pitchFamily="2" charset="2"/>
              <a:buChar char="§"/>
            </a:pPr>
            <a:r>
              <a:rPr lang="en-US" sz="2000" dirty="0"/>
              <a:t>Two Records Schedules pertain to the school district</a:t>
            </a:r>
          </a:p>
          <a:p>
            <a:pPr lvl="1">
              <a:buFont typeface="Wingdings" panose="05000000000000000000" pitchFamily="2" charset="2"/>
              <a:buChar char="§"/>
            </a:pPr>
            <a:r>
              <a:rPr lang="en-US" sz="1800" dirty="0"/>
              <a:t>The two schedules below dictate the retention period for the various records created by the district.  It is very important to know what records we are required to keep and for how long.</a:t>
            </a:r>
          </a:p>
          <a:p>
            <a:pPr lvl="2">
              <a:buFont typeface="Wingdings" panose="05000000000000000000" pitchFamily="2" charset="2"/>
              <a:buChar char="§"/>
            </a:pPr>
            <a:r>
              <a:rPr lang="en-US" sz="1600" dirty="0">
                <a:hlinkClick r:id="rId3"/>
              </a:rPr>
              <a:t>Schedule GR – All Local Governments</a:t>
            </a:r>
            <a:r>
              <a:rPr lang="en-US" sz="1600" dirty="0"/>
              <a:t> (link)</a:t>
            </a:r>
          </a:p>
          <a:p>
            <a:pPr lvl="2">
              <a:buFont typeface="Wingdings" panose="05000000000000000000" pitchFamily="2" charset="2"/>
              <a:buChar char="§"/>
            </a:pPr>
            <a:r>
              <a:rPr lang="en-US" sz="1600" dirty="0">
                <a:hlinkClick r:id="rId4"/>
              </a:rPr>
              <a:t>Schedule SD – Public School Districts</a:t>
            </a:r>
            <a:r>
              <a:rPr lang="en-US" sz="1600" dirty="0"/>
              <a:t> (link) </a:t>
            </a:r>
          </a:p>
          <a:p>
            <a:pPr>
              <a:buFont typeface="Wingdings" panose="05000000000000000000" pitchFamily="2" charset="2"/>
              <a:buChar char="§"/>
            </a:pPr>
            <a:r>
              <a:rPr lang="en-US" sz="2000" b="1" dirty="0"/>
              <a:t>Destruction of Records </a:t>
            </a:r>
          </a:p>
          <a:p>
            <a:pPr lvl="1">
              <a:buFont typeface="Wingdings" panose="05000000000000000000" pitchFamily="2" charset="2"/>
              <a:buChar char="§"/>
            </a:pPr>
            <a:r>
              <a:rPr lang="en-US" sz="1800" dirty="0"/>
              <a:t>Unauthorized destruction is a Class A misdemeanor and potentially a 3</a:t>
            </a:r>
            <a:r>
              <a:rPr lang="en-US" sz="1800" baseline="30000" dirty="0"/>
              <a:t>rd</a:t>
            </a:r>
            <a:r>
              <a:rPr lang="en-US" sz="1800" dirty="0"/>
              <a:t> degree felony.</a:t>
            </a:r>
          </a:p>
          <a:p>
            <a:pPr lvl="1">
              <a:buFont typeface="Wingdings" panose="05000000000000000000" pitchFamily="2" charset="2"/>
              <a:buChar char="§"/>
            </a:pPr>
            <a:r>
              <a:rPr lang="en-US" sz="1800" dirty="0"/>
              <a:t>Only the purchasing department is authorized to destroy any required records (this does not include convenience copies/records)</a:t>
            </a:r>
          </a:p>
          <a:p>
            <a:pPr lvl="1">
              <a:buFont typeface="Wingdings" panose="05000000000000000000" pitchFamily="2" charset="2"/>
              <a:buChar char="§"/>
            </a:pPr>
            <a:endParaRPr lang="en-US" sz="1800" dirty="0"/>
          </a:p>
        </p:txBody>
      </p:sp>
    </p:spTree>
    <p:extLst>
      <p:ext uri="{BB962C8B-B14F-4D97-AF65-F5344CB8AC3E}">
        <p14:creationId xmlns:p14="http://schemas.microsoft.com/office/powerpoint/2010/main" val="1454388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1"/>
            <a:ext cx="7669781" cy="1356237"/>
          </a:xfrm>
        </p:spPr>
        <p:txBody>
          <a:bodyPr/>
          <a:lstStyle/>
          <a:p>
            <a:r>
              <a:rPr lang="en-US" sz="4000" b="1" dirty="0"/>
              <a:t>Records Management and Retention </a:t>
            </a:r>
            <a:r>
              <a:rPr lang="en-US" sz="4000" dirty="0"/>
              <a:t>– Destruction</a:t>
            </a:r>
            <a:endParaRPr lang="en-US" sz="4000" b="1" dirty="0"/>
          </a:p>
        </p:txBody>
      </p:sp>
      <p:sp>
        <p:nvSpPr>
          <p:cNvPr id="3" name="Content Placeholder 2"/>
          <p:cNvSpPr>
            <a:spLocks noGrp="1"/>
          </p:cNvSpPr>
          <p:nvPr>
            <p:ph idx="1"/>
          </p:nvPr>
        </p:nvSpPr>
        <p:spPr>
          <a:xfrm>
            <a:off x="263769" y="2206869"/>
            <a:ext cx="8519745" cy="4651131"/>
          </a:xfrm>
        </p:spPr>
        <p:txBody>
          <a:bodyPr>
            <a:noAutofit/>
          </a:bodyPr>
          <a:lstStyle/>
          <a:p>
            <a:pPr>
              <a:buFont typeface="Wingdings" panose="05000000000000000000" pitchFamily="2" charset="2"/>
              <a:buChar char="§"/>
            </a:pPr>
            <a:r>
              <a:rPr lang="en-US" sz="2000" b="1" dirty="0"/>
              <a:t>Destruction of Records </a:t>
            </a:r>
          </a:p>
          <a:p>
            <a:pPr lvl="1">
              <a:buFont typeface="Wingdings" panose="05000000000000000000" pitchFamily="2" charset="2"/>
              <a:buChar char="§"/>
            </a:pPr>
            <a:r>
              <a:rPr lang="en-US" sz="1800" dirty="0"/>
              <a:t>Unauthorized destruction is a Class A misdemeanor and potentially a 3</a:t>
            </a:r>
            <a:r>
              <a:rPr lang="en-US" sz="1800" baseline="30000" dirty="0"/>
              <a:t>rd</a:t>
            </a:r>
            <a:r>
              <a:rPr lang="en-US" sz="1800" dirty="0"/>
              <a:t> degree felony.</a:t>
            </a:r>
          </a:p>
          <a:p>
            <a:pPr lvl="1">
              <a:buFont typeface="Wingdings" panose="05000000000000000000" pitchFamily="2" charset="2"/>
              <a:buChar char="§"/>
            </a:pPr>
            <a:r>
              <a:rPr lang="en-US" sz="1800" dirty="0"/>
              <a:t>Only the purchasing department is authorized to destroy any required records at the end of the life of the record (this does not include convenience copies/records because they are not required)</a:t>
            </a:r>
          </a:p>
          <a:p>
            <a:pPr lvl="1">
              <a:buFont typeface="Wingdings" panose="05000000000000000000" pitchFamily="2" charset="2"/>
              <a:buChar char="§"/>
            </a:pPr>
            <a:r>
              <a:rPr lang="en-US" sz="1800" b="1" dirty="0"/>
              <a:t>Why Destroy records?</a:t>
            </a:r>
          </a:p>
          <a:p>
            <a:pPr lvl="2">
              <a:buFont typeface="Wingdings" panose="05000000000000000000" pitchFamily="2" charset="2"/>
              <a:buChar char="§"/>
            </a:pPr>
            <a:r>
              <a:rPr lang="en-US" sz="1600" dirty="0"/>
              <a:t>Storage costs money </a:t>
            </a:r>
          </a:p>
          <a:p>
            <a:pPr lvl="2">
              <a:buFont typeface="Wingdings" panose="05000000000000000000" pitchFamily="2" charset="2"/>
              <a:buChar char="§"/>
            </a:pPr>
            <a:r>
              <a:rPr lang="en-US" sz="1600" dirty="0"/>
              <a:t>liability for records not destroyed.</a:t>
            </a:r>
            <a:endParaRPr lang="en-US" sz="1800" dirty="0"/>
          </a:p>
          <a:p>
            <a:pPr lvl="1">
              <a:buFont typeface="Wingdings" panose="05000000000000000000" pitchFamily="2" charset="2"/>
              <a:buChar char="§"/>
            </a:pPr>
            <a:endParaRPr lang="en-US" sz="1800" dirty="0"/>
          </a:p>
        </p:txBody>
      </p:sp>
    </p:spTree>
    <p:extLst>
      <p:ext uri="{BB962C8B-B14F-4D97-AF65-F5344CB8AC3E}">
        <p14:creationId xmlns:p14="http://schemas.microsoft.com/office/powerpoint/2010/main" val="248207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064" y="507731"/>
            <a:ext cx="7669781" cy="1356237"/>
          </a:xfrm>
        </p:spPr>
        <p:txBody>
          <a:bodyPr/>
          <a:lstStyle/>
          <a:p>
            <a:r>
              <a:rPr lang="en-US" sz="4000" b="1" dirty="0"/>
              <a:t>Records Management and Retention </a:t>
            </a:r>
            <a:r>
              <a:rPr lang="en-US" sz="4000" dirty="0"/>
              <a:t>– Digital</a:t>
            </a:r>
            <a:endParaRPr lang="en-US" sz="4000" b="1" dirty="0"/>
          </a:p>
        </p:txBody>
      </p:sp>
      <p:sp>
        <p:nvSpPr>
          <p:cNvPr id="3" name="Content Placeholder 2"/>
          <p:cNvSpPr>
            <a:spLocks noGrp="1"/>
          </p:cNvSpPr>
          <p:nvPr>
            <p:ph idx="1"/>
          </p:nvPr>
        </p:nvSpPr>
        <p:spPr>
          <a:xfrm>
            <a:off x="263769" y="2206869"/>
            <a:ext cx="8519745" cy="4651131"/>
          </a:xfrm>
        </p:spPr>
        <p:txBody>
          <a:bodyPr>
            <a:noAutofit/>
          </a:bodyPr>
          <a:lstStyle/>
          <a:p>
            <a:pPr>
              <a:buFont typeface="Wingdings" panose="05000000000000000000" pitchFamily="2" charset="2"/>
              <a:buChar char="§"/>
            </a:pPr>
            <a:r>
              <a:rPr lang="en-US" sz="2000" b="1" dirty="0"/>
              <a:t>Digital Records </a:t>
            </a:r>
          </a:p>
          <a:p>
            <a:pPr lvl="1">
              <a:buFont typeface="Wingdings" panose="05000000000000000000" pitchFamily="2" charset="2"/>
              <a:buChar char="§"/>
            </a:pPr>
            <a:r>
              <a:rPr lang="en-US" sz="1800" dirty="0"/>
              <a:t>There are some records that are required to be kept permanently.</a:t>
            </a:r>
          </a:p>
          <a:p>
            <a:pPr lvl="2">
              <a:buFont typeface="Wingdings" panose="05000000000000000000" pitchFamily="2" charset="2"/>
              <a:buChar char="§"/>
            </a:pPr>
            <a:r>
              <a:rPr lang="en-US" sz="1600" dirty="0"/>
              <a:t>Our permanent storage is growing each year, so we need your/campuses help in determining if these permanent records are also being kept digitally or can a process be changed to keep the record digitally to reduce the required physical storage space?</a:t>
            </a:r>
          </a:p>
          <a:p>
            <a:pPr lvl="1">
              <a:buFont typeface="Wingdings" panose="05000000000000000000" pitchFamily="2" charset="2"/>
              <a:buChar char="§"/>
            </a:pPr>
            <a:r>
              <a:rPr lang="en-US" sz="1800" dirty="0"/>
              <a:t>We are noticing that there are some records that are being kept digitally and in paper.</a:t>
            </a:r>
          </a:p>
          <a:p>
            <a:pPr lvl="2">
              <a:buFont typeface="Wingdings" panose="05000000000000000000" pitchFamily="2" charset="2"/>
              <a:buChar char="§"/>
            </a:pPr>
            <a:r>
              <a:rPr lang="en-US" sz="1600" dirty="0"/>
              <a:t>We are only required to keep one copy of the record.</a:t>
            </a:r>
          </a:p>
          <a:p>
            <a:pPr lvl="2">
              <a:buFont typeface="Wingdings" panose="05000000000000000000" pitchFamily="2" charset="2"/>
              <a:buChar char="§"/>
            </a:pPr>
            <a:r>
              <a:rPr lang="en-US" sz="1600" dirty="0"/>
              <a:t>When the time comes this fall to begin submitting records boxes for storage we are going to need more detailed information about the records to help determine the retention period, if it is a convenience copy, if it is also kept digitally (</a:t>
            </a:r>
            <a:r>
              <a:rPr lang="en-US" sz="1600" dirty="0" err="1"/>
              <a:t>eschool</a:t>
            </a:r>
            <a:r>
              <a:rPr lang="en-US" sz="1600" dirty="0"/>
              <a:t>, </a:t>
            </a:r>
            <a:r>
              <a:rPr lang="en-US" sz="1600" dirty="0" err="1"/>
              <a:t>efinance</a:t>
            </a:r>
            <a:r>
              <a:rPr lang="en-US" sz="1600" dirty="0"/>
              <a:t>, any </a:t>
            </a:r>
            <a:r>
              <a:rPr lang="en-US" sz="1600"/>
              <a:t>other software?)</a:t>
            </a:r>
            <a:endParaRPr lang="en-US" sz="1800" dirty="0"/>
          </a:p>
          <a:p>
            <a:pPr lvl="1">
              <a:buFont typeface="Wingdings" panose="05000000000000000000" pitchFamily="2" charset="2"/>
              <a:buChar char="§"/>
            </a:pPr>
            <a:endParaRPr lang="en-US" sz="1800" dirty="0"/>
          </a:p>
        </p:txBody>
      </p:sp>
    </p:spTree>
    <p:extLst>
      <p:ext uri="{BB962C8B-B14F-4D97-AF65-F5344CB8AC3E}">
        <p14:creationId xmlns:p14="http://schemas.microsoft.com/office/powerpoint/2010/main" val="138866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05246"/>
          </a:xfrm>
          <a:noFill/>
        </p:spPr>
        <p:txBody>
          <a:bodyPr>
            <a:noAutofit/>
          </a:bodyPr>
          <a:lstStyle/>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1400" dirty="0">
              <a:solidFill>
                <a:schemeClr val="tx1"/>
              </a:solidFill>
            </a:endParaRPr>
          </a:p>
          <a:p>
            <a:pPr marL="402336" lvl="1" indent="0">
              <a:spcBef>
                <a:spcPts val="1200"/>
              </a:spcBef>
              <a:buNone/>
            </a:pPr>
            <a:endParaRPr lang="en-US" sz="2000" dirty="0">
              <a:solidFill>
                <a:schemeClr val="tx1"/>
              </a:solidFill>
            </a:endParaRPr>
          </a:p>
          <a:p>
            <a:pPr marL="402336" lvl="1" indent="0">
              <a:spcBef>
                <a:spcPts val="1200"/>
              </a:spcBef>
              <a:buNone/>
            </a:pPr>
            <a:endParaRPr lang="en-US" sz="2000" dirty="0">
              <a:solidFill>
                <a:schemeClr val="tx1"/>
              </a:solidFill>
            </a:endParaRPr>
          </a:p>
          <a:p>
            <a:pPr marL="402336" lvl="1" indent="0">
              <a:spcBef>
                <a:spcPts val="1200"/>
              </a:spcBef>
              <a:buNone/>
            </a:pPr>
            <a:r>
              <a:rPr lang="en-US" sz="2000" dirty="0">
                <a:solidFill>
                  <a:schemeClr val="tx1"/>
                </a:solidFill>
              </a:rPr>
              <a:t>We can Press Pause and take Response-ability for our response(s).</a:t>
            </a:r>
          </a:p>
          <a:p>
            <a:pPr marL="402336" lvl="1" indent="0">
              <a:spcBef>
                <a:spcPts val="1200"/>
              </a:spcBef>
              <a:buNone/>
            </a:pPr>
            <a:r>
              <a:rPr lang="en-US" sz="2400" dirty="0"/>
              <a:t>Values and </a:t>
            </a:r>
            <a:r>
              <a:rPr lang="en-US" sz="2400" dirty="0">
                <a:hlinkClick r:id="rId3"/>
              </a:rPr>
              <a:t> feelings that enable us to respond differently</a:t>
            </a:r>
            <a:r>
              <a:rPr lang="en-US" sz="2400" dirty="0"/>
              <a:t> like: empathy, confidence, optimism, courage and calmness, to name a few.</a:t>
            </a:r>
            <a:endParaRPr lang="en-US" sz="2000" b="1" dirty="0">
              <a:solidFill>
                <a:schemeClr val="tx1"/>
              </a:solidFill>
            </a:endParaRPr>
          </a:p>
        </p:txBody>
      </p:sp>
      <p:pic>
        <p:nvPicPr>
          <p:cNvPr id="7" name="Picture 6"/>
          <p:cNvPicPr>
            <a:picLocks noChangeAspect="1"/>
          </p:cNvPicPr>
          <p:nvPr/>
        </p:nvPicPr>
        <p:blipFill>
          <a:blip r:embed="rId4"/>
          <a:stretch>
            <a:fillRect/>
          </a:stretch>
        </p:blipFill>
        <p:spPr>
          <a:xfrm>
            <a:off x="30655" y="123092"/>
            <a:ext cx="9082690" cy="4299440"/>
          </a:xfrm>
          <a:prstGeom prst="rect">
            <a:avLst/>
          </a:prstGeom>
        </p:spPr>
      </p:pic>
    </p:spTree>
    <p:extLst>
      <p:ext uri="{BB962C8B-B14F-4D97-AF65-F5344CB8AC3E}">
        <p14:creationId xmlns:p14="http://schemas.microsoft.com/office/powerpoint/2010/main" val="248466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6"/>
          <p:cNvSpPr txBox="1">
            <a:spLocks noGrp="1"/>
          </p:cNvSpPr>
          <p:nvPr>
            <p:ph type="title"/>
          </p:nvPr>
        </p:nvSpPr>
        <p:spPr>
          <a:xfrm>
            <a:off x="514278" y="522652"/>
            <a:ext cx="6343672" cy="11742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Corbel"/>
              <a:buNone/>
            </a:pPr>
            <a:r>
              <a:rPr lang="en-US" sz="4400" b="1" dirty="0"/>
              <a:t>Questions, Comments, Concerns</a:t>
            </a:r>
            <a:endParaRPr sz="4400" b="1" dirty="0"/>
          </a:p>
        </p:txBody>
      </p:sp>
      <p:sp>
        <p:nvSpPr>
          <p:cNvPr id="284" name="Google Shape;284;p26"/>
          <p:cNvSpPr txBox="1">
            <a:spLocks noGrp="1"/>
          </p:cNvSpPr>
          <p:nvPr>
            <p:ph idx="1"/>
          </p:nvPr>
        </p:nvSpPr>
        <p:spPr>
          <a:xfrm>
            <a:off x="0" y="2223247"/>
            <a:ext cx="8892988" cy="4634753"/>
          </a:xfrm>
          <a:prstGeom prst="rect">
            <a:avLst/>
          </a:prstGeom>
          <a:noFill/>
          <a:ln>
            <a:noFill/>
          </a:ln>
        </p:spPr>
        <p:txBody>
          <a:bodyPr spcFirstLastPara="1" wrap="square" lIns="91425" tIns="45700" rIns="91425" bIns="45700" anchor="t" anchorCtr="0">
            <a:noAutofit/>
          </a:bodyPr>
          <a:lstStyle/>
          <a:p>
            <a:pPr marL="34290" lvl="0" indent="0" algn="ctr" rtl="0">
              <a:lnSpc>
                <a:spcPct val="115000"/>
              </a:lnSpc>
              <a:spcBef>
                <a:spcPts val="0"/>
              </a:spcBef>
              <a:spcAft>
                <a:spcPts val="0"/>
              </a:spcAft>
              <a:buSzPts val="1600"/>
              <a:buNone/>
            </a:pPr>
            <a:r>
              <a:rPr lang="en-US" sz="2800" b="1" dirty="0">
                <a:solidFill>
                  <a:schemeClr val="accent5">
                    <a:lumMod val="75000"/>
                  </a:schemeClr>
                </a:solidFill>
              </a:rPr>
              <a:t>Thanks for taking the time to come to our training!</a:t>
            </a:r>
          </a:p>
          <a:p>
            <a:pPr marL="34290" lvl="0" indent="0" algn="l" rtl="0">
              <a:lnSpc>
                <a:spcPct val="115000"/>
              </a:lnSpc>
              <a:spcBef>
                <a:spcPts val="0"/>
              </a:spcBef>
              <a:spcAft>
                <a:spcPts val="0"/>
              </a:spcAft>
              <a:buSzPts val="1600"/>
              <a:buNone/>
            </a:pPr>
            <a:endParaRPr lang="en-US" sz="2400" dirty="0"/>
          </a:p>
          <a:p>
            <a:pPr marL="34290" lvl="0" indent="0" algn="l" rtl="0">
              <a:lnSpc>
                <a:spcPct val="115000"/>
              </a:lnSpc>
              <a:spcBef>
                <a:spcPts val="0"/>
              </a:spcBef>
              <a:spcAft>
                <a:spcPts val="0"/>
              </a:spcAft>
              <a:buSzPts val="1600"/>
              <a:buNone/>
            </a:pPr>
            <a:r>
              <a:rPr lang="en-US" sz="2800" b="1" dirty="0">
                <a:solidFill>
                  <a:schemeClr val="accent5">
                    <a:lumMod val="75000"/>
                  </a:schemeClr>
                </a:solidFill>
              </a:rPr>
              <a:t>What can we do for you? </a:t>
            </a:r>
          </a:p>
          <a:p>
            <a:pPr marL="34290" lvl="0" indent="0" algn="l" rtl="0">
              <a:spcBef>
                <a:spcPts val="0"/>
              </a:spcBef>
              <a:spcAft>
                <a:spcPts val="0"/>
              </a:spcAft>
              <a:buSzPts val="1600"/>
              <a:buNone/>
            </a:pPr>
            <a:r>
              <a:rPr lang="en-US" sz="2800" b="1" dirty="0">
                <a:solidFill>
                  <a:schemeClr val="accent5">
                    <a:lumMod val="75000"/>
                  </a:schemeClr>
                </a:solidFill>
              </a:rPr>
              <a:t>Do you need anything from us?</a:t>
            </a:r>
          </a:p>
          <a:p>
            <a:pPr marL="34290" lvl="0" indent="0" algn="l" rtl="0">
              <a:spcBef>
                <a:spcPts val="0"/>
              </a:spcBef>
              <a:spcAft>
                <a:spcPts val="0"/>
              </a:spcAft>
              <a:buSzPts val="1600"/>
              <a:buNone/>
            </a:pPr>
            <a:endParaRPr lang="en-US" sz="1200" dirty="0"/>
          </a:p>
          <a:p>
            <a:pPr marL="34290" lvl="0" indent="0" algn="l" rtl="0">
              <a:spcBef>
                <a:spcPts val="0"/>
              </a:spcBef>
              <a:spcAft>
                <a:spcPts val="0"/>
              </a:spcAft>
              <a:buSzPts val="1600"/>
              <a:buNone/>
            </a:pPr>
            <a:r>
              <a:rPr lang="en-US" sz="2400" dirty="0"/>
              <a:t>Here are links to our commonly used forms.</a:t>
            </a:r>
            <a:endParaRPr lang="en-US" sz="2000" dirty="0"/>
          </a:p>
          <a:p>
            <a:pPr marL="34290" lvl="0" indent="0" algn="l" rtl="0">
              <a:lnSpc>
                <a:spcPct val="115000"/>
              </a:lnSpc>
              <a:spcBef>
                <a:spcPts val="1000"/>
              </a:spcBef>
              <a:spcAft>
                <a:spcPts val="0"/>
              </a:spcAft>
              <a:buSzPts val="1600"/>
              <a:buNone/>
            </a:pPr>
            <a:r>
              <a:rPr lang="en-US" sz="2000" u="sng" dirty="0">
                <a:solidFill>
                  <a:schemeClr val="hlink"/>
                </a:solidFill>
                <a:hlinkClick r:id="rId3"/>
              </a:rPr>
              <a:t>Procedures Manual</a:t>
            </a:r>
            <a:endParaRPr lang="en-US" sz="2000" dirty="0"/>
          </a:p>
          <a:p>
            <a:pPr marL="34290" lvl="0" indent="0" algn="l" rtl="0">
              <a:lnSpc>
                <a:spcPct val="115000"/>
              </a:lnSpc>
              <a:spcBef>
                <a:spcPts val="1000"/>
              </a:spcBef>
              <a:spcAft>
                <a:spcPts val="0"/>
              </a:spcAft>
              <a:buSzPts val="1600"/>
              <a:buNone/>
            </a:pPr>
            <a:r>
              <a:rPr lang="en-US" sz="2000" u="sng" dirty="0">
                <a:solidFill>
                  <a:schemeClr val="hlink"/>
                </a:solidFill>
                <a:hlinkClick r:id="rId4"/>
              </a:rPr>
              <a:t>Awarded Vendors/Contracts and Cooperatives</a:t>
            </a:r>
            <a:endParaRPr lang="en-US" sz="2000" dirty="0"/>
          </a:p>
          <a:p>
            <a:pPr marL="34290" lvl="0" indent="0" algn="l" rtl="0">
              <a:lnSpc>
                <a:spcPct val="115000"/>
              </a:lnSpc>
              <a:spcBef>
                <a:spcPts val="1000"/>
              </a:spcBef>
              <a:spcAft>
                <a:spcPts val="0"/>
              </a:spcAft>
              <a:buSzPts val="1600"/>
              <a:buNone/>
            </a:pPr>
            <a:r>
              <a:rPr lang="en-US" sz="2000" dirty="0">
                <a:hlinkClick r:id="rId5"/>
              </a:rPr>
              <a:t>Commodity Codes (Like Items)</a:t>
            </a:r>
            <a:endParaRPr lang="en-US" sz="2000" dirty="0"/>
          </a:p>
          <a:p>
            <a:pPr marL="34290" lvl="0" indent="0" algn="l" rtl="0">
              <a:lnSpc>
                <a:spcPct val="115000"/>
              </a:lnSpc>
              <a:spcBef>
                <a:spcPts val="1000"/>
              </a:spcBef>
              <a:spcAft>
                <a:spcPts val="0"/>
              </a:spcAft>
              <a:buSzPts val="1600"/>
              <a:buNone/>
            </a:pPr>
            <a:r>
              <a:rPr lang="en-US" sz="2000" dirty="0">
                <a:hlinkClick r:id="rId6"/>
              </a:rPr>
              <a:t>New Warehouse Product Request Form</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8"/>
        <p:cNvGrpSpPr/>
        <p:nvPr/>
      </p:nvGrpSpPr>
      <p:grpSpPr>
        <a:xfrm>
          <a:off x="0" y="0"/>
          <a:ext cx="0" cy="0"/>
          <a:chOff x="0" y="0"/>
          <a:chExt cx="0" cy="0"/>
        </a:xfrm>
      </p:grpSpPr>
      <p:grpSp>
        <p:nvGrpSpPr>
          <p:cNvPr id="131" name="Group 7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p:nvSpPr>
            <p:cNvPr id="73" name="Rectangle 7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4"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2" name="Rectangle 7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77">
            <a:extLst>
              <a:ext uri="{FF2B5EF4-FFF2-40B4-BE49-F238E27FC236}">
                <a16:creationId xmlns:a16="http://schemas.microsoft.com/office/drawing/2014/main" id="{2B109C5B-3B98-48EB-A942-8D11CEA37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3"/>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4" name="Freeform 5">
            <a:extLst>
              <a:ext uri="{FF2B5EF4-FFF2-40B4-BE49-F238E27FC236}">
                <a16:creationId xmlns:a16="http://schemas.microsoft.com/office/drawing/2014/main" id="{A9C389E4-003E-40C9-AC9E-ED821C16F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82" name="Rectangle 81">
            <a:extLst>
              <a:ext uri="{FF2B5EF4-FFF2-40B4-BE49-F238E27FC236}">
                <a16:creationId xmlns:a16="http://schemas.microsoft.com/office/drawing/2014/main" id="{6C042684-2705-40BD-9104-A6B24CE1C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Google Shape;116;p4"/>
          <p:cNvSpPr txBox="1">
            <a:spLocks/>
          </p:cNvSpPr>
          <p:nvPr/>
        </p:nvSpPr>
        <p:spPr bwMode="gray">
          <a:xfrm>
            <a:off x="423828" y="479181"/>
            <a:ext cx="4086626" cy="5899637"/>
          </a:xfrm>
          <a:prstGeom prst="rect">
            <a:avLst/>
          </a:prstGeom>
          <a:noFill/>
          <a:ln w="31750" cmpd="sng">
            <a:solidFill>
              <a:schemeClr val="tx1"/>
            </a:solidFill>
            <a:bevel/>
          </a:ln>
        </p:spPr>
        <p:txBody>
          <a:bodyPr spcFirstLastPara="1" vert="horz" wrap="square" lIns="91425" tIns="45700" rIns="91425" bIns="45700" rtlCol="0" anchor="ctr" anchorCtr="0">
            <a:no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Bef>
                <a:spcPts val="600"/>
              </a:spcBef>
              <a:spcAft>
                <a:spcPts val="600"/>
              </a:spcAft>
              <a:buClr>
                <a:schemeClr val="accent1"/>
              </a:buClr>
              <a:buSzPts val="4000"/>
              <a:buFont typeface="Corbel"/>
              <a:buNone/>
            </a:pPr>
            <a:r>
              <a:rPr lang="en-US" sz="5400" b="1" cap="small" dirty="0">
                <a:solidFill>
                  <a:schemeClr val="tx1"/>
                </a:solidFill>
              </a:rPr>
              <a:t>The High-Performer Mindset </a:t>
            </a:r>
            <a:endParaRPr lang="en-US" sz="5400" b="1" cap="small" spc="-150" dirty="0">
              <a:solidFill>
                <a:schemeClr val="tx1"/>
              </a:solidFill>
            </a:endParaRPr>
          </a:p>
        </p:txBody>
      </p:sp>
      <p:sp>
        <p:nvSpPr>
          <p:cNvPr id="4" name="TextBox 3">
            <a:extLst>
              <a:ext uri="{FF2B5EF4-FFF2-40B4-BE49-F238E27FC236}">
                <a16:creationId xmlns:a16="http://schemas.microsoft.com/office/drawing/2014/main" id="{427C9353-A1C9-F27A-2B06-0B6F8F8F5160}"/>
              </a:ext>
            </a:extLst>
          </p:cNvPr>
          <p:cNvSpPr txBox="1"/>
          <p:nvPr/>
        </p:nvSpPr>
        <p:spPr>
          <a:xfrm>
            <a:off x="4695096" y="2605986"/>
            <a:ext cx="4510451" cy="1815882"/>
          </a:xfrm>
          <a:prstGeom prst="rect">
            <a:avLst/>
          </a:prstGeom>
          <a:noFill/>
        </p:spPr>
        <p:txBody>
          <a:bodyPr wrap="square" rtlCol="0">
            <a:spAutoFit/>
          </a:bodyPr>
          <a:lstStyle/>
          <a:p>
            <a:r>
              <a:rPr lang="en-US" sz="2800" b="1" dirty="0"/>
              <a:t>Good, Better, Best.</a:t>
            </a:r>
          </a:p>
          <a:p>
            <a:r>
              <a:rPr lang="en-US" sz="2800" b="1" dirty="0"/>
              <a:t>Never Let it Rest.</a:t>
            </a:r>
          </a:p>
          <a:p>
            <a:r>
              <a:rPr lang="en-US" sz="2800" b="1" dirty="0" err="1"/>
              <a:t>‘Til</a:t>
            </a:r>
            <a:r>
              <a:rPr lang="en-US" sz="2800" b="1" dirty="0"/>
              <a:t> the Good is Better.</a:t>
            </a:r>
          </a:p>
          <a:p>
            <a:r>
              <a:rPr lang="en-US" sz="2800" b="1" dirty="0"/>
              <a:t>And the Better is Best!</a:t>
            </a:r>
          </a:p>
        </p:txBody>
      </p:sp>
    </p:spTree>
    <p:extLst>
      <p:ext uri="{BB962C8B-B14F-4D97-AF65-F5344CB8AC3E}">
        <p14:creationId xmlns:p14="http://schemas.microsoft.com/office/powerpoint/2010/main" val="2629913527"/>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6"/>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ts val="4000"/>
              <a:buFont typeface="Corbel"/>
              <a:buNone/>
            </a:pPr>
            <a:r>
              <a:rPr lang="en-US" dirty="0"/>
              <a:t>Thanks Again to All of Our Sponsors!!</a:t>
            </a:r>
            <a:endParaRPr dirty="0"/>
          </a:p>
        </p:txBody>
      </p:sp>
      <p:pic>
        <p:nvPicPr>
          <p:cNvPr id="5" name="Content Placeholder 4"/>
          <p:cNvPicPr>
            <a:picLocks noGrp="1"/>
          </p:cNvPicPr>
          <p:nvPr>
            <p:ph idx="1"/>
          </p:nvPr>
        </p:nvPicPr>
        <p:blipFill>
          <a:blip r:embed="rId3"/>
          <a:stretch>
            <a:fillRect/>
          </a:stretch>
        </p:blipFill>
        <p:spPr>
          <a:xfrm>
            <a:off x="6944116" y="4368318"/>
            <a:ext cx="1333500" cy="685800"/>
          </a:xfrm>
          <a:prstGeom prst="rect">
            <a:avLst/>
          </a:prstGeom>
        </p:spPr>
      </p:pic>
      <p:pic>
        <p:nvPicPr>
          <p:cNvPr id="8" name="Picture 7"/>
          <p:cNvPicPr/>
          <p:nvPr/>
        </p:nvPicPr>
        <p:blipFill>
          <a:blip r:embed="rId4"/>
          <a:stretch>
            <a:fillRect/>
          </a:stretch>
        </p:blipFill>
        <p:spPr>
          <a:xfrm>
            <a:off x="3069490" y="5769708"/>
            <a:ext cx="1420601" cy="655029"/>
          </a:xfrm>
          <a:prstGeom prst="rect">
            <a:avLst/>
          </a:prstGeom>
        </p:spPr>
      </p:pic>
      <p:pic>
        <p:nvPicPr>
          <p:cNvPr id="10" name="Picture 9"/>
          <p:cNvPicPr/>
          <p:nvPr/>
        </p:nvPicPr>
        <p:blipFill>
          <a:blip r:embed="rId5"/>
          <a:stretch>
            <a:fillRect/>
          </a:stretch>
        </p:blipFill>
        <p:spPr>
          <a:xfrm>
            <a:off x="5529969" y="5688825"/>
            <a:ext cx="1296293" cy="816793"/>
          </a:xfrm>
          <a:prstGeom prst="rect">
            <a:avLst/>
          </a:prstGeom>
        </p:spPr>
      </p:pic>
      <p:pic>
        <p:nvPicPr>
          <p:cNvPr id="11" name="Picture 10"/>
          <p:cNvPicPr/>
          <p:nvPr/>
        </p:nvPicPr>
        <p:blipFill>
          <a:blip r:embed="rId6"/>
          <a:stretch>
            <a:fillRect/>
          </a:stretch>
        </p:blipFill>
        <p:spPr>
          <a:xfrm>
            <a:off x="7472472" y="5435236"/>
            <a:ext cx="1019176" cy="989501"/>
          </a:xfrm>
          <a:prstGeom prst="rect">
            <a:avLst/>
          </a:prstGeom>
        </p:spPr>
      </p:pic>
      <p:pic>
        <p:nvPicPr>
          <p:cNvPr id="21" name="Picture 20"/>
          <p:cNvPicPr>
            <a:picLocks noChangeAspect="1"/>
          </p:cNvPicPr>
          <p:nvPr/>
        </p:nvPicPr>
        <p:blipFill>
          <a:blip r:embed="rId7"/>
          <a:stretch>
            <a:fillRect/>
          </a:stretch>
        </p:blipFill>
        <p:spPr>
          <a:xfrm>
            <a:off x="610607" y="4082111"/>
            <a:ext cx="2463813" cy="649248"/>
          </a:xfrm>
          <a:prstGeom prst="rect">
            <a:avLst/>
          </a:prstGeom>
        </p:spPr>
      </p:pic>
      <p:pic>
        <p:nvPicPr>
          <p:cNvPr id="2" name="Picture 6" descr="BuyBoard | TASB Services">
            <a:extLst>
              <a:ext uri="{FF2B5EF4-FFF2-40B4-BE49-F238E27FC236}">
                <a16:creationId xmlns:a16="http://schemas.microsoft.com/office/drawing/2014/main" id="{01E57B29-2746-8E39-B70B-7446EB028F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0607" y="2168258"/>
            <a:ext cx="4066347" cy="13825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No photo description available.">
            <a:extLst>
              <a:ext uri="{FF2B5EF4-FFF2-40B4-BE49-F238E27FC236}">
                <a16:creationId xmlns:a16="http://schemas.microsoft.com/office/drawing/2014/main" id="{BA74365B-C9C7-0510-1785-6B2FA244B8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4278" y="2155153"/>
            <a:ext cx="1694974" cy="169497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hicken Express Logo PNG Vector (EPS) Free Download">
            <a:extLst>
              <a:ext uri="{FF2B5EF4-FFF2-40B4-BE49-F238E27FC236}">
                <a16:creationId xmlns:a16="http://schemas.microsoft.com/office/drawing/2014/main" id="{3E0AB8E5-F33D-F5CC-DBA4-5D17E8A10C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880" y="5111234"/>
            <a:ext cx="2293289" cy="8408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hildren's Foundation of America » Blog Archive nothing-bundt-cakes-logo -  Children's Foundation of America">
            <a:extLst>
              <a:ext uri="{FF2B5EF4-FFF2-40B4-BE49-F238E27FC236}">
                <a16:creationId xmlns:a16="http://schemas.microsoft.com/office/drawing/2014/main" id="{65601A4D-59CF-221B-7F3B-0B092C2A819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79790" y="3516806"/>
            <a:ext cx="2157793" cy="7592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racker Barrel - Wikipedia">
            <a:extLst>
              <a:ext uri="{FF2B5EF4-FFF2-40B4-BE49-F238E27FC236}">
                <a16:creationId xmlns:a16="http://schemas.microsoft.com/office/drawing/2014/main" id="{25BE4DD8-A3ED-1D02-40E8-CC7A09C5D1F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05475" y="4630482"/>
            <a:ext cx="1706422" cy="897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372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45"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anim calcmode="lin" valueType="num">
                                      <p:cBhvr>
                                        <p:cTn id="12" dur="2000" fill="hold"/>
                                        <p:tgtEl>
                                          <p:spTgt spid="5"/>
                                        </p:tgtEl>
                                        <p:attrNameLst>
                                          <p:attrName>ppt_w</p:attrName>
                                        </p:attrNameLst>
                                      </p:cBhvr>
                                      <p:tavLst>
                                        <p:tav tm="0" fmla="#ppt_w*sin(2.5*pi*$)">
                                          <p:val>
                                            <p:fltVal val="0"/>
                                          </p:val>
                                        </p:tav>
                                        <p:tav tm="100000">
                                          <p:val>
                                            <p:fltVal val="1"/>
                                          </p:val>
                                        </p:tav>
                                      </p:tavLst>
                                    </p:anim>
                                    <p:anim calcmode="lin" valueType="num">
                                      <p:cBhvr>
                                        <p:cTn id="13" dur="2000" fill="hold"/>
                                        <p:tgtEl>
                                          <p:spTgt spid="5"/>
                                        </p:tgtEl>
                                        <p:attrNameLst>
                                          <p:attrName>ppt_h</p:attrName>
                                        </p:attrNameLst>
                                      </p:cBhvr>
                                      <p:tavLst>
                                        <p:tav tm="0">
                                          <p:val>
                                            <p:strVal val="#ppt_h"/>
                                          </p:val>
                                        </p:tav>
                                        <p:tav tm="100000">
                                          <p:val>
                                            <p:strVal val="#ppt_h"/>
                                          </p:val>
                                        </p:tav>
                                      </p:tavLst>
                                    </p:anim>
                                  </p:childTnLst>
                                </p:cTn>
                              </p:par>
                              <p:par>
                                <p:cTn id="14" presetID="45"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anim calcmode="lin" valueType="num">
                                      <p:cBhvr>
                                        <p:cTn id="17" dur="2000" fill="hold"/>
                                        <p:tgtEl>
                                          <p:spTgt spid="8"/>
                                        </p:tgtEl>
                                        <p:attrNameLst>
                                          <p:attrName>ppt_w</p:attrName>
                                        </p:attrNameLst>
                                      </p:cBhvr>
                                      <p:tavLst>
                                        <p:tav tm="0" fmla="#ppt_w*sin(2.5*pi*$)">
                                          <p:val>
                                            <p:fltVal val="0"/>
                                          </p:val>
                                        </p:tav>
                                        <p:tav tm="100000">
                                          <p:val>
                                            <p:fltVal val="1"/>
                                          </p:val>
                                        </p:tav>
                                      </p:tavLst>
                                    </p:anim>
                                    <p:anim calcmode="lin" valueType="num">
                                      <p:cBhvr>
                                        <p:cTn id="18" dur="2000" fill="hold"/>
                                        <p:tgtEl>
                                          <p:spTgt spid="8"/>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000"/>
                                        <p:tgtEl>
                                          <p:spTgt spid="10"/>
                                        </p:tgtEl>
                                      </p:cBhvr>
                                    </p:animEffect>
                                    <p:anim calcmode="lin" valueType="num">
                                      <p:cBhvr>
                                        <p:cTn id="22" dur="2000" fill="hold"/>
                                        <p:tgtEl>
                                          <p:spTgt spid="10"/>
                                        </p:tgtEl>
                                        <p:attrNameLst>
                                          <p:attrName>ppt_w</p:attrName>
                                        </p:attrNameLst>
                                      </p:cBhvr>
                                      <p:tavLst>
                                        <p:tav tm="0" fmla="#ppt_w*sin(2.5*pi*$)">
                                          <p:val>
                                            <p:fltVal val="0"/>
                                          </p:val>
                                        </p:tav>
                                        <p:tav tm="100000">
                                          <p:val>
                                            <p:fltVal val="1"/>
                                          </p:val>
                                        </p:tav>
                                      </p:tavLst>
                                    </p:anim>
                                    <p:anim calcmode="lin" valueType="num">
                                      <p:cBhvr>
                                        <p:cTn id="23" dur="2000" fill="hold"/>
                                        <p:tgtEl>
                                          <p:spTgt spid="10"/>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000"/>
                                        <p:tgtEl>
                                          <p:spTgt spid="11"/>
                                        </p:tgtEl>
                                      </p:cBhvr>
                                    </p:animEffect>
                                    <p:anim calcmode="lin" valueType="num">
                                      <p:cBhvr>
                                        <p:cTn id="27" dur="2000" fill="hold"/>
                                        <p:tgtEl>
                                          <p:spTgt spid="11"/>
                                        </p:tgtEl>
                                        <p:attrNameLst>
                                          <p:attrName>ppt_w</p:attrName>
                                        </p:attrNameLst>
                                      </p:cBhvr>
                                      <p:tavLst>
                                        <p:tav tm="0" fmla="#ppt_w*sin(2.5*pi*$)">
                                          <p:val>
                                            <p:fltVal val="0"/>
                                          </p:val>
                                        </p:tav>
                                        <p:tav tm="100000">
                                          <p:val>
                                            <p:fltVal val="1"/>
                                          </p:val>
                                        </p:tav>
                                      </p:tavLst>
                                    </p:anim>
                                    <p:anim calcmode="lin" valueType="num">
                                      <p:cBhvr>
                                        <p:cTn id="28"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164"/>
        <p:cNvGrpSpPr/>
        <p:nvPr/>
      </p:nvGrpSpPr>
      <p:grpSpPr>
        <a:xfrm>
          <a:off x="0" y="0"/>
          <a:ext cx="0" cy="0"/>
          <a:chOff x="0" y="0"/>
          <a:chExt cx="0" cy="0"/>
        </a:xfrm>
      </p:grpSpPr>
      <p:sp>
        <p:nvSpPr>
          <p:cNvPr id="2" name="TextBox 1">
            <a:extLst>
              <a:ext uri="{FF2B5EF4-FFF2-40B4-BE49-F238E27FC236}">
                <a16:creationId xmlns:a16="http://schemas.microsoft.com/office/drawing/2014/main" id="{84AA2873-0378-6758-B802-6BBAB8A5A71B}"/>
              </a:ext>
            </a:extLst>
          </p:cNvPr>
          <p:cNvSpPr txBox="1"/>
          <p:nvPr/>
        </p:nvSpPr>
        <p:spPr>
          <a:xfrm>
            <a:off x="0" y="491871"/>
            <a:ext cx="7406700" cy="2308324"/>
          </a:xfrm>
          <a:prstGeom prst="rect">
            <a:avLst/>
          </a:prstGeom>
          <a:noFill/>
        </p:spPr>
        <p:txBody>
          <a:bodyPr wrap="square" rtlCol="0">
            <a:spAutoFit/>
          </a:bodyPr>
          <a:lstStyle/>
          <a:p>
            <a:pPr algn="ctr"/>
            <a:r>
              <a:rPr lang="en-US" sz="7200" dirty="0"/>
              <a:t>Remember </a:t>
            </a:r>
          </a:p>
          <a:p>
            <a:pPr algn="ctr"/>
            <a:r>
              <a:rPr lang="en-US" sz="7200" dirty="0"/>
              <a:t>the </a:t>
            </a:r>
            <a:r>
              <a:rPr lang="en-US" sz="7200" cap="small" dirty="0">
                <a:solidFill>
                  <a:schemeClr val="accent2">
                    <a:lumMod val="75000"/>
                  </a:schemeClr>
                </a:solidFill>
              </a:rPr>
              <a:t>shipping</a:t>
            </a:r>
            <a:r>
              <a:rPr lang="en-US" sz="7200" dirty="0"/>
              <a:t>!!!!</a:t>
            </a:r>
          </a:p>
        </p:txBody>
      </p:sp>
      <p:pic>
        <p:nvPicPr>
          <p:cNvPr id="4" name="Picture 3" descr="Logo&#10;&#10;Description automatically generated">
            <a:extLst>
              <a:ext uri="{FF2B5EF4-FFF2-40B4-BE49-F238E27FC236}">
                <a16:creationId xmlns:a16="http://schemas.microsoft.com/office/drawing/2014/main" id="{7E0DBDF0-7076-4733-9A8D-A6A8BF166C07}"/>
              </a:ext>
            </a:extLst>
          </p:cNvPr>
          <p:cNvPicPr>
            <a:picLocks noChangeAspect="1"/>
          </p:cNvPicPr>
          <p:nvPr/>
        </p:nvPicPr>
        <p:blipFill>
          <a:blip r:embed="rId3"/>
          <a:stretch>
            <a:fillRect/>
          </a:stretch>
        </p:blipFill>
        <p:spPr>
          <a:xfrm>
            <a:off x="7084893" y="358466"/>
            <a:ext cx="1865376" cy="1786128"/>
          </a:xfrm>
          <a:prstGeom prst="rect">
            <a:avLst/>
          </a:prstGeom>
        </p:spPr>
      </p:pic>
      <p:pic>
        <p:nvPicPr>
          <p:cNvPr id="5" name="Picture 4" descr="ArtStation - Low-Poly Supply Truck"/>
          <p:cNvPicPr/>
          <p:nvPr/>
        </p:nvPicPr>
        <p:blipFill rotWithShape="1">
          <a:blip r:embed="rId4">
            <a:extLst>
              <a:ext uri="{28A0092B-C50C-407E-A947-70E740481C1C}">
                <a14:useLocalDpi xmlns:a14="http://schemas.microsoft.com/office/drawing/2010/main" val="0"/>
              </a:ext>
            </a:extLst>
          </a:blip>
          <a:srcRect l="3320" t="14217"/>
          <a:stretch/>
        </p:blipFill>
        <p:spPr bwMode="auto">
          <a:xfrm>
            <a:off x="453255" y="3169865"/>
            <a:ext cx="8363470" cy="27969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686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34" presetClass="emph" presetSubtype="0" fill="hold" nodeType="withEffect">
                                  <p:stCondLst>
                                    <p:cond delay="0"/>
                                  </p:stCondLst>
                                  <p:iterate type="lt">
                                    <p:tmPct val="10000"/>
                                  </p:iterate>
                                  <p:childTnLst>
                                    <p:animMotion origin="layout" path="M 0.0 0.0 L 0.0 -0.07213" pathEditMode="relative" ptsTypes="">
                                      <p:cBhvr>
                                        <p:cTn id="28" dur="250" accel="50000" decel="50000" autoRev="1" fill="hold">
                                          <p:stCondLst>
                                            <p:cond delay="0"/>
                                          </p:stCondLst>
                                        </p:cTn>
                                        <p:tgtEl>
                                          <p:spTgt spid="2">
                                            <p:txEl>
                                              <p:pRg st="1" end="1"/>
                                            </p:txEl>
                                          </p:spTgt>
                                        </p:tgtEl>
                                        <p:attrNameLst>
                                          <p:attrName>ppt_x</p:attrName>
                                          <p:attrName>ppt_y</p:attrName>
                                        </p:attrNameLst>
                                      </p:cBhvr>
                                    </p:animMotion>
                                    <p:animRot by="1500000">
                                      <p:cBhvr>
                                        <p:cTn id="29" dur="125" fill="hold">
                                          <p:stCondLst>
                                            <p:cond delay="0"/>
                                          </p:stCondLst>
                                        </p:cTn>
                                        <p:tgtEl>
                                          <p:spTgt spid="2">
                                            <p:txEl>
                                              <p:pRg st="1" end="1"/>
                                            </p:txEl>
                                          </p:spTgt>
                                        </p:tgtEl>
                                        <p:attrNameLst>
                                          <p:attrName>r</p:attrName>
                                        </p:attrNameLst>
                                      </p:cBhvr>
                                    </p:animRot>
                                    <p:animRot by="-1500000">
                                      <p:cBhvr>
                                        <p:cTn id="30" dur="125" fill="hold">
                                          <p:stCondLst>
                                            <p:cond delay="125"/>
                                          </p:stCondLst>
                                        </p:cTn>
                                        <p:tgtEl>
                                          <p:spTgt spid="2">
                                            <p:txEl>
                                              <p:pRg st="1" end="1"/>
                                            </p:txEl>
                                          </p:spTgt>
                                        </p:tgtEl>
                                        <p:attrNameLst>
                                          <p:attrName>r</p:attrName>
                                        </p:attrNameLst>
                                      </p:cBhvr>
                                    </p:animRot>
                                    <p:animRot by="-1500000">
                                      <p:cBhvr>
                                        <p:cTn id="31" dur="125" fill="hold">
                                          <p:stCondLst>
                                            <p:cond delay="250"/>
                                          </p:stCondLst>
                                        </p:cTn>
                                        <p:tgtEl>
                                          <p:spTgt spid="2">
                                            <p:txEl>
                                              <p:pRg st="1" end="1"/>
                                            </p:txEl>
                                          </p:spTgt>
                                        </p:tgtEl>
                                        <p:attrNameLst>
                                          <p:attrName>r</p:attrName>
                                        </p:attrNameLst>
                                      </p:cBhvr>
                                    </p:animRot>
                                    <p:animRot by="1500000">
                                      <p:cBhvr>
                                        <p:cTn id="32" dur="125" fill="hold">
                                          <p:stCondLst>
                                            <p:cond delay="375"/>
                                          </p:stCondLst>
                                        </p:cTn>
                                        <p:tgtEl>
                                          <p:spTgt spid="2">
                                            <p:txEl>
                                              <p:pRg st="1" end="1"/>
                                            </p:txEl>
                                          </p:spTgt>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34" presetClass="emph" presetSubtype="0" fill="hold" nodeType="clickEffect">
                                  <p:stCondLst>
                                    <p:cond delay="0"/>
                                  </p:stCondLst>
                                  <p:iterate type="lt">
                                    <p:tmPct val="10000"/>
                                  </p:iterate>
                                  <p:childTnLst>
                                    <p:animMotion origin="layout" path="M 0.0 0.0 L 0.0 -0.07213" pathEditMode="relative" ptsTypes="">
                                      <p:cBhvr>
                                        <p:cTn id="36" dur="250" accel="50000" decel="50000" autoRev="1" fill="hold">
                                          <p:stCondLst>
                                            <p:cond delay="0"/>
                                          </p:stCondLst>
                                        </p:cTn>
                                        <p:tgtEl>
                                          <p:spTgt spid="2">
                                            <p:txEl>
                                              <p:pRg st="0" end="0"/>
                                            </p:txEl>
                                          </p:spTgt>
                                        </p:tgtEl>
                                        <p:attrNameLst>
                                          <p:attrName>ppt_x</p:attrName>
                                          <p:attrName>ppt_y</p:attrName>
                                        </p:attrNameLst>
                                      </p:cBhvr>
                                    </p:animMotion>
                                    <p:animRot by="1500000">
                                      <p:cBhvr>
                                        <p:cTn id="37" dur="125" fill="hold">
                                          <p:stCondLst>
                                            <p:cond delay="0"/>
                                          </p:stCondLst>
                                        </p:cTn>
                                        <p:tgtEl>
                                          <p:spTgt spid="2">
                                            <p:txEl>
                                              <p:pRg st="0" end="0"/>
                                            </p:txEl>
                                          </p:spTgt>
                                        </p:tgtEl>
                                        <p:attrNameLst>
                                          <p:attrName>r</p:attrName>
                                        </p:attrNameLst>
                                      </p:cBhvr>
                                    </p:animRot>
                                    <p:animRot by="-1500000">
                                      <p:cBhvr>
                                        <p:cTn id="38" dur="125" fill="hold">
                                          <p:stCondLst>
                                            <p:cond delay="125"/>
                                          </p:stCondLst>
                                        </p:cTn>
                                        <p:tgtEl>
                                          <p:spTgt spid="2">
                                            <p:txEl>
                                              <p:pRg st="0" end="0"/>
                                            </p:txEl>
                                          </p:spTgt>
                                        </p:tgtEl>
                                        <p:attrNameLst>
                                          <p:attrName>r</p:attrName>
                                        </p:attrNameLst>
                                      </p:cBhvr>
                                    </p:animRot>
                                    <p:animRot by="-1500000">
                                      <p:cBhvr>
                                        <p:cTn id="39" dur="125" fill="hold">
                                          <p:stCondLst>
                                            <p:cond delay="250"/>
                                          </p:stCondLst>
                                        </p:cTn>
                                        <p:tgtEl>
                                          <p:spTgt spid="2">
                                            <p:txEl>
                                              <p:pRg st="0" end="0"/>
                                            </p:txEl>
                                          </p:spTgt>
                                        </p:tgtEl>
                                        <p:attrNameLst>
                                          <p:attrName>r</p:attrName>
                                        </p:attrNameLst>
                                      </p:cBhvr>
                                    </p:animRot>
                                    <p:animRot by="1500000">
                                      <p:cBhvr>
                                        <p:cTn id="40" dur="125" fill="hold">
                                          <p:stCondLst>
                                            <p:cond delay="375"/>
                                          </p:stCondLst>
                                        </p:cTn>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030">
            <a:extLst>
              <a:ext uri="{FF2B5EF4-FFF2-40B4-BE49-F238E27FC236}">
                <a16:creationId xmlns:a16="http://schemas.microsoft.com/office/drawing/2014/main" id="{71616407-3E4D-4469-BDAF-3837EBF9FD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26" name="Picture 2" descr="Bye Felicia SVG &amp; PNG Digital Files - Etsy">
            <a:extLst>
              <a:ext uri="{FF2B5EF4-FFF2-40B4-BE49-F238E27FC236}">
                <a16:creationId xmlns:a16="http://schemas.microsoft.com/office/drawing/2014/main" id="{5165CAF6-8751-0172-B1C3-75C67DE872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25" b="1512"/>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459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8"/>
        <p:cNvGrpSpPr/>
        <p:nvPr/>
      </p:nvGrpSpPr>
      <p:grpSpPr>
        <a:xfrm>
          <a:off x="0" y="0"/>
          <a:ext cx="0" cy="0"/>
          <a:chOff x="0" y="0"/>
          <a:chExt cx="0" cy="0"/>
        </a:xfrm>
      </p:grpSpPr>
      <p:grpSp>
        <p:nvGrpSpPr>
          <p:cNvPr id="131" name="Group 71">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6858000"/>
            <a:chOff x="0" y="0"/>
            <a:chExt cx="12192000" cy="6858000"/>
          </a:xfrm>
        </p:grpSpPr>
        <p:sp>
          <p:nvSpPr>
            <p:cNvPr id="73" name="Rectangle 72">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4">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4"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2" name="Rectangle 75">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3" name="Rectangle 77">
            <a:extLst>
              <a:ext uri="{FF2B5EF4-FFF2-40B4-BE49-F238E27FC236}">
                <a16:creationId xmlns:a16="http://schemas.microsoft.com/office/drawing/2014/main" id="{2B109C5B-3B98-48EB-A942-8D11CEA374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3"/>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4" name="Freeform 5">
            <a:extLst>
              <a:ext uri="{FF2B5EF4-FFF2-40B4-BE49-F238E27FC236}">
                <a16:creationId xmlns:a16="http://schemas.microsoft.com/office/drawing/2014/main" id="{A9C389E4-003E-40C9-AC9E-ED821C16F5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82" name="Rectangle 81">
            <a:extLst>
              <a:ext uri="{FF2B5EF4-FFF2-40B4-BE49-F238E27FC236}">
                <a16:creationId xmlns:a16="http://schemas.microsoft.com/office/drawing/2014/main" id="{6C042684-2705-40BD-9104-A6B24CE1CA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9" name="Google Shape;129;gedfad636c0_1_63"/>
          <p:cNvSpPr txBox="1">
            <a:spLocks noGrp="1"/>
          </p:cNvSpPr>
          <p:nvPr>
            <p:ph type="title"/>
          </p:nvPr>
        </p:nvSpPr>
        <p:spPr>
          <a:xfrm>
            <a:off x="4564065" y="5231869"/>
            <a:ext cx="2355481" cy="528481"/>
          </a:xfrm>
          <a:prstGeom prst="rect">
            <a:avLst/>
          </a:prstGeom>
        </p:spPr>
        <p:txBody>
          <a:bodyPr spcFirstLastPara="1" vert="horz" lIns="91440" tIns="45720" rIns="91440" bIns="45720" rtlCol="0" anchor="b" anchorCtr="0">
            <a:normAutofit fontScale="90000"/>
          </a:bodyPr>
          <a:lstStyle/>
          <a:p>
            <a:pPr marL="0" lvl="0" indent="0">
              <a:spcAft>
                <a:spcPts val="0"/>
              </a:spcAft>
            </a:pPr>
            <a:br>
              <a:rPr lang="en-US" sz="5700" b="0" i="0" kern="1200" dirty="0">
                <a:solidFill>
                  <a:srgbClr val="EBEBEB"/>
                </a:solidFill>
                <a:latin typeface="+mj-lt"/>
                <a:ea typeface="+mj-ea"/>
                <a:cs typeface="+mj-cs"/>
              </a:rPr>
            </a:br>
            <a:r>
              <a:rPr lang="en-US" sz="3300" b="0" i="0" kern="1200" dirty="0">
                <a:solidFill>
                  <a:srgbClr val="EBEBEB"/>
                </a:solidFill>
                <a:latin typeface="+mj-lt"/>
                <a:ea typeface="+mj-ea"/>
                <a:cs typeface="+mj-cs"/>
              </a:rPr>
              <a:t>Door prizes!</a:t>
            </a:r>
          </a:p>
        </p:txBody>
      </p:sp>
      <p:pic>
        <p:nvPicPr>
          <p:cNvPr id="135" name="Graphic 68" descr="Ribbon">
            <a:extLst>
              <a:ext uri="{FF2B5EF4-FFF2-40B4-BE49-F238E27FC236}">
                <a16:creationId xmlns:a16="http://schemas.microsoft.com/office/drawing/2014/main" id="{807E50B2-D999-1C0E-DC2B-1548F45BA14F}"/>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8509" t="4195" r="17786" b="5170"/>
          <a:stretch/>
        </p:blipFill>
        <p:spPr>
          <a:xfrm>
            <a:off x="7007469" y="3947746"/>
            <a:ext cx="1732085" cy="2400300"/>
          </a:xfrm>
          <a:prstGeom prst="roundRect">
            <a:avLst>
              <a:gd name="adj" fmla="val 1858"/>
            </a:avLst>
          </a:prstGeom>
          <a:effectLst>
            <a:outerShdw blurRad="50800" dist="50800" dir="5400000" algn="tl" rotWithShape="0">
              <a:srgbClr val="000000">
                <a:alpha val="43000"/>
              </a:srgbClr>
            </a:outerShdw>
          </a:effectLst>
        </p:spPr>
      </p:pic>
      <p:sp>
        <p:nvSpPr>
          <p:cNvPr id="11" name="Google Shape;129;gedfad636c0_1_63"/>
          <p:cNvSpPr txBox="1">
            <a:spLocks/>
          </p:cNvSpPr>
          <p:nvPr/>
        </p:nvSpPr>
        <p:spPr bwMode="gray">
          <a:xfrm>
            <a:off x="4996371" y="2469418"/>
            <a:ext cx="2432959" cy="550778"/>
          </a:xfrm>
          <a:prstGeom prst="rect">
            <a:avLst/>
          </a:prstGeom>
        </p:spPr>
        <p:txBody>
          <a:bodyPr spcFirstLastPara="1" vert="horz" lIns="91440" tIns="45720" rIns="91440" bIns="45720" rtlCol="0" anchor="b" anchorCtr="0">
            <a:normAutofit fontScale="52500" lnSpcReduction="2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700" dirty="0">
                <a:solidFill>
                  <a:srgbClr val="EBEBEB"/>
                </a:solidFill>
              </a:rPr>
              <a:t>Door prizes!</a:t>
            </a:r>
          </a:p>
        </p:txBody>
      </p:sp>
      <p:sp>
        <p:nvSpPr>
          <p:cNvPr id="12" name="Google Shape;129;gedfad636c0_1_63"/>
          <p:cNvSpPr txBox="1">
            <a:spLocks/>
          </p:cNvSpPr>
          <p:nvPr/>
        </p:nvSpPr>
        <p:spPr bwMode="gray">
          <a:xfrm>
            <a:off x="5979837" y="1420816"/>
            <a:ext cx="2327262" cy="550777"/>
          </a:xfrm>
          <a:prstGeom prst="rect">
            <a:avLst/>
          </a:prstGeom>
        </p:spPr>
        <p:txBody>
          <a:bodyPr spcFirstLastPara="1" vert="horz" lIns="91440" tIns="45720" rIns="91440" bIns="45720" rtlCol="0" anchor="b" anchorCtr="0">
            <a:normAutofit fontScale="52500" lnSpcReduction="2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700" dirty="0">
                <a:solidFill>
                  <a:srgbClr val="EBEBEB"/>
                </a:solidFill>
              </a:rPr>
              <a:t>Door prizes!</a:t>
            </a:r>
          </a:p>
        </p:txBody>
      </p:sp>
      <p:sp>
        <p:nvSpPr>
          <p:cNvPr id="13" name="Google Shape;129;gedfad636c0_1_63"/>
          <p:cNvSpPr txBox="1">
            <a:spLocks/>
          </p:cNvSpPr>
          <p:nvPr/>
        </p:nvSpPr>
        <p:spPr bwMode="gray">
          <a:xfrm>
            <a:off x="4668801" y="765514"/>
            <a:ext cx="2358267" cy="562954"/>
          </a:xfrm>
          <a:prstGeom prst="rect">
            <a:avLst/>
          </a:prstGeom>
        </p:spPr>
        <p:txBody>
          <a:bodyPr spcFirstLastPara="1" vert="horz" lIns="91440" tIns="45720" rIns="91440" bIns="45720" rtlCol="0" anchor="b" anchorCtr="0">
            <a:normAutofit fontScale="52500" lnSpcReduction="2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700" dirty="0">
                <a:solidFill>
                  <a:srgbClr val="EBEBEB"/>
                </a:solidFill>
              </a:rPr>
              <a:t>Door prizes!</a:t>
            </a:r>
          </a:p>
        </p:txBody>
      </p:sp>
      <p:sp>
        <p:nvSpPr>
          <p:cNvPr id="14" name="Google Shape;129;gedfad636c0_1_63"/>
          <p:cNvSpPr txBox="1">
            <a:spLocks/>
          </p:cNvSpPr>
          <p:nvPr/>
        </p:nvSpPr>
        <p:spPr bwMode="gray">
          <a:xfrm>
            <a:off x="4696686" y="4068622"/>
            <a:ext cx="2330382" cy="550777"/>
          </a:xfrm>
          <a:prstGeom prst="rect">
            <a:avLst/>
          </a:prstGeom>
        </p:spPr>
        <p:txBody>
          <a:bodyPr spcFirstLastPara="1" vert="horz" lIns="91440" tIns="45720" rIns="91440" bIns="45720" rtlCol="0" anchor="b" anchorCtr="0">
            <a:normAutofit fontScale="52500" lnSpcReduction="2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700" dirty="0">
                <a:solidFill>
                  <a:srgbClr val="EBEBEB"/>
                </a:solidFill>
              </a:rPr>
              <a:t>Door prizes!</a:t>
            </a:r>
          </a:p>
        </p:txBody>
      </p:sp>
      <p:sp>
        <p:nvSpPr>
          <p:cNvPr id="15" name="Google Shape;129;gedfad636c0_1_63"/>
          <p:cNvSpPr txBox="1">
            <a:spLocks/>
          </p:cNvSpPr>
          <p:nvPr/>
        </p:nvSpPr>
        <p:spPr bwMode="gray">
          <a:xfrm>
            <a:off x="5979837" y="3310872"/>
            <a:ext cx="2400300" cy="525800"/>
          </a:xfrm>
          <a:prstGeom prst="rect">
            <a:avLst/>
          </a:prstGeom>
        </p:spPr>
        <p:txBody>
          <a:bodyPr spcFirstLastPara="1" vert="horz" lIns="91440" tIns="45720" rIns="91440" bIns="45720" rtlCol="0" anchor="b" anchorCtr="0">
            <a:normAutofit fontScale="52500" lnSpcReduction="20000"/>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700" dirty="0">
                <a:solidFill>
                  <a:srgbClr val="EBEBEB"/>
                </a:solidFill>
              </a:rPr>
              <a:t>Door prizes!</a:t>
            </a:r>
          </a:p>
        </p:txBody>
      </p:sp>
      <p:sp>
        <p:nvSpPr>
          <p:cNvPr id="16" name="Google Shape;116;p4"/>
          <p:cNvSpPr txBox="1">
            <a:spLocks/>
          </p:cNvSpPr>
          <p:nvPr/>
        </p:nvSpPr>
        <p:spPr bwMode="gray">
          <a:xfrm>
            <a:off x="423828" y="479181"/>
            <a:ext cx="4086626" cy="5899637"/>
          </a:xfrm>
          <a:prstGeom prst="rect">
            <a:avLst/>
          </a:prstGeom>
          <a:noFill/>
          <a:ln w="31750" cmpd="sng">
            <a:solidFill>
              <a:schemeClr val="tx1"/>
            </a:solidFill>
            <a:bevel/>
          </a:ln>
        </p:spPr>
        <p:txBody>
          <a:bodyPr spcFirstLastPara="1" vert="horz" wrap="square" lIns="91425" tIns="45700" rIns="91425" bIns="45700" rtlCol="0" anchor="ctr" anchorCtr="0">
            <a:no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Bef>
                <a:spcPts val="600"/>
              </a:spcBef>
              <a:spcAft>
                <a:spcPts val="600"/>
              </a:spcAft>
              <a:buClr>
                <a:schemeClr val="accent1"/>
              </a:buClr>
              <a:buSzPts val="4000"/>
              <a:buFont typeface="Corbel"/>
              <a:buNone/>
            </a:pPr>
            <a:r>
              <a:rPr lang="en-US" sz="5400" b="1" cap="small" dirty="0">
                <a:solidFill>
                  <a:schemeClr val="tx1"/>
                </a:solidFill>
              </a:rPr>
              <a:t>Success </a:t>
            </a:r>
            <a:endParaRPr lang="en-US" sz="5400" b="1" cap="small" spc="-150" dirty="0">
              <a:solidFill>
                <a:schemeClr val="tx1"/>
              </a:solidFill>
            </a:endParaRPr>
          </a:p>
          <a:p>
            <a:pPr>
              <a:spcBef>
                <a:spcPts val="600"/>
              </a:spcBef>
              <a:spcAft>
                <a:spcPts val="600"/>
              </a:spcAft>
              <a:buClr>
                <a:schemeClr val="accent1"/>
              </a:buClr>
              <a:buSzPts val="4000"/>
              <a:buFont typeface="Corbel"/>
              <a:buNone/>
            </a:pPr>
            <a:r>
              <a:rPr lang="en-US" sz="3600" b="1" spc="-150" dirty="0">
                <a:solidFill>
                  <a:schemeClr val="tx1"/>
                </a:solidFill>
              </a:rPr>
              <a:t>Doesn’t </a:t>
            </a:r>
            <a:r>
              <a:rPr lang="en-US" sz="3600" b="1" dirty="0">
                <a:solidFill>
                  <a:schemeClr val="tx1"/>
                </a:solidFill>
              </a:rPr>
              <a:t>come from what you do </a:t>
            </a:r>
            <a:r>
              <a:rPr lang="en-US" sz="4000" b="1" dirty="0">
                <a:solidFill>
                  <a:schemeClr val="tx1"/>
                </a:solidFill>
              </a:rPr>
              <a:t>Occasionally</a:t>
            </a:r>
          </a:p>
          <a:p>
            <a:pPr>
              <a:spcBef>
                <a:spcPts val="600"/>
              </a:spcBef>
              <a:spcAft>
                <a:spcPts val="600"/>
              </a:spcAft>
              <a:buClr>
                <a:schemeClr val="accent1"/>
              </a:buClr>
              <a:buSzPts val="4000"/>
              <a:buFont typeface="Corbel"/>
              <a:buNone/>
            </a:pPr>
            <a:r>
              <a:rPr lang="en-US" sz="1600" b="1" dirty="0">
                <a:solidFill>
                  <a:schemeClr val="tx1"/>
                </a:solidFill>
              </a:rPr>
              <a:t>………………………………………………...</a:t>
            </a:r>
            <a:endParaRPr lang="en-US" sz="2000" b="1" dirty="0">
              <a:solidFill>
                <a:schemeClr val="tx1"/>
              </a:solidFill>
            </a:endParaRPr>
          </a:p>
          <a:p>
            <a:pPr>
              <a:spcBef>
                <a:spcPts val="600"/>
              </a:spcBef>
              <a:spcAft>
                <a:spcPts val="600"/>
              </a:spcAft>
              <a:buClr>
                <a:schemeClr val="accent1"/>
              </a:buClr>
              <a:buSzPts val="4000"/>
              <a:buFont typeface="Corbel"/>
              <a:buNone/>
            </a:pPr>
            <a:r>
              <a:rPr lang="en-US" sz="3600" b="1" dirty="0">
                <a:solidFill>
                  <a:schemeClr val="tx1"/>
                </a:solidFill>
              </a:rPr>
              <a:t>It comes from what you do </a:t>
            </a:r>
            <a:r>
              <a:rPr lang="en-US" sz="4000" b="1" dirty="0">
                <a:solidFill>
                  <a:schemeClr val="tx1"/>
                </a:solidFill>
              </a:rPr>
              <a:t>Consistently</a:t>
            </a:r>
            <a:r>
              <a:rPr lang="en-US" sz="3600" b="1" dirty="0">
                <a:solidFill>
                  <a:schemeClr val="tx1"/>
                </a:solidFill>
              </a:rPr>
              <a:t>.</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randombar(horizontal)">
                                      <p:cBhvr>
                                        <p:cTn id="7" dur="500"/>
                                        <p:tgtEl>
                                          <p:spTgt spid="135"/>
                                        </p:tgtEl>
                                      </p:cBhvr>
                                    </p:animEffect>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childTnLst>
                    </p:cTn>
                  </p:par>
                  <p:par>
                    <p:cTn id="8" fill="hold">
                      <p:stCondLst>
                        <p:cond delay="indefinite"/>
                      </p:stCondLst>
                      <p:childTnLst>
                        <p:par>
                          <p:cTn id="9" fill="hold">
                            <p:stCondLst>
                              <p:cond delay="0"/>
                            </p:stCondLst>
                            <p:childTnLst>
                              <p:par>
                                <p:cTn id="10" presetID="34" presetClass="emph" presetSubtype="0" repeatCount="indefinite" fill="hold" grpId="0" nodeType="clickEffect">
                                  <p:stCondLst>
                                    <p:cond delay="0"/>
                                  </p:stCondLst>
                                  <p:endCondLst>
                                    <p:cond evt="onNext" delay="0">
                                      <p:tgtEl>
                                        <p:sldTgt/>
                                      </p:tgtEl>
                                    </p:cond>
                                  </p:endCondLst>
                                  <p:iterate type="lt">
                                    <p:tmPct val="10000"/>
                                  </p:iterate>
                                  <p:childTnLst>
                                    <p:animMotion origin="layout" path="M -1.38889E-6 1.11111E-6 L -1.38889E-6 -0.07222 " pathEditMode="relative" rAng="0" ptsTypes="AA">
                                      <p:cBhvr>
                                        <p:cTn id="11" dur="250" accel="50000" decel="50000" autoRev="1" fill="hold">
                                          <p:stCondLst>
                                            <p:cond delay="0"/>
                                          </p:stCondLst>
                                        </p:cTn>
                                        <p:tgtEl>
                                          <p:spTgt spid="129"/>
                                        </p:tgtEl>
                                        <p:attrNameLst>
                                          <p:attrName>ppt_x</p:attrName>
                                          <p:attrName>ppt_y</p:attrName>
                                        </p:attrNameLst>
                                      </p:cBhvr>
                                      <p:rCtr x="0" y="-3611"/>
                                    </p:animMotion>
                                    <p:animRot by="1500000">
                                      <p:cBhvr>
                                        <p:cTn id="12" dur="125" fill="hold">
                                          <p:stCondLst>
                                            <p:cond delay="0"/>
                                          </p:stCondLst>
                                        </p:cTn>
                                        <p:tgtEl>
                                          <p:spTgt spid="129"/>
                                        </p:tgtEl>
                                        <p:attrNameLst>
                                          <p:attrName>r</p:attrName>
                                        </p:attrNameLst>
                                      </p:cBhvr>
                                    </p:animRot>
                                    <p:animRot by="-1500000">
                                      <p:cBhvr>
                                        <p:cTn id="13" dur="125" fill="hold">
                                          <p:stCondLst>
                                            <p:cond delay="125"/>
                                          </p:stCondLst>
                                        </p:cTn>
                                        <p:tgtEl>
                                          <p:spTgt spid="129"/>
                                        </p:tgtEl>
                                        <p:attrNameLst>
                                          <p:attrName>r</p:attrName>
                                        </p:attrNameLst>
                                      </p:cBhvr>
                                    </p:animRot>
                                    <p:animRot by="-1500000">
                                      <p:cBhvr>
                                        <p:cTn id="14" dur="125" fill="hold">
                                          <p:stCondLst>
                                            <p:cond delay="250"/>
                                          </p:stCondLst>
                                        </p:cTn>
                                        <p:tgtEl>
                                          <p:spTgt spid="129"/>
                                        </p:tgtEl>
                                        <p:attrNameLst>
                                          <p:attrName>r</p:attrName>
                                        </p:attrNameLst>
                                      </p:cBhvr>
                                    </p:animRot>
                                    <p:animRot by="1500000">
                                      <p:cBhvr>
                                        <p:cTn id="15" dur="125" fill="hold">
                                          <p:stCondLst>
                                            <p:cond delay="375"/>
                                          </p:stCondLst>
                                        </p:cTn>
                                        <p:tgtEl>
                                          <p:spTgt spid="129"/>
                                        </p:tgtEl>
                                        <p:attrNameLst>
                                          <p:attrName>r</p:attrName>
                                        </p:attrNameLst>
                                      </p:cBhvr>
                                    </p:animRot>
                                  </p:childTnLst>
                                </p:cTn>
                              </p:par>
                              <p:par>
                                <p:cTn id="16" presetID="34" presetClass="emph" presetSubtype="0" repeatCount="indefinite" fill="hold" grpId="0" nodeType="withEffect">
                                  <p:stCondLst>
                                    <p:cond delay="0"/>
                                  </p:stCondLst>
                                  <p:endCondLst>
                                    <p:cond evt="onNext" delay="0">
                                      <p:tgtEl>
                                        <p:sldTgt/>
                                      </p:tgtEl>
                                    </p:cond>
                                  </p:endCondLst>
                                  <p:iterate type="lt">
                                    <p:tmPct val="10000"/>
                                  </p:iterate>
                                  <p:childTnLst>
                                    <p:animMotion origin="layout" path="M -2.77778E-7 -1.48148E-6 L -2.77778E-7 -0.07222 " pathEditMode="relative" rAng="0" ptsTypes="AA">
                                      <p:cBhvr>
                                        <p:cTn id="17" dur="250" accel="50000" decel="50000" autoRev="1" fill="hold">
                                          <p:stCondLst>
                                            <p:cond delay="0"/>
                                          </p:stCondLst>
                                        </p:cTn>
                                        <p:tgtEl>
                                          <p:spTgt spid="11"/>
                                        </p:tgtEl>
                                        <p:attrNameLst>
                                          <p:attrName>ppt_x</p:attrName>
                                          <p:attrName>ppt_y</p:attrName>
                                        </p:attrNameLst>
                                      </p:cBhvr>
                                      <p:rCtr x="0" y="-3611"/>
                                    </p:animMotion>
                                    <p:animRot by="1500000">
                                      <p:cBhvr>
                                        <p:cTn id="18" dur="125" fill="hold">
                                          <p:stCondLst>
                                            <p:cond delay="0"/>
                                          </p:stCondLst>
                                        </p:cTn>
                                        <p:tgtEl>
                                          <p:spTgt spid="11"/>
                                        </p:tgtEl>
                                        <p:attrNameLst>
                                          <p:attrName>r</p:attrName>
                                        </p:attrNameLst>
                                      </p:cBhvr>
                                    </p:animRot>
                                    <p:animRot by="-1500000">
                                      <p:cBhvr>
                                        <p:cTn id="19" dur="125" fill="hold">
                                          <p:stCondLst>
                                            <p:cond delay="125"/>
                                          </p:stCondLst>
                                        </p:cTn>
                                        <p:tgtEl>
                                          <p:spTgt spid="11"/>
                                        </p:tgtEl>
                                        <p:attrNameLst>
                                          <p:attrName>r</p:attrName>
                                        </p:attrNameLst>
                                      </p:cBhvr>
                                    </p:animRot>
                                    <p:animRot by="-1500000">
                                      <p:cBhvr>
                                        <p:cTn id="20" dur="125" fill="hold">
                                          <p:stCondLst>
                                            <p:cond delay="250"/>
                                          </p:stCondLst>
                                        </p:cTn>
                                        <p:tgtEl>
                                          <p:spTgt spid="11"/>
                                        </p:tgtEl>
                                        <p:attrNameLst>
                                          <p:attrName>r</p:attrName>
                                        </p:attrNameLst>
                                      </p:cBhvr>
                                    </p:animRot>
                                    <p:animRot by="1500000">
                                      <p:cBhvr>
                                        <p:cTn id="21" dur="125" fill="hold">
                                          <p:stCondLst>
                                            <p:cond delay="375"/>
                                          </p:stCondLst>
                                        </p:cTn>
                                        <p:tgtEl>
                                          <p:spTgt spid="11"/>
                                        </p:tgtEl>
                                        <p:attrNameLst>
                                          <p:attrName>r</p:attrName>
                                        </p:attrNameLst>
                                      </p:cBhvr>
                                    </p:animRot>
                                  </p:childTnLst>
                                </p:cTn>
                              </p:par>
                              <p:par>
                                <p:cTn id="22" presetID="34" presetClass="emph" presetSubtype="0" repeatCount="indefinite" fill="hold" grpId="0" nodeType="withEffect">
                                  <p:stCondLst>
                                    <p:cond delay="0"/>
                                  </p:stCondLst>
                                  <p:endCondLst>
                                    <p:cond evt="onNext" delay="0">
                                      <p:tgtEl>
                                        <p:sldTgt/>
                                      </p:tgtEl>
                                    </p:cond>
                                  </p:endCondLst>
                                  <p:iterate type="lt">
                                    <p:tmPct val="10000"/>
                                  </p:iterate>
                                  <p:childTnLst>
                                    <p:animMotion origin="layout" path="M 0 -2.22222E-6 L 0 -0.07222 " pathEditMode="relative" rAng="0" ptsTypes="AA">
                                      <p:cBhvr>
                                        <p:cTn id="23" dur="250" accel="50000" decel="50000" autoRev="1" fill="hold">
                                          <p:stCondLst>
                                            <p:cond delay="0"/>
                                          </p:stCondLst>
                                        </p:cTn>
                                        <p:tgtEl>
                                          <p:spTgt spid="12"/>
                                        </p:tgtEl>
                                        <p:attrNameLst>
                                          <p:attrName>ppt_x</p:attrName>
                                          <p:attrName>ppt_y</p:attrName>
                                        </p:attrNameLst>
                                      </p:cBhvr>
                                      <p:rCtr x="0" y="-3611"/>
                                    </p:animMotion>
                                    <p:animRot by="1500000">
                                      <p:cBhvr>
                                        <p:cTn id="24" dur="125" fill="hold">
                                          <p:stCondLst>
                                            <p:cond delay="0"/>
                                          </p:stCondLst>
                                        </p:cTn>
                                        <p:tgtEl>
                                          <p:spTgt spid="12"/>
                                        </p:tgtEl>
                                        <p:attrNameLst>
                                          <p:attrName>r</p:attrName>
                                        </p:attrNameLst>
                                      </p:cBhvr>
                                    </p:animRot>
                                    <p:animRot by="-1500000">
                                      <p:cBhvr>
                                        <p:cTn id="25" dur="125" fill="hold">
                                          <p:stCondLst>
                                            <p:cond delay="125"/>
                                          </p:stCondLst>
                                        </p:cTn>
                                        <p:tgtEl>
                                          <p:spTgt spid="12"/>
                                        </p:tgtEl>
                                        <p:attrNameLst>
                                          <p:attrName>r</p:attrName>
                                        </p:attrNameLst>
                                      </p:cBhvr>
                                    </p:animRot>
                                    <p:animRot by="-1500000">
                                      <p:cBhvr>
                                        <p:cTn id="26" dur="125" fill="hold">
                                          <p:stCondLst>
                                            <p:cond delay="250"/>
                                          </p:stCondLst>
                                        </p:cTn>
                                        <p:tgtEl>
                                          <p:spTgt spid="12"/>
                                        </p:tgtEl>
                                        <p:attrNameLst>
                                          <p:attrName>r</p:attrName>
                                        </p:attrNameLst>
                                      </p:cBhvr>
                                    </p:animRot>
                                    <p:animRot by="1500000">
                                      <p:cBhvr>
                                        <p:cTn id="27" dur="125" fill="hold">
                                          <p:stCondLst>
                                            <p:cond delay="375"/>
                                          </p:stCondLst>
                                        </p:cTn>
                                        <p:tgtEl>
                                          <p:spTgt spid="12"/>
                                        </p:tgtEl>
                                        <p:attrNameLst>
                                          <p:attrName>r</p:attrName>
                                        </p:attrNameLst>
                                      </p:cBhvr>
                                    </p:animRot>
                                  </p:childTnLst>
                                </p:cTn>
                              </p:par>
                              <p:par>
                                <p:cTn id="28" presetID="34" presetClass="emph" presetSubtype="0" repeatCount="indefinite" fill="hold" grpId="0" nodeType="withEffect">
                                  <p:stCondLst>
                                    <p:cond delay="0"/>
                                  </p:stCondLst>
                                  <p:endCondLst>
                                    <p:cond evt="onNext" delay="0">
                                      <p:tgtEl>
                                        <p:sldTgt/>
                                      </p:tgtEl>
                                    </p:cond>
                                  </p:endCondLst>
                                  <p:iterate type="lt">
                                    <p:tmPct val="10000"/>
                                  </p:iterate>
                                  <p:childTnLst>
                                    <p:animMotion origin="layout" path="M 2.77778E-7 3.7037E-6 L 2.77778E-7 -0.07223 " pathEditMode="relative" rAng="0" ptsTypes="AA">
                                      <p:cBhvr>
                                        <p:cTn id="29" dur="250" accel="50000" decel="50000" autoRev="1" fill="hold">
                                          <p:stCondLst>
                                            <p:cond delay="0"/>
                                          </p:stCondLst>
                                        </p:cTn>
                                        <p:tgtEl>
                                          <p:spTgt spid="13"/>
                                        </p:tgtEl>
                                        <p:attrNameLst>
                                          <p:attrName>ppt_x</p:attrName>
                                          <p:attrName>ppt_y</p:attrName>
                                        </p:attrNameLst>
                                      </p:cBhvr>
                                      <p:rCtr x="0" y="-3611"/>
                                    </p:animMotion>
                                    <p:animRot by="1500000">
                                      <p:cBhvr>
                                        <p:cTn id="30" dur="125" fill="hold">
                                          <p:stCondLst>
                                            <p:cond delay="0"/>
                                          </p:stCondLst>
                                        </p:cTn>
                                        <p:tgtEl>
                                          <p:spTgt spid="13"/>
                                        </p:tgtEl>
                                        <p:attrNameLst>
                                          <p:attrName>r</p:attrName>
                                        </p:attrNameLst>
                                      </p:cBhvr>
                                    </p:animRot>
                                    <p:animRot by="-1500000">
                                      <p:cBhvr>
                                        <p:cTn id="31" dur="125" fill="hold">
                                          <p:stCondLst>
                                            <p:cond delay="125"/>
                                          </p:stCondLst>
                                        </p:cTn>
                                        <p:tgtEl>
                                          <p:spTgt spid="13"/>
                                        </p:tgtEl>
                                        <p:attrNameLst>
                                          <p:attrName>r</p:attrName>
                                        </p:attrNameLst>
                                      </p:cBhvr>
                                    </p:animRot>
                                    <p:animRot by="-1500000">
                                      <p:cBhvr>
                                        <p:cTn id="32" dur="125" fill="hold">
                                          <p:stCondLst>
                                            <p:cond delay="250"/>
                                          </p:stCondLst>
                                        </p:cTn>
                                        <p:tgtEl>
                                          <p:spTgt spid="13"/>
                                        </p:tgtEl>
                                        <p:attrNameLst>
                                          <p:attrName>r</p:attrName>
                                        </p:attrNameLst>
                                      </p:cBhvr>
                                    </p:animRot>
                                    <p:animRot by="1500000">
                                      <p:cBhvr>
                                        <p:cTn id="33" dur="125" fill="hold">
                                          <p:stCondLst>
                                            <p:cond delay="375"/>
                                          </p:stCondLst>
                                        </p:cTn>
                                        <p:tgtEl>
                                          <p:spTgt spid="13"/>
                                        </p:tgtEl>
                                        <p:attrNameLst>
                                          <p:attrName>r</p:attrName>
                                        </p:attrNameLst>
                                      </p:cBhvr>
                                    </p:animRot>
                                  </p:childTnLst>
                                </p:cTn>
                              </p:par>
                              <p:par>
                                <p:cTn id="34" presetID="34" presetClass="emph" presetSubtype="0" repeatCount="indefinite" fill="hold" grpId="0" nodeType="withEffect">
                                  <p:stCondLst>
                                    <p:cond delay="0"/>
                                  </p:stCondLst>
                                  <p:endCondLst>
                                    <p:cond evt="onNext" delay="0">
                                      <p:tgtEl>
                                        <p:sldTgt/>
                                      </p:tgtEl>
                                    </p:cond>
                                  </p:endCondLst>
                                  <p:iterate type="lt">
                                    <p:tmPct val="10000"/>
                                  </p:iterate>
                                  <p:childTnLst>
                                    <p:animMotion origin="layout" path="M -2.22222E-6 -3.33333E-6 L -2.22222E-6 -0.07222 " pathEditMode="relative" rAng="0" ptsTypes="AA">
                                      <p:cBhvr>
                                        <p:cTn id="35" dur="250" accel="50000" decel="50000" autoRev="1" fill="hold">
                                          <p:stCondLst>
                                            <p:cond delay="0"/>
                                          </p:stCondLst>
                                        </p:cTn>
                                        <p:tgtEl>
                                          <p:spTgt spid="14"/>
                                        </p:tgtEl>
                                        <p:attrNameLst>
                                          <p:attrName>ppt_x</p:attrName>
                                          <p:attrName>ppt_y</p:attrName>
                                        </p:attrNameLst>
                                      </p:cBhvr>
                                      <p:rCtr x="0" y="-3611"/>
                                    </p:animMotion>
                                    <p:animRot by="1500000">
                                      <p:cBhvr>
                                        <p:cTn id="36" dur="125" fill="hold">
                                          <p:stCondLst>
                                            <p:cond delay="0"/>
                                          </p:stCondLst>
                                        </p:cTn>
                                        <p:tgtEl>
                                          <p:spTgt spid="14"/>
                                        </p:tgtEl>
                                        <p:attrNameLst>
                                          <p:attrName>r</p:attrName>
                                        </p:attrNameLst>
                                      </p:cBhvr>
                                    </p:animRot>
                                    <p:animRot by="-1500000">
                                      <p:cBhvr>
                                        <p:cTn id="37" dur="125" fill="hold">
                                          <p:stCondLst>
                                            <p:cond delay="125"/>
                                          </p:stCondLst>
                                        </p:cTn>
                                        <p:tgtEl>
                                          <p:spTgt spid="14"/>
                                        </p:tgtEl>
                                        <p:attrNameLst>
                                          <p:attrName>r</p:attrName>
                                        </p:attrNameLst>
                                      </p:cBhvr>
                                    </p:animRot>
                                    <p:animRot by="-1500000">
                                      <p:cBhvr>
                                        <p:cTn id="38" dur="125" fill="hold">
                                          <p:stCondLst>
                                            <p:cond delay="250"/>
                                          </p:stCondLst>
                                        </p:cTn>
                                        <p:tgtEl>
                                          <p:spTgt spid="14"/>
                                        </p:tgtEl>
                                        <p:attrNameLst>
                                          <p:attrName>r</p:attrName>
                                        </p:attrNameLst>
                                      </p:cBhvr>
                                    </p:animRot>
                                    <p:animRot by="1500000">
                                      <p:cBhvr>
                                        <p:cTn id="39" dur="125" fill="hold">
                                          <p:stCondLst>
                                            <p:cond delay="375"/>
                                          </p:stCondLst>
                                        </p:cTn>
                                        <p:tgtEl>
                                          <p:spTgt spid="14"/>
                                        </p:tgtEl>
                                        <p:attrNameLst>
                                          <p:attrName>r</p:attrName>
                                        </p:attrNameLst>
                                      </p:cBhvr>
                                    </p:animRot>
                                  </p:childTnLst>
                                </p:cTn>
                              </p:par>
                              <p:par>
                                <p:cTn id="40" presetID="34" presetClass="emph" presetSubtype="0" repeatCount="indefinite" fill="hold" grpId="0" nodeType="withEffect">
                                  <p:stCondLst>
                                    <p:cond delay="0"/>
                                  </p:stCondLst>
                                  <p:endCondLst>
                                    <p:cond evt="onNext" delay="0">
                                      <p:tgtEl>
                                        <p:sldTgt/>
                                      </p:tgtEl>
                                    </p:cond>
                                  </p:endCondLst>
                                  <p:iterate type="lt">
                                    <p:tmPct val="10000"/>
                                  </p:iterate>
                                  <p:childTnLst>
                                    <p:animMotion origin="layout" path="M 0.0 0.0 L 0.0 -0.07213" pathEditMode="relative" ptsTypes="">
                                      <p:cBhvr>
                                        <p:cTn id="41" dur="250" accel="50000" decel="50000" autoRev="1" fill="hold">
                                          <p:stCondLst>
                                            <p:cond delay="0"/>
                                          </p:stCondLst>
                                        </p:cTn>
                                        <p:tgtEl>
                                          <p:spTgt spid="15"/>
                                        </p:tgtEl>
                                        <p:attrNameLst>
                                          <p:attrName>ppt_x</p:attrName>
                                          <p:attrName>ppt_y</p:attrName>
                                        </p:attrNameLst>
                                      </p:cBhvr>
                                    </p:animMotion>
                                    <p:animRot by="1500000">
                                      <p:cBhvr>
                                        <p:cTn id="42" dur="125" fill="hold">
                                          <p:stCondLst>
                                            <p:cond delay="0"/>
                                          </p:stCondLst>
                                        </p:cTn>
                                        <p:tgtEl>
                                          <p:spTgt spid="15"/>
                                        </p:tgtEl>
                                        <p:attrNameLst>
                                          <p:attrName>r</p:attrName>
                                        </p:attrNameLst>
                                      </p:cBhvr>
                                    </p:animRot>
                                    <p:animRot by="-1500000">
                                      <p:cBhvr>
                                        <p:cTn id="43" dur="125" fill="hold">
                                          <p:stCondLst>
                                            <p:cond delay="125"/>
                                          </p:stCondLst>
                                        </p:cTn>
                                        <p:tgtEl>
                                          <p:spTgt spid="15"/>
                                        </p:tgtEl>
                                        <p:attrNameLst>
                                          <p:attrName>r</p:attrName>
                                        </p:attrNameLst>
                                      </p:cBhvr>
                                    </p:animRot>
                                    <p:animRot by="-1500000">
                                      <p:cBhvr>
                                        <p:cTn id="44" dur="125" fill="hold">
                                          <p:stCondLst>
                                            <p:cond delay="250"/>
                                          </p:stCondLst>
                                        </p:cTn>
                                        <p:tgtEl>
                                          <p:spTgt spid="15"/>
                                        </p:tgtEl>
                                        <p:attrNameLst>
                                          <p:attrName>r</p:attrName>
                                        </p:attrNameLst>
                                      </p:cBhvr>
                                    </p:animRot>
                                    <p:animRot by="1500000">
                                      <p:cBhvr>
                                        <p:cTn id="45" dur="125" fill="hold">
                                          <p:stCondLst>
                                            <p:cond delay="375"/>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1" grpId="0"/>
      <p:bldP spid="12" grpId="0"/>
      <p:bldP spid="13" grpId="0"/>
      <p:bldP spid="14" grpId="0"/>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B031F-D557-4E54-0943-D6AC28D2B4DE}"/>
              </a:ext>
            </a:extLst>
          </p:cNvPr>
          <p:cNvSpPr>
            <a:spLocks noGrp="1"/>
          </p:cNvSpPr>
          <p:nvPr>
            <p:ph type="title"/>
          </p:nvPr>
        </p:nvSpPr>
        <p:spPr/>
        <p:txBody>
          <a:bodyPr/>
          <a:lstStyle/>
          <a:p>
            <a:pPr algn="ctr"/>
            <a:r>
              <a:rPr lang="en-US" b="1" dirty="0"/>
              <a:t>Lunch Break</a:t>
            </a:r>
          </a:p>
        </p:txBody>
      </p:sp>
      <p:sp>
        <p:nvSpPr>
          <p:cNvPr id="3" name="Content Placeholder 2">
            <a:extLst>
              <a:ext uri="{FF2B5EF4-FFF2-40B4-BE49-F238E27FC236}">
                <a16:creationId xmlns:a16="http://schemas.microsoft.com/office/drawing/2014/main" id="{7B4D5AFD-83C6-A12D-5963-CB0DB14EC3A4}"/>
              </a:ext>
            </a:extLst>
          </p:cNvPr>
          <p:cNvSpPr>
            <a:spLocks noGrp="1"/>
          </p:cNvSpPr>
          <p:nvPr>
            <p:ph idx="1"/>
          </p:nvPr>
        </p:nvSpPr>
        <p:spPr>
          <a:xfrm>
            <a:off x="1526990" y="1834407"/>
            <a:ext cx="6345260" cy="3530600"/>
          </a:xfrm>
        </p:spPr>
        <p:txBody>
          <a:bodyPr>
            <a:normAutofit/>
          </a:bodyPr>
          <a:lstStyle/>
          <a:p>
            <a:pPr marL="0" indent="0" algn="ctr">
              <a:buNone/>
            </a:pPr>
            <a:endParaRPr lang="en-US" sz="4400" b="1" dirty="0"/>
          </a:p>
          <a:p>
            <a:pPr marL="0" indent="0" algn="ctr">
              <a:buNone/>
            </a:pPr>
            <a:r>
              <a:rPr lang="en-US" sz="4400" b="1" dirty="0"/>
              <a:t>Thank you, </a:t>
            </a:r>
            <a:r>
              <a:rPr lang="en-US" sz="4400" b="1" dirty="0" err="1"/>
              <a:t>BuyBoard</a:t>
            </a:r>
            <a:r>
              <a:rPr lang="en-US" sz="4400" b="1" dirty="0"/>
              <a:t> for sponsoring our lunch today!!!!</a:t>
            </a:r>
          </a:p>
        </p:txBody>
      </p:sp>
      <p:pic>
        <p:nvPicPr>
          <p:cNvPr id="4" name="Picture 6" descr="BuyBoard | TASB Services">
            <a:extLst>
              <a:ext uri="{FF2B5EF4-FFF2-40B4-BE49-F238E27FC236}">
                <a16:creationId xmlns:a16="http://schemas.microsoft.com/office/drawing/2014/main" id="{24E9F2CB-7E15-8606-08E1-F9952731B7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3883" y="5137555"/>
            <a:ext cx="4066347" cy="138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51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0</TotalTime>
  <Words>3904</Words>
  <Application>Microsoft Office PowerPoint</Application>
  <PresentationFormat>On-screen Show (4:3)</PresentationFormat>
  <Paragraphs>382</Paragraphs>
  <Slides>48</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Corbel</vt:lpstr>
      <vt:lpstr>Work Sans</vt:lpstr>
      <vt:lpstr>Century Gothic</vt:lpstr>
      <vt:lpstr>Tahoma</vt:lpstr>
      <vt:lpstr>Arial</vt:lpstr>
      <vt:lpstr>Calibri</vt:lpstr>
      <vt:lpstr>Wingdings</vt:lpstr>
      <vt:lpstr>Wingdings 3</vt:lpstr>
      <vt:lpstr>Ion Boardroom</vt:lpstr>
      <vt:lpstr>WELCOME!  PURCHASING TRAINING</vt:lpstr>
      <vt:lpstr>Thank you so much to the following Sponsors!</vt:lpstr>
      <vt:lpstr>Welcome Connie Burkett from BuyBoard (TASB)</vt:lpstr>
      <vt:lpstr>Welcome Jeff Drury (Choice Partners)</vt:lpstr>
      <vt:lpstr>Welcome Dean Overdyk from Amazon Business</vt:lpstr>
      <vt:lpstr>Purchasing - Who to contact</vt:lpstr>
      <vt:lpstr>Purchasing Website  -Useful Links</vt:lpstr>
      <vt:lpstr>PowerPoint Presentation</vt:lpstr>
      <vt:lpstr>Requisition to PO Process</vt:lpstr>
      <vt:lpstr>Requisitions – Common errors and Omissions</vt:lpstr>
      <vt:lpstr>Needs Corrections-Requisition Status</vt:lpstr>
      <vt:lpstr>PowerPoint Presentation</vt:lpstr>
      <vt:lpstr>NOTES Section of PO:</vt:lpstr>
      <vt:lpstr>Running Purchase Orders (RPO)</vt:lpstr>
      <vt:lpstr>Requisitions  – Description &amp; Attachments</vt:lpstr>
      <vt:lpstr>Door prizes!</vt:lpstr>
      <vt:lpstr>PowerPoint Presentation</vt:lpstr>
      <vt:lpstr>PowerPoint Presentation</vt:lpstr>
      <vt:lpstr>PowerPoint Presentation</vt:lpstr>
      <vt:lpstr>Purchase Order Change Requests (Change Orders) </vt:lpstr>
      <vt:lpstr>Cancelling or Voiding a PO  </vt:lpstr>
      <vt:lpstr>Important Dates/Deadlines</vt:lpstr>
      <vt:lpstr>PowerPoint Presentation</vt:lpstr>
      <vt:lpstr>Outgoing Shipments</vt:lpstr>
      <vt:lpstr>Registration</vt:lpstr>
      <vt:lpstr>Amazon</vt:lpstr>
      <vt:lpstr>Awarded Vendors</vt:lpstr>
      <vt:lpstr>Quotes: When should one be requested?</vt:lpstr>
      <vt:lpstr>Quotes: When is it required?</vt:lpstr>
      <vt:lpstr>Door prizes!</vt:lpstr>
      <vt:lpstr>CSISD Vendor Performance Quality Report</vt:lpstr>
      <vt:lpstr>Warehouse Orders</vt:lpstr>
      <vt:lpstr>PowerPoint Presentation</vt:lpstr>
      <vt:lpstr>Surplus in Warehouse</vt:lpstr>
      <vt:lpstr>Asset Deletion Procedures</vt:lpstr>
      <vt:lpstr>Records Management and Retention</vt:lpstr>
      <vt:lpstr>Records Management and Retention – Duties of Campus</vt:lpstr>
      <vt:lpstr>Records Management and Retention – Retention Period?</vt:lpstr>
      <vt:lpstr>Records Management and Retention – Destruction</vt:lpstr>
      <vt:lpstr>Records Management and Retention – Digital</vt:lpstr>
      <vt:lpstr>PowerPoint Presentation</vt:lpstr>
      <vt:lpstr>Questions, Comments, Concerns</vt:lpstr>
      <vt:lpstr>PowerPoint Presentation</vt:lpstr>
      <vt:lpstr>Thanks Again to All of Our Sponsors!!</vt:lpstr>
      <vt:lpstr>PowerPoint Presentation</vt:lpstr>
      <vt:lpstr>PowerPoint Presentation</vt:lpstr>
      <vt:lpstr> Door prizes!</vt:lpstr>
      <vt:lpstr>Lunch Break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ACCOUNTS PAYABLE UPDATE</dc:title>
  <dc:creator>carmella</dc:creator>
  <cp:lastModifiedBy>Hairell, Jennifer</cp:lastModifiedBy>
  <cp:revision>84</cp:revision>
  <dcterms:created xsi:type="dcterms:W3CDTF">2017-08-10T02:14:29Z</dcterms:created>
  <dcterms:modified xsi:type="dcterms:W3CDTF">2023-08-09T19:55:14Z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