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9" r:id="rId1"/>
  </p:sldMasterIdLst>
  <p:sldIdLst>
    <p:sldId id="256" r:id="rId2"/>
    <p:sldId id="258" r:id="rId3"/>
    <p:sldId id="259" r:id="rId4"/>
    <p:sldId id="260"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80"/>
    <p:restoredTop sz="94720"/>
  </p:normalViewPr>
  <p:slideViewPr>
    <p:cSldViewPr snapToGrid="0" snapToObjects="1">
      <p:cViewPr varScale="1">
        <p:scale>
          <a:sx n="105" d="100"/>
          <a:sy n="105" d="100"/>
        </p:scale>
        <p:origin x="92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6D974-F14F-CF45-B5ED-C1C5D36D09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F5156F-94A1-DA4C-B709-3B0FEDAB7A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D2BDCD-4329-B74D-92D8-FF1A4A0E1AF8}"/>
              </a:ext>
            </a:extLst>
          </p:cNvPr>
          <p:cNvSpPr>
            <a:spLocks noGrp="1"/>
          </p:cNvSpPr>
          <p:nvPr>
            <p:ph type="dt" sz="half" idx="10"/>
          </p:nvPr>
        </p:nvSpPr>
        <p:spPr/>
        <p:txBody>
          <a:bodyPr/>
          <a:lstStyle/>
          <a:p>
            <a:fld id="{11A6662E-FAF4-44BC-88B5-85A7CBFB6D30}" type="datetime1">
              <a:rPr lang="en-US" smtClean="0"/>
              <a:pPr/>
              <a:t>5/17/2024</a:t>
            </a:fld>
            <a:endParaRPr lang="en-US" dirty="0"/>
          </a:p>
        </p:txBody>
      </p:sp>
      <p:sp>
        <p:nvSpPr>
          <p:cNvPr id="5" name="Footer Placeholder 4">
            <a:extLst>
              <a:ext uri="{FF2B5EF4-FFF2-40B4-BE49-F238E27FC236}">
                <a16:creationId xmlns:a16="http://schemas.microsoft.com/office/drawing/2014/main" id="{546BF34F-1D3A-C044-B761-EAD4F826CED6}"/>
              </a:ext>
            </a:extLst>
          </p:cNvPr>
          <p:cNvSpPr>
            <a:spLocks noGrp="1"/>
          </p:cNvSpPr>
          <p:nvPr>
            <p:ph type="ftr" sz="quarter" idx="11"/>
          </p:nvPr>
        </p:nvSpPr>
        <p:spPr/>
        <p:txBody>
          <a:body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87E7D2CF-4FE5-154A-99FB-E74A80D58764}"/>
              </a:ext>
            </a:extLst>
          </p:cNvPr>
          <p:cNvSpPr>
            <a:spLocks noGrp="1"/>
          </p:cNvSpPr>
          <p:nvPr>
            <p:ph type="sldNum" sz="quarter" idx="12"/>
          </p:nvPr>
        </p:nvSpPr>
        <p:spPr/>
        <p:txBody>
          <a:bodyPr/>
          <a:lstStyle/>
          <a:p>
            <a:fld id="{73B850FF-6169-4056-8077-06FFA93A5366}" type="slidenum">
              <a:rPr lang="en-US" smtClean="0"/>
              <a:pPr/>
              <a:t>‹#›</a:t>
            </a:fld>
            <a:endParaRPr lang="en-US"/>
          </a:p>
        </p:txBody>
      </p:sp>
    </p:spTree>
    <p:extLst>
      <p:ext uri="{BB962C8B-B14F-4D97-AF65-F5344CB8AC3E}">
        <p14:creationId xmlns:p14="http://schemas.microsoft.com/office/powerpoint/2010/main" val="1731917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0B07B-E6B8-274B-948B-BE8E43F3B2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9C53A0-C662-CC40-A8A8-701794242A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8AC979-7B40-1946-9824-CA30543DE61F}"/>
              </a:ext>
            </a:extLst>
          </p:cNvPr>
          <p:cNvSpPr>
            <a:spLocks noGrp="1"/>
          </p:cNvSpPr>
          <p:nvPr>
            <p:ph type="dt" sz="half" idx="10"/>
          </p:nvPr>
        </p:nvSpPr>
        <p:spPr/>
        <p:txBody>
          <a:bodyPr/>
          <a:lstStyle/>
          <a:p>
            <a:fld id="{0055F08A-1E71-4B2B-BB49-E743F2903911}" type="datetime1">
              <a:rPr lang="en-US" smtClean="0"/>
              <a:t>5/17/2024</a:t>
            </a:fld>
            <a:endParaRPr lang="en-US" dirty="0"/>
          </a:p>
        </p:txBody>
      </p:sp>
      <p:sp>
        <p:nvSpPr>
          <p:cNvPr id="5" name="Footer Placeholder 4">
            <a:extLst>
              <a:ext uri="{FF2B5EF4-FFF2-40B4-BE49-F238E27FC236}">
                <a16:creationId xmlns:a16="http://schemas.microsoft.com/office/drawing/2014/main" id="{2B62D739-2518-B94C-A84E-67E529B4F5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48B22-EF4B-7E40-97C8-6F711D534DD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20123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D219-5C40-9349-AB35-38079967A2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BE8F06-16F0-E84D-ADA2-9F0FDF5606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0ACC2C-7A27-F240-A9BD-3D069B677B3D}"/>
              </a:ext>
            </a:extLst>
          </p:cNvPr>
          <p:cNvSpPr>
            <a:spLocks noGrp="1"/>
          </p:cNvSpPr>
          <p:nvPr>
            <p:ph type="dt" sz="half" idx="10"/>
          </p:nvPr>
        </p:nvSpPr>
        <p:spPr/>
        <p:txBody>
          <a:bodyPr/>
          <a:lstStyle/>
          <a:p>
            <a:fld id="{15417D9E-721A-44BB-8863-9873FE64DA75}" type="datetime1">
              <a:rPr lang="en-US" smtClean="0"/>
              <a:t>5/17/2024</a:t>
            </a:fld>
            <a:endParaRPr lang="en-US"/>
          </a:p>
        </p:txBody>
      </p:sp>
      <p:sp>
        <p:nvSpPr>
          <p:cNvPr id="5" name="Footer Placeholder 4">
            <a:extLst>
              <a:ext uri="{FF2B5EF4-FFF2-40B4-BE49-F238E27FC236}">
                <a16:creationId xmlns:a16="http://schemas.microsoft.com/office/drawing/2014/main" id="{A0B544B5-C8E8-944D-8CCB-2B2A97335C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0238C8-C028-C448-9641-E7E217C58BD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430729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34CA3-9394-E94E-B537-23A18CEE09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3298E8-C44F-BC43-BC3B-A48ACCAA2E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74B98-05E7-114A-92A9-226B159D83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A075107-5AF3-8B4B-857E-FF5BEB9184A0}"/>
              </a:ext>
            </a:extLst>
          </p:cNvPr>
          <p:cNvSpPr>
            <a:spLocks noGrp="1"/>
          </p:cNvSpPr>
          <p:nvPr>
            <p:ph type="dt" sz="half" idx="10"/>
          </p:nvPr>
        </p:nvSpPr>
        <p:spPr/>
        <p:txBody>
          <a:bodyPr/>
          <a:lstStyle/>
          <a:p>
            <a:fld id="{5F31DA2F-80B8-49CF-99FB-5ABCA53A607A}" type="datetime1">
              <a:rPr lang="en-US" smtClean="0"/>
              <a:t>5/17/2024</a:t>
            </a:fld>
            <a:endParaRPr lang="en-US"/>
          </a:p>
        </p:txBody>
      </p:sp>
      <p:sp>
        <p:nvSpPr>
          <p:cNvPr id="6" name="Footer Placeholder 5">
            <a:extLst>
              <a:ext uri="{FF2B5EF4-FFF2-40B4-BE49-F238E27FC236}">
                <a16:creationId xmlns:a16="http://schemas.microsoft.com/office/drawing/2014/main" id="{BDEB10D6-3604-7645-A799-83D9E11F6E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63BDF5-8958-844A-A9DA-9AC757C6798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11765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D54D-0B0D-FB4D-AD58-5CAF98204E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25F4D0-2876-4448-9E4A-F75F6F8364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0F91A8-3000-2346-AE27-B7D7B52124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8CB2E8-F4C9-8D4E-B903-E0172B6D0B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B26BA5-6C41-D44F-8957-9D8303C868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08D6AE-C845-0A47-943B-6742E920603E}"/>
              </a:ext>
            </a:extLst>
          </p:cNvPr>
          <p:cNvSpPr>
            <a:spLocks noGrp="1"/>
          </p:cNvSpPr>
          <p:nvPr>
            <p:ph type="dt" sz="half" idx="10"/>
          </p:nvPr>
        </p:nvSpPr>
        <p:spPr/>
        <p:txBody>
          <a:bodyPr/>
          <a:lstStyle/>
          <a:p>
            <a:fld id="{28852172-E6C9-4B6C-929A-A9DE3837BBF1}" type="datetime1">
              <a:rPr lang="en-US" smtClean="0"/>
              <a:t>5/17/2024</a:t>
            </a:fld>
            <a:endParaRPr lang="en-US"/>
          </a:p>
        </p:txBody>
      </p:sp>
      <p:sp>
        <p:nvSpPr>
          <p:cNvPr id="8" name="Footer Placeholder 7">
            <a:extLst>
              <a:ext uri="{FF2B5EF4-FFF2-40B4-BE49-F238E27FC236}">
                <a16:creationId xmlns:a16="http://schemas.microsoft.com/office/drawing/2014/main" id="{AD907303-4A83-A344-810C-77DE5FE11B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63AF39-4D33-1E41-971F-AEEBBDCC302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899127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679E9-C609-E145-B770-9895DD8847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AC10B0-9299-9C44-8A54-A9BEBE6C1B3C}"/>
              </a:ext>
            </a:extLst>
          </p:cNvPr>
          <p:cNvSpPr>
            <a:spLocks noGrp="1"/>
          </p:cNvSpPr>
          <p:nvPr>
            <p:ph type="dt" sz="half" idx="10"/>
          </p:nvPr>
        </p:nvSpPr>
        <p:spPr/>
        <p:txBody>
          <a:bodyPr/>
          <a:lstStyle/>
          <a:p>
            <a:fld id="{3AB41CFF-90C9-47B3-9DA1-F2BF8D839F7E}" type="datetime1">
              <a:rPr lang="en-US" smtClean="0"/>
              <a:t>5/17/2024</a:t>
            </a:fld>
            <a:endParaRPr lang="en-US"/>
          </a:p>
        </p:txBody>
      </p:sp>
      <p:sp>
        <p:nvSpPr>
          <p:cNvPr id="4" name="Footer Placeholder 3">
            <a:extLst>
              <a:ext uri="{FF2B5EF4-FFF2-40B4-BE49-F238E27FC236}">
                <a16:creationId xmlns:a16="http://schemas.microsoft.com/office/drawing/2014/main" id="{1EB6F87F-14A2-6843-A489-BE3C208E27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075138C-FCD5-2E44-90E2-F41F39F38890}"/>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90790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09BE72-5916-DB47-BA04-1165597D9A51}"/>
              </a:ext>
            </a:extLst>
          </p:cNvPr>
          <p:cNvSpPr>
            <a:spLocks noGrp="1"/>
          </p:cNvSpPr>
          <p:nvPr>
            <p:ph type="dt" sz="half" idx="10"/>
          </p:nvPr>
        </p:nvSpPr>
        <p:spPr/>
        <p:txBody>
          <a:bodyPr/>
          <a:lstStyle/>
          <a:p>
            <a:fld id="{F06048FA-06AB-4884-A69B-986B96E68A24}" type="datetime1">
              <a:rPr lang="en-US" smtClean="0"/>
              <a:t>5/17/2024</a:t>
            </a:fld>
            <a:endParaRPr lang="en-US"/>
          </a:p>
        </p:txBody>
      </p:sp>
      <p:sp>
        <p:nvSpPr>
          <p:cNvPr id="3" name="Footer Placeholder 2">
            <a:extLst>
              <a:ext uri="{FF2B5EF4-FFF2-40B4-BE49-F238E27FC236}">
                <a16:creationId xmlns:a16="http://schemas.microsoft.com/office/drawing/2014/main" id="{3A1171A3-26D5-4544-8EE9-E50961F162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49B0AC-0ED8-9B4C-8E3A-E35B153938C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401197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CA1DE-98AE-8148-A95B-7609346B8B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A814B5-3E30-6544-8041-ACDDA21AF8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C093FD0-2609-AE4A-AFBE-6ABD72163A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DEB4C2-DEFA-D94D-8A4D-635062C425AE}"/>
              </a:ext>
            </a:extLst>
          </p:cNvPr>
          <p:cNvSpPr>
            <a:spLocks noGrp="1"/>
          </p:cNvSpPr>
          <p:nvPr>
            <p:ph type="dt" sz="half" idx="10"/>
          </p:nvPr>
        </p:nvSpPr>
        <p:spPr/>
        <p:txBody>
          <a:bodyPr/>
          <a:lstStyle/>
          <a:p>
            <a:fld id="{50DB7ABA-0172-4F9C-889D-567164F66BCD}" type="datetime1">
              <a:rPr lang="en-US" smtClean="0"/>
              <a:t>5/17/2024</a:t>
            </a:fld>
            <a:endParaRPr lang="en-US"/>
          </a:p>
        </p:txBody>
      </p:sp>
      <p:sp>
        <p:nvSpPr>
          <p:cNvPr id="6" name="Footer Placeholder 5">
            <a:extLst>
              <a:ext uri="{FF2B5EF4-FFF2-40B4-BE49-F238E27FC236}">
                <a16:creationId xmlns:a16="http://schemas.microsoft.com/office/drawing/2014/main" id="{FB3F8810-2643-944F-9C34-A961624287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D4CD-C7DF-DF45-80D7-49C5DCE58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92950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17FD4-02C0-6743-8997-446A2999CA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6B2868-362F-6E4F-9A2E-438E9C10CF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6C16A0-32DF-D34A-9504-61D0A67D71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7997FF-ED64-7A44-A353-7A363C5948C1}"/>
              </a:ext>
            </a:extLst>
          </p:cNvPr>
          <p:cNvSpPr>
            <a:spLocks noGrp="1"/>
          </p:cNvSpPr>
          <p:nvPr>
            <p:ph type="dt" sz="half" idx="10"/>
          </p:nvPr>
        </p:nvSpPr>
        <p:spPr/>
        <p:txBody>
          <a:bodyPr/>
          <a:lstStyle/>
          <a:p>
            <a:fld id="{78AC6A5B-8AE7-4A41-B5A7-9ADC6686DC18}" type="datetime1">
              <a:rPr lang="en-US" smtClean="0"/>
              <a:t>5/17/2024</a:t>
            </a:fld>
            <a:endParaRPr lang="en-US"/>
          </a:p>
        </p:txBody>
      </p:sp>
      <p:sp>
        <p:nvSpPr>
          <p:cNvPr id="6" name="Footer Placeholder 5">
            <a:extLst>
              <a:ext uri="{FF2B5EF4-FFF2-40B4-BE49-F238E27FC236}">
                <a16:creationId xmlns:a16="http://schemas.microsoft.com/office/drawing/2014/main" id="{AA7F0A39-BA53-B747-BF41-99E0EBC97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F79026-7135-B347-BDE0-27293BB74E4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63039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541FA-2CB0-474B-92C7-3A7107CC6B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518CE3-FBDA-2D48-92B5-76FA0BE013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8C555-305C-8E49-BD42-91EB51EC95FF}"/>
              </a:ext>
            </a:extLst>
          </p:cNvPr>
          <p:cNvSpPr>
            <a:spLocks noGrp="1"/>
          </p:cNvSpPr>
          <p:nvPr>
            <p:ph type="dt" sz="half" idx="10"/>
          </p:nvPr>
        </p:nvSpPr>
        <p:spPr/>
        <p:txBody>
          <a:bodyPr/>
          <a:lstStyle/>
          <a:p>
            <a:fld id="{4C559632-1575-4E14-B53B-3DC3D5ED3947}" type="datetime1">
              <a:rPr lang="en-US" smtClean="0"/>
              <a:t>5/17/2024</a:t>
            </a:fld>
            <a:endParaRPr lang="en-US"/>
          </a:p>
        </p:txBody>
      </p:sp>
      <p:sp>
        <p:nvSpPr>
          <p:cNvPr id="5" name="Footer Placeholder 4">
            <a:extLst>
              <a:ext uri="{FF2B5EF4-FFF2-40B4-BE49-F238E27FC236}">
                <a16:creationId xmlns:a16="http://schemas.microsoft.com/office/drawing/2014/main" id="{CBF53724-F8B1-C245-88B3-D9B7648BDC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6E276B-ECB3-6B46-9D52-82C85F8DA3B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879626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706ED1-03F8-E340-9600-3919A3122A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36D325-C1E4-AC4C-9B0A-7B0926F348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4D24D-6609-1645-8B99-74A8D9508CD8}"/>
              </a:ext>
            </a:extLst>
          </p:cNvPr>
          <p:cNvSpPr>
            <a:spLocks noGrp="1"/>
          </p:cNvSpPr>
          <p:nvPr>
            <p:ph type="dt" sz="half" idx="10"/>
          </p:nvPr>
        </p:nvSpPr>
        <p:spPr/>
        <p:txBody>
          <a:bodyPr/>
          <a:lstStyle/>
          <a:p>
            <a:fld id="{CC4A6868-2568-4CC9-B302-F37117B01A6E}" type="datetime1">
              <a:rPr lang="en-US" smtClean="0"/>
              <a:t>5/17/2024</a:t>
            </a:fld>
            <a:endParaRPr lang="en-US"/>
          </a:p>
        </p:txBody>
      </p:sp>
      <p:sp>
        <p:nvSpPr>
          <p:cNvPr id="5" name="Footer Placeholder 4">
            <a:extLst>
              <a:ext uri="{FF2B5EF4-FFF2-40B4-BE49-F238E27FC236}">
                <a16:creationId xmlns:a16="http://schemas.microsoft.com/office/drawing/2014/main" id="{3AE2DE36-6EC1-3249-838E-B373EC28D4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B32384-5E8B-7842-8F24-3489106B9F1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120318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848322-4AA8-8E41-A6D1-B6EAE38245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892DF5-0742-3B45-95E0-3637F17132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E4A1F4-25CF-A847-A46F-611FE5B4EE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0CF6C-748E-4B7A-BC8B-3011EF78ED13}" type="datetime1">
              <a:rPr lang="en-US" smtClean="0"/>
              <a:pPr/>
              <a:t>5/17/2024</a:t>
            </a:fld>
            <a:endParaRPr lang="en-US" dirty="0"/>
          </a:p>
        </p:txBody>
      </p:sp>
      <p:sp>
        <p:nvSpPr>
          <p:cNvPr id="5" name="Footer Placeholder 4">
            <a:extLst>
              <a:ext uri="{FF2B5EF4-FFF2-40B4-BE49-F238E27FC236}">
                <a16:creationId xmlns:a16="http://schemas.microsoft.com/office/drawing/2014/main" id="{415F9646-3680-E645-BC65-F3DC7F3AC0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5FEE4637-8E8C-3B48-A55E-C75D1CA796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B850FF-6169-4056-8077-06FFA93A5366}" type="slidenum">
              <a:rPr lang="en-US" smtClean="0"/>
              <a:pPr/>
              <a:t>‹#›</a:t>
            </a:fld>
            <a:endParaRPr lang="en-US" dirty="0"/>
          </a:p>
        </p:txBody>
      </p:sp>
    </p:spTree>
    <p:extLst>
      <p:ext uri="{BB962C8B-B14F-4D97-AF65-F5344CB8AC3E}">
        <p14:creationId xmlns:p14="http://schemas.microsoft.com/office/powerpoint/2010/main" val="280364941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xhere.com/en/photo/562831"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E06E4-4355-8A40-8D32-BFE1A9AC1BBD}"/>
              </a:ext>
            </a:extLst>
          </p:cNvPr>
          <p:cNvSpPr>
            <a:spLocks noGrp="1"/>
          </p:cNvSpPr>
          <p:nvPr>
            <p:ph type="ctrTitle"/>
          </p:nvPr>
        </p:nvSpPr>
        <p:spPr>
          <a:xfrm>
            <a:off x="838200" y="740211"/>
            <a:ext cx="7530685" cy="3163864"/>
          </a:xfrm>
        </p:spPr>
        <p:txBody>
          <a:bodyPr>
            <a:normAutofit/>
          </a:bodyPr>
          <a:lstStyle/>
          <a:p>
            <a:pPr algn="l"/>
            <a:r>
              <a:rPr lang="en-US" sz="5200" dirty="0">
                <a:solidFill>
                  <a:srgbClr val="FFFFFF"/>
                </a:solidFill>
              </a:rPr>
              <a:t>Holden Elementary </a:t>
            </a:r>
          </a:p>
        </p:txBody>
      </p:sp>
      <p:sp>
        <p:nvSpPr>
          <p:cNvPr id="3" name="Subtitle 2">
            <a:extLst>
              <a:ext uri="{FF2B5EF4-FFF2-40B4-BE49-F238E27FC236}">
                <a16:creationId xmlns:a16="http://schemas.microsoft.com/office/drawing/2014/main" id="{5CC9CF6A-1555-7E42-ACAC-21CFD689F6F5}"/>
              </a:ext>
            </a:extLst>
          </p:cNvPr>
          <p:cNvSpPr>
            <a:spLocks noGrp="1"/>
          </p:cNvSpPr>
          <p:nvPr>
            <p:ph type="subTitle" idx="1"/>
          </p:nvPr>
        </p:nvSpPr>
        <p:spPr>
          <a:xfrm>
            <a:off x="838200" y="4074515"/>
            <a:ext cx="7583133" cy="1279124"/>
          </a:xfrm>
        </p:spPr>
        <p:txBody>
          <a:bodyPr>
            <a:normAutofit/>
          </a:bodyPr>
          <a:lstStyle/>
          <a:p>
            <a:pPr algn="l"/>
            <a:r>
              <a:rPr lang="en-US" sz="2200" dirty="0">
                <a:solidFill>
                  <a:srgbClr val="FFFFFF"/>
                </a:solidFill>
              </a:rPr>
              <a:t>Title 1 Board Report 2021-22</a:t>
            </a:r>
          </a:p>
        </p:txBody>
      </p:sp>
      <p:pic>
        <p:nvPicPr>
          <p:cNvPr id="5" name="Picture 4" descr="A group of children lying on the grass reading books&#10;&#10;Description automatically generated with medium confidence">
            <a:extLst>
              <a:ext uri="{FF2B5EF4-FFF2-40B4-BE49-F238E27FC236}">
                <a16:creationId xmlns:a16="http://schemas.microsoft.com/office/drawing/2014/main" id="{3054C350-3D15-E447-A04B-DFAB40358117}"/>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060208" y="1"/>
            <a:ext cx="7583133" cy="4973782"/>
          </a:xfrm>
          <a:prstGeom prst="rect">
            <a:avLst/>
          </a:prstGeom>
        </p:spPr>
      </p:pic>
      <p:sp>
        <p:nvSpPr>
          <p:cNvPr id="7" name="TextBox 6">
            <a:extLst>
              <a:ext uri="{FF2B5EF4-FFF2-40B4-BE49-F238E27FC236}">
                <a16:creationId xmlns:a16="http://schemas.microsoft.com/office/drawing/2014/main" id="{4DDF40BA-8497-6B4B-A801-3BBD9B37B061}"/>
              </a:ext>
            </a:extLst>
          </p:cNvPr>
          <p:cNvSpPr txBox="1"/>
          <p:nvPr/>
        </p:nvSpPr>
        <p:spPr>
          <a:xfrm>
            <a:off x="2060208" y="5524079"/>
            <a:ext cx="7583133" cy="523220"/>
          </a:xfrm>
          <a:prstGeom prst="rect">
            <a:avLst/>
          </a:prstGeom>
          <a:noFill/>
        </p:spPr>
        <p:txBody>
          <a:bodyPr wrap="square" rtlCol="0">
            <a:spAutoFit/>
          </a:bodyPr>
          <a:lstStyle/>
          <a:p>
            <a:pPr algn="ctr"/>
            <a:r>
              <a:rPr lang="en-US" sz="2800" dirty="0">
                <a:solidFill>
                  <a:schemeClr val="accent1"/>
                </a:solidFill>
              </a:rPr>
              <a:t>Holden Title Program Report 2023-24</a:t>
            </a:r>
          </a:p>
        </p:txBody>
      </p:sp>
    </p:spTree>
    <p:extLst>
      <p:ext uri="{BB962C8B-B14F-4D97-AF65-F5344CB8AC3E}">
        <p14:creationId xmlns:p14="http://schemas.microsoft.com/office/powerpoint/2010/main" val="3482459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6ABE7-A20A-4545-AB08-3E236FDD2A4D}"/>
              </a:ext>
            </a:extLst>
          </p:cNvPr>
          <p:cNvSpPr>
            <a:spLocks noGrp="1"/>
          </p:cNvSpPr>
          <p:nvPr>
            <p:ph type="title"/>
          </p:nvPr>
        </p:nvSpPr>
        <p:spPr/>
        <p:txBody>
          <a:bodyPr/>
          <a:lstStyle/>
          <a:p>
            <a:r>
              <a:rPr lang="en-US" dirty="0"/>
              <a:t>What Title Funds Do We Receive? </a:t>
            </a:r>
          </a:p>
        </p:txBody>
      </p:sp>
      <p:graphicFrame>
        <p:nvGraphicFramePr>
          <p:cNvPr id="7" name="Table 7">
            <a:extLst>
              <a:ext uri="{FF2B5EF4-FFF2-40B4-BE49-F238E27FC236}">
                <a16:creationId xmlns:a16="http://schemas.microsoft.com/office/drawing/2014/main" id="{8B1C9BAF-6943-5C4E-B8A1-72BC01FF3595}"/>
              </a:ext>
            </a:extLst>
          </p:cNvPr>
          <p:cNvGraphicFramePr>
            <a:graphicFrameLocks noGrp="1"/>
          </p:cNvGraphicFramePr>
          <p:nvPr>
            <p:ph idx="1"/>
            <p:extLst>
              <p:ext uri="{D42A27DB-BD31-4B8C-83A1-F6EECF244321}">
                <p14:modId xmlns:p14="http://schemas.microsoft.com/office/powerpoint/2010/main" val="2578950343"/>
              </p:ext>
            </p:extLst>
          </p:nvPr>
        </p:nvGraphicFramePr>
        <p:xfrm>
          <a:off x="838200" y="1825625"/>
          <a:ext cx="10515600" cy="1483360"/>
        </p:xfrm>
        <a:graphic>
          <a:graphicData uri="http://schemas.openxmlformats.org/drawingml/2006/table">
            <a:tbl>
              <a:tblPr firstRow="1" bandRow="1">
                <a:tableStyleId>{5C22544A-7EE6-4342-B048-85BDC9FD1C3A}</a:tableStyleId>
              </a:tblPr>
              <a:tblGrid>
                <a:gridCol w="2827564">
                  <a:extLst>
                    <a:ext uri="{9D8B030D-6E8A-4147-A177-3AD203B41FA5}">
                      <a16:colId xmlns:a16="http://schemas.microsoft.com/office/drawing/2014/main" val="3727513917"/>
                    </a:ext>
                  </a:extLst>
                </a:gridCol>
                <a:gridCol w="7688036">
                  <a:extLst>
                    <a:ext uri="{9D8B030D-6E8A-4147-A177-3AD203B41FA5}">
                      <a16:colId xmlns:a16="http://schemas.microsoft.com/office/drawing/2014/main" val="2447742811"/>
                    </a:ext>
                  </a:extLst>
                </a:gridCol>
              </a:tblGrid>
              <a:tr h="370840">
                <a:tc>
                  <a:txBody>
                    <a:bodyPr/>
                    <a:lstStyle/>
                    <a:p>
                      <a:r>
                        <a:rPr lang="en-US" dirty="0"/>
                        <a:t>Title</a:t>
                      </a:r>
                    </a:p>
                  </a:txBody>
                  <a:tcPr/>
                </a:tc>
                <a:tc>
                  <a:txBody>
                    <a:bodyPr/>
                    <a:lstStyle/>
                    <a:p>
                      <a:r>
                        <a:rPr lang="en-US" dirty="0"/>
                        <a:t>Allocation</a:t>
                      </a:r>
                    </a:p>
                  </a:txBody>
                  <a:tcPr/>
                </a:tc>
                <a:extLst>
                  <a:ext uri="{0D108BD9-81ED-4DB2-BD59-A6C34878D82A}">
                    <a16:rowId xmlns:a16="http://schemas.microsoft.com/office/drawing/2014/main" val="4166854496"/>
                  </a:ext>
                </a:extLst>
              </a:tr>
              <a:tr h="370840">
                <a:tc>
                  <a:txBody>
                    <a:bodyPr/>
                    <a:lstStyle/>
                    <a:p>
                      <a:r>
                        <a:rPr lang="en-US" dirty="0"/>
                        <a:t>Title I</a:t>
                      </a:r>
                    </a:p>
                  </a:txBody>
                  <a:tcPr/>
                </a:tc>
                <a:tc>
                  <a:txBody>
                    <a:bodyPr/>
                    <a:lstStyle/>
                    <a:p>
                      <a:r>
                        <a:rPr lang="en-US" dirty="0"/>
                        <a:t>$247,056.00</a:t>
                      </a:r>
                    </a:p>
                  </a:txBody>
                  <a:tcPr/>
                </a:tc>
                <a:extLst>
                  <a:ext uri="{0D108BD9-81ED-4DB2-BD59-A6C34878D82A}">
                    <a16:rowId xmlns:a16="http://schemas.microsoft.com/office/drawing/2014/main" val="223747081"/>
                  </a:ext>
                </a:extLst>
              </a:tr>
              <a:tr h="370840">
                <a:tc>
                  <a:txBody>
                    <a:bodyPr/>
                    <a:lstStyle/>
                    <a:p>
                      <a:r>
                        <a:rPr lang="en-US" dirty="0"/>
                        <a:t>Title IIA</a:t>
                      </a:r>
                    </a:p>
                  </a:txBody>
                  <a:tcPr/>
                </a:tc>
                <a:tc>
                  <a:txBody>
                    <a:bodyPr/>
                    <a:lstStyle/>
                    <a:p>
                      <a:r>
                        <a:rPr lang="en-US" dirty="0"/>
                        <a:t>$46,426.00</a:t>
                      </a:r>
                    </a:p>
                  </a:txBody>
                  <a:tcPr/>
                </a:tc>
                <a:extLst>
                  <a:ext uri="{0D108BD9-81ED-4DB2-BD59-A6C34878D82A}">
                    <a16:rowId xmlns:a16="http://schemas.microsoft.com/office/drawing/2014/main" val="3421863004"/>
                  </a:ext>
                </a:extLst>
              </a:tr>
              <a:tr h="370840">
                <a:tc>
                  <a:txBody>
                    <a:bodyPr/>
                    <a:lstStyle/>
                    <a:p>
                      <a:r>
                        <a:rPr lang="en-US" dirty="0"/>
                        <a:t>Title IVA</a:t>
                      </a:r>
                    </a:p>
                  </a:txBody>
                  <a:tcPr/>
                </a:tc>
                <a:tc>
                  <a:txBody>
                    <a:bodyPr/>
                    <a:lstStyle/>
                    <a:p>
                      <a:r>
                        <a:rPr lang="en-US"/>
                        <a:t>$18,943.00</a:t>
                      </a:r>
                      <a:endParaRPr lang="en-US" dirty="0"/>
                    </a:p>
                  </a:txBody>
                  <a:tcPr/>
                </a:tc>
                <a:extLst>
                  <a:ext uri="{0D108BD9-81ED-4DB2-BD59-A6C34878D82A}">
                    <a16:rowId xmlns:a16="http://schemas.microsoft.com/office/drawing/2014/main" val="4170529262"/>
                  </a:ext>
                </a:extLst>
              </a:tr>
            </a:tbl>
          </a:graphicData>
        </a:graphic>
      </p:graphicFrame>
    </p:spTree>
    <p:extLst>
      <p:ext uri="{BB962C8B-B14F-4D97-AF65-F5344CB8AC3E}">
        <p14:creationId xmlns:p14="http://schemas.microsoft.com/office/powerpoint/2010/main" val="99268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5A18D-4465-DA4D-85AA-2F44A674DC0B}"/>
              </a:ext>
            </a:extLst>
          </p:cNvPr>
          <p:cNvSpPr>
            <a:spLocks noGrp="1"/>
          </p:cNvSpPr>
          <p:nvPr>
            <p:ph type="title"/>
          </p:nvPr>
        </p:nvSpPr>
        <p:spPr/>
        <p:txBody>
          <a:bodyPr/>
          <a:lstStyle/>
          <a:p>
            <a:r>
              <a:rPr lang="en-US" dirty="0"/>
              <a:t>What Do We Use These Funds For?</a:t>
            </a:r>
          </a:p>
        </p:txBody>
      </p:sp>
      <p:sp>
        <p:nvSpPr>
          <p:cNvPr id="3" name="Content Placeholder 2">
            <a:extLst>
              <a:ext uri="{FF2B5EF4-FFF2-40B4-BE49-F238E27FC236}">
                <a16:creationId xmlns:a16="http://schemas.microsoft.com/office/drawing/2014/main" id="{D25F0FC2-3C75-9A4E-AC02-73898ABD9CD1}"/>
              </a:ext>
            </a:extLst>
          </p:cNvPr>
          <p:cNvSpPr>
            <a:spLocks noGrp="1"/>
          </p:cNvSpPr>
          <p:nvPr>
            <p:ph idx="1"/>
          </p:nvPr>
        </p:nvSpPr>
        <p:spPr/>
        <p:txBody>
          <a:bodyPr>
            <a:normAutofit/>
          </a:bodyPr>
          <a:lstStyle/>
          <a:p>
            <a:r>
              <a:rPr lang="en-US" sz="2500" dirty="0">
                <a:latin typeface="+mj-lt"/>
              </a:rPr>
              <a:t>Title I- Title I funds are used to pay salaries of our reading and math specialists and their teacher assistants. </a:t>
            </a:r>
          </a:p>
          <a:p>
            <a:r>
              <a:rPr lang="en-US" sz="2500" dirty="0">
                <a:latin typeface="+mj-lt"/>
              </a:rPr>
              <a:t>Title IIA- Title IIA money is a reward for keeping smaller class sizes. It is only awarded if class sizes in our early grades are kept at a desirable size. These funds pay one of our Kindergarten teacher’s salary. </a:t>
            </a:r>
          </a:p>
          <a:p>
            <a:r>
              <a:rPr lang="en-US" sz="2500" dirty="0">
                <a:latin typeface="+mj-lt"/>
              </a:rPr>
              <a:t>Title IVA- Title IV</a:t>
            </a:r>
            <a:r>
              <a:rPr lang="en-US" sz="2500" dirty="0">
                <a:solidFill>
                  <a:srgbClr val="000000"/>
                </a:solidFill>
                <a:latin typeface="+mj-lt"/>
              </a:rPr>
              <a:t>A money is awarded to 1</a:t>
            </a:r>
            <a:r>
              <a:rPr lang="en-US" sz="2500" b="0" i="0" dirty="0">
                <a:solidFill>
                  <a:srgbClr val="000000"/>
                </a:solidFill>
                <a:effectLst/>
                <a:latin typeface="+mj-lt"/>
              </a:rPr>
              <a:t>) provide all students with access to a well-rounded education, 2) provide a “Well-rounded education” as defined in ESEA section 54. 3) improve school conditions for student learning, and 4) improve the use of technology in order to improve the academic achievement and digital literacy of all students.  These funds allowed us to start a Recovery Room at HES this school year.</a:t>
            </a:r>
          </a:p>
          <a:p>
            <a:pPr algn="l" rtl="0"/>
            <a:endParaRPr lang="en-US" sz="2500" b="0" i="0" dirty="0">
              <a:solidFill>
                <a:srgbClr val="000000"/>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3406750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F66DC-3565-5043-A07B-C5FB70229A9B}"/>
              </a:ext>
            </a:extLst>
          </p:cNvPr>
          <p:cNvSpPr>
            <a:spLocks noGrp="1"/>
          </p:cNvSpPr>
          <p:nvPr>
            <p:ph type="title"/>
          </p:nvPr>
        </p:nvSpPr>
        <p:spPr/>
        <p:txBody>
          <a:bodyPr/>
          <a:lstStyle/>
          <a:p>
            <a:r>
              <a:rPr lang="en-US" dirty="0"/>
              <a:t>How Are Students Being Served In Our Title  Program?</a:t>
            </a:r>
          </a:p>
        </p:txBody>
      </p:sp>
      <p:sp>
        <p:nvSpPr>
          <p:cNvPr id="3" name="Content Placeholder 2">
            <a:extLst>
              <a:ext uri="{FF2B5EF4-FFF2-40B4-BE49-F238E27FC236}">
                <a16:creationId xmlns:a16="http://schemas.microsoft.com/office/drawing/2014/main" id="{29C94B23-A278-0641-81DC-2CD0F53E1F74}"/>
              </a:ext>
            </a:extLst>
          </p:cNvPr>
          <p:cNvSpPr>
            <a:spLocks noGrp="1"/>
          </p:cNvSpPr>
          <p:nvPr>
            <p:ph idx="1"/>
          </p:nvPr>
        </p:nvSpPr>
        <p:spPr/>
        <p:txBody>
          <a:bodyPr/>
          <a:lstStyle/>
          <a:p>
            <a:r>
              <a:rPr lang="en-US" dirty="0"/>
              <a:t>Students are being served in small groups based on their skill deficits. </a:t>
            </a:r>
          </a:p>
          <a:p>
            <a:r>
              <a:rPr lang="en-US" dirty="0"/>
              <a:t>Title teachers and paraprofessionals provide additional support to students who show characteristics of dyslexia. </a:t>
            </a:r>
          </a:p>
          <a:p>
            <a:r>
              <a:rPr lang="en-US" dirty="0"/>
              <a:t>Title teachers provide training and support to classroom teachers through professional development, modeling lessons, analyzing student data, and conducting student incentive programs. </a:t>
            </a:r>
          </a:p>
          <a:p>
            <a:r>
              <a:rPr lang="en-US" dirty="0"/>
              <a:t>HES Recovery Room aids students in remaining in school when experiencing difficulties with behavior and dysregulation so that academic learning time is protected. </a:t>
            </a:r>
          </a:p>
          <a:p>
            <a:pPr marL="0" indent="0">
              <a:buNone/>
            </a:pPr>
            <a:endParaRPr lang="en-US" dirty="0"/>
          </a:p>
        </p:txBody>
      </p:sp>
    </p:spTree>
    <p:extLst>
      <p:ext uri="{BB962C8B-B14F-4D97-AF65-F5344CB8AC3E}">
        <p14:creationId xmlns:p14="http://schemas.microsoft.com/office/powerpoint/2010/main" val="2497460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A989C-5F04-D24A-9802-9F5ECF79B355}"/>
              </a:ext>
            </a:extLst>
          </p:cNvPr>
          <p:cNvSpPr>
            <a:spLocks noGrp="1"/>
          </p:cNvSpPr>
          <p:nvPr>
            <p:ph type="title"/>
          </p:nvPr>
        </p:nvSpPr>
        <p:spPr/>
        <p:txBody>
          <a:bodyPr/>
          <a:lstStyle/>
          <a:p>
            <a:r>
              <a:rPr lang="en-US" dirty="0"/>
              <a:t>Questions?</a:t>
            </a:r>
          </a:p>
        </p:txBody>
      </p:sp>
      <p:pic>
        <p:nvPicPr>
          <p:cNvPr id="5" name="Content Placeholder 4" descr="A picture containing clipart&#10;&#10;Description automatically generated">
            <a:extLst>
              <a:ext uri="{FF2B5EF4-FFF2-40B4-BE49-F238E27FC236}">
                <a16:creationId xmlns:a16="http://schemas.microsoft.com/office/drawing/2014/main" id="{DDFCEBBD-08D5-F440-81EC-D7E473DD7312}"/>
              </a:ext>
            </a:extLst>
          </p:cNvPr>
          <p:cNvPicPr>
            <a:picLocks noGrp="1" noChangeAspect="1"/>
          </p:cNvPicPr>
          <p:nvPr>
            <p:ph idx="1"/>
          </p:nvPr>
        </p:nvPicPr>
        <p:blipFill>
          <a:blip r:embed="rId2"/>
          <a:stretch>
            <a:fillRect/>
          </a:stretch>
        </p:blipFill>
        <p:spPr>
          <a:xfrm>
            <a:off x="1219200" y="1962944"/>
            <a:ext cx="9753600" cy="4076700"/>
          </a:xfrm>
        </p:spPr>
      </p:pic>
    </p:spTree>
    <p:extLst>
      <p:ext uri="{BB962C8B-B14F-4D97-AF65-F5344CB8AC3E}">
        <p14:creationId xmlns:p14="http://schemas.microsoft.com/office/powerpoint/2010/main" val="1965468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498</TotalTime>
  <Words>275</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Holden Elementary </vt:lpstr>
      <vt:lpstr>What Title Funds Do We Receive? </vt:lpstr>
      <vt:lpstr>What Do We Use These Funds For?</vt:lpstr>
      <vt:lpstr>How Are Students Being Served In Our Title  Program?</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Burks, Principal</dc:creator>
  <cp:lastModifiedBy>Tracy Shumate</cp:lastModifiedBy>
  <cp:revision>24</cp:revision>
  <cp:lastPrinted>2021-05-26T17:20:17Z</cp:lastPrinted>
  <dcterms:created xsi:type="dcterms:W3CDTF">2021-05-24T18:52:18Z</dcterms:created>
  <dcterms:modified xsi:type="dcterms:W3CDTF">2024-05-17T14:47:33Z</dcterms:modified>
</cp:coreProperties>
</file>