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411" r:id="rId2"/>
    <p:sldId id="537" r:id="rId3"/>
    <p:sldId id="535" r:id="rId4"/>
    <p:sldId id="460" r:id="rId5"/>
    <p:sldId id="534" r:id="rId6"/>
    <p:sldId id="536" r:id="rId7"/>
    <p:sldId id="430" r:id="rId8"/>
    <p:sldId id="526" r:id="rId9"/>
    <p:sldId id="529" r:id="rId10"/>
    <p:sldId id="453" r:id="rId11"/>
  </p:sldIdLst>
  <p:sldSz cx="9144000" cy="6858000" type="screen4x3"/>
  <p:notesSz cx="7010400" cy="92964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776"/>
    <a:srgbClr val="B8BEC8"/>
    <a:srgbClr val="003DB8"/>
    <a:srgbClr val="B24340"/>
    <a:srgbClr val="B01E6F"/>
    <a:srgbClr val="AE2494"/>
    <a:srgbClr val="7CA5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09" autoAdjust="0"/>
    <p:restoredTop sz="99467" autoAdjust="0"/>
  </p:normalViewPr>
  <p:slideViewPr>
    <p:cSldViewPr snapToGrid="0" snapToObjects="1">
      <p:cViewPr varScale="1">
        <p:scale>
          <a:sx n="115" d="100"/>
          <a:sy n="115" d="100"/>
        </p:scale>
        <p:origin x="1488" y="96"/>
      </p:cViewPr>
      <p:guideLst>
        <p:guide orient="horz"/>
        <p:guide pos="2880"/>
      </p:guideLst>
    </p:cSldViewPr>
  </p:slideViewPr>
  <p:outlineViewPr>
    <p:cViewPr>
      <p:scale>
        <a:sx n="33" d="100"/>
        <a:sy n="33" d="100"/>
      </p:scale>
      <p:origin x="16" y="41312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Calibri" charset="0"/>
              </a:defRPr>
            </a:lvl1pPr>
          </a:lstStyle>
          <a:p>
            <a:pPr>
              <a:defRPr/>
            </a:pPr>
            <a:fld id="{8F317073-086C-4A46-A1AF-2C1BD1DA8F2A}" type="datetime1">
              <a:rPr lang="en-US"/>
              <a:pPr>
                <a:defRPr/>
              </a:pPr>
              <a:t>4/8/2019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Calibri" charset="0"/>
              </a:defRPr>
            </a:lvl1pPr>
          </a:lstStyle>
          <a:p>
            <a:pPr>
              <a:defRPr/>
            </a:pPr>
            <a:fld id="{8C7E0BA6-F0BC-764B-8181-78706C58873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24244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7E0BA6-F0BC-764B-8181-78706C588732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32571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901700" y="0"/>
            <a:ext cx="8242300" cy="9398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 algn="ctr">
              <a:defRPr sz="300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64100"/>
            <a:ext cx="6400800" cy="7747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927100" cy="9398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5400"/>
            <a:ext cx="927100" cy="92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915694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3314" y="1282388"/>
            <a:ext cx="7895066" cy="4955285"/>
          </a:xfrm>
          <a:prstGeom prst="rect">
            <a:avLst/>
          </a:prstGeom>
        </p:spPr>
        <p:txBody>
          <a:bodyPr/>
          <a:lstStyle>
            <a:lvl1pPr marL="234950" indent="-234950">
              <a:spcBef>
                <a:spcPts val="600"/>
              </a:spcBef>
              <a:defRPr sz="1800">
                <a:solidFill>
                  <a:srgbClr val="1F497D"/>
                </a:solidFill>
                <a:latin typeface="Arial"/>
                <a:cs typeface="Arial"/>
              </a:defRPr>
            </a:lvl1pPr>
            <a:lvl2pPr>
              <a:spcBef>
                <a:spcPts val="600"/>
              </a:spcBef>
              <a:buClr>
                <a:schemeClr val="tx2"/>
              </a:buClr>
              <a:defRPr sz="1800">
                <a:solidFill>
                  <a:srgbClr val="1F497D"/>
                </a:solidFill>
                <a:latin typeface="Arial"/>
                <a:cs typeface="Arial"/>
              </a:defRPr>
            </a:lvl2pPr>
            <a:lvl3pPr>
              <a:spcBef>
                <a:spcPts val="600"/>
              </a:spcBef>
              <a:defRPr sz="1800">
                <a:solidFill>
                  <a:srgbClr val="1F497D"/>
                </a:solidFill>
                <a:latin typeface="Arial"/>
                <a:cs typeface="Arial"/>
              </a:defRPr>
            </a:lvl3pPr>
            <a:lvl4pPr>
              <a:spcBef>
                <a:spcPts val="600"/>
              </a:spcBef>
              <a:defRPr sz="1800">
                <a:solidFill>
                  <a:srgbClr val="1F497D"/>
                </a:solidFill>
              </a:defRPr>
            </a:lvl4pPr>
            <a:lvl5pPr>
              <a:spcBef>
                <a:spcPts val="600"/>
              </a:spcBef>
              <a:defRPr sz="1800">
                <a:solidFill>
                  <a:srgbClr val="1F497D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1009102" y="171118"/>
            <a:ext cx="7895066" cy="717821"/>
          </a:xfrm>
          <a:prstGeom prst="rect">
            <a:avLst/>
          </a:prstGeom>
        </p:spPr>
        <p:txBody>
          <a:bodyPr anchor="b" anchorCtr="0"/>
          <a:lstStyle>
            <a:lvl1pPr algn="l">
              <a:defRPr sz="2200" b="1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1E1DBF2-595B-7842-920B-51D462F86CB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69402" y="927039"/>
            <a:ext cx="8274598" cy="0"/>
          </a:xfrm>
          <a:prstGeom prst="line">
            <a:avLst/>
          </a:prstGeom>
          <a:ln w="19050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 userDrawn="1"/>
        </p:nvSpPr>
        <p:spPr>
          <a:xfrm>
            <a:off x="0" y="0"/>
            <a:ext cx="927100" cy="9398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5400"/>
            <a:ext cx="927100" cy="92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174473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3314" y="1282388"/>
            <a:ext cx="7895066" cy="4955285"/>
          </a:xfrm>
          <a:prstGeom prst="rect">
            <a:avLst/>
          </a:prstGeom>
        </p:spPr>
        <p:txBody>
          <a:bodyPr/>
          <a:lstStyle>
            <a:lvl1pPr marL="234950" indent="-234950">
              <a:spcBef>
                <a:spcPts val="600"/>
              </a:spcBef>
              <a:defRPr sz="1800">
                <a:solidFill>
                  <a:srgbClr val="1F497D"/>
                </a:solidFill>
                <a:latin typeface="Arial"/>
                <a:cs typeface="Arial"/>
              </a:defRPr>
            </a:lvl1pPr>
            <a:lvl2pPr>
              <a:spcBef>
                <a:spcPts val="600"/>
              </a:spcBef>
              <a:buClr>
                <a:schemeClr val="tx2"/>
              </a:buClr>
              <a:defRPr sz="1800">
                <a:solidFill>
                  <a:srgbClr val="1F497D"/>
                </a:solidFill>
                <a:latin typeface="Arial"/>
                <a:cs typeface="Arial"/>
              </a:defRPr>
            </a:lvl2pPr>
            <a:lvl3pPr>
              <a:spcBef>
                <a:spcPts val="600"/>
              </a:spcBef>
              <a:defRPr sz="1800">
                <a:solidFill>
                  <a:srgbClr val="1F497D"/>
                </a:solidFill>
                <a:latin typeface="Arial"/>
                <a:cs typeface="Arial"/>
              </a:defRPr>
            </a:lvl3pPr>
            <a:lvl4pPr>
              <a:spcBef>
                <a:spcPts val="600"/>
              </a:spcBef>
              <a:defRPr sz="1800">
                <a:solidFill>
                  <a:srgbClr val="1F497D"/>
                </a:solidFill>
              </a:defRPr>
            </a:lvl4pPr>
            <a:lvl5pPr>
              <a:spcBef>
                <a:spcPts val="600"/>
              </a:spcBef>
              <a:defRPr sz="1800">
                <a:solidFill>
                  <a:srgbClr val="1F497D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1514035" y="171118"/>
            <a:ext cx="7467404" cy="717821"/>
          </a:xfrm>
          <a:prstGeom prst="rect">
            <a:avLst/>
          </a:prstGeom>
        </p:spPr>
        <p:txBody>
          <a:bodyPr anchor="b" anchorCtr="0"/>
          <a:lstStyle>
            <a:lvl1pPr algn="l">
              <a:defRPr sz="2200" b="1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1E1DBF2-595B-7842-920B-51D462F86CB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1591259" y="927039"/>
            <a:ext cx="7552741" cy="0"/>
          </a:xfrm>
          <a:prstGeom prst="line">
            <a:avLst/>
          </a:prstGeom>
          <a:ln w="19050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3257324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511300" y="2336800"/>
            <a:ext cx="6464300" cy="1803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20098" y="2590800"/>
            <a:ext cx="4842702" cy="1289892"/>
          </a:xfrm>
          <a:prstGeom prst="rect">
            <a:avLst/>
          </a:prstGeom>
        </p:spPr>
        <p:txBody>
          <a:bodyPr anchor="ctr" anchorCtr="0"/>
          <a:lstStyle>
            <a:lvl1pPr marL="234950" indent="-234950" algn="ctr">
              <a:spcBef>
                <a:spcPts val="0"/>
              </a:spcBef>
              <a:buNone/>
              <a:defRPr sz="2400" b="1" baseline="0">
                <a:solidFill>
                  <a:schemeClr val="bg1"/>
                </a:solidFill>
                <a:latin typeface="Arial"/>
                <a:cs typeface="Arial"/>
              </a:defRPr>
            </a:lvl1pPr>
            <a:lvl2pPr>
              <a:spcBef>
                <a:spcPts val="0"/>
              </a:spcBef>
              <a:buClr>
                <a:srgbClr val="B01E6F"/>
              </a:buClr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spcBef>
                <a:spcPts val="0"/>
              </a:spcBef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spcBef>
                <a:spcPts val="0"/>
              </a:spcBef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spcBef>
                <a:spcPts val="0"/>
              </a:spcBef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</a:t>
            </a:r>
          </a:p>
        </p:txBody>
      </p:sp>
    </p:spTree>
    <p:extLst>
      <p:ext uri="{BB962C8B-B14F-4D97-AF65-F5344CB8AC3E}">
        <p14:creationId xmlns:p14="http://schemas.microsoft.com/office/powerpoint/2010/main" val="1053085963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fld id="{521443A7-6FED-094F-83B6-88BF6B85F2C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0" y="-12700"/>
            <a:ext cx="9144000" cy="127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-12700" y="0"/>
            <a:ext cx="101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756400"/>
            <a:ext cx="9144000" cy="127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9055100" y="0"/>
            <a:ext cx="101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9" r:id="rId3"/>
    <p:sldLayoutId id="2147483808" r:id="rId4"/>
  </p:sldLayoutIdLst>
  <p:transition/>
  <p:hf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2000" b="1" kern="1200">
          <a:solidFill>
            <a:srgbClr val="B01E6F"/>
          </a:solidFill>
          <a:latin typeface="+mj-lt"/>
          <a:ea typeface="ＭＳ Ｐゴシック" pitchFamily="34" charset="-128"/>
          <a:cs typeface="ＭＳ Ｐゴシック" charset="-128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B01E6F"/>
          </a:solidFill>
          <a:latin typeface="Calibri" pitchFamily="34" charset="0"/>
          <a:ea typeface="ＭＳ Ｐゴシック" pitchFamily="34" charset="-128"/>
          <a:cs typeface="ＭＳ Ｐゴシック" charset="-128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B01E6F"/>
          </a:solidFill>
          <a:latin typeface="Calibri" pitchFamily="34" charset="0"/>
          <a:ea typeface="ＭＳ Ｐゴシック" pitchFamily="34" charset="-128"/>
          <a:cs typeface="ＭＳ Ｐゴシック" charset="-128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B01E6F"/>
          </a:solidFill>
          <a:latin typeface="Calibri" pitchFamily="34" charset="0"/>
          <a:ea typeface="ＭＳ Ｐゴシック" pitchFamily="34" charset="-128"/>
          <a:cs typeface="ＭＳ Ｐゴシック" charset="-128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B01E6F"/>
          </a:solidFill>
          <a:latin typeface="Calibri" pitchFamily="34" charset="0"/>
          <a:ea typeface="ＭＳ Ｐゴシック" pitchFamily="34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</a:defRPr>
      </a:lvl9pPr>
    </p:titleStyle>
    <p:bodyStyle>
      <a:lvl1pPr marL="234950" indent="-234950" algn="l" defTabSz="457200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Arial" charset="0"/>
        <a:buChar char="•"/>
        <a:defRPr sz="2000" kern="1200">
          <a:solidFill>
            <a:schemeClr val="accent1">
              <a:lumMod val="75000"/>
            </a:schemeClr>
          </a:solidFill>
          <a:latin typeface="+mn-lt"/>
          <a:ea typeface="ＭＳ Ｐゴシック" pitchFamily="34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Arial" charset="0"/>
        <a:buChar char="–"/>
        <a:defRPr sz="2000" kern="1200">
          <a:solidFill>
            <a:schemeClr val="accent1">
              <a:lumMod val="75000"/>
            </a:schemeClr>
          </a:solidFill>
          <a:latin typeface="+mn-lt"/>
          <a:ea typeface="ＭＳ Ｐゴシック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Arial" charset="0"/>
        <a:buChar char="•"/>
        <a:defRPr sz="2000" kern="1200">
          <a:solidFill>
            <a:schemeClr val="accent1">
              <a:lumMod val="75000"/>
            </a:schemeClr>
          </a:solidFill>
          <a:latin typeface="+mn-lt"/>
          <a:ea typeface="ＭＳ Ｐゴシック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accent1">
              <a:lumMod val="75000"/>
            </a:schemeClr>
          </a:solidFill>
          <a:latin typeface="+mn-lt"/>
          <a:ea typeface="ＭＳ Ｐゴシック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accent1">
              <a:lumMod val="75000"/>
            </a:schemeClr>
          </a:solidFill>
          <a:latin typeface="+mn-lt"/>
          <a:ea typeface="ＭＳ Ｐゴシック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.png"/><Relationship Id="rId4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35132" y="1622250"/>
            <a:ext cx="8660674" cy="1470025"/>
          </a:xfrm>
        </p:spPr>
        <p:txBody>
          <a:bodyPr/>
          <a:lstStyle/>
          <a:p>
            <a:r>
              <a:rPr lang="en-US" sz="6000" cap="small" dirty="0" smtClean="0">
                <a:solidFill>
                  <a:srgbClr val="002776"/>
                </a:solidFill>
                <a:latin typeface="+mn-lt"/>
              </a:rPr>
              <a:t>Budget Update</a:t>
            </a:r>
            <a:r>
              <a:rPr lang="en-US" sz="5500" cap="small" dirty="0" smtClean="0">
                <a:latin typeface="+mn-lt"/>
              </a:rPr>
              <a:t/>
            </a:r>
            <a:br>
              <a:rPr lang="en-US" sz="5500" cap="small" dirty="0" smtClean="0">
                <a:latin typeface="+mn-lt"/>
              </a:rPr>
            </a:br>
            <a:r>
              <a:rPr lang="en-US" sz="3200" dirty="0" smtClean="0">
                <a:solidFill>
                  <a:schemeClr val="tx1"/>
                </a:solidFill>
                <a:latin typeface="+mn-lt"/>
              </a:rPr>
              <a:t>2019-2020</a:t>
            </a:r>
            <a:r>
              <a:rPr lang="en-US" sz="3200" dirty="0" smtClean="0">
                <a:latin typeface="+mn-lt"/>
              </a:rPr>
              <a:t> </a:t>
            </a:r>
            <a:endParaRPr lang="en-US" sz="3200" dirty="0">
              <a:latin typeface="+mn-lt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5461171"/>
            <a:ext cx="6400800" cy="1112623"/>
          </a:xfrm>
        </p:spPr>
        <p:txBody>
          <a:bodyPr/>
          <a:lstStyle/>
          <a:p>
            <a:r>
              <a:rPr lang="en-US" sz="3600" b="1" cap="small" dirty="0" smtClean="0">
                <a:solidFill>
                  <a:srgbClr val="C00000"/>
                </a:solidFill>
                <a:latin typeface="+mn-lt"/>
              </a:rPr>
              <a:t>Blind Brook-Rye UFSD</a:t>
            </a:r>
          </a:p>
          <a:p>
            <a:r>
              <a:rPr lang="en-US" dirty="0" smtClean="0">
                <a:solidFill>
                  <a:schemeClr val="tx1"/>
                </a:solidFill>
                <a:latin typeface="+mn-lt"/>
              </a:rPr>
              <a:t>April 8, 2019</a:t>
            </a:r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66" y="3643407"/>
            <a:ext cx="3253989" cy="161684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r="10933" b="5671"/>
          <a:stretch/>
        </p:blipFill>
        <p:spPr>
          <a:xfrm>
            <a:off x="5344042" y="3655793"/>
            <a:ext cx="3712464" cy="161848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/>
          <a:srcRect t="1" b="13011"/>
          <a:stretch/>
        </p:blipFill>
        <p:spPr>
          <a:xfrm>
            <a:off x="3089871" y="3646591"/>
            <a:ext cx="2787927" cy="1618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2789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55588" y="171118"/>
            <a:ext cx="7544925" cy="717821"/>
          </a:xfrm>
        </p:spPr>
        <p:txBody>
          <a:bodyPr/>
          <a:lstStyle/>
          <a:p>
            <a:pPr algn="ctr"/>
            <a:r>
              <a:rPr lang="en-US" sz="3600" dirty="0" smtClean="0">
                <a:solidFill>
                  <a:srgbClr val="002776"/>
                </a:solidFill>
                <a:latin typeface="+mj-lt"/>
              </a:rPr>
              <a:t>Budget Changes since 3/18/19</a:t>
            </a:r>
            <a:endParaRPr lang="en-US" sz="3600" i="1" dirty="0">
              <a:solidFill>
                <a:srgbClr val="002776"/>
              </a:solidFill>
              <a:latin typeface="+mj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E1DBF2-595B-7842-920B-51D462F86CBC}" type="slidenum">
              <a:rPr lang="en-US"/>
              <a:pPr>
                <a:defRPr/>
              </a:pPr>
              <a:t>2</a:t>
            </a:fld>
            <a:endParaRPr lang="en-US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17244" y="1322863"/>
            <a:ext cx="8301086" cy="4859969"/>
          </a:xfrm>
          <a:prstGeom prst="rect">
            <a:avLst/>
          </a:prstGeom>
          <a:noFill/>
          <a:ln/>
        </p:spPr>
        <p:txBody>
          <a:bodyPr>
            <a:normAutofit/>
          </a:bodyPr>
          <a:lstStyle>
            <a:lvl1pPr marL="234950" indent="-234950" algn="l" defTabSz="457200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•"/>
              <a:defRPr sz="1800" kern="1200">
                <a:solidFill>
                  <a:srgbClr val="1F497D"/>
                </a:solidFill>
                <a:latin typeface="Arial"/>
                <a:ea typeface="ＭＳ Ｐゴシック" pitchFamily="34" charset="-128"/>
                <a:cs typeface="Arial"/>
              </a:defRPr>
            </a:lvl1pPr>
            <a:lvl2pPr marL="742950" indent="-285750" algn="l" defTabSz="457200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–"/>
              <a:defRPr sz="1800" kern="1200">
                <a:solidFill>
                  <a:srgbClr val="1F497D"/>
                </a:solidFill>
                <a:latin typeface="Arial"/>
                <a:ea typeface="ＭＳ Ｐゴシック" pitchFamily="34" charset="-128"/>
                <a:cs typeface="Arial"/>
              </a:defRPr>
            </a:lvl2pPr>
            <a:lvl3pPr marL="1143000" indent="-228600" algn="l" defTabSz="457200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•"/>
              <a:defRPr sz="1800" kern="1200">
                <a:solidFill>
                  <a:srgbClr val="1F497D"/>
                </a:solidFill>
                <a:latin typeface="Arial"/>
                <a:ea typeface="ＭＳ Ｐゴシック" pitchFamily="34" charset="-128"/>
                <a:cs typeface="Arial"/>
              </a:defRPr>
            </a:lvl3pPr>
            <a:lvl4pPr marL="1600200" indent="-228600" algn="l" defTabSz="457200" rtl="0" eaLnBrk="0" fontAlgn="base" hangingPunct="0">
              <a:spcBef>
                <a:spcPts val="6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rgbClr val="1F497D"/>
                </a:solidFill>
                <a:latin typeface="+mn-lt"/>
                <a:ea typeface="ＭＳ Ｐゴシック" pitchFamily="34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ts val="600"/>
              </a:spcBef>
              <a:spcAft>
                <a:spcPct val="0"/>
              </a:spcAft>
              <a:buFont typeface="Arial" charset="0"/>
              <a:buChar char="»"/>
              <a:defRPr sz="1800" kern="1200">
                <a:solidFill>
                  <a:srgbClr val="1F497D"/>
                </a:solidFill>
                <a:latin typeface="+mn-lt"/>
                <a:ea typeface="ＭＳ Ｐゴシック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endParaRPr lang="en-US" sz="2400" b="1" dirty="0" smtClean="0">
              <a:solidFill>
                <a:srgbClr val="002060"/>
              </a:solidFill>
              <a:latin typeface="+mj-lt"/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en-US" sz="2400" b="1" dirty="0">
              <a:solidFill>
                <a:srgbClr val="002060"/>
              </a:solidFill>
              <a:latin typeface="+mj-lt"/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3600" b="1" dirty="0" smtClean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With the final NYS Budget, the Blind Brook School District is projected to receive $41,872 more in State Aid for the 2019-2020 fiscal year.</a:t>
            </a:r>
          </a:p>
          <a:p>
            <a:pPr>
              <a:lnSpc>
                <a:spcPct val="90000"/>
              </a:lnSpc>
              <a:buNone/>
            </a:pPr>
            <a:endParaRPr lang="en-US" sz="1900" dirty="0">
              <a:solidFill>
                <a:srgbClr val="002060"/>
              </a:solidFill>
              <a:latin typeface="+mj-lt"/>
              <a:cs typeface="Arial" panose="020B0604020202020204" pitchFamily="34" charset="0"/>
            </a:endParaRPr>
          </a:p>
          <a:p>
            <a:pPr marL="0" lvl="0" indent="0" eaLnBrk="1" hangingPunct="1">
              <a:lnSpc>
                <a:spcPct val="90000"/>
              </a:lnSpc>
              <a:spcBef>
                <a:spcPct val="0"/>
              </a:spcBef>
              <a:buClrTx/>
              <a:buNone/>
            </a:pPr>
            <a:r>
              <a:rPr lang="en-US" sz="19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	</a:t>
            </a:r>
            <a:r>
              <a:rPr lang="en-US" sz="1900" dirty="0">
                <a:solidFill>
                  <a:srgbClr val="002060"/>
                </a:solidFill>
                <a:latin typeface="Calibri"/>
                <a:ea typeface="ＭＳ Ｐゴシック" charset="0"/>
                <a:cs typeface="Arial" panose="020B0604020202020204" pitchFamily="34" charset="0"/>
              </a:rPr>
              <a:t>	</a:t>
            </a:r>
          </a:p>
          <a:p>
            <a:pPr marL="0" lvl="0" indent="0" eaLnBrk="1" hangingPunct="1">
              <a:lnSpc>
                <a:spcPct val="90000"/>
              </a:lnSpc>
              <a:spcBef>
                <a:spcPct val="0"/>
              </a:spcBef>
              <a:buClrTx/>
              <a:buNone/>
            </a:pPr>
            <a:r>
              <a:rPr lang="en-US" sz="1900" dirty="0" smtClean="0">
                <a:solidFill>
                  <a:srgbClr val="002060"/>
                </a:solidFill>
                <a:latin typeface="Calibri"/>
                <a:ea typeface="ＭＳ Ｐゴシック" charset="0"/>
                <a:cs typeface="Arial" panose="020B0604020202020204" pitchFamily="34" charset="0"/>
              </a:rPr>
              <a:t>	</a:t>
            </a:r>
          </a:p>
          <a:p>
            <a:pPr marL="0" lvl="0" indent="0" algn="ctr" eaLnBrk="1" hangingPunct="1">
              <a:lnSpc>
                <a:spcPct val="90000"/>
              </a:lnSpc>
              <a:spcBef>
                <a:spcPct val="0"/>
              </a:spcBef>
              <a:buClrTx/>
              <a:buNone/>
            </a:pPr>
            <a:r>
              <a:rPr lang="en-US" sz="1900" dirty="0">
                <a:solidFill>
                  <a:srgbClr val="002060"/>
                </a:solidFill>
                <a:latin typeface="Calibri"/>
                <a:ea typeface="ＭＳ Ｐゴシック" charset="0"/>
                <a:cs typeface="Arial" panose="020B0604020202020204" pitchFamily="34" charset="0"/>
              </a:rPr>
              <a:t>	</a:t>
            </a:r>
            <a:endParaRPr lang="en-US" sz="19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55588" y="4890401"/>
            <a:ext cx="71663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rgbClr val="002060"/>
                </a:solidFill>
                <a:latin typeface="Calibri"/>
                <a:cs typeface="Arial" panose="020B0604020202020204" pitchFamily="34" charset="0"/>
              </a:rPr>
              <a:t>Westchester County sales tax increase authorization was not included as part of the NYS Budget</a:t>
            </a:r>
            <a:endParaRPr 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32367178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55588" y="171118"/>
            <a:ext cx="7544925" cy="717821"/>
          </a:xfrm>
        </p:spPr>
        <p:txBody>
          <a:bodyPr/>
          <a:lstStyle/>
          <a:p>
            <a:pPr algn="ctr"/>
            <a:r>
              <a:rPr lang="en-US" sz="3600" dirty="0" smtClean="0">
                <a:solidFill>
                  <a:srgbClr val="002776"/>
                </a:solidFill>
                <a:latin typeface="+mj-lt"/>
              </a:rPr>
              <a:t>Budget Changes since 3/18/19</a:t>
            </a:r>
            <a:endParaRPr lang="en-US" sz="3600" i="1" dirty="0">
              <a:solidFill>
                <a:srgbClr val="002776"/>
              </a:solidFill>
              <a:latin typeface="+mj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E1DBF2-595B-7842-920B-51D462F86CBC}" type="slidenum">
              <a:rPr lang="en-US"/>
              <a:pPr>
                <a:defRPr/>
              </a:pPr>
              <a:t>3</a:t>
            </a:fld>
            <a:endParaRPr lang="en-US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17244" y="1322863"/>
            <a:ext cx="8301086" cy="4859969"/>
          </a:xfrm>
          <a:prstGeom prst="rect">
            <a:avLst/>
          </a:prstGeom>
          <a:noFill/>
          <a:ln/>
        </p:spPr>
        <p:txBody>
          <a:bodyPr>
            <a:normAutofit fontScale="92500" lnSpcReduction="10000"/>
          </a:bodyPr>
          <a:lstStyle>
            <a:lvl1pPr marL="234950" indent="-234950" algn="l" defTabSz="457200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•"/>
              <a:defRPr sz="1800" kern="1200">
                <a:solidFill>
                  <a:srgbClr val="1F497D"/>
                </a:solidFill>
                <a:latin typeface="Arial"/>
                <a:ea typeface="ＭＳ Ｐゴシック" pitchFamily="34" charset="-128"/>
                <a:cs typeface="Arial"/>
              </a:defRPr>
            </a:lvl1pPr>
            <a:lvl2pPr marL="742950" indent="-285750" algn="l" defTabSz="457200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–"/>
              <a:defRPr sz="1800" kern="1200">
                <a:solidFill>
                  <a:srgbClr val="1F497D"/>
                </a:solidFill>
                <a:latin typeface="Arial"/>
                <a:ea typeface="ＭＳ Ｐゴシック" pitchFamily="34" charset="-128"/>
                <a:cs typeface="Arial"/>
              </a:defRPr>
            </a:lvl2pPr>
            <a:lvl3pPr marL="1143000" indent="-228600" algn="l" defTabSz="457200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•"/>
              <a:defRPr sz="1800" kern="1200">
                <a:solidFill>
                  <a:srgbClr val="1F497D"/>
                </a:solidFill>
                <a:latin typeface="Arial"/>
                <a:ea typeface="ＭＳ Ｐゴシック" pitchFamily="34" charset="-128"/>
                <a:cs typeface="Arial"/>
              </a:defRPr>
            </a:lvl3pPr>
            <a:lvl4pPr marL="1600200" indent="-228600" algn="l" defTabSz="457200" rtl="0" eaLnBrk="0" fontAlgn="base" hangingPunct="0">
              <a:spcBef>
                <a:spcPts val="6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rgbClr val="1F497D"/>
                </a:solidFill>
                <a:latin typeface="+mn-lt"/>
                <a:ea typeface="ＭＳ Ｐゴシック" pitchFamily="34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ts val="600"/>
              </a:spcBef>
              <a:spcAft>
                <a:spcPct val="0"/>
              </a:spcAft>
              <a:buFont typeface="Arial" charset="0"/>
              <a:buChar char="»"/>
              <a:defRPr sz="1800" kern="1200">
                <a:solidFill>
                  <a:srgbClr val="1F497D"/>
                </a:solidFill>
                <a:latin typeface="+mn-lt"/>
                <a:ea typeface="ＭＳ Ｐゴシック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90000"/>
              </a:lnSpc>
              <a:buNone/>
            </a:pPr>
            <a:r>
              <a:rPr lang="en-US" sz="2800" dirty="0" smtClean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The Superintendent’s recommendation is to use this $41,872 in additional state aid to reduce the amount originally proposed to come from the unassigned fund balance (appropriated surplus) to help balance the revenue budget.</a:t>
            </a:r>
            <a:endParaRPr lang="en-US" sz="2800" i="1" dirty="0">
              <a:solidFill>
                <a:srgbClr val="002060"/>
              </a:solidFill>
              <a:latin typeface="+mj-lt"/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2000" i="1" dirty="0" smtClean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	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000" i="1" dirty="0" smtClean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		</a:t>
            </a:r>
            <a:r>
              <a:rPr lang="en-US" sz="2000" dirty="0" smtClean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			</a:t>
            </a:r>
            <a:r>
              <a:rPr lang="en-US" sz="2000" u="sng" dirty="0" smtClean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State Aid</a:t>
            </a:r>
            <a:r>
              <a:rPr lang="en-US" sz="2000" dirty="0" smtClean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					</a:t>
            </a:r>
            <a:r>
              <a:rPr lang="en-US" sz="2000" u="sng" dirty="0" smtClean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Appropriated Surplus</a:t>
            </a:r>
            <a:endParaRPr lang="en-US" sz="2000" u="sng" dirty="0">
              <a:solidFill>
                <a:srgbClr val="002060"/>
              </a:solidFill>
              <a:latin typeface="+mj-lt"/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2000" dirty="0" smtClean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	3/18/19			3,199,927				$1,373,369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	</a:t>
            </a:r>
            <a:endParaRPr lang="en-US" sz="2000" dirty="0" smtClean="0">
              <a:solidFill>
                <a:srgbClr val="002060"/>
              </a:solidFill>
              <a:latin typeface="+mj-lt"/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	</a:t>
            </a:r>
            <a:r>
              <a:rPr lang="en-US" sz="2000" dirty="0" smtClean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4/8/19			$3,241,799</a:t>
            </a:r>
            <a:r>
              <a:rPr lang="en-US" sz="2000" i="1" dirty="0" smtClean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				</a:t>
            </a:r>
            <a:r>
              <a:rPr lang="en-US" sz="2000" dirty="0" smtClean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$1,331,497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n-US" sz="2000" i="1" dirty="0" smtClean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_____________________________________________________________</a:t>
            </a:r>
            <a:endParaRPr lang="en-US" sz="2000" i="1" dirty="0">
              <a:solidFill>
                <a:srgbClr val="002060"/>
              </a:solidFill>
              <a:latin typeface="+mj-lt"/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2000" i="1" dirty="0" smtClean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	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000" i="1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	</a:t>
            </a:r>
            <a:r>
              <a:rPr lang="en-US" sz="2000" i="1" dirty="0" smtClean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Difference		+ $41,872				- $41,872</a:t>
            </a:r>
          </a:p>
          <a:p>
            <a:pPr marL="0" lvl="0" indent="0" eaLnBrk="1" hangingPunct="1">
              <a:lnSpc>
                <a:spcPct val="90000"/>
              </a:lnSpc>
              <a:spcBef>
                <a:spcPct val="0"/>
              </a:spcBef>
              <a:buClrTx/>
              <a:buNone/>
            </a:pPr>
            <a:r>
              <a:rPr lang="en-US" sz="20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	</a:t>
            </a:r>
            <a:r>
              <a:rPr lang="en-US" sz="2000" dirty="0">
                <a:solidFill>
                  <a:srgbClr val="002060"/>
                </a:solidFill>
                <a:latin typeface="Calibri"/>
                <a:ea typeface="ＭＳ Ｐゴシック" charset="0"/>
                <a:cs typeface="Arial" panose="020B0604020202020204" pitchFamily="34" charset="0"/>
              </a:rPr>
              <a:t>	</a:t>
            </a:r>
          </a:p>
          <a:p>
            <a:pPr marL="0" lvl="0" indent="0" eaLnBrk="1" hangingPunct="1">
              <a:lnSpc>
                <a:spcPct val="90000"/>
              </a:lnSpc>
              <a:spcBef>
                <a:spcPct val="0"/>
              </a:spcBef>
              <a:buClrTx/>
              <a:buNone/>
            </a:pPr>
            <a:r>
              <a:rPr lang="en-US" sz="1900" dirty="0" smtClean="0">
                <a:solidFill>
                  <a:srgbClr val="002060"/>
                </a:solidFill>
                <a:latin typeface="Calibri"/>
                <a:ea typeface="ＭＳ Ｐゴシック" charset="0"/>
                <a:cs typeface="Arial" panose="020B0604020202020204" pitchFamily="34" charset="0"/>
              </a:rPr>
              <a:t>	</a:t>
            </a:r>
          </a:p>
          <a:p>
            <a:pPr marL="0" lvl="0" indent="0" algn="ctr" eaLnBrk="1" hangingPunct="1">
              <a:lnSpc>
                <a:spcPct val="90000"/>
              </a:lnSpc>
              <a:spcBef>
                <a:spcPct val="0"/>
              </a:spcBef>
              <a:buClrTx/>
              <a:buNone/>
            </a:pPr>
            <a:r>
              <a:rPr lang="en-US" sz="1900" dirty="0">
                <a:solidFill>
                  <a:srgbClr val="002060"/>
                </a:solidFill>
                <a:latin typeface="Calibri"/>
                <a:ea typeface="ＭＳ Ｐゴシック" charset="0"/>
                <a:cs typeface="Arial" panose="020B0604020202020204" pitchFamily="34" charset="0"/>
              </a:rPr>
              <a:t>	</a:t>
            </a:r>
            <a:endParaRPr lang="en-US" sz="1900" b="1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7749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smtClean="0">
                <a:solidFill>
                  <a:srgbClr val="002060"/>
                </a:solidFill>
                <a:latin typeface="+mn-lt"/>
              </a:rPr>
              <a:t>2019-2020 Proposed Revenues by Account</a:t>
            </a:r>
            <a:endParaRPr lang="en-US" sz="3000" i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E1DBF2-595B-7842-920B-51D462F86CBC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graphicFrame>
        <p:nvGraphicFramePr>
          <p:cNvPr id="6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5843753"/>
              </p:ext>
            </p:extLst>
          </p:nvPr>
        </p:nvGraphicFramePr>
        <p:xfrm>
          <a:off x="398463" y="1289050"/>
          <a:ext cx="8362950" cy="5164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42" name="Worksheet" r:id="rId3" imgW="5734112" imgH="3429000" progId="Excel.Sheet.8">
                  <p:embed/>
                </p:oleObj>
              </mc:Choice>
              <mc:Fallback>
                <p:oleObj name="Worksheet" r:id="rId3" imgW="5734112" imgH="3429000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8463" y="1289050"/>
                        <a:ext cx="8362950" cy="5164138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Oval 6"/>
          <p:cNvSpPr/>
          <p:nvPr/>
        </p:nvSpPr>
        <p:spPr>
          <a:xfrm>
            <a:off x="5263978" y="1744621"/>
            <a:ext cx="1169773" cy="29836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Line Callout 2 1"/>
          <p:cNvSpPr/>
          <p:nvPr/>
        </p:nvSpPr>
        <p:spPr>
          <a:xfrm>
            <a:off x="8077200" y="171118"/>
            <a:ext cx="914400" cy="61264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56376"/>
              <a:gd name="adj6" fmla="val -189911"/>
            </a:avLst>
          </a:prstGeom>
          <a:noFill/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rgbClr val="C00000"/>
                </a:solidFill>
              </a:rPr>
              <a:t>At  the maximum allowable tax levy limit</a:t>
            </a:r>
            <a:endParaRPr lang="en-US" sz="1000" dirty="0">
              <a:solidFill>
                <a:srgbClr val="C00000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5331247" y="2426468"/>
            <a:ext cx="1169773" cy="602421"/>
          </a:xfrm>
          <a:prstGeom prst="ellipse">
            <a:avLst/>
          </a:prstGeom>
          <a:noFill/>
          <a:ln>
            <a:solidFill>
              <a:srgbClr val="0027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3978" y="3429000"/>
            <a:ext cx="1261981" cy="363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2402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55588" y="171118"/>
            <a:ext cx="7544925" cy="717821"/>
          </a:xfrm>
        </p:spPr>
        <p:txBody>
          <a:bodyPr/>
          <a:lstStyle/>
          <a:p>
            <a:pPr algn="ctr"/>
            <a:r>
              <a:rPr lang="en-US" sz="3600" dirty="0" smtClean="0">
                <a:solidFill>
                  <a:srgbClr val="002776"/>
                </a:solidFill>
                <a:latin typeface="+mj-lt"/>
              </a:rPr>
              <a:t>Blind Brook’s Available Reserves</a:t>
            </a:r>
            <a:endParaRPr lang="en-US" sz="3600" i="1" dirty="0">
              <a:solidFill>
                <a:srgbClr val="002776"/>
              </a:solidFill>
              <a:latin typeface="+mj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E1DBF2-595B-7842-920B-51D462F86CBC}" type="slidenum">
              <a:rPr lang="en-US"/>
              <a:pPr>
                <a:defRPr/>
              </a:pPr>
              <a:t>5</a:t>
            </a:fld>
            <a:endParaRPr lang="en-US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393596" y="1111351"/>
            <a:ext cx="8562513" cy="5381524"/>
          </a:xfrm>
          <a:prstGeom prst="rect">
            <a:avLst/>
          </a:prstGeom>
          <a:noFill/>
          <a:ln/>
        </p:spPr>
        <p:txBody>
          <a:bodyPr>
            <a:normAutofit/>
          </a:bodyPr>
          <a:lstStyle>
            <a:lvl1pPr marL="234950" indent="-234950" algn="l" defTabSz="457200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•"/>
              <a:defRPr sz="1800" kern="1200">
                <a:solidFill>
                  <a:srgbClr val="1F497D"/>
                </a:solidFill>
                <a:latin typeface="Arial"/>
                <a:ea typeface="ＭＳ Ｐゴシック" pitchFamily="34" charset="-128"/>
                <a:cs typeface="Arial"/>
              </a:defRPr>
            </a:lvl1pPr>
            <a:lvl2pPr marL="742950" indent="-285750" algn="l" defTabSz="457200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–"/>
              <a:defRPr sz="1800" kern="1200">
                <a:solidFill>
                  <a:srgbClr val="1F497D"/>
                </a:solidFill>
                <a:latin typeface="Arial"/>
                <a:ea typeface="ＭＳ Ｐゴシック" pitchFamily="34" charset="-128"/>
                <a:cs typeface="Arial"/>
              </a:defRPr>
            </a:lvl2pPr>
            <a:lvl3pPr marL="1143000" indent="-228600" algn="l" defTabSz="457200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•"/>
              <a:defRPr sz="1800" kern="1200">
                <a:solidFill>
                  <a:srgbClr val="1F497D"/>
                </a:solidFill>
                <a:latin typeface="Arial"/>
                <a:ea typeface="ＭＳ Ｐゴシック" pitchFamily="34" charset="-128"/>
                <a:cs typeface="Arial"/>
              </a:defRPr>
            </a:lvl3pPr>
            <a:lvl4pPr marL="1600200" indent="-228600" algn="l" defTabSz="457200" rtl="0" eaLnBrk="0" fontAlgn="base" hangingPunct="0">
              <a:spcBef>
                <a:spcPts val="6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rgbClr val="1F497D"/>
                </a:solidFill>
                <a:latin typeface="+mn-lt"/>
                <a:ea typeface="ＭＳ Ｐゴシック" pitchFamily="34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ts val="600"/>
              </a:spcBef>
              <a:spcAft>
                <a:spcPct val="0"/>
              </a:spcAft>
              <a:buFont typeface="Arial" charset="0"/>
              <a:buChar char="»"/>
              <a:defRPr sz="1800" kern="1200">
                <a:solidFill>
                  <a:srgbClr val="1F497D"/>
                </a:solidFill>
                <a:latin typeface="+mn-lt"/>
                <a:ea typeface="ＭＳ Ｐゴシック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sz="1900" dirty="0" smtClean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				   </a:t>
            </a:r>
            <a:r>
              <a:rPr lang="en-US" b="1" u="sng" dirty="0" smtClean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6/30/18 Actual</a:t>
            </a:r>
            <a:r>
              <a:rPr lang="en-US" b="1" dirty="0" smtClean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		   </a:t>
            </a:r>
            <a:r>
              <a:rPr lang="en-US" b="1" u="sng" dirty="0" smtClean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3/31/19 Actual</a:t>
            </a:r>
            <a:r>
              <a:rPr lang="en-US" b="1" dirty="0" smtClean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	</a:t>
            </a:r>
            <a:r>
              <a:rPr lang="en-US" b="1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	</a:t>
            </a:r>
            <a:r>
              <a:rPr lang="en-US" b="1" dirty="0" smtClean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    </a:t>
            </a:r>
            <a:r>
              <a:rPr lang="en-US" b="1" u="sng" dirty="0" smtClean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6/30/19 Projected</a:t>
            </a:r>
          </a:p>
          <a:p>
            <a:pPr>
              <a:lnSpc>
                <a:spcPct val="90000"/>
              </a:lnSpc>
            </a:pPr>
            <a:endParaRPr lang="en-US" sz="1900" b="1" dirty="0">
              <a:solidFill>
                <a:srgbClr val="002060"/>
              </a:solidFill>
              <a:latin typeface="+mj-lt"/>
              <a:ea typeface="ＭＳ Ｐゴシック" charset="0"/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dirty="0" smtClean="0">
                <a:solidFill>
                  <a:srgbClr val="002060"/>
                </a:solidFill>
                <a:latin typeface="Calibri"/>
                <a:ea typeface="ＭＳ Ｐゴシック" charset="0"/>
                <a:cs typeface="Arial" panose="020B0604020202020204" pitchFamily="34" charset="0"/>
              </a:rPr>
              <a:t>Tax Cert			         $368,161			          $39,558				    $39,558	    </a:t>
            </a:r>
          </a:p>
          <a:p>
            <a:pPr marL="0" indent="0">
              <a:lnSpc>
                <a:spcPct val="90000"/>
              </a:lnSpc>
              <a:buNone/>
            </a:pPr>
            <a:endParaRPr lang="en-US" sz="1900" dirty="0" smtClean="0">
              <a:solidFill>
                <a:srgbClr val="002060"/>
              </a:solidFill>
              <a:latin typeface="Calibri"/>
              <a:ea typeface="ＭＳ Ｐゴシック" charset="0"/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en-US" sz="1900" dirty="0">
              <a:solidFill>
                <a:srgbClr val="002060"/>
              </a:solidFill>
              <a:latin typeface="Calibri"/>
              <a:ea typeface="ＭＳ Ｐゴシック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>
                <a:solidFill>
                  <a:srgbClr val="002060"/>
                </a:solidFill>
                <a:latin typeface="Calibri"/>
                <a:ea typeface="ＭＳ Ｐゴシック" charset="0"/>
                <a:cs typeface="Arial" panose="020B0604020202020204" pitchFamily="34" charset="0"/>
              </a:rPr>
              <a:t>Employee Benefit	    	$376,413				  $351,979			    $351,979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>
                <a:solidFill>
                  <a:srgbClr val="002060"/>
                </a:solidFill>
                <a:latin typeface="Calibri"/>
                <a:ea typeface="ＭＳ Ｐゴシック" charset="0"/>
                <a:cs typeface="Arial" panose="020B0604020202020204" pitchFamily="34" charset="0"/>
              </a:rPr>
              <a:t>Accrued Liability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 smtClean="0">
              <a:solidFill>
                <a:srgbClr val="002060"/>
              </a:solidFill>
              <a:latin typeface="Calibri"/>
              <a:ea typeface="ＭＳ Ｐゴシック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dirty="0">
              <a:solidFill>
                <a:srgbClr val="002060"/>
              </a:solidFill>
              <a:latin typeface="Calibri"/>
              <a:ea typeface="ＭＳ Ｐゴシック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>
                <a:solidFill>
                  <a:srgbClr val="002060"/>
                </a:solidFill>
                <a:latin typeface="Calibri"/>
                <a:ea typeface="ＭＳ Ｐゴシック" charset="0"/>
                <a:cs typeface="Arial" panose="020B0604020202020204" pitchFamily="34" charset="0"/>
              </a:rPr>
              <a:t>Retirement Reserve   	$225,535 			  $225,535			     $175,535</a:t>
            </a:r>
          </a:p>
          <a:p>
            <a:pPr marL="0" indent="0">
              <a:lnSpc>
                <a:spcPct val="90000"/>
              </a:lnSpc>
              <a:buNone/>
            </a:pPr>
            <a:endParaRPr lang="en-US" sz="1900" dirty="0" smtClean="0">
              <a:solidFill>
                <a:srgbClr val="002060"/>
              </a:solidFill>
              <a:latin typeface="Calibri"/>
              <a:ea typeface="ＭＳ Ｐゴシック" charset="0"/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en-US" sz="1900" dirty="0">
              <a:solidFill>
                <a:srgbClr val="002060"/>
              </a:solidFill>
              <a:latin typeface="Calibri"/>
              <a:ea typeface="ＭＳ Ｐゴシック" charset="0"/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dirty="0" smtClean="0">
                <a:solidFill>
                  <a:srgbClr val="002060"/>
                </a:solidFill>
                <a:latin typeface="Calibri"/>
                <a:ea typeface="ＭＳ Ｐゴシック" charset="0"/>
                <a:cs typeface="Arial" panose="020B0604020202020204" pitchFamily="34" charset="0"/>
              </a:rPr>
              <a:t>Unassigned		    	$1,760,369			   $</a:t>
            </a:r>
            <a:r>
              <a:rPr lang="en-US" dirty="0" smtClean="0">
                <a:solidFill>
                  <a:srgbClr val="002060"/>
                </a:solidFill>
                <a:latin typeface="Calibri"/>
                <a:ea typeface="ＭＳ Ｐゴシック" charset="0"/>
                <a:cs typeface="Arial" panose="020B0604020202020204" pitchFamily="34" charset="0"/>
              </a:rPr>
              <a:t>1,448,369</a:t>
            </a:r>
            <a:r>
              <a:rPr lang="en-US" dirty="0" smtClean="0">
                <a:solidFill>
                  <a:srgbClr val="002060"/>
                </a:solidFill>
                <a:latin typeface="Calibri"/>
                <a:ea typeface="ＭＳ Ｐゴシック" charset="0"/>
                <a:cs typeface="Arial" panose="020B0604020202020204" pitchFamily="34" charset="0"/>
              </a:rPr>
              <a:t>			     $1,700,000</a:t>
            </a:r>
          </a:p>
          <a:p>
            <a:pPr marL="0" indent="0">
              <a:lnSpc>
                <a:spcPct val="90000"/>
              </a:lnSpc>
              <a:buNone/>
            </a:pPr>
            <a:endParaRPr lang="en-US" b="1" dirty="0">
              <a:solidFill>
                <a:srgbClr val="002060"/>
              </a:solidFill>
              <a:latin typeface="Calibri"/>
              <a:ea typeface="ＭＳ Ｐゴシック" charset="0"/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b="1" dirty="0" smtClean="0">
                <a:solidFill>
                  <a:srgbClr val="002060"/>
                </a:solidFill>
                <a:latin typeface="Calibri"/>
                <a:ea typeface="ＭＳ Ｐゴシック" charset="0"/>
                <a:cs typeface="Arial" panose="020B0604020202020204" pitchFamily="34" charset="0"/>
              </a:rPr>
              <a:t>_________________________________________________________________________</a:t>
            </a:r>
            <a:endParaRPr lang="en-US" b="1" dirty="0">
              <a:solidFill>
                <a:srgbClr val="002060"/>
              </a:solidFill>
              <a:latin typeface="Calibri"/>
              <a:ea typeface="ＭＳ Ｐゴシック" charset="0"/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b="1" dirty="0" smtClean="0">
                <a:solidFill>
                  <a:srgbClr val="002060"/>
                </a:solidFill>
                <a:latin typeface="Calibri"/>
                <a:ea typeface="ＭＳ Ｐゴシック" charset="0"/>
                <a:cs typeface="Arial" panose="020B0604020202020204" pitchFamily="34" charset="0"/>
              </a:rPr>
              <a:t>Total				$2,730,478			   $</a:t>
            </a:r>
            <a:r>
              <a:rPr lang="en-US" b="1" dirty="0" smtClean="0">
                <a:solidFill>
                  <a:srgbClr val="002060"/>
                </a:solidFill>
                <a:latin typeface="Calibri"/>
                <a:ea typeface="ＭＳ Ｐゴシック" charset="0"/>
                <a:cs typeface="Arial" panose="020B0604020202020204" pitchFamily="34" charset="0"/>
              </a:rPr>
              <a:t>2,065,441</a:t>
            </a:r>
            <a:r>
              <a:rPr lang="en-US" b="1" dirty="0" smtClean="0">
                <a:solidFill>
                  <a:srgbClr val="002060"/>
                </a:solidFill>
                <a:latin typeface="Calibri"/>
                <a:ea typeface="ＭＳ Ｐゴシック" charset="0"/>
                <a:cs typeface="Arial" panose="020B0604020202020204" pitchFamily="34" charset="0"/>
              </a:rPr>
              <a:t>			     $2,267,072	</a:t>
            </a:r>
            <a:endParaRPr lang="en-US" b="1" dirty="0">
              <a:solidFill>
                <a:srgbClr val="002060"/>
              </a:solidFill>
              <a:latin typeface="Calibri"/>
              <a:ea typeface="ＭＳ Ｐゴシック" charset="0"/>
              <a:cs typeface="Arial" panose="020B0604020202020204" pitchFamily="34" charset="0"/>
            </a:endParaRPr>
          </a:p>
          <a:p>
            <a:pPr marL="0" lvl="0" indent="0" eaLnBrk="1" hangingPunct="1">
              <a:lnSpc>
                <a:spcPct val="90000"/>
              </a:lnSpc>
              <a:spcBef>
                <a:spcPct val="0"/>
              </a:spcBef>
              <a:buClrTx/>
              <a:buNone/>
            </a:pPr>
            <a:r>
              <a:rPr lang="en-US" sz="1900" dirty="0" smtClean="0">
                <a:solidFill>
                  <a:srgbClr val="002060"/>
                </a:solidFill>
                <a:latin typeface="Calibri"/>
                <a:ea typeface="ＭＳ Ｐゴシック" charset="0"/>
                <a:cs typeface="Arial" panose="020B0604020202020204" pitchFamily="34" charset="0"/>
              </a:rPr>
              <a:t>	</a:t>
            </a:r>
            <a:r>
              <a:rPr lang="en-US" sz="1900" dirty="0">
                <a:solidFill>
                  <a:srgbClr val="002060"/>
                </a:solidFill>
                <a:latin typeface="Calibri"/>
                <a:ea typeface="ＭＳ Ｐゴシック" charset="0"/>
                <a:cs typeface="Arial" panose="020B0604020202020204" pitchFamily="34" charset="0"/>
              </a:rPr>
              <a:t>	</a:t>
            </a:r>
            <a:endParaRPr lang="en-US" sz="1900" b="1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3135359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55588" y="171118"/>
            <a:ext cx="7544925" cy="717821"/>
          </a:xfrm>
        </p:spPr>
        <p:txBody>
          <a:bodyPr/>
          <a:lstStyle/>
          <a:p>
            <a:pPr algn="ctr"/>
            <a:r>
              <a:rPr lang="en-US" sz="3600" dirty="0">
                <a:solidFill>
                  <a:srgbClr val="002776"/>
                </a:solidFill>
                <a:latin typeface="+mj-lt"/>
              </a:rPr>
              <a:t>Analysis of Fund Balances Used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E1DBF2-595B-7842-920B-51D462F86CBC}" type="slidenum">
              <a:rPr lang="en-US"/>
              <a:pPr>
                <a:defRPr/>
              </a:pPr>
              <a:t>6</a:t>
            </a:fld>
            <a:endParaRPr lang="en-US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141891" y="1001168"/>
            <a:ext cx="8875986" cy="5381524"/>
          </a:xfrm>
          <a:prstGeom prst="rect">
            <a:avLst/>
          </a:prstGeom>
          <a:noFill/>
          <a:ln/>
        </p:spPr>
        <p:txBody>
          <a:bodyPr>
            <a:normAutofit/>
          </a:bodyPr>
          <a:lstStyle>
            <a:lvl1pPr marL="234950" indent="-234950" algn="l" defTabSz="457200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•"/>
              <a:defRPr sz="1800" kern="1200">
                <a:solidFill>
                  <a:srgbClr val="1F497D"/>
                </a:solidFill>
                <a:latin typeface="Arial"/>
                <a:ea typeface="ＭＳ Ｐゴシック" pitchFamily="34" charset="-128"/>
                <a:cs typeface="Arial"/>
              </a:defRPr>
            </a:lvl1pPr>
            <a:lvl2pPr marL="742950" indent="-285750" algn="l" defTabSz="457200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–"/>
              <a:defRPr sz="1800" kern="1200">
                <a:solidFill>
                  <a:srgbClr val="1F497D"/>
                </a:solidFill>
                <a:latin typeface="Arial"/>
                <a:ea typeface="ＭＳ Ｐゴシック" pitchFamily="34" charset="-128"/>
                <a:cs typeface="Arial"/>
              </a:defRPr>
            </a:lvl2pPr>
            <a:lvl3pPr marL="1143000" indent="-228600" algn="l" defTabSz="457200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•"/>
              <a:defRPr sz="1800" kern="1200">
                <a:solidFill>
                  <a:srgbClr val="1F497D"/>
                </a:solidFill>
                <a:latin typeface="Arial"/>
                <a:ea typeface="ＭＳ Ｐゴシック" pitchFamily="34" charset="-128"/>
                <a:cs typeface="Arial"/>
              </a:defRPr>
            </a:lvl3pPr>
            <a:lvl4pPr marL="1600200" indent="-228600" algn="l" defTabSz="457200" rtl="0" eaLnBrk="0" fontAlgn="base" hangingPunct="0">
              <a:spcBef>
                <a:spcPts val="6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rgbClr val="1F497D"/>
                </a:solidFill>
                <a:latin typeface="+mn-lt"/>
                <a:ea typeface="ＭＳ Ｐゴシック" pitchFamily="34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ts val="600"/>
              </a:spcBef>
              <a:spcAft>
                <a:spcPct val="0"/>
              </a:spcAft>
              <a:buFont typeface="Arial" charset="0"/>
              <a:buChar char="»"/>
              <a:defRPr sz="1800" kern="1200">
                <a:solidFill>
                  <a:srgbClr val="1F497D"/>
                </a:solidFill>
                <a:latin typeface="+mn-lt"/>
                <a:ea typeface="ＭＳ Ｐゴシック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sz="1900" dirty="0" smtClean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				</a:t>
            </a:r>
            <a:endParaRPr lang="en-US" sz="1900" b="1" dirty="0">
              <a:solidFill>
                <a:srgbClr val="002060"/>
              </a:solidFill>
              <a:latin typeface="+mj-lt"/>
              <a:ea typeface="ＭＳ Ｐゴシック" charset="0"/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b="1" dirty="0" smtClean="0">
                <a:solidFill>
                  <a:srgbClr val="002060"/>
                </a:solidFill>
                <a:latin typeface="Calibri"/>
                <a:ea typeface="ＭＳ Ｐゴシック" charset="0"/>
                <a:cs typeface="Arial" panose="020B0604020202020204" pitchFamily="34" charset="0"/>
              </a:rPr>
              <a:t>					</a:t>
            </a:r>
            <a:r>
              <a:rPr lang="en-US" b="1" u="sng" dirty="0" smtClean="0">
                <a:solidFill>
                  <a:srgbClr val="002060"/>
                </a:solidFill>
                <a:latin typeface="Calibri"/>
                <a:ea typeface="ＭＳ Ｐゴシック" charset="0"/>
                <a:cs typeface="Arial" panose="020B0604020202020204" pitchFamily="34" charset="0"/>
              </a:rPr>
              <a:t>Amount Used</a:t>
            </a:r>
            <a:r>
              <a:rPr lang="en-US" b="1" dirty="0" smtClean="0">
                <a:solidFill>
                  <a:srgbClr val="002060"/>
                </a:solidFill>
                <a:latin typeface="Calibri"/>
                <a:ea typeface="ＭＳ Ｐゴシック" charset="0"/>
                <a:cs typeface="Arial" panose="020B0604020202020204" pitchFamily="34" charset="0"/>
              </a:rPr>
              <a:t>		</a:t>
            </a:r>
            <a:r>
              <a:rPr lang="en-US" b="1" u="sng" dirty="0" smtClean="0">
                <a:solidFill>
                  <a:srgbClr val="002060"/>
                </a:solidFill>
                <a:latin typeface="Calibri"/>
                <a:ea typeface="ＭＳ Ｐゴシック" charset="0"/>
                <a:cs typeface="Arial" panose="020B0604020202020204" pitchFamily="34" charset="0"/>
              </a:rPr>
              <a:t>Reason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dirty="0" smtClean="0">
                <a:solidFill>
                  <a:srgbClr val="002060"/>
                </a:solidFill>
                <a:latin typeface="Calibri"/>
                <a:ea typeface="ＭＳ Ｐゴシック" charset="0"/>
                <a:cs typeface="Arial" panose="020B0604020202020204" pitchFamily="34" charset="0"/>
              </a:rPr>
              <a:t>Tax Cert			         $328,603			Tax refunds to 900 King Street &amp; Blind Brook Club          	    </a:t>
            </a:r>
          </a:p>
          <a:p>
            <a:pPr marL="0" indent="0">
              <a:lnSpc>
                <a:spcPct val="90000"/>
              </a:lnSpc>
              <a:buNone/>
            </a:pPr>
            <a:endParaRPr lang="en-US" sz="1900" dirty="0">
              <a:solidFill>
                <a:srgbClr val="002060"/>
              </a:solidFill>
              <a:latin typeface="Calibri"/>
              <a:ea typeface="ＭＳ Ｐゴシック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>
                <a:solidFill>
                  <a:srgbClr val="002060"/>
                </a:solidFill>
                <a:latin typeface="Calibri"/>
                <a:ea typeface="ＭＳ Ｐゴシック" charset="0"/>
                <a:cs typeface="Arial" panose="020B0604020202020204" pitchFamily="34" charset="0"/>
              </a:rPr>
              <a:t>Employee Benefit	    	$24,434			For employee separation payments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>
                <a:solidFill>
                  <a:srgbClr val="002060"/>
                </a:solidFill>
                <a:latin typeface="Calibri"/>
                <a:ea typeface="ＭＳ Ｐゴシック" charset="0"/>
                <a:cs typeface="Arial" panose="020B0604020202020204" pitchFamily="34" charset="0"/>
              </a:rPr>
              <a:t>Accrued Liability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 smtClean="0">
              <a:solidFill>
                <a:srgbClr val="002060"/>
              </a:solidFill>
              <a:latin typeface="Calibri"/>
              <a:ea typeface="ＭＳ Ｐゴシック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dirty="0">
              <a:solidFill>
                <a:srgbClr val="002060"/>
              </a:solidFill>
              <a:latin typeface="Calibri"/>
              <a:ea typeface="ＭＳ Ｐゴシック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>
                <a:solidFill>
                  <a:srgbClr val="002060"/>
                </a:solidFill>
                <a:latin typeface="Calibri"/>
                <a:ea typeface="ＭＳ Ｐゴシック" charset="0"/>
                <a:cs typeface="Arial" panose="020B0604020202020204" pitchFamily="34" charset="0"/>
              </a:rPr>
              <a:t>Retirement Reserve   	$50,000 			Amount budgeted to be used in 2018-2019</a:t>
            </a:r>
          </a:p>
          <a:p>
            <a:pPr marL="0" indent="0">
              <a:lnSpc>
                <a:spcPct val="90000"/>
              </a:lnSpc>
              <a:buNone/>
            </a:pPr>
            <a:endParaRPr lang="en-US" sz="1900" dirty="0" smtClean="0">
              <a:solidFill>
                <a:srgbClr val="002060"/>
              </a:solidFill>
              <a:latin typeface="Calibri"/>
              <a:ea typeface="ＭＳ Ｐゴシック" charset="0"/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en-US" sz="1900" dirty="0">
              <a:solidFill>
                <a:srgbClr val="002060"/>
              </a:solidFill>
              <a:latin typeface="Calibri"/>
              <a:ea typeface="ＭＳ Ｐゴシック" charset="0"/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dirty="0" smtClean="0">
                <a:solidFill>
                  <a:srgbClr val="002060"/>
                </a:solidFill>
                <a:latin typeface="Calibri"/>
                <a:ea typeface="ＭＳ Ｐゴシック" charset="0"/>
                <a:cs typeface="Arial" panose="020B0604020202020204" pitchFamily="34" charset="0"/>
              </a:rPr>
              <a:t>Unassigned		    	$312,000		</a:t>
            </a:r>
            <a:r>
              <a:rPr lang="en-US" dirty="0">
                <a:solidFill>
                  <a:srgbClr val="002060"/>
                </a:solidFill>
                <a:latin typeface="Calibri"/>
                <a:ea typeface="ＭＳ Ｐゴシック" charset="0"/>
                <a:cs typeface="Arial" panose="020B0604020202020204" pitchFamily="34" charset="0"/>
              </a:rPr>
              <a:t>	</a:t>
            </a:r>
            <a:r>
              <a:rPr lang="en-US" dirty="0" smtClean="0">
                <a:solidFill>
                  <a:srgbClr val="002060"/>
                </a:solidFill>
                <a:latin typeface="Calibri"/>
                <a:ea typeface="ＭＳ Ｐゴシック" charset="0"/>
                <a:cs typeface="Arial" panose="020B0604020202020204" pitchFamily="34" charset="0"/>
              </a:rPr>
              <a:t>Transferred to Capital Fund (track repairs)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dirty="0" smtClean="0">
                <a:solidFill>
                  <a:srgbClr val="002060"/>
                </a:solidFill>
                <a:latin typeface="Calibri"/>
                <a:ea typeface="ＭＳ Ｐゴシック" charset="0"/>
                <a:cs typeface="Arial" panose="020B0604020202020204" pitchFamily="34" charset="0"/>
              </a:rPr>
              <a:t>____________________________________________________________________________</a:t>
            </a:r>
            <a:endParaRPr lang="en-US" dirty="0">
              <a:solidFill>
                <a:srgbClr val="002060"/>
              </a:solidFill>
              <a:latin typeface="Calibri"/>
              <a:ea typeface="ＭＳ Ｐゴシック" charset="0"/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en-US" dirty="0">
              <a:solidFill>
                <a:srgbClr val="002060"/>
              </a:solidFill>
              <a:latin typeface="Calibri"/>
              <a:ea typeface="ＭＳ Ｐゴシック" charset="0"/>
              <a:cs typeface="Arial" panose="020B0604020202020204" pitchFamily="34" charset="0"/>
            </a:endParaRPr>
          </a:p>
          <a:p>
            <a:pPr marL="0" lvl="0" indent="0" eaLnBrk="1" hangingPunct="1">
              <a:lnSpc>
                <a:spcPct val="90000"/>
              </a:lnSpc>
              <a:spcBef>
                <a:spcPct val="0"/>
              </a:spcBef>
              <a:buClrTx/>
              <a:buNone/>
            </a:pPr>
            <a:r>
              <a:rPr lang="en-US" b="1" dirty="0" smtClean="0">
                <a:solidFill>
                  <a:srgbClr val="002060"/>
                </a:solidFill>
                <a:latin typeface="Calibri"/>
                <a:ea typeface="ＭＳ Ｐゴシック" charset="0"/>
                <a:cs typeface="Arial" panose="020B0604020202020204" pitchFamily="34" charset="0"/>
              </a:rPr>
              <a:t>Total Used			$715,037</a:t>
            </a:r>
          </a:p>
          <a:p>
            <a:pPr marL="0" lvl="0" indent="0" eaLnBrk="1" hangingPunct="1">
              <a:lnSpc>
                <a:spcPct val="90000"/>
              </a:lnSpc>
              <a:spcBef>
                <a:spcPct val="0"/>
              </a:spcBef>
              <a:buClrTx/>
              <a:buNone/>
            </a:pPr>
            <a:r>
              <a:rPr lang="en-US" sz="1400" b="1" dirty="0" smtClean="0">
                <a:solidFill>
                  <a:srgbClr val="002060"/>
                </a:solidFill>
                <a:latin typeface="Calibri"/>
                <a:ea typeface="ＭＳ Ｐゴシック" charset="0"/>
                <a:cs typeface="Arial" panose="020B0604020202020204" pitchFamily="34" charset="0"/>
              </a:rPr>
              <a:t>  2018-2019</a:t>
            </a:r>
            <a:r>
              <a:rPr lang="en-US" b="1" dirty="0" smtClean="0">
                <a:solidFill>
                  <a:srgbClr val="002060"/>
                </a:solidFill>
                <a:latin typeface="Calibri"/>
                <a:ea typeface="ＭＳ Ｐゴシック" charset="0"/>
                <a:cs typeface="Arial" panose="020B0604020202020204" pitchFamily="34" charset="0"/>
              </a:rPr>
              <a:t>	</a:t>
            </a:r>
            <a:r>
              <a:rPr lang="en-US" b="1" dirty="0">
                <a:solidFill>
                  <a:srgbClr val="002060"/>
                </a:solidFill>
                <a:latin typeface="Calibri"/>
                <a:ea typeface="ＭＳ Ｐゴシック" charset="0"/>
                <a:cs typeface="Arial" panose="020B0604020202020204" pitchFamily="34" charset="0"/>
              </a:rPr>
              <a:t>	</a:t>
            </a:r>
            <a:endParaRPr lang="en-US" b="1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298187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smtClean="0">
                <a:solidFill>
                  <a:srgbClr val="002060"/>
                </a:solidFill>
                <a:latin typeface="+mn-lt"/>
              </a:rPr>
              <a:t>2019-2020 Proposed Expenditures by Function</a:t>
            </a:r>
            <a:endParaRPr lang="en-US" sz="3000" i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E1DBF2-595B-7842-920B-51D462F86CBC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graphicFrame>
        <p:nvGraphicFramePr>
          <p:cNvPr id="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7904295"/>
              </p:ext>
            </p:extLst>
          </p:nvPr>
        </p:nvGraphicFramePr>
        <p:xfrm>
          <a:off x="358775" y="1044575"/>
          <a:ext cx="8410575" cy="5383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16" name="Worksheet" r:id="rId3" imgW="5829373" imgH="3733721" progId="Excel.Sheet.8">
                  <p:embed/>
                </p:oleObj>
              </mc:Choice>
              <mc:Fallback>
                <p:oleObj name="Worksheet" r:id="rId3" imgW="5829373" imgH="3733721" progId="Excel.Sheet.8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775" y="1044575"/>
                        <a:ext cx="8410575" cy="538321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960103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E1DBF2-595B-7842-920B-51D462F86CBC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6" name="Title 2"/>
          <p:cNvSpPr>
            <a:spLocks noGrp="1"/>
          </p:cNvSpPr>
          <p:nvPr>
            <p:ph type="title"/>
          </p:nvPr>
        </p:nvSpPr>
        <p:spPr>
          <a:xfrm>
            <a:off x="1043354" y="171118"/>
            <a:ext cx="7309830" cy="717821"/>
          </a:xfrm>
        </p:spPr>
        <p:txBody>
          <a:bodyPr/>
          <a:lstStyle/>
          <a:p>
            <a:pPr algn="ctr">
              <a:buClr>
                <a:srgbClr val="002060"/>
              </a:buClr>
            </a:pPr>
            <a:r>
              <a:rPr lang="en-US" sz="3600" dirty="0" smtClean="0">
                <a:solidFill>
                  <a:srgbClr val="002776"/>
                </a:solidFill>
                <a:latin typeface="+mn-lt"/>
                <a:cs typeface="Arial" panose="020B0604020202020204" pitchFamily="34" charset="0"/>
              </a:rPr>
              <a:t>2019-2020 Proposed Budget</a:t>
            </a:r>
            <a:endParaRPr lang="en-US" sz="3600" dirty="0">
              <a:solidFill>
                <a:srgbClr val="002776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245723" y="1386487"/>
            <a:ext cx="3026245" cy="469423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365760" indent="-3657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77240" indent="-3657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"/>
              <a:defRPr sz="2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3657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08760" indent="-32004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-32004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14884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6888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8892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0896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5760" marR="0" lvl="0" indent="-36576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6FC6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2019-2020</a:t>
            </a:r>
          </a:p>
          <a:p>
            <a:pPr lvl="0" algn="ctr" fontAlgn="auto">
              <a:spcBef>
                <a:spcPts val="0"/>
              </a:spcBef>
              <a:spcAft>
                <a:spcPts val="0"/>
              </a:spcAft>
              <a:buClr>
                <a:srgbClr val="0F6FC6"/>
              </a:buClr>
              <a:buNone/>
              <a:defRPr/>
            </a:pPr>
            <a:r>
              <a:rPr lang="en-US" b="1" dirty="0" smtClean="0">
                <a:solidFill>
                  <a:srgbClr val="002776"/>
                </a:solidFill>
              </a:rPr>
              <a:t>BUDGET</a:t>
            </a:r>
            <a:endParaRPr lang="en-US" b="1" dirty="0">
              <a:solidFill>
                <a:srgbClr val="002776"/>
              </a:solidFill>
            </a:endParaRPr>
          </a:p>
          <a:p>
            <a:pPr marL="365760" marR="0" lvl="0" indent="-36576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" pitchFamily="2" charset="2"/>
              <a:buNone/>
              <a:tabLst/>
              <a:defRPr/>
            </a:pPr>
            <a:endParaRPr lang="en-US" b="1" dirty="0">
              <a:solidFill>
                <a:srgbClr val="002776"/>
              </a:solidFill>
            </a:endParaRPr>
          </a:p>
          <a:p>
            <a:pPr marL="365760" marR="0" lvl="0" indent="-36576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</a:rPr>
              <a:t>Budget: </a:t>
            </a:r>
            <a:r>
              <a:rPr kumimoji="0" lang="en-US" sz="2200" b="1" i="0" u="none" strike="noStrike" kern="1200" cap="none" spc="0" normalizeH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</a:rPr>
              <a:t>  </a:t>
            </a:r>
            <a:r>
              <a:rPr kumimoji="0" 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</a:rPr>
              <a:t>$46,289,618</a:t>
            </a:r>
          </a:p>
          <a:p>
            <a:pPr marL="365760" marR="0" lvl="0" indent="-36576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" pitchFamily="2" charset="2"/>
              <a:buNone/>
              <a:tabLst/>
              <a:defRPr/>
            </a:pPr>
            <a:r>
              <a:rPr lang="en-US" sz="1400" b="1" dirty="0" smtClean="0">
                <a:solidFill>
                  <a:srgbClr val="002776"/>
                </a:solidFill>
              </a:rPr>
              <a:t>$ Increase:        $1,098,694</a:t>
            </a:r>
          </a:p>
          <a:p>
            <a:pPr marL="365760" marR="0" lvl="0" indent="-36576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" pitchFamily="2" charset="2"/>
              <a:buNone/>
              <a:tabLst/>
              <a:defRPr/>
            </a:pPr>
            <a:r>
              <a:rPr lang="en-US" sz="1400" b="1" dirty="0" smtClean="0">
                <a:solidFill>
                  <a:srgbClr val="002776"/>
                </a:solidFill>
              </a:rPr>
              <a:t>% Increase:	     2.43%	</a:t>
            </a:r>
          </a:p>
          <a:p>
            <a:pPr marL="365760" marR="0" lvl="0" indent="-36576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" pitchFamily="2" charset="2"/>
              <a:buNone/>
              <a:tabLst/>
              <a:defRPr/>
            </a:pPr>
            <a:endParaRPr lang="en-US" sz="2000" b="1" dirty="0">
              <a:solidFill>
                <a:srgbClr val="002776"/>
              </a:solidFill>
            </a:endParaRPr>
          </a:p>
          <a:p>
            <a:pPr marL="365760" marR="0" lvl="0" indent="-36576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</a:rPr>
              <a:t>Tax Levy:</a:t>
            </a:r>
            <a:r>
              <a:rPr kumimoji="0" lang="en-US" sz="2000" b="1" i="0" u="none" strike="noStrike" kern="1200" cap="none" spc="0" normalizeH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</a:rPr>
              <a:t>   $40,021,651</a:t>
            </a:r>
            <a:endParaRPr kumimoji="0" lang="en-US" sz="1400" b="1" i="0" u="none" strike="noStrike" kern="1200" cap="none" spc="0" normalizeH="0" noProof="0" dirty="0" smtClean="0">
              <a:ln>
                <a:noFill/>
              </a:ln>
              <a:solidFill>
                <a:srgbClr val="002776"/>
              </a:solidFill>
              <a:effectLst/>
              <a:uLnTx/>
              <a:uFillTx/>
            </a:endParaRPr>
          </a:p>
          <a:p>
            <a:pPr lvl="0" algn="ctr" fontAlgn="auto">
              <a:spcAft>
                <a:spcPts val="0"/>
              </a:spcAft>
              <a:buClr>
                <a:srgbClr val="0F6FC6"/>
              </a:buClr>
              <a:buNone/>
              <a:defRPr/>
            </a:pPr>
            <a:r>
              <a:rPr lang="en-US" sz="1400" b="1" dirty="0">
                <a:solidFill>
                  <a:srgbClr val="002776"/>
                </a:solidFill>
              </a:rPr>
              <a:t>$ Increase:         </a:t>
            </a:r>
            <a:r>
              <a:rPr lang="en-US" sz="1400" b="1" dirty="0" smtClean="0">
                <a:solidFill>
                  <a:srgbClr val="002776"/>
                </a:solidFill>
              </a:rPr>
              <a:t>$1,149,106</a:t>
            </a:r>
            <a:endParaRPr lang="en-US" sz="1400" b="1" dirty="0">
              <a:solidFill>
                <a:srgbClr val="002776"/>
              </a:solidFill>
            </a:endParaRPr>
          </a:p>
          <a:p>
            <a:pPr lvl="0" algn="ctr" fontAlgn="auto">
              <a:spcAft>
                <a:spcPts val="0"/>
              </a:spcAft>
              <a:buClr>
                <a:srgbClr val="0F6FC6"/>
              </a:buClr>
              <a:buNone/>
              <a:defRPr/>
            </a:pPr>
            <a:r>
              <a:rPr lang="en-US" sz="1400" b="1" dirty="0">
                <a:solidFill>
                  <a:srgbClr val="002776"/>
                </a:solidFill>
              </a:rPr>
              <a:t>% Increase:	    </a:t>
            </a:r>
            <a:r>
              <a:rPr lang="en-US" sz="1400" b="1" dirty="0" smtClean="0">
                <a:solidFill>
                  <a:srgbClr val="002776"/>
                </a:solidFill>
              </a:rPr>
              <a:t> 2.96%</a:t>
            </a:r>
            <a:endParaRPr lang="en-US" sz="1400" b="1" baseline="0" dirty="0">
              <a:solidFill>
                <a:srgbClr val="002776"/>
              </a:solidFill>
            </a:endParaRPr>
          </a:p>
          <a:p>
            <a:pPr marL="365760" marR="0" lvl="0" indent="-36576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1200" cap="none" spc="0" normalizeH="0" noProof="0" dirty="0" smtClean="0">
              <a:ln>
                <a:noFill/>
              </a:ln>
              <a:solidFill>
                <a:srgbClr val="002776"/>
              </a:solidFill>
              <a:effectLst/>
              <a:uLnTx/>
              <a:uFillTx/>
            </a:endParaRPr>
          </a:p>
          <a:p>
            <a:pPr marL="365760" marR="0" lvl="0" indent="-36576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000" b="1" i="0" u="none" strike="noStrike" kern="1200" cap="none" spc="0" normalizeH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</a:rPr>
              <a:t>At Tax Levy Cap Limit</a:t>
            </a:r>
            <a:endParaRPr lang="en-US" sz="1400" b="1" baseline="0" dirty="0">
              <a:solidFill>
                <a:srgbClr val="002776"/>
              </a:solidFill>
            </a:endParaRPr>
          </a:p>
          <a:p>
            <a:pPr marL="365760" marR="0" lvl="0" indent="-36576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1400" b="1" i="0" u="none" strike="noStrike" kern="1200" cap="none" spc="0" normalizeH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</a:endParaRPr>
          </a:p>
          <a:p>
            <a:pPr marL="365760" marR="0" lvl="0" indent="-36576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" pitchFamily="2" charset="2"/>
              <a:buNone/>
              <a:tabLst/>
              <a:defRPr/>
            </a:pPr>
            <a:endParaRPr lang="en-US" sz="1400" b="1" baseline="0" dirty="0" smtClean="0">
              <a:solidFill>
                <a:srgbClr val="C00000"/>
              </a:solidFill>
            </a:endParaRPr>
          </a:p>
          <a:p>
            <a:pPr marL="365760" marR="0" lvl="0" indent="-36576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3330088" y="1386487"/>
            <a:ext cx="5564658" cy="469423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 lnSpcReduction="20000"/>
          </a:bodyPr>
          <a:lstStyle>
            <a:lvl1pPr marL="365760" indent="-3657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77240" indent="-3657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"/>
              <a:defRPr sz="2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3657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08760" indent="-32004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-32004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14884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6888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8892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0896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5760" marR="0" lvl="0" indent="-36576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6FC6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600" b="1" i="0" strike="noStrike" kern="1200" cap="none" spc="0" normalizeH="0" noProof="0" dirty="0" smtClean="0">
                <a:ln>
                  <a:noFill/>
                </a:ln>
                <a:solidFill>
                  <a:srgbClr val="002776"/>
                </a:solidFill>
                <a:effectLst/>
                <a:uLnTx/>
                <a:uFillTx/>
              </a:rPr>
              <a:t>Budget Highlights</a:t>
            </a:r>
          </a:p>
          <a:p>
            <a:pPr marL="365760" marR="0" lvl="0" indent="-36576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6FC6"/>
              </a:buClr>
              <a:buSzTx/>
              <a:buFont typeface="Wingdings" pitchFamily="2" charset="2"/>
              <a:buNone/>
              <a:tabLst/>
              <a:defRPr/>
            </a:pPr>
            <a:endParaRPr lang="en-US" sz="1800" b="1" u="sng" dirty="0">
              <a:solidFill>
                <a:srgbClr val="002776"/>
              </a:solidFill>
            </a:endParaRPr>
          </a:p>
          <a:p>
            <a:pPr marL="457200" lvl="0" indent="-457200" fontAlgn="auto">
              <a:spcAft>
                <a:spcPts val="0"/>
              </a:spcAft>
              <a:buClr>
                <a:srgbClr val="002060"/>
              </a:buClr>
              <a:buFont typeface="+mj-lt"/>
              <a:buAutoNum type="arabicPeriod"/>
              <a:defRPr/>
            </a:pPr>
            <a:r>
              <a:rPr lang="en-US" dirty="0">
                <a:solidFill>
                  <a:srgbClr val="002776"/>
                </a:solidFill>
              </a:rPr>
              <a:t>Core instructional programs maintained.</a:t>
            </a:r>
          </a:p>
          <a:p>
            <a:pPr marL="457200" lvl="0" indent="-457200" fontAlgn="auto">
              <a:spcAft>
                <a:spcPts val="0"/>
              </a:spcAft>
              <a:buClr>
                <a:srgbClr val="002060"/>
              </a:buClr>
              <a:buFont typeface="+mj-lt"/>
              <a:buAutoNum type="arabicPeriod"/>
              <a:defRPr/>
            </a:pPr>
            <a:r>
              <a:rPr lang="en-US" dirty="0">
                <a:solidFill>
                  <a:srgbClr val="002776"/>
                </a:solidFill>
              </a:rPr>
              <a:t>Significant increases in special education costs – increase in number of teacher aides and cost of BOCES out-of-district tuitions.</a:t>
            </a:r>
          </a:p>
          <a:p>
            <a:pPr marL="457200" lvl="0" indent="-457200" fontAlgn="auto">
              <a:spcAft>
                <a:spcPts val="0"/>
              </a:spcAft>
              <a:buClr>
                <a:srgbClr val="002060"/>
              </a:buClr>
              <a:buFont typeface="+mj-lt"/>
              <a:buAutoNum type="arabicPeriod"/>
              <a:defRPr/>
            </a:pPr>
            <a:r>
              <a:rPr lang="en-US" dirty="0">
                <a:solidFill>
                  <a:srgbClr val="002776"/>
                </a:solidFill>
              </a:rPr>
              <a:t>Urgent need to purchase new computers that are able to run Windows 10 and wiring/cabling installations related to construction</a:t>
            </a:r>
            <a:r>
              <a:rPr lang="en-US" b="1" dirty="0">
                <a:solidFill>
                  <a:srgbClr val="002776"/>
                </a:solidFill>
              </a:rPr>
              <a:t> </a:t>
            </a:r>
            <a:r>
              <a:rPr lang="en-US" dirty="0">
                <a:solidFill>
                  <a:srgbClr val="002776"/>
                </a:solidFill>
              </a:rPr>
              <a:t>projects.</a:t>
            </a:r>
          </a:p>
          <a:p>
            <a:pPr marL="457200" lvl="0" indent="-457200" fontAlgn="auto">
              <a:spcAft>
                <a:spcPts val="0"/>
              </a:spcAft>
              <a:buClr>
                <a:srgbClr val="002060"/>
              </a:buClr>
              <a:buFont typeface="+mj-lt"/>
              <a:buAutoNum type="arabicPeriod"/>
              <a:defRPr/>
            </a:pPr>
            <a:r>
              <a:rPr lang="en-US" dirty="0">
                <a:solidFill>
                  <a:srgbClr val="002776"/>
                </a:solidFill>
              </a:rPr>
              <a:t>Addition of a school social worker position </a:t>
            </a:r>
            <a:r>
              <a:rPr lang="en-US" dirty="0" smtClean="0">
                <a:solidFill>
                  <a:srgbClr val="002776"/>
                </a:solidFill>
              </a:rPr>
              <a:t>at BMPRSS.</a:t>
            </a:r>
          </a:p>
          <a:p>
            <a:pPr marL="457200" lvl="0" indent="-457200" fontAlgn="auto">
              <a:spcAft>
                <a:spcPts val="0"/>
              </a:spcAft>
              <a:buClr>
                <a:srgbClr val="002060"/>
              </a:buClr>
              <a:buFont typeface="+mj-lt"/>
              <a:buAutoNum type="arabicPeriod"/>
              <a:defRPr/>
            </a:pPr>
            <a:r>
              <a:rPr lang="en-US" dirty="0" smtClean="0">
                <a:solidFill>
                  <a:srgbClr val="002776"/>
                </a:solidFill>
              </a:rPr>
              <a:t>Addition </a:t>
            </a:r>
            <a:r>
              <a:rPr lang="en-US" dirty="0">
                <a:solidFill>
                  <a:srgbClr val="002776"/>
                </a:solidFill>
              </a:rPr>
              <a:t>of a School Business Official position. </a:t>
            </a:r>
          </a:p>
          <a:p>
            <a:pPr marL="365760" marR="0" lvl="0" indent="-36576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6FC6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1800" i="0" strike="noStrike" kern="1200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	</a:t>
            </a:r>
            <a:r>
              <a:rPr kumimoji="0" lang="en-US" sz="1800" i="0" strike="noStrike" kern="1200" cap="none" spc="0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		</a:t>
            </a:r>
            <a:endParaRPr kumimoji="0" lang="en-US" sz="1800" i="0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1773485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 smtClean="0">
                <a:solidFill>
                  <a:srgbClr val="002060"/>
                </a:solidFill>
                <a:latin typeface="+mj-lt"/>
              </a:rPr>
              <a:t>Important Budget Decision Dates</a:t>
            </a:r>
            <a:endParaRPr lang="en-US" sz="36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E1DBF2-595B-7842-920B-51D462F86CBC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287382" y="1176581"/>
            <a:ext cx="8778240" cy="5214551"/>
          </a:xfrm>
          <a:prstGeom prst="rect">
            <a:avLst/>
          </a:prstGeom>
          <a:noFill/>
          <a:ln/>
        </p:spPr>
        <p:txBody>
          <a:bodyPr>
            <a:normAutofit/>
          </a:bodyPr>
          <a:lstStyle>
            <a:lvl1pPr marL="234950" indent="-234950" algn="l" defTabSz="457200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•"/>
              <a:defRPr sz="1800" kern="1200">
                <a:solidFill>
                  <a:srgbClr val="1F497D"/>
                </a:solidFill>
                <a:latin typeface="Arial"/>
                <a:ea typeface="ＭＳ Ｐゴシック" pitchFamily="34" charset="-128"/>
                <a:cs typeface="Arial"/>
              </a:defRPr>
            </a:lvl1pPr>
            <a:lvl2pPr marL="742950" indent="-285750" algn="l" defTabSz="457200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–"/>
              <a:defRPr sz="1800" kern="1200">
                <a:solidFill>
                  <a:srgbClr val="1F497D"/>
                </a:solidFill>
                <a:latin typeface="Arial"/>
                <a:ea typeface="ＭＳ Ｐゴシック" pitchFamily="34" charset="-128"/>
                <a:cs typeface="Arial"/>
              </a:defRPr>
            </a:lvl2pPr>
            <a:lvl3pPr marL="1143000" indent="-228600" algn="l" defTabSz="457200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•"/>
              <a:defRPr sz="1800" kern="1200">
                <a:solidFill>
                  <a:srgbClr val="1F497D"/>
                </a:solidFill>
                <a:latin typeface="Arial"/>
                <a:ea typeface="ＭＳ Ｐゴシック" pitchFamily="34" charset="-128"/>
                <a:cs typeface="Arial"/>
              </a:defRPr>
            </a:lvl3pPr>
            <a:lvl4pPr marL="1600200" indent="-228600" algn="l" defTabSz="457200" rtl="0" eaLnBrk="0" fontAlgn="base" hangingPunct="0">
              <a:spcBef>
                <a:spcPts val="6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rgbClr val="1F497D"/>
                </a:solidFill>
                <a:latin typeface="+mn-lt"/>
                <a:ea typeface="ＭＳ Ｐゴシック" pitchFamily="34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ts val="600"/>
              </a:spcBef>
              <a:spcAft>
                <a:spcPct val="0"/>
              </a:spcAft>
              <a:buFont typeface="Arial" charset="0"/>
              <a:buChar char="»"/>
              <a:defRPr sz="1800" kern="1200">
                <a:solidFill>
                  <a:srgbClr val="1F497D"/>
                </a:solidFill>
                <a:latin typeface="+mn-lt"/>
                <a:ea typeface="ＭＳ Ｐゴシック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None/>
            </a:pPr>
            <a:r>
              <a:rPr lang="en-US" dirty="0" smtClean="0"/>
              <a:t>	</a:t>
            </a:r>
            <a:endParaRPr lang="en-US" sz="1900" dirty="0">
              <a:solidFill>
                <a:srgbClr val="002060"/>
              </a:solidFill>
              <a:latin typeface="+mj-lt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buNone/>
            </a:pPr>
            <a:r>
              <a:rPr lang="en-US" sz="1900" dirty="0" smtClean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	</a:t>
            </a:r>
          </a:p>
          <a:p>
            <a:pPr marL="0" lvl="0" indent="0" eaLnBrk="1" hangingPunct="1">
              <a:lnSpc>
                <a:spcPct val="90000"/>
              </a:lnSpc>
              <a:spcBef>
                <a:spcPct val="0"/>
              </a:spcBef>
              <a:buClrTx/>
              <a:buNone/>
            </a:pPr>
            <a:r>
              <a:rPr lang="en-US" sz="19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	</a:t>
            </a:r>
            <a:r>
              <a:rPr lang="en-US" sz="2000" b="1" dirty="0" smtClean="0">
                <a:solidFill>
                  <a:srgbClr val="C00000"/>
                </a:solidFill>
                <a:latin typeface="Calibri"/>
                <a:ea typeface="ＭＳ Ｐゴシック" charset="0"/>
                <a:cs typeface="Arial" panose="020B0604020202020204" pitchFamily="34" charset="0"/>
              </a:rPr>
              <a:t>			</a:t>
            </a:r>
            <a:endParaRPr lang="en-US" sz="2000" dirty="0" smtClean="0">
              <a:solidFill>
                <a:srgbClr val="002776"/>
              </a:solidFill>
              <a:latin typeface="Calibri"/>
              <a:ea typeface="ＭＳ Ｐゴシック" charset="0"/>
              <a:cs typeface="Arial" panose="020B0604020202020204" pitchFamily="34" charset="0"/>
            </a:endParaRPr>
          </a:p>
          <a:p>
            <a:pPr marL="0" lvl="0" indent="0" eaLnBrk="1" hangingPunct="1">
              <a:lnSpc>
                <a:spcPct val="90000"/>
              </a:lnSpc>
              <a:spcBef>
                <a:spcPct val="0"/>
              </a:spcBef>
              <a:buClrTx/>
              <a:buNone/>
            </a:pPr>
            <a:r>
              <a:rPr lang="en-US" sz="2400" dirty="0" smtClean="0">
                <a:solidFill>
                  <a:srgbClr val="002776"/>
                </a:solidFill>
                <a:latin typeface="Calibri"/>
                <a:ea typeface="ＭＳ Ｐゴシック" charset="0"/>
                <a:cs typeface="Arial" panose="020B0604020202020204" pitchFamily="34" charset="0"/>
              </a:rPr>
              <a:t>April </a:t>
            </a:r>
            <a:r>
              <a:rPr lang="en-US" sz="2400" dirty="0">
                <a:solidFill>
                  <a:srgbClr val="002776"/>
                </a:solidFill>
                <a:latin typeface="Calibri"/>
                <a:ea typeface="ＭＳ Ｐゴシック" charset="0"/>
                <a:cs typeface="Arial" panose="020B0604020202020204" pitchFamily="34" charset="0"/>
              </a:rPr>
              <a:t>15, 2019		</a:t>
            </a:r>
            <a:r>
              <a:rPr lang="en-US" sz="2400" dirty="0" smtClean="0">
                <a:solidFill>
                  <a:srgbClr val="002776"/>
                </a:solidFill>
                <a:latin typeface="Calibri"/>
                <a:ea typeface="ＭＳ Ｐゴシック" charset="0"/>
                <a:cs typeface="Arial" panose="020B0604020202020204" pitchFamily="34" charset="0"/>
              </a:rPr>
              <a:t>Board </a:t>
            </a:r>
            <a:r>
              <a:rPr lang="en-US" sz="2400" dirty="0">
                <a:solidFill>
                  <a:srgbClr val="002776"/>
                </a:solidFill>
                <a:latin typeface="Calibri"/>
                <a:ea typeface="ＭＳ Ｐゴシック" charset="0"/>
                <a:cs typeface="Arial" panose="020B0604020202020204" pitchFamily="34" charset="0"/>
              </a:rPr>
              <a:t>Adoption of 2019-2020 Budget</a:t>
            </a:r>
          </a:p>
          <a:p>
            <a:pPr marL="0" lvl="0" indent="0" eaLnBrk="1" hangingPunct="1">
              <a:lnSpc>
                <a:spcPct val="90000"/>
              </a:lnSpc>
              <a:spcBef>
                <a:spcPct val="0"/>
              </a:spcBef>
              <a:buClrTx/>
              <a:buNone/>
            </a:pPr>
            <a:r>
              <a:rPr lang="en-US" sz="2400" dirty="0">
                <a:solidFill>
                  <a:srgbClr val="002776"/>
                </a:solidFill>
                <a:latin typeface="Calibri"/>
                <a:ea typeface="ＭＳ Ｐゴシック" charset="0"/>
                <a:cs typeface="Arial" panose="020B0604020202020204" pitchFamily="34" charset="0"/>
              </a:rPr>
              <a:t>							</a:t>
            </a:r>
            <a:endParaRPr lang="en-US" sz="2400" dirty="0">
              <a:solidFill>
                <a:srgbClr val="002060"/>
              </a:solidFill>
              <a:latin typeface="Calibri"/>
              <a:ea typeface="ＭＳ Ｐゴシック" charset="0"/>
              <a:cs typeface="Arial" panose="020B0604020202020204" pitchFamily="34" charset="0"/>
            </a:endParaRPr>
          </a:p>
          <a:p>
            <a:pPr marL="0" lvl="0" indent="0" eaLnBrk="1" hangingPunct="1">
              <a:lnSpc>
                <a:spcPct val="90000"/>
              </a:lnSpc>
              <a:spcBef>
                <a:spcPct val="0"/>
              </a:spcBef>
              <a:buClrTx/>
              <a:buNone/>
            </a:pPr>
            <a:r>
              <a:rPr lang="en-US" sz="2400" dirty="0">
                <a:solidFill>
                  <a:srgbClr val="002060"/>
                </a:solidFill>
                <a:latin typeface="Calibri"/>
                <a:ea typeface="ＭＳ Ｐゴシック" charset="0"/>
                <a:cs typeface="Arial" panose="020B0604020202020204" pitchFamily="34" charset="0"/>
              </a:rPr>
              <a:t>	</a:t>
            </a:r>
            <a:r>
              <a:rPr lang="en-US" sz="2400" dirty="0">
                <a:solidFill>
                  <a:srgbClr val="002776"/>
                </a:solidFill>
                <a:latin typeface="Calibri"/>
                <a:ea typeface="ＭＳ Ｐゴシック" charset="0"/>
                <a:cs typeface="Arial" panose="020B0604020202020204" pitchFamily="34" charset="0"/>
              </a:rPr>
              <a:t>	</a:t>
            </a:r>
          </a:p>
          <a:p>
            <a:pPr marL="0" lvl="0" indent="0" eaLnBrk="1" hangingPunct="1">
              <a:lnSpc>
                <a:spcPct val="90000"/>
              </a:lnSpc>
              <a:spcBef>
                <a:spcPct val="0"/>
              </a:spcBef>
              <a:buClrTx/>
              <a:buNone/>
            </a:pPr>
            <a:r>
              <a:rPr lang="en-US" sz="2400" dirty="0" smtClean="0">
                <a:solidFill>
                  <a:srgbClr val="002776"/>
                </a:solidFill>
                <a:latin typeface="Calibri"/>
                <a:ea typeface="ＭＳ Ｐゴシック" charset="0"/>
                <a:cs typeface="Arial" panose="020B0604020202020204" pitchFamily="34" charset="0"/>
              </a:rPr>
              <a:t>April 23, 2019		</a:t>
            </a:r>
            <a:r>
              <a:rPr lang="en-US" sz="2400" dirty="0" smtClean="0">
                <a:solidFill>
                  <a:srgbClr val="002060"/>
                </a:solidFill>
                <a:latin typeface="Calibri"/>
                <a:ea typeface="ＭＳ Ｐゴシック" charset="0"/>
                <a:cs typeface="Arial" panose="020B0604020202020204" pitchFamily="34" charset="0"/>
              </a:rPr>
              <a:t>BOCES 2019-2020 Budget &amp; Board Member Vote</a:t>
            </a:r>
            <a:endParaRPr lang="en-US" sz="2400" dirty="0" smtClean="0">
              <a:solidFill>
                <a:srgbClr val="002776"/>
              </a:solidFill>
              <a:latin typeface="Calibri"/>
              <a:ea typeface="ＭＳ Ｐゴシック" charset="0"/>
              <a:cs typeface="Arial" panose="020B0604020202020204" pitchFamily="34" charset="0"/>
            </a:endParaRPr>
          </a:p>
          <a:p>
            <a:pPr marL="0" lvl="0" indent="0" eaLnBrk="1" hangingPunct="1">
              <a:lnSpc>
                <a:spcPct val="90000"/>
              </a:lnSpc>
              <a:spcBef>
                <a:spcPct val="0"/>
              </a:spcBef>
              <a:buClrTx/>
              <a:buNone/>
            </a:pPr>
            <a:r>
              <a:rPr lang="en-US" sz="2400" dirty="0" smtClean="0">
                <a:solidFill>
                  <a:srgbClr val="002776"/>
                </a:solidFill>
                <a:latin typeface="Calibri"/>
                <a:ea typeface="ＭＳ Ｐゴシック" charset="0"/>
                <a:cs typeface="Arial" panose="020B0604020202020204" pitchFamily="34" charset="0"/>
              </a:rPr>
              <a:t>	</a:t>
            </a:r>
          </a:p>
          <a:p>
            <a:pPr marL="0" lvl="0" indent="0" eaLnBrk="1" hangingPunct="1">
              <a:lnSpc>
                <a:spcPct val="90000"/>
              </a:lnSpc>
              <a:spcBef>
                <a:spcPct val="0"/>
              </a:spcBef>
              <a:buClrTx/>
              <a:buNone/>
            </a:pPr>
            <a:endParaRPr lang="en-US" sz="2400" dirty="0" smtClean="0">
              <a:solidFill>
                <a:srgbClr val="002776"/>
              </a:solidFill>
              <a:latin typeface="Calibri"/>
              <a:ea typeface="ＭＳ Ｐゴシック" charset="0"/>
              <a:cs typeface="Arial" panose="020B0604020202020204" pitchFamily="34" charset="0"/>
            </a:endParaRPr>
          </a:p>
          <a:p>
            <a:pPr marL="0" lvl="0" indent="0" eaLnBrk="1" hangingPunct="1">
              <a:lnSpc>
                <a:spcPct val="90000"/>
              </a:lnSpc>
              <a:spcBef>
                <a:spcPct val="0"/>
              </a:spcBef>
              <a:buClrTx/>
              <a:buNone/>
            </a:pPr>
            <a:r>
              <a:rPr lang="en-US" sz="2400" dirty="0" smtClean="0">
                <a:solidFill>
                  <a:srgbClr val="002060"/>
                </a:solidFill>
                <a:latin typeface="Calibri"/>
                <a:ea typeface="ＭＳ Ｐゴシック" charset="0"/>
                <a:cs typeface="Arial" panose="020B0604020202020204" pitchFamily="34" charset="0"/>
              </a:rPr>
              <a:t>May </a:t>
            </a:r>
            <a:r>
              <a:rPr lang="en-US" sz="2400" dirty="0">
                <a:solidFill>
                  <a:srgbClr val="002060"/>
                </a:solidFill>
                <a:latin typeface="Calibri"/>
                <a:ea typeface="ＭＳ Ｐゴシック" charset="0"/>
                <a:cs typeface="Arial" panose="020B0604020202020204" pitchFamily="34" charset="0"/>
              </a:rPr>
              <a:t>13, 2019		</a:t>
            </a:r>
            <a:r>
              <a:rPr lang="en-US" sz="2400" dirty="0" smtClean="0">
                <a:solidFill>
                  <a:srgbClr val="002060"/>
                </a:solidFill>
                <a:latin typeface="Calibri"/>
                <a:ea typeface="ＭＳ Ｐゴシック" charset="0"/>
                <a:cs typeface="Arial" panose="020B0604020202020204" pitchFamily="34" charset="0"/>
              </a:rPr>
              <a:t>Public </a:t>
            </a:r>
            <a:r>
              <a:rPr lang="en-US" sz="2400" dirty="0">
                <a:solidFill>
                  <a:srgbClr val="002060"/>
                </a:solidFill>
                <a:latin typeface="Calibri"/>
                <a:ea typeface="ＭＳ Ｐゴシック" charset="0"/>
                <a:cs typeface="Arial" panose="020B0604020202020204" pitchFamily="34" charset="0"/>
              </a:rPr>
              <a:t>Budget Hearing</a:t>
            </a:r>
          </a:p>
          <a:p>
            <a:pPr marL="0" lvl="0" indent="0" eaLnBrk="1" hangingPunct="1">
              <a:lnSpc>
                <a:spcPct val="90000"/>
              </a:lnSpc>
              <a:spcBef>
                <a:spcPct val="0"/>
              </a:spcBef>
              <a:buClrTx/>
              <a:buNone/>
            </a:pPr>
            <a:endParaRPr lang="en-US" sz="2400" dirty="0" smtClean="0">
              <a:solidFill>
                <a:prstClr val="black"/>
              </a:solidFill>
              <a:latin typeface="Calibri"/>
              <a:ea typeface="ＭＳ Ｐゴシック" charset="0"/>
              <a:cs typeface="Arial" panose="020B0604020202020204" pitchFamily="34" charset="0"/>
            </a:endParaRPr>
          </a:p>
          <a:p>
            <a:pPr marL="0" lvl="0" indent="0" eaLnBrk="1" hangingPunct="1">
              <a:lnSpc>
                <a:spcPct val="90000"/>
              </a:lnSpc>
              <a:spcBef>
                <a:spcPct val="0"/>
              </a:spcBef>
              <a:buClrTx/>
              <a:buNone/>
            </a:pPr>
            <a:endParaRPr lang="en-US" sz="2400" dirty="0">
              <a:solidFill>
                <a:prstClr val="black"/>
              </a:solidFill>
              <a:latin typeface="Calibri"/>
              <a:ea typeface="ＭＳ Ｐゴシック" charset="0"/>
              <a:cs typeface="Arial" panose="020B0604020202020204" pitchFamily="34" charset="0"/>
            </a:endParaRPr>
          </a:p>
          <a:p>
            <a:pPr marL="0" lvl="0" indent="0" eaLnBrk="1" hangingPunct="1">
              <a:lnSpc>
                <a:spcPct val="90000"/>
              </a:lnSpc>
              <a:spcBef>
                <a:spcPct val="0"/>
              </a:spcBef>
              <a:buClrTx/>
              <a:buNone/>
            </a:pPr>
            <a:r>
              <a:rPr lang="en-US" sz="2400" dirty="0" smtClean="0">
                <a:solidFill>
                  <a:srgbClr val="C00000"/>
                </a:solidFill>
                <a:latin typeface="Calibri"/>
                <a:ea typeface="ＭＳ Ｐゴシック" charset="0"/>
                <a:cs typeface="Arial" panose="020B0604020202020204" pitchFamily="34" charset="0"/>
              </a:rPr>
              <a:t>May </a:t>
            </a:r>
            <a:r>
              <a:rPr lang="en-US" sz="2400" dirty="0">
                <a:solidFill>
                  <a:srgbClr val="C00000"/>
                </a:solidFill>
                <a:latin typeface="Calibri"/>
                <a:ea typeface="ＭＳ Ｐゴシック" charset="0"/>
                <a:cs typeface="Arial" panose="020B0604020202020204" pitchFamily="34" charset="0"/>
              </a:rPr>
              <a:t>21, 2019</a:t>
            </a:r>
            <a:r>
              <a:rPr lang="en-US" sz="2400" dirty="0">
                <a:solidFill>
                  <a:prstClr val="black"/>
                </a:solidFill>
                <a:latin typeface="Calibri"/>
                <a:ea typeface="ＭＳ Ｐゴシック" charset="0"/>
                <a:cs typeface="Arial" panose="020B0604020202020204" pitchFamily="34" charset="0"/>
              </a:rPr>
              <a:t>		</a:t>
            </a:r>
            <a:r>
              <a:rPr lang="en-US" sz="2400" dirty="0" smtClean="0">
                <a:solidFill>
                  <a:srgbClr val="C00000"/>
                </a:solidFill>
                <a:latin typeface="Calibri"/>
                <a:ea typeface="ＭＳ Ｐゴシック" charset="0"/>
                <a:cs typeface="Arial" panose="020B0604020202020204" pitchFamily="34" charset="0"/>
              </a:rPr>
              <a:t>2019-2020 </a:t>
            </a:r>
            <a:r>
              <a:rPr lang="en-US" sz="2400" dirty="0">
                <a:solidFill>
                  <a:srgbClr val="C00000"/>
                </a:solidFill>
                <a:latin typeface="Calibri"/>
                <a:ea typeface="ＭＳ Ｐゴシック" charset="0"/>
                <a:cs typeface="Arial" panose="020B0604020202020204" pitchFamily="34" charset="0"/>
              </a:rPr>
              <a:t>Budget Vote &amp; Board Member Election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2400" b="1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618145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 smtClean="0">
                <a:solidFill>
                  <a:srgbClr val="002060"/>
                </a:solidFill>
                <a:latin typeface="+mj-lt"/>
              </a:rPr>
              <a:t>Board &amp; Community Discussion</a:t>
            </a:r>
            <a:endParaRPr lang="en-US" sz="36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E1DBF2-595B-7842-920B-51D462F86CBC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6" name="Content Placeholder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20" y="1053212"/>
            <a:ext cx="8822724" cy="5565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6122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30618</TotalTime>
  <Words>223</Words>
  <Application>Microsoft Office PowerPoint</Application>
  <PresentationFormat>On-screen Show (4:3)</PresentationFormat>
  <Paragraphs>110</Paragraphs>
  <Slides>10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ＭＳ Ｐゴシック</vt:lpstr>
      <vt:lpstr>Arial</vt:lpstr>
      <vt:lpstr>Calibri</vt:lpstr>
      <vt:lpstr>Wingdings</vt:lpstr>
      <vt:lpstr>Office Theme</vt:lpstr>
      <vt:lpstr>Worksheet</vt:lpstr>
      <vt:lpstr>Budget Update 2019-2020 </vt:lpstr>
      <vt:lpstr>Budget Changes since 3/18/19</vt:lpstr>
      <vt:lpstr>Budget Changes since 3/18/19</vt:lpstr>
      <vt:lpstr>2019-2020 Proposed Revenues by Account</vt:lpstr>
      <vt:lpstr>Blind Brook’s Available Reserves</vt:lpstr>
      <vt:lpstr>Analysis of Fund Balances Used</vt:lpstr>
      <vt:lpstr>2019-2020 Proposed Expenditures by Function</vt:lpstr>
      <vt:lpstr>2019-2020 Proposed Budget</vt:lpstr>
      <vt:lpstr>Important Budget Decision Dates</vt:lpstr>
      <vt:lpstr>Board &amp; Community Discussion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Hazel Cobb</dc:creator>
  <cp:lastModifiedBy>Jonathan Ross</cp:lastModifiedBy>
  <cp:revision>923</cp:revision>
  <cp:lastPrinted>2018-02-26T14:43:50Z</cp:lastPrinted>
  <dcterms:created xsi:type="dcterms:W3CDTF">2011-01-27T00:01:53Z</dcterms:created>
  <dcterms:modified xsi:type="dcterms:W3CDTF">2019-04-08T16:27:58Z</dcterms:modified>
</cp:coreProperties>
</file>