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handoutMasterIdLst>
    <p:handoutMasterId r:id="rId20"/>
  </p:handoutMasterIdLst>
  <p:sldIdLst>
    <p:sldId id="256" r:id="rId2"/>
    <p:sldId id="261" r:id="rId3"/>
    <p:sldId id="262" r:id="rId4"/>
    <p:sldId id="257" r:id="rId5"/>
    <p:sldId id="258" r:id="rId6"/>
    <p:sldId id="260" r:id="rId7"/>
    <p:sldId id="259" r:id="rId8"/>
    <p:sldId id="266" r:id="rId9"/>
    <p:sldId id="263" r:id="rId10"/>
    <p:sldId id="264" r:id="rId11"/>
    <p:sldId id="265" r:id="rId12"/>
    <p:sldId id="267" r:id="rId13"/>
    <p:sldId id="268" r:id="rId14"/>
    <p:sldId id="272" r:id="rId15"/>
    <p:sldId id="270" r:id="rId16"/>
    <p:sldId id="271" r:id="rId17"/>
    <p:sldId id="269" r:id="rId18"/>
    <p:sldId id="273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4660" autoAdjust="0"/>
  </p:normalViewPr>
  <p:slideViewPr>
    <p:cSldViewPr snapToGrid="0" showGuides="1">
      <p:cViewPr varScale="1">
        <p:scale>
          <a:sx n="34" d="100"/>
          <a:sy n="34" d="100"/>
        </p:scale>
        <p:origin x="90" y="9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737DAD-E071-4AEC-B33A-F2C8D4B84A93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C998A-C50E-44AD-B6E1-51F58DA4D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68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30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93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94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29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2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42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80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016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912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82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51940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25989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649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20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5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.org/content/act/en/products-and-services/the-act.html" TargetMode="External"/><Relationship Id="rId2" Type="http://schemas.openxmlformats.org/officeDocument/2006/relationships/hyperlink" Target="https://www.collegeboard.org/?navId=www-c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dvusd.org/Page/3662" TargetMode="External"/><Relationship Id="rId4" Type="http://schemas.openxmlformats.org/officeDocument/2006/relationships/hyperlink" Target="https://www.volunteermatch.org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vusd.org/Page/366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mmonapp.org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iche.edu/wu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igfuture.collegeboard.org/" TargetMode="External"/><Relationship Id="rId2" Type="http://schemas.openxmlformats.org/officeDocument/2006/relationships/hyperlink" Target="https://azcis.intocareers.org/materials/portal/hom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legedata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mpustours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mmonapp.org/" TargetMode="External"/><Relationship Id="rId2" Type="http://schemas.openxmlformats.org/officeDocument/2006/relationships/hyperlink" Target="http://www.dvusd.org/domain/577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iche.edu/wu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vusd.org/Page/3662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ynaia.org/" TargetMode="External"/><Relationship Id="rId2" Type="http://schemas.openxmlformats.org/officeDocument/2006/relationships/hyperlink" Target="https://web3.ncaa.org/ecwr3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usd.org/Page/3662" TargetMode="External"/><Relationship Id="rId7" Type="http://schemas.openxmlformats.org/officeDocument/2006/relationships/hyperlink" Target="https://www.dvusd.org/Domain/3967" TargetMode="External"/><Relationship Id="rId2" Type="http://schemas.openxmlformats.org/officeDocument/2006/relationships/hyperlink" Target="https://www.parchment.com/c/reg/regcode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7.nau.edu/finaid/NetPriceCalculator/" TargetMode="External"/><Relationship Id="rId5" Type="http://schemas.openxmlformats.org/officeDocument/2006/relationships/hyperlink" Target="https://financialaid.arizona.edu/cost/npc/freshman" TargetMode="External"/><Relationship Id="rId4" Type="http://schemas.openxmlformats.org/officeDocument/2006/relationships/hyperlink" Target="https://scholarships.asu.edu/estimato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igfuture.collegeboard.org/college-search" TargetMode="External"/><Relationship Id="rId2" Type="http://schemas.openxmlformats.org/officeDocument/2006/relationships/hyperlink" Target="http://www.finaid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ransferology.com/" TargetMode="External"/><Relationship Id="rId5" Type="http://schemas.openxmlformats.org/officeDocument/2006/relationships/hyperlink" Target="http://aztransfer.com/" TargetMode="External"/><Relationship Id="rId4" Type="http://schemas.openxmlformats.org/officeDocument/2006/relationships/hyperlink" Target="https://www.mymajors.com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University Planning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 the MRHS counseling department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24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/>
              <a:t>What we will cover today…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What factors are considered by universities for admission decisions</a:t>
            </a:r>
          </a:p>
          <a:p>
            <a:r>
              <a:rPr lang="en-US" sz="2800" b="1" dirty="0" smtClean="0"/>
              <a:t>In and Out-of-State Admission Requirements</a:t>
            </a:r>
          </a:p>
          <a:p>
            <a:r>
              <a:rPr lang="en-US" sz="2800" b="1" dirty="0" smtClean="0"/>
              <a:t>How to decide which school is right for you</a:t>
            </a:r>
          </a:p>
          <a:p>
            <a:r>
              <a:rPr lang="en-US" sz="2800" b="1" dirty="0" smtClean="0"/>
              <a:t>How to apply</a:t>
            </a:r>
          </a:p>
          <a:p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factors are considered on a college application?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985319"/>
            <a:ext cx="8946541" cy="4654378"/>
          </a:xfrm>
        </p:spPr>
        <p:txBody>
          <a:bodyPr>
            <a:noAutofit/>
          </a:bodyPr>
          <a:lstStyle/>
          <a:p>
            <a:r>
              <a:rPr lang="en-US" sz="2600" b="1" dirty="0" smtClean="0"/>
              <a:t>Grades</a:t>
            </a:r>
          </a:p>
          <a:p>
            <a:r>
              <a:rPr lang="en-US" sz="2600" b="1" dirty="0" smtClean="0"/>
              <a:t>Rigor of Coursework</a:t>
            </a:r>
          </a:p>
          <a:p>
            <a:r>
              <a:rPr lang="en-US" sz="2600" b="1" dirty="0" smtClean="0">
                <a:hlinkClick r:id="rId2"/>
              </a:rPr>
              <a:t>SAT </a:t>
            </a:r>
            <a:r>
              <a:rPr lang="en-US" sz="2600" b="1" dirty="0" smtClean="0"/>
              <a:t>and/or </a:t>
            </a:r>
            <a:r>
              <a:rPr lang="en-US" sz="2600" b="1" dirty="0" smtClean="0">
                <a:hlinkClick r:id="rId3"/>
              </a:rPr>
              <a:t>ACT </a:t>
            </a:r>
            <a:r>
              <a:rPr lang="en-US" sz="2600" b="1" dirty="0" smtClean="0"/>
              <a:t>scores</a:t>
            </a:r>
          </a:p>
          <a:p>
            <a:r>
              <a:rPr lang="en-US" sz="2600" b="1" dirty="0" smtClean="0"/>
              <a:t>Class Rank</a:t>
            </a:r>
          </a:p>
          <a:p>
            <a:r>
              <a:rPr lang="en-US" sz="2600" b="1" dirty="0" smtClean="0"/>
              <a:t>Leadership Qualities</a:t>
            </a:r>
          </a:p>
          <a:p>
            <a:r>
              <a:rPr lang="en-US" sz="2600" b="1" dirty="0" smtClean="0"/>
              <a:t>Extra-Curricular Involvement</a:t>
            </a:r>
          </a:p>
          <a:p>
            <a:r>
              <a:rPr lang="en-US" sz="2600" b="1" dirty="0" smtClean="0">
                <a:hlinkClick r:id="rId4"/>
              </a:rPr>
              <a:t>Community Service</a:t>
            </a:r>
            <a:endParaRPr lang="en-US" sz="2600" b="1" dirty="0" smtClean="0"/>
          </a:p>
          <a:p>
            <a:r>
              <a:rPr lang="en-US" sz="2600" b="1" dirty="0" smtClean="0"/>
              <a:t>Personal Qualities and Traits</a:t>
            </a:r>
          </a:p>
          <a:p>
            <a:r>
              <a:rPr lang="en-US" sz="2600" b="1" dirty="0" smtClean="0">
                <a:hlinkClick r:id="rId5"/>
              </a:rPr>
              <a:t>Letters of Recommendation</a:t>
            </a:r>
            <a:endParaRPr lang="en-US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Admission Requirements of In-State Universities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000" b="1" dirty="0" smtClean="0"/>
              <a:t>A minimum of 3.0 unweighted GPA in the 16 Core Classes</a:t>
            </a:r>
          </a:p>
          <a:p>
            <a:pPr lvl="1"/>
            <a:r>
              <a:rPr lang="en-US" sz="2800" b="1" dirty="0" smtClean="0"/>
              <a:t>4 credits of English</a:t>
            </a:r>
          </a:p>
          <a:p>
            <a:pPr lvl="1"/>
            <a:r>
              <a:rPr lang="en-US" sz="2800" b="1" dirty="0" smtClean="0"/>
              <a:t>4 credits of Math</a:t>
            </a:r>
          </a:p>
          <a:p>
            <a:pPr lvl="1"/>
            <a:r>
              <a:rPr lang="en-US" sz="2800" b="1" dirty="0" smtClean="0"/>
              <a:t>3 credits of Lab Science</a:t>
            </a:r>
          </a:p>
          <a:p>
            <a:pPr lvl="1"/>
            <a:r>
              <a:rPr lang="en-US" sz="2800" b="1" dirty="0" smtClean="0"/>
              <a:t>1 credit of American History</a:t>
            </a:r>
          </a:p>
          <a:p>
            <a:pPr lvl="1"/>
            <a:r>
              <a:rPr lang="en-US" sz="2800" b="1" dirty="0"/>
              <a:t>1</a:t>
            </a:r>
            <a:r>
              <a:rPr lang="en-US" sz="2800" b="1" dirty="0" smtClean="0"/>
              <a:t> credit of Social Studies</a:t>
            </a:r>
          </a:p>
          <a:p>
            <a:pPr lvl="1"/>
            <a:r>
              <a:rPr lang="en-US" sz="2800" b="1" dirty="0" smtClean="0"/>
              <a:t>2 credits of the same Foreign Language</a:t>
            </a:r>
          </a:p>
          <a:p>
            <a:pPr lvl="1"/>
            <a:r>
              <a:rPr lang="en-US" sz="2800" b="1" dirty="0" smtClean="0"/>
              <a:t>1 credit of Fine Arts or CTE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672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Conditional Admissions to In- State Universities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If there are deficiencies in GPA, conditional admittance may be granted</a:t>
            </a:r>
          </a:p>
          <a:p>
            <a:pPr lvl="1"/>
            <a:r>
              <a:rPr lang="en-US" sz="3000" b="1" dirty="0" smtClean="0"/>
              <a:t>See school’s website for specific criteria</a:t>
            </a:r>
          </a:p>
          <a:p>
            <a:pPr lvl="2"/>
            <a:r>
              <a:rPr lang="en-US" sz="2800" b="1" dirty="0" smtClean="0"/>
              <a:t>ACT or SAT scores</a:t>
            </a:r>
          </a:p>
          <a:p>
            <a:pPr lvl="2"/>
            <a:r>
              <a:rPr lang="en-US" sz="2800" b="1" dirty="0" smtClean="0"/>
              <a:t>Dual enrollment classes</a:t>
            </a:r>
          </a:p>
          <a:p>
            <a:pPr lvl="2"/>
            <a:r>
              <a:rPr lang="en-US" sz="2800" b="1" dirty="0" smtClean="0"/>
              <a:t>Class Rank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0002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Out-of-State University Requirements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b="1" dirty="0" smtClean="0"/>
              <a:t>Must check individual college websites, but generally speaking</a:t>
            </a:r>
          </a:p>
          <a:p>
            <a:pPr lvl="1"/>
            <a:r>
              <a:rPr lang="en-US" sz="3200" b="1" dirty="0" smtClean="0"/>
              <a:t>High GPA (B’s or better)</a:t>
            </a:r>
          </a:p>
          <a:p>
            <a:pPr lvl="1"/>
            <a:r>
              <a:rPr lang="en-US" sz="3200" b="1" dirty="0" smtClean="0"/>
              <a:t>3 years of foreign language?</a:t>
            </a:r>
          </a:p>
          <a:p>
            <a:pPr lvl="1"/>
            <a:r>
              <a:rPr lang="en-US" sz="3200" b="1" dirty="0" smtClean="0"/>
              <a:t>Class Rank</a:t>
            </a:r>
          </a:p>
          <a:p>
            <a:pPr lvl="1"/>
            <a:r>
              <a:rPr lang="en-US" sz="3200" b="1" dirty="0" smtClean="0"/>
              <a:t>ACT or SAT scores</a:t>
            </a:r>
          </a:p>
          <a:p>
            <a:pPr lvl="1"/>
            <a:r>
              <a:rPr lang="en-US" sz="3200" b="1" dirty="0" smtClean="0">
                <a:hlinkClick r:id="rId2"/>
              </a:rPr>
              <a:t>Recommendation letters </a:t>
            </a:r>
            <a:endParaRPr lang="en-US" sz="3200" b="1" dirty="0" smtClean="0"/>
          </a:p>
          <a:p>
            <a:pPr lvl="1"/>
            <a:r>
              <a:rPr lang="en-US" sz="3200" b="1" dirty="0" smtClean="0"/>
              <a:t>Personal Narrative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3772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Out-of-State Universities:  </a:t>
            </a:r>
            <a:r>
              <a:rPr lang="en-US" sz="4000" b="1" dirty="0" smtClean="0"/>
              <a:t>Additional Considerations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b="1" dirty="0" smtClean="0"/>
              <a:t>If you plan to apply to more than one out-of-state college, check to see if they participate in </a:t>
            </a:r>
            <a:r>
              <a:rPr lang="en-US" sz="3600" b="1" dirty="0" smtClean="0">
                <a:hlinkClick r:id="rId2"/>
              </a:rPr>
              <a:t>The Common Application</a:t>
            </a:r>
            <a:endParaRPr lang="en-US" sz="3600" b="1" dirty="0" smtClean="0"/>
          </a:p>
          <a:p>
            <a:r>
              <a:rPr lang="en-US" sz="3600" b="1" dirty="0" smtClean="0"/>
              <a:t>This allows you to send one application to multiple schools</a:t>
            </a:r>
          </a:p>
          <a:p>
            <a:r>
              <a:rPr lang="en-US" sz="3600" b="1" dirty="0" smtClean="0"/>
              <a:t>UofA and ASU now both participate in The Common Application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361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Out-of-State Universities: </a:t>
            </a:r>
            <a:r>
              <a:rPr lang="en-US" sz="4000" b="1" dirty="0" smtClean="0"/>
              <a:t>Additional Considerations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If you plan to attend a college in the western region of the US, check out the </a:t>
            </a:r>
            <a:r>
              <a:rPr lang="en-US" sz="2800" b="1" dirty="0" smtClean="0">
                <a:hlinkClick r:id="rId2"/>
              </a:rPr>
              <a:t>Western Undergraduate Exchange </a:t>
            </a:r>
            <a:endParaRPr lang="en-US" sz="2800" b="1" dirty="0" smtClean="0"/>
          </a:p>
          <a:p>
            <a:r>
              <a:rPr lang="en-US" sz="2800" b="1" dirty="0" smtClean="0"/>
              <a:t>If your school of choice participates in WUE, you can receive a reduced tuition rate of 150% of in-state tuition</a:t>
            </a:r>
          </a:p>
          <a:p>
            <a:r>
              <a:rPr lang="en-US" sz="2800" b="1" dirty="0" smtClean="0"/>
              <a:t>Member states include: Alaska, Arizona, California, Colorado, Hawaii, Idaho, Montana, Nevada, New Mexico, North Dakota, Oregon, South Dakota, Utah, Washington, Wyoming, and the Commonwealth of the Northern Mariana Islands.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Narrowing down your choices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22854"/>
            <a:ext cx="8946541" cy="5016843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Research schools to determine whether they’d be a good fit for you</a:t>
            </a:r>
          </a:p>
          <a:p>
            <a:pPr lvl="1"/>
            <a:r>
              <a:rPr lang="en-US" sz="2600" b="1" dirty="0" smtClean="0"/>
              <a:t>Do they have the major you are interested in</a:t>
            </a:r>
          </a:p>
          <a:p>
            <a:pPr lvl="1"/>
            <a:r>
              <a:rPr lang="en-US" sz="2600" b="1" dirty="0" smtClean="0"/>
              <a:t>What is the population of students</a:t>
            </a:r>
          </a:p>
          <a:p>
            <a:pPr lvl="1"/>
            <a:r>
              <a:rPr lang="en-US" sz="2600" b="1" dirty="0" smtClean="0"/>
              <a:t>Is it public or private</a:t>
            </a:r>
          </a:p>
          <a:p>
            <a:r>
              <a:rPr lang="en-US" sz="2800" b="1" dirty="0" smtClean="0"/>
              <a:t>On-line resources to answer these questions</a:t>
            </a:r>
          </a:p>
          <a:p>
            <a:pPr lvl="1"/>
            <a:r>
              <a:rPr lang="en-US" sz="2600" b="1" dirty="0" smtClean="0">
                <a:hlinkClick r:id="rId2"/>
              </a:rPr>
              <a:t>AzCIS </a:t>
            </a:r>
            <a:endParaRPr lang="en-US" sz="2600" b="1" dirty="0" smtClean="0"/>
          </a:p>
          <a:p>
            <a:pPr lvl="1"/>
            <a:r>
              <a:rPr lang="en-US" sz="2600" b="1" dirty="0" smtClean="0">
                <a:hlinkClick r:id="rId3"/>
              </a:rPr>
              <a:t>College Board</a:t>
            </a:r>
            <a:endParaRPr lang="en-US" sz="2600" b="1" dirty="0" smtClean="0"/>
          </a:p>
          <a:p>
            <a:pPr lvl="1"/>
            <a:r>
              <a:rPr lang="en-US" sz="2600" b="1" dirty="0" smtClean="0">
                <a:hlinkClick r:id="rId4"/>
              </a:rPr>
              <a:t>COLLEGEdata</a:t>
            </a:r>
            <a:endParaRPr lang="en-US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000" b="1" dirty="0" smtClean="0"/>
              <a:t>Narrowing down your choices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836" y="1838734"/>
            <a:ext cx="8946541" cy="4195481"/>
          </a:xfrm>
        </p:spPr>
        <p:txBody>
          <a:bodyPr>
            <a:normAutofit fontScale="92500"/>
          </a:bodyPr>
          <a:lstStyle/>
          <a:p>
            <a:r>
              <a:rPr lang="en-US" sz="3200" b="1" dirty="0" smtClean="0"/>
              <a:t>Visit with the college reps who come to campus</a:t>
            </a:r>
          </a:p>
          <a:p>
            <a:pPr lvl="1"/>
            <a:r>
              <a:rPr lang="en-US" sz="2800" b="1" dirty="0" smtClean="0"/>
              <a:t>Check out your Canvas announcements</a:t>
            </a:r>
          </a:p>
          <a:p>
            <a:pPr lvl="1"/>
            <a:r>
              <a:rPr lang="en-US" sz="2800" b="1" dirty="0" smtClean="0"/>
              <a:t>Listen to daily announcements</a:t>
            </a:r>
          </a:p>
          <a:p>
            <a:r>
              <a:rPr lang="en-US" sz="3200" b="1" dirty="0" smtClean="0"/>
              <a:t>Tour campuses you are interested in</a:t>
            </a:r>
          </a:p>
          <a:p>
            <a:pPr lvl="1"/>
            <a:r>
              <a:rPr lang="en-US" sz="2800" b="1" dirty="0" smtClean="0"/>
              <a:t>Most schools provide campus tours. Register through their websites</a:t>
            </a:r>
          </a:p>
          <a:p>
            <a:pPr lvl="1"/>
            <a:r>
              <a:rPr lang="en-US" sz="2800" b="1" dirty="0" smtClean="0"/>
              <a:t>You can also tour schools virtually at </a:t>
            </a:r>
            <a:r>
              <a:rPr lang="en-US" sz="2800" b="1" dirty="0" smtClean="0">
                <a:hlinkClick r:id="rId2"/>
              </a:rPr>
              <a:t>Campus Tours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/>
              <a:t>Apply Early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b="1" dirty="0" smtClean="0"/>
              <a:t>Begin on-line applications as soon as July, 2019</a:t>
            </a:r>
          </a:p>
          <a:p>
            <a:r>
              <a:rPr lang="en-US" sz="2600" b="1" dirty="0" smtClean="0"/>
              <a:t>Request official transcripts through </a:t>
            </a:r>
            <a:r>
              <a:rPr lang="en-US" sz="2600" b="1" dirty="0" smtClean="0">
                <a:hlinkClick r:id="rId2"/>
              </a:rPr>
              <a:t>Parchment</a:t>
            </a:r>
            <a:endParaRPr lang="en-US" sz="2600" b="1" dirty="0" smtClean="0"/>
          </a:p>
          <a:p>
            <a:r>
              <a:rPr lang="en-US" sz="2600" b="1" dirty="0" smtClean="0"/>
              <a:t>In-State application fees are approximately $50</a:t>
            </a:r>
          </a:p>
          <a:p>
            <a:pPr lvl="1"/>
            <a:r>
              <a:rPr lang="en-US" sz="2400" b="1" dirty="0" smtClean="0"/>
              <a:t>If you qualify for a fee waiver, see your counselor</a:t>
            </a:r>
          </a:p>
          <a:p>
            <a:r>
              <a:rPr lang="en-US" sz="2600" b="1" dirty="0" smtClean="0"/>
              <a:t>Out-of-State application fees vary</a:t>
            </a:r>
          </a:p>
          <a:p>
            <a:pPr lvl="1"/>
            <a:r>
              <a:rPr lang="en-US" sz="2400" b="1" dirty="0" smtClean="0"/>
              <a:t>Don’t forget to check out </a:t>
            </a:r>
            <a:r>
              <a:rPr lang="en-US" sz="2400" b="1" dirty="0" smtClean="0">
                <a:hlinkClick r:id="rId3"/>
              </a:rPr>
              <a:t>The Common Application </a:t>
            </a:r>
            <a:r>
              <a:rPr lang="en-US" sz="2400" b="1" dirty="0" smtClean="0"/>
              <a:t>and the </a:t>
            </a:r>
            <a:r>
              <a:rPr lang="en-US" sz="2400" b="1" dirty="0" smtClean="0">
                <a:hlinkClick r:id="rId4"/>
              </a:rPr>
              <a:t>Western Undergraduate Exchange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/>
              <a:t>Apply Early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216" y="2052918"/>
            <a:ext cx="9926595" cy="4195481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Send ACT and/or SAT scores to be considered for merit based scholarships</a:t>
            </a:r>
          </a:p>
          <a:p>
            <a:r>
              <a:rPr lang="en-US" sz="2800" b="1" dirty="0" smtClean="0"/>
              <a:t>Out-of-State applications will require letters of recommendation. Make sure to ask counselor, teachers, coaches at least 4 weeks in advance of due date</a:t>
            </a:r>
          </a:p>
          <a:p>
            <a:pPr lvl="1"/>
            <a:r>
              <a:rPr lang="en-US" sz="2600" b="1" dirty="0" smtClean="0"/>
              <a:t>You can get a </a:t>
            </a:r>
            <a:r>
              <a:rPr lang="en-US" sz="2600" b="1" dirty="0" smtClean="0">
                <a:hlinkClick r:id="rId2"/>
              </a:rPr>
              <a:t>LOR packet </a:t>
            </a:r>
            <a:r>
              <a:rPr lang="en-US" sz="2600" b="1" dirty="0" smtClean="0"/>
              <a:t>on the Counseling Webpage</a:t>
            </a:r>
            <a:endParaRPr lang="en-US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/>
              <a:t>Apply Early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If a personal narrative is required, be sure to have someone edit for you</a:t>
            </a:r>
          </a:p>
          <a:p>
            <a:r>
              <a:rPr lang="en-US" sz="2800" b="1" dirty="0" smtClean="0"/>
              <a:t>Goal is to have all applications complete by September 1</a:t>
            </a:r>
            <a:r>
              <a:rPr lang="en-US" sz="2800" b="1" baseline="30000" dirty="0" smtClean="0"/>
              <a:t>st</a:t>
            </a:r>
            <a:endParaRPr lang="en-US" sz="2800" b="1" dirty="0" smtClean="0"/>
          </a:p>
          <a:p>
            <a:r>
              <a:rPr lang="en-US" sz="2800" b="1" dirty="0" smtClean="0"/>
              <a:t>The earlier you get your application in, the more likely you will be considered for merit based scholarships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 smtClean="0"/>
              <a:t>Student Athletes 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To play in a Division I or II school, you must register with </a:t>
            </a:r>
            <a:r>
              <a:rPr lang="en-US" sz="3200" b="1" dirty="0" smtClean="0">
                <a:hlinkClick r:id="rId2"/>
              </a:rPr>
              <a:t>NCAA </a:t>
            </a:r>
            <a:endParaRPr lang="en-US" sz="3200" b="1" dirty="0" smtClean="0"/>
          </a:p>
          <a:p>
            <a:r>
              <a:rPr lang="en-US" sz="3200" b="1" dirty="0" smtClean="0"/>
              <a:t>To must also register to play for an </a:t>
            </a:r>
            <a:r>
              <a:rPr lang="en-US" sz="3200" b="1" dirty="0" smtClean="0">
                <a:hlinkClick r:id="rId3"/>
              </a:rPr>
              <a:t>NAIA </a:t>
            </a:r>
            <a:r>
              <a:rPr lang="en-US" sz="3200" b="1" dirty="0" smtClean="0"/>
              <a:t>school</a:t>
            </a:r>
          </a:p>
          <a:p>
            <a:r>
              <a:rPr lang="en-US" sz="3200" b="1" dirty="0" smtClean="0"/>
              <a:t>Should be done in the spring semester of Junior year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009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 smtClean="0"/>
              <a:t>Useful Tools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Create a </a:t>
            </a:r>
            <a:r>
              <a:rPr lang="en-US" sz="2800" b="1" dirty="0" smtClean="0">
                <a:hlinkClick r:id="rId2"/>
              </a:rPr>
              <a:t>Parchment </a:t>
            </a:r>
            <a:r>
              <a:rPr lang="en-US" sz="2800" b="1" dirty="0" smtClean="0"/>
              <a:t>account to make sending official transcripts a breeze </a:t>
            </a:r>
          </a:p>
          <a:p>
            <a:r>
              <a:rPr lang="en-US" sz="2800" b="1" dirty="0">
                <a:hlinkClick r:id="rId3"/>
              </a:rPr>
              <a:t>GPA </a:t>
            </a:r>
            <a:r>
              <a:rPr lang="en-US" sz="2800" b="1" dirty="0" smtClean="0">
                <a:hlinkClick r:id="rId3"/>
              </a:rPr>
              <a:t>Calculator</a:t>
            </a:r>
            <a:endParaRPr lang="en-US" sz="2800" b="1" dirty="0" smtClean="0"/>
          </a:p>
          <a:p>
            <a:r>
              <a:rPr lang="en-US" sz="2800" b="1" dirty="0" smtClean="0">
                <a:hlinkClick r:id="rId4"/>
              </a:rPr>
              <a:t>ASU Scholarship Estimator</a:t>
            </a:r>
            <a:endParaRPr lang="en-US" sz="2800" b="1" dirty="0" smtClean="0"/>
          </a:p>
          <a:p>
            <a:r>
              <a:rPr lang="en-US" sz="2800" b="1" dirty="0" smtClean="0">
                <a:hlinkClick r:id="rId5"/>
              </a:rPr>
              <a:t>UofA Net Price Calculator</a:t>
            </a:r>
            <a:endParaRPr lang="en-US" sz="2800" b="1" dirty="0" smtClean="0"/>
          </a:p>
          <a:p>
            <a:r>
              <a:rPr lang="en-US" sz="2800" b="1" dirty="0" smtClean="0">
                <a:hlinkClick r:id="rId6"/>
              </a:rPr>
              <a:t>NAU Net Price Calculator</a:t>
            </a:r>
            <a:endParaRPr lang="en-US" sz="2800" b="1" dirty="0" smtClean="0"/>
          </a:p>
          <a:p>
            <a:r>
              <a:rPr lang="en-US" sz="2800" b="1" dirty="0" smtClean="0">
                <a:hlinkClick r:id="rId7"/>
              </a:rPr>
              <a:t>DVUSD Scholarship Database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6296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dirty="0" smtClean="0"/>
              <a:t>More Tools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hlinkClick r:id="rId2"/>
              </a:rPr>
              <a:t>Financial Aid Information</a:t>
            </a:r>
            <a:endParaRPr lang="en-US" sz="2800" b="1" dirty="0" smtClean="0"/>
          </a:p>
          <a:p>
            <a:r>
              <a:rPr lang="en-US" sz="2800" b="1" dirty="0" smtClean="0">
                <a:hlinkClick r:id="rId3"/>
              </a:rPr>
              <a:t>College Search </a:t>
            </a:r>
            <a:endParaRPr lang="en-US" sz="2800" b="1" dirty="0" smtClean="0"/>
          </a:p>
          <a:p>
            <a:r>
              <a:rPr lang="en-US" sz="2800" b="1" dirty="0" smtClean="0">
                <a:hlinkClick r:id="rId4"/>
              </a:rPr>
              <a:t>How to decide your major </a:t>
            </a:r>
            <a:endParaRPr lang="en-US" sz="2800" b="1" dirty="0" smtClean="0"/>
          </a:p>
          <a:p>
            <a:r>
              <a:rPr lang="en-US" sz="2800" b="1" dirty="0" smtClean="0">
                <a:hlinkClick r:id="rId5"/>
              </a:rPr>
              <a:t>How will my community college credits transfer to AZ Universities</a:t>
            </a:r>
            <a:endParaRPr lang="en-US" sz="2800" b="1" dirty="0" smtClean="0"/>
          </a:p>
          <a:p>
            <a:r>
              <a:rPr lang="en-US" sz="2800" b="1" dirty="0" smtClean="0">
                <a:hlinkClick r:id="rId6"/>
              </a:rPr>
              <a:t>How will AP scores and college credits transfer out of state</a:t>
            </a:r>
            <a:endParaRPr lang="en-US" sz="2800" b="1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7228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/>
              <a:t>Questions?</a:t>
            </a:r>
            <a:endParaRPr lang="en-US" sz="5000" b="1" dirty="0"/>
          </a:p>
        </p:txBody>
      </p:sp>
      <p:pic>
        <p:nvPicPr>
          <p:cNvPr id="1026" name="Picture 2" descr="C:\Users\Casey Work\AppData\Local\Microsoft\Windows\INetCache\IE\OFVBL5TT\question2-300x300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47269" y="2672556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 smtClean="0"/>
              <a:t>Sign-In</a:t>
            </a:r>
            <a:endParaRPr lang="en-US" sz="5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98" y="1930399"/>
            <a:ext cx="3810532" cy="3810532"/>
          </a:xfrm>
        </p:spPr>
      </p:pic>
    </p:spTree>
    <p:extLst>
      <p:ext uri="{BB962C8B-B14F-4D97-AF65-F5344CB8AC3E}">
        <p14:creationId xmlns:p14="http://schemas.microsoft.com/office/powerpoint/2010/main" val="376016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366</TotalTime>
  <Words>676</Words>
  <Application>Microsoft Office PowerPoint</Application>
  <PresentationFormat>Widescreen</PresentationFormat>
  <Paragraphs>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Trebuchet MS</vt:lpstr>
      <vt:lpstr>Wingdings 3</vt:lpstr>
      <vt:lpstr>Facet</vt:lpstr>
      <vt:lpstr>University Planning</vt:lpstr>
      <vt:lpstr>What we will cover today…</vt:lpstr>
      <vt:lpstr>What factors are considered on a college application?</vt:lpstr>
      <vt:lpstr>Admission Requirements of In-State Universities</vt:lpstr>
      <vt:lpstr>Conditional Admissions to In- State Universities</vt:lpstr>
      <vt:lpstr>Out-of-State University Requirements</vt:lpstr>
      <vt:lpstr>Out-of-State Universities:  Additional Considerations</vt:lpstr>
      <vt:lpstr>Out-of-State Universities: Additional Considerations</vt:lpstr>
      <vt:lpstr>Narrowing down your choices</vt:lpstr>
      <vt:lpstr>Narrowing down your choices</vt:lpstr>
      <vt:lpstr>Apply Early</vt:lpstr>
      <vt:lpstr>Apply Early</vt:lpstr>
      <vt:lpstr>Apply Early</vt:lpstr>
      <vt:lpstr>Student Athletes </vt:lpstr>
      <vt:lpstr>Useful Tools</vt:lpstr>
      <vt:lpstr>More Tools</vt:lpstr>
      <vt:lpstr>Questions?</vt:lpstr>
      <vt:lpstr>Sign-In</vt:lpstr>
    </vt:vector>
  </TitlesOfParts>
  <Company>Deer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Planning</dc:title>
  <dc:creator>April D Meyeres</dc:creator>
  <cp:lastModifiedBy>sbdyal</cp:lastModifiedBy>
  <cp:revision>49</cp:revision>
  <cp:lastPrinted>2019-03-04T15:22:09Z</cp:lastPrinted>
  <dcterms:created xsi:type="dcterms:W3CDTF">2017-03-13T21:02:02Z</dcterms:created>
  <dcterms:modified xsi:type="dcterms:W3CDTF">2019-03-04T20:47:32Z</dcterms:modified>
</cp:coreProperties>
</file>