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  <p:sldMasterId id="2147483858" r:id="rId2"/>
  </p:sldMasterIdLst>
  <p:sldIdLst>
    <p:sldId id="256" r:id="rId3"/>
    <p:sldId id="274" r:id="rId4"/>
    <p:sldId id="261" r:id="rId5"/>
    <p:sldId id="263" r:id="rId6"/>
    <p:sldId id="304" r:id="rId7"/>
    <p:sldId id="307" r:id="rId8"/>
    <p:sldId id="264" r:id="rId9"/>
    <p:sldId id="295" r:id="rId10"/>
    <p:sldId id="281" r:id="rId11"/>
    <p:sldId id="309" r:id="rId12"/>
    <p:sldId id="321" r:id="rId13"/>
    <p:sldId id="308" r:id="rId14"/>
    <p:sldId id="310" r:id="rId15"/>
    <p:sldId id="320" r:id="rId16"/>
    <p:sldId id="297" r:id="rId17"/>
    <p:sldId id="318" r:id="rId18"/>
    <p:sldId id="296" r:id="rId19"/>
    <p:sldId id="311" r:id="rId20"/>
    <p:sldId id="312" r:id="rId21"/>
    <p:sldId id="313" r:id="rId22"/>
    <p:sldId id="319" r:id="rId23"/>
    <p:sldId id="298" r:id="rId24"/>
    <p:sldId id="300" r:id="rId25"/>
    <p:sldId id="301" r:id="rId26"/>
    <p:sldId id="306" r:id="rId27"/>
    <p:sldId id="316" r:id="rId28"/>
    <p:sldId id="315" r:id="rId29"/>
    <p:sldId id="302" r:id="rId30"/>
    <p:sldId id="322" r:id="rId31"/>
    <p:sldId id="303" r:id="rId32"/>
    <p:sldId id="317" r:id="rId33"/>
    <p:sldId id="27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8065FA-9322-4CEA-A700-1F173D8462AF}">
          <p14:sldIdLst>
            <p14:sldId id="256"/>
            <p14:sldId id="274"/>
            <p14:sldId id="261"/>
            <p14:sldId id="263"/>
            <p14:sldId id="304"/>
            <p14:sldId id="307"/>
            <p14:sldId id="264"/>
            <p14:sldId id="295"/>
            <p14:sldId id="281"/>
            <p14:sldId id="309"/>
            <p14:sldId id="321"/>
            <p14:sldId id="308"/>
            <p14:sldId id="310"/>
            <p14:sldId id="320"/>
            <p14:sldId id="297"/>
            <p14:sldId id="318"/>
            <p14:sldId id="296"/>
            <p14:sldId id="311"/>
            <p14:sldId id="312"/>
            <p14:sldId id="313"/>
            <p14:sldId id="319"/>
            <p14:sldId id="298"/>
            <p14:sldId id="300"/>
            <p14:sldId id="301"/>
            <p14:sldId id="306"/>
            <p14:sldId id="316"/>
            <p14:sldId id="315"/>
            <p14:sldId id="302"/>
            <p14:sldId id="322"/>
            <p14:sldId id="303"/>
            <p14:sldId id="317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798985-EA11-E89E-3345-C95D7C235A12}" name="Drozd, Amelia" initials="DA" userId="S::adrozd@csisd.org::df0a3f92-47a4-419e-86d3-987c6ee1e1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4" autoAdjust="0"/>
    <p:restoredTop sz="96727" autoAdjust="0"/>
  </p:normalViewPr>
  <p:slideViewPr>
    <p:cSldViewPr snapToGrid="0">
      <p:cViewPr varScale="1">
        <p:scale>
          <a:sx n="71" d="100"/>
          <a:sy n="71" d="100"/>
        </p:scale>
        <p:origin x="354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8/10/relationships/authors" Target="author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3006-99DD-4F26-BB4F-89B397F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69DB6-9050-4243-ABFC-495EDDEA2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7692-B459-4AD5-A349-EBC59857B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EEF82-3728-4291-95EB-B1E1C714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A5C32-C07A-4311-B0D3-960E7EAB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8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23FC-DBFD-41D3-83C5-734B97BC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383A3-C030-45A5-95B3-FB7753F67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B4132-AD00-43ED-ABF6-C469BF70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25506-78BF-454D-8D3C-51F6916F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F9F81-0564-43E2-AE6F-8F759E76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8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B62A4-DE13-4E29-BEE4-160C3FC5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8B7E2-9F4C-422F-82D3-1D4D7AAA2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9F3E0-4508-4D49-8000-7E60870D0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C8F7C-1317-4506-AF5E-4B5D97A6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61110-9F88-46C5-A7B4-F15F1DF1A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356D-E3B8-429E-A0B8-A96266BDE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9480F-7927-48F7-AB56-C675D6245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1719B-7464-4D36-B43F-965FF416E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3C78C-46A7-438C-AD5D-2AEF5F47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C877E-AA5E-4333-AD25-0651ECB2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C6CE0-6658-4FD8-93E9-15FF1095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55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35EA-232C-4737-9F6D-B6CA9E8C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53F25-E5A7-42C5-A9F5-DB9BA3220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5369B-5F39-431A-99EC-69C2507FA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858F74-16E3-49ED-AB29-FA2E35D22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A1DE38-16E8-4A1E-9E6E-FA47C0F9DC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5C507-6A46-4A99-A4C2-E9827AD4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6A6BCD-248B-47E2-8624-6476959C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DEE2FD-482A-47B5-A9F3-3140538F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6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8BE81-C22C-4E26-95E8-212FD325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43AE00-0ED8-485D-ACF2-02965CBA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FA569-554E-4CCD-B91C-1A2462BD6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DD2B0-9B30-419B-95BF-EA520C4BC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39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A3C32E-2380-49F5-BAB6-0B3E5E73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D4A85B-568B-4EDD-A1AE-92728FF6E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F768F-E0B9-457C-A32A-8B190C35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0E7AD-F225-46E2-8B3D-6A547A14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AE665-8C38-4FBD-A179-9781550CA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7A7EF-83BE-4703-83A1-71F69B952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BAB5C-A0E0-4DEB-8879-59F372D0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B2680-5120-4664-A440-7AD5B6544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EABB1-4D6C-40ED-9B00-581275D9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E7CB-1427-4AD3-8DC0-53567555D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63583-144B-4960-8429-F6DF6EF22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46939-B6CD-4001-8A10-3E40938BB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F552B-DF05-4C34-B1FE-32881339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49252C-F1DD-4DBE-BE90-CDA9885D1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29EC7-F2EC-4980-B58E-DEAC2B98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36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047A-E206-4692-8C93-2A393717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CDEF64-DB41-4E15-954E-78FAD7424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D8BAD-8D3C-43C2-A380-1361CFAD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D0247-4DDF-4C06-8E64-7F5901C2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1C6DF-9201-45EE-9B47-A9CF68DE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9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D95E0F-BB64-46C8-8DB0-42DDAEC7D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B3600-83EB-4FF4-A91A-FE0E4F457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FD480-AC24-4519-A89A-A1BC74A1E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4C0AD-CD3A-4E17-AFA6-A3FFD877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203FD-4E1A-452F-A8EB-7E14FEF0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88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879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936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50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461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03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697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6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451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068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892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3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D34DDB-B77A-45ED-AB96-2909C576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623FF-D1BB-4942-BD88-8A2C6664E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BC73D-7219-4730-961C-E9CEDE9E3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810DD-7B11-4C2C-88DF-7AB5B8CDC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04C49-0FEB-4CF7-BBC0-BD324AE68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8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8D0BA-5573-4B29-B340-A484B8D3B536}" type="datetimeFigureOut">
              <a:rPr lang="en-US" smtClean="0"/>
              <a:t>9/20/2022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30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8A053-DCF6-4380-AA81-3BB8B23A9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2021 Bond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B3670-0D6C-46B5-9E5E-0D72D51373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SEPTEMBER 20, 2022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AFB961-0305-4882-9D18-F0C02D716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0" y="148963"/>
            <a:ext cx="1933575" cy="1924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739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018920-7D93-455F-9D6C-DE56E5A4626A}"/>
              </a:ext>
            </a:extLst>
          </p:cNvPr>
          <p:cNvSpPr txBox="1"/>
          <p:nvPr/>
        </p:nvSpPr>
        <p:spPr>
          <a:xfrm>
            <a:off x="1940643" y="155275"/>
            <a:ext cx="979415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General Bond Information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Dates</a:t>
            </a:r>
          </a:p>
          <a:p>
            <a:pPr marL="742950" lvl="1" indent="-285750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Projects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Bond Purchases Approved to Date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General Project Details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cs typeface="Aldhabi" panose="01000000000000000000" pitchFamily="2" charset="-78"/>
              </a:rPr>
              <a:t>Southwood Valley Elementary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Safe</a:t>
            </a:r>
            <a:r>
              <a:rPr lang="en-US" sz="3200" dirty="0">
                <a:solidFill>
                  <a:srgbClr val="595959"/>
                </a:solidFill>
                <a:cs typeface="Aldhabi" panose="01000000000000000000" pitchFamily="2" charset="-78"/>
              </a:rPr>
              <a:t>ty Improvements</a:t>
            </a:r>
            <a:endParaRPr lang="en-US" sz="3200" b="0" i="0" u="none" strike="noStrike" dirty="0">
              <a:solidFill>
                <a:srgbClr val="595959"/>
              </a:solidFill>
              <a:effectLst/>
              <a:cs typeface="Aldhabi" panose="01000000000000000000" pitchFamily="2" charset="-78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cs typeface="Aldhabi" panose="01000000000000000000" pitchFamily="2" charset="-78"/>
              </a:rPr>
              <a:t>A&amp;M Consolidated HS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Pebble</a:t>
            </a:r>
            <a:r>
              <a:rPr lang="en-US" sz="3200" dirty="0">
                <a:solidFill>
                  <a:srgbClr val="595959"/>
                </a:solidFill>
                <a:cs typeface="Aldhabi" panose="01000000000000000000" pitchFamily="2" charset="-78"/>
              </a:rPr>
              <a:t> Creek Elementary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cs typeface="Aldhabi" panose="01000000000000000000" pitchFamily="2" charset="-78"/>
              </a:rPr>
              <a:t>Cypress Grove Intermediate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32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CTE Center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BC3EB5-4491-41C4-9A97-DF9BCACBA827}"/>
              </a:ext>
            </a:extLst>
          </p:cNvPr>
          <p:cNvSpPr txBox="1"/>
          <p:nvPr/>
        </p:nvSpPr>
        <p:spPr>
          <a:xfrm>
            <a:off x="276045" y="517584"/>
            <a:ext cx="923330" cy="50550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4800" dirty="0"/>
              <a:t>Agenda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D0E90B-637F-4A88-97AB-CB62FD7197EF}"/>
              </a:ext>
            </a:extLst>
          </p:cNvPr>
          <p:cNvCxnSpPr/>
          <p:nvPr/>
        </p:nvCxnSpPr>
        <p:spPr>
          <a:xfrm>
            <a:off x="1570008" y="155275"/>
            <a:ext cx="0" cy="5786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5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06FCD2-02EC-4C46-8A0D-4DBAFC747AFD}"/>
              </a:ext>
            </a:extLst>
          </p:cNvPr>
          <p:cNvSpPr txBox="1"/>
          <p:nvPr/>
        </p:nvSpPr>
        <p:spPr>
          <a:xfrm>
            <a:off x="1132937" y="362309"/>
            <a:ext cx="9926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General Bond Information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308579-08C7-43D5-A917-76D58A3F7173}"/>
              </a:ext>
            </a:extLst>
          </p:cNvPr>
          <p:cNvCxnSpPr/>
          <p:nvPr/>
        </p:nvCxnSpPr>
        <p:spPr>
          <a:xfrm>
            <a:off x="603849" y="1328468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4770041-B24F-40D2-9E8B-D53E23EBED09}"/>
              </a:ext>
            </a:extLst>
          </p:cNvPr>
          <p:cNvSpPr txBox="1"/>
          <p:nvPr/>
        </p:nvSpPr>
        <p:spPr>
          <a:xfrm>
            <a:off x="790110" y="1332517"/>
            <a:ext cx="1043796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Bond Call Date – July 20, 2021</a:t>
            </a:r>
            <a:endParaRPr lang="en-US" sz="2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800" b="0" dirty="0"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Election Date - November 2, 2021</a:t>
            </a:r>
            <a:endParaRPr lang="en-US" sz="2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800" b="0" dirty="0">
                <a:effectLst/>
              </a:rPr>
            </a:b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Passed - 3 of 4 propositions totaling $</a:t>
            </a:r>
            <a:r>
              <a:rPr lang="en-US" sz="2800" dirty="0">
                <a:solidFill>
                  <a:srgbClr val="000000"/>
                </a:solidFill>
              </a:rPr>
              <a:t>78,125,000</a:t>
            </a:r>
            <a:endParaRPr lang="en-US" sz="28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800" b="0" dirty="0">
                <a:effectLst/>
              </a:rPr>
            </a:br>
            <a:br>
              <a:rPr lang="en-US" b="0" dirty="0">
                <a:effectLst/>
              </a:rPr>
            </a:br>
            <a:br>
              <a:rPr lang="en-US" b="0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360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06FCD2-02EC-4C46-8A0D-4DBAFC747AFD}"/>
              </a:ext>
            </a:extLst>
          </p:cNvPr>
          <p:cNvSpPr txBox="1"/>
          <p:nvPr/>
        </p:nvSpPr>
        <p:spPr>
          <a:xfrm>
            <a:off x="1132936" y="326103"/>
            <a:ext cx="9926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Purchases January 2022 – March 2022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03A172B-7A9F-400C-95AE-CB99A1E422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445493"/>
              </p:ext>
            </p:extLst>
          </p:nvPr>
        </p:nvGraphicFramePr>
        <p:xfrm>
          <a:off x="583352" y="1049524"/>
          <a:ext cx="10728278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28278">
                  <a:extLst>
                    <a:ext uri="{9D8B030D-6E8A-4147-A177-3AD203B41FA5}">
                      <a16:colId xmlns:a16="http://schemas.microsoft.com/office/drawing/2014/main" val="1105533999"/>
                    </a:ext>
                  </a:extLst>
                </a:gridCol>
              </a:tblGrid>
              <a:tr h="2899972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Band Uniforms (AMCHS)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Fire Alarm Upgrade (RPE)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Student laptops (District Wide)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Band &amp; Orchestra Instruments (Int – HS)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HS Band Trailer Upgrades (AMCHS &amp; CSHS)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Marching Band Tower (AMCHS)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Fine Arts Enclosed Trailer (Int – HS)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Server Battery Backup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HVAC (Barbara Bush Parenting Center)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Auditorium Lighting (AMCHS &amp; CSHS)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Staff technology devices (Middle School &amp; High School)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Running Track Resurfacing (AMCMS)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Southwood Valley Elementary – (Phase 1)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US" sz="1800" dirty="0"/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Interactive Display Boards (District Wide)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US" sz="1800" dirty="0"/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Buses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904199"/>
                  </a:ext>
                </a:extLst>
              </a:tr>
            </a:tbl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D4C1D711-525B-0639-D937-0D3B454CFD9D}"/>
              </a:ext>
            </a:extLst>
          </p:cNvPr>
          <p:cNvSpPr/>
          <p:nvPr/>
        </p:nvSpPr>
        <p:spPr>
          <a:xfrm>
            <a:off x="7063274" y="1418253"/>
            <a:ext cx="802432" cy="315822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AFE03-535F-9133-EDC7-15C7649D0FA9}"/>
              </a:ext>
            </a:extLst>
          </p:cNvPr>
          <p:cNvSpPr txBox="1"/>
          <p:nvPr/>
        </p:nvSpPr>
        <p:spPr>
          <a:xfrm>
            <a:off x="7875494" y="2808515"/>
            <a:ext cx="3283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Received, and Complete or Substantially Complete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1E76E636-7989-B0E3-877F-70838E3AA8CC}"/>
              </a:ext>
            </a:extLst>
          </p:cNvPr>
          <p:cNvSpPr/>
          <p:nvPr/>
        </p:nvSpPr>
        <p:spPr>
          <a:xfrm>
            <a:off x="7161904" y="4760260"/>
            <a:ext cx="372931" cy="582706"/>
          </a:xfrm>
          <a:prstGeom prst="rightBrace">
            <a:avLst>
              <a:gd name="adj1" fmla="val 8333"/>
              <a:gd name="adj2" fmla="val 5615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2ACC1-0E5B-8850-617B-D4D234F145E7}"/>
              </a:ext>
            </a:extLst>
          </p:cNvPr>
          <p:cNvSpPr txBox="1"/>
          <p:nvPr/>
        </p:nvSpPr>
        <p:spPr>
          <a:xfrm>
            <a:off x="8014447" y="4818530"/>
            <a:ext cx="2631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Received, and 50% Complete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C66B7B96-BDED-9F33-4D62-F228409A4683}"/>
              </a:ext>
            </a:extLst>
          </p:cNvPr>
          <p:cNvSpPr/>
          <p:nvPr/>
        </p:nvSpPr>
        <p:spPr>
          <a:xfrm>
            <a:off x="7216588" y="5383306"/>
            <a:ext cx="304800" cy="47512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0CE308-39CC-922F-B42C-8F7FEE2DA448}"/>
              </a:ext>
            </a:extLst>
          </p:cNvPr>
          <p:cNvSpPr txBox="1"/>
          <p:nvPr/>
        </p:nvSpPr>
        <p:spPr>
          <a:xfrm>
            <a:off x="7965140" y="5414682"/>
            <a:ext cx="2725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Ordered, not received</a:t>
            </a:r>
          </a:p>
        </p:txBody>
      </p:sp>
    </p:spTree>
    <p:extLst>
      <p:ext uri="{BB962C8B-B14F-4D97-AF65-F5344CB8AC3E}">
        <p14:creationId xmlns:p14="http://schemas.microsoft.com/office/powerpoint/2010/main" val="156201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06FCD2-02EC-4C46-8A0D-4DBAFC747AFD}"/>
              </a:ext>
            </a:extLst>
          </p:cNvPr>
          <p:cNvSpPr txBox="1"/>
          <p:nvPr/>
        </p:nvSpPr>
        <p:spPr>
          <a:xfrm>
            <a:off x="680449" y="222408"/>
            <a:ext cx="9926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Purchases April 2022 – August 2022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03A172B-7A9F-400C-95AE-CB99A1E422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131502"/>
              </p:ext>
            </p:extLst>
          </p:nvPr>
        </p:nvGraphicFramePr>
        <p:xfrm>
          <a:off x="1381218" y="1032262"/>
          <a:ext cx="8597786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97786">
                  <a:extLst>
                    <a:ext uri="{9D8B030D-6E8A-4147-A177-3AD203B41FA5}">
                      <a16:colId xmlns:a16="http://schemas.microsoft.com/office/drawing/2014/main" val="1105533999"/>
                    </a:ext>
                  </a:extLst>
                </a:gridCol>
              </a:tblGrid>
              <a:tr h="4009950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AV Upgrades (District Wide)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Student laptops (District Wide)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Misc. Technology Network Upgrades (District Wide)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Cafeteria Serving Line (AMCMS)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Music Instruments (Elementary)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Fine Arts Furniture (Int - HS)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Network Video Security Recorder (District Wide)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Staff Technology Devices (Elementary – Int)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AMCHS Restroom &amp; Glass Wall Between Cafeteria and Gym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Canopies to Expand CTE Instructional Space (HS)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dirty="0"/>
                        <a:t>(The above is not all inclusive.)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904199"/>
                  </a:ext>
                </a:extLst>
              </a:tr>
            </a:tbl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44FADC70-EC7B-9AD6-4B00-CB4941FE8BED}"/>
              </a:ext>
            </a:extLst>
          </p:cNvPr>
          <p:cNvSpPr/>
          <p:nvPr/>
        </p:nvSpPr>
        <p:spPr>
          <a:xfrm>
            <a:off x="7790329" y="1169894"/>
            <a:ext cx="389965" cy="289559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8F80C-B640-52DA-154B-F61CE5FAAF13}"/>
              </a:ext>
            </a:extLst>
          </p:cNvPr>
          <p:cNvSpPr txBox="1"/>
          <p:nvPr/>
        </p:nvSpPr>
        <p:spPr>
          <a:xfrm>
            <a:off x="8225118" y="1999129"/>
            <a:ext cx="1671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Ordered, many items are in progress </a:t>
            </a:r>
          </a:p>
        </p:txBody>
      </p:sp>
    </p:spTree>
    <p:extLst>
      <p:ext uri="{BB962C8B-B14F-4D97-AF65-F5344CB8AC3E}">
        <p14:creationId xmlns:p14="http://schemas.microsoft.com/office/powerpoint/2010/main" val="387800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06FCD2-02EC-4C46-8A0D-4DBAFC747AFD}"/>
              </a:ext>
            </a:extLst>
          </p:cNvPr>
          <p:cNvSpPr txBox="1"/>
          <p:nvPr/>
        </p:nvSpPr>
        <p:spPr>
          <a:xfrm>
            <a:off x="1132936" y="326103"/>
            <a:ext cx="9926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Bond Balances as of August 31, 2022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114BCA07-79A4-432E-0B05-0A4B47A7ECEC}"/>
              </a:ext>
            </a:extLst>
          </p:cNvPr>
          <p:cNvGraphicFramePr>
            <a:graphicFrameLocks noGrp="1"/>
          </p:cNvGraphicFramePr>
          <p:nvPr/>
        </p:nvGraphicFramePr>
        <p:xfrm>
          <a:off x="690465" y="1380932"/>
          <a:ext cx="10058402" cy="31619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145927">
                  <a:extLst>
                    <a:ext uri="{9D8B030D-6E8A-4147-A177-3AD203B41FA5}">
                      <a16:colId xmlns:a16="http://schemas.microsoft.com/office/drawing/2014/main" val="2997462454"/>
                    </a:ext>
                  </a:extLst>
                </a:gridCol>
                <a:gridCol w="1877435">
                  <a:extLst>
                    <a:ext uri="{9D8B030D-6E8A-4147-A177-3AD203B41FA5}">
                      <a16:colId xmlns:a16="http://schemas.microsoft.com/office/drawing/2014/main" val="67870676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844301835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56941899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952701610"/>
                    </a:ext>
                  </a:extLst>
                </a:gridCol>
              </a:tblGrid>
              <a:tr h="5784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Authorized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Committed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Balance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4178903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70,630,000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$ 8,510,924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$ 5,347,233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$ 56,771,843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0266540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Technology / Personal Device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$ 4,525,000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$ 2,057,168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$ 1,088,955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$ 1,378,877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2112298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Natatorium Renovations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$ 2,970,000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165,047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$ 2,804,953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4170603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$ 78,125,000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$ 10,568,092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$ 6,601,235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$ 60,955,673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3513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61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Southwood Valley Elementary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D747C-78D2-41F7-97D6-C71096057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397277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3225801" y="360279"/>
            <a:ext cx="6100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Southwood Valley Elementary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91AD26-AB6D-41F6-8440-7BFA8F339FBA}"/>
              </a:ext>
            </a:extLst>
          </p:cNvPr>
          <p:cNvSpPr txBox="1">
            <a:spLocks/>
          </p:cNvSpPr>
          <p:nvPr/>
        </p:nvSpPr>
        <p:spPr>
          <a:xfrm>
            <a:off x="914400" y="1570182"/>
            <a:ext cx="10140454" cy="41163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1  - Summer of 2022 – Substantially complete in August of 2022</a:t>
            </a:r>
          </a:p>
          <a:p>
            <a:pPr lvl="1"/>
            <a:r>
              <a:rPr lang="en-US" sz="2200" dirty="0"/>
              <a:t>Relocation of the Principal’s Office suite and connecting new security vestibule </a:t>
            </a:r>
          </a:p>
          <a:p>
            <a:pPr lvl="1"/>
            <a:r>
              <a:rPr lang="en-US" sz="2200" dirty="0"/>
              <a:t>Relocation of kindergarten classrooms and breakout rooms</a:t>
            </a:r>
          </a:p>
          <a:p>
            <a:pPr lvl="1"/>
            <a:r>
              <a:rPr lang="en-US" sz="2200" dirty="0"/>
              <a:t>New exterior elevation with new windows and masonry at the front of the building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12360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9D16C8E7-F072-4CAE-AF89-718383E1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84" y="1083767"/>
            <a:ext cx="8889549" cy="4875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Floor Plan– Phase 1</a:t>
            </a:r>
          </a:p>
        </p:txBody>
      </p:sp>
    </p:spTree>
    <p:extLst>
      <p:ext uri="{BB962C8B-B14F-4D97-AF65-F5344CB8AC3E}">
        <p14:creationId xmlns:p14="http://schemas.microsoft.com/office/powerpoint/2010/main" val="2356225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– Phase 1</a:t>
            </a:r>
          </a:p>
        </p:txBody>
      </p:sp>
      <p:pic>
        <p:nvPicPr>
          <p:cNvPr id="2" name="Picture 1" descr="A picture containing text, ceiling, indoor, floor&#10;&#10;Description automatically generated">
            <a:extLst>
              <a:ext uri="{FF2B5EF4-FFF2-40B4-BE49-F238E27FC236}">
                <a16:creationId xmlns:a16="http://schemas.microsoft.com/office/drawing/2014/main" id="{79B8F0FA-34AC-B90D-74B7-9AE758FBC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285" y="1147858"/>
            <a:ext cx="6557281" cy="491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3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– Phase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427207-13B4-D229-EC2A-88262377E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98" y="1084334"/>
            <a:ext cx="6864404" cy="475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67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52390" y="368838"/>
            <a:ext cx="8875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Southwood Valley Elementary – Phase 2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91AD26-AB6D-41F6-8440-7BFA8F339FBA}"/>
              </a:ext>
            </a:extLst>
          </p:cNvPr>
          <p:cNvSpPr txBox="1">
            <a:spLocks/>
          </p:cNvSpPr>
          <p:nvPr/>
        </p:nvSpPr>
        <p:spPr>
          <a:xfrm>
            <a:off x="914400" y="1570182"/>
            <a:ext cx="10140454" cy="41163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2  - Summer of 2023</a:t>
            </a:r>
          </a:p>
          <a:p>
            <a:pPr lvl="1"/>
            <a:r>
              <a:rPr lang="en-US" sz="2200" dirty="0"/>
              <a:t>Primarily refreshing finishes like carpet, hard flooring, paint, restrooms, doors, cabinets, in the remainder of the building</a:t>
            </a:r>
          </a:p>
          <a:p>
            <a:pPr lvl="1"/>
            <a:r>
              <a:rPr lang="en-US" sz="2200" dirty="0"/>
              <a:t>Library will have a new layout to make it more efficient</a:t>
            </a:r>
          </a:p>
          <a:p>
            <a:pPr lvl="1"/>
            <a:r>
              <a:rPr lang="en-US" sz="2200" dirty="0"/>
              <a:t>Cafetorium layout will change to remove lowest level</a:t>
            </a:r>
          </a:p>
        </p:txBody>
      </p:sp>
    </p:spTree>
    <p:extLst>
      <p:ext uri="{BB962C8B-B14F-4D97-AF65-F5344CB8AC3E}">
        <p14:creationId xmlns:p14="http://schemas.microsoft.com/office/powerpoint/2010/main" val="2475770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Floor Plan– Phase 2</a:t>
            </a:r>
          </a:p>
        </p:txBody>
      </p:sp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73FEA65-9FA8-4669-5A57-2EFF0BCC6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039" y="1155558"/>
            <a:ext cx="6761977" cy="48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79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Floor Plan– Phase 2</a:t>
            </a:r>
          </a:p>
        </p:txBody>
      </p:sp>
      <p:pic>
        <p:nvPicPr>
          <p:cNvPr id="6" name="Picture 5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E67F2C7C-4A2C-F452-B6FE-0499CE09A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37" y="1186003"/>
            <a:ext cx="8618900" cy="484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00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Safety Improvements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182DF9-29DD-4D75-ADCB-ED30158E3DAC}"/>
              </a:ext>
            </a:extLst>
          </p:cNvPr>
          <p:cNvSpPr txBox="1">
            <a:spLocks/>
          </p:cNvSpPr>
          <p:nvPr/>
        </p:nvSpPr>
        <p:spPr>
          <a:xfrm>
            <a:off x="1025236" y="1336291"/>
            <a:ext cx="10029619" cy="4130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1 - Security Vestibule hardening</a:t>
            </a:r>
          </a:p>
          <a:p>
            <a:pPr lvl="1"/>
            <a:r>
              <a:rPr lang="en-US" sz="2000" dirty="0"/>
              <a:t>All Elementary and Intermediate campuses </a:t>
            </a:r>
          </a:p>
          <a:p>
            <a:pPr lvl="1"/>
            <a:r>
              <a:rPr lang="en-US" sz="2000" dirty="0"/>
              <a:t>Scheduled to bring to Trustees for approval in November of 2022</a:t>
            </a:r>
          </a:p>
          <a:p>
            <a:r>
              <a:rPr lang="en-US" sz="2200" dirty="0"/>
              <a:t>Phase 2 would include the remaining security vestibules hardening</a:t>
            </a:r>
          </a:p>
          <a:p>
            <a:pPr lvl="1"/>
            <a:r>
              <a:rPr lang="en-US" sz="2000" dirty="0"/>
              <a:t>High School and Middle School campuses – begin summer 2023</a:t>
            </a:r>
          </a:p>
          <a:p>
            <a:r>
              <a:rPr lang="en-US" sz="2200" dirty="0"/>
              <a:t>Miscellaneous other projects:</a:t>
            </a:r>
          </a:p>
          <a:p>
            <a:pPr lvl="1"/>
            <a:r>
              <a:rPr lang="en-US" sz="2000" dirty="0"/>
              <a:t>Fencing at Pecan Trail and Cypress Grove Intermediate Schools</a:t>
            </a:r>
          </a:p>
          <a:p>
            <a:pPr lvl="1"/>
            <a:r>
              <a:rPr lang="en-US" sz="2000" dirty="0"/>
              <a:t>Bollards at key locations for prevention of vehicle incursion</a:t>
            </a:r>
          </a:p>
          <a:p>
            <a:pPr lvl="1"/>
            <a:r>
              <a:rPr lang="en-US" sz="2000" dirty="0"/>
              <a:t>Rock Prairie Elementary School fire alarm replacement – summer of 2022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3188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182DF9-29DD-4D75-ADCB-ED30158E3DAC}"/>
              </a:ext>
            </a:extLst>
          </p:cNvPr>
          <p:cNvSpPr txBox="1">
            <a:spLocks/>
          </p:cNvSpPr>
          <p:nvPr/>
        </p:nvSpPr>
        <p:spPr>
          <a:xfrm>
            <a:off x="1025236" y="1336291"/>
            <a:ext cx="10029619" cy="4130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Biggest renovation project in the 2021 Bond Package</a:t>
            </a:r>
          </a:p>
          <a:p>
            <a:r>
              <a:rPr lang="en-US" sz="2200" dirty="0"/>
              <a:t>Entire renovation will be broken up into at least 4 phases</a:t>
            </a:r>
          </a:p>
          <a:p>
            <a:pPr lvl="1"/>
            <a:r>
              <a:rPr lang="en-US" sz="2200" dirty="0"/>
              <a:t>Summers from 2022 through 2025</a:t>
            </a:r>
          </a:p>
          <a:p>
            <a:r>
              <a:rPr lang="en-US" sz="2200" dirty="0"/>
              <a:t>Focus will be on refreshing interior finishes such as carpet, hard flooring, paint, restrooms, doors, cabinets, etc. for classrooms and public areas</a:t>
            </a:r>
          </a:p>
          <a:p>
            <a:r>
              <a:rPr lang="en-US" sz="2200" dirty="0"/>
              <a:t>Fine Arts areas including the Auditorium renovation</a:t>
            </a:r>
          </a:p>
          <a:p>
            <a:r>
              <a:rPr lang="en-US" sz="2200" dirty="0"/>
              <a:t>Science Lab upgrades for safety and mechanical/electrical/plumbing improvements</a:t>
            </a:r>
          </a:p>
        </p:txBody>
      </p:sp>
    </p:spTree>
    <p:extLst>
      <p:ext uri="{BB962C8B-B14F-4D97-AF65-F5344CB8AC3E}">
        <p14:creationId xmlns:p14="http://schemas.microsoft.com/office/powerpoint/2010/main" val="1189096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2FD8E2-7305-42E7-8060-593882CF3CFC}"/>
              </a:ext>
            </a:extLst>
          </p:cNvPr>
          <p:cNvSpPr txBox="1">
            <a:spLocks/>
          </p:cNvSpPr>
          <p:nvPr/>
        </p:nvSpPr>
        <p:spPr>
          <a:xfrm>
            <a:off x="1145309" y="1336292"/>
            <a:ext cx="9909545" cy="41300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/>
          </a:p>
          <a:p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Phase 1 – Summer of 2022 – Complete in August of 2022</a:t>
            </a:r>
            <a:endParaRPr lang="en-US" sz="2200" dirty="0"/>
          </a:p>
          <a:p>
            <a:pPr lvl="1"/>
            <a:r>
              <a:rPr lang="en-US" sz="2000" dirty="0"/>
              <a:t>Restroom renovations for about half of the restrooms in the main campus building</a:t>
            </a:r>
          </a:p>
          <a:p>
            <a:r>
              <a:rPr lang="en-US" sz="2200" dirty="0"/>
              <a:t>Cafetorium area storefront to secure and separate Athletics wing during events</a:t>
            </a:r>
          </a:p>
          <a:p>
            <a:pPr lvl="1"/>
            <a:r>
              <a:rPr lang="en-US" sz="2000" dirty="0"/>
              <a:t>Installation scheduled for October of 2022</a:t>
            </a:r>
          </a:p>
        </p:txBody>
      </p:sp>
    </p:spTree>
    <p:extLst>
      <p:ext uri="{BB962C8B-B14F-4D97-AF65-F5344CB8AC3E}">
        <p14:creationId xmlns:p14="http://schemas.microsoft.com/office/powerpoint/2010/main" val="2010208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2FD8E2-7305-42E7-8060-593882CF3CFC}"/>
              </a:ext>
            </a:extLst>
          </p:cNvPr>
          <p:cNvSpPr txBox="1">
            <a:spLocks/>
          </p:cNvSpPr>
          <p:nvPr/>
        </p:nvSpPr>
        <p:spPr>
          <a:xfrm>
            <a:off x="1145309" y="1336292"/>
            <a:ext cx="9909545" cy="41300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/>
          </a:p>
        </p:txBody>
      </p:sp>
      <p:pic>
        <p:nvPicPr>
          <p:cNvPr id="2" name="Picture 1" descr="A bathroom with sinks and mirrors&#10;&#10;Description automatically generated with low confidence">
            <a:extLst>
              <a:ext uri="{FF2B5EF4-FFF2-40B4-BE49-F238E27FC236}">
                <a16:creationId xmlns:a16="http://schemas.microsoft.com/office/drawing/2014/main" id="{77222EA5-9301-B2F1-ACD9-48F91207E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33" y="1236702"/>
            <a:ext cx="6547671" cy="476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63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10713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2 - Summer of 2023</a:t>
            </a:r>
          </a:p>
          <a:p>
            <a:pPr lvl="1"/>
            <a:r>
              <a:rPr lang="en-US" sz="2000" dirty="0"/>
              <a:t>Planning meeting with Gwen Elder occurred on September 14, 2022</a:t>
            </a:r>
          </a:p>
          <a:p>
            <a:pPr lvl="1"/>
            <a:r>
              <a:rPr lang="en-US" sz="2000" dirty="0"/>
              <a:t>Interior finishes updates for paint, carpet, hard flooring, and LED lighting</a:t>
            </a:r>
          </a:p>
          <a:p>
            <a:pPr lvl="1"/>
            <a:r>
              <a:rPr lang="en-US" sz="2000" dirty="0"/>
              <a:t>Security Vestibule Upgrades and Principal’s Office suite</a:t>
            </a:r>
          </a:p>
          <a:p>
            <a:pPr lvl="1"/>
            <a:r>
              <a:rPr lang="en-US" sz="2000" dirty="0"/>
              <a:t>Auditorium upgrades</a:t>
            </a:r>
          </a:p>
          <a:p>
            <a:pPr lvl="1"/>
            <a:r>
              <a:rPr lang="en-US" sz="2000" dirty="0"/>
              <a:t>Science wing classrooms and labs</a:t>
            </a:r>
          </a:p>
          <a:p>
            <a:pPr lvl="1"/>
            <a:r>
              <a:rPr lang="en-US" sz="2000" dirty="0"/>
              <a:t>Large public corridors that connect these areas</a:t>
            </a:r>
          </a:p>
          <a:p>
            <a:pPr lvl="1"/>
            <a:r>
              <a:rPr lang="en-US" sz="2000" dirty="0"/>
              <a:t>Possible fine arts renovations components in Band, Choir, and Orchestra</a:t>
            </a:r>
          </a:p>
          <a:p>
            <a:pPr lvl="2"/>
            <a:r>
              <a:rPr lang="en-US" sz="1800" dirty="0"/>
              <a:t>Depends on scope of work possible in the 9 weeks of summer </a:t>
            </a:r>
          </a:p>
        </p:txBody>
      </p:sp>
    </p:spTree>
    <p:extLst>
      <p:ext uri="{BB962C8B-B14F-4D97-AF65-F5344CB8AC3E}">
        <p14:creationId xmlns:p14="http://schemas.microsoft.com/office/powerpoint/2010/main" val="3778073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99455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4850BA1-3E18-5098-C49B-489EB15D5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381" y="1032461"/>
            <a:ext cx="6469367" cy="49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61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99455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6CBE4B7C-E8E6-C8F1-A14F-1FD0DA446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153" y="1044097"/>
            <a:ext cx="6435328" cy="497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7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99455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3 - Summer of 2024</a:t>
            </a:r>
          </a:p>
          <a:p>
            <a:pPr lvl="1"/>
            <a:r>
              <a:rPr lang="en-US" sz="2000" dirty="0"/>
              <a:t>Continuation of interior finish replacements on the northern half of the building</a:t>
            </a:r>
          </a:p>
          <a:p>
            <a:pPr lvl="1"/>
            <a:r>
              <a:rPr lang="en-US" sz="2000" dirty="0"/>
              <a:t>Cafetorium dining area</a:t>
            </a:r>
          </a:p>
          <a:p>
            <a:r>
              <a:rPr lang="en-US" sz="2200" dirty="0"/>
              <a:t>Phase 4 – Summer of 2025</a:t>
            </a:r>
          </a:p>
          <a:p>
            <a:pPr lvl="1"/>
            <a:r>
              <a:rPr lang="en-US" sz="2000" dirty="0"/>
              <a:t>Continuation of interior finishes replacement throughout the building, especially public corridors</a:t>
            </a:r>
          </a:p>
          <a:p>
            <a:r>
              <a:rPr lang="en-US" sz="2200" dirty="0"/>
              <a:t>Miscellaneous other:</a:t>
            </a:r>
          </a:p>
          <a:p>
            <a:pPr lvl="1"/>
            <a:r>
              <a:rPr lang="en-US" sz="2000" dirty="0"/>
              <a:t>Fire Sprinkler system components</a:t>
            </a:r>
          </a:p>
          <a:p>
            <a:pPr lvl="1"/>
            <a:r>
              <a:rPr lang="en-US" sz="2000" dirty="0"/>
              <a:t>Exterior LED lighting for parking lots</a:t>
            </a:r>
          </a:p>
        </p:txBody>
      </p:sp>
    </p:spTree>
    <p:extLst>
      <p:ext uri="{BB962C8B-B14F-4D97-AF65-F5344CB8AC3E}">
        <p14:creationId xmlns:p14="http://schemas.microsoft.com/office/powerpoint/2010/main" val="2366254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Pebble Creek Elementary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31067C-3883-4378-8964-BE30C0F99642}"/>
              </a:ext>
            </a:extLst>
          </p:cNvPr>
          <p:cNvSpPr txBox="1">
            <a:spLocks/>
          </p:cNvSpPr>
          <p:nvPr/>
        </p:nvSpPr>
        <p:spPr>
          <a:xfrm>
            <a:off x="1173707" y="1446662"/>
            <a:ext cx="9881147" cy="40196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Renovations will focus on refreshing some interior items such as carpet, hard flooring, restrooms, doors, cabinets, etc.</a:t>
            </a:r>
          </a:p>
          <a:p>
            <a:r>
              <a:rPr lang="en-US" sz="2200" dirty="0"/>
              <a:t>A repurposing of the old existing Principal’s Office suite will be included to convert that square footage to more useable space for conference room and breakout spaces for specialty needs</a:t>
            </a:r>
          </a:p>
          <a:p>
            <a:r>
              <a:rPr lang="en-US" sz="2200" dirty="0"/>
              <a:t>First meeting with Blaire Grande occurred on September 14, 2022</a:t>
            </a:r>
          </a:p>
          <a:p>
            <a:pPr lvl="1"/>
            <a:r>
              <a:rPr lang="en-US" sz="2000" dirty="0"/>
              <a:t>Confirmed scope and conceptual concepts</a:t>
            </a:r>
          </a:p>
          <a:p>
            <a:r>
              <a:rPr lang="en-US" sz="2200" dirty="0"/>
              <a:t>Currently planned for construction during the summer of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71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Cypress Grove Intermediate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2E8747-EC13-4326-BF04-AE793B02548A}"/>
              </a:ext>
            </a:extLst>
          </p:cNvPr>
          <p:cNvSpPr txBox="1">
            <a:spLocks/>
          </p:cNvSpPr>
          <p:nvPr/>
        </p:nvSpPr>
        <p:spPr>
          <a:xfrm>
            <a:off x="887105" y="1528550"/>
            <a:ext cx="10167750" cy="39377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Renovations will focus on refreshing finishes, to include new carpet, hard flooring, paint, restrooms, doors, cabinets, etc.</a:t>
            </a:r>
          </a:p>
          <a:p>
            <a:r>
              <a:rPr lang="en-US" sz="2200" dirty="0"/>
              <a:t>Design meetings are planned to commence in the early fall of 2023</a:t>
            </a:r>
          </a:p>
          <a:p>
            <a:r>
              <a:rPr lang="en-US" sz="2200" dirty="0"/>
              <a:t>Currently planned for construction during the summer of 2024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24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90810" y="231181"/>
            <a:ext cx="90153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Design and development started on Phase 1of the CTE Center</a:t>
            </a:r>
          </a:p>
          <a:p>
            <a:pPr lvl="1"/>
            <a:r>
              <a:rPr lang="en-US" sz="2000" dirty="0"/>
              <a:t>Location will be the 90-acre Fry Tract on South Dowling Road</a:t>
            </a:r>
          </a:p>
          <a:p>
            <a:pPr lvl="1"/>
            <a:r>
              <a:rPr lang="en-US" sz="2000" dirty="0"/>
              <a:t>The first phase will primarily be designed for animal housing, small show arena, and an office/restrooms/concessions</a:t>
            </a:r>
          </a:p>
          <a:p>
            <a:pPr lvl="1"/>
            <a:r>
              <a:rPr lang="en-US" sz="2000" dirty="0"/>
              <a:t>Site is being master planned for future growth </a:t>
            </a:r>
          </a:p>
          <a:p>
            <a:r>
              <a:rPr lang="en-US" sz="2200" dirty="0"/>
              <a:t>Construction Manager at Risk to be considered for approval tonight</a:t>
            </a:r>
          </a:p>
          <a:p>
            <a:r>
              <a:rPr lang="en-US" sz="2200" dirty="0"/>
              <a:t>Scheduled to commence construction in late fall of 2022 or early spring 2023</a:t>
            </a:r>
          </a:p>
          <a:p>
            <a:r>
              <a:rPr lang="en-US" sz="2200" dirty="0"/>
              <a:t>Phase 2 will likely be part of a future bond program</a:t>
            </a:r>
          </a:p>
          <a:p>
            <a:pPr lvl="1"/>
            <a:r>
              <a:rPr lang="en-US" sz="2000" dirty="0"/>
              <a:t>Possible new building for classrooms/labs/indoor show arena/etc.</a:t>
            </a:r>
          </a:p>
        </p:txBody>
      </p:sp>
    </p:spTree>
    <p:extLst>
      <p:ext uri="{BB962C8B-B14F-4D97-AF65-F5344CB8AC3E}">
        <p14:creationId xmlns:p14="http://schemas.microsoft.com/office/powerpoint/2010/main" val="1827067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90810" y="231181"/>
            <a:ext cx="90153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A4A720EC-504B-A6FC-7C4D-9E37D2806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33" y="1043414"/>
            <a:ext cx="9641941" cy="477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02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90810" y="231181"/>
            <a:ext cx="90153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5" name="Picture 4" descr="A building with a sign on it&#10;&#10;Description automatically generated with low confidence">
            <a:extLst>
              <a:ext uri="{FF2B5EF4-FFF2-40B4-BE49-F238E27FC236}">
                <a16:creationId xmlns:a16="http://schemas.microsoft.com/office/drawing/2014/main" id="{E69944DA-82BF-1E9D-FF55-EE77DC44A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03" y="1074659"/>
            <a:ext cx="8619813" cy="484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0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137146" y="290524"/>
            <a:ext cx="9207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&amp; Technical Education (CTE) – Projects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239B18-911F-4A9F-8C5B-4615EF475326}"/>
              </a:ext>
            </a:extLst>
          </p:cNvPr>
          <p:cNvSpPr txBox="1">
            <a:spLocks/>
          </p:cNvSpPr>
          <p:nvPr/>
        </p:nvSpPr>
        <p:spPr>
          <a:xfrm>
            <a:off x="1201003" y="1487606"/>
            <a:ext cx="9853851" cy="3978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Metal canopies and fencing at both comprehensive high schools -  summer of 2022</a:t>
            </a:r>
          </a:p>
          <a:p>
            <a:pPr lvl="1"/>
            <a:r>
              <a:rPr lang="en-US" sz="2000" dirty="0"/>
              <a:t>Canopies are complete</a:t>
            </a:r>
          </a:p>
          <a:p>
            <a:pPr lvl="1"/>
            <a:r>
              <a:rPr lang="en-US" sz="2000" dirty="0"/>
              <a:t>Fencing is still ongoing</a:t>
            </a:r>
          </a:p>
          <a:p>
            <a:r>
              <a:rPr lang="en-US" sz="2200" dirty="0"/>
              <a:t>Classroom upgrades for AMCHS Intro </a:t>
            </a:r>
          </a:p>
          <a:p>
            <a:pPr lvl="1"/>
            <a:r>
              <a:rPr lang="en-US" sz="2000" dirty="0"/>
              <a:t>Culinary Arts planned for the Summer of 2023 in conjunction with AMCHS Phase 2</a:t>
            </a:r>
          </a:p>
          <a:p>
            <a:r>
              <a:rPr lang="en-US" sz="2200" dirty="0"/>
              <a:t>CTE areas behind AMCHS and CSHS</a:t>
            </a:r>
          </a:p>
          <a:p>
            <a:pPr lvl="1"/>
            <a:r>
              <a:rPr lang="en-US" sz="2000" dirty="0"/>
              <a:t>Being master planned for layout and construction of various components</a:t>
            </a:r>
          </a:p>
          <a:p>
            <a:pPr lvl="1"/>
            <a:r>
              <a:rPr lang="en-US" sz="2000" dirty="0"/>
              <a:t>Scheduling to be determined </a:t>
            </a:r>
          </a:p>
          <a:p>
            <a:endParaRPr lang="en-US" sz="2200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726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137146" y="290524"/>
            <a:ext cx="9207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&amp; Technical Education (CTE) – Projects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239B18-911F-4A9F-8C5B-4615EF475326}"/>
              </a:ext>
            </a:extLst>
          </p:cNvPr>
          <p:cNvSpPr txBox="1">
            <a:spLocks/>
          </p:cNvSpPr>
          <p:nvPr/>
        </p:nvSpPr>
        <p:spPr>
          <a:xfrm>
            <a:off x="1201003" y="1487606"/>
            <a:ext cx="9853851" cy="3978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Metal canopies and fencing at both comprehensive high schools -  summer of 2022</a:t>
            </a:r>
          </a:p>
          <a:p>
            <a:pPr lvl="1"/>
            <a:r>
              <a:rPr lang="en-US" sz="2000" dirty="0"/>
              <a:t>Canopies and fencing are now complete</a:t>
            </a:r>
          </a:p>
          <a:p>
            <a:r>
              <a:rPr lang="en-US" sz="2200" dirty="0"/>
              <a:t>Classroom upgrades for AMCHS Intro </a:t>
            </a:r>
          </a:p>
          <a:p>
            <a:pPr lvl="1"/>
            <a:r>
              <a:rPr lang="en-US" sz="2000" dirty="0"/>
              <a:t>Culinary Arts planned for the Summer of 2023 in conjunction with AMCHS Phase 2</a:t>
            </a:r>
          </a:p>
          <a:p>
            <a:r>
              <a:rPr lang="en-US" sz="2200" dirty="0"/>
              <a:t>CTE areas behind AMCHS and CSHS</a:t>
            </a:r>
          </a:p>
          <a:p>
            <a:pPr lvl="1"/>
            <a:r>
              <a:rPr lang="en-US" sz="2000" dirty="0"/>
              <a:t>Being master planned for layout and construction of various components</a:t>
            </a:r>
          </a:p>
          <a:p>
            <a:pPr lvl="1"/>
            <a:r>
              <a:rPr lang="en-US" sz="2000" dirty="0"/>
              <a:t>Scheduling to be determined </a:t>
            </a:r>
          </a:p>
          <a:p>
            <a:endParaRPr lang="en-US" sz="2200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95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2" y="290524"/>
            <a:ext cx="8907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Metal Canopies and Fencing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4C5520-7D3B-4827-87AC-91DD89C63B18}"/>
              </a:ext>
            </a:extLst>
          </p:cNvPr>
          <p:cNvSpPr txBox="1">
            <a:spLocks/>
          </p:cNvSpPr>
          <p:nvPr/>
        </p:nvSpPr>
        <p:spPr>
          <a:xfrm>
            <a:off x="1037231" y="1460316"/>
            <a:ext cx="10017624" cy="40060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2184D1-F093-97C6-252D-A4AF49C6D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3249" y="1517230"/>
            <a:ext cx="4525948" cy="33944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774951-8F35-27CD-5AAC-592A07C6B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9713" y="1533839"/>
            <a:ext cx="4482572" cy="33619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61C9F2-B150-9CE9-B72C-E22187C4D156}"/>
              </a:ext>
            </a:extLst>
          </p:cNvPr>
          <p:cNvSpPr txBox="1"/>
          <p:nvPr/>
        </p:nvSpPr>
        <p:spPr>
          <a:xfrm>
            <a:off x="2570308" y="5541469"/>
            <a:ext cx="975873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AMCHS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0D8F2F-6C2A-1574-796C-35D0D95D79E4}"/>
              </a:ext>
            </a:extLst>
          </p:cNvPr>
          <p:cNvSpPr txBox="1"/>
          <p:nvPr/>
        </p:nvSpPr>
        <p:spPr>
          <a:xfrm>
            <a:off x="8360869" y="5590775"/>
            <a:ext cx="1006608" cy="36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CSHS</a:t>
            </a:r>
          </a:p>
        </p:txBody>
      </p:sp>
    </p:spTree>
    <p:extLst>
      <p:ext uri="{BB962C8B-B14F-4D97-AF65-F5344CB8AC3E}">
        <p14:creationId xmlns:p14="http://schemas.microsoft.com/office/powerpoint/2010/main" val="974369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2" y="290524"/>
            <a:ext cx="8907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Miscellaneous Other Bond Projects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4C5520-7D3B-4827-87AC-91DD89C63B18}"/>
              </a:ext>
            </a:extLst>
          </p:cNvPr>
          <p:cNvSpPr txBox="1">
            <a:spLocks/>
          </p:cNvSpPr>
          <p:nvPr/>
        </p:nvSpPr>
        <p:spPr>
          <a:xfrm>
            <a:off x="1037231" y="1460316"/>
            <a:ext cx="10017624" cy="40060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Natatorium Renovation	</a:t>
            </a:r>
          </a:p>
          <a:p>
            <a:pPr lvl="1"/>
            <a:r>
              <a:rPr lang="en-US" dirty="0"/>
              <a:t>Boiler replacement complete as of August 2022</a:t>
            </a:r>
          </a:p>
          <a:p>
            <a:pPr lvl="1"/>
            <a:r>
              <a:rPr lang="en-US" dirty="0"/>
              <a:t>Remaining renovation work is ready to commence design work now</a:t>
            </a:r>
          </a:p>
          <a:p>
            <a:pPr lvl="2"/>
            <a:r>
              <a:rPr lang="en-US" dirty="0"/>
              <a:t>Tile, paint, and plaster replacement of main pool area and offices/locker room spaces</a:t>
            </a:r>
          </a:p>
          <a:p>
            <a:pPr lvl="2"/>
            <a:r>
              <a:rPr lang="en-US" dirty="0"/>
              <a:t>Structural steel rework to correct some corrosion issues</a:t>
            </a:r>
          </a:p>
          <a:p>
            <a:pPr lvl="1"/>
            <a:r>
              <a:rPr lang="en-US" dirty="0"/>
              <a:t>Work is scheduled to commence in April of 2023 for completion in early Fall of 2023</a:t>
            </a:r>
          </a:p>
          <a:p>
            <a:r>
              <a:rPr lang="en-US" dirty="0"/>
              <a:t>Transportation Parking Extension</a:t>
            </a:r>
          </a:p>
          <a:p>
            <a:pPr lvl="1"/>
            <a:r>
              <a:rPr lang="en-US" dirty="0"/>
              <a:t>Currently on hold due to inflation and the need for buses</a:t>
            </a:r>
          </a:p>
        </p:txBody>
      </p:sp>
    </p:spTree>
    <p:extLst>
      <p:ext uri="{BB962C8B-B14F-4D97-AF65-F5344CB8AC3E}">
        <p14:creationId xmlns:p14="http://schemas.microsoft.com/office/powerpoint/2010/main" val="2114487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7F3A-4F63-4551-8524-16521979D0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3812" y="2569444"/>
            <a:ext cx="9604375" cy="1049337"/>
          </a:xfrm>
        </p:spPr>
        <p:txBody>
          <a:bodyPr>
            <a:normAutofit/>
          </a:bodyPr>
          <a:lstStyle/>
          <a:p>
            <a:pPr algn="ctr"/>
            <a:r>
              <a:rPr lang="en-US" sz="4400"/>
              <a:t>Questions &amp; Comments</a:t>
            </a:r>
            <a:endParaRPr lang="en-US" sz="4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E7AEC9-534F-4745-A9F1-94FC9A9BD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4931497"/>
            <a:ext cx="193259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6589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1328</Words>
  <Application>Microsoft Office PowerPoint</Application>
  <PresentationFormat>Widescreen</PresentationFormat>
  <Paragraphs>200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Gill Sans MT</vt:lpstr>
      <vt:lpstr>Custom Design</vt:lpstr>
      <vt:lpstr>Gallery</vt:lpstr>
      <vt:lpstr>2021 Bond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Southwood Valley Elementary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&amp;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Bond Update</dc:title>
  <dc:creator>Drozd, Amelia</dc:creator>
  <cp:lastModifiedBy>Drozd, Amelia</cp:lastModifiedBy>
  <cp:revision>52</cp:revision>
  <cp:lastPrinted>2022-03-08T17:26:42Z</cp:lastPrinted>
  <dcterms:created xsi:type="dcterms:W3CDTF">2022-02-22T18:34:49Z</dcterms:created>
  <dcterms:modified xsi:type="dcterms:W3CDTF">2022-09-20T19:55:37Z</dcterms:modified>
</cp:coreProperties>
</file>