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  <p:sldMasterId id="2147483858" r:id="rId2"/>
  </p:sldMasterIdLst>
  <p:sldIdLst>
    <p:sldId id="256" r:id="rId3"/>
    <p:sldId id="274" r:id="rId4"/>
    <p:sldId id="339" r:id="rId5"/>
    <p:sldId id="348" r:id="rId6"/>
    <p:sldId id="342" r:id="rId7"/>
    <p:sldId id="264" r:id="rId8"/>
    <p:sldId id="295" r:id="rId9"/>
    <p:sldId id="281" r:id="rId10"/>
    <p:sldId id="309" r:id="rId11"/>
    <p:sldId id="310" r:id="rId12"/>
    <p:sldId id="332" r:id="rId13"/>
    <p:sldId id="328" r:id="rId14"/>
    <p:sldId id="343" r:id="rId15"/>
    <p:sldId id="318" r:id="rId16"/>
    <p:sldId id="296" r:id="rId17"/>
    <p:sldId id="311" r:id="rId18"/>
    <p:sldId id="313" r:id="rId19"/>
    <p:sldId id="319" r:id="rId20"/>
    <p:sldId id="312" r:id="rId21"/>
    <p:sldId id="337" r:id="rId22"/>
    <p:sldId id="336" r:id="rId23"/>
    <p:sldId id="298" r:id="rId24"/>
    <p:sldId id="344" r:id="rId25"/>
    <p:sldId id="300" r:id="rId26"/>
    <p:sldId id="326" r:id="rId27"/>
    <p:sldId id="334" r:id="rId28"/>
    <p:sldId id="333" r:id="rId29"/>
    <p:sldId id="345" r:id="rId30"/>
    <p:sldId id="306" r:id="rId31"/>
    <p:sldId id="329" r:id="rId32"/>
    <p:sldId id="315" r:id="rId33"/>
    <p:sldId id="316" r:id="rId34"/>
    <p:sldId id="346" r:id="rId35"/>
    <p:sldId id="317" r:id="rId36"/>
    <p:sldId id="327" r:id="rId37"/>
    <p:sldId id="335" r:id="rId38"/>
    <p:sldId id="347" r:id="rId39"/>
    <p:sldId id="297" r:id="rId40"/>
    <p:sldId id="323" r:id="rId41"/>
    <p:sldId id="338" r:id="rId42"/>
    <p:sldId id="325" r:id="rId43"/>
    <p:sldId id="27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8065FA-9322-4CEA-A700-1F173D8462AF}">
          <p14:sldIdLst>
            <p14:sldId id="256"/>
            <p14:sldId id="274"/>
            <p14:sldId id="339"/>
            <p14:sldId id="348"/>
            <p14:sldId id="342"/>
            <p14:sldId id="264"/>
            <p14:sldId id="295"/>
            <p14:sldId id="281"/>
            <p14:sldId id="309"/>
            <p14:sldId id="310"/>
            <p14:sldId id="332"/>
            <p14:sldId id="328"/>
            <p14:sldId id="343"/>
            <p14:sldId id="318"/>
            <p14:sldId id="296"/>
            <p14:sldId id="311"/>
            <p14:sldId id="313"/>
            <p14:sldId id="319"/>
            <p14:sldId id="312"/>
            <p14:sldId id="337"/>
            <p14:sldId id="336"/>
            <p14:sldId id="298"/>
            <p14:sldId id="344"/>
            <p14:sldId id="300"/>
            <p14:sldId id="326"/>
            <p14:sldId id="334"/>
            <p14:sldId id="333"/>
            <p14:sldId id="345"/>
            <p14:sldId id="306"/>
            <p14:sldId id="329"/>
            <p14:sldId id="315"/>
            <p14:sldId id="316"/>
            <p14:sldId id="346"/>
            <p14:sldId id="317"/>
            <p14:sldId id="327"/>
            <p14:sldId id="335"/>
            <p14:sldId id="347"/>
            <p14:sldId id="297"/>
            <p14:sldId id="323"/>
            <p14:sldId id="338"/>
            <p14:sldId id="325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798985-EA11-E89E-3345-C95D7C235A12}" name="Drozd, Amelia" initials="DA" userId="S::adrozd@csisd.org::df0a3f92-47a4-419e-86d3-987c6ee1e1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96727" autoAdjust="0"/>
  </p:normalViewPr>
  <p:slideViewPr>
    <p:cSldViewPr snapToGrid="0">
      <p:cViewPr varScale="1">
        <p:scale>
          <a:sx n="63" d="100"/>
          <a:sy n="63" d="100"/>
        </p:scale>
        <p:origin x="15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3006-99DD-4F26-BB4F-89B397F32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369DB6-9050-4243-ABFC-495EDDEA2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7692-B459-4AD5-A349-EBC59857B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EEF82-3728-4291-95EB-B1E1C714E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A5C32-C07A-4311-B0D3-960E7EAB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8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23FC-DBFD-41D3-83C5-734B97BC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383A3-C030-45A5-95B3-FB7753F67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B4132-AD00-43ED-ABF6-C469BF70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25506-78BF-454D-8D3C-51F6916F6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F9F81-0564-43E2-AE6F-8F759E76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8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B62A4-DE13-4E29-BEE4-160C3FC51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8B7E2-9F4C-422F-82D3-1D4D7AAA2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9F3E0-4508-4D49-8000-7E60870D0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C8F7C-1317-4506-AF5E-4B5D97A6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61110-9F88-46C5-A7B4-F15F1DF1A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356D-E3B8-429E-A0B8-A96266BD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9480F-7927-48F7-AB56-C675D62453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1719B-7464-4D36-B43F-965FF416E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3C78C-46A7-438C-AD5D-2AEF5F47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C877E-AA5E-4333-AD25-0651ECB23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6CE0-6658-4FD8-93E9-15FF1095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55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E35EA-232C-4737-9F6D-B6CA9E8C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53F25-E5A7-42C5-A9F5-DB9BA3220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5369B-5F39-431A-99EC-69C2507FA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858F74-16E3-49ED-AB29-FA2E35D22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A1DE38-16E8-4A1E-9E6E-FA47C0F9DC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5C507-6A46-4A99-A4C2-E9827AD49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6A6BCD-248B-47E2-8624-6476959C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DEE2FD-482A-47B5-A9F3-3140538F5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63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8BE81-C22C-4E26-95E8-212FD3256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43AE00-0ED8-485D-ACF2-02965CBAE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FA569-554E-4CCD-B91C-1A2462BD6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ADD2B0-9B30-419B-95BF-EA520C4BC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43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A3C32E-2380-49F5-BAB6-0B3E5E731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D4A85B-568B-4EDD-A1AE-92728FF6E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F768F-E0B9-457C-A32A-8B190C357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E7AD-F225-46E2-8B3D-6A547A14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AE665-8C38-4FBD-A179-9781550CA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7A7EF-83BE-4703-83A1-71F69B952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BAB5C-A0E0-4DEB-8879-59F372D0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B2680-5120-4664-A440-7AD5B6544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EABB1-4D6C-40ED-9B00-581275D9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E7CB-1427-4AD3-8DC0-53567555D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563583-144B-4960-8429-F6DF6EF22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46939-B6CD-4001-8A10-3E40938BB1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F552B-DF05-4C34-B1FE-32881339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49252C-F1DD-4DBE-BE90-CDA9885D1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29EC7-F2EC-4980-B58E-DEAC2B98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36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B047A-E206-4692-8C93-2A393717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DEF64-DB41-4E15-954E-78FAD74249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D8BAD-8D3C-43C2-A380-1361CFADB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D0247-4DDF-4C06-8E64-7F5901C26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21C6DF-9201-45EE-9B47-A9CF68DE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9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D95E0F-BB64-46C8-8DB0-42DDAEC7DA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B3600-83EB-4FF4-A91A-FE0E4F457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FD480-AC24-4519-A89A-A1BC74A1E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4C0AD-CD3A-4E17-AFA6-A3FFD877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203FD-4E1A-452F-A8EB-7E14FEF0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88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879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936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506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461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4034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697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6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4518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0682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89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9F987-01F8-4C33-8E90-E44943C067EB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C750D-B549-43F6-A234-A979A828BE49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3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D34DDB-B77A-45ED-AB96-2909C5769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623FF-D1BB-4942-BD88-8A2C6664E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BC73D-7219-4730-961C-E9CEDE9E3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810DD-7B11-4C2C-88DF-7AB5B8CDC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04C49-0FEB-4CF7-BBC0-BD324AE68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8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8D0BA-5573-4B29-B340-A484B8D3B536}" type="datetimeFigureOut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366AB79-0666-4C7F-A711-F8F24113D4E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30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8A053-DCF6-4380-AA81-3BB8B23A9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2021 Bond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B3670-0D6C-46B5-9E5E-0D72D51373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August 15, 2023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AFB961-0305-4882-9D18-F0C02D716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60" y="148963"/>
            <a:ext cx="1933575" cy="1924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739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018920-7D93-455F-9D6C-DE56E5A4626A}"/>
              </a:ext>
            </a:extLst>
          </p:cNvPr>
          <p:cNvSpPr txBox="1"/>
          <p:nvPr/>
        </p:nvSpPr>
        <p:spPr>
          <a:xfrm>
            <a:off x="1801681" y="256216"/>
            <a:ext cx="979415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General Bond Information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General Projects – Summer2023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Southwood Valley Elementary- Phase II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A&amp;M Consolidated HS – Phase II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Pebble Creek Elementary 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Natatorium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Security Vestibules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CTE Center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Miscellaneous Projects</a:t>
            </a:r>
            <a:endParaRPr lang="en-US" sz="2400" b="0" i="0" u="none" strike="noStrike" dirty="0">
              <a:solidFill>
                <a:srgbClr val="595959"/>
              </a:solidFill>
              <a:effectLst/>
              <a:cs typeface="Aldhabi" panose="01000000000000000000" pitchFamily="2" charset="-78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General Projects for 2023-2024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cs typeface="Aldhabi" panose="01000000000000000000" pitchFamily="2" charset="-78"/>
              </a:rPr>
              <a:t>A&amp;M Consolidated HS – Phase III</a:t>
            </a:r>
            <a:endParaRPr lang="en-US" sz="2400" b="0" i="0" u="none" strike="noStrike" dirty="0">
              <a:solidFill>
                <a:srgbClr val="595959"/>
              </a:solidFill>
              <a:effectLst/>
              <a:cs typeface="Aldhabi" panose="01000000000000000000" pitchFamily="2" charset="-78"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595959"/>
                </a:solidFill>
                <a:effectLst/>
                <a:cs typeface="Aldhabi" panose="01000000000000000000" pitchFamily="2" charset="-78"/>
              </a:rPr>
              <a:t>Cypress Grove IS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BC3EB5-4491-41C4-9A97-DF9BCACBA827}"/>
              </a:ext>
            </a:extLst>
          </p:cNvPr>
          <p:cNvSpPr txBox="1"/>
          <p:nvPr/>
        </p:nvSpPr>
        <p:spPr>
          <a:xfrm>
            <a:off x="276045" y="517584"/>
            <a:ext cx="923330" cy="505507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4800" dirty="0"/>
              <a:t>Agenda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D0E90B-637F-4A88-97AB-CB62FD7197EF}"/>
              </a:ext>
            </a:extLst>
          </p:cNvPr>
          <p:cNvCxnSpPr/>
          <p:nvPr/>
        </p:nvCxnSpPr>
        <p:spPr>
          <a:xfrm>
            <a:off x="1570008" y="155275"/>
            <a:ext cx="0" cy="5786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5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06FCD2-02EC-4C46-8A0D-4DBAFC747AFD}"/>
              </a:ext>
            </a:extLst>
          </p:cNvPr>
          <p:cNvSpPr txBox="1"/>
          <p:nvPr/>
        </p:nvSpPr>
        <p:spPr>
          <a:xfrm>
            <a:off x="1132936" y="326103"/>
            <a:ext cx="9926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Bond Balances as of July 31, 2023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114BCA07-79A4-432E-0B05-0A4B47A7EC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153519"/>
              </p:ext>
            </p:extLst>
          </p:nvPr>
        </p:nvGraphicFramePr>
        <p:xfrm>
          <a:off x="1163802" y="1628358"/>
          <a:ext cx="10034908" cy="3161924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784097">
                  <a:extLst>
                    <a:ext uri="{9D8B030D-6E8A-4147-A177-3AD203B41FA5}">
                      <a16:colId xmlns:a16="http://schemas.microsoft.com/office/drawing/2014/main" val="2997462454"/>
                    </a:ext>
                  </a:extLst>
                </a:gridCol>
                <a:gridCol w="1560875">
                  <a:extLst>
                    <a:ext uri="{9D8B030D-6E8A-4147-A177-3AD203B41FA5}">
                      <a16:colId xmlns:a16="http://schemas.microsoft.com/office/drawing/2014/main" val="678706761"/>
                    </a:ext>
                  </a:extLst>
                </a:gridCol>
                <a:gridCol w="1672484">
                  <a:extLst>
                    <a:ext uri="{9D8B030D-6E8A-4147-A177-3AD203B41FA5}">
                      <a16:colId xmlns:a16="http://schemas.microsoft.com/office/drawing/2014/main" val="1844301835"/>
                    </a:ext>
                  </a:extLst>
                </a:gridCol>
                <a:gridCol w="1672484">
                  <a:extLst>
                    <a:ext uri="{9D8B030D-6E8A-4147-A177-3AD203B41FA5}">
                      <a16:colId xmlns:a16="http://schemas.microsoft.com/office/drawing/2014/main" val="3569418990"/>
                    </a:ext>
                  </a:extLst>
                </a:gridCol>
                <a:gridCol w="1672484">
                  <a:extLst>
                    <a:ext uri="{9D8B030D-6E8A-4147-A177-3AD203B41FA5}">
                      <a16:colId xmlns:a16="http://schemas.microsoft.com/office/drawing/2014/main" val="1952701610"/>
                    </a:ext>
                  </a:extLst>
                </a:gridCol>
                <a:gridCol w="1672484">
                  <a:extLst>
                    <a:ext uri="{9D8B030D-6E8A-4147-A177-3AD203B41FA5}">
                      <a16:colId xmlns:a16="http://schemas.microsoft.com/office/drawing/2014/main" val="4228841238"/>
                    </a:ext>
                  </a:extLst>
                </a:gridCol>
              </a:tblGrid>
              <a:tr h="5784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Proposition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Authorized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Expended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Committed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Balance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% Available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4178903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70,630,000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$ 29,010,852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$ 19,778,156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$ 21,840,992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0266540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Technology / Personal Device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$ 4,525,000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4,265,718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 111,312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  147,970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2112298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Natatorium Renovations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$ 2,970,000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  669,953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1,748,941           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    551,106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54170603"/>
                  </a:ext>
                </a:extLst>
              </a:tr>
              <a:tr h="620842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Total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$ 78,125,000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$ 33,946,523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$ 21,638,409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b="1" dirty="0"/>
                        <a:t>$ 22,540,068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3513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5297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670560" y="360279"/>
            <a:ext cx="10881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Technology Infrastructure – Proposition A - $12.3M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BBAA23C-C116-4BEE-D7A0-0666371C6EA7}"/>
              </a:ext>
            </a:extLst>
          </p:cNvPr>
          <p:cNvSpPr txBox="1"/>
          <p:nvPr/>
        </p:nvSpPr>
        <p:spPr>
          <a:xfrm>
            <a:off x="1021080" y="1615440"/>
            <a:ext cx="8134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2B875-CF2A-96BA-4252-FDA037FF65AE}"/>
              </a:ext>
            </a:extLst>
          </p:cNvPr>
          <p:cNvSpPr txBox="1"/>
          <p:nvPr/>
        </p:nvSpPr>
        <p:spPr>
          <a:xfrm>
            <a:off x="914400" y="1264920"/>
            <a:ext cx="9966960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Infrastructure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District wide Network Upgrades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WiFi</a:t>
            </a:r>
            <a:r>
              <a:rPr lang="en-US" sz="2400" dirty="0"/>
              <a:t> Upgrades and Additions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Network Security – Firewall / Internet Filtering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Classroom Displays (</a:t>
            </a:r>
            <a:r>
              <a:rPr lang="en-US" sz="2400" dirty="0" err="1"/>
              <a:t>SMARTPanels</a:t>
            </a:r>
            <a:r>
              <a:rPr lang="en-US" sz="2400" dirty="0"/>
              <a:t>) at all campuses - except the 5 most recently constructed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Security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Videosecurity</a:t>
            </a:r>
            <a:r>
              <a:rPr lang="en-US" sz="2400" dirty="0"/>
              <a:t> camera and server upgrades /  additions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Security Vestibule technology upgrades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Fine Arts Audio/Video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Upgrade all secondary campuses fine arts facilities, high school auditoriums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Upgrade all elementary campuses </a:t>
            </a:r>
            <a:r>
              <a:rPr lang="en-US" sz="2400" dirty="0" err="1"/>
              <a:t>cafetoriums</a:t>
            </a:r>
            <a:r>
              <a:rPr lang="en-US" sz="2400" dirty="0"/>
              <a:t> and gymnasiums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72721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4EA8D-01EB-9200-959D-66087910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/>
          <a:lstStyle/>
          <a:p>
            <a:r>
              <a:rPr lang="en-US" dirty="0"/>
              <a:t>Technology Devices – Proposition B – $4.26M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8CEC8-36E9-DD2E-5781-D5FFE3062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/>
          </a:bodyPr>
          <a:lstStyle/>
          <a:p>
            <a:r>
              <a:rPr lang="en-US" sz="2800" dirty="0"/>
              <a:t>Mobile Devices</a:t>
            </a:r>
          </a:p>
          <a:p>
            <a:pPr lvl="1"/>
            <a:r>
              <a:rPr lang="en-US" sz="2800" dirty="0"/>
              <a:t>Student Laptops:  3,000 new student laptops deployed to all</a:t>
            </a:r>
          </a:p>
          <a:p>
            <a:pPr lvl="1"/>
            <a:r>
              <a:rPr lang="en-US" sz="2800" dirty="0"/>
              <a:t>Teacher Laptops:  All teachers, PK-12, deployed</a:t>
            </a:r>
          </a:p>
          <a:p>
            <a:r>
              <a:rPr lang="en-US" sz="2800" dirty="0"/>
              <a:t>Computer Labs</a:t>
            </a:r>
          </a:p>
          <a:p>
            <a:pPr lvl="1"/>
            <a:r>
              <a:rPr lang="en-US" sz="2800" dirty="0"/>
              <a:t>Upgraded all core computer labs across the district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7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Southwood Valley Elementary</a:t>
            </a:r>
          </a:p>
        </p:txBody>
      </p:sp>
    </p:spTree>
    <p:extLst>
      <p:ext uri="{BB962C8B-B14F-4D97-AF65-F5344CB8AC3E}">
        <p14:creationId xmlns:p14="http://schemas.microsoft.com/office/powerpoint/2010/main" val="397277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3225801" y="360279"/>
            <a:ext cx="6100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Southwood Valley Elementary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91AD26-AB6D-41F6-8440-7BFA8F339FBA}"/>
              </a:ext>
            </a:extLst>
          </p:cNvPr>
          <p:cNvSpPr txBox="1">
            <a:spLocks/>
          </p:cNvSpPr>
          <p:nvPr/>
        </p:nvSpPr>
        <p:spPr>
          <a:xfrm>
            <a:off x="914400" y="1570182"/>
            <a:ext cx="10140454" cy="41163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1  - Summer of 2022 – Substantially complete in August of 2022</a:t>
            </a:r>
          </a:p>
          <a:p>
            <a:pPr lvl="1"/>
            <a:r>
              <a:rPr lang="en-US" sz="2200" dirty="0"/>
              <a:t>Relocation of the Principal’s Office suite and connecting new security vestibule </a:t>
            </a:r>
          </a:p>
          <a:p>
            <a:pPr lvl="1"/>
            <a:r>
              <a:rPr lang="en-US" sz="2200" dirty="0"/>
              <a:t>Relocation of kindergarten classrooms and breakout rooms</a:t>
            </a:r>
          </a:p>
          <a:p>
            <a:pPr lvl="1"/>
            <a:r>
              <a:rPr lang="en-US" sz="2200" dirty="0"/>
              <a:t>New exterior elevation with new windows and masonry at the front of the building</a:t>
            </a:r>
          </a:p>
          <a:p>
            <a:r>
              <a:rPr lang="en-US" sz="2200" dirty="0"/>
              <a:t>Phase 2  - Summer of 2023 – Substantially complete on August 7, 2023</a:t>
            </a:r>
          </a:p>
          <a:p>
            <a:pPr lvl="1"/>
            <a:r>
              <a:rPr lang="en-US" sz="2000" dirty="0"/>
              <a:t>Renovation of Library and Cafeteria</a:t>
            </a:r>
          </a:p>
          <a:p>
            <a:pPr lvl="1"/>
            <a:r>
              <a:rPr lang="en-US" sz="2000" dirty="0"/>
              <a:t>Renovation of all remaining classrooms</a:t>
            </a:r>
          </a:p>
        </p:txBody>
      </p:sp>
    </p:spTree>
    <p:extLst>
      <p:ext uri="{BB962C8B-B14F-4D97-AF65-F5344CB8AC3E}">
        <p14:creationId xmlns:p14="http://schemas.microsoft.com/office/powerpoint/2010/main" val="3412360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9D16C8E7-F072-4CAE-AF89-718383E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84" y="1083767"/>
            <a:ext cx="8889549" cy="48755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Floor Plan– Phase 1</a:t>
            </a:r>
          </a:p>
        </p:txBody>
      </p:sp>
    </p:spTree>
    <p:extLst>
      <p:ext uri="{BB962C8B-B14F-4D97-AF65-F5344CB8AC3E}">
        <p14:creationId xmlns:p14="http://schemas.microsoft.com/office/powerpoint/2010/main" val="2356225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– Phase 1</a:t>
            </a:r>
          </a:p>
        </p:txBody>
      </p:sp>
      <p:pic>
        <p:nvPicPr>
          <p:cNvPr id="2" name="Picture 1" descr="A picture containing text, ceiling, indoor, floor&#10;&#10;Description automatically generated">
            <a:extLst>
              <a:ext uri="{FF2B5EF4-FFF2-40B4-BE49-F238E27FC236}">
                <a16:creationId xmlns:a16="http://schemas.microsoft.com/office/drawing/2014/main" id="{79B8F0FA-34AC-B90D-74B7-9AE758FBC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285" y="1147858"/>
            <a:ext cx="6557281" cy="491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3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Floor Plan– Phase 2</a:t>
            </a:r>
          </a:p>
        </p:txBody>
      </p:sp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73FEA65-9FA8-4669-5A57-2EFF0BCC6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039" y="1155558"/>
            <a:ext cx="6761977" cy="48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79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– Phase 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5574AE-D60D-F0C9-097B-6A8EA1A35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621" y="1152923"/>
            <a:ext cx="4871037" cy="487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721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C11F0C-A2E2-4972-ADAC-B13ECE3E148A}"/>
              </a:ext>
            </a:extLst>
          </p:cNvPr>
          <p:cNvCxnSpPr/>
          <p:nvPr/>
        </p:nvCxnSpPr>
        <p:spPr>
          <a:xfrm>
            <a:off x="980786" y="1022211"/>
            <a:ext cx="9929091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E3ACC6-3223-4084-B339-0E33822AE526}"/>
              </a:ext>
            </a:extLst>
          </p:cNvPr>
          <p:cNvSpPr txBox="1"/>
          <p:nvPr/>
        </p:nvSpPr>
        <p:spPr>
          <a:xfrm>
            <a:off x="1404521" y="314325"/>
            <a:ext cx="9043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Southwood Valley – Phase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617E06-0169-752B-421D-1E3A25E4D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585" y="1152603"/>
            <a:ext cx="4124814" cy="47564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F050FB-D3F2-A018-2653-64CD0DF39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329" y="1152603"/>
            <a:ext cx="3689842" cy="475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35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A&amp;M Consolidated High School</a:t>
            </a:r>
          </a:p>
        </p:txBody>
      </p:sp>
    </p:spTree>
    <p:extLst>
      <p:ext uri="{BB962C8B-B14F-4D97-AF65-F5344CB8AC3E}">
        <p14:creationId xmlns:p14="http://schemas.microsoft.com/office/powerpoint/2010/main" val="844986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1025236" y="1336291"/>
            <a:ext cx="10029619" cy="4130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Biggest renovation project in the 2021 Bond Package</a:t>
            </a:r>
          </a:p>
          <a:p>
            <a:r>
              <a:rPr lang="en-US" sz="2200" dirty="0"/>
              <a:t>Entire renovation will be broken up into at least 4 phases</a:t>
            </a:r>
          </a:p>
          <a:p>
            <a:pPr lvl="1"/>
            <a:r>
              <a:rPr lang="en-US" sz="2200" dirty="0"/>
              <a:t>Summers from 2022 through 2025</a:t>
            </a:r>
          </a:p>
          <a:p>
            <a:r>
              <a:rPr lang="en-US" sz="2200" dirty="0"/>
              <a:t>Focus will be on refreshing interior finishes such as carpet, hard flooring, paint, restrooms, doors, cabinets, etc. for classrooms and public areas</a:t>
            </a:r>
          </a:p>
          <a:p>
            <a:r>
              <a:rPr lang="en-US" sz="2200" dirty="0"/>
              <a:t>Fine Arts areas including the Auditorium renovation</a:t>
            </a:r>
          </a:p>
          <a:p>
            <a:r>
              <a:rPr lang="en-US" sz="2200" dirty="0"/>
              <a:t>Science Lab upgrades for safety and mechanical/electrical/plumbing improvements</a:t>
            </a:r>
          </a:p>
        </p:txBody>
      </p:sp>
    </p:spTree>
    <p:extLst>
      <p:ext uri="{BB962C8B-B14F-4D97-AF65-F5344CB8AC3E}">
        <p14:creationId xmlns:p14="http://schemas.microsoft.com/office/powerpoint/2010/main" val="118909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2FD8E2-7305-42E7-8060-593882CF3CFC}"/>
              </a:ext>
            </a:extLst>
          </p:cNvPr>
          <p:cNvSpPr txBox="1">
            <a:spLocks/>
          </p:cNvSpPr>
          <p:nvPr/>
        </p:nvSpPr>
        <p:spPr>
          <a:xfrm>
            <a:off x="1145309" y="1336292"/>
            <a:ext cx="9909545" cy="41300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Phase 1 – Summer of 2022 – Completed in August of 2022.</a:t>
            </a:r>
            <a:endParaRPr lang="en-US" sz="2200" dirty="0"/>
          </a:p>
          <a:p>
            <a:pPr lvl="1"/>
            <a:r>
              <a:rPr lang="en-US" sz="2000" dirty="0"/>
              <a:t>Restroom renovations for about half of the restrooms in the main campus building</a:t>
            </a:r>
          </a:p>
          <a:p>
            <a:pPr lvl="1"/>
            <a:r>
              <a:rPr lang="en-US" sz="2000" dirty="0"/>
              <a:t>Cafetorium area storefront to secure and separate Athletics wing during events</a:t>
            </a:r>
          </a:p>
          <a:p>
            <a:r>
              <a:rPr lang="en-US" sz="2200" dirty="0"/>
              <a:t>Phase 2 – Summer of 2023 – Completed on August 4, 2023.</a:t>
            </a:r>
          </a:p>
          <a:p>
            <a:pPr lvl="1"/>
            <a:r>
              <a:rPr lang="en-US" sz="2000" dirty="0"/>
              <a:t>Auditorium renovations</a:t>
            </a:r>
          </a:p>
          <a:p>
            <a:pPr lvl="1"/>
            <a:r>
              <a:rPr lang="en-US" sz="2000" dirty="0"/>
              <a:t>Principal’s Office suite area renovations</a:t>
            </a:r>
          </a:p>
          <a:p>
            <a:pPr lvl="1"/>
            <a:r>
              <a:rPr lang="en-US" sz="2000" dirty="0"/>
              <a:t>2 new Science Labs built in old classroom areas</a:t>
            </a:r>
          </a:p>
          <a:p>
            <a:pPr lvl="1"/>
            <a:r>
              <a:rPr lang="en-US" sz="2000" dirty="0"/>
              <a:t>All classrooms with new finishes for carpet, paint, ceiling tile, cabinets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0208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2FD8E2-7305-42E7-8060-593882CF3CFC}"/>
              </a:ext>
            </a:extLst>
          </p:cNvPr>
          <p:cNvSpPr txBox="1">
            <a:spLocks/>
          </p:cNvSpPr>
          <p:nvPr/>
        </p:nvSpPr>
        <p:spPr>
          <a:xfrm>
            <a:off x="1145309" y="1336292"/>
            <a:ext cx="9909545" cy="41300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</p:txBody>
      </p:sp>
      <p:pic>
        <p:nvPicPr>
          <p:cNvPr id="2" name="Picture 1" descr="A bathroom with sinks and mirrors&#10;&#10;Description automatically generated with low confidence">
            <a:extLst>
              <a:ext uri="{FF2B5EF4-FFF2-40B4-BE49-F238E27FC236}">
                <a16:creationId xmlns:a16="http://schemas.microsoft.com/office/drawing/2014/main" id="{77222EA5-9301-B2F1-ACD9-48F91207E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33" y="1236702"/>
            <a:ext cx="6547671" cy="476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3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2" name="Picture 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4850BA1-3E18-5098-C49B-489EB15D5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381" y="1032461"/>
            <a:ext cx="6469367" cy="499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61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7" name="Picture 6" descr="Diagram, engineering drawing&#10;&#10;Description automatically generated">
            <a:extLst>
              <a:ext uri="{FF2B5EF4-FFF2-40B4-BE49-F238E27FC236}">
                <a16:creationId xmlns:a16="http://schemas.microsoft.com/office/drawing/2014/main" id="{6CBE4B7C-E8E6-C8F1-A14F-1FD0DA446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153" y="1044097"/>
            <a:ext cx="6435328" cy="497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10713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2" name="Picture 1" descr="A room with a desk and shelves&#10;&#10;Description automatically generated">
            <a:extLst>
              <a:ext uri="{FF2B5EF4-FFF2-40B4-BE49-F238E27FC236}">
                <a16:creationId xmlns:a16="http://schemas.microsoft.com/office/drawing/2014/main" id="{FD1DAC67-51D6-3964-0222-1C7C8C610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83083" y="1667962"/>
            <a:ext cx="4986721" cy="374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room with a carpeted floor and windows&#10;&#10;Description automatically generated">
            <a:extLst>
              <a:ext uri="{FF2B5EF4-FFF2-40B4-BE49-F238E27FC236}">
                <a16:creationId xmlns:a16="http://schemas.microsoft.com/office/drawing/2014/main" id="{BFC550D9-5A13-1003-EEA5-E65F3D2E0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28098" y="1667815"/>
            <a:ext cx="4986722" cy="3741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8073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10713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EAD5E7-CE37-CAE2-E29B-791C58CCA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70" y="1075962"/>
            <a:ext cx="4645312" cy="48401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A478F4-04F3-8CC6-1104-461EC53B1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371" y="1075961"/>
            <a:ext cx="4297209" cy="484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00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10713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 – Phase 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C9576-1318-4268-25C0-584B759D6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98" y="1059487"/>
            <a:ext cx="5376314" cy="4856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380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99455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A&amp;M Consolidated High School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3 - Summer of 2024</a:t>
            </a:r>
          </a:p>
          <a:p>
            <a:pPr lvl="1"/>
            <a:r>
              <a:rPr lang="en-US" sz="2000" dirty="0"/>
              <a:t>Continuation of an additional 30% of the interior finish replacements on the northern half of the building</a:t>
            </a:r>
          </a:p>
          <a:p>
            <a:pPr lvl="1"/>
            <a:r>
              <a:rPr lang="en-US" sz="2000" dirty="0"/>
              <a:t>Would include Cafeteria and Choir/Band/Orchestra rooms</a:t>
            </a:r>
          </a:p>
          <a:p>
            <a:r>
              <a:rPr lang="en-US" sz="2200" dirty="0"/>
              <a:t>Phase 4 – Summer of 2025</a:t>
            </a:r>
          </a:p>
          <a:p>
            <a:pPr lvl="1"/>
            <a:r>
              <a:rPr lang="en-US" sz="2000" dirty="0"/>
              <a:t>Continuation of any remaining areas throughout the building to complete project</a:t>
            </a:r>
          </a:p>
          <a:p>
            <a:r>
              <a:rPr lang="en-US" sz="2200" dirty="0"/>
              <a:t>Miscellaneous other:</a:t>
            </a:r>
          </a:p>
          <a:p>
            <a:pPr lvl="1"/>
            <a:r>
              <a:rPr lang="en-US" sz="2000" dirty="0"/>
              <a:t>Fire Sprinkler system sprinkler head replacements as we do each section</a:t>
            </a:r>
          </a:p>
          <a:p>
            <a:pPr lvl="1"/>
            <a:r>
              <a:rPr lang="en-US" sz="2000" dirty="0"/>
              <a:t>LED lighting replacement as we do each section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6254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Pebble Creek Elementary</a:t>
            </a:r>
          </a:p>
        </p:txBody>
      </p:sp>
    </p:spTree>
    <p:extLst>
      <p:ext uri="{BB962C8B-B14F-4D97-AF65-F5344CB8AC3E}">
        <p14:creationId xmlns:p14="http://schemas.microsoft.com/office/powerpoint/2010/main" val="3686780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Pebble Creek Elementary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31067C-3883-4378-8964-BE30C0F99642}"/>
              </a:ext>
            </a:extLst>
          </p:cNvPr>
          <p:cNvSpPr txBox="1">
            <a:spLocks/>
          </p:cNvSpPr>
          <p:nvPr/>
        </p:nvSpPr>
        <p:spPr>
          <a:xfrm>
            <a:off x="1173707" y="1446662"/>
            <a:ext cx="9881147" cy="40196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/>
              <a:t>Project was designed and accomplished as a “one summer” project, which was approved in the Spring of 2023 and completed on August 4, 2023.</a:t>
            </a:r>
          </a:p>
          <a:p>
            <a:r>
              <a:rPr lang="en-US" sz="2300" dirty="0"/>
              <a:t>Renovations focused on refreshing interior finishes such as carpet, hard flooring, restrooms, doors, cabinets, etc.</a:t>
            </a:r>
          </a:p>
          <a:p>
            <a:r>
              <a:rPr lang="en-US" sz="2300" dirty="0"/>
              <a:t>A repurposing of the old existing Principal’s Office suite was included to convert that square footage to more useable space for conference room and breakout spaces for specialty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71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Pebble Creek Elementary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31067C-3883-4378-8964-BE30C0F99642}"/>
              </a:ext>
            </a:extLst>
          </p:cNvPr>
          <p:cNvSpPr txBox="1">
            <a:spLocks/>
          </p:cNvSpPr>
          <p:nvPr/>
        </p:nvSpPr>
        <p:spPr>
          <a:xfrm>
            <a:off x="1173707" y="1446662"/>
            <a:ext cx="9881147" cy="40196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/>
          </a:p>
          <a:p>
            <a:endParaRPr lang="en-US" dirty="0"/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5F0846-480F-A0D6-2FE0-6B8C3825A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688" y="1141687"/>
            <a:ext cx="69342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94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Pebble Creek Elementary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31067C-3883-4378-8964-BE30C0F99642}"/>
              </a:ext>
            </a:extLst>
          </p:cNvPr>
          <p:cNvSpPr txBox="1">
            <a:spLocks/>
          </p:cNvSpPr>
          <p:nvPr/>
        </p:nvSpPr>
        <p:spPr>
          <a:xfrm>
            <a:off x="1173707" y="1446662"/>
            <a:ext cx="9881147" cy="40196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/>
          </a:p>
          <a:p>
            <a:endParaRPr lang="en-US" dirty="0"/>
          </a:p>
        </p:txBody>
      </p:sp>
      <p:pic>
        <p:nvPicPr>
          <p:cNvPr id="2" name="Picture 1" descr="A room with a white floor with blue and grey squares&#10;&#10;Description automatically generated">
            <a:extLst>
              <a:ext uri="{FF2B5EF4-FFF2-40B4-BE49-F238E27FC236}">
                <a16:creationId xmlns:a16="http://schemas.microsoft.com/office/drawing/2014/main" id="{ED9CA0A2-BAE1-F3A2-489B-FAD236C81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1499" y="1779107"/>
            <a:ext cx="4841915" cy="3633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room with a tile floor and a tv&#10;&#10;Description automatically generated">
            <a:extLst>
              <a:ext uri="{FF2B5EF4-FFF2-40B4-BE49-F238E27FC236}">
                <a16:creationId xmlns:a16="http://schemas.microsoft.com/office/drawing/2014/main" id="{C3FE012B-C16F-5AE7-A352-8FBF3445B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23808" y="1779014"/>
            <a:ext cx="4842099" cy="36333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7391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Pebble Creek Elementary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031067C-3883-4378-8964-BE30C0F99642}"/>
              </a:ext>
            </a:extLst>
          </p:cNvPr>
          <p:cNvSpPr txBox="1">
            <a:spLocks/>
          </p:cNvSpPr>
          <p:nvPr/>
        </p:nvSpPr>
        <p:spPr>
          <a:xfrm>
            <a:off x="1173707" y="1446662"/>
            <a:ext cx="9881147" cy="401968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/>
          </a:p>
          <a:p>
            <a:endParaRPr lang="en-US" dirty="0"/>
          </a:p>
        </p:txBody>
      </p:sp>
      <p:pic>
        <p:nvPicPr>
          <p:cNvPr id="2" name="Picture 1" descr="A room with boxes and a desk&#10;&#10;Description automatically generated">
            <a:extLst>
              <a:ext uri="{FF2B5EF4-FFF2-40B4-BE49-F238E27FC236}">
                <a16:creationId xmlns:a16="http://schemas.microsoft.com/office/drawing/2014/main" id="{DB8E7F1A-28E2-0176-F7B1-7FA7CBD3F1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78999" y="1633573"/>
            <a:ext cx="4809845" cy="3909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athroom with a door open&#10;&#10;Description automatically generated">
            <a:extLst>
              <a:ext uri="{FF2B5EF4-FFF2-40B4-BE49-F238E27FC236}">
                <a16:creationId xmlns:a16="http://schemas.microsoft.com/office/drawing/2014/main" id="{C5BFB390-4477-E30B-9BF5-2BE52C4C8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57139" y="1660867"/>
            <a:ext cx="4809843" cy="3854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5711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/>
              <a:t>Cte</a:t>
            </a:r>
            <a:r>
              <a:rPr lang="en-US" sz="4400" dirty="0"/>
              <a:t> center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CD747C-78D2-41F7-97D6-C71096057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4145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75442" y="231181"/>
            <a:ext cx="90153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  <a:p>
            <a:pPr algn="ctr"/>
            <a:endParaRPr lang="en-US" sz="36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1 </a:t>
            </a:r>
          </a:p>
          <a:p>
            <a:pPr lvl="1"/>
            <a:r>
              <a:rPr lang="en-US" dirty="0"/>
              <a:t>Basic project is an Agricultural Barn for animal holding and some parking and infrastructure.</a:t>
            </a:r>
          </a:p>
          <a:p>
            <a:pPr lvl="1"/>
            <a:r>
              <a:rPr lang="en-US" dirty="0"/>
              <a:t>Work commenced in May of 2023.</a:t>
            </a:r>
          </a:p>
          <a:p>
            <a:pPr lvl="1"/>
            <a:r>
              <a:rPr lang="en-US" dirty="0"/>
              <a:t>Scheduled completion is May of 2024.</a:t>
            </a:r>
          </a:p>
          <a:p>
            <a:pPr lvl="1"/>
            <a:r>
              <a:rPr lang="en-US" dirty="0"/>
              <a:t>Work is 18% complete at this time.</a:t>
            </a:r>
          </a:p>
          <a:p>
            <a:pPr lvl="1"/>
            <a:endParaRPr lang="en-US" sz="20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27067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7" name="Picture 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23AD5548-8312-6C6D-68A0-781E7C6F4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490" y="1006341"/>
            <a:ext cx="6987989" cy="49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289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7" name="Picture 6" descr="A building with a fence around it&#10;&#10;Description automatically generated with low confidence">
            <a:extLst>
              <a:ext uri="{FF2B5EF4-FFF2-40B4-BE49-F238E27FC236}">
                <a16:creationId xmlns:a16="http://schemas.microsoft.com/office/drawing/2014/main" id="{8B1F5BB5-6BEA-F5CE-CB11-68C52AF3D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68" y="1006341"/>
            <a:ext cx="8934442" cy="5025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04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390810" y="231181"/>
            <a:ext cx="90153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Career and Technical Education (CTE) Center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941926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7765BC2-CCF3-482D-80D2-16D7F192C6EA}"/>
              </a:ext>
            </a:extLst>
          </p:cNvPr>
          <p:cNvSpPr txBox="1">
            <a:spLocks/>
          </p:cNvSpPr>
          <p:nvPr/>
        </p:nvSpPr>
        <p:spPr>
          <a:xfrm>
            <a:off x="406400" y="941926"/>
            <a:ext cx="11785600" cy="421018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262E67-710A-457D-6A46-7B42A2928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282" y="1073060"/>
            <a:ext cx="8836639" cy="49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02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natatorium</a:t>
            </a:r>
          </a:p>
        </p:txBody>
      </p:sp>
    </p:spTree>
    <p:extLst>
      <p:ext uri="{BB962C8B-B14F-4D97-AF65-F5344CB8AC3E}">
        <p14:creationId xmlns:p14="http://schemas.microsoft.com/office/powerpoint/2010/main" val="12775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2" y="290524"/>
            <a:ext cx="890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Natatorium Renovations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4C5520-7D3B-4827-87AC-91DD89C63B18}"/>
              </a:ext>
            </a:extLst>
          </p:cNvPr>
          <p:cNvSpPr txBox="1">
            <a:spLocks/>
          </p:cNvSpPr>
          <p:nvPr/>
        </p:nvSpPr>
        <p:spPr>
          <a:xfrm>
            <a:off x="1001605" y="1163433"/>
            <a:ext cx="10017624" cy="40060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Proposition C of the 2021 Bond Package.</a:t>
            </a:r>
          </a:p>
          <a:p>
            <a:pPr lvl="1"/>
            <a:r>
              <a:rPr lang="en-US" dirty="0"/>
              <a:t>Scope is the full renovation of the natatorium pool, pool deck, and associated equipment as well as the office space and locker rooms.</a:t>
            </a:r>
          </a:p>
          <a:p>
            <a:r>
              <a:rPr lang="en-US" dirty="0"/>
              <a:t>This project was approved in the Spring of 2023 and work has been ongoing throughout the Summer of 2023.</a:t>
            </a:r>
          </a:p>
          <a:p>
            <a:r>
              <a:rPr lang="en-US" dirty="0"/>
              <a:t>Scheduled completion is October 20, 2023.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487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2" y="290524"/>
            <a:ext cx="890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Natatorium Renovations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4C5520-7D3B-4827-87AC-91DD89C63B18}"/>
              </a:ext>
            </a:extLst>
          </p:cNvPr>
          <p:cNvSpPr txBox="1">
            <a:spLocks/>
          </p:cNvSpPr>
          <p:nvPr/>
        </p:nvSpPr>
        <p:spPr>
          <a:xfrm>
            <a:off x="1037231" y="1460316"/>
            <a:ext cx="10017624" cy="40060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144699DF-5DBB-8BA0-8586-6537C2C127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84" y="1187182"/>
            <a:ext cx="8606118" cy="48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868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2" y="290524"/>
            <a:ext cx="8907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Natatorium Renovations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A4C5520-7D3B-4827-87AC-91DD89C63B18}"/>
              </a:ext>
            </a:extLst>
          </p:cNvPr>
          <p:cNvSpPr txBox="1">
            <a:spLocks/>
          </p:cNvSpPr>
          <p:nvPr/>
        </p:nvSpPr>
        <p:spPr>
          <a:xfrm>
            <a:off x="1037231" y="1460316"/>
            <a:ext cx="10017624" cy="40060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610CBD-10C5-8CCA-ECA7-0CB7A96D0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55" y="1231442"/>
            <a:ext cx="4930850" cy="4699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86F4E3-9CC8-5E40-0EA1-90373F041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009" y="1231442"/>
            <a:ext cx="3999700" cy="469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41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EAC8-6146-4CC7-BD12-8AEE2281D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64" y="1541050"/>
            <a:ext cx="9730596" cy="188795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Other projects</a:t>
            </a:r>
          </a:p>
        </p:txBody>
      </p:sp>
    </p:spTree>
    <p:extLst>
      <p:ext uri="{BB962C8B-B14F-4D97-AF65-F5344CB8AC3E}">
        <p14:creationId xmlns:p14="http://schemas.microsoft.com/office/powerpoint/2010/main" val="16463249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Safety Improvements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1025236" y="1336291"/>
            <a:ext cx="10029619" cy="4130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1 -  includes  9 Elementary and 3 Intermediate campuses (Summer 2023) </a:t>
            </a:r>
          </a:p>
          <a:p>
            <a:pPr marL="457200" lvl="1" indent="0">
              <a:buNone/>
            </a:pPr>
            <a:r>
              <a:rPr lang="en-US" dirty="0"/>
              <a:t>South Knoll Elementary			Oakwood Intermediate</a:t>
            </a:r>
          </a:p>
          <a:p>
            <a:pPr marL="457200" lvl="1" indent="0">
              <a:buNone/>
            </a:pPr>
            <a:r>
              <a:rPr lang="en-US" dirty="0"/>
              <a:t>Forest Ridge Elementary			Cypress Grove Intermediate</a:t>
            </a:r>
          </a:p>
          <a:p>
            <a:pPr marL="457200" lvl="1" indent="0">
              <a:buNone/>
            </a:pPr>
            <a:r>
              <a:rPr lang="en-US" dirty="0"/>
              <a:t>River Bend Elementary			Pecan Trail Intermediate	</a:t>
            </a:r>
          </a:p>
          <a:p>
            <a:pPr marL="457200" lvl="1" indent="0">
              <a:buNone/>
            </a:pPr>
            <a:r>
              <a:rPr lang="en-US" dirty="0"/>
              <a:t>Greens Prairie Elementary</a:t>
            </a:r>
          </a:p>
          <a:p>
            <a:pPr marL="457200" lvl="1" indent="0">
              <a:buNone/>
            </a:pPr>
            <a:r>
              <a:rPr lang="en-US" dirty="0"/>
              <a:t>Rock Prairie Elementary</a:t>
            </a:r>
          </a:p>
          <a:p>
            <a:pPr marL="457200" lvl="1" indent="0">
              <a:buNone/>
            </a:pPr>
            <a:r>
              <a:rPr lang="en-US" dirty="0"/>
              <a:t>College Hills Elementary</a:t>
            </a:r>
          </a:p>
          <a:p>
            <a:pPr marL="457200" lvl="1" indent="0">
              <a:buNone/>
            </a:pPr>
            <a:r>
              <a:rPr lang="en-US" dirty="0"/>
              <a:t>Pebble Creek Elementary</a:t>
            </a:r>
          </a:p>
          <a:p>
            <a:pPr marL="457200" lvl="1" indent="0">
              <a:buNone/>
            </a:pPr>
            <a:r>
              <a:rPr lang="en-US" dirty="0"/>
              <a:t>Spring Creek Elementary</a:t>
            </a:r>
          </a:p>
          <a:p>
            <a:pPr marL="457200" lvl="1" indent="0">
              <a:buNone/>
            </a:pPr>
            <a:r>
              <a:rPr lang="en-US" dirty="0"/>
              <a:t>Creekview Elementary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3188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Safety Improvements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20722" y="117145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1025236" y="1336291"/>
            <a:ext cx="10029619" cy="4130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Phase 2 – includes 2 High School and 3 Middle School campuses.</a:t>
            </a:r>
          </a:p>
          <a:p>
            <a:pPr marL="457200" lvl="1" indent="0">
              <a:buNone/>
            </a:pPr>
            <a:r>
              <a:rPr lang="en-US" sz="2000" dirty="0"/>
              <a:t>College Station High School</a:t>
            </a:r>
          </a:p>
          <a:p>
            <a:pPr marL="457200" lvl="1" indent="0">
              <a:buNone/>
            </a:pPr>
            <a:r>
              <a:rPr lang="en-US" sz="2000" dirty="0"/>
              <a:t>College View High School</a:t>
            </a:r>
          </a:p>
          <a:p>
            <a:pPr marL="457200" lvl="1" indent="0">
              <a:buNone/>
            </a:pPr>
            <a:r>
              <a:rPr lang="en-US" sz="2000" dirty="0"/>
              <a:t>A&amp;M Consolidated Middle School</a:t>
            </a:r>
          </a:p>
          <a:p>
            <a:pPr marL="457200" lvl="1" indent="0">
              <a:buNone/>
            </a:pPr>
            <a:r>
              <a:rPr lang="en-US" sz="2000" dirty="0"/>
              <a:t>College Station Middle School</a:t>
            </a:r>
          </a:p>
          <a:p>
            <a:pPr marL="457200" lvl="1" indent="0">
              <a:buNone/>
            </a:pPr>
            <a:r>
              <a:rPr lang="en-US" sz="2000" dirty="0"/>
              <a:t>Wellborn Middle School</a:t>
            </a:r>
          </a:p>
          <a:p>
            <a:r>
              <a:rPr lang="en-US" sz="2200" dirty="0"/>
              <a:t>Scheduled for Board approval in September of 2023.</a:t>
            </a:r>
          </a:p>
          <a:p>
            <a:r>
              <a:rPr lang="en-US" sz="2200" dirty="0"/>
              <a:t>AMCHS and SWVES security vestibules were included within their renovation projects, so they are not included in these counts.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4400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948873" y="360279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Deferred Maintenance Projects thus far: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505482" y="1049530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182DF9-29DD-4D75-ADCB-ED30158E3DAC}"/>
              </a:ext>
            </a:extLst>
          </p:cNvPr>
          <p:cNvSpPr txBox="1">
            <a:spLocks/>
          </p:cNvSpPr>
          <p:nvPr/>
        </p:nvSpPr>
        <p:spPr>
          <a:xfrm>
            <a:off x="899160" y="1082040"/>
            <a:ext cx="10186175" cy="44452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CSMS remove and replace one chiller </a:t>
            </a:r>
          </a:p>
          <a:p>
            <a:r>
              <a:rPr lang="en-US" dirty="0"/>
              <a:t>AMCMS remove and replace three rooftop air conditioning units </a:t>
            </a:r>
          </a:p>
          <a:p>
            <a:r>
              <a:rPr lang="en-US" dirty="0"/>
              <a:t>Forest Ridge Elementary remove and replace one chiller </a:t>
            </a:r>
          </a:p>
          <a:p>
            <a:r>
              <a:rPr lang="en-US" dirty="0"/>
              <a:t>Oakwood Intermediate School remove and replace cafeteria flooring</a:t>
            </a:r>
          </a:p>
          <a:p>
            <a:r>
              <a:rPr lang="en-US" dirty="0"/>
              <a:t>AMCMS water leak washout repair at cafeteria loading dock area</a:t>
            </a:r>
          </a:p>
          <a:p>
            <a:r>
              <a:rPr lang="en-US" dirty="0"/>
              <a:t>Forest Ridge Elementary roof replacement in conjunction with insurance</a:t>
            </a:r>
          </a:p>
          <a:p>
            <a:r>
              <a:rPr lang="en-US" dirty="0"/>
              <a:t>Southwood Valley Elementary School remove and replace two chillers and two boilers </a:t>
            </a:r>
          </a:p>
          <a:p>
            <a:r>
              <a:rPr lang="en-US" dirty="0"/>
              <a:t>AMCHS fire sprinkler head replacement and backflow preventer installation</a:t>
            </a:r>
          </a:p>
          <a:p>
            <a:r>
              <a:rPr lang="en-US" dirty="0"/>
              <a:t>AMCHS roof repair</a:t>
            </a:r>
          </a:p>
          <a:p>
            <a:r>
              <a:rPr lang="en-US" dirty="0"/>
              <a:t>Many more smaller scale repair projects across the district</a:t>
            </a:r>
          </a:p>
          <a:p>
            <a:endParaRPr lang="en-US" sz="22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35870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C15606-86E3-4BAC-8058-5473B0DB8C39}"/>
              </a:ext>
            </a:extLst>
          </p:cNvPr>
          <p:cNvSpPr txBox="1"/>
          <p:nvPr/>
        </p:nvSpPr>
        <p:spPr>
          <a:xfrm>
            <a:off x="1847273" y="290524"/>
            <a:ext cx="84974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Future Projects in 2021 Bond Package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5ACD33-7D5F-4B72-9E29-855300720B2A}"/>
              </a:ext>
            </a:extLst>
          </p:cNvPr>
          <p:cNvCxnSpPr/>
          <p:nvPr/>
        </p:nvCxnSpPr>
        <p:spPr>
          <a:xfrm>
            <a:off x="626853" y="1105699"/>
            <a:ext cx="109382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2E8747-EC13-4326-BF04-AE793B02548A}"/>
              </a:ext>
            </a:extLst>
          </p:cNvPr>
          <p:cNvSpPr txBox="1">
            <a:spLocks/>
          </p:cNvSpPr>
          <p:nvPr/>
        </p:nvSpPr>
        <p:spPr>
          <a:xfrm>
            <a:off x="746760" y="1295400"/>
            <a:ext cx="10308095" cy="41709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Design work will be starting this fall of 2023 for these Summer of 2024 projects:</a:t>
            </a:r>
          </a:p>
          <a:p>
            <a:pPr lvl="1"/>
            <a:r>
              <a:rPr lang="en-US" sz="2400" dirty="0"/>
              <a:t>Cypress Grove Intermediate School Renovations</a:t>
            </a:r>
          </a:p>
          <a:p>
            <a:pPr lvl="1"/>
            <a:r>
              <a:rPr lang="en-US" sz="2400" dirty="0"/>
              <a:t>AMCHS Renovations Phase 3 </a:t>
            </a:r>
          </a:p>
          <a:p>
            <a:r>
              <a:rPr lang="en-US" sz="2400" dirty="0"/>
              <a:t>Miscellaneous Deferred Maintenance</a:t>
            </a:r>
          </a:p>
          <a:p>
            <a:pPr lvl="1"/>
            <a:r>
              <a:rPr lang="en-US" sz="2400" dirty="0"/>
              <a:t>HVAC unit repair/replacement on various campuses across the district</a:t>
            </a:r>
          </a:p>
          <a:p>
            <a:pPr lvl="2"/>
            <a:r>
              <a:rPr lang="en-US" sz="2400" dirty="0"/>
              <a:t>Forest Ridge Elementary School chiller</a:t>
            </a:r>
          </a:p>
          <a:p>
            <a:pPr lvl="2"/>
            <a:r>
              <a:rPr lang="en-US" sz="2400" dirty="0"/>
              <a:t>Rock Prairie Elementary School air conditioning</a:t>
            </a:r>
          </a:p>
          <a:p>
            <a:pPr lvl="1"/>
            <a:r>
              <a:rPr lang="en-US" sz="2400" dirty="0"/>
              <a:t>Roofing repair on various campuses</a:t>
            </a:r>
          </a:p>
          <a:p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3479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7F3A-4F63-4551-8524-16521979D0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3812" y="2569444"/>
            <a:ext cx="9604375" cy="1049337"/>
          </a:xfrm>
        </p:spPr>
        <p:txBody>
          <a:bodyPr>
            <a:normAutofit/>
          </a:bodyPr>
          <a:lstStyle/>
          <a:p>
            <a:pPr algn="ctr"/>
            <a:r>
              <a:rPr lang="en-US" sz="4400"/>
              <a:t>Questions &amp; Comments</a:t>
            </a:r>
            <a:endParaRPr lang="en-US" sz="4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E7AEC9-534F-4745-A9F1-94FC9A9BD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01" y="4931497"/>
            <a:ext cx="1932599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6589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1155</Words>
  <Application>Microsoft Office PowerPoint</Application>
  <PresentationFormat>Widescreen</PresentationFormat>
  <Paragraphs>181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Gill Sans MT</vt:lpstr>
      <vt:lpstr>Custom Design</vt:lpstr>
      <vt:lpstr>Gallery</vt:lpstr>
      <vt:lpstr>2021 Bond Update</vt:lpstr>
      <vt:lpstr>PowerPoint Presentation</vt:lpstr>
      <vt:lpstr>PowerPoint Presentation</vt:lpstr>
      <vt:lpstr>PowerPoint Presentation</vt:lpstr>
      <vt:lpstr>Technology Devices – Proposition B – $4.26M</vt:lpstr>
      <vt:lpstr>Southwood Valley Elementary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A&amp;M Consolidated High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Pebble Creek Elementary</vt:lpstr>
      <vt:lpstr>PowerPoint Presentation</vt:lpstr>
      <vt:lpstr>PowerPoint Presentation</vt:lpstr>
      <vt:lpstr>PowerPoint Presentation</vt:lpstr>
      <vt:lpstr>PowerPoint Presentation</vt:lpstr>
      <vt:lpstr>Cte center</vt:lpstr>
      <vt:lpstr>PowerPoint Presentation</vt:lpstr>
      <vt:lpstr>PowerPoint Presentation</vt:lpstr>
      <vt:lpstr>PowerPoint Presentation</vt:lpstr>
      <vt:lpstr>PowerPoint Presentation</vt:lpstr>
      <vt:lpstr>natatorium</vt:lpstr>
      <vt:lpstr>PowerPoint Presentation</vt:lpstr>
      <vt:lpstr>PowerPoint Presentation</vt:lpstr>
      <vt:lpstr>PowerPoint Presentation</vt:lpstr>
      <vt:lpstr>Other projects</vt:lpstr>
      <vt:lpstr>PowerPoint Presentation</vt:lpstr>
      <vt:lpstr>PowerPoint Presentation</vt:lpstr>
      <vt:lpstr>PowerPoint Presentation</vt:lpstr>
      <vt:lpstr>PowerPoint Presentation</vt:lpstr>
      <vt:lpstr>Questions &amp;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Bond Update</dc:title>
  <dc:creator>Drozd, Amelia</dc:creator>
  <cp:lastModifiedBy>Drozd, Amelia</cp:lastModifiedBy>
  <cp:revision>69</cp:revision>
  <cp:lastPrinted>2022-03-08T17:26:42Z</cp:lastPrinted>
  <dcterms:created xsi:type="dcterms:W3CDTF">2022-02-22T18:34:49Z</dcterms:created>
  <dcterms:modified xsi:type="dcterms:W3CDTF">2023-08-14T15:53:28Z</dcterms:modified>
</cp:coreProperties>
</file>