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3"/>
  </p:notesMasterIdLst>
  <p:sldIdLst>
    <p:sldId id="256" r:id="rId2"/>
    <p:sldId id="257" r:id="rId3"/>
    <p:sldId id="265" r:id="rId4"/>
    <p:sldId id="266" r:id="rId5"/>
    <p:sldId id="264" r:id="rId6"/>
    <p:sldId id="258" r:id="rId7"/>
    <p:sldId id="267" r:id="rId8"/>
    <p:sldId id="260" r:id="rId9"/>
    <p:sldId id="263" r:id="rId10"/>
    <p:sldId id="273" r:id="rId11"/>
    <p:sldId id="274" r:id="rId12"/>
    <p:sldId id="269" r:id="rId13"/>
    <p:sldId id="270" r:id="rId14"/>
    <p:sldId id="259" r:id="rId15"/>
    <p:sldId id="261" r:id="rId16"/>
    <p:sldId id="271" r:id="rId17"/>
    <p:sldId id="262" r:id="rId18"/>
    <p:sldId id="272" r:id="rId19"/>
    <p:sldId id="268" r:id="rId20"/>
    <p:sldId id="276" r:id="rId21"/>
    <p:sldId id="277"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00" autoAdjust="0"/>
    <p:restoredTop sz="76929" autoAdjust="0"/>
  </p:normalViewPr>
  <p:slideViewPr>
    <p:cSldViewPr snapToGrid="0">
      <p:cViewPr varScale="1">
        <p:scale>
          <a:sx n="82" d="100"/>
          <a:sy n="82" d="100"/>
        </p:scale>
        <p:origin x="13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AC346E-BFD1-4A1C-A8C0-D8456299D9CB}" type="datetimeFigureOut">
              <a:rPr lang="en-US" smtClean="0"/>
              <a:t>9/19/2016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AE1177-6AFC-40C2-BEAE-A795DC2ABA90}" type="slidenum">
              <a:rPr lang="en-US" smtClean="0"/>
              <a:t>‹#›</a:t>
            </a:fld>
            <a:endParaRPr lang="en-US"/>
          </a:p>
        </p:txBody>
      </p:sp>
    </p:spTree>
    <p:extLst>
      <p:ext uri="{BB962C8B-B14F-4D97-AF65-F5344CB8AC3E}">
        <p14:creationId xmlns:p14="http://schemas.microsoft.com/office/powerpoint/2010/main" val="41258434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AE1177-6AFC-40C2-BEAE-A795DC2ABA90}" type="slidenum">
              <a:rPr lang="en-US" smtClean="0"/>
              <a:t>1</a:t>
            </a:fld>
            <a:endParaRPr lang="en-US" dirty="0"/>
          </a:p>
        </p:txBody>
      </p:sp>
    </p:spTree>
    <p:extLst>
      <p:ext uri="{BB962C8B-B14F-4D97-AF65-F5344CB8AC3E}">
        <p14:creationId xmlns:p14="http://schemas.microsoft.com/office/powerpoint/2010/main" val="5991606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AE1177-6AFC-40C2-BEAE-A795DC2ABA90}" type="slidenum">
              <a:rPr lang="en-US" smtClean="0"/>
              <a:t>2</a:t>
            </a:fld>
            <a:endParaRPr lang="en-US"/>
          </a:p>
        </p:txBody>
      </p:sp>
    </p:spTree>
    <p:extLst>
      <p:ext uri="{BB962C8B-B14F-4D97-AF65-F5344CB8AC3E}">
        <p14:creationId xmlns:p14="http://schemas.microsoft.com/office/powerpoint/2010/main" val="38798020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AE1177-6AFC-40C2-BEAE-A795DC2ABA90}" type="slidenum">
              <a:rPr lang="en-US" smtClean="0"/>
              <a:t>3</a:t>
            </a:fld>
            <a:endParaRPr lang="en-US"/>
          </a:p>
        </p:txBody>
      </p:sp>
    </p:spTree>
    <p:extLst>
      <p:ext uri="{BB962C8B-B14F-4D97-AF65-F5344CB8AC3E}">
        <p14:creationId xmlns:p14="http://schemas.microsoft.com/office/powerpoint/2010/main" val="40924475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DBAE1177-6AFC-40C2-BEAE-A795DC2ABA90}" type="slidenum">
              <a:rPr lang="en-US" smtClean="0"/>
              <a:t>5</a:t>
            </a:fld>
            <a:endParaRPr lang="en-US"/>
          </a:p>
        </p:txBody>
      </p:sp>
    </p:spTree>
    <p:extLst>
      <p:ext uri="{BB962C8B-B14F-4D97-AF65-F5344CB8AC3E}">
        <p14:creationId xmlns:p14="http://schemas.microsoft.com/office/powerpoint/2010/main" val="36903275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AE1177-6AFC-40C2-BEAE-A795DC2ABA90}" type="slidenum">
              <a:rPr lang="en-US" smtClean="0"/>
              <a:t>7</a:t>
            </a:fld>
            <a:endParaRPr lang="en-US"/>
          </a:p>
        </p:txBody>
      </p:sp>
    </p:spTree>
    <p:extLst>
      <p:ext uri="{BB962C8B-B14F-4D97-AF65-F5344CB8AC3E}">
        <p14:creationId xmlns:p14="http://schemas.microsoft.com/office/powerpoint/2010/main" val="11041956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AE1177-6AFC-40C2-BEAE-A795DC2ABA90}" type="slidenum">
              <a:rPr lang="en-US" smtClean="0"/>
              <a:t>8</a:t>
            </a:fld>
            <a:endParaRPr lang="en-US"/>
          </a:p>
        </p:txBody>
      </p:sp>
    </p:spTree>
    <p:extLst>
      <p:ext uri="{BB962C8B-B14F-4D97-AF65-F5344CB8AC3E}">
        <p14:creationId xmlns:p14="http://schemas.microsoft.com/office/powerpoint/2010/main" val="23190094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AE1177-6AFC-40C2-BEAE-A795DC2ABA90}" type="slidenum">
              <a:rPr lang="en-US" smtClean="0"/>
              <a:t>9</a:t>
            </a:fld>
            <a:endParaRPr lang="en-US"/>
          </a:p>
        </p:txBody>
      </p:sp>
    </p:spTree>
    <p:extLst>
      <p:ext uri="{BB962C8B-B14F-4D97-AF65-F5344CB8AC3E}">
        <p14:creationId xmlns:p14="http://schemas.microsoft.com/office/powerpoint/2010/main" val="6652589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AE1177-6AFC-40C2-BEAE-A795DC2ABA90}" type="slidenum">
              <a:rPr lang="en-US" smtClean="0"/>
              <a:t>10</a:t>
            </a:fld>
            <a:endParaRPr lang="en-US"/>
          </a:p>
        </p:txBody>
      </p:sp>
    </p:spTree>
    <p:extLst>
      <p:ext uri="{BB962C8B-B14F-4D97-AF65-F5344CB8AC3E}">
        <p14:creationId xmlns:p14="http://schemas.microsoft.com/office/powerpoint/2010/main" val="36470439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AE1177-6AFC-40C2-BEAE-A795DC2ABA90}" type="slidenum">
              <a:rPr lang="en-US" smtClean="0"/>
              <a:t>11</a:t>
            </a:fld>
            <a:endParaRPr lang="en-US"/>
          </a:p>
        </p:txBody>
      </p:sp>
    </p:spTree>
    <p:extLst>
      <p:ext uri="{BB962C8B-B14F-4D97-AF65-F5344CB8AC3E}">
        <p14:creationId xmlns:p14="http://schemas.microsoft.com/office/powerpoint/2010/main" val="25177087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AE1177-6AFC-40C2-BEAE-A795DC2ABA90}" type="slidenum">
              <a:rPr lang="en-US" smtClean="0"/>
              <a:t>12</a:t>
            </a:fld>
            <a:endParaRPr lang="en-US"/>
          </a:p>
        </p:txBody>
      </p:sp>
    </p:spTree>
    <p:extLst>
      <p:ext uri="{BB962C8B-B14F-4D97-AF65-F5344CB8AC3E}">
        <p14:creationId xmlns:p14="http://schemas.microsoft.com/office/powerpoint/2010/main" val="1502911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DBAE1177-6AFC-40C2-BEAE-A795DC2ABA90}" type="slidenum">
              <a:rPr lang="en-US" smtClean="0"/>
              <a:t>13</a:t>
            </a:fld>
            <a:endParaRPr lang="en-US"/>
          </a:p>
        </p:txBody>
      </p:sp>
    </p:spTree>
    <p:extLst>
      <p:ext uri="{BB962C8B-B14F-4D97-AF65-F5344CB8AC3E}">
        <p14:creationId xmlns:p14="http://schemas.microsoft.com/office/powerpoint/2010/main" val="16368307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AE1177-6AFC-40C2-BEAE-A795DC2ABA90}" type="slidenum">
              <a:rPr lang="en-US" smtClean="0"/>
              <a:t>14</a:t>
            </a:fld>
            <a:endParaRPr lang="en-US"/>
          </a:p>
        </p:txBody>
      </p:sp>
    </p:spTree>
    <p:extLst>
      <p:ext uri="{BB962C8B-B14F-4D97-AF65-F5344CB8AC3E}">
        <p14:creationId xmlns:p14="http://schemas.microsoft.com/office/powerpoint/2010/main" val="39093226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DBAE1177-6AFC-40C2-BEAE-A795DC2ABA90}" type="slidenum">
              <a:rPr lang="en-US" smtClean="0"/>
              <a:t>15</a:t>
            </a:fld>
            <a:endParaRPr lang="en-US"/>
          </a:p>
        </p:txBody>
      </p:sp>
    </p:spTree>
    <p:extLst>
      <p:ext uri="{BB962C8B-B14F-4D97-AF65-F5344CB8AC3E}">
        <p14:creationId xmlns:p14="http://schemas.microsoft.com/office/powerpoint/2010/main" val="4768280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AE1177-6AFC-40C2-BEAE-A795DC2ABA90}" type="slidenum">
              <a:rPr lang="en-US" smtClean="0"/>
              <a:t>16</a:t>
            </a:fld>
            <a:endParaRPr lang="en-US"/>
          </a:p>
        </p:txBody>
      </p:sp>
    </p:spTree>
    <p:extLst>
      <p:ext uri="{BB962C8B-B14F-4D97-AF65-F5344CB8AC3E}">
        <p14:creationId xmlns:p14="http://schemas.microsoft.com/office/powerpoint/2010/main" val="10530394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AE1177-6AFC-40C2-BEAE-A795DC2ABA90}" type="slidenum">
              <a:rPr lang="en-US" smtClean="0"/>
              <a:t>17</a:t>
            </a:fld>
            <a:endParaRPr lang="en-US"/>
          </a:p>
        </p:txBody>
      </p:sp>
    </p:spTree>
    <p:extLst>
      <p:ext uri="{BB962C8B-B14F-4D97-AF65-F5344CB8AC3E}">
        <p14:creationId xmlns:p14="http://schemas.microsoft.com/office/powerpoint/2010/main" val="21043697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AE1177-6AFC-40C2-BEAE-A795DC2ABA90}" type="slidenum">
              <a:rPr lang="en-US" smtClean="0"/>
              <a:t>19</a:t>
            </a:fld>
            <a:endParaRPr lang="en-US"/>
          </a:p>
        </p:txBody>
      </p:sp>
    </p:spTree>
    <p:extLst>
      <p:ext uri="{BB962C8B-B14F-4D97-AF65-F5344CB8AC3E}">
        <p14:creationId xmlns:p14="http://schemas.microsoft.com/office/powerpoint/2010/main" val="3830743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9/19/2016</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9/19/2016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9/19/2016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9/19/2016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9/19/2016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9/19/2016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9/19/2016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9/19/2016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9/19/2016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9/19/2016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9/19/2016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9/19/2016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9/19/2016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9/19/2016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9/19/2016</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effectLst>
            <a:outerShdw blurRad="152400" dist="38100" dir="2700000" algn="tl">
              <a:srgbClr val="000000">
                <a:alpha val="36000"/>
              </a:srgbClr>
            </a:outerShdw>
          </a:effectLst>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effectLst>
            <a:outerShdw blurRad="152400" dist="38100" dir="2700000" algn="tl">
              <a:srgbClr val="000000">
                <a:alpha val="36000"/>
              </a:srgbClr>
            </a:outerShdw>
          </a:effectLst>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effectLst>
            <a:outerShdw blurRad="152400" dist="38100" dir="2700000" algn="tl">
              <a:srgbClr val="000000">
                <a:alpha val="36000"/>
              </a:srgbClr>
            </a:outerShdw>
          </a:effectLst>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effectLst>
            <a:outerShdw blurRad="152400" dist="38100" dir="2700000" algn="tl">
              <a:srgbClr val="000000">
                <a:alpha val="36000"/>
              </a:srgbClr>
            </a:outerShdw>
          </a:effectLst>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effectLst>
            <a:outerShdw blurRad="152400" dist="38100" dir="2700000" algn="tl">
              <a:srgbClr val="000000">
                <a:alpha val="36000"/>
              </a:srgbClr>
            </a:outerShdw>
          </a:effectLst>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ideo" Target="https://www.youtube.com/embed/-5PZ_Bh-M6o" TargetMode="Externa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ideo" Target="https://www.youtube.com/embed/EAcdvmnZ_GM" TargetMode="Externa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ideo" Target="https://www.youtube.com/embed/q4tSh-WLXc4" TargetMode="Externa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commonsensemedia.org/blog/everything-you-need-to-know-about-parental-controls"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ideo" Target="https://www.youtube.com/embed/rpOvYWd4KW4" TargetMode="Externa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hyperlink" Target="http://newsroom.fb.com/company-info/" TargetMode="External"/><Relationship Id="rId2" Type="http://schemas.openxmlformats.org/officeDocument/2006/relationships/hyperlink" Target="https://www.commonsensemedia.org/blog/16-apps-and-websites-kids-are-heading-to-after-facebook" TargetMode="External"/><Relationship Id="rId1" Type="http://schemas.openxmlformats.org/officeDocument/2006/relationships/slideLayout" Target="../slideLayouts/slideLayout2.xml"/><Relationship Id="rId5" Type="http://schemas.openxmlformats.org/officeDocument/2006/relationships/hyperlink" Target="http://cyberbullying.org/tips-for-parents-when-your-child-is-cyberbullied.pdf" TargetMode="External"/><Relationship Id="rId4" Type="http://schemas.openxmlformats.org/officeDocument/2006/relationships/hyperlink" Target="http://www.getcybersafe.gc.ca/cnt/cbrbllng/prnts/chld-bng-cbrblld-en.aspx" TargetMode="External"/></Relationships>
</file>

<file path=ppt/slides/_rels/slide21.xml.rels><?xml version="1.0" encoding="UTF-8" standalone="yes"?>
<Relationships xmlns="http://schemas.openxmlformats.org/package/2006/relationships"><Relationship Id="rId2" Type="http://schemas.openxmlformats.org/officeDocument/2006/relationships/hyperlink" Target="http://mwpartners.com/snapchat-is-now-the-third-most-popular-social-network-among-millennial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Cyberbullying and Talking with your kids about the digital world </a:t>
            </a:r>
            <a:endParaRPr lang="en-US" dirty="0"/>
          </a:p>
        </p:txBody>
      </p:sp>
      <p:sp>
        <p:nvSpPr>
          <p:cNvPr id="3" name="Subtitle 2"/>
          <p:cNvSpPr>
            <a:spLocks noGrp="1"/>
          </p:cNvSpPr>
          <p:nvPr>
            <p:ph type="subTitle" idx="1"/>
          </p:nvPr>
        </p:nvSpPr>
        <p:spPr/>
        <p:txBody>
          <a:bodyPr/>
          <a:lstStyle/>
          <a:p>
            <a:r>
              <a:rPr lang="en-US" dirty="0" smtClean="0"/>
              <a:t>Kelsy Streeter, BSN, RN-BC</a:t>
            </a:r>
          </a:p>
          <a:p>
            <a:r>
              <a:rPr lang="en-US" dirty="0" smtClean="0"/>
              <a:t>Arizona State University</a:t>
            </a:r>
            <a:endParaRPr lang="en-US" dirty="0"/>
          </a:p>
        </p:txBody>
      </p:sp>
    </p:spTree>
    <p:extLst>
      <p:ext uri="{BB962C8B-B14F-4D97-AF65-F5344CB8AC3E}">
        <p14:creationId xmlns:p14="http://schemas.microsoft.com/office/powerpoint/2010/main" val="29298017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9892" y="3107"/>
            <a:ext cx="9905998" cy="1478570"/>
          </a:xfrm>
        </p:spPr>
        <p:txBody>
          <a:bodyPr/>
          <a:lstStyle/>
          <a:p>
            <a:r>
              <a:rPr lang="en-US" dirty="0" smtClean="0"/>
              <a:t>What is cyberbullying?</a:t>
            </a:r>
            <a:endParaRPr lang="en-US" dirty="0"/>
          </a:p>
        </p:txBody>
      </p:sp>
      <p:pic>
        <p:nvPicPr>
          <p:cNvPr id="4" name="Picture 3"/>
          <p:cNvPicPr>
            <a:picLocks noChangeAspect="1"/>
          </p:cNvPicPr>
          <p:nvPr/>
        </p:nvPicPr>
        <p:blipFill>
          <a:blip r:embed="rId3"/>
          <a:stretch>
            <a:fillRect/>
          </a:stretch>
        </p:blipFill>
        <p:spPr>
          <a:xfrm>
            <a:off x="8949037" y="234690"/>
            <a:ext cx="2395936" cy="1774090"/>
          </a:xfrm>
          <a:prstGeom prst="rect">
            <a:avLst/>
          </a:prstGeom>
        </p:spPr>
      </p:pic>
      <p:pic>
        <p:nvPicPr>
          <p:cNvPr id="5" name="Picture 4"/>
          <p:cNvPicPr>
            <a:picLocks noChangeAspect="1"/>
          </p:cNvPicPr>
          <p:nvPr/>
        </p:nvPicPr>
        <p:blipFill>
          <a:blip r:embed="rId4"/>
          <a:stretch>
            <a:fillRect/>
          </a:stretch>
        </p:blipFill>
        <p:spPr>
          <a:xfrm>
            <a:off x="10592051" y="4106157"/>
            <a:ext cx="1505843" cy="1505843"/>
          </a:xfrm>
          <a:prstGeom prst="rect">
            <a:avLst/>
          </a:prstGeom>
        </p:spPr>
      </p:pic>
      <p:sp>
        <p:nvSpPr>
          <p:cNvPr id="11" name="TextBox 10"/>
          <p:cNvSpPr txBox="1"/>
          <p:nvPr/>
        </p:nvSpPr>
        <p:spPr>
          <a:xfrm>
            <a:off x="1265274" y="1481677"/>
            <a:ext cx="6959010" cy="5355312"/>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dirty="0" smtClean="0"/>
              <a:t>Cyberbullying (CB) is bullying through electronic communication technologies</a:t>
            </a:r>
          </a:p>
          <a:p>
            <a:pPr marL="742950" lvl="1" indent="-285750">
              <a:lnSpc>
                <a:spcPct val="150000"/>
              </a:lnSpc>
              <a:buFont typeface="Arial" panose="020B0604020202020204" pitchFamily="34" charset="0"/>
              <a:buChar char="•"/>
            </a:pPr>
            <a:r>
              <a:rPr lang="en-US" dirty="0" smtClean="0"/>
              <a:t>Key traits of bullying</a:t>
            </a:r>
          </a:p>
          <a:p>
            <a:pPr marL="1200150" lvl="2" indent="-285750">
              <a:lnSpc>
                <a:spcPct val="150000"/>
              </a:lnSpc>
              <a:buFont typeface="Arial" panose="020B0604020202020204" pitchFamily="34" charset="0"/>
              <a:buChar char="•"/>
            </a:pPr>
            <a:r>
              <a:rPr lang="en-US" dirty="0" smtClean="0"/>
              <a:t>Repetition</a:t>
            </a:r>
          </a:p>
          <a:p>
            <a:pPr marL="1200150" lvl="2" indent="-285750">
              <a:lnSpc>
                <a:spcPct val="150000"/>
              </a:lnSpc>
              <a:buFont typeface="Arial" panose="020B0604020202020204" pitchFamily="34" charset="0"/>
              <a:buChar char="•"/>
            </a:pPr>
            <a:r>
              <a:rPr lang="en-US" u="sng" dirty="0" smtClean="0"/>
              <a:t>Intentionally</a:t>
            </a:r>
            <a:r>
              <a:rPr lang="en-US" dirty="0" smtClean="0"/>
              <a:t> being mean, rude or offensive</a:t>
            </a:r>
          </a:p>
          <a:p>
            <a:pPr marL="1200150" lvl="2" indent="-285750">
              <a:lnSpc>
                <a:spcPct val="150000"/>
              </a:lnSpc>
              <a:buFont typeface="Arial" panose="020B0604020202020204" pitchFamily="34" charset="0"/>
              <a:buChar char="•"/>
            </a:pPr>
            <a:r>
              <a:rPr lang="en-US" dirty="0" smtClean="0"/>
              <a:t>Bully has power over the victim</a:t>
            </a:r>
          </a:p>
          <a:p>
            <a:pPr marL="742950" lvl="1" indent="-285750">
              <a:lnSpc>
                <a:spcPct val="150000"/>
              </a:lnSpc>
              <a:buFont typeface="Arial" panose="020B0604020202020204" pitchFamily="34" charset="0"/>
              <a:buChar char="•"/>
            </a:pPr>
            <a:r>
              <a:rPr lang="en-US" dirty="0" smtClean="0"/>
              <a:t>The intent is usually to make the victim feel sad, scared, upset, or angry.</a:t>
            </a:r>
          </a:p>
          <a:p>
            <a:pPr marL="285750" indent="-285750">
              <a:lnSpc>
                <a:spcPct val="150000"/>
              </a:lnSpc>
              <a:buFont typeface="Arial" panose="020B0604020202020204" pitchFamily="34" charset="0"/>
              <a:buChar char="•"/>
            </a:pPr>
            <a:r>
              <a:rPr lang="en-US" dirty="0" smtClean="0"/>
              <a:t>Forms: Text messages, chat, social media, apps, websites, email</a:t>
            </a:r>
          </a:p>
          <a:p>
            <a:pPr marL="285750" indent="-285750">
              <a:lnSpc>
                <a:spcPct val="150000"/>
              </a:lnSpc>
              <a:buFont typeface="Arial" panose="020B0604020202020204" pitchFamily="34" charset="0"/>
              <a:buChar char="•"/>
            </a:pPr>
            <a:r>
              <a:rPr lang="en-US" dirty="0" smtClean="0"/>
              <a:t>15-25% of children have experienced it</a:t>
            </a:r>
          </a:p>
          <a:p>
            <a:pPr>
              <a:lnSpc>
                <a:spcPct val="150000"/>
              </a:lnSpc>
            </a:pPr>
            <a:endParaRPr lang="en-US" dirty="0" smtClean="0"/>
          </a:p>
          <a:p>
            <a:pPr marL="285750" indent="-285750">
              <a:buFont typeface="Arial" panose="020B0604020202020204" pitchFamily="34" charset="0"/>
              <a:buChar char="•"/>
            </a:pPr>
            <a:endParaRPr lang="en-US" dirty="0"/>
          </a:p>
        </p:txBody>
      </p:sp>
      <p:sp>
        <p:nvSpPr>
          <p:cNvPr id="3" name="TextBox 2"/>
          <p:cNvSpPr txBox="1"/>
          <p:nvPr/>
        </p:nvSpPr>
        <p:spPr>
          <a:xfrm>
            <a:off x="1386348" y="6179574"/>
            <a:ext cx="6150078" cy="369332"/>
          </a:xfrm>
          <a:prstGeom prst="rect">
            <a:avLst/>
          </a:prstGeom>
          <a:noFill/>
        </p:spPr>
        <p:txBody>
          <a:bodyPr wrap="square" rtlCol="0">
            <a:spAutoFit/>
          </a:bodyPr>
          <a:lstStyle/>
          <a:p>
            <a:r>
              <a:rPr lang="en-US" dirty="0" smtClean="0"/>
              <a:t>(Kowalski, </a:t>
            </a:r>
            <a:r>
              <a:rPr lang="en-US" dirty="0" err="1" smtClean="0"/>
              <a:t>Giumetti</a:t>
            </a:r>
            <a:r>
              <a:rPr lang="en-US" dirty="0" smtClean="0"/>
              <a:t>, Schroeder, </a:t>
            </a:r>
            <a:r>
              <a:rPr lang="en-US" dirty="0"/>
              <a:t>&amp; </a:t>
            </a:r>
            <a:r>
              <a:rPr lang="en-US" dirty="0" err="1"/>
              <a:t>Lattanner</a:t>
            </a:r>
            <a:r>
              <a:rPr lang="en-US" dirty="0"/>
              <a:t>, </a:t>
            </a:r>
            <a:r>
              <a:rPr lang="en-US" dirty="0" smtClean="0"/>
              <a:t>2014)</a:t>
            </a:r>
            <a:endParaRPr lang="en-US" dirty="0"/>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65310" y="1821684"/>
            <a:ext cx="2379662" cy="2471570"/>
          </a:xfrm>
          <a:prstGeom prst="rect">
            <a:avLst/>
          </a:prstGeom>
        </p:spPr>
      </p:pic>
    </p:spTree>
    <p:extLst>
      <p:ext uri="{BB962C8B-B14F-4D97-AF65-F5344CB8AC3E}">
        <p14:creationId xmlns:p14="http://schemas.microsoft.com/office/powerpoint/2010/main" val="26890535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it is and what it isn’t</a:t>
            </a:r>
            <a:endParaRPr lang="en-US" dirty="0"/>
          </a:p>
        </p:txBody>
      </p:sp>
      <p:sp>
        <p:nvSpPr>
          <p:cNvPr id="4" name="Content Placeholder 3"/>
          <p:cNvSpPr>
            <a:spLocks noGrp="1"/>
          </p:cNvSpPr>
          <p:nvPr>
            <p:ph sz="half" idx="1"/>
          </p:nvPr>
        </p:nvSpPr>
        <p:spPr>
          <a:xfrm>
            <a:off x="1019876" y="1902245"/>
            <a:ext cx="4981597" cy="4429107"/>
          </a:xfrm>
        </p:spPr>
        <p:txBody>
          <a:bodyPr>
            <a:normAutofit lnSpcReduction="10000"/>
          </a:bodyPr>
          <a:lstStyle/>
          <a:p>
            <a:r>
              <a:rPr lang="en-US" dirty="0" smtClean="0"/>
              <a:t>Examples of CB:</a:t>
            </a:r>
          </a:p>
          <a:p>
            <a:pPr lvl="1"/>
            <a:r>
              <a:rPr lang="en-US" dirty="0" smtClean="0"/>
              <a:t>Cruel remarks</a:t>
            </a:r>
          </a:p>
          <a:p>
            <a:pPr lvl="1"/>
            <a:r>
              <a:rPr lang="en-US" dirty="0" smtClean="0"/>
              <a:t>Excluding, isolating, or systematically ignoring</a:t>
            </a:r>
          </a:p>
          <a:p>
            <a:pPr lvl="1"/>
            <a:r>
              <a:rPr lang="en-US" dirty="0" smtClean="0"/>
              <a:t>Intimidation/threats</a:t>
            </a:r>
          </a:p>
          <a:p>
            <a:pPr lvl="1"/>
            <a:r>
              <a:rPr lang="en-US" dirty="0" smtClean="0"/>
              <a:t>Harassment</a:t>
            </a:r>
          </a:p>
          <a:p>
            <a:pPr lvl="1"/>
            <a:r>
              <a:rPr lang="en-US" dirty="0" smtClean="0"/>
              <a:t>Offensive messages/posts</a:t>
            </a:r>
          </a:p>
          <a:p>
            <a:pPr lvl="1"/>
            <a:r>
              <a:rPr lang="en-US" dirty="0" smtClean="0"/>
              <a:t>Impersonating victim</a:t>
            </a:r>
          </a:p>
          <a:p>
            <a:pPr lvl="1"/>
            <a:r>
              <a:rPr lang="en-US" dirty="0" smtClean="0"/>
              <a:t>Spreading rumors</a:t>
            </a:r>
          </a:p>
          <a:p>
            <a:pPr lvl="1"/>
            <a:r>
              <a:rPr lang="en-US" dirty="0" smtClean="0"/>
              <a:t>Sharing private information or embarrassing pics or videos</a:t>
            </a:r>
          </a:p>
          <a:p>
            <a:pPr lvl="1"/>
            <a:endParaRPr lang="en-US" dirty="0" smtClean="0"/>
          </a:p>
          <a:p>
            <a:pPr lvl="1"/>
            <a:endParaRPr lang="en-US" dirty="0"/>
          </a:p>
        </p:txBody>
      </p:sp>
      <p:sp>
        <p:nvSpPr>
          <p:cNvPr id="5" name="Content Placeholder 4"/>
          <p:cNvSpPr>
            <a:spLocks noGrp="1"/>
          </p:cNvSpPr>
          <p:nvPr>
            <p:ph sz="half" idx="2"/>
          </p:nvPr>
        </p:nvSpPr>
        <p:spPr>
          <a:xfrm>
            <a:off x="6172200" y="2097088"/>
            <a:ext cx="4875211" cy="3541714"/>
          </a:xfrm>
        </p:spPr>
        <p:txBody>
          <a:bodyPr>
            <a:normAutofit lnSpcReduction="10000"/>
          </a:bodyPr>
          <a:lstStyle/>
          <a:p>
            <a:r>
              <a:rPr lang="en-US" dirty="0" smtClean="0"/>
              <a:t>What isn’t CB:</a:t>
            </a:r>
          </a:p>
          <a:p>
            <a:pPr lvl="1"/>
            <a:r>
              <a:rPr lang="en-US" dirty="0" smtClean="0"/>
              <a:t>One off fights over the internet</a:t>
            </a:r>
          </a:p>
          <a:p>
            <a:pPr lvl="1"/>
            <a:r>
              <a:rPr lang="en-US" dirty="0" smtClean="0"/>
              <a:t>Playful teasing</a:t>
            </a:r>
          </a:p>
          <a:p>
            <a:pPr lvl="1"/>
            <a:r>
              <a:rPr lang="en-US" dirty="0" smtClean="0"/>
              <a:t>Serious threats to harm or kill another person</a:t>
            </a:r>
          </a:p>
          <a:p>
            <a:pPr lvl="1"/>
            <a:r>
              <a:rPr lang="en-US" dirty="0" smtClean="0"/>
              <a:t>Libel</a:t>
            </a:r>
          </a:p>
        </p:txBody>
      </p:sp>
    </p:spTree>
    <p:extLst>
      <p:ext uri="{BB962C8B-B14F-4D97-AF65-F5344CB8AC3E}">
        <p14:creationId xmlns:p14="http://schemas.microsoft.com/office/powerpoint/2010/main" val="8175765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makes cyberbullying different?</a:t>
            </a:r>
            <a:endParaRPr lang="en-US" dirty="0"/>
          </a:p>
        </p:txBody>
      </p:sp>
      <p:sp>
        <p:nvSpPr>
          <p:cNvPr id="5" name="Content Placeholder 4"/>
          <p:cNvSpPr>
            <a:spLocks noGrp="1"/>
          </p:cNvSpPr>
          <p:nvPr>
            <p:ph idx="1"/>
          </p:nvPr>
        </p:nvSpPr>
        <p:spPr>
          <a:xfrm>
            <a:off x="1141413" y="1892632"/>
            <a:ext cx="10022369" cy="4382807"/>
          </a:xfrm>
        </p:spPr>
        <p:txBody>
          <a:bodyPr>
            <a:normAutofit/>
          </a:bodyPr>
          <a:lstStyle/>
          <a:p>
            <a:r>
              <a:rPr lang="en-US" dirty="0" smtClean="0"/>
              <a:t>CB can expose the victim to a wide audience</a:t>
            </a:r>
          </a:p>
          <a:p>
            <a:pPr lvl="1"/>
            <a:r>
              <a:rPr lang="en-US" dirty="0" smtClean="0"/>
              <a:t>Peers can share messages with larger network</a:t>
            </a:r>
          </a:p>
          <a:p>
            <a:r>
              <a:rPr lang="en-US" dirty="0" smtClean="0"/>
              <a:t>CB can be sent and received 24/7 and reach the victim anywhere</a:t>
            </a:r>
          </a:p>
          <a:p>
            <a:pPr lvl="1"/>
            <a:r>
              <a:rPr lang="en-US" dirty="0" smtClean="0"/>
              <a:t>Home is not necessarily a safe place</a:t>
            </a:r>
          </a:p>
          <a:p>
            <a:r>
              <a:rPr lang="en-US" dirty="0" smtClean="0"/>
              <a:t>Bullies can remain anonymous and don’t have to witness the effect on the victim</a:t>
            </a:r>
          </a:p>
          <a:p>
            <a:r>
              <a:rPr lang="en-US" dirty="0" smtClean="0"/>
              <a:t>Tendency of victim to become bully</a:t>
            </a:r>
            <a:endParaRPr lang="en-US" dirty="0"/>
          </a:p>
        </p:txBody>
      </p:sp>
      <p:sp>
        <p:nvSpPr>
          <p:cNvPr id="4" name="TextBox 3"/>
          <p:cNvSpPr txBox="1"/>
          <p:nvPr/>
        </p:nvSpPr>
        <p:spPr>
          <a:xfrm>
            <a:off x="1378974" y="5781368"/>
            <a:ext cx="7425813" cy="369332"/>
          </a:xfrm>
          <a:prstGeom prst="rect">
            <a:avLst/>
          </a:prstGeom>
          <a:noFill/>
        </p:spPr>
        <p:txBody>
          <a:bodyPr wrap="square" rtlCol="0">
            <a:spAutoFit/>
          </a:bodyPr>
          <a:lstStyle/>
          <a:p>
            <a:r>
              <a:rPr lang="en-US" dirty="0"/>
              <a:t>(Kowalski, </a:t>
            </a:r>
            <a:r>
              <a:rPr lang="en-US" dirty="0" err="1"/>
              <a:t>Giumetti</a:t>
            </a:r>
            <a:r>
              <a:rPr lang="en-US" dirty="0"/>
              <a:t>, Schroeder, &amp; </a:t>
            </a:r>
            <a:r>
              <a:rPr lang="en-US" dirty="0" err="1"/>
              <a:t>Lattanner</a:t>
            </a:r>
            <a:r>
              <a:rPr lang="en-US" dirty="0"/>
              <a:t>, </a:t>
            </a:r>
            <a:r>
              <a:rPr lang="en-US" dirty="0" smtClean="0"/>
              <a:t>2014)</a:t>
            </a:r>
            <a:endParaRPr lang="en-US" dirty="0"/>
          </a:p>
        </p:txBody>
      </p:sp>
    </p:spTree>
    <p:extLst>
      <p:ext uri="{BB962C8B-B14F-4D97-AF65-F5344CB8AC3E}">
        <p14:creationId xmlns:p14="http://schemas.microsoft.com/office/powerpoint/2010/main" val="5972854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9978" y="205132"/>
            <a:ext cx="9905998" cy="1478570"/>
          </a:xfrm>
        </p:spPr>
        <p:txBody>
          <a:bodyPr/>
          <a:lstStyle/>
          <a:p>
            <a:r>
              <a:rPr lang="en-US" dirty="0" smtClean="0"/>
              <a:t>Examples of cyberbullying</a:t>
            </a:r>
            <a:endParaRPr lang="en-US" dirty="0"/>
          </a:p>
        </p:txBody>
      </p:sp>
      <p:sp>
        <p:nvSpPr>
          <p:cNvPr id="3" name="Content Placeholder 2"/>
          <p:cNvSpPr>
            <a:spLocks noGrp="1"/>
          </p:cNvSpPr>
          <p:nvPr>
            <p:ph idx="1"/>
          </p:nvPr>
        </p:nvSpPr>
        <p:spPr>
          <a:xfrm>
            <a:off x="1089977" y="1283652"/>
            <a:ext cx="9905999" cy="3541714"/>
          </a:xfrm>
        </p:spPr>
        <p:txBody>
          <a:bodyPr/>
          <a:lstStyle/>
          <a:p>
            <a:r>
              <a:rPr lang="en-US" dirty="0" smtClean="0"/>
              <a:t>Example: Creation of a website dedicated to making fun of a boy including involving other kids in making mean remarks about him. His email was also posted on the site so people could send him cruel emails.</a:t>
            </a:r>
          </a:p>
          <a:p>
            <a:endParaRPr lang="en-US" dirty="0"/>
          </a:p>
        </p:txBody>
      </p:sp>
      <p:pic>
        <p:nvPicPr>
          <p:cNvPr id="4" name="Picture 3"/>
          <p:cNvPicPr>
            <a:picLocks noChangeAspect="1"/>
          </p:cNvPicPr>
          <p:nvPr/>
        </p:nvPicPr>
        <p:blipFill>
          <a:blip r:embed="rId3"/>
          <a:stretch>
            <a:fillRect/>
          </a:stretch>
        </p:blipFill>
        <p:spPr>
          <a:xfrm>
            <a:off x="7211377" y="2762222"/>
            <a:ext cx="4098608" cy="3867996"/>
          </a:xfrm>
          <a:prstGeom prst="rect">
            <a:avLst/>
          </a:prstGeom>
        </p:spPr>
      </p:pic>
      <p:pic>
        <p:nvPicPr>
          <p:cNvPr id="5" name="Picture 4"/>
          <p:cNvPicPr>
            <a:picLocks noChangeAspect="1"/>
          </p:cNvPicPr>
          <p:nvPr/>
        </p:nvPicPr>
        <p:blipFill>
          <a:blip r:embed="rId4"/>
          <a:stretch>
            <a:fillRect/>
          </a:stretch>
        </p:blipFill>
        <p:spPr>
          <a:xfrm>
            <a:off x="1655199" y="3096178"/>
            <a:ext cx="3089910" cy="3571936"/>
          </a:xfrm>
          <a:prstGeom prst="rect">
            <a:avLst/>
          </a:prstGeom>
        </p:spPr>
      </p:pic>
      <p:sp>
        <p:nvSpPr>
          <p:cNvPr id="6" name="Rectangle 5"/>
          <p:cNvSpPr/>
          <p:nvPr/>
        </p:nvSpPr>
        <p:spPr>
          <a:xfrm>
            <a:off x="7373073" y="3151161"/>
            <a:ext cx="520861" cy="112900"/>
          </a:xfrm>
          <a:prstGeom prst="rect">
            <a:avLst/>
          </a:prstGeom>
          <a:solidFill>
            <a:schemeClr val="bg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7373073" y="3652999"/>
            <a:ext cx="839165" cy="114559"/>
          </a:xfrm>
          <a:prstGeom prst="rect">
            <a:avLst/>
          </a:prstGeom>
          <a:solidFill>
            <a:schemeClr val="bg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373074" y="4222336"/>
            <a:ext cx="520860" cy="120245"/>
          </a:xfrm>
          <a:prstGeom prst="rect">
            <a:avLst/>
          </a:prstGeom>
          <a:solidFill>
            <a:schemeClr val="bg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373072" y="4742631"/>
            <a:ext cx="520861" cy="114559"/>
          </a:xfrm>
          <a:prstGeom prst="rect">
            <a:avLst/>
          </a:prstGeom>
          <a:solidFill>
            <a:schemeClr val="bg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7373073" y="5280144"/>
            <a:ext cx="897038" cy="96297"/>
          </a:xfrm>
          <a:prstGeom prst="rect">
            <a:avLst/>
          </a:prstGeom>
          <a:solidFill>
            <a:schemeClr val="bg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73072" y="6340402"/>
            <a:ext cx="972275" cy="114559"/>
          </a:xfrm>
          <a:prstGeom prst="rect">
            <a:avLst/>
          </a:prstGeom>
          <a:solidFill>
            <a:schemeClr val="bg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73073" y="5783641"/>
            <a:ext cx="653970" cy="120245"/>
          </a:xfrm>
          <a:prstGeom prst="rect">
            <a:avLst/>
          </a:prstGeom>
          <a:solidFill>
            <a:schemeClr val="bg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27717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Video</a:t>
            </a:r>
            <a:endParaRPr lang="en-US" dirty="0"/>
          </a:p>
        </p:txBody>
      </p:sp>
      <p:sp>
        <p:nvSpPr>
          <p:cNvPr id="7" name="TextBox 6"/>
          <p:cNvSpPr txBox="1"/>
          <p:nvPr/>
        </p:nvSpPr>
        <p:spPr>
          <a:xfrm>
            <a:off x="1430973" y="6280785"/>
            <a:ext cx="4381182" cy="646331"/>
          </a:xfrm>
          <a:prstGeom prst="rect">
            <a:avLst/>
          </a:prstGeom>
          <a:noFill/>
        </p:spPr>
        <p:txBody>
          <a:bodyPr wrap="square" rtlCol="0">
            <a:spAutoFit/>
          </a:bodyPr>
          <a:lstStyle/>
          <a:p>
            <a:r>
              <a:rPr lang="en-US" dirty="0"/>
              <a:t>https://www.youtube.com/watch?v=-5PZ_Bh-M6o</a:t>
            </a:r>
          </a:p>
        </p:txBody>
      </p:sp>
      <p:pic>
        <p:nvPicPr>
          <p:cNvPr id="4" name="-5PZ_Bh-M6o"/>
          <p:cNvPicPr>
            <a:picLocks noGrp="1" noRot="1" noChangeAspect="1"/>
          </p:cNvPicPr>
          <p:nvPr>
            <p:ph idx="1"/>
            <a:videoFile r:link="rId1"/>
          </p:nvPr>
        </p:nvPicPr>
        <p:blipFill>
          <a:blip r:embed="rId3"/>
          <a:stretch>
            <a:fillRect/>
          </a:stretch>
        </p:blipFill>
        <p:spPr>
          <a:xfrm>
            <a:off x="1002867" y="1814946"/>
            <a:ext cx="7489969" cy="4213108"/>
          </a:xfrm>
          <a:prstGeom prst="rect">
            <a:avLst/>
          </a:prstGeom>
        </p:spPr>
      </p:pic>
    </p:spTree>
    <p:extLst>
      <p:ext uri="{BB962C8B-B14F-4D97-AF65-F5344CB8AC3E}">
        <p14:creationId xmlns:p14="http://schemas.microsoft.com/office/powerpoint/2010/main" val="4092901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now for something completely different:</a:t>
            </a:r>
            <a:endParaRPr lang="en-US" dirty="0"/>
          </a:p>
        </p:txBody>
      </p:sp>
      <p:pic>
        <p:nvPicPr>
          <p:cNvPr id="4" name="EAcdvmnZ_GM"/>
          <p:cNvPicPr>
            <a:picLocks noGrp="1" noRot="1" noChangeAspect="1"/>
          </p:cNvPicPr>
          <p:nvPr>
            <p:ph idx="1"/>
            <a:videoFile r:link="rId1"/>
          </p:nvPr>
        </p:nvPicPr>
        <p:blipFill>
          <a:blip r:embed="rId4"/>
          <a:stretch>
            <a:fillRect/>
          </a:stretch>
        </p:blipFill>
        <p:spPr>
          <a:xfrm>
            <a:off x="1625283" y="2373630"/>
            <a:ext cx="6838632" cy="3846731"/>
          </a:xfrm>
          <a:prstGeom prst="rect">
            <a:avLst/>
          </a:prstGeom>
        </p:spPr>
      </p:pic>
      <p:sp>
        <p:nvSpPr>
          <p:cNvPr id="5" name="TextBox 4"/>
          <p:cNvSpPr txBox="1"/>
          <p:nvPr/>
        </p:nvSpPr>
        <p:spPr>
          <a:xfrm>
            <a:off x="1400175" y="6280785"/>
            <a:ext cx="5634990" cy="646331"/>
          </a:xfrm>
          <a:prstGeom prst="rect">
            <a:avLst/>
          </a:prstGeom>
          <a:noFill/>
        </p:spPr>
        <p:txBody>
          <a:bodyPr wrap="square" rtlCol="0">
            <a:spAutoFit/>
          </a:bodyPr>
          <a:lstStyle/>
          <a:p>
            <a:r>
              <a:rPr lang="en-US" dirty="0"/>
              <a:t>https://www.youtube.com/watch?v=EAcdvmnZ_GM</a:t>
            </a:r>
          </a:p>
        </p:txBody>
      </p:sp>
    </p:spTree>
    <p:extLst>
      <p:ext uri="{BB962C8B-B14F-4D97-AF65-F5344CB8AC3E}">
        <p14:creationId xmlns:p14="http://schemas.microsoft.com/office/powerpoint/2010/main" val="25318680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are the kids at?</a:t>
            </a:r>
            <a:endParaRPr lang="en-US" dirty="0"/>
          </a:p>
        </p:txBody>
      </p:sp>
      <p:sp>
        <p:nvSpPr>
          <p:cNvPr id="3" name="Content Placeholder 2"/>
          <p:cNvSpPr>
            <a:spLocks noGrp="1"/>
          </p:cNvSpPr>
          <p:nvPr>
            <p:ph idx="1"/>
          </p:nvPr>
        </p:nvSpPr>
        <p:spPr>
          <a:xfrm>
            <a:off x="1262043" y="164489"/>
            <a:ext cx="9905999" cy="5823356"/>
          </a:xfrm>
        </p:spPr>
        <p:txBody>
          <a:bodyPr>
            <a:normAutofit/>
          </a:bodyPr>
          <a:lstStyle/>
          <a:p>
            <a:endParaRPr lang="en-US" dirty="0" smtClean="0"/>
          </a:p>
          <a:p>
            <a:endParaRPr lang="en-US" dirty="0"/>
          </a:p>
          <a:p>
            <a:endParaRPr lang="en-US" dirty="0" smtClean="0"/>
          </a:p>
          <a:p>
            <a:r>
              <a:rPr lang="en-US" dirty="0" smtClean="0"/>
              <a:t>Social media: Facebook, Twitter, Ask.fm, Google+…</a:t>
            </a:r>
          </a:p>
          <a:p>
            <a:r>
              <a:rPr lang="en-US" dirty="0" smtClean="0"/>
              <a:t>Apps: </a:t>
            </a:r>
            <a:r>
              <a:rPr lang="en-US" dirty="0" err="1" smtClean="0"/>
              <a:t>Whatsapp</a:t>
            </a:r>
            <a:r>
              <a:rPr lang="en-US" dirty="0" smtClean="0"/>
              <a:t>, Snapchat, Vine, </a:t>
            </a:r>
            <a:r>
              <a:rPr lang="en-US" dirty="0" err="1" smtClean="0"/>
              <a:t>Yik</a:t>
            </a:r>
            <a:r>
              <a:rPr lang="en-US" dirty="0" smtClean="0"/>
              <a:t> Yak, </a:t>
            </a:r>
            <a:r>
              <a:rPr lang="en-US" dirty="0" err="1" smtClean="0"/>
              <a:t>Kik</a:t>
            </a:r>
            <a:r>
              <a:rPr lang="en-US" dirty="0" smtClean="0"/>
              <a:t>, Whisper…</a:t>
            </a:r>
          </a:p>
          <a:p>
            <a:r>
              <a:rPr lang="en-US" dirty="0" smtClean="0"/>
              <a:t>Chat: </a:t>
            </a:r>
            <a:r>
              <a:rPr lang="en-US" dirty="0" err="1" smtClean="0"/>
              <a:t>Omegle</a:t>
            </a:r>
            <a:r>
              <a:rPr lang="en-US" dirty="0" smtClean="0"/>
              <a:t>, Burn Note (app), Chat Roulette…</a:t>
            </a:r>
            <a:endParaRPr lang="en-US" dirty="0"/>
          </a:p>
          <a:p>
            <a:r>
              <a:rPr lang="en-US" dirty="0" smtClean="0"/>
              <a:t>Reality: it is difficult to stay on top of every single new site and app that kids are using. Sites like common sense media can help but these apps are constantly being developed and evolving</a:t>
            </a:r>
          </a:p>
          <a:p>
            <a:pPr lvl="1"/>
            <a:r>
              <a:rPr lang="en-US" dirty="0" smtClean="0"/>
              <a:t>Open communication is key!</a:t>
            </a:r>
          </a:p>
        </p:txBody>
      </p:sp>
      <p:pic>
        <p:nvPicPr>
          <p:cNvPr id="4" name="Picture 3"/>
          <p:cNvPicPr>
            <a:picLocks noChangeAspect="1"/>
          </p:cNvPicPr>
          <p:nvPr/>
        </p:nvPicPr>
        <p:blipFill>
          <a:blip r:embed="rId3"/>
          <a:stretch>
            <a:fillRect/>
          </a:stretch>
        </p:blipFill>
        <p:spPr>
          <a:xfrm>
            <a:off x="9546159" y="228150"/>
            <a:ext cx="2145978" cy="1932599"/>
          </a:xfrm>
          <a:prstGeom prst="rect">
            <a:avLst/>
          </a:prstGeom>
        </p:spPr>
      </p:pic>
      <p:sp>
        <p:nvSpPr>
          <p:cNvPr id="5" name="TextBox 4"/>
          <p:cNvSpPr txBox="1"/>
          <p:nvPr/>
        </p:nvSpPr>
        <p:spPr>
          <a:xfrm>
            <a:off x="1408471" y="6113722"/>
            <a:ext cx="9003890" cy="369332"/>
          </a:xfrm>
          <a:prstGeom prst="rect">
            <a:avLst/>
          </a:prstGeom>
          <a:noFill/>
        </p:spPr>
        <p:txBody>
          <a:bodyPr wrap="square" rtlCol="0">
            <a:spAutoFit/>
          </a:bodyPr>
          <a:lstStyle/>
          <a:p>
            <a:r>
              <a:rPr lang="en-US" dirty="0" smtClean="0"/>
              <a:t>(Elgersma, C., 2016; Martin-</a:t>
            </a:r>
            <a:r>
              <a:rPr lang="en-US" dirty="0" err="1" smtClean="0"/>
              <a:t>Wilbourne</a:t>
            </a:r>
            <a:r>
              <a:rPr lang="en-US" dirty="0" smtClean="0"/>
              <a:t> Partners, 2015)</a:t>
            </a:r>
            <a:endParaRPr lang="en-US" dirty="0"/>
          </a:p>
        </p:txBody>
      </p:sp>
    </p:spTree>
    <p:extLst>
      <p:ext uri="{BB962C8B-B14F-4D97-AF65-F5344CB8AC3E}">
        <p14:creationId xmlns:p14="http://schemas.microsoft.com/office/powerpoint/2010/main" val="35395967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Facebook  </a:t>
            </a:r>
            <a:endParaRPr lang="en-US" dirty="0"/>
          </a:p>
        </p:txBody>
      </p:sp>
      <p:sp>
        <p:nvSpPr>
          <p:cNvPr id="3" name="Content Placeholder 2"/>
          <p:cNvSpPr>
            <a:spLocks noGrp="1"/>
          </p:cNvSpPr>
          <p:nvPr>
            <p:ph idx="1"/>
          </p:nvPr>
        </p:nvSpPr>
        <p:spPr>
          <a:xfrm>
            <a:off x="1244650" y="1837719"/>
            <a:ext cx="9905999" cy="4249698"/>
          </a:xfrm>
        </p:spPr>
        <p:txBody>
          <a:bodyPr>
            <a:normAutofit fontScale="92500" lnSpcReduction="10000"/>
          </a:bodyPr>
          <a:lstStyle/>
          <a:p>
            <a:r>
              <a:rPr lang="en-US" dirty="0" smtClean="0"/>
              <a:t>Facebook.com, Facebook messenger app</a:t>
            </a:r>
          </a:p>
          <a:p>
            <a:r>
              <a:rPr lang="en-US" dirty="0" smtClean="0"/>
              <a:t>More than 1.65 billion people are active on Facebook</a:t>
            </a:r>
          </a:p>
          <a:p>
            <a:r>
              <a:rPr lang="en-US" dirty="0" smtClean="0"/>
              <a:t>At what age can kids start to join Facebook?</a:t>
            </a:r>
          </a:p>
          <a:p>
            <a:pPr lvl="1"/>
            <a:r>
              <a:rPr lang="en-US" dirty="0" smtClean="0"/>
              <a:t>13, anyone under this age is not permitted</a:t>
            </a:r>
          </a:p>
          <a:p>
            <a:pPr lvl="1"/>
            <a:r>
              <a:rPr lang="en-US" dirty="0" smtClean="0"/>
              <a:t>However, kids can get an account by lying about their birth year</a:t>
            </a:r>
          </a:p>
          <a:p>
            <a:r>
              <a:rPr lang="en-US" dirty="0" smtClean="0"/>
              <a:t>Facebook is less popular with kids then it used to be. Why?</a:t>
            </a:r>
          </a:p>
          <a:p>
            <a:pPr lvl="1"/>
            <a:r>
              <a:rPr lang="en-US" dirty="0" smtClean="0"/>
              <a:t>Because parents are there too</a:t>
            </a:r>
          </a:p>
          <a:p>
            <a:r>
              <a:rPr lang="en-US" dirty="0" smtClean="0"/>
              <a:t>You might not be able to see everything your child posts</a:t>
            </a:r>
          </a:p>
          <a:p>
            <a:r>
              <a:rPr lang="en-US" dirty="0" smtClean="0"/>
              <a:t>Allows you to report bullying/harassment</a:t>
            </a:r>
          </a:p>
          <a:p>
            <a:pPr lvl="1"/>
            <a:endParaRPr lang="en-US" dirty="0" smtClean="0"/>
          </a:p>
          <a:p>
            <a:endParaRPr lang="en-US" dirty="0" smtClean="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44973" y="466119"/>
            <a:ext cx="1371600" cy="1371600"/>
          </a:xfrm>
          <a:prstGeom prst="rect">
            <a:avLst/>
          </a:prstGeom>
        </p:spPr>
      </p:pic>
      <p:sp>
        <p:nvSpPr>
          <p:cNvPr id="5" name="TextBox 4"/>
          <p:cNvSpPr txBox="1"/>
          <p:nvPr/>
        </p:nvSpPr>
        <p:spPr>
          <a:xfrm>
            <a:off x="1651820" y="6002593"/>
            <a:ext cx="5589638" cy="369332"/>
          </a:xfrm>
          <a:prstGeom prst="rect">
            <a:avLst/>
          </a:prstGeom>
          <a:noFill/>
        </p:spPr>
        <p:txBody>
          <a:bodyPr wrap="square" rtlCol="0">
            <a:spAutoFit/>
          </a:bodyPr>
          <a:lstStyle/>
          <a:p>
            <a:r>
              <a:rPr lang="en-US" dirty="0" smtClean="0"/>
              <a:t>(Facebook, 2016)</a:t>
            </a:r>
            <a:endParaRPr lang="en-US" dirty="0"/>
          </a:p>
        </p:txBody>
      </p:sp>
    </p:spTree>
    <p:extLst>
      <p:ext uri="{BB962C8B-B14F-4D97-AF65-F5344CB8AC3E}">
        <p14:creationId xmlns:p14="http://schemas.microsoft.com/office/powerpoint/2010/main" val="32064060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Instagram</a:t>
            </a:r>
            <a:endParaRPr lang="en-US" dirty="0"/>
          </a:p>
        </p:txBody>
      </p:sp>
      <p:sp>
        <p:nvSpPr>
          <p:cNvPr id="3" name="Content Placeholder 2"/>
          <p:cNvSpPr>
            <a:spLocks noGrp="1"/>
          </p:cNvSpPr>
          <p:nvPr>
            <p:ph idx="1"/>
          </p:nvPr>
        </p:nvSpPr>
        <p:spPr>
          <a:xfrm>
            <a:off x="1141412" y="1794076"/>
            <a:ext cx="9905999" cy="4323144"/>
          </a:xfrm>
        </p:spPr>
        <p:txBody>
          <a:bodyPr>
            <a:normAutofit fontScale="92500" lnSpcReduction="10000"/>
          </a:bodyPr>
          <a:lstStyle/>
          <a:p>
            <a:r>
              <a:rPr lang="en-US" dirty="0" smtClean="0"/>
              <a:t>Instagram.com, app</a:t>
            </a:r>
          </a:p>
          <a:p>
            <a:r>
              <a:rPr lang="en-US" dirty="0" smtClean="0"/>
              <a:t>400 million active users monthly</a:t>
            </a:r>
          </a:p>
          <a:p>
            <a:r>
              <a:rPr lang="en-US" dirty="0" smtClean="0"/>
              <a:t>Platform for sharing pictures and videos with the public or friends. Users can like or comment on these posts. </a:t>
            </a:r>
          </a:p>
          <a:p>
            <a:r>
              <a:rPr lang="en-US" dirty="0" smtClean="0"/>
              <a:t>Also restricted to ages 13+</a:t>
            </a:r>
          </a:p>
          <a:p>
            <a:r>
              <a:rPr lang="en-US" dirty="0" smtClean="0"/>
              <a:t>Allows you to report bullying/harassment</a:t>
            </a:r>
          </a:p>
          <a:p>
            <a:r>
              <a:rPr lang="en-US" dirty="0" smtClean="0"/>
              <a:t>Bullying: posting of malicious or embarrassing pics/video; captioning photos to imply they are representative of a victim; mean or rude comments; using hurtful hashtags; impersonation</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84579" y="462404"/>
            <a:ext cx="1691452" cy="1691452"/>
          </a:xfrm>
          <a:prstGeom prst="rect">
            <a:avLst/>
          </a:prstGeom>
        </p:spPr>
      </p:pic>
      <p:sp>
        <p:nvSpPr>
          <p:cNvPr id="5" name="TextBox 4"/>
          <p:cNvSpPr txBox="1"/>
          <p:nvPr/>
        </p:nvSpPr>
        <p:spPr>
          <a:xfrm>
            <a:off x="1460090" y="6054213"/>
            <a:ext cx="8059994" cy="369332"/>
          </a:xfrm>
          <a:prstGeom prst="rect">
            <a:avLst/>
          </a:prstGeom>
          <a:noFill/>
        </p:spPr>
        <p:txBody>
          <a:bodyPr wrap="square" rtlCol="0">
            <a:spAutoFit/>
          </a:bodyPr>
          <a:lstStyle/>
          <a:p>
            <a:r>
              <a:rPr lang="en-US" dirty="0" smtClean="0"/>
              <a:t>(Cyberbullying Research Center, 2013; Instagram, 2016)</a:t>
            </a:r>
            <a:endParaRPr lang="en-US" dirty="0"/>
          </a:p>
        </p:txBody>
      </p:sp>
    </p:spTree>
    <p:extLst>
      <p:ext uri="{BB962C8B-B14F-4D97-AF65-F5344CB8AC3E}">
        <p14:creationId xmlns:p14="http://schemas.microsoft.com/office/powerpoint/2010/main" val="28570247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Snapchat</a:t>
            </a:r>
            <a:endParaRPr lang="en-US" dirty="0"/>
          </a:p>
        </p:txBody>
      </p:sp>
      <p:sp>
        <p:nvSpPr>
          <p:cNvPr id="3" name="Content Placeholder 2"/>
          <p:cNvSpPr>
            <a:spLocks noGrp="1"/>
          </p:cNvSpPr>
          <p:nvPr>
            <p:ph idx="1"/>
          </p:nvPr>
        </p:nvSpPr>
        <p:spPr>
          <a:xfrm>
            <a:off x="8692587" y="399326"/>
            <a:ext cx="2985644" cy="5955175"/>
          </a:xfrm>
        </p:spPr>
        <p:txBody>
          <a:bodyPr>
            <a:normAutofit/>
          </a:bodyPr>
          <a:lstStyle/>
          <a:p>
            <a:r>
              <a:rPr lang="en-US" dirty="0" smtClean="0"/>
              <a:t>App</a:t>
            </a:r>
          </a:p>
          <a:p>
            <a:r>
              <a:rPr lang="en-US" dirty="0" smtClean="0"/>
              <a:t>MAYBE 100 million active users monthly (</a:t>
            </a:r>
            <a:r>
              <a:rPr lang="en-US" dirty="0" err="1" smtClean="0"/>
              <a:t>Nusca</a:t>
            </a:r>
            <a:r>
              <a:rPr lang="en-US" dirty="0" smtClean="0"/>
              <a:t>, 2015)</a:t>
            </a:r>
          </a:p>
          <a:p>
            <a:r>
              <a:rPr lang="en-US" dirty="0" smtClean="0"/>
              <a:t>Also restricted to 13+</a:t>
            </a:r>
          </a:p>
          <a:p>
            <a:r>
              <a:rPr lang="en-US" dirty="0" smtClean="0"/>
              <a:t>Videos can be set to disappear in 10 seconds or less but…</a:t>
            </a:r>
          </a:p>
          <a:p>
            <a:endParaRPr lang="en-US" dirty="0" smtClean="0"/>
          </a:p>
          <a:p>
            <a:endParaRPr lang="en-US" dirty="0"/>
          </a:p>
        </p:txBody>
      </p:sp>
      <p:sp>
        <p:nvSpPr>
          <p:cNvPr id="5" name="TextBox 4"/>
          <p:cNvSpPr txBox="1"/>
          <p:nvPr/>
        </p:nvSpPr>
        <p:spPr>
          <a:xfrm>
            <a:off x="1360025" y="6117220"/>
            <a:ext cx="7332562" cy="646331"/>
          </a:xfrm>
          <a:prstGeom prst="rect">
            <a:avLst/>
          </a:prstGeom>
          <a:noFill/>
        </p:spPr>
        <p:txBody>
          <a:bodyPr wrap="square" rtlCol="0">
            <a:spAutoFit/>
          </a:bodyPr>
          <a:lstStyle/>
          <a:p>
            <a:r>
              <a:rPr lang="en-US" dirty="0"/>
              <a:t>https://www.youtube.com/watch?v=q4tSh-WLXc4&amp;spfreload=10</a:t>
            </a:r>
          </a:p>
        </p:txBody>
      </p:sp>
      <p:pic>
        <p:nvPicPr>
          <p:cNvPr id="6" name="q4tSh-WLXc4"/>
          <p:cNvPicPr>
            <a:picLocks noRot="1" noChangeAspect="1"/>
          </p:cNvPicPr>
          <p:nvPr>
            <a:videoFile r:link="rId1"/>
          </p:nvPr>
        </p:nvPicPr>
        <p:blipFill>
          <a:blip r:embed="rId4"/>
          <a:stretch>
            <a:fillRect/>
          </a:stretch>
        </p:blipFill>
        <p:spPr>
          <a:xfrm>
            <a:off x="835307" y="1801930"/>
            <a:ext cx="7492678" cy="4214631"/>
          </a:xfrm>
          <a:prstGeom prst="rect">
            <a:avLst/>
          </a:prstGeom>
        </p:spPr>
      </p:pic>
    </p:spTree>
    <p:extLst>
      <p:ext uri="{BB962C8B-B14F-4D97-AF65-F5344CB8AC3E}">
        <p14:creationId xmlns:p14="http://schemas.microsoft.com/office/powerpoint/2010/main" val="26826648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Opening up the conversation on Internet Use and Cyberbullying</a:t>
            </a:r>
            <a:endParaRPr lang="en-US" dirty="0"/>
          </a:p>
        </p:txBody>
      </p:sp>
      <p:sp>
        <p:nvSpPr>
          <p:cNvPr id="3" name="Content Placeholder 2"/>
          <p:cNvSpPr>
            <a:spLocks noGrp="1"/>
          </p:cNvSpPr>
          <p:nvPr>
            <p:ph idx="1"/>
          </p:nvPr>
        </p:nvSpPr>
        <p:spPr>
          <a:xfrm>
            <a:off x="1141412" y="2249486"/>
            <a:ext cx="9905999" cy="4006629"/>
          </a:xfrm>
        </p:spPr>
        <p:txBody>
          <a:bodyPr>
            <a:normAutofit fontScale="85000" lnSpcReduction="20000"/>
          </a:bodyPr>
          <a:lstStyle/>
          <a:p>
            <a:r>
              <a:rPr lang="en-US" dirty="0" smtClean="0"/>
              <a:t>“I heard about an app/site called ______. Are any of your friends using it?”</a:t>
            </a:r>
          </a:p>
          <a:p>
            <a:r>
              <a:rPr lang="en-US" dirty="0" smtClean="0"/>
              <a:t>Ask them to show you how to use an app or do something on it</a:t>
            </a:r>
          </a:p>
          <a:p>
            <a:r>
              <a:rPr lang="en-US" dirty="0" smtClean="0"/>
              <a:t>Sit down with your child at the computer or with other devices and ask them to show you what sites and apps they like.</a:t>
            </a:r>
          </a:p>
          <a:p>
            <a:r>
              <a:rPr lang="en-US" dirty="0" smtClean="0"/>
              <a:t>“What do you like about this site/app? Is there anything about it you don’t like or that makes you feel bad?”</a:t>
            </a:r>
          </a:p>
          <a:p>
            <a:r>
              <a:rPr lang="en-US" dirty="0" smtClean="0"/>
              <a:t>“Has anyone ever posted anything about you or sent you a message that made you feel hurt or angry?”</a:t>
            </a:r>
            <a:endParaRPr lang="en-US" dirty="0"/>
          </a:p>
          <a:p>
            <a:r>
              <a:rPr lang="en-US" dirty="0" smtClean="0"/>
              <a:t>Family Online </a:t>
            </a:r>
            <a:r>
              <a:rPr lang="en-US" dirty="0"/>
              <a:t>Safety Contract: https://www.fosi.org/good-digital-parenting/family-online-safety-contract/</a:t>
            </a:r>
            <a:r>
              <a:rPr lang="en-US" dirty="0" smtClean="0"/>
              <a:t>		</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11092" y="4492606"/>
            <a:ext cx="1212448" cy="1864139"/>
          </a:xfrm>
          <a:prstGeom prst="rect">
            <a:avLst/>
          </a:prstGeom>
        </p:spPr>
      </p:pic>
    </p:spTree>
    <p:extLst>
      <p:ext uri="{BB962C8B-B14F-4D97-AF65-F5344CB8AC3E}">
        <p14:creationId xmlns:p14="http://schemas.microsoft.com/office/powerpoint/2010/main" val="1580351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0902" y="136509"/>
            <a:ext cx="9905998" cy="1478570"/>
          </a:xfrm>
        </p:spPr>
        <p:txBody>
          <a:bodyPr/>
          <a:lstStyle/>
          <a:p>
            <a:r>
              <a:rPr lang="en-US" dirty="0" smtClean="0"/>
              <a:t>What to discuss?</a:t>
            </a:r>
            <a:endParaRPr lang="en-US" dirty="0"/>
          </a:p>
        </p:txBody>
      </p:sp>
      <p:sp>
        <p:nvSpPr>
          <p:cNvPr id="3" name="Content Placeholder 2"/>
          <p:cNvSpPr>
            <a:spLocks noGrp="1"/>
          </p:cNvSpPr>
          <p:nvPr>
            <p:ph idx="1"/>
          </p:nvPr>
        </p:nvSpPr>
        <p:spPr>
          <a:xfrm>
            <a:off x="1100901" y="1360967"/>
            <a:ext cx="9905999" cy="5238307"/>
          </a:xfrm>
        </p:spPr>
        <p:txBody>
          <a:bodyPr>
            <a:normAutofit/>
          </a:bodyPr>
          <a:lstStyle/>
          <a:p>
            <a:r>
              <a:rPr lang="en-US" dirty="0" smtClean="0"/>
              <a:t>What you consider to be acceptable and unacceptable behavior online</a:t>
            </a:r>
          </a:p>
          <a:p>
            <a:r>
              <a:rPr lang="en-US" dirty="0" smtClean="0"/>
              <a:t>How to be safe online: privacy settings, choosing “friends”</a:t>
            </a:r>
          </a:p>
          <a:p>
            <a:r>
              <a:rPr lang="en-US" dirty="0" smtClean="0"/>
              <a:t>To think before you post anything</a:t>
            </a:r>
          </a:p>
          <a:p>
            <a:r>
              <a:rPr lang="en-US" dirty="0" smtClean="0"/>
              <a:t>What sites are off limits</a:t>
            </a:r>
          </a:p>
          <a:p>
            <a:r>
              <a:rPr lang="en-US" dirty="0" smtClean="0"/>
              <a:t>Cyberbullying and what it is; consequences for cyberbullying</a:t>
            </a:r>
          </a:p>
          <a:p>
            <a:r>
              <a:rPr lang="en-US" dirty="0" smtClean="0"/>
              <a:t>To come to you if someone is making them feel unsafe or is bullying them over electronic communication</a:t>
            </a:r>
          </a:p>
          <a:p>
            <a:pPr lvl="1"/>
            <a:r>
              <a:rPr lang="en-US" dirty="0" smtClean="0"/>
              <a:t>Reassure them that you will be supportive if they’re being bullied</a:t>
            </a:r>
          </a:p>
        </p:txBody>
      </p:sp>
      <p:sp>
        <p:nvSpPr>
          <p:cNvPr id="4" name="TextBox 3"/>
          <p:cNvSpPr txBox="1"/>
          <p:nvPr/>
        </p:nvSpPr>
        <p:spPr>
          <a:xfrm>
            <a:off x="1437968" y="6231194"/>
            <a:ext cx="7787148" cy="369332"/>
          </a:xfrm>
          <a:prstGeom prst="rect">
            <a:avLst/>
          </a:prstGeom>
          <a:noFill/>
        </p:spPr>
        <p:txBody>
          <a:bodyPr wrap="square" rtlCol="0">
            <a:spAutoFit/>
          </a:bodyPr>
          <a:lstStyle/>
          <a:p>
            <a:r>
              <a:rPr lang="en-US" dirty="0" smtClean="0"/>
              <a:t>(National Society for the Prevention of Cruelty to Children, 2016)</a:t>
            </a:r>
            <a:endParaRPr lang="en-US" dirty="0"/>
          </a:p>
        </p:txBody>
      </p:sp>
    </p:spTree>
    <p:extLst>
      <p:ext uri="{BB962C8B-B14F-4D97-AF65-F5344CB8AC3E}">
        <p14:creationId xmlns:p14="http://schemas.microsoft.com/office/powerpoint/2010/main" val="34426689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Signs that a child is being bullied</a:t>
            </a:r>
            <a:endParaRPr lang="en-US" dirty="0"/>
          </a:p>
        </p:txBody>
      </p:sp>
      <p:sp>
        <p:nvSpPr>
          <p:cNvPr id="3" name="Content Placeholder 2"/>
          <p:cNvSpPr>
            <a:spLocks noGrp="1"/>
          </p:cNvSpPr>
          <p:nvPr>
            <p:ph idx="1"/>
          </p:nvPr>
        </p:nvSpPr>
        <p:spPr>
          <a:xfrm>
            <a:off x="1141412" y="1729562"/>
            <a:ext cx="10745788" cy="4408967"/>
          </a:xfrm>
        </p:spPr>
        <p:txBody>
          <a:bodyPr>
            <a:normAutofit fontScale="92500"/>
          </a:bodyPr>
          <a:lstStyle/>
          <a:p>
            <a:r>
              <a:rPr lang="en-US" dirty="0" smtClean="0"/>
              <a:t>Anger, sadness or frustration after having been on their device or online.</a:t>
            </a:r>
          </a:p>
          <a:p>
            <a:r>
              <a:rPr lang="en-US" dirty="0" smtClean="0"/>
              <a:t>Uneasiness about going to school or spending time with peers or sudden difficulties in school.</a:t>
            </a:r>
          </a:p>
          <a:p>
            <a:r>
              <a:rPr lang="en-US" dirty="0" smtClean="0"/>
              <a:t>Suddenly stops going on the internet, social media sites/apps, or using devices. Deletes accounts.</a:t>
            </a:r>
          </a:p>
          <a:p>
            <a:r>
              <a:rPr lang="en-US" dirty="0" smtClean="0"/>
              <a:t>Withdrawn from friends and family.</a:t>
            </a:r>
          </a:p>
          <a:p>
            <a:r>
              <a:rPr lang="en-US" dirty="0" smtClean="0"/>
              <a:t>Nervous about getting online or using device.</a:t>
            </a:r>
          </a:p>
          <a:p>
            <a:r>
              <a:rPr lang="en-US" dirty="0" smtClean="0"/>
              <a:t>Avoids talking about what they’re doing online.</a:t>
            </a:r>
          </a:p>
          <a:p>
            <a:r>
              <a:rPr lang="en-US" dirty="0" smtClean="0"/>
              <a:t>Loss of interest in things they used to enjoy.</a:t>
            </a:r>
          </a:p>
          <a:p>
            <a:endParaRPr lang="en-US" dirty="0" smtClean="0"/>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21210" y="4575544"/>
            <a:ext cx="2651051" cy="1988288"/>
          </a:xfrm>
          <a:prstGeom prst="rect">
            <a:avLst/>
          </a:prstGeom>
        </p:spPr>
      </p:pic>
      <p:sp>
        <p:nvSpPr>
          <p:cNvPr id="5" name="TextBox 4"/>
          <p:cNvSpPr txBox="1"/>
          <p:nvPr/>
        </p:nvSpPr>
        <p:spPr>
          <a:xfrm>
            <a:off x="1489587" y="6138529"/>
            <a:ext cx="5715000" cy="369332"/>
          </a:xfrm>
          <a:prstGeom prst="rect">
            <a:avLst/>
          </a:prstGeom>
          <a:noFill/>
        </p:spPr>
        <p:txBody>
          <a:bodyPr wrap="square" rtlCol="0">
            <a:spAutoFit/>
          </a:bodyPr>
          <a:lstStyle/>
          <a:p>
            <a:r>
              <a:rPr lang="en-US" dirty="0" smtClean="0"/>
              <a:t>(Get Cyber Safe, 2015a)</a:t>
            </a:r>
            <a:endParaRPr lang="en-US" dirty="0"/>
          </a:p>
        </p:txBody>
      </p:sp>
    </p:spTree>
    <p:extLst>
      <p:ext uri="{BB962C8B-B14F-4D97-AF65-F5344CB8AC3E}">
        <p14:creationId xmlns:p14="http://schemas.microsoft.com/office/powerpoint/2010/main" val="40850747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0"/>
            <a:ext cx="9905998" cy="1478570"/>
          </a:xfrm>
        </p:spPr>
        <p:txBody>
          <a:bodyPr/>
          <a:lstStyle/>
          <a:p>
            <a:r>
              <a:rPr lang="en-US" dirty="0" smtClean="0"/>
              <a:t>What to do when your child is being Cyberbullied</a:t>
            </a:r>
            <a:endParaRPr lang="en-US" dirty="0"/>
          </a:p>
        </p:txBody>
      </p:sp>
      <p:sp>
        <p:nvSpPr>
          <p:cNvPr id="3" name="Content Placeholder 2"/>
          <p:cNvSpPr>
            <a:spLocks noGrp="1"/>
          </p:cNvSpPr>
          <p:nvPr>
            <p:ph idx="1"/>
          </p:nvPr>
        </p:nvSpPr>
        <p:spPr>
          <a:xfrm>
            <a:off x="1141412" y="1259400"/>
            <a:ext cx="9905999" cy="4885190"/>
          </a:xfrm>
        </p:spPr>
        <p:txBody>
          <a:bodyPr>
            <a:normAutofit fontScale="92500" lnSpcReduction="10000"/>
          </a:bodyPr>
          <a:lstStyle/>
          <a:p>
            <a:r>
              <a:rPr lang="en-US" dirty="0" smtClean="0"/>
              <a:t>If there is a real threat to your child’s safety get the authorities involved immediately </a:t>
            </a:r>
          </a:p>
          <a:p>
            <a:r>
              <a:rPr lang="en-US" dirty="0" smtClean="0"/>
              <a:t>Inform the school if both children attend the same school. </a:t>
            </a:r>
          </a:p>
          <a:p>
            <a:r>
              <a:rPr lang="en-US" dirty="0" smtClean="0"/>
              <a:t>Encourage them to seek support from friends</a:t>
            </a:r>
          </a:p>
          <a:p>
            <a:r>
              <a:rPr lang="en-US" dirty="0" smtClean="0"/>
              <a:t>Neither you nor your child should reply to the bully</a:t>
            </a:r>
          </a:p>
          <a:p>
            <a:r>
              <a:rPr lang="en-US" dirty="0" smtClean="0"/>
              <a:t>Do collect evidence of CB</a:t>
            </a:r>
          </a:p>
          <a:p>
            <a:r>
              <a:rPr lang="en-US" dirty="0" smtClean="0"/>
              <a:t>Block the bully</a:t>
            </a:r>
          </a:p>
          <a:p>
            <a:r>
              <a:rPr lang="en-US" dirty="0" smtClean="0"/>
              <a:t>Improve privacy and security measures for sites and apps. </a:t>
            </a:r>
          </a:p>
          <a:p>
            <a:r>
              <a:rPr lang="en-US" dirty="0" smtClean="0"/>
              <a:t>Do report the message to the site or online service provider if what they’re doing violates terms of service</a:t>
            </a:r>
          </a:p>
          <a:p>
            <a:pPr lvl="1"/>
            <a:r>
              <a:rPr lang="en-US" dirty="0" smtClean="0"/>
              <a:t>Contact information: cyberbullying.us/report</a:t>
            </a:r>
            <a:endParaRPr lang="en-US" dirty="0"/>
          </a:p>
        </p:txBody>
      </p:sp>
      <p:sp>
        <p:nvSpPr>
          <p:cNvPr id="4" name="TextBox 3"/>
          <p:cNvSpPr txBox="1"/>
          <p:nvPr/>
        </p:nvSpPr>
        <p:spPr>
          <a:xfrm>
            <a:off x="1548581" y="6144590"/>
            <a:ext cx="7934632" cy="369332"/>
          </a:xfrm>
          <a:prstGeom prst="rect">
            <a:avLst/>
          </a:prstGeom>
          <a:noFill/>
        </p:spPr>
        <p:txBody>
          <a:bodyPr wrap="square" rtlCol="0">
            <a:spAutoFit/>
          </a:bodyPr>
          <a:lstStyle/>
          <a:p>
            <a:r>
              <a:rPr lang="en-US" dirty="0" smtClean="0"/>
              <a:t>(</a:t>
            </a:r>
            <a:r>
              <a:rPr lang="en-US" dirty="0" err="1" smtClean="0"/>
              <a:t>Hinduja</a:t>
            </a:r>
            <a:r>
              <a:rPr lang="en-US" dirty="0" smtClean="0"/>
              <a:t> &amp; </a:t>
            </a:r>
            <a:r>
              <a:rPr lang="en-US" dirty="0" err="1" smtClean="0"/>
              <a:t>Patchin</a:t>
            </a:r>
            <a:r>
              <a:rPr lang="en-US" dirty="0" smtClean="0"/>
              <a:t>, 2015a)</a:t>
            </a:r>
            <a:endParaRPr lang="en-US" dirty="0"/>
          </a:p>
        </p:txBody>
      </p:sp>
    </p:spTree>
    <p:extLst>
      <p:ext uri="{BB962C8B-B14F-4D97-AF65-F5344CB8AC3E}">
        <p14:creationId xmlns:p14="http://schemas.microsoft.com/office/powerpoint/2010/main" val="29480501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18518"/>
            <a:ext cx="9905998" cy="1238635"/>
          </a:xfrm>
        </p:spPr>
        <p:txBody>
          <a:bodyPr/>
          <a:lstStyle/>
          <a:p>
            <a:r>
              <a:rPr lang="en-US" dirty="0" smtClean="0"/>
              <a:t>Signs that a child might be cyberbullying</a:t>
            </a:r>
            <a:endParaRPr lang="en-US" dirty="0"/>
          </a:p>
        </p:txBody>
      </p:sp>
      <p:sp>
        <p:nvSpPr>
          <p:cNvPr id="3" name="Content Placeholder 2"/>
          <p:cNvSpPr>
            <a:spLocks noGrp="1"/>
          </p:cNvSpPr>
          <p:nvPr>
            <p:ph idx="1"/>
          </p:nvPr>
        </p:nvSpPr>
        <p:spPr>
          <a:xfrm>
            <a:off x="829524" y="1800447"/>
            <a:ext cx="10533136" cy="4735032"/>
          </a:xfrm>
        </p:spPr>
        <p:txBody>
          <a:bodyPr>
            <a:normAutofit lnSpcReduction="10000"/>
          </a:bodyPr>
          <a:lstStyle/>
          <a:p>
            <a:r>
              <a:rPr lang="en-US" dirty="0" smtClean="0"/>
              <a:t>Laughing hard when using device but not willing to show or tell you what they’re laughing about.</a:t>
            </a:r>
          </a:p>
          <a:p>
            <a:r>
              <a:rPr lang="en-US" dirty="0" smtClean="0"/>
              <a:t>Quickly hiding device or closing internet windows when you enter the room. </a:t>
            </a:r>
          </a:p>
          <a:p>
            <a:r>
              <a:rPr lang="en-US" dirty="0" smtClean="0"/>
              <a:t>Avoids talking about what they do online.</a:t>
            </a:r>
          </a:p>
          <a:p>
            <a:r>
              <a:rPr lang="en-US" dirty="0" smtClean="0"/>
              <a:t>Getting in trouble at home or school often.</a:t>
            </a:r>
          </a:p>
          <a:p>
            <a:r>
              <a:rPr lang="en-US" dirty="0" smtClean="0"/>
              <a:t>Don’t care if what they say or do hurts others.</a:t>
            </a:r>
          </a:p>
          <a:p>
            <a:r>
              <a:rPr lang="en-US" dirty="0" smtClean="0"/>
              <a:t>Increased preoccupation with being popular.</a:t>
            </a:r>
          </a:p>
          <a:p>
            <a:r>
              <a:rPr lang="en-US" dirty="0" smtClean="0"/>
              <a:t>Multiple online accounts or being on accounts that aren’t there’s.</a:t>
            </a:r>
          </a:p>
          <a:p>
            <a:r>
              <a:rPr lang="en-US" dirty="0" smtClean="0"/>
              <a:t>Spending a lot of time online and obsessively checking devices.</a:t>
            </a:r>
          </a:p>
          <a:p>
            <a:endParaRPr lang="en-US" dirty="0" smtClean="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88486" y="3217180"/>
            <a:ext cx="3105039" cy="1543580"/>
          </a:xfrm>
          <a:prstGeom prst="rect">
            <a:avLst/>
          </a:prstGeom>
        </p:spPr>
      </p:pic>
      <p:sp>
        <p:nvSpPr>
          <p:cNvPr id="5" name="TextBox 4"/>
          <p:cNvSpPr txBox="1"/>
          <p:nvPr/>
        </p:nvSpPr>
        <p:spPr>
          <a:xfrm>
            <a:off x="1141413" y="6488668"/>
            <a:ext cx="2851265" cy="369332"/>
          </a:xfrm>
          <a:prstGeom prst="rect">
            <a:avLst/>
          </a:prstGeom>
          <a:noFill/>
        </p:spPr>
        <p:txBody>
          <a:bodyPr wrap="square" rtlCol="0">
            <a:spAutoFit/>
          </a:bodyPr>
          <a:lstStyle/>
          <a:p>
            <a:r>
              <a:rPr lang="en-US" dirty="0" smtClean="0"/>
              <a:t>(Get Cyber Safe, 2015b)</a:t>
            </a:r>
            <a:endParaRPr lang="en-US" dirty="0"/>
          </a:p>
        </p:txBody>
      </p:sp>
    </p:spTree>
    <p:extLst>
      <p:ext uri="{BB962C8B-B14F-4D97-AF65-F5344CB8AC3E}">
        <p14:creationId xmlns:p14="http://schemas.microsoft.com/office/powerpoint/2010/main" val="41638527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2922" y="0"/>
            <a:ext cx="9905998" cy="1478570"/>
          </a:xfrm>
        </p:spPr>
        <p:txBody>
          <a:bodyPr/>
          <a:lstStyle/>
          <a:p>
            <a:r>
              <a:rPr lang="en-US" dirty="0" smtClean="0"/>
              <a:t>What to do when your child is cyberbullying</a:t>
            </a:r>
            <a:endParaRPr lang="en-US" dirty="0"/>
          </a:p>
        </p:txBody>
      </p:sp>
      <p:sp>
        <p:nvSpPr>
          <p:cNvPr id="3" name="Content Placeholder 2"/>
          <p:cNvSpPr>
            <a:spLocks noGrp="1"/>
          </p:cNvSpPr>
          <p:nvPr>
            <p:ph idx="1"/>
          </p:nvPr>
        </p:nvSpPr>
        <p:spPr>
          <a:xfrm>
            <a:off x="900408" y="1149703"/>
            <a:ext cx="10490606" cy="4732560"/>
          </a:xfrm>
        </p:spPr>
        <p:txBody>
          <a:bodyPr/>
          <a:lstStyle/>
          <a:p>
            <a:r>
              <a:rPr lang="en-US" dirty="0" smtClean="0"/>
              <a:t>Acknowledge that there is a problem</a:t>
            </a:r>
          </a:p>
          <a:p>
            <a:r>
              <a:rPr lang="en-US" dirty="0" smtClean="0"/>
              <a:t>Reassure your child that your available to talk if they are being bullied</a:t>
            </a:r>
          </a:p>
          <a:p>
            <a:r>
              <a:rPr lang="en-US" dirty="0" smtClean="0"/>
              <a:t>Immediately stop the bullying</a:t>
            </a:r>
          </a:p>
          <a:p>
            <a:r>
              <a:rPr lang="en-US" dirty="0" smtClean="0"/>
              <a:t>Please remember that hurt people hurt people</a:t>
            </a:r>
          </a:p>
          <a:p>
            <a:r>
              <a:rPr lang="en-US" dirty="0" smtClean="0"/>
              <a:t>Monitor </a:t>
            </a:r>
            <a:r>
              <a:rPr lang="en-US" dirty="0"/>
              <a:t>their activities: </a:t>
            </a:r>
            <a:r>
              <a:rPr lang="en-US" dirty="0">
                <a:hlinkClick r:id="rId3"/>
              </a:rPr>
              <a:t>https://</a:t>
            </a:r>
            <a:r>
              <a:rPr lang="en-US" dirty="0" smtClean="0">
                <a:hlinkClick r:id="rId3"/>
              </a:rPr>
              <a:t>www.commonsensemedia.org/blog/everything-you-need-to-know-about-parental-controls</a:t>
            </a:r>
            <a:endParaRPr lang="en-US" dirty="0" smtClean="0"/>
          </a:p>
          <a:p>
            <a:r>
              <a:rPr lang="en-US" dirty="0" smtClean="0"/>
              <a:t>Help your child to understand how the victim feels</a:t>
            </a:r>
          </a:p>
          <a:p>
            <a:endParaRPr lang="en-US" dirty="0"/>
          </a:p>
        </p:txBody>
      </p:sp>
      <p:sp>
        <p:nvSpPr>
          <p:cNvPr id="5" name="TextBox 4"/>
          <p:cNvSpPr txBox="1"/>
          <p:nvPr/>
        </p:nvSpPr>
        <p:spPr>
          <a:xfrm>
            <a:off x="1271713" y="6063151"/>
            <a:ext cx="7300451" cy="369332"/>
          </a:xfrm>
          <a:prstGeom prst="rect">
            <a:avLst/>
          </a:prstGeom>
          <a:noFill/>
        </p:spPr>
        <p:txBody>
          <a:bodyPr wrap="square" rtlCol="0">
            <a:spAutoFit/>
          </a:bodyPr>
          <a:lstStyle/>
          <a:p>
            <a:r>
              <a:rPr lang="en-US" dirty="0" smtClean="0"/>
              <a:t>(</a:t>
            </a:r>
            <a:r>
              <a:rPr lang="en-US" dirty="0" err="1" smtClean="0"/>
              <a:t>Hinduja</a:t>
            </a:r>
            <a:r>
              <a:rPr lang="en-US" dirty="0" smtClean="0"/>
              <a:t> &amp; </a:t>
            </a:r>
            <a:r>
              <a:rPr lang="en-US" dirty="0" err="1" smtClean="0"/>
              <a:t>Patchin</a:t>
            </a:r>
            <a:r>
              <a:rPr lang="en-US" dirty="0" smtClean="0"/>
              <a:t>, 2015b)</a:t>
            </a:r>
            <a:endParaRPr lang="en-US" dirty="0"/>
          </a:p>
        </p:txBody>
      </p:sp>
    </p:spTree>
    <p:extLst>
      <p:ext uri="{BB962C8B-B14F-4D97-AF65-F5344CB8AC3E}">
        <p14:creationId xmlns:p14="http://schemas.microsoft.com/office/powerpoint/2010/main" val="57385841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	</a:t>
            </a:r>
            <a:endParaRPr lang="en-US" dirty="0"/>
          </a:p>
        </p:txBody>
      </p:sp>
      <p:sp>
        <p:nvSpPr>
          <p:cNvPr id="3" name="Content Placeholder 2"/>
          <p:cNvSpPr>
            <a:spLocks noGrp="1"/>
          </p:cNvSpPr>
          <p:nvPr>
            <p:ph idx="1"/>
          </p:nvPr>
        </p:nvSpPr>
        <p:spPr/>
        <p:txBody>
          <a:bodyPr/>
          <a:lstStyle/>
          <a:p>
            <a:r>
              <a:rPr lang="en-US" dirty="0" smtClean="0"/>
              <a:t>Common Sense Media: commonsensemedia.org</a:t>
            </a:r>
          </a:p>
          <a:p>
            <a:r>
              <a:rPr lang="en-US" dirty="0" smtClean="0"/>
              <a:t>StopBullying.gov</a:t>
            </a:r>
          </a:p>
          <a:p>
            <a:r>
              <a:rPr lang="en-US" dirty="0" smtClean="0"/>
              <a:t>Facebook’s help center</a:t>
            </a:r>
          </a:p>
          <a:p>
            <a:r>
              <a:rPr lang="en-US" dirty="0" smtClean="0"/>
              <a:t>Cyberbullying Research Center: Cyberbullying.org</a:t>
            </a:r>
            <a:endParaRPr lang="en-US" dirty="0"/>
          </a:p>
        </p:txBody>
      </p:sp>
    </p:spTree>
    <p:extLst>
      <p:ext uri="{BB962C8B-B14F-4D97-AF65-F5344CB8AC3E}">
        <p14:creationId xmlns:p14="http://schemas.microsoft.com/office/powerpoint/2010/main" val="18162372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8543" y="155603"/>
            <a:ext cx="9905998" cy="1478570"/>
          </a:xfrm>
        </p:spPr>
        <p:txBody>
          <a:bodyPr/>
          <a:lstStyle/>
          <a:p>
            <a:r>
              <a:rPr lang="en-US" dirty="0" smtClean="0"/>
              <a:t>Kids do good things online too…</a:t>
            </a:r>
            <a:endParaRPr lang="en-US" dirty="0"/>
          </a:p>
        </p:txBody>
      </p:sp>
      <p:pic>
        <p:nvPicPr>
          <p:cNvPr id="4" name="rpOvYWd4KW4"/>
          <p:cNvPicPr>
            <a:picLocks noGrp="1" noRot="1" noChangeAspect="1"/>
          </p:cNvPicPr>
          <p:nvPr>
            <p:ph idx="1"/>
            <a:videoFile r:link="rId1"/>
          </p:nvPr>
        </p:nvPicPr>
        <p:blipFill>
          <a:blip r:embed="rId4"/>
          <a:stretch>
            <a:fillRect/>
          </a:stretch>
        </p:blipFill>
        <p:spPr>
          <a:xfrm>
            <a:off x="1213803" y="1882140"/>
            <a:ext cx="7518717" cy="4229279"/>
          </a:xfrm>
          <a:prstGeom prst="rect">
            <a:avLst/>
          </a:prstGeom>
        </p:spPr>
      </p:pic>
      <p:sp>
        <p:nvSpPr>
          <p:cNvPr id="5" name="TextBox 4"/>
          <p:cNvSpPr txBox="1"/>
          <p:nvPr/>
        </p:nvSpPr>
        <p:spPr>
          <a:xfrm>
            <a:off x="1314450" y="6315075"/>
            <a:ext cx="6909435" cy="369332"/>
          </a:xfrm>
          <a:prstGeom prst="rect">
            <a:avLst/>
          </a:prstGeom>
          <a:noFill/>
        </p:spPr>
        <p:txBody>
          <a:bodyPr wrap="square" rtlCol="0">
            <a:spAutoFit/>
          </a:bodyPr>
          <a:lstStyle/>
          <a:p>
            <a:r>
              <a:rPr lang="en-US" dirty="0"/>
              <a:t>https://www.youtube.com/watch?v=rpOvYWd4KW4</a:t>
            </a:r>
          </a:p>
        </p:txBody>
      </p:sp>
    </p:spTree>
    <p:extLst>
      <p:ext uri="{BB962C8B-B14F-4D97-AF65-F5344CB8AC3E}">
        <p14:creationId xmlns:p14="http://schemas.microsoft.com/office/powerpoint/2010/main" val="6501557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2" y="0"/>
            <a:ext cx="9905998" cy="907026"/>
          </a:xfrm>
        </p:spPr>
        <p:txBody>
          <a:bodyPr/>
          <a:lstStyle/>
          <a:p>
            <a:pPr algn="ctr"/>
            <a:r>
              <a:rPr lang="en-US" dirty="0" smtClean="0"/>
              <a:t>References</a:t>
            </a:r>
            <a:endParaRPr lang="en-US" dirty="0"/>
          </a:p>
        </p:txBody>
      </p:sp>
      <p:sp>
        <p:nvSpPr>
          <p:cNvPr id="3" name="Content Placeholder 2"/>
          <p:cNvSpPr>
            <a:spLocks noGrp="1"/>
          </p:cNvSpPr>
          <p:nvPr>
            <p:ph idx="1"/>
          </p:nvPr>
        </p:nvSpPr>
        <p:spPr>
          <a:xfrm>
            <a:off x="1141412" y="737418"/>
            <a:ext cx="10561433" cy="6120582"/>
          </a:xfrm>
        </p:spPr>
        <p:txBody>
          <a:bodyPr>
            <a:normAutofit fontScale="92500" lnSpcReduction="10000"/>
          </a:bodyPr>
          <a:lstStyle/>
          <a:p>
            <a:r>
              <a:rPr lang="en-US" dirty="0" smtClean="0">
                <a:effectLst/>
              </a:rPr>
              <a:t>Cyberbullying Research Center (2013). Cyberbullying on Instagram. </a:t>
            </a:r>
            <a:r>
              <a:rPr lang="en-US" dirty="0">
                <a:effectLst/>
              </a:rPr>
              <a:t>Retrieved from http://cyberbullying.org/cyberbullying-on-instagram</a:t>
            </a:r>
          </a:p>
          <a:p>
            <a:r>
              <a:rPr lang="en-US" dirty="0" smtClean="0">
                <a:effectLst/>
              </a:rPr>
              <a:t>Elgersma, C. (2016). 16 apps and websites kids are heading to after Facebook. </a:t>
            </a:r>
            <a:r>
              <a:rPr lang="en-US" dirty="0">
                <a:effectLst/>
              </a:rPr>
              <a:t>Retrieved from </a:t>
            </a:r>
            <a:r>
              <a:rPr lang="en-US" dirty="0">
                <a:effectLst/>
                <a:hlinkClick r:id="rId2"/>
              </a:rPr>
              <a:t>https://</a:t>
            </a:r>
            <a:r>
              <a:rPr lang="en-US" dirty="0" smtClean="0">
                <a:effectLst/>
                <a:hlinkClick r:id="rId2"/>
              </a:rPr>
              <a:t>www.commonsensemedia.org/blog/16-apps-and-websites-kids-are-heading-to-after-facebook</a:t>
            </a:r>
            <a:endParaRPr lang="en-US" dirty="0" smtClean="0">
              <a:effectLst/>
            </a:endParaRPr>
          </a:p>
          <a:p>
            <a:r>
              <a:rPr lang="en-US" dirty="0" smtClean="0">
                <a:effectLst/>
              </a:rPr>
              <a:t>Facebook (2016). Company info. </a:t>
            </a:r>
            <a:r>
              <a:rPr lang="en-US" dirty="0">
                <a:effectLst/>
              </a:rPr>
              <a:t>Retrieved from </a:t>
            </a:r>
            <a:r>
              <a:rPr lang="en-US" dirty="0">
                <a:effectLst/>
                <a:hlinkClick r:id="rId3"/>
              </a:rPr>
              <a:t>http://newsroom.fb.com/company-info</a:t>
            </a:r>
            <a:r>
              <a:rPr lang="en-US" dirty="0" smtClean="0">
                <a:effectLst/>
                <a:hlinkClick r:id="rId3"/>
              </a:rPr>
              <a:t>/</a:t>
            </a:r>
            <a:endParaRPr lang="en-US" dirty="0" smtClean="0">
              <a:effectLst/>
            </a:endParaRPr>
          </a:p>
          <a:p>
            <a:r>
              <a:rPr lang="en-US" dirty="0" smtClean="0">
                <a:effectLst/>
              </a:rPr>
              <a:t>Get Cyber Safe (2015a). Is your child being cyberbullied? </a:t>
            </a:r>
            <a:r>
              <a:rPr lang="en-US" dirty="0">
                <a:effectLst/>
              </a:rPr>
              <a:t>Retrieved from </a:t>
            </a:r>
            <a:r>
              <a:rPr lang="en-US" dirty="0">
                <a:effectLst/>
                <a:hlinkClick r:id="rId4"/>
              </a:rPr>
              <a:t>http://</a:t>
            </a:r>
            <a:r>
              <a:rPr lang="en-US" dirty="0" smtClean="0">
                <a:effectLst/>
                <a:hlinkClick r:id="rId4"/>
              </a:rPr>
              <a:t>www.getcybersafe.gc.ca/cnt/cbrbllng/prnts/chld-bng-cbrblld-en.aspx</a:t>
            </a:r>
            <a:endParaRPr lang="en-US" dirty="0">
              <a:effectLst/>
            </a:endParaRPr>
          </a:p>
          <a:p>
            <a:r>
              <a:rPr lang="en-US" dirty="0" smtClean="0">
                <a:effectLst/>
              </a:rPr>
              <a:t>Get Cyber Safe (2015b). Is you child cyberbullying? </a:t>
            </a:r>
            <a:r>
              <a:rPr lang="en-US" dirty="0">
                <a:effectLst/>
              </a:rPr>
              <a:t>Retrieved from http://www.getcybersafe.gc.ca/cnt/cbrbllng/prnts/chld-cbrbll-en.aspx</a:t>
            </a:r>
            <a:endParaRPr lang="en-US" dirty="0" smtClean="0">
              <a:effectLst/>
            </a:endParaRPr>
          </a:p>
          <a:p>
            <a:r>
              <a:rPr lang="en-US" dirty="0" err="1" smtClean="0">
                <a:effectLst/>
              </a:rPr>
              <a:t>Hinduja</a:t>
            </a:r>
            <a:r>
              <a:rPr lang="en-US" dirty="0" smtClean="0">
                <a:effectLst/>
              </a:rPr>
              <a:t>, S. &amp; </a:t>
            </a:r>
            <a:r>
              <a:rPr lang="en-US" dirty="0" err="1" smtClean="0">
                <a:effectLst/>
              </a:rPr>
              <a:t>Patchin</a:t>
            </a:r>
            <a:r>
              <a:rPr lang="en-US" dirty="0" smtClean="0">
                <a:effectLst/>
              </a:rPr>
              <a:t>, J.W. (2015a). What to do if you child is cyberbullied. </a:t>
            </a:r>
            <a:r>
              <a:rPr lang="en-US" dirty="0">
                <a:effectLst/>
              </a:rPr>
              <a:t>Retrieved from </a:t>
            </a:r>
            <a:r>
              <a:rPr lang="en-US" dirty="0">
                <a:effectLst/>
                <a:hlinkClick r:id="rId5"/>
              </a:rPr>
              <a:t>http://</a:t>
            </a:r>
            <a:r>
              <a:rPr lang="en-US" dirty="0" smtClean="0">
                <a:effectLst/>
                <a:hlinkClick r:id="rId5"/>
              </a:rPr>
              <a:t>cyberbullying.org/tips-for-parents-when-your-child-is-cyberbullied.pdf</a:t>
            </a:r>
            <a:endParaRPr lang="en-US" dirty="0" smtClean="0">
              <a:effectLst/>
            </a:endParaRPr>
          </a:p>
          <a:p>
            <a:r>
              <a:rPr lang="en-US" dirty="0" err="1" smtClean="0">
                <a:effectLst/>
              </a:rPr>
              <a:t>Hinduja</a:t>
            </a:r>
            <a:r>
              <a:rPr lang="en-US" dirty="0" smtClean="0">
                <a:effectLst/>
              </a:rPr>
              <a:t>, S. &amp; </a:t>
            </a:r>
            <a:r>
              <a:rPr lang="en-US" dirty="0" err="1" smtClean="0">
                <a:effectLst/>
              </a:rPr>
              <a:t>Patchin</a:t>
            </a:r>
            <a:r>
              <a:rPr lang="en-US" dirty="0" smtClean="0">
                <a:effectLst/>
              </a:rPr>
              <a:t>, J.W. (2015b). What to do when your child cyberbullies others. </a:t>
            </a:r>
            <a:r>
              <a:rPr lang="en-US" dirty="0">
                <a:effectLst/>
              </a:rPr>
              <a:t>Retrieved from http://cyberbullying.org/what-to-do-when-your-child-cyberbullies-others</a:t>
            </a:r>
            <a:endParaRPr lang="en-US" dirty="0" smtClean="0">
              <a:effectLst/>
            </a:endParaRPr>
          </a:p>
          <a:p>
            <a:endParaRPr lang="en-US" dirty="0"/>
          </a:p>
        </p:txBody>
      </p:sp>
    </p:spTree>
    <p:extLst>
      <p:ext uri="{BB962C8B-B14F-4D97-AF65-F5344CB8AC3E}">
        <p14:creationId xmlns:p14="http://schemas.microsoft.com/office/powerpoint/2010/main" val="19438073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9180" y="-59908"/>
            <a:ext cx="9905998" cy="1291398"/>
          </a:xfrm>
        </p:spPr>
        <p:txBody>
          <a:bodyPr/>
          <a:lstStyle/>
          <a:p>
            <a:pPr algn="ctr"/>
            <a:r>
              <a:rPr lang="en-US" dirty="0" smtClean="0"/>
              <a:t>References</a:t>
            </a:r>
            <a:endParaRPr lang="en-US" dirty="0"/>
          </a:p>
        </p:txBody>
      </p:sp>
      <p:sp>
        <p:nvSpPr>
          <p:cNvPr id="3" name="Content Placeholder 2"/>
          <p:cNvSpPr>
            <a:spLocks noGrp="1"/>
          </p:cNvSpPr>
          <p:nvPr>
            <p:ph idx="1"/>
          </p:nvPr>
        </p:nvSpPr>
        <p:spPr>
          <a:xfrm>
            <a:off x="1141412" y="973394"/>
            <a:ext cx="10244343" cy="5383161"/>
          </a:xfrm>
        </p:spPr>
        <p:txBody>
          <a:bodyPr>
            <a:normAutofit fontScale="92500" lnSpcReduction="10000"/>
          </a:bodyPr>
          <a:lstStyle/>
          <a:p>
            <a:r>
              <a:rPr lang="en-US" dirty="0">
                <a:effectLst/>
              </a:rPr>
              <a:t>Instagram (2016). Press news. Retrieved from https://www.instagram.com/press/?hl=en</a:t>
            </a:r>
          </a:p>
          <a:p>
            <a:r>
              <a:rPr lang="en-US" dirty="0">
                <a:effectLst/>
              </a:rPr>
              <a:t>Kowalski, R.M., </a:t>
            </a:r>
            <a:r>
              <a:rPr lang="en-US" dirty="0" err="1">
                <a:effectLst/>
              </a:rPr>
              <a:t>Giumetti</a:t>
            </a:r>
            <a:r>
              <a:rPr lang="en-US" dirty="0">
                <a:effectLst/>
              </a:rPr>
              <a:t>, G.W., Schroeder, A.N., &amp; </a:t>
            </a:r>
            <a:r>
              <a:rPr lang="en-US" dirty="0" err="1">
                <a:effectLst/>
              </a:rPr>
              <a:t>Lattanner</a:t>
            </a:r>
            <a:r>
              <a:rPr lang="en-US" dirty="0">
                <a:effectLst/>
              </a:rPr>
              <a:t>, E.R. (2014). Bullying in the digital age: A critical review and meta-analysis of cyberbullying research among youth. </a:t>
            </a:r>
            <a:r>
              <a:rPr lang="en-US" i="1" dirty="0">
                <a:effectLst/>
              </a:rPr>
              <a:t>Psychological Bulleting, 140</a:t>
            </a:r>
            <a:r>
              <a:rPr lang="en-US" dirty="0">
                <a:effectLst/>
              </a:rPr>
              <a:t>(4), 1073-1137. </a:t>
            </a:r>
            <a:r>
              <a:rPr lang="en-US" dirty="0" err="1">
                <a:effectLst/>
              </a:rPr>
              <a:t>doi</a:t>
            </a:r>
            <a:r>
              <a:rPr lang="en-US" dirty="0">
                <a:effectLst/>
              </a:rPr>
              <a:t>: 10.1037/a0035618</a:t>
            </a:r>
          </a:p>
          <a:p>
            <a:r>
              <a:rPr lang="en-US" dirty="0">
                <a:effectLst/>
              </a:rPr>
              <a:t>Martin-</a:t>
            </a:r>
            <a:r>
              <a:rPr lang="en-US" dirty="0" err="1">
                <a:effectLst/>
              </a:rPr>
              <a:t>Wilbourne</a:t>
            </a:r>
            <a:r>
              <a:rPr lang="en-US" dirty="0">
                <a:effectLst/>
              </a:rPr>
              <a:t> Partners (2015). Snapchat is now the third most popular social network among millennials. Retrieved from </a:t>
            </a:r>
            <a:r>
              <a:rPr lang="en-US" dirty="0">
                <a:effectLst/>
                <a:hlinkClick r:id="rId2"/>
              </a:rPr>
              <a:t>http://mwpartners.com/snapchat-is-now-the-third-most-popular-social-network-among-millennials/</a:t>
            </a:r>
            <a:endParaRPr lang="en-US" dirty="0">
              <a:effectLst/>
            </a:endParaRPr>
          </a:p>
          <a:p>
            <a:r>
              <a:rPr lang="en-US" dirty="0">
                <a:effectLst/>
              </a:rPr>
              <a:t>National Society for the Prevention of Cruelty to Children (2016). Discussing online safety with your child. Retrieved from https://www.nspcc.org.uk/preventing-abuse/keeping-children-safe/online-safety/talking-your-child-staying-safe-online/</a:t>
            </a:r>
          </a:p>
          <a:p>
            <a:r>
              <a:rPr lang="en-US" dirty="0" err="1">
                <a:effectLst/>
              </a:rPr>
              <a:t>Nusca</a:t>
            </a:r>
            <a:r>
              <a:rPr lang="en-US" dirty="0">
                <a:effectLst/>
              </a:rPr>
              <a:t>, A, (2015). Why Snapchat is worth $19 billion (or more). Retrieved from http://fortune.com/2015/02/19/snapchat-worth-19-billion-more/</a:t>
            </a:r>
          </a:p>
          <a:p>
            <a:endParaRPr lang="en-US" dirty="0"/>
          </a:p>
        </p:txBody>
      </p:sp>
    </p:spTree>
    <p:extLst>
      <p:ext uri="{BB962C8B-B14F-4D97-AF65-F5344CB8AC3E}">
        <p14:creationId xmlns:p14="http://schemas.microsoft.com/office/powerpoint/2010/main" val="85048697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2B5F27"/>
      </a:dk2>
      <a:lt2>
        <a:srgbClr val="D8FC68"/>
      </a:lt2>
      <a:accent1>
        <a:srgbClr val="DDC855"/>
      </a:accent1>
      <a:accent2>
        <a:srgbClr val="FCA03D"/>
      </a:accent2>
      <a:accent3>
        <a:srgbClr val="E36439"/>
      </a:accent3>
      <a:accent4>
        <a:srgbClr val="C2935B"/>
      </a:accent4>
      <a:accent5>
        <a:srgbClr val="88C25C"/>
      </a:accent5>
      <a:accent6>
        <a:srgbClr val="BFCC86"/>
      </a:accent6>
      <a:hlink>
        <a:srgbClr val="FFCE23"/>
      </a:hlink>
      <a:folHlink>
        <a:srgbClr val="FDEB86"/>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88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82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97ECCC31-8429-4523-BE8D-8F09B7A4D4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Circuit</Template>
  <TotalTime>13960</TotalTime>
  <Words>1474</Words>
  <Application>Microsoft Office PowerPoint</Application>
  <PresentationFormat>Widescreen</PresentationFormat>
  <Paragraphs>168</Paragraphs>
  <Slides>21</Slides>
  <Notes>16</Notes>
  <HiddenSlides>0</HiddenSlides>
  <MMClips>4</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Trebuchet MS</vt:lpstr>
      <vt:lpstr>Tw Cen MT</vt:lpstr>
      <vt:lpstr>Circuit</vt:lpstr>
      <vt:lpstr>Cyberbullying and Talking with your kids about the digital world </vt:lpstr>
      <vt:lpstr>What is cyberbullying?</vt:lpstr>
      <vt:lpstr>What it is and what it isn’t</vt:lpstr>
      <vt:lpstr>What makes cyberbullying different?</vt:lpstr>
      <vt:lpstr>Examples of cyberbullying</vt:lpstr>
      <vt:lpstr>Video</vt:lpstr>
      <vt:lpstr>And now for something completely different:</vt:lpstr>
      <vt:lpstr>Where are the kids at?</vt:lpstr>
      <vt:lpstr>1. Facebook  </vt:lpstr>
      <vt:lpstr>2. Instagram</vt:lpstr>
      <vt:lpstr>3. Snapchat</vt:lpstr>
      <vt:lpstr>Opening up the conversation on Internet Use and Cyberbullying</vt:lpstr>
      <vt:lpstr>What to discuss?</vt:lpstr>
      <vt:lpstr>Signs that a child is being bullied</vt:lpstr>
      <vt:lpstr>What to do when your child is being Cyberbullied</vt:lpstr>
      <vt:lpstr>Signs that a child might be cyberbullying</vt:lpstr>
      <vt:lpstr>What to do when your child is cyberbullying</vt:lpstr>
      <vt:lpstr>Resources </vt:lpstr>
      <vt:lpstr>Kids do good things online too…</vt:lpstr>
      <vt:lpstr>References</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Cyberbullying: Bullying</dc:title>
  <dc:creator>Kelsy Streeter</dc:creator>
  <cp:lastModifiedBy>Ann-Marie Champion</cp:lastModifiedBy>
  <cp:revision>78</cp:revision>
  <dcterms:created xsi:type="dcterms:W3CDTF">2016-06-07T23:43:28Z</dcterms:created>
  <dcterms:modified xsi:type="dcterms:W3CDTF">2016-09-19T17:56:51Z</dcterms:modified>
</cp:coreProperties>
</file>