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315" r:id="rId5"/>
    <p:sldId id="316" r:id="rId6"/>
    <p:sldId id="320" r:id="rId7"/>
    <p:sldId id="321" r:id="rId8"/>
    <p:sldId id="322" r:id="rId9"/>
    <p:sldId id="323" r:id="rId10"/>
    <p:sldId id="324" r:id="rId11"/>
    <p:sldId id="325" r:id="rId12"/>
    <p:sldId id="318" r:id="rId13"/>
    <p:sldId id="326" r:id="rId14"/>
    <p:sldId id="327" r:id="rId15"/>
    <p:sldId id="328" r:id="rId16"/>
    <p:sldId id="329" r:id="rId17"/>
    <p:sldId id="330" r:id="rId18"/>
    <p:sldId id="331" r:id="rId19"/>
    <p:sldId id="333" r:id="rId20"/>
    <p:sldId id="335" r:id="rId21"/>
    <p:sldId id="332" r:id="rId22"/>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tai" initials="j" lastIdx="1" clrIdx="0"/>
  <p:cmAuthor id="1" name="Dane Miller" initials="" lastIdx="9" clrIdx="1"/>
  <p:cmAuthor id="2" name="amcleod" initials="am" lastIdx="5"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FF"/>
    <a:srgbClr val="752864"/>
    <a:srgbClr val="C7ECFF"/>
    <a:srgbClr val="1397FE"/>
    <a:srgbClr val="20A9FF"/>
    <a:srgbClr val="0090FF"/>
    <a:srgbClr val="352C83"/>
    <a:srgbClr val="DE7A16"/>
    <a:srgbClr val="F5972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77005" autoAdjust="0"/>
  </p:normalViewPr>
  <p:slideViewPr>
    <p:cSldViewPr snapToGrid="0" snapToObjects="1">
      <p:cViewPr>
        <p:scale>
          <a:sx n="90" d="100"/>
          <a:sy n="90" d="100"/>
        </p:scale>
        <p:origin x="-72" y="-72"/>
      </p:cViewPr>
      <p:guideLst>
        <p:guide orient="horz" pos="1034"/>
        <p:guide pos="3294"/>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00" d="100"/>
          <a:sy n="100" d="100"/>
        </p:scale>
        <p:origin x="-773" y="37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ＭＳ Ｐゴシック" pitchFamily="34" charset="-128"/>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E8D5FB5A-BFF7-454D-A55A-4308F675C762}" type="datetime1">
              <a:rPr lang="en-US"/>
              <a:pPr>
                <a:defRPr/>
              </a:pPr>
              <a:t>12/17/2013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ＭＳ Ｐゴシック" pitchFamily="34" charset="-128"/>
                <a:cs typeface="+mn-cs"/>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0DA77F6-1924-4AF2-9DC2-004FB835D8CE}" type="slidenum">
              <a:rPr lang="en-US"/>
              <a:pPr>
                <a:defRPr/>
              </a:pPr>
              <a:t>‹#›</a:t>
            </a:fld>
            <a:endParaRPr lang="en-US" dirty="0"/>
          </a:p>
        </p:txBody>
      </p:sp>
    </p:spTree>
    <p:extLst>
      <p:ext uri="{BB962C8B-B14F-4D97-AF65-F5344CB8AC3E}">
        <p14:creationId xmlns:p14="http://schemas.microsoft.com/office/powerpoint/2010/main" xmlns="" val="3330027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0D4357AF-D850-4E56-BCE8-C5B724A31DA2}" type="datetime1">
              <a:rPr lang="en-US"/>
              <a:pPr>
                <a:defRPr/>
              </a:pPr>
              <a:t>12/17/2013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E62BC960-44AF-498F-B994-9EA48CF4C6C8}" type="slidenum">
              <a:rPr lang="en-US"/>
              <a:pPr>
                <a:defRPr/>
              </a:pPr>
              <a:t>‹#›</a:t>
            </a:fld>
            <a:endParaRPr lang="en-US" dirty="0"/>
          </a:p>
        </p:txBody>
      </p:sp>
    </p:spTree>
    <p:extLst>
      <p:ext uri="{BB962C8B-B14F-4D97-AF65-F5344CB8AC3E}">
        <p14:creationId xmlns:p14="http://schemas.microsoft.com/office/powerpoint/2010/main" xmlns="" val="182766911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cs typeface="Times New Roman" pitchFamily="18" charset="0"/>
              </a:rPr>
              <a:t>Note to Presenter:</a:t>
            </a:r>
            <a:r>
              <a:rPr lang="en-US" dirty="0" smtClean="0">
                <a:cs typeface="Times New Roman" pitchFamily="18" charset="0"/>
              </a:rPr>
              <a:t> Use this PowerPoint presentation to help your students understand their PSAT/NMSQT results and benefit from the feedback provided on their score reports. The notes provided throughout the presentation can be read aloud to students or used simply as reference information. </a:t>
            </a:r>
          </a:p>
        </p:txBody>
      </p:sp>
      <p:sp>
        <p:nvSpPr>
          <p:cNvPr id="53252" name="Slide Number Placeholder 3"/>
          <p:cNvSpPr>
            <a:spLocks noGrp="1"/>
          </p:cNvSpPr>
          <p:nvPr>
            <p:ph type="sldNum" sz="quarter" idx="5"/>
          </p:nvPr>
        </p:nvSpPr>
        <p:spPr bwMode="auto">
          <a:noFill/>
          <a:ln>
            <a:miter lim="800000"/>
            <a:headEnd/>
            <a:tailEnd/>
          </a:ln>
        </p:spPr>
        <p:txBody>
          <a:bodyPr/>
          <a:lstStyle/>
          <a:p>
            <a:fld id="{81E7B9FA-B3BC-448F-937C-7FF746C27816}" type="slidenum">
              <a:rPr lang="en-US" smtClean="0"/>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ea typeface="ＭＳ Ｐゴシック" pitchFamily="34" charset="-128"/>
              </a:rPr>
              <a:t>Our agenda will cover:</a:t>
            </a:r>
          </a:p>
          <a:p>
            <a:pPr eaLnBrk="1" hangingPunct="1">
              <a:buFont typeface="Arial" pitchFamily="34" charset="0"/>
              <a:buChar char="•"/>
            </a:pPr>
            <a:r>
              <a:rPr lang="en-US" dirty="0" smtClean="0">
                <a:ea typeface="ＭＳ Ｐゴシック" pitchFamily="34" charset="-128"/>
              </a:rPr>
              <a:t> An overview of the four major</a:t>
            </a:r>
            <a:r>
              <a:rPr lang="en-US" baseline="0" dirty="0" smtClean="0">
                <a:ea typeface="ＭＳ Ｐゴシック" pitchFamily="34" charset="-128"/>
              </a:rPr>
              <a:t> parts of the PSAT/NMSQT results</a:t>
            </a:r>
          </a:p>
          <a:p>
            <a:pPr eaLnBrk="1" hangingPunct="1">
              <a:buFont typeface="Arial" pitchFamily="34" charset="0"/>
              <a:buChar char="•"/>
            </a:pPr>
            <a:r>
              <a:rPr lang="en-US" baseline="0" dirty="0" smtClean="0">
                <a:ea typeface="ＭＳ Ｐゴシック" pitchFamily="34" charset="-128"/>
              </a:rPr>
              <a:t> A look at how to use your results in the Skills section</a:t>
            </a:r>
          </a:p>
          <a:p>
            <a:pPr eaLnBrk="1" hangingPunct="1">
              <a:buFont typeface="Arial" pitchFamily="34" charset="0"/>
              <a:buChar char="•"/>
            </a:pPr>
            <a:r>
              <a:rPr lang="en-US" baseline="0" dirty="0" smtClean="0">
                <a:ea typeface="ＭＳ Ｐゴシック" pitchFamily="34" charset="-128"/>
              </a:rPr>
              <a:t> Information about the National Merit Scholarship Qualification </a:t>
            </a:r>
          </a:p>
          <a:p>
            <a:pPr eaLnBrk="1" hangingPunct="1">
              <a:buFont typeface="Arial" pitchFamily="34" charset="0"/>
              <a:buChar char="•"/>
            </a:pPr>
            <a:r>
              <a:rPr lang="en-US" baseline="0" dirty="0" smtClean="0">
                <a:ea typeface="ＭＳ Ｐゴシック" pitchFamily="34" charset="-128"/>
              </a:rPr>
              <a:t> How to interpret your answers</a:t>
            </a:r>
          </a:p>
          <a:p>
            <a:pPr eaLnBrk="1" hangingPunct="1">
              <a:buFont typeface="Arial" pitchFamily="34" charset="0"/>
              <a:buChar char="•"/>
            </a:pPr>
            <a:r>
              <a:rPr lang="en-US" baseline="0" dirty="0" smtClean="0">
                <a:ea typeface="ＭＳ Ｐゴシック" pitchFamily="34" charset="-128"/>
              </a:rPr>
              <a:t> Your next steps in planning your road to careers and college</a:t>
            </a:r>
          </a:p>
          <a:p>
            <a:pPr eaLnBrk="1" hangingPunct="1">
              <a:buFont typeface="Arial" pitchFamily="34" charset="0"/>
              <a:buChar char="•"/>
            </a:pPr>
            <a:r>
              <a:rPr lang="en-US" baseline="0" dirty="0" smtClean="0">
                <a:ea typeface="ＭＳ Ｐゴシック" pitchFamily="34" charset="-128"/>
              </a:rPr>
              <a:t> An introduction to the features of My College </a:t>
            </a:r>
            <a:r>
              <a:rPr lang="en-US" baseline="0" dirty="0" err="1" smtClean="0">
                <a:ea typeface="ＭＳ Ｐゴシック" pitchFamily="34" charset="-128"/>
              </a:rPr>
              <a:t>QuickStart</a:t>
            </a:r>
            <a:r>
              <a:rPr lang="en-US" baseline="0" dirty="0" smtClean="0">
                <a:ea typeface="ＭＳ Ｐゴシック" pitchFamily="34" charset="-128"/>
              </a:rPr>
              <a:t> and your own personalized college planning kit</a:t>
            </a:r>
            <a:endParaRPr lang="en-US" dirty="0" smtClean="0">
              <a:ea typeface="ＭＳ Ｐゴシック" pitchFamily="34" charset="-128"/>
            </a:endParaRPr>
          </a:p>
        </p:txBody>
      </p:sp>
      <p:sp>
        <p:nvSpPr>
          <p:cNvPr id="54276" name="Slide Number Placeholder 3"/>
          <p:cNvSpPr>
            <a:spLocks noGrp="1"/>
          </p:cNvSpPr>
          <p:nvPr>
            <p:ph type="sldNum" sz="quarter" idx="5"/>
          </p:nvPr>
        </p:nvSpPr>
        <p:spPr bwMode="auto">
          <a:noFill/>
          <a:ln>
            <a:miter lim="800000"/>
            <a:headEnd/>
            <a:tailEnd/>
          </a:ln>
        </p:spPr>
        <p:txBody>
          <a:bodyPr/>
          <a:lstStyle/>
          <a:p>
            <a:fld id="{4F802A15-471B-4BDF-8729-80F6971C9E26}" type="slidenum">
              <a:rPr lang="en-US" smtClean="0"/>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cs typeface="Times New Roman" pitchFamily="18" charset="0"/>
              </a:rPr>
              <a:t>There are 4 major parts to the PSAT/NMSQT Score Report:</a:t>
            </a:r>
          </a:p>
          <a:p>
            <a:pPr eaLnBrk="1" hangingPunct="1">
              <a:spcBef>
                <a:spcPct val="0"/>
              </a:spcBef>
            </a:pPr>
            <a:r>
              <a:rPr lang="en-US" dirty="0" smtClean="0">
                <a:cs typeface="Times New Roman" pitchFamily="18" charset="0"/>
              </a:rPr>
              <a:t>	-Your Scores</a:t>
            </a:r>
          </a:p>
          <a:p>
            <a:pPr eaLnBrk="1" hangingPunct="1">
              <a:spcBef>
                <a:spcPct val="0"/>
              </a:spcBef>
            </a:pPr>
            <a:r>
              <a:rPr lang="en-US" dirty="0" smtClean="0">
                <a:cs typeface="Times New Roman" pitchFamily="18" charset="0"/>
              </a:rPr>
              <a:t>	-Your Skills</a:t>
            </a:r>
          </a:p>
          <a:p>
            <a:pPr eaLnBrk="1" hangingPunct="1">
              <a:spcBef>
                <a:spcPct val="0"/>
              </a:spcBef>
            </a:pPr>
            <a:r>
              <a:rPr lang="en-US" dirty="0" smtClean="0">
                <a:cs typeface="Times New Roman" pitchFamily="18" charset="0"/>
              </a:rPr>
              <a:t>	-Your Answers</a:t>
            </a:r>
          </a:p>
          <a:p>
            <a:pPr eaLnBrk="1" hangingPunct="1">
              <a:spcBef>
                <a:spcPct val="0"/>
              </a:spcBef>
            </a:pPr>
            <a:r>
              <a:rPr lang="en-US" dirty="0" smtClean="0">
                <a:cs typeface="Times New Roman" pitchFamily="18" charset="0"/>
              </a:rPr>
              <a:t>	-Next Steps</a:t>
            </a:r>
          </a:p>
          <a:p>
            <a:pPr eaLnBrk="1" hangingPunct="1">
              <a:spcBef>
                <a:spcPct val="0"/>
              </a:spcBef>
            </a:pPr>
            <a:endParaRPr lang="en-US" dirty="0" smtClean="0">
              <a:cs typeface="Times New Roman" pitchFamily="18" charset="0"/>
            </a:endParaRPr>
          </a:p>
          <a:p>
            <a:pPr eaLnBrk="1" hangingPunct="1">
              <a:spcBef>
                <a:spcPct val="0"/>
              </a:spcBef>
            </a:pPr>
            <a:r>
              <a:rPr lang="en-US" dirty="0" smtClean="0">
                <a:cs typeface="Times New Roman" pitchFamily="18" charset="0"/>
              </a:rPr>
              <a:t>The score report shows how you performed on each of the three sections of the PSAT/NMSQT:</a:t>
            </a:r>
          </a:p>
          <a:p>
            <a:pPr eaLnBrk="1" hangingPunct="1">
              <a:spcBef>
                <a:spcPct val="0"/>
              </a:spcBef>
            </a:pPr>
            <a:r>
              <a:rPr lang="en-US" dirty="0" smtClean="0">
                <a:cs typeface="Times New Roman" pitchFamily="18" charset="0"/>
              </a:rPr>
              <a:t>	-Critical Reading</a:t>
            </a:r>
          </a:p>
          <a:p>
            <a:pPr eaLnBrk="1" hangingPunct="1">
              <a:spcBef>
                <a:spcPct val="0"/>
              </a:spcBef>
            </a:pPr>
            <a:r>
              <a:rPr lang="en-US" dirty="0" smtClean="0">
                <a:cs typeface="Times New Roman" pitchFamily="18" charset="0"/>
              </a:rPr>
              <a:t>	-Mathematics</a:t>
            </a:r>
          </a:p>
          <a:p>
            <a:pPr eaLnBrk="1" hangingPunct="1">
              <a:spcBef>
                <a:spcPct val="0"/>
              </a:spcBef>
            </a:pPr>
            <a:r>
              <a:rPr lang="en-US" dirty="0" smtClean="0">
                <a:cs typeface="Times New Roman" pitchFamily="18" charset="0"/>
              </a:rPr>
              <a:t>	-Writing Skills</a:t>
            </a:r>
          </a:p>
          <a:p>
            <a:pPr eaLnBrk="1" hangingPunct="1">
              <a:spcBef>
                <a:spcPct val="0"/>
              </a:spcBef>
            </a:pPr>
            <a:endParaRPr lang="en-US" dirty="0" smtClean="0"/>
          </a:p>
          <a:p>
            <a:pPr eaLnBrk="1" hangingPunct="1">
              <a:spcBef>
                <a:spcPct val="0"/>
              </a:spcBef>
            </a:pPr>
            <a:endParaRPr lang="en-US" dirty="0" smtClean="0"/>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AACB91-D9AA-46D6-8B8F-9EEA8805917B}"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pPr>
            <a:r>
              <a:rPr lang="en-US" b="1" dirty="0" smtClean="0">
                <a:cs typeface="Times New Roman" pitchFamily="18" charset="0"/>
              </a:rPr>
              <a:t>Your Skills Section</a:t>
            </a:r>
          </a:p>
          <a:p>
            <a:pPr eaLnBrk="1" hangingPunct="1">
              <a:lnSpc>
                <a:spcPct val="90000"/>
              </a:lnSpc>
              <a:spcBef>
                <a:spcPct val="0"/>
              </a:spcBef>
            </a:pPr>
            <a:endParaRPr lang="en-US" dirty="0" smtClean="0">
              <a:cs typeface="Times New Roman" pitchFamily="18" charset="0"/>
            </a:endParaRPr>
          </a:p>
          <a:p>
            <a:pPr eaLnBrk="1" hangingPunct="1">
              <a:lnSpc>
                <a:spcPct val="90000"/>
              </a:lnSpc>
              <a:spcBef>
                <a:spcPct val="0"/>
              </a:spcBef>
            </a:pPr>
            <a:r>
              <a:rPr lang="en-US" dirty="0" smtClean="0">
                <a:cs typeface="Times New Roman" pitchFamily="18" charset="0"/>
              </a:rPr>
              <a:t>The “Your Skills” section is a valuable part of your PSAT/NMSQT results, showing you a complete picture of how you performed on the different skills tested by the PSAT/NMSQT. Take a closer look to see where you did well and where you might want to improve. </a:t>
            </a:r>
          </a:p>
          <a:p>
            <a:pPr eaLnBrk="1" hangingPunct="1">
              <a:lnSpc>
                <a:spcPct val="90000"/>
              </a:lnSpc>
              <a:spcBef>
                <a:spcPct val="0"/>
              </a:spcBef>
            </a:pPr>
            <a:endParaRPr lang="en-US" dirty="0" smtClean="0">
              <a:cs typeface="Times New Roman" pitchFamily="18" charset="0"/>
            </a:endParaRPr>
          </a:p>
          <a:p>
            <a:pPr eaLnBrk="1" hangingPunct="1">
              <a:lnSpc>
                <a:spcPct val="90000"/>
              </a:lnSpc>
              <a:spcBef>
                <a:spcPct val="0"/>
              </a:spcBef>
            </a:pPr>
            <a:r>
              <a:rPr lang="en-US" dirty="0" smtClean="0">
                <a:cs typeface="Times New Roman" pitchFamily="18" charset="0"/>
              </a:rPr>
              <a:t>The same skills are tested on the SAT. To get more practice before you take that test, try the hundreds of practice questions available online at www.collegeboard.org/quickstart. </a:t>
            </a:r>
          </a:p>
          <a:p>
            <a:pPr eaLnBrk="1" hangingPunct="1">
              <a:spcBef>
                <a:spcPct val="0"/>
              </a:spcBef>
            </a:pPr>
            <a:endParaRPr lang="en-US" dirty="0"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A2B4A9-A9A9-44EE-82A7-69B58C043CFC}"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cs typeface="Times New Roman" pitchFamily="18" charset="0"/>
              </a:rPr>
              <a:t>Below your scores, you’ll find information about eligibility for scholarships available through the National Merit Scholarship Corporation.  Each student who takes the PSAT/NMSQT has a </a:t>
            </a:r>
            <a:r>
              <a:rPr lang="en-US" i="1" smtClean="0">
                <a:cs typeface="Times New Roman" pitchFamily="18" charset="0"/>
              </a:rPr>
              <a:t>Selection Index</a:t>
            </a:r>
            <a:r>
              <a:rPr lang="en-US" smtClean="0">
                <a:cs typeface="Times New Roman" pitchFamily="18" charset="0"/>
              </a:rPr>
              <a:t>.  The </a:t>
            </a:r>
            <a:r>
              <a:rPr lang="en-US" i="1" smtClean="0">
                <a:cs typeface="Times New Roman" pitchFamily="18" charset="0"/>
              </a:rPr>
              <a:t>Selection Index</a:t>
            </a:r>
            <a:r>
              <a:rPr lang="en-US" smtClean="0">
                <a:cs typeface="Times New Roman" pitchFamily="18" charset="0"/>
              </a:rPr>
              <a:t> is the sum of the Critical Reading, Math, and Writing Skills scores (CR+M+W).   </a:t>
            </a:r>
          </a:p>
          <a:p>
            <a:pPr eaLnBrk="1" hangingPunct="1">
              <a:spcBef>
                <a:spcPct val="0"/>
              </a:spcBef>
            </a:pPr>
            <a:endParaRPr lang="en-US" smtClean="0">
              <a:cs typeface="Times New Roman" pitchFamily="18" charset="0"/>
            </a:endParaRPr>
          </a:p>
          <a:p>
            <a:pPr eaLnBrk="1" hangingPunct="1">
              <a:spcBef>
                <a:spcPct val="0"/>
              </a:spcBef>
            </a:pPr>
            <a:r>
              <a:rPr lang="en-US" smtClean="0">
                <a:cs typeface="Times New Roman" pitchFamily="18" charset="0"/>
              </a:rPr>
              <a:t>To enter National Merit Scholarship Corporations competitions, you must:</a:t>
            </a:r>
          </a:p>
          <a:p>
            <a:pPr eaLnBrk="1" hangingPunct="1">
              <a:spcBef>
                <a:spcPct val="0"/>
              </a:spcBef>
            </a:pPr>
            <a:r>
              <a:rPr lang="en-US" smtClean="0">
                <a:cs typeface="Times New Roman" pitchFamily="18" charset="0"/>
              </a:rPr>
              <a:t>1.        be a full-time high school student;</a:t>
            </a:r>
          </a:p>
          <a:p>
            <a:pPr eaLnBrk="1" hangingPunct="1">
              <a:spcBef>
                <a:spcPct val="0"/>
              </a:spcBef>
            </a:pPr>
            <a:r>
              <a:rPr lang="en-US" smtClean="0">
                <a:cs typeface="Times New Roman" pitchFamily="18" charset="0"/>
              </a:rPr>
              <a:t>2.        graduate the following year and enroll in college full-time;</a:t>
            </a:r>
          </a:p>
          <a:p>
            <a:pPr eaLnBrk="1" hangingPunct="1">
              <a:spcBef>
                <a:spcPct val="0"/>
              </a:spcBef>
            </a:pPr>
            <a:r>
              <a:rPr lang="en-US" smtClean="0">
                <a:cs typeface="Times New Roman" pitchFamily="18" charset="0"/>
              </a:rPr>
              <a:t>3.        complete grades 9-12 in four years; and </a:t>
            </a:r>
          </a:p>
          <a:p>
            <a:pPr eaLnBrk="1" hangingPunct="1">
              <a:spcBef>
                <a:spcPct val="0"/>
              </a:spcBef>
            </a:pPr>
            <a:r>
              <a:rPr lang="en-US" smtClean="0">
                <a:cs typeface="Times New Roman" pitchFamily="18" charset="0"/>
              </a:rPr>
              <a:t>4.        be a U.S. citizen.</a:t>
            </a:r>
          </a:p>
          <a:p>
            <a:pPr eaLnBrk="1" hangingPunct="1">
              <a:spcBef>
                <a:spcPct val="0"/>
              </a:spcBef>
            </a:pPr>
            <a:endParaRPr lang="en-US" smtClean="0">
              <a:cs typeface="Times New Roman" pitchFamily="18" charset="0"/>
            </a:endParaRPr>
          </a:p>
          <a:p>
            <a:pPr eaLnBrk="1" hangingPunct="1">
              <a:spcBef>
                <a:spcPct val="0"/>
              </a:spcBef>
            </a:pPr>
            <a:r>
              <a:rPr lang="en-US" smtClean="0">
                <a:cs typeface="Times New Roman" pitchFamily="18" charset="0"/>
              </a:rPr>
              <a:t>If your </a:t>
            </a:r>
            <a:r>
              <a:rPr lang="en-US" i="1" smtClean="0">
                <a:cs typeface="Times New Roman" pitchFamily="18" charset="0"/>
              </a:rPr>
              <a:t>Selection Index</a:t>
            </a:r>
            <a:r>
              <a:rPr lang="en-US" smtClean="0">
                <a:cs typeface="Times New Roman" pitchFamily="18" charset="0"/>
              </a:rPr>
              <a:t> has an asterisk (*) next to it, this means you do not meet all the eligibility requirements for entrance into the competition. Typically, it is because you are not graduating next year.</a:t>
            </a:r>
          </a:p>
          <a:p>
            <a:pPr eaLnBrk="1" hangingPunct="1">
              <a:spcBef>
                <a:spcPct val="0"/>
              </a:spcBef>
            </a:pPr>
            <a:endParaRPr lang="en-US" smtClean="0">
              <a:cs typeface="Times New Roman" pitchFamily="18" charset="0"/>
            </a:endParaRPr>
          </a:p>
          <a:p>
            <a:pPr eaLnBrk="1" hangingPunct="1">
              <a:spcBef>
                <a:spcPct val="0"/>
              </a:spcBef>
            </a:pPr>
            <a:r>
              <a:rPr lang="en-US" smtClean="0">
                <a:cs typeface="Times New Roman" pitchFamily="18" charset="0"/>
              </a:rPr>
              <a:t>More than 1.5 million juniors enter this competition each year. About 50,000 qualify for recognition, and about 9,600 of these students receive an award. Be sure to look at your own </a:t>
            </a:r>
            <a:r>
              <a:rPr lang="en-US" i="1" smtClean="0">
                <a:cs typeface="Times New Roman" pitchFamily="18" charset="0"/>
              </a:rPr>
              <a:t>Selection Index</a:t>
            </a:r>
            <a:r>
              <a:rPr lang="en-US" smtClean="0">
                <a:cs typeface="Times New Roman" pitchFamily="18" charset="0"/>
              </a:rPr>
              <a:t> and eligibility when you receive your score report.</a:t>
            </a:r>
          </a:p>
          <a:p>
            <a:pPr eaLnBrk="1" hangingPunct="1">
              <a:spcBef>
                <a:spcPct val="0"/>
              </a:spcBef>
            </a:pPr>
            <a:endParaRPr lang="en-US"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56E995-CA5F-4FC7-894B-C85D756FF751}"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eaLnBrk="1" fontAlgn="auto" hangingPunct="1">
              <a:lnSpc>
                <a:spcPct val="90000"/>
              </a:lnSpc>
              <a:spcBef>
                <a:spcPts val="0"/>
              </a:spcBef>
              <a:spcAft>
                <a:spcPts val="0"/>
              </a:spcAft>
              <a:defRPr/>
            </a:pPr>
            <a:r>
              <a:rPr lang="en-US" sz="1000" b="1" dirty="0" smtClean="0">
                <a:cs typeface="Times New Roman" pitchFamily="18" charset="0"/>
              </a:rPr>
              <a:t>Review Your Answers Section</a:t>
            </a:r>
            <a:endParaRPr lang="en-US" sz="1000" dirty="0" smtClean="0">
              <a:cs typeface="Times New Roman" pitchFamily="18" charset="0"/>
            </a:endParaRPr>
          </a:p>
          <a:p>
            <a:pPr eaLnBrk="1" fontAlgn="auto" hangingPunct="1">
              <a:lnSpc>
                <a:spcPct val="90000"/>
              </a:lnSpc>
              <a:spcBef>
                <a:spcPts val="0"/>
              </a:spcBef>
              <a:spcAft>
                <a:spcPts val="0"/>
              </a:spcAft>
              <a:defRPr/>
            </a:pPr>
            <a:endParaRPr lang="en-US" sz="1000" dirty="0" smtClean="0">
              <a:cs typeface="Times New Roman" pitchFamily="18" charset="0"/>
            </a:endParaRPr>
          </a:p>
          <a:p>
            <a:pPr eaLnBrk="1" fontAlgn="auto" hangingPunct="1">
              <a:lnSpc>
                <a:spcPct val="90000"/>
              </a:lnSpc>
              <a:spcBef>
                <a:spcPts val="0"/>
              </a:spcBef>
              <a:spcAft>
                <a:spcPts val="0"/>
              </a:spcAft>
              <a:defRPr/>
            </a:pPr>
            <a:r>
              <a:rPr lang="en-US" sz="1000" dirty="0" smtClean="0">
                <a:cs typeface="Times New Roman" pitchFamily="18" charset="0"/>
              </a:rPr>
              <a:t>The middle section of the report is the “Review Your Answers” section. When you receive your results, you will also get your test book, the one you used when you took the test. Be sure to ask for your test book if you don’t have it.</a:t>
            </a:r>
          </a:p>
          <a:p>
            <a:pPr eaLnBrk="1" fontAlgn="auto" hangingPunct="1">
              <a:lnSpc>
                <a:spcPct val="90000"/>
              </a:lnSpc>
              <a:spcBef>
                <a:spcPts val="0"/>
              </a:spcBef>
              <a:spcAft>
                <a:spcPts val="0"/>
              </a:spcAft>
              <a:defRPr/>
            </a:pPr>
            <a:endParaRPr lang="en-US" sz="1000" dirty="0" smtClean="0">
              <a:cs typeface="Times New Roman" pitchFamily="18" charset="0"/>
            </a:endParaRPr>
          </a:p>
          <a:p>
            <a:pPr eaLnBrk="1" fontAlgn="auto" hangingPunct="1">
              <a:lnSpc>
                <a:spcPct val="90000"/>
              </a:lnSpc>
              <a:spcBef>
                <a:spcPts val="0"/>
              </a:spcBef>
              <a:spcAft>
                <a:spcPts val="0"/>
              </a:spcAft>
              <a:defRPr/>
            </a:pPr>
            <a:r>
              <a:rPr lang="en-US" sz="1000" b="1" dirty="0" smtClean="0">
                <a:cs typeface="Times New Roman" pitchFamily="18" charset="0"/>
              </a:rPr>
              <a:t>Use your Test Book</a:t>
            </a:r>
            <a:r>
              <a:rPr lang="en-US" sz="1000" dirty="0" smtClean="0">
                <a:cs typeface="Times New Roman" pitchFamily="18" charset="0"/>
              </a:rPr>
              <a:t>:</a:t>
            </a:r>
          </a:p>
          <a:p>
            <a:pPr eaLnBrk="1" fontAlgn="auto" hangingPunct="1">
              <a:lnSpc>
                <a:spcPct val="90000"/>
              </a:lnSpc>
              <a:spcBef>
                <a:spcPts val="0"/>
              </a:spcBef>
              <a:spcAft>
                <a:spcPts val="0"/>
              </a:spcAft>
              <a:defRPr/>
            </a:pPr>
            <a:endParaRPr lang="en-US" sz="1000" dirty="0" smtClean="0">
              <a:cs typeface="Times New Roman" pitchFamily="18" charset="0"/>
            </a:endParaRPr>
          </a:p>
          <a:p>
            <a:pPr eaLnBrk="1" fontAlgn="auto" hangingPunct="1">
              <a:lnSpc>
                <a:spcPct val="90000"/>
              </a:lnSpc>
              <a:spcBef>
                <a:spcPts val="0"/>
              </a:spcBef>
              <a:spcAft>
                <a:spcPts val="0"/>
              </a:spcAft>
              <a:defRPr/>
            </a:pPr>
            <a:r>
              <a:rPr lang="en-US" sz="1000" dirty="0" smtClean="0">
                <a:cs typeface="Times New Roman" pitchFamily="18" charset="0"/>
              </a:rPr>
              <a:t>Using your actual test book will help you make the most of the “Review Your Answers” section, since you’ll be able to go back to questions you got wrong and, with the help of the explanations available on www.collegeboard.org/quickstart, figure out why. You can also look at the notes you made in your test book to see how you got to your answer.</a:t>
            </a:r>
          </a:p>
          <a:p>
            <a:pPr eaLnBrk="1" fontAlgn="auto" hangingPunct="1">
              <a:lnSpc>
                <a:spcPct val="90000"/>
              </a:lnSpc>
              <a:spcBef>
                <a:spcPts val="0"/>
              </a:spcBef>
              <a:spcAft>
                <a:spcPts val="0"/>
              </a:spcAft>
              <a:defRPr/>
            </a:pPr>
            <a:endParaRPr lang="en-US" sz="1000" dirty="0" smtClean="0">
              <a:cs typeface="Times New Roman" pitchFamily="18" charset="0"/>
            </a:endParaRPr>
          </a:p>
          <a:p>
            <a:pPr eaLnBrk="1" fontAlgn="auto" hangingPunct="1">
              <a:lnSpc>
                <a:spcPct val="90000"/>
              </a:lnSpc>
              <a:spcBef>
                <a:spcPts val="0"/>
              </a:spcBef>
              <a:spcAft>
                <a:spcPts val="0"/>
              </a:spcAft>
              <a:defRPr/>
            </a:pPr>
            <a:r>
              <a:rPr lang="en-US" sz="1000" b="1" dirty="0" smtClean="0">
                <a:cs typeface="Times New Roman" pitchFamily="18" charset="0"/>
              </a:rPr>
              <a:t>Four Columns</a:t>
            </a:r>
            <a:r>
              <a:rPr lang="en-US" sz="1000" dirty="0" smtClean="0">
                <a:cs typeface="Times New Roman" pitchFamily="18" charset="0"/>
              </a:rPr>
              <a:t>: The Critical Reading, Mathematics, and Writing Skills sections of your score report all contain the following information. </a:t>
            </a:r>
          </a:p>
          <a:p>
            <a:pPr marL="860425" lvl="2" indent="-228600" eaLnBrk="1" fontAlgn="auto" hangingPunct="1">
              <a:lnSpc>
                <a:spcPct val="90000"/>
              </a:lnSpc>
              <a:spcBef>
                <a:spcPts val="0"/>
              </a:spcBef>
              <a:spcAft>
                <a:spcPts val="0"/>
              </a:spcAft>
              <a:buFontTx/>
              <a:buChar char="•"/>
              <a:defRPr/>
            </a:pPr>
            <a:r>
              <a:rPr lang="en-US" sz="1000" dirty="0" smtClean="0">
                <a:cs typeface="Times New Roman" pitchFamily="18" charset="0"/>
              </a:rPr>
              <a:t>The </a:t>
            </a:r>
            <a:r>
              <a:rPr lang="en-US" sz="1000" b="1" dirty="0" smtClean="0">
                <a:cs typeface="Times New Roman" pitchFamily="18" charset="0"/>
              </a:rPr>
              <a:t>first</a:t>
            </a:r>
            <a:r>
              <a:rPr lang="en-US" sz="1000" dirty="0" smtClean="0">
                <a:cs typeface="Times New Roman" pitchFamily="18" charset="0"/>
              </a:rPr>
              <a:t> column displays the number of each question as it appeared in the test booklet.  </a:t>
            </a:r>
          </a:p>
          <a:p>
            <a:pPr marL="860425" lvl="2" indent="-228600" eaLnBrk="1" fontAlgn="auto" hangingPunct="1">
              <a:lnSpc>
                <a:spcPct val="90000"/>
              </a:lnSpc>
              <a:spcBef>
                <a:spcPts val="0"/>
              </a:spcBef>
              <a:spcAft>
                <a:spcPts val="0"/>
              </a:spcAft>
              <a:buFontTx/>
              <a:buChar char="•"/>
              <a:defRPr/>
            </a:pPr>
            <a:r>
              <a:rPr lang="en-US" sz="1000" dirty="0" smtClean="0">
                <a:cs typeface="Times New Roman" pitchFamily="18" charset="0"/>
              </a:rPr>
              <a:t>The </a:t>
            </a:r>
            <a:r>
              <a:rPr lang="en-US" sz="1000" b="1" dirty="0" smtClean="0">
                <a:cs typeface="Times New Roman" pitchFamily="18" charset="0"/>
              </a:rPr>
              <a:t>second</a:t>
            </a:r>
            <a:r>
              <a:rPr lang="en-US" sz="1000" dirty="0" smtClean="0">
                <a:cs typeface="Times New Roman" pitchFamily="18" charset="0"/>
              </a:rPr>
              <a:t> column displays the correct answer to each question. </a:t>
            </a:r>
          </a:p>
          <a:p>
            <a:pPr marL="860425" lvl="2" indent="-228600" eaLnBrk="1" fontAlgn="auto" hangingPunct="1">
              <a:lnSpc>
                <a:spcPct val="90000"/>
              </a:lnSpc>
              <a:spcBef>
                <a:spcPts val="0"/>
              </a:spcBef>
              <a:spcAft>
                <a:spcPts val="0"/>
              </a:spcAft>
              <a:buFontTx/>
              <a:buChar char="•"/>
              <a:defRPr/>
            </a:pPr>
            <a:r>
              <a:rPr lang="en-US" sz="1000" dirty="0" smtClean="0">
                <a:cs typeface="Times New Roman" pitchFamily="18" charset="0"/>
              </a:rPr>
              <a:t> In the </a:t>
            </a:r>
            <a:r>
              <a:rPr lang="en-US" sz="1000" b="1" dirty="0" smtClean="0">
                <a:cs typeface="Times New Roman" pitchFamily="18" charset="0"/>
              </a:rPr>
              <a:t>third</a:t>
            </a:r>
            <a:r>
              <a:rPr lang="en-US" sz="1000" dirty="0" smtClean="0">
                <a:cs typeface="Times New Roman" pitchFamily="18" charset="0"/>
              </a:rPr>
              <a:t> column you will see the answers that you chose:</a:t>
            </a:r>
          </a:p>
          <a:p>
            <a:pPr marL="1317625" lvl="3" indent="-228600" eaLnBrk="1" fontAlgn="auto" hangingPunct="1">
              <a:lnSpc>
                <a:spcPct val="90000"/>
              </a:lnSpc>
              <a:spcBef>
                <a:spcPts val="0"/>
              </a:spcBef>
              <a:spcAft>
                <a:spcPts val="0"/>
              </a:spcAft>
              <a:defRPr/>
            </a:pPr>
            <a:r>
              <a:rPr lang="en-US" sz="1000" dirty="0" smtClean="0">
                <a:cs typeface="Times New Roman" pitchFamily="18" charset="0"/>
              </a:rPr>
              <a:t>-a checkmark means CORRECT</a:t>
            </a:r>
          </a:p>
          <a:p>
            <a:pPr marL="1317625" lvl="3" indent="-228600" eaLnBrk="1" fontAlgn="auto" hangingPunct="1">
              <a:lnSpc>
                <a:spcPct val="90000"/>
              </a:lnSpc>
              <a:spcBef>
                <a:spcPts val="0"/>
              </a:spcBef>
              <a:spcAft>
                <a:spcPts val="0"/>
              </a:spcAft>
              <a:defRPr/>
            </a:pPr>
            <a:r>
              <a:rPr lang="en-US" sz="1000" dirty="0" smtClean="0">
                <a:cs typeface="Times New Roman" pitchFamily="18" charset="0"/>
              </a:rPr>
              <a:t>-O means OMITTED</a:t>
            </a:r>
          </a:p>
          <a:p>
            <a:pPr marL="1317625" lvl="3" indent="-228600" eaLnBrk="1" fontAlgn="auto" hangingPunct="1">
              <a:lnSpc>
                <a:spcPct val="90000"/>
              </a:lnSpc>
              <a:spcBef>
                <a:spcPts val="0"/>
              </a:spcBef>
              <a:spcAft>
                <a:spcPts val="0"/>
              </a:spcAft>
              <a:defRPr/>
            </a:pPr>
            <a:r>
              <a:rPr lang="en-US" sz="1000" dirty="0" smtClean="0">
                <a:cs typeface="Times New Roman" pitchFamily="18" charset="0"/>
              </a:rPr>
              <a:t>-an alphanumeric letter shows the incorrect answer you chose</a:t>
            </a:r>
          </a:p>
          <a:p>
            <a:pPr marL="860425" lvl="2" indent="-228600" eaLnBrk="1" fontAlgn="auto" hangingPunct="1">
              <a:lnSpc>
                <a:spcPct val="90000"/>
              </a:lnSpc>
              <a:spcBef>
                <a:spcPts val="0"/>
              </a:spcBef>
              <a:spcAft>
                <a:spcPts val="0"/>
              </a:spcAft>
              <a:buFontTx/>
              <a:buChar char="•"/>
              <a:defRPr/>
            </a:pPr>
            <a:r>
              <a:rPr lang="en-US" sz="1000" dirty="0" smtClean="0">
                <a:cs typeface="Times New Roman" pitchFamily="18" charset="0"/>
              </a:rPr>
              <a:t>In the </a:t>
            </a:r>
            <a:r>
              <a:rPr lang="en-US" sz="1000" b="1" dirty="0" smtClean="0">
                <a:cs typeface="Times New Roman" pitchFamily="18" charset="0"/>
              </a:rPr>
              <a:t>fourth</a:t>
            </a:r>
            <a:r>
              <a:rPr lang="en-US" sz="1000" dirty="0" smtClean="0">
                <a:cs typeface="Times New Roman" pitchFamily="18" charset="0"/>
              </a:rPr>
              <a:t> column we see the letters E, M, or H, which identify the level of difficulty of each question.</a:t>
            </a:r>
          </a:p>
          <a:p>
            <a:pPr marL="1317625" lvl="3" indent="-228600" eaLnBrk="1" fontAlgn="auto" hangingPunct="1">
              <a:lnSpc>
                <a:spcPct val="90000"/>
              </a:lnSpc>
              <a:spcBef>
                <a:spcPts val="0"/>
              </a:spcBef>
              <a:spcAft>
                <a:spcPts val="0"/>
              </a:spcAft>
              <a:defRPr/>
            </a:pPr>
            <a:r>
              <a:rPr lang="en-US" sz="1000" dirty="0" smtClean="0">
                <a:cs typeface="Times New Roman" pitchFamily="18" charset="0"/>
              </a:rPr>
              <a:t>-E means EASY questions</a:t>
            </a:r>
          </a:p>
          <a:p>
            <a:pPr marL="1317625" lvl="3" indent="-228600" eaLnBrk="1" fontAlgn="auto" hangingPunct="1">
              <a:lnSpc>
                <a:spcPct val="90000"/>
              </a:lnSpc>
              <a:spcBef>
                <a:spcPts val="0"/>
              </a:spcBef>
              <a:spcAft>
                <a:spcPts val="0"/>
              </a:spcAft>
              <a:defRPr/>
            </a:pPr>
            <a:r>
              <a:rPr lang="en-US" sz="1000" dirty="0" smtClean="0">
                <a:cs typeface="Times New Roman" pitchFamily="18" charset="0"/>
              </a:rPr>
              <a:t>-M means MEDIUM difficulty</a:t>
            </a:r>
          </a:p>
          <a:p>
            <a:pPr marL="1317625" lvl="3" indent="-228600" eaLnBrk="1" fontAlgn="auto" hangingPunct="1">
              <a:lnSpc>
                <a:spcPct val="90000"/>
              </a:lnSpc>
              <a:spcBef>
                <a:spcPts val="0"/>
              </a:spcBef>
              <a:spcAft>
                <a:spcPts val="0"/>
              </a:spcAft>
              <a:defRPr/>
            </a:pPr>
            <a:r>
              <a:rPr lang="en-US" sz="1000" dirty="0" smtClean="0">
                <a:cs typeface="Times New Roman" pitchFamily="18" charset="0"/>
              </a:rPr>
              <a:t>-H means HARD (the most difficult questions on the test)</a:t>
            </a:r>
          </a:p>
          <a:p>
            <a:pPr marL="860425" lvl="2" indent="-228600" eaLnBrk="1" fontAlgn="auto" hangingPunct="1">
              <a:lnSpc>
                <a:spcPct val="90000"/>
              </a:lnSpc>
              <a:spcBef>
                <a:spcPts val="0"/>
              </a:spcBef>
              <a:spcAft>
                <a:spcPts val="0"/>
              </a:spcAft>
              <a:buFont typeface="Arial" pitchFamily="34" charset="0"/>
              <a:buChar char="•"/>
              <a:defRPr/>
            </a:pPr>
            <a:r>
              <a:rPr lang="en-US" sz="1000" dirty="0" smtClean="0">
                <a:cs typeface="Times New Roman" pitchFamily="18" charset="0"/>
              </a:rPr>
              <a:t>Remember: This test is for high school juniors who are preparing for college, so it’s possible that an E or easy question might seem difficult to younger students.</a:t>
            </a:r>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658C6C-1FF5-4E3B-8F8F-317241A5EDA9}"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cs typeface="Times New Roman" pitchFamily="18" charset="0"/>
              </a:rPr>
              <a:t>Review Your Answers: Mathematics Student-Produced Responses</a:t>
            </a:r>
          </a:p>
          <a:p>
            <a:pPr eaLnBrk="1" hangingPunct="1">
              <a:spcBef>
                <a:spcPct val="0"/>
              </a:spcBef>
            </a:pPr>
            <a:endParaRPr lang="en-US" smtClean="0">
              <a:cs typeface="Times New Roman" pitchFamily="18" charset="0"/>
            </a:endParaRPr>
          </a:p>
          <a:p>
            <a:pPr eaLnBrk="1" hangingPunct="1">
              <a:spcBef>
                <a:spcPct val="0"/>
              </a:spcBef>
            </a:pPr>
            <a:r>
              <a:rPr lang="en-US" smtClean="0">
                <a:cs typeface="Times New Roman" pitchFamily="18" charset="0"/>
              </a:rPr>
              <a:t>Not all the math questions on the PSAT/NMSQT are multiple-choice. The Math section contains Multiple-Choice and Student Produced Response Questions, or “grid-ins”. Here, you solved problems and then recorded answers on a grid. </a:t>
            </a:r>
          </a:p>
          <a:p>
            <a:pPr eaLnBrk="1" hangingPunct="1">
              <a:spcBef>
                <a:spcPct val="0"/>
              </a:spcBef>
            </a:pPr>
            <a:endParaRPr lang="en-US" smtClean="0">
              <a:cs typeface="Times New Roman" pitchFamily="18" charset="0"/>
            </a:endParaRPr>
          </a:p>
          <a:p>
            <a:pPr eaLnBrk="1" hangingPunct="1">
              <a:spcBef>
                <a:spcPct val="0"/>
              </a:spcBef>
            </a:pPr>
            <a:r>
              <a:rPr lang="en-US" smtClean="0"/>
              <a:t>Only answers gridded in the circles are scored. You receive no credit for answers, even correct ones, written in boxes and not gridded or gridded incorrectly.</a:t>
            </a:r>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2C753D-7CEC-4F36-9342-4B1D4E812DC3}"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cs typeface="Times New Roman" pitchFamily="18" charset="0"/>
              </a:rPr>
              <a:t>Your Educational Plans</a:t>
            </a:r>
          </a:p>
          <a:p>
            <a:pPr eaLnBrk="1" hangingPunct="1">
              <a:spcBef>
                <a:spcPct val="0"/>
              </a:spcBef>
            </a:pPr>
            <a:endParaRPr lang="en-US" dirty="0" smtClean="0">
              <a:cs typeface="Times New Roman" pitchFamily="18" charset="0"/>
            </a:endParaRPr>
          </a:p>
          <a:p>
            <a:pPr eaLnBrk="1" hangingPunct="1">
              <a:spcBef>
                <a:spcPct val="0"/>
              </a:spcBef>
            </a:pPr>
            <a:r>
              <a:rPr lang="en-US" dirty="0" smtClean="0">
                <a:cs typeface="Times New Roman" pitchFamily="18" charset="0"/>
              </a:rPr>
              <a:t>Read this section to see how well your future plans match your current interests and skills, as well as the courses you will be taking. </a:t>
            </a:r>
          </a:p>
          <a:p>
            <a:pPr eaLnBrk="1" hangingPunct="1">
              <a:spcBef>
                <a:spcPct val="0"/>
              </a:spcBef>
            </a:pPr>
            <a:endParaRPr lang="en-US" dirty="0" smtClean="0">
              <a:cs typeface="Times New Roman" pitchFamily="18" charset="0"/>
            </a:endParaRPr>
          </a:p>
          <a:p>
            <a:pPr eaLnBrk="1" hangingPunct="1">
              <a:spcBef>
                <a:spcPct val="0"/>
              </a:spcBef>
            </a:pPr>
            <a:r>
              <a:rPr lang="en-US" dirty="0" smtClean="0">
                <a:cs typeface="Times New Roman" pitchFamily="18" charset="0"/>
              </a:rPr>
              <a:t>On your answer sheet, you provided:</a:t>
            </a:r>
          </a:p>
          <a:p>
            <a:pPr lvl="1" eaLnBrk="1" hangingPunct="1">
              <a:spcBef>
                <a:spcPct val="0"/>
              </a:spcBef>
              <a:buFontTx/>
              <a:buChar char="•"/>
            </a:pPr>
            <a:r>
              <a:rPr lang="en-US" dirty="0" smtClean="0">
                <a:cs typeface="Times New Roman" pitchFamily="18" charset="0"/>
              </a:rPr>
              <a:t> grade average</a:t>
            </a:r>
          </a:p>
          <a:p>
            <a:pPr lvl="1" eaLnBrk="1" hangingPunct="1">
              <a:spcBef>
                <a:spcPct val="0"/>
              </a:spcBef>
              <a:buFontTx/>
              <a:buChar char="•"/>
            </a:pPr>
            <a:r>
              <a:rPr lang="en-US" dirty="0" smtClean="0">
                <a:cs typeface="Times New Roman" pitchFamily="18" charset="0"/>
              </a:rPr>
              <a:t> a college major of interest</a:t>
            </a:r>
          </a:p>
          <a:p>
            <a:pPr lvl="3" eaLnBrk="1" hangingPunct="1">
              <a:spcBef>
                <a:spcPct val="0"/>
              </a:spcBef>
            </a:pPr>
            <a:endParaRPr lang="en-US" dirty="0" smtClean="0">
              <a:cs typeface="Times New Roman" pitchFamily="18" charset="0"/>
            </a:endParaRPr>
          </a:p>
          <a:p>
            <a:pPr eaLnBrk="1" hangingPunct="1">
              <a:spcBef>
                <a:spcPct val="0"/>
              </a:spcBef>
            </a:pPr>
            <a:r>
              <a:rPr lang="en-US" dirty="0" smtClean="0">
                <a:cs typeface="Times New Roman" pitchFamily="18" charset="0"/>
              </a:rPr>
              <a:t>Your report gives a description of what college students learn and do with the major you indicated. It also notes skills important to that major and high school courses you should take.</a:t>
            </a:r>
            <a:r>
              <a:rPr lang="en-US" baseline="0" dirty="0" smtClean="0">
                <a:cs typeface="Times New Roman" pitchFamily="18" charset="0"/>
              </a:rPr>
              <a:t> Check the AP potential message for what steps to take to help you get ahead.</a:t>
            </a:r>
            <a:endParaRPr lang="en-US" dirty="0" smtClean="0">
              <a:cs typeface="Times New Roman" pitchFamily="18" charset="0"/>
            </a:endParaRPr>
          </a:p>
          <a:p>
            <a:pPr eaLnBrk="1" hangingPunct="1">
              <a:spcBef>
                <a:spcPct val="0"/>
              </a:spcBef>
            </a:pPr>
            <a:endParaRPr lang="en-US" dirty="0"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354D9A-E20B-4DAE-8DC8-4E1578CAAFAF}"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ea typeface="ＭＳ Ｐゴシック" pitchFamily="34"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9CA3056C-A1A5-41EB-B09A-AA0A647206EC}" type="slidenum">
              <a:rPr lang="en-US" smtClean="0"/>
              <a:pPr/>
              <a:t>9</a:t>
            </a:fld>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pPr>
            <a:r>
              <a:rPr lang="en-US" b="1" smtClean="0"/>
              <a:t>My College QuickStart</a:t>
            </a:r>
          </a:p>
          <a:p>
            <a:pPr eaLnBrk="1" hangingPunct="1">
              <a:lnSpc>
                <a:spcPct val="90000"/>
              </a:lnSpc>
              <a:spcBef>
                <a:spcPct val="0"/>
              </a:spcBef>
            </a:pPr>
            <a:endParaRPr lang="en-US" smtClean="0"/>
          </a:p>
          <a:p>
            <a:pPr eaLnBrk="1" hangingPunct="1">
              <a:lnSpc>
                <a:spcPct val="90000"/>
              </a:lnSpc>
              <a:spcBef>
                <a:spcPct val="0"/>
              </a:spcBef>
            </a:pPr>
            <a:r>
              <a:rPr lang="en-US" smtClean="0"/>
              <a:t>My College QuickStart is a free personalized college planning kit based on your PSAT/NMSQT results. Your kit has four parts:</a:t>
            </a:r>
          </a:p>
          <a:p>
            <a:pPr eaLnBrk="1" hangingPunct="1">
              <a:lnSpc>
                <a:spcPct val="90000"/>
              </a:lnSpc>
              <a:spcBef>
                <a:spcPct val="0"/>
              </a:spcBef>
            </a:pPr>
            <a:endParaRPr lang="en-US" b="1" smtClean="0"/>
          </a:p>
          <a:p>
            <a:pPr eaLnBrk="1" hangingPunct="1">
              <a:lnSpc>
                <a:spcPct val="90000"/>
              </a:lnSpc>
              <a:spcBef>
                <a:spcPct val="0"/>
              </a:spcBef>
              <a:buFontTx/>
              <a:buChar char="•"/>
            </a:pPr>
            <a:r>
              <a:rPr lang="en-US" b="1" u="sng" smtClean="0"/>
              <a:t>My Online Score Report</a:t>
            </a:r>
            <a:r>
              <a:rPr lang="en-US" smtClean="0"/>
              <a:t>: Review your online PSAT/NMSQT Score Report—you'll be able to sort answers and explanations by difficulty and question type. You'll also be able to view projected SAT score ranges, state percentiles, and more.</a:t>
            </a:r>
            <a:endParaRPr lang="en-US" b="1" smtClean="0"/>
          </a:p>
          <a:p>
            <a:pPr eaLnBrk="1" hangingPunct="1">
              <a:lnSpc>
                <a:spcPct val="90000"/>
              </a:lnSpc>
              <a:spcBef>
                <a:spcPct val="0"/>
              </a:spcBef>
              <a:buFontTx/>
              <a:buChar char="•"/>
            </a:pPr>
            <a:r>
              <a:rPr lang="en-US" b="1" u="sng" smtClean="0"/>
              <a:t>My SAT Study Plan</a:t>
            </a:r>
            <a:r>
              <a:rPr lang="en-US" smtClean="0"/>
              <a:t>: Prepare for the SAT with a customized study plan based on your strengths and weaknesses, as determined by your PSAT/NMSQT performance.*</a:t>
            </a:r>
          </a:p>
          <a:p>
            <a:pPr eaLnBrk="1" hangingPunct="1">
              <a:lnSpc>
                <a:spcPct val="90000"/>
              </a:lnSpc>
              <a:spcBef>
                <a:spcPct val="0"/>
              </a:spcBef>
              <a:buFontTx/>
              <a:buChar char="•"/>
            </a:pPr>
            <a:r>
              <a:rPr lang="en-US" b="1" u="sng" smtClean="0"/>
              <a:t>My College Matches</a:t>
            </a:r>
            <a:r>
              <a:rPr lang="en-US" smtClean="0"/>
              <a:t>: Get a starter list of colleges to explore based on the information you provided when you took the PSAT/NMSQT. Refine and customize your list to fit the college criteria that are important to you.</a:t>
            </a:r>
          </a:p>
          <a:p>
            <a:pPr eaLnBrk="1" hangingPunct="1">
              <a:lnSpc>
                <a:spcPct val="90000"/>
              </a:lnSpc>
              <a:spcBef>
                <a:spcPct val="0"/>
              </a:spcBef>
              <a:buFontTx/>
              <a:buChar char="•"/>
            </a:pPr>
            <a:r>
              <a:rPr lang="en-US" b="1" u="sng" smtClean="0"/>
              <a:t>My Major &amp; Career Matches</a:t>
            </a:r>
            <a:r>
              <a:rPr lang="en-US" smtClean="0"/>
              <a:t>: View a personalized list of suggested majors and careers, based on the information you provided when you took the PSAT/NMSQT.</a:t>
            </a:r>
            <a:r>
              <a:rPr lang="en-US" b="1" smtClean="0"/>
              <a:t> </a:t>
            </a:r>
            <a:r>
              <a:rPr lang="en-US" smtClean="0"/>
              <a:t>Use MyRoad to take a personality test and learn more about majors and careers that fit your strengths and interests.</a:t>
            </a:r>
          </a:p>
          <a:p>
            <a:pPr eaLnBrk="1" hangingPunct="1">
              <a:lnSpc>
                <a:spcPct val="90000"/>
              </a:lnSpc>
              <a:spcBef>
                <a:spcPct val="0"/>
              </a:spcBef>
            </a:pPr>
            <a:endParaRPr lang="en-US" smtClean="0"/>
          </a:p>
          <a:p>
            <a:pPr eaLnBrk="1" hangingPunct="1">
              <a:lnSpc>
                <a:spcPct val="90000"/>
              </a:lnSpc>
              <a:spcBef>
                <a:spcPct val="0"/>
              </a:spcBef>
            </a:pPr>
            <a:r>
              <a:rPr lang="en-US" smtClean="0"/>
              <a:t>* My SAT Study Plan is only available to high school students.</a:t>
            </a:r>
          </a:p>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23C43A-B2F2-4FC2-92A4-37E4593DCAE6}"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652DF9C-9C80-4E10-AFBE-510954D62C1F}" type="slidenum">
              <a:rPr lang="en-US"/>
              <a:pPr>
                <a:defRPr/>
              </a:pPr>
              <a:t>11</a:t>
            </a:fld>
            <a:endParaRPr lang="en-US"/>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dirty="0" smtClean="0"/>
              <a:t>My Online Score Report lets you learn about your test results:</a:t>
            </a:r>
          </a:p>
          <a:p>
            <a:pPr>
              <a:buFontTx/>
              <a:buChar char="•"/>
            </a:pPr>
            <a:r>
              <a:rPr lang="en-US" dirty="0" smtClean="0"/>
              <a:t>Review questions and answer explanations.  </a:t>
            </a:r>
          </a:p>
          <a:p>
            <a:pPr>
              <a:buFontTx/>
              <a:buChar char="•"/>
            </a:pPr>
            <a:r>
              <a:rPr lang="en-US" dirty="0" smtClean="0"/>
              <a:t>Sort the questions by those questions they omitted or answered incorrectly, by the question’s level of difficulty, or by skill.   </a:t>
            </a:r>
          </a:p>
          <a:p>
            <a:pPr>
              <a:buFontTx/>
              <a:buChar char="•"/>
            </a:pPr>
            <a:r>
              <a:rPr lang="en-US" dirty="0" smtClean="0"/>
              <a:t>Compare performance to state percentiles.</a:t>
            </a:r>
          </a:p>
          <a:p>
            <a:pPr>
              <a:buFontTx/>
              <a:buChar char="•"/>
            </a:pPr>
            <a:r>
              <a:rPr lang="en-US" dirty="0" smtClean="0"/>
              <a:t>View projected SAT score ranges. </a:t>
            </a:r>
          </a:p>
          <a:p>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8D8E325-50E8-4702-AFBF-4176DC7768FF}" type="slidenum">
              <a:rPr lang="en-US"/>
              <a:pPr>
                <a:defRPr/>
              </a:pPr>
              <a:t>12</a:t>
            </a:fld>
            <a:endParaRPr lang="en-US"/>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defTabSz="898525"/>
            <a:r>
              <a:rPr lang="en-US" smtClean="0"/>
              <a:t>My SAT Study Plan, creates a customized SAT study plan on your PSAT/NMSQT results. </a:t>
            </a:r>
          </a:p>
          <a:p>
            <a:pPr defTabSz="898525"/>
            <a:endParaRPr lang="en-US" smtClean="0"/>
          </a:p>
          <a:p>
            <a:pPr defTabSz="898525"/>
            <a:r>
              <a:rPr lang="en-US" smtClean="0"/>
              <a:t>You can try hundreds of practice questions and even try a full-length SAT practice test.</a:t>
            </a:r>
          </a:p>
          <a:p>
            <a:pPr defTabSz="898525"/>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defTabSz="898525"/>
            <a:r>
              <a:rPr lang="en-US" smtClean="0"/>
              <a:t>My Personality helps you better understand your strengths, interests, and preferences. You can take a personality test to find your type and explore majors and careers that may be a good fit for you.</a:t>
            </a:r>
          </a:p>
          <a:p>
            <a:pPr defTabSz="898525"/>
            <a:endParaRPr lang="en-US" smtClean="0"/>
          </a:p>
        </p:txBody>
      </p:sp>
      <p:sp>
        <p:nvSpPr>
          <p:cNvPr id="4" name="Slide Number Placeholder 3"/>
          <p:cNvSpPr>
            <a:spLocks noGrp="1"/>
          </p:cNvSpPr>
          <p:nvPr>
            <p:ph type="sldNum" sz="quarter" idx="5"/>
          </p:nvPr>
        </p:nvSpPr>
        <p:spPr/>
        <p:txBody>
          <a:bodyPr/>
          <a:lstStyle/>
          <a:p>
            <a:pPr>
              <a:defRPr/>
            </a:pPr>
            <a:fld id="{8163238C-74A0-48FD-9EB2-2808C662A4AC}"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1CCE52-17D4-4CB8-97CF-D0C400FF184B}" type="slidenum">
              <a:rPr lang="en-US"/>
              <a:pPr>
                <a:defRPr/>
              </a:pPr>
              <a:t>14</a:t>
            </a:fld>
            <a:endParaRPr lang="en-US"/>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latin typeface="Univers LT Std 45 Light" pitchFamily="34" charset="0"/>
              </a:rPr>
              <a:t>You can jump-start your college search with a starter list of colleges based on your home state and selected major. You can then customize this list to meet the criteria that are important to you.</a:t>
            </a: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5D3B335-6803-4A57-8D27-41E608FDDB52}" type="slidenum">
              <a:rPr lang="en-US"/>
              <a:pPr>
                <a:defRPr/>
              </a:pPr>
              <a:t>15</a:t>
            </a:fld>
            <a:endParaRPr lang="en-US"/>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97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defTabSz="898525">
              <a:spcBef>
                <a:spcPct val="50000"/>
              </a:spcBef>
            </a:pPr>
            <a:r>
              <a:rPr lang="en-US" smtClean="0"/>
              <a:t>My major and career matches lets you explore major and career profiles, read firsthand accounts from students and professionals, and learn about required skills and academic preparations. </a:t>
            </a:r>
          </a:p>
          <a:p>
            <a:pPr defTabSz="898525">
              <a:spcBef>
                <a:spcPct val="50000"/>
              </a:spcBef>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a:t>
            </a:r>
            <a:r>
              <a:rPr lang="en-US" baseline="0" dirty="0" smtClean="0"/>
              <a:t> learn more about your AP Potential by following the link to View Your Potential. This will list all the possible AP courses, and whether they are given here at your school.</a:t>
            </a:r>
            <a:endParaRPr lang="en-US" dirty="0"/>
          </a:p>
        </p:txBody>
      </p:sp>
      <p:sp>
        <p:nvSpPr>
          <p:cNvPr id="4" name="Slide Number Placeholder 3"/>
          <p:cNvSpPr>
            <a:spLocks noGrp="1"/>
          </p:cNvSpPr>
          <p:nvPr>
            <p:ph type="sldNum" sz="quarter" idx="10"/>
          </p:nvPr>
        </p:nvSpPr>
        <p:spPr/>
        <p:txBody>
          <a:bodyPr/>
          <a:lstStyle/>
          <a:p>
            <a:pPr>
              <a:defRPr/>
            </a:pPr>
            <a:fld id="{E62BC960-44AF-498F-B994-9EA48CF4C6C8}"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   Select</a:t>
            </a:r>
            <a:r>
              <a:rPr lang="en-US" baseline="0" dirty="0" smtClean="0"/>
              <a:t> different majors that interest you to see which AP courses relate to them.</a:t>
            </a:r>
          </a:p>
          <a:p>
            <a:pPr>
              <a:buFont typeface="Arial" pitchFamily="34" charset="0"/>
              <a:buChar char="•"/>
            </a:pPr>
            <a:r>
              <a:rPr lang="en-US" baseline="0" dirty="0" smtClean="0"/>
              <a:t>   Use your scores to help you see which courses you might be ready to take.</a:t>
            </a:r>
          </a:p>
          <a:p>
            <a:endParaRPr lang="en-US" dirty="0"/>
          </a:p>
        </p:txBody>
      </p:sp>
      <p:sp>
        <p:nvSpPr>
          <p:cNvPr id="4" name="Slide Number Placeholder 3"/>
          <p:cNvSpPr>
            <a:spLocks noGrp="1"/>
          </p:cNvSpPr>
          <p:nvPr>
            <p:ph type="sldNum" sz="quarter" idx="10"/>
          </p:nvPr>
        </p:nvSpPr>
        <p:spPr/>
        <p:txBody>
          <a:bodyPr/>
          <a:lstStyle/>
          <a:p>
            <a:pPr>
              <a:defRPr/>
            </a:pPr>
            <a:fld id="{E62BC960-44AF-498F-B994-9EA48CF4C6C8}"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5A9FC023-4FD8-42C1-A20C-A975D944CA1F}" type="slidenum">
              <a:rPr lang="en-US" smtClean="0"/>
              <a:pPr>
                <a:defRPr/>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6" descr="PSAT_Temp-Title001.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Rectangle 4"/>
          <p:cNvSpPr/>
          <p:nvPr userDrawn="1"/>
        </p:nvSpPr>
        <p:spPr>
          <a:xfrm>
            <a:off x="0" y="5943600"/>
            <a:ext cx="9144000" cy="914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6" name="Picture 8" descr="PSAT-NMSQT-Cyan.png"/>
          <p:cNvPicPr>
            <a:picLocks noChangeAspect="1"/>
          </p:cNvPicPr>
          <p:nvPr userDrawn="1"/>
        </p:nvPicPr>
        <p:blipFill>
          <a:blip r:embed="rId3"/>
          <a:srcRect/>
          <a:stretch>
            <a:fillRect/>
          </a:stretch>
        </p:blipFill>
        <p:spPr bwMode="auto">
          <a:xfrm>
            <a:off x="6680200" y="6246813"/>
            <a:ext cx="2278063" cy="365125"/>
          </a:xfrm>
          <a:prstGeom prst="rect">
            <a:avLst/>
          </a:prstGeom>
          <a:noFill/>
          <a:ln w="9525">
            <a:noFill/>
            <a:miter lim="800000"/>
            <a:headEnd/>
            <a:tailEnd/>
          </a:ln>
        </p:spPr>
      </p:pic>
      <p:sp>
        <p:nvSpPr>
          <p:cNvPr id="2" name="Title 1"/>
          <p:cNvSpPr>
            <a:spLocks noGrp="1"/>
          </p:cNvSpPr>
          <p:nvPr>
            <p:ph type="ctrTitle"/>
          </p:nvPr>
        </p:nvSpPr>
        <p:spPr>
          <a:xfrm>
            <a:off x="740834" y="3149594"/>
            <a:ext cx="7895166" cy="1181629"/>
          </a:xfrm>
        </p:spPr>
        <p:txBody>
          <a:bodyPr anchor="t"/>
          <a:lstStyle>
            <a:lvl1pPr>
              <a:defRPr>
                <a:solidFill>
                  <a:schemeClr val="bg1"/>
                </a:solidFill>
                <a:latin typeface="Arial"/>
                <a:cs typeface="Arial"/>
              </a:defRPr>
            </a:lvl1pPr>
          </a:lstStyle>
          <a:p>
            <a:r>
              <a:rPr lang="en-US" smtClean="0"/>
              <a:t>Click to edit Master title style</a:t>
            </a:r>
            <a:endParaRPr lang="en-US"/>
          </a:p>
        </p:txBody>
      </p:sp>
      <p:sp>
        <p:nvSpPr>
          <p:cNvPr id="3" name="Subtitle 2"/>
          <p:cNvSpPr>
            <a:spLocks noGrp="1"/>
          </p:cNvSpPr>
          <p:nvPr>
            <p:ph type="subTitle" idx="1"/>
          </p:nvPr>
        </p:nvSpPr>
        <p:spPr>
          <a:xfrm>
            <a:off x="740834" y="4631266"/>
            <a:ext cx="7895166" cy="817033"/>
          </a:xfrm>
        </p:spPr>
        <p:txBody>
          <a:bodyPr>
            <a:normAutofit/>
          </a:bodyPr>
          <a:lstStyle>
            <a:lvl1pPr marL="0" indent="0" algn="l">
              <a:buNone/>
              <a:defRPr sz="2200" i="1">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5"/>
          <p:cNvSpPr>
            <a:spLocks noGrp="1"/>
          </p:cNvSpPr>
          <p:nvPr>
            <p:ph type="sldNum" sz="quarter" idx="10"/>
          </p:nvPr>
        </p:nvSpPr>
        <p:spPr>
          <a:xfrm>
            <a:off x="157163" y="6356350"/>
            <a:ext cx="584200" cy="365125"/>
          </a:xfrm>
          <a:prstGeom prst="rect">
            <a:avLst/>
          </a:prstGeom>
        </p:spPr>
        <p:txBody>
          <a:bodyPr vert="horz" wrap="square" lIns="91440" tIns="45720" rIns="91440" bIns="45720" numCol="1" anchor="b" anchorCtr="0" compatLnSpc="1">
            <a:prstTxWarp prst="textNoShape">
              <a:avLst/>
            </a:prstTxWarp>
          </a:bodyPr>
          <a:lstStyle>
            <a:lvl1pPr>
              <a:defRPr sz="1000">
                <a:solidFill>
                  <a:srgbClr val="8C9B91"/>
                </a:solidFill>
              </a:defRPr>
            </a:lvl1pPr>
          </a:lstStyle>
          <a:p>
            <a:pPr>
              <a:defRPr/>
            </a:pPr>
            <a:fld id="{183FD817-DCBC-4074-AE01-12B1D12FC71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Subtitle">
    <p:spTree>
      <p:nvGrpSpPr>
        <p:cNvPr id="1" name=""/>
        <p:cNvGrpSpPr/>
        <p:nvPr/>
      </p:nvGrpSpPr>
      <p:grpSpPr>
        <a:xfrm>
          <a:off x="0" y="0"/>
          <a:ext cx="0" cy="0"/>
          <a:chOff x="0" y="0"/>
          <a:chExt cx="0" cy="0"/>
        </a:xfrm>
      </p:grpSpPr>
      <p:pic>
        <p:nvPicPr>
          <p:cNvPr id="4" name="Picture 6" descr="PSAT_Temp-SubTitle001.jp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5" name="Picture 8" descr="PSAT-NMSQT-Cyan.png"/>
          <p:cNvPicPr>
            <a:picLocks noChangeAspect="1"/>
          </p:cNvPicPr>
          <p:nvPr userDrawn="1"/>
        </p:nvPicPr>
        <p:blipFill>
          <a:blip r:embed="rId3"/>
          <a:srcRect/>
          <a:stretch>
            <a:fillRect/>
          </a:stretch>
        </p:blipFill>
        <p:spPr bwMode="auto">
          <a:xfrm>
            <a:off x="6680200" y="6246813"/>
            <a:ext cx="2278063" cy="365125"/>
          </a:xfrm>
          <a:prstGeom prst="rect">
            <a:avLst/>
          </a:prstGeom>
          <a:noFill/>
          <a:ln w="9525">
            <a:noFill/>
            <a:miter lim="800000"/>
            <a:headEnd/>
            <a:tailEnd/>
          </a:ln>
        </p:spPr>
      </p:pic>
      <p:sp>
        <p:nvSpPr>
          <p:cNvPr id="2" name="Title 1"/>
          <p:cNvSpPr>
            <a:spLocks noGrp="1"/>
          </p:cNvSpPr>
          <p:nvPr>
            <p:ph type="ctrTitle"/>
          </p:nvPr>
        </p:nvSpPr>
        <p:spPr>
          <a:xfrm>
            <a:off x="740834" y="3149594"/>
            <a:ext cx="7895166" cy="1181629"/>
          </a:xfrm>
        </p:spPr>
        <p:txBody>
          <a:bodyPr anchor="t"/>
          <a:lstStyle>
            <a:lvl1pPr>
              <a:defRPr>
                <a:solidFill>
                  <a:schemeClr val="bg1"/>
                </a:solidFill>
                <a:latin typeface="Arial"/>
                <a:cs typeface="Arial"/>
              </a:defRPr>
            </a:lvl1pPr>
          </a:lstStyle>
          <a:p>
            <a:r>
              <a:rPr lang="en-US" smtClean="0"/>
              <a:t>Click to edit Master title style</a:t>
            </a:r>
            <a:endParaRPr lang="en-US"/>
          </a:p>
        </p:txBody>
      </p:sp>
      <p:sp>
        <p:nvSpPr>
          <p:cNvPr id="3" name="Subtitle 2"/>
          <p:cNvSpPr>
            <a:spLocks noGrp="1"/>
          </p:cNvSpPr>
          <p:nvPr>
            <p:ph type="subTitle" idx="1"/>
          </p:nvPr>
        </p:nvSpPr>
        <p:spPr>
          <a:xfrm>
            <a:off x="740834" y="4631266"/>
            <a:ext cx="7895166" cy="817033"/>
          </a:xfrm>
        </p:spPr>
        <p:txBody>
          <a:bodyPr>
            <a:normAutofit/>
          </a:bodyPr>
          <a:lstStyle>
            <a:lvl1pPr marL="0" indent="0" algn="l">
              <a:buNone/>
              <a:defRPr sz="2200" i="1">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0"/>
          </p:nvPr>
        </p:nvSpPr>
        <p:spPr>
          <a:xfrm>
            <a:off x="157163" y="6356350"/>
            <a:ext cx="584200" cy="365125"/>
          </a:xfrm>
          <a:prstGeom prst="rect">
            <a:avLst/>
          </a:prstGeom>
        </p:spPr>
        <p:txBody>
          <a:bodyPr vert="horz" wrap="square" lIns="91440" tIns="45720" rIns="91440" bIns="45720" numCol="1" anchor="b" anchorCtr="0" compatLnSpc="1">
            <a:prstTxWarp prst="textNoShape">
              <a:avLst/>
            </a:prstTxWarp>
          </a:bodyPr>
          <a:lstStyle>
            <a:lvl1pPr>
              <a:defRPr sz="1000">
                <a:solidFill>
                  <a:srgbClr val="8C9B91"/>
                </a:solidFill>
              </a:defRPr>
            </a:lvl1pPr>
          </a:lstStyle>
          <a:p>
            <a:pPr>
              <a:defRPr/>
            </a:pPr>
            <a:fld id="{68186EAB-755E-432D-A08B-BC0581838A3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4" name="Picture 6" descr="CollegeBoard-NoTag.png"/>
          <p:cNvPicPr>
            <a:picLocks noChangeAspect="1"/>
          </p:cNvPicPr>
          <p:nvPr userDrawn="1"/>
        </p:nvPicPr>
        <p:blipFill>
          <a:blip r:embed="rId2"/>
          <a:srcRect/>
          <a:stretch>
            <a:fillRect/>
          </a:stretch>
        </p:blipFill>
        <p:spPr bwMode="auto">
          <a:xfrm>
            <a:off x="7097713" y="6113463"/>
            <a:ext cx="1847850" cy="555625"/>
          </a:xfrm>
          <a:prstGeom prst="rect">
            <a:avLst/>
          </a:prstGeom>
          <a:noFill/>
          <a:ln w="9525">
            <a:noFill/>
            <a:miter lim="800000"/>
            <a:headEnd/>
            <a:tailEnd/>
          </a:ln>
        </p:spPr>
      </p:pic>
      <p:sp>
        <p:nvSpPr>
          <p:cNvPr id="2" name="Title 1"/>
          <p:cNvSpPr>
            <a:spLocks noGrp="1"/>
          </p:cNvSpPr>
          <p:nvPr>
            <p:ph type="ctrTitle"/>
          </p:nvPr>
        </p:nvSpPr>
        <p:spPr>
          <a:xfrm>
            <a:off x="740834" y="3149594"/>
            <a:ext cx="7895166" cy="1181629"/>
          </a:xfrm>
        </p:spPr>
        <p:txBody>
          <a:bodyPr anchor="t"/>
          <a:lstStyle>
            <a:lvl1pPr>
              <a:defRPr>
                <a:solidFill>
                  <a:schemeClr val="bg1"/>
                </a:solidFill>
                <a:latin typeface="Arial"/>
                <a:cs typeface="Arial"/>
              </a:defRPr>
            </a:lvl1pPr>
          </a:lstStyle>
          <a:p>
            <a:r>
              <a:rPr lang="en-US" smtClean="0"/>
              <a:t>Click to edit Master title style</a:t>
            </a:r>
            <a:endParaRPr lang="en-US"/>
          </a:p>
        </p:txBody>
      </p:sp>
      <p:sp>
        <p:nvSpPr>
          <p:cNvPr id="3" name="Subtitle 2"/>
          <p:cNvSpPr>
            <a:spLocks noGrp="1"/>
          </p:cNvSpPr>
          <p:nvPr>
            <p:ph type="subTitle" idx="1"/>
          </p:nvPr>
        </p:nvSpPr>
        <p:spPr>
          <a:xfrm>
            <a:off x="740834" y="4631266"/>
            <a:ext cx="7895166" cy="817033"/>
          </a:xfrm>
        </p:spPr>
        <p:txBody>
          <a:bodyPr>
            <a:normAutofit/>
          </a:bodyPr>
          <a:lstStyle>
            <a:lvl1pPr marL="0" indent="0" algn="l">
              <a:buNone/>
              <a:defRPr sz="2200" i="1">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a:xfrm>
            <a:off x="919163" y="6356350"/>
            <a:ext cx="2133600" cy="365125"/>
          </a:xfrm>
          <a:prstGeom prst="rect">
            <a:avLst/>
          </a:prstGeom>
        </p:spPr>
        <p:txBody>
          <a:bodyPr vert="horz" wrap="square" lIns="91440" tIns="45720" rIns="91440" bIns="45720" numCol="1" anchor="b" anchorCtr="0" compatLnSpc="1">
            <a:prstTxWarp prst="textNoShape">
              <a:avLst/>
            </a:prstTxWarp>
          </a:bodyPr>
          <a:lstStyle>
            <a:lvl1pPr>
              <a:defRPr sz="1000">
                <a:solidFill>
                  <a:srgbClr val="8C9B91"/>
                </a:solidFill>
              </a:defRPr>
            </a:lvl1pPr>
          </a:lstStyle>
          <a:p>
            <a:pPr>
              <a:defRPr/>
            </a:pPr>
            <a:fld id="{3E8B87E0-18F4-4A73-A244-7CE18D551DBC}" type="datetime1">
              <a:rPr lang="en-US"/>
              <a:pPr>
                <a:defRPr/>
              </a:pPr>
              <a:t>12/17/2013</a:t>
            </a:fld>
            <a:endParaRPr lang="en-US" dirty="0"/>
          </a:p>
        </p:txBody>
      </p:sp>
      <p:sp>
        <p:nvSpPr>
          <p:cNvPr id="6" name="Slide Number Placeholder 5"/>
          <p:cNvSpPr>
            <a:spLocks noGrp="1"/>
          </p:cNvSpPr>
          <p:nvPr>
            <p:ph type="sldNum" sz="quarter" idx="11"/>
          </p:nvPr>
        </p:nvSpPr>
        <p:spPr>
          <a:xfrm>
            <a:off x="157163" y="6356350"/>
            <a:ext cx="584200" cy="365125"/>
          </a:xfrm>
          <a:prstGeom prst="rect">
            <a:avLst/>
          </a:prstGeom>
        </p:spPr>
        <p:txBody>
          <a:bodyPr vert="horz" wrap="square" lIns="91440" tIns="45720" rIns="91440" bIns="45720" numCol="1" anchor="b" anchorCtr="0" compatLnSpc="1">
            <a:prstTxWarp prst="textNoShape">
              <a:avLst/>
            </a:prstTxWarp>
          </a:bodyPr>
          <a:lstStyle>
            <a:lvl1pPr>
              <a:defRPr sz="1000">
                <a:solidFill>
                  <a:srgbClr val="8C9B91"/>
                </a:solidFill>
              </a:defRPr>
            </a:lvl1pPr>
          </a:lstStyle>
          <a:p>
            <a:pPr>
              <a:defRPr/>
            </a:pPr>
            <a:fld id="{EF2AA489-42DA-4332-845A-A306236B069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3D18F34D-EAE6-408A-8666-F92E49C9EE79}" type="datetime1">
              <a:rPr lang="en-US"/>
              <a:pPr>
                <a:defRPr/>
              </a:pPr>
              <a:t>12/17/2013</a:t>
            </a:fld>
            <a:endParaRPr lang="en-US" dirty="0"/>
          </a:p>
        </p:txBody>
      </p:sp>
      <p:sp>
        <p:nvSpPr>
          <p:cNvPr id="5" name="Footer Placeholder 4"/>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dirty="0"/>
          </a:p>
        </p:txBody>
      </p:sp>
      <p:sp>
        <p:nvSpPr>
          <p:cNvPr id="6" name="Slide Number Placeholder 5"/>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53FB2B6F-8D09-4917-B556-4187D41FDAB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B2ECFAD1-006A-4738-BBEB-AC3CE59971CF}" type="datetime1">
              <a:rPr lang="en-US"/>
              <a:pPr>
                <a:defRPr/>
              </a:pPr>
              <a:t>12/17/2013</a:t>
            </a:fld>
            <a:endParaRPr lang="en-US" dirty="0"/>
          </a:p>
        </p:txBody>
      </p:sp>
      <p:sp>
        <p:nvSpPr>
          <p:cNvPr id="6" name="Footer Placeholder 5"/>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dirty="0"/>
          </a:p>
        </p:txBody>
      </p:sp>
      <p:sp>
        <p:nvSpPr>
          <p:cNvPr id="7" name="Slide Number Placeholder 6"/>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30982957-4AA2-4530-A367-C13447EC493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1C5612BA-9B9C-4DB4-92B6-20F925B29A76}" type="datetime1">
              <a:rPr lang="en-US"/>
              <a:pPr>
                <a:defRPr/>
              </a:pPr>
              <a:t>12/17/2013</a:t>
            </a:fld>
            <a:endParaRPr lang="en-US" dirty="0"/>
          </a:p>
        </p:txBody>
      </p:sp>
      <p:sp>
        <p:nvSpPr>
          <p:cNvPr id="8" name="Footer Placeholder 7"/>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dirty="0"/>
          </a:p>
        </p:txBody>
      </p:sp>
      <p:sp>
        <p:nvSpPr>
          <p:cNvPr id="9" name="Slide Number Placeholder 8"/>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FBF5EFC9-E942-44BB-B6D7-859CC4F46EF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BCA6C874-FC4C-4A5D-98B0-22A17A52BEE0}" type="datetime1">
              <a:rPr lang="en-US"/>
              <a:pPr>
                <a:defRPr/>
              </a:pPr>
              <a:t>12/17/2013</a:t>
            </a:fld>
            <a:endParaRPr lang="en-US" dirty="0"/>
          </a:p>
        </p:txBody>
      </p:sp>
      <p:sp>
        <p:nvSpPr>
          <p:cNvPr id="4" name="Footer Placeholder 3"/>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dirty="0"/>
          </a:p>
        </p:txBody>
      </p:sp>
      <p:sp>
        <p:nvSpPr>
          <p:cNvPr id="5" name="Slide Number Placeholder 4"/>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FBECE79E-8615-4DD5-82C3-0CC0E07E4168}"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6D43262D-BAFC-4522-ADCD-7661E832AAEF}" type="datetime1">
              <a:rPr lang="en-US"/>
              <a:pPr>
                <a:defRPr/>
              </a:pPr>
              <a:t>12/17/2013</a:t>
            </a:fld>
            <a:endParaRPr lang="en-US" dirty="0"/>
          </a:p>
        </p:txBody>
      </p:sp>
      <p:sp>
        <p:nvSpPr>
          <p:cNvPr id="3" name="Footer Placeholder 2"/>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dirty="0"/>
          </a:p>
        </p:txBody>
      </p:sp>
      <p:sp>
        <p:nvSpPr>
          <p:cNvPr id="4" name="Slide Number Placeholder 3"/>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601B932D-799A-4885-B98B-C52DAD81051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2887BF23-E6CF-479F-9626-192F66FC69A3}" type="datetime1">
              <a:rPr lang="en-US"/>
              <a:pPr>
                <a:defRPr/>
              </a:pPr>
              <a:t>12/17/2013</a:t>
            </a:fld>
            <a:endParaRPr lang="en-US" dirty="0"/>
          </a:p>
        </p:txBody>
      </p:sp>
      <p:sp>
        <p:nvSpPr>
          <p:cNvPr id="6" name="Footer Placeholder 5"/>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dirty="0"/>
          </a:p>
        </p:txBody>
      </p:sp>
      <p:sp>
        <p:nvSpPr>
          <p:cNvPr id="7" name="Slide Number Placeholder 6"/>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4194E4DB-852C-47AC-A37D-49631D847E0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E9C7EECD-5946-44AC-9745-A686D05767A8}" type="datetime1">
              <a:rPr lang="en-US"/>
              <a:pPr>
                <a:defRPr/>
              </a:pPr>
              <a:t>12/17/2013</a:t>
            </a:fld>
            <a:endParaRPr lang="en-US" dirty="0"/>
          </a:p>
        </p:txBody>
      </p:sp>
      <p:sp>
        <p:nvSpPr>
          <p:cNvPr id="6" name="Footer Placeholder 5"/>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dirty="0"/>
          </a:p>
        </p:txBody>
      </p:sp>
      <p:sp>
        <p:nvSpPr>
          <p:cNvPr id="7" name="Slide Number Placeholder 6"/>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8DC93E20-BA08-4636-BD4D-D3B491532AE2}"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6C3725BD-2D2D-4EE7-8DAE-ACA014034547}" type="datetime1">
              <a:rPr lang="en-US"/>
              <a:pPr>
                <a:defRPr/>
              </a:pPr>
              <a:t>12/17/2013</a:t>
            </a:fld>
            <a:endParaRPr lang="en-US" dirty="0"/>
          </a:p>
        </p:txBody>
      </p:sp>
      <p:sp>
        <p:nvSpPr>
          <p:cNvPr id="5" name="Footer Placeholder 4"/>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dirty="0"/>
          </a:p>
        </p:txBody>
      </p:sp>
      <p:sp>
        <p:nvSpPr>
          <p:cNvPr id="6" name="Slide Number Placeholder 5"/>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DD30A323-02B4-45A9-9216-527A6E4C0F0E}"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328D4D2B-E397-4FF4-9EA3-F95BE9CCC075}" type="datetime1">
              <a:rPr lang="en-US"/>
              <a:pPr>
                <a:defRPr/>
              </a:pPr>
              <a:t>12/17/2013</a:t>
            </a:fld>
            <a:endParaRPr lang="en-US" dirty="0"/>
          </a:p>
        </p:txBody>
      </p:sp>
      <p:sp>
        <p:nvSpPr>
          <p:cNvPr id="5" name="Footer Placeholder 4"/>
          <p:cNvSpPr>
            <a:spLocks noGrp="1"/>
          </p:cNvSpPr>
          <p:nvPr>
            <p:ph type="ftr" sz="quarter" idx="11"/>
          </p:nvPr>
        </p:nvSpPr>
        <p:spPr>
          <a:xfrm>
            <a:off x="29210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dirty="0"/>
          </a:p>
        </p:txBody>
      </p:sp>
      <p:sp>
        <p:nvSpPr>
          <p:cNvPr id="6" name="Slide Number Placeholder 5"/>
          <p:cNvSpPr>
            <a:spLocks noGrp="1"/>
          </p:cNvSpPr>
          <p:nvPr>
            <p:ph type="sldNum" sz="quarter" idx="12"/>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A82E20F9-28F5-4FD5-8FA9-DE50EEF1B0F2}"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3" descr="PSAT_Temp-Main001.jpg"/>
          <p:cNvPicPr>
            <a:picLocks noChangeAspect="1"/>
          </p:cNvPicPr>
          <p:nvPr/>
        </p:nvPicPr>
        <p:blipFill>
          <a:blip r:embed="rId15"/>
          <a:srcRect/>
          <a:stretch>
            <a:fillRect/>
          </a:stretch>
        </p:blipFill>
        <p:spPr bwMode="auto">
          <a:xfrm>
            <a:off x="0" y="0"/>
            <a:ext cx="9144000" cy="495300"/>
          </a:xfrm>
          <a:prstGeom prst="rect">
            <a:avLst/>
          </a:prstGeom>
          <a:noFill/>
          <a:ln w="9525">
            <a:noFill/>
            <a:miter lim="800000"/>
            <a:headEnd/>
            <a:tailEnd/>
          </a:ln>
        </p:spPr>
      </p:pic>
      <p:pic>
        <p:nvPicPr>
          <p:cNvPr id="1027" name="Picture 7" descr="PSAT-NMSQT-Cyan.png"/>
          <p:cNvPicPr>
            <a:picLocks noChangeAspect="1"/>
          </p:cNvPicPr>
          <p:nvPr/>
        </p:nvPicPr>
        <p:blipFill>
          <a:blip r:embed="rId16"/>
          <a:srcRect/>
          <a:stretch>
            <a:fillRect/>
          </a:stretch>
        </p:blipFill>
        <p:spPr bwMode="auto">
          <a:xfrm>
            <a:off x="6680200" y="6246813"/>
            <a:ext cx="2278063" cy="365125"/>
          </a:xfrm>
          <a:prstGeom prst="rect">
            <a:avLst/>
          </a:prstGeom>
          <a:noFill/>
          <a:ln w="9525">
            <a:noFill/>
            <a:miter lim="800000"/>
            <a:headEnd/>
            <a:tailEnd/>
          </a:ln>
        </p:spPr>
      </p:pic>
      <p:sp>
        <p:nvSpPr>
          <p:cNvPr id="1028" name="Title Placeholder 1"/>
          <p:cNvSpPr>
            <a:spLocks noGrp="1"/>
          </p:cNvSpPr>
          <p:nvPr>
            <p:ph type="title"/>
          </p:nvPr>
        </p:nvSpPr>
        <p:spPr bwMode="auto">
          <a:xfrm>
            <a:off x="457200" y="342900"/>
            <a:ext cx="8229600" cy="97313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9" name="Text Placeholder 2"/>
          <p:cNvSpPr>
            <a:spLocks noGrp="1"/>
          </p:cNvSpPr>
          <p:nvPr>
            <p:ph type="body" idx="1"/>
          </p:nvPr>
        </p:nvSpPr>
        <p:spPr bwMode="auto">
          <a:xfrm>
            <a:off x="457200" y="1600200"/>
            <a:ext cx="8229600" cy="444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 name="Slide Number Placeholder 5"/>
          <p:cNvSpPr txBox="1">
            <a:spLocks/>
          </p:cNvSpPr>
          <p:nvPr/>
        </p:nvSpPr>
        <p:spPr>
          <a:xfrm>
            <a:off x="165100" y="6356350"/>
            <a:ext cx="584200" cy="365125"/>
          </a:xfrm>
          <a:prstGeom prst="rect">
            <a:avLst/>
          </a:prstGeom>
        </p:spPr>
        <p:txBody>
          <a:bodyPr anchor="b"/>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fld id="{2B58F0A0-2CD1-4F43-9D72-FB5A6FA98B6D}" type="slidenum">
              <a:rPr lang="en-US" sz="1000" smtClean="0">
                <a:solidFill>
                  <a:srgbClr val="8C9B91"/>
                </a:solidFill>
              </a:rPr>
              <a:pPr eaLnBrk="1" hangingPunct="1">
                <a:defRPr/>
              </a:pPr>
              <a:t>‹#›</a:t>
            </a:fld>
            <a:endParaRPr lang="en-US" sz="1000" dirty="0" smtClean="0">
              <a:solidFill>
                <a:srgbClr val="8C9B91"/>
              </a:solidFill>
            </a:endParaRPr>
          </a:p>
        </p:txBody>
      </p:sp>
    </p:spTree>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4" r:id="rId4"/>
    <p:sldLayoutId id="2147484478" r:id="rId5"/>
    <p:sldLayoutId id="2147484479" r:id="rId6"/>
    <p:sldLayoutId id="2147484480" r:id="rId7"/>
    <p:sldLayoutId id="2147484481" r:id="rId8"/>
    <p:sldLayoutId id="2147484482" r:id="rId9"/>
    <p:sldLayoutId id="2147484483" r:id="rId10"/>
    <p:sldLayoutId id="2147484484" r:id="rId11"/>
    <p:sldLayoutId id="2147484485" r:id="rId12"/>
    <p:sldLayoutId id="2147484486" r:id="rId13"/>
  </p:sldLayoutIdLst>
  <p:timing>
    <p:tnLst>
      <p:par>
        <p:cTn id="1" dur="indefinite" restart="never" nodeType="tmRoot"/>
      </p:par>
    </p:tnLst>
  </p:timing>
  <p:txStyles>
    <p:titleStyle>
      <a:lvl1pPr algn="l" defTabSz="457200" rtl="0" eaLnBrk="1" fontAlgn="base" hangingPunct="1">
        <a:spcBef>
          <a:spcPct val="0"/>
        </a:spcBef>
        <a:spcAft>
          <a:spcPct val="0"/>
        </a:spcAft>
        <a:defRPr sz="3600" b="1" kern="1200">
          <a:solidFill>
            <a:schemeClr val="tx1"/>
          </a:solidFill>
          <a:latin typeface="Arial"/>
          <a:ea typeface="ＭＳ Ｐゴシック" charset="0"/>
          <a:cs typeface="Arial"/>
        </a:defRPr>
      </a:lvl1pPr>
      <a:lvl2pPr algn="l" defTabSz="457200" rtl="0" eaLnBrk="1" fontAlgn="base" hangingPunct="1">
        <a:spcBef>
          <a:spcPct val="0"/>
        </a:spcBef>
        <a:spcAft>
          <a:spcPct val="0"/>
        </a:spcAft>
        <a:defRPr sz="3600" b="1">
          <a:solidFill>
            <a:schemeClr val="tx1"/>
          </a:solidFill>
          <a:latin typeface="Arial" pitchFamily="34" charset="0"/>
          <a:ea typeface="ＭＳ Ｐゴシック" charset="0"/>
          <a:cs typeface="Arial" pitchFamily="34" charset="0"/>
        </a:defRPr>
      </a:lvl2pPr>
      <a:lvl3pPr algn="l" defTabSz="457200" rtl="0" eaLnBrk="1" fontAlgn="base" hangingPunct="1">
        <a:spcBef>
          <a:spcPct val="0"/>
        </a:spcBef>
        <a:spcAft>
          <a:spcPct val="0"/>
        </a:spcAft>
        <a:defRPr sz="3600" b="1">
          <a:solidFill>
            <a:schemeClr val="tx1"/>
          </a:solidFill>
          <a:latin typeface="Arial" pitchFamily="34" charset="0"/>
          <a:ea typeface="ＭＳ Ｐゴシック" charset="0"/>
          <a:cs typeface="Arial" pitchFamily="34" charset="0"/>
        </a:defRPr>
      </a:lvl3pPr>
      <a:lvl4pPr algn="l" defTabSz="457200" rtl="0" eaLnBrk="1" fontAlgn="base" hangingPunct="1">
        <a:spcBef>
          <a:spcPct val="0"/>
        </a:spcBef>
        <a:spcAft>
          <a:spcPct val="0"/>
        </a:spcAft>
        <a:defRPr sz="3600" b="1">
          <a:solidFill>
            <a:schemeClr val="tx1"/>
          </a:solidFill>
          <a:latin typeface="Arial" pitchFamily="34" charset="0"/>
          <a:ea typeface="ＭＳ Ｐゴシック" charset="0"/>
          <a:cs typeface="Arial" pitchFamily="34" charset="0"/>
        </a:defRPr>
      </a:lvl4pPr>
      <a:lvl5pPr algn="l" defTabSz="457200" rtl="0" eaLnBrk="1" fontAlgn="base" hangingPunct="1">
        <a:spcBef>
          <a:spcPct val="0"/>
        </a:spcBef>
        <a:spcAft>
          <a:spcPct val="0"/>
        </a:spcAft>
        <a:defRPr sz="3600" b="1">
          <a:solidFill>
            <a:schemeClr val="tx1"/>
          </a:solidFill>
          <a:latin typeface="Arial" pitchFamily="34" charset="0"/>
          <a:ea typeface="ＭＳ Ｐゴシック" charset="0"/>
          <a:cs typeface="Arial" pitchFamily="34" charset="0"/>
        </a:defRPr>
      </a:lvl5pPr>
      <a:lvl6pPr marL="457200" algn="l" defTabSz="457200" rtl="0" eaLnBrk="1" fontAlgn="base" hangingPunct="1">
        <a:spcBef>
          <a:spcPct val="0"/>
        </a:spcBef>
        <a:spcAft>
          <a:spcPct val="0"/>
        </a:spcAft>
        <a:defRPr sz="3600" b="1">
          <a:solidFill>
            <a:schemeClr val="tx1"/>
          </a:solidFill>
          <a:latin typeface="Arial" pitchFamily="34" charset="0"/>
          <a:cs typeface="Arial" pitchFamily="34" charset="0"/>
        </a:defRPr>
      </a:lvl6pPr>
      <a:lvl7pPr marL="914400" algn="l" defTabSz="457200" rtl="0" eaLnBrk="1" fontAlgn="base" hangingPunct="1">
        <a:spcBef>
          <a:spcPct val="0"/>
        </a:spcBef>
        <a:spcAft>
          <a:spcPct val="0"/>
        </a:spcAft>
        <a:defRPr sz="3600" b="1">
          <a:solidFill>
            <a:schemeClr val="tx1"/>
          </a:solidFill>
          <a:latin typeface="Arial" pitchFamily="34" charset="0"/>
          <a:cs typeface="Arial" pitchFamily="34" charset="0"/>
        </a:defRPr>
      </a:lvl7pPr>
      <a:lvl8pPr marL="1371600" algn="l" defTabSz="457200" rtl="0" eaLnBrk="1" fontAlgn="base" hangingPunct="1">
        <a:spcBef>
          <a:spcPct val="0"/>
        </a:spcBef>
        <a:spcAft>
          <a:spcPct val="0"/>
        </a:spcAft>
        <a:defRPr sz="3600" b="1">
          <a:solidFill>
            <a:schemeClr val="tx1"/>
          </a:solidFill>
          <a:latin typeface="Arial" pitchFamily="34" charset="0"/>
          <a:cs typeface="Arial" pitchFamily="34" charset="0"/>
        </a:defRPr>
      </a:lvl8pPr>
      <a:lvl9pPr marL="1828800" algn="l" defTabSz="457200" rtl="0" eaLnBrk="1" fontAlgn="base" hangingPunct="1">
        <a:spcBef>
          <a:spcPct val="0"/>
        </a:spcBef>
        <a:spcAft>
          <a:spcPct val="0"/>
        </a:spcAft>
        <a:defRPr sz="3600" b="1">
          <a:solidFill>
            <a:schemeClr val="tx1"/>
          </a:solidFill>
          <a:latin typeface="Arial" pitchFamily="34" charset="0"/>
          <a:cs typeface="Arial" pitchFamily="34" charset="0"/>
        </a:defRPr>
      </a:lvl9pPr>
    </p:titleStyle>
    <p:bodyStyle>
      <a:lvl1pPr marL="292100" indent="-292100" algn="l" defTabSz="457200" rtl="0" eaLnBrk="1" fontAlgn="base" hangingPunct="1">
        <a:spcBef>
          <a:spcPts val="1600"/>
        </a:spcBef>
        <a:spcAft>
          <a:spcPct val="0"/>
        </a:spcAft>
        <a:buClr>
          <a:srgbClr val="28AEED"/>
        </a:buClr>
        <a:buFont typeface="Wingdings" pitchFamily="2" charset="2"/>
        <a:buChar char="§"/>
        <a:defRPr sz="2400" kern="1200">
          <a:solidFill>
            <a:schemeClr val="tx1"/>
          </a:solidFill>
          <a:latin typeface="Arial"/>
          <a:ea typeface="ＭＳ Ｐゴシック" charset="0"/>
          <a:cs typeface="Arial"/>
        </a:defRPr>
      </a:lvl1pPr>
      <a:lvl2pPr marL="571500" indent="-279400" algn="l" defTabSz="457200" rtl="0" eaLnBrk="1" fontAlgn="base" hangingPunct="1">
        <a:spcBef>
          <a:spcPct val="20000"/>
        </a:spcBef>
        <a:spcAft>
          <a:spcPct val="0"/>
        </a:spcAft>
        <a:buClr>
          <a:srgbClr val="8C9B91"/>
        </a:buClr>
        <a:buFont typeface="Arial" pitchFamily="34" charset="0"/>
        <a:buChar char="–"/>
        <a:defRPr sz="2000" kern="1200">
          <a:solidFill>
            <a:schemeClr val="tx1"/>
          </a:solidFill>
          <a:latin typeface="Arial"/>
          <a:ea typeface="Arial" charset="0"/>
          <a:cs typeface="Arial"/>
        </a:defRPr>
      </a:lvl2pPr>
      <a:lvl3pPr marL="1143000" indent="-228600" algn="l" defTabSz="457200" rtl="0" eaLnBrk="1" fontAlgn="base" hangingPunct="1">
        <a:spcBef>
          <a:spcPct val="20000"/>
        </a:spcBef>
        <a:spcAft>
          <a:spcPct val="0"/>
        </a:spcAft>
        <a:buFont typeface="Arial" pitchFamily="34" charset="0"/>
        <a:buChar char="•"/>
        <a:defRPr kern="1200">
          <a:solidFill>
            <a:schemeClr val="tx1"/>
          </a:solidFill>
          <a:latin typeface="Arial"/>
          <a:ea typeface="Arial" charset="0"/>
          <a:cs typeface="Arial"/>
        </a:defRPr>
      </a:lvl3pPr>
      <a:lvl4pPr marL="1600200" indent="-228600" algn="l" defTabSz="457200" rtl="0" eaLnBrk="1" fontAlgn="base" hangingPunct="1">
        <a:spcBef>
          <a:spcPct val="20000"/>
        </a:spcBef>
        <a:spcAft>
          <a:spcPct val="0"/>
        </a:spcAft>
        <a:buFont typeface="Arial" pitchFamily="34" charset="0"/>
        <a:buChar char="–"/>
        <a:defRPr kern="1200">
          <a:solidFill>
            <a:schemeClr val="tx1"/>
          </a:solidFill>
          <a:latin typeface="Arial"/>
          <a:ea typeface="Arial" charset="0"/>
          <a:cs typeface="Arial"/>
        </a:defRPr>
      </a:lvl4pPr>
      <a:lvl5pPr marL="2057400" indent="-228600" algn="l" defTabSz="457200" rtl="0" eaLnBrk="1" fontAlgn="base" hangingPunct="1">
        <a:spcBef>
          <a:spcPct val="20000"/>
        </a:spcBef>
        <a:spcAft>
          <a:spcPct val="0"/>
        </a:spcAft>
        <a:buFont typeface="Arial" pitchFamily="34" charset="0"/>
        <a:buChar char="»"/>
        <a:defRPr kern="1200">
          <a:solidFill>
            <a:schemeClr val="tx1"/>
          </a:solidFill>
          <a:latin typeface="Arial"/>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hyperlink" Target="http://www.collegeboard.com/quickstar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8.jpeg"/><Relationship Id="rId4" Type="http://schemas.openxmlformats.org/officeDocument/2006/relationships/hyperlink" Target="http://www.collegeboard.com/quickstart"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collegeboard.com/quickstart"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5"/>
          <p:cNvSpPr>
            <a:spLocks noGrp="1"/>
          </p:cNvSpPr>
          <p:nvPr>
            <p:ph type="ctrTitle"/>
          </p:nvPr>
        </p:nvSpPr>
        <p:spPr>
          <a:xfrm>
            <a:off x="741363" y="3149600"/>
            <a:ext cx="7894637" cy="1181100"/>
          </a:xfrm>
        </p:spPr>
        <p:txBody>
          <a:bodyPr/>
          <a:lstStyle/>
          <a:p>
            <a:r>
              <a:rPr lang="en-US" dirty="0" smtClean="0">
                <a:latin typeface="Arial" pitchFamily="34" charset="0"/>
                <a:ea typeface="ＭＳ Ｐゴシック" pitchFamily="34" charset="-128"/>
                <a:cs typeface="Arial" pitchFamily="34" charset="0"/>
              </a:rPr>
              <a:t>Understanding Your PSAT/NMSQT</a:t>
            </a:r>
            <a:r>
              <a:rPr lang="en-US" b="0" baseline="30000" dirty="0" smtClean="0">
                <a:latin typeface="Arial" pitchFamily="34" charset="0"/>
                <a:ea typeface="ＭＳ Ｐゴシック" pitchFamily="34" charset="-128"/>
                <a:cs typeface="Arial" pitchFamily="34" charset="0"/>
              </a:rPr>
              <a:t>® </a:t>
            </a:r>
            <a:r>
              <a:rPr lang="en-US" dirty="0" smtClean="0">
                <a:latin typeface="Arial" pitchFamily="34" charset="0"/>
                <a:ea typeface="ＭＳ Ｐゴシック" pitchFamily="34" charset="-128"/>
                <a:cs typeface="Arial" pitchFamily="34" charset="0"/>
              </a:rPr>
              <a:t>Results</a:t>
            </a:r>
          </a:p>
        </p:txBody>
      </p:sp>
      <p:sp>
        <p:nvSpPr>
          <p:cNvPr id="14339" name="Subtitle 6"/>
          <p:cNvSpPr>
            <a:spLocks noGrp="1"/>
          </p:cNvSpPr>
          <p:nvPr>
            <p:ph type="subTitle" idx="1"/>
          </p:nvPr>
        </p:nvSpPr>
        <p:spPr>
          <a:xfrm>
            <a:off x="741363" y="4630738"/>
            <a:ext cx="7894637" cy="817562"/>
          </a:xfrm>
        </p:spPr>
        <p:txBody>
          <a:bodyPr/>
          <a:lstStyle/>
          <a:p>
            <a:endParaRPr lang="en-US" dirty="0" smtClean="0">
              <a:latin typeface="Arial" pitchFamily="34" charset="0"/>
              <a:ea typeface="ＭＳ Ｐゴシック" pitchFamily="34" charset="-128"/>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dow.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123145" y="1485836"/>
            <a:ext cx="4328330" cy="35284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224462" y="1710358"/>
            <a:ext cx="3927475" cy="2615698"/>
          </a:xfrm>
          <a:prstGeom prst="rect">
            <a:avLst/>
          </a:prstGeom>
        </p:spPr>
      </p:pic>
      <p:sp>
        <p:nvSpPr>
          <p:cNvPr id="15362" name="Title 1"/>
          <p:cNvSpPr>
            <a:spLocks noGrp="1"/>
          </p:cNvSpPr>
          <p:nvPr>
            <p:ph type="title"/>
          </p:nvPr>
        </p:nvSpPr>
        <p:spPr/>
        <p:txBody>
          <a:bodyPr/>
          <a:lstStyle/>
          <a:p>
            <a:pPr eaLnBrk="1" hangingPunct="1"/>
            <a:r>
              <a:rPr lang="en-US" dirty="0" smtClean="0">
                <a:latin typeface="Arial" pitchFamily="34" charset="0"/>
                <a:ea typeface="ＭＳ Ｐゴシック" pitchFamily="34" charset="-128"/>
                <a:cs typeface="Arial" pitchFamily="34" charset="0"/>
              </a:rPr>
              <a:t>Agenda</a:t>
            </a:r>
          </a:p>
        </p:txBody>
      </p:sp>
      <p:sp>
        <p:nvSpPr>
          <p:cNvPr id="15363" name="Content Placeholder 3"/>
          <p:cNvSpPr>
            <a:spLocks noGrp="1"/>
          </p:cNvSpPr>
          <p:nvPr>
            <p:ph idx="1"/>
          </p:nvPr>
        </p:nvSpPr>
        <p:spPr>
          <a:xfrm>
            <a:off x="457200" y="1600200"/>
            <a:ext cx="4767263" cy="4667250"/>
          </a:xfrm>
        </p:spPr>
        <p:txBody>
          <a:bodyPr/>
          <a:lstStyle/>
          <a:p>
            <a:pPr marL="515938" lvl="1" indent="-287338" eaLnBrk="1" hangingPunct="1">
              <a:buFont typeface="Arial" pitchFamily="34" charset="0"/>
              <a:buChar char="•"/>
            </a:pPr>
            <a:r>
              <a:rPr lang="en-US" sz="2400" dirty="0" smtClean="0">
                <a:latin typeface="Arial" pitchFamily="34" charset="0"/>
                <a:ea typeface="Arial" pitchFamily="34" charset="0"/>
                <a:cs typeface="Arial" pitchFamily="34" charset="0"/>
              </a:rPr>
              <a:t>Four Major Parts of Your PSAT/NMSQT Results</a:t>
            </a:r>
          </a:p>
          <a:p>
            <a:pPr marL="515938" lvl="1" indent="-287338" eaLnBrk="1" hangingPunct="1">
              <a:buFont typeface="Arial" pitchFamily="34" charset="0"/>
              <a:buChar char="•"/>
            </a:pPr>
            <a:r>
              <a:rPr lang="en-US" sz="2400" dirty="0" smtClean="0">
                <a:latin typeface="Arial" pitchFamily="34" charset="0"/>
                <a:ea typeface="Arial" pitchFamily="34" charset="0"/>
                <a:cs typeface="Arial" pitchFamily="34" charset="0"/>
              </a:rPr>
              <a:t>More About Your Skills</a:t>
            </a:r>
          </a:p>
          <a:p>
            <a:pPr marL="515938" lvl="1" indent="-287338" eaLnBrk="1" hangingPunct="1">
              <a:buFont typeface="Arial" pitchFamily="34" charset="0"/>
              <a:buChar char="•"/>
            </a:pPr>
            <a:r>
              <a:rPr lang="en-US" sz="2400" dirty="0" smtClean="0">
                <a:latin typeface="Arial" pitchFamily="34" charset="0"/>
                <a:ea typeface="Arial" pitchFamily="34" charset="0"/>
                <a:cs typeface="Arial" pitchFamily="34" charset="0"/>
              </a:rPr>
              <a:t>National Merit Scholarship  Information</a:t>
            </a:r>
          </a:p>
          <a:p>
            <a:pPr marL="515938" lvl="1" indent="-287338" eaLnBrk="1" hangingPunct="1">
              <a:buFont typeface="Arial" pitchFamily="34" charset="0"/>
              <a:buChar char="•"/>
            </a:pPr>
            <a:r>
              <a:rPr lang="en-US" sz="2400" dirty="0" smtClean="0">
                <a:latin typeface="Arial" pitchFamily="34" charset="0"/>
                <a:ea typeface="Arial" pitchFamily="34" charset="0"/>
                <a:cs typeface="Arial" pitchFamily="34" charset="0"/>
              </a:rPr>
              <a:t>More About Your Answers</a:t>
            </a:r>
          </a:p>
          <a:p>
            <a:pPr marL="515938" lvl="1" indent="-287338" eaLnBrk="1" hangingPunct="1">
              <a:buFont typeface="Arial" pitchFamily="34" charset="0"/>
              <a:buChar char="•"/>
            </a:pPr>
            <a:r>
              <a:rPr lang="en-US" sz="2400" dirty="0" smtClean="0">
                <a:latin typeface="Arial" pitchFamily="34" charset="0"/>
                <a:ea typeface="Arial" pitchFamily="34" charset="0"/>
                <a:cs typeface="Arial" pitchFamily="34" charset="0"/>
              </a:rPr>
              <a:t>Next Steps</a:t>
            </a:r>
          </a:p>
          <a:p>
            <a:pPr marL="515938" lvl="1" indent="-287338" eaLnBrk="1" hangingPunct="1">
              <a:buFont typeface="Arial" pitchFamily="34" charset="0"/>
              <a:buChar char="•"/>
            </a:pPr>
            <a:r>
              <a:rPr lang="en-US" sz="2400" dirty="0" smtClean="0">
                <a:latin typeface="Arial" pitchFamily="34" charset="0"/>
                <a:ea typeface="Arial" pitchFamily="34" charset="0"/>
                <a:cs typeface="Arial" pitchFamily="34" charset="0"/>
              </a:rPr>
              <a:t>How My College </a:t>
            </a:r>
            <a:r>
              <a:rPr lang="en-US" sz="2400" dirty="0" err="1" smtClean="0">
                <a:latin typeface="Arial" pitchFamily="34" charset="0"/>
                <a:ea typeface="Arial" pitchFamily="34" charset="0"/>
                <a:cs typeface="Arial" pitchFamily="34" charset="0"/>
              </a:rPr>
              <a:t>QuickStart</a:t>
            </a:r>
            <a:r>
              <a:rPr lang="en-US" sz="2400" dirty="0" smtClean="0">
                <a:latin typeface="Arial" pitchFamily="34" charset="0"/>
                <a:ea typeface="Arial" pitchFamily="34" charset="0"/>
                <a:cs typeface="Arial" pitchFamily="34" charset="0"/>
              </a:rPr>
              <a:t>™ Can Help You</a:t>
            </a:r>
          </a:p>
          <a:p>
            <a:pPr marL="515938" lvl="1" indent="-287338" eaLnBrk="1" hangingPunct="1">
              <a:buFont typeface="Arial" pitchFamily="34" charset="0"/>
              <a:buChar char="•"/>
            </a:pPr>
            <a:endParaRPr lang="en-US" dirty="0" smtClean="0">
              <a:latin typeface="Arial" pitchFamily="34" charset="0"/>
              <a:ea typeface="Arial" pitchFamily="34" charset="0"/>
              <a:cs typeface="Arial" pitchFamily="34" charset="0"/>
            </a:endParaRPr>
          </a:p>
          <a:p>
            <a:pPr marL="515938" lvl="1" indent="-287338" eaLnBrk="1" hangingPunct="1">
              <a:buFont typeface="Arial" pitchFamily="34" charset="0"/>
              <a:buChar char="•"/>
            </a:pPr>
            <a:endParaRPr lang="en-US" dirty="0" smtClean="0">
              <a:latin typeface="Arial" pitchFamily="34" charset="0"/>
              <a:ea typeface="Arial" pitchFamily="34" charset="0"/>
              <a:cs typeface="Arial" pitchFamily="34" charset="0"/>
            </a:endParaRPr>
          </a:p>
          <a:p>
            <a:pPr marL="228600" indent="-228600" eaLnBrk="1" hangingPunct="1"/>
            <a:endParaRPr lang="en-US" dirty="0" smtClean="0">
              <a:latin typeface="Arial" pitchFamily="34" charset="0"/>
              <a:ea typeface="ＭＳ Ｐゴシック" pitchFamily="34" charset="-128"/>
              <a:cs typeface="Arial" pitchFamily="34" charset="0"/>
            </a:endParaRPr>
          </a:p>
          <a:p>
            <a:pPr marL="228600" indent="-228600" eaLnBrk="1" hangingPunct="1"/>
            <a:endParaRPr lang="en-US" dirty="0" smtClean="0">
              <a:latin typeface="Arial" pitchFamily="34" charset="0"/>
              <a:ea typeface="ＭＳ Ｐゴシック" pitchFamily="34" charset="-128"/>
              <a:cs typeface="Arial" pitchFamily="34" charset="0"/>
            </a:endParaRPr>
          </a:p>
        </p:txBody>
      </p:sp>
      <p:sp>
        <p:nvSpPr>
          <p:cNvPr id="7" name="Rectangle 6"/>
          <p:cNvSpPr>
            <a:spLocks noChangeArrowheads="1"/>
          </p:cNvSpPr>
          <p:nvPr/>
        </p:nvSpPr>
        <p:spPr bwMode="auto">
          <a:xfrm>
            <a:off x="5229226" y="1626220"/>
            <a:ext cx="3922712" cy="141288"/>
          </a:xfrm>
          <a:prstGeom prst="rect">
            <a:avLst/>
          </a:prstGeom>
          <a:solidFill>
            <a:srgbClr val="752864"/>
          </a:solidFill>
          <a:ln>
            <a:noFill/>
          </a:ln>
          <a:effectLst>
            <a:outerShdw dist="23000" dir="5400000" rotWithShape="0">
              <a:srgbClr val="808080">
                <a:alpha val="34998"/>
              </a:srgbClr>
            </a:outerShdw>
          </a:effectLst>
          <a:extLst/>
        </p:spPr>
        <p:txBody>
          <a:bodyPr anchor="ctr"/>
          <a:lstStyle/>
          <a:p>
            <a:pPr algn="ctr">
              <a:defRPr/>
            </a:pPr>
            <a:endParaRPr lang="en-US" dirty="0">
              <a:solidFill>
                <a:schemeClr val="lt1"/>
              </a:solidFill>
              <a:latin typeface="+mn-lt"/>
              <a:ea typeface="+mn-ea"/>
            </a:endParaRP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stretch>
            <a:fillRect/>
          </a:stretch>
        </p:blipFill>
        <p:spPr bwMode="auto">
          <a:xfrm rot="10800000">
            <a:off x="4308144" y="378812"/>
            <a:ext cx="3732417" cy="5768280"/>
          </a:xfrm>
          <a:prstGeom prst="rect">
            <a:avLst/>
          </a:prstGeom>
          <a:noFill/>
          <a:ln>
            <a:solidFill>
              <a:schemeClr val="bg1">
                <a:lumMod val="50000"/>
              </a:schemeClr>
            </a:solidFill>
          </a:ln>
        </p:spPr>
      </p:pic>
      <p:sp>
        <p:nvSpPr>
          <p:cNvPr id="9" name="Rounded Rectangle 8"/>
          <p:cNvSpPr/>
          <p:nvPr/>
        </p:nvSpPr>
        <p:spPr>
          <a:xfrm>
            <a:off x="4314825" y="1122363"/>
            <a:ext cx="3709988" cy="377825"/>
          </a:xfrm>
          <a:prstGeom prst="roundRect">
            <a:avLst/>
          </a:prstGeom>
          <a:ln w="57150"/>
        </p:spPr>
        <p:style>
          <a:lnRef idx="2">
            <a:schemeClr val="accent1"/>
          </a:lnRef>
          <a:fillRef idx="1">
            <a:schemeClr val="lt1"/>
          </a:fillRef>
          <a:effectRef idx="0">
            <a:schemeClr val="accent1"/>
          </a:effectRef>
          <a:fontRef idx="minor">
            <a:schemeClr val="dk1"/>
          </a:fontRef>
        </p:style>
        <p:txBody>
          <a:bodyPr anchor="ctr"/>
          <a:lstStyle/>
          <a:p>
            <a:pPr fontAlgn="auto">
              <a:lnSpc>
                <a:spcPct val="90000"/>
              </a:lnSpc>
              <a:spcBef>
                <a:spcPct val="50000"/>
              </a:spcBef>
              <a:spcAft>
                <a:spcPts val="0"/>
              </a:spcAft>
              <a:defRPr/>
            </a:pPr>
            <a:r>
              <a:rPr lang="en-US" sz="1600" dirty="0">
                <a:solidFill>
                  <a:schemeClr val="tx1"/>
                </a:solidFill>
                <a:latin typeface="Arial" pitchFamily="34" charset="0"/>
                <a:cs typeface="Arial" pitchFamily="34" charset="0"/>
              </a:rPr>
              <a:t>Your Scores</a:t>
            </a:r>
          </a:p>
        </p:txBody>
      </p:sp>
      <p:sp>
        <p:nvSpPr>
          <p:cNvPr id="10" name="Rounded Rectangle 9"/>
          <p:cNvSpPr/>
          <p:nvPr/>
        </p:nvSpPr>
        <p:spPr>
          <a:xfrm>
            <a:off x="4314825" y="1579563"/>
            <a:ext cx="3709988" cy="377825"/>
          </a:xfrm>
          <a:prstGeom prst="roundRect">
            <a:avLst/>
          </a:prstGeom>
          <a:ln w="57150"/>
        </p:spPr>
        <p:style>
          <a:lnRef idx="2">
            <a:schemeClr val="accent1"/>
          </a:lnRef>
          <a:fillRef idx="1">
            <a:schemeClr val="lt1"/>
          </a:fillRef>
          <a:effectRef idx="0">
            <a:schemeClr val="accent1"/>
          </a:effectRef>
          <a:fontRef idx="minor">
            <a:schemeClr val="dk1"/>
          </a:fontRef>
        </p:style>
        <p:txBody>
          <a:bodyPr anchor="ctr"/>
          <a:lstStyle/>
          <a:p>
            <a:pPr marL="457200" indent="-457200" fontAlgn="auto">
              <a:spcBef>
                <a:spcPts val="0"/>
              </a:spcBef>
              <a:spcAft>
                <a:spcPts val="0"/>
              </a:spcAft>
              <a:defRPr/>
            </a:pPr>
            <a:r>
              <a:rPr lang="en-US" sz="1600" dirty="0">
                <a:solidFill>
                  <a:schemeClr val="tx1"/>
                </a:solidFill>
                <a:latin typeface="Arial" pitchFamily="34" charset="0"/>
                <a:cs typeface="Arial" pitchFamily="34" charset="0"/>
              </a:rPr>
              <a:t>Your Skills</a:t>
            </a:r>
          </a:p>
        </p:txBody>
      </p:sp>
      <p:sp>
        <p:nvSpPr>
          <p:cNvPr id="11" name="Rounded Rectangle 10"/>
          <p:cNvSpPr/>
          <p:nvPr/>
        </p:nvSpPr>
        <p:spPr>
          <a:xfrm>
            <a:off x="4314825" y="2036763"/>
            <a:ext cx="3709988" cy="377825"/>
          </a:xfrm>
          <a:prstGeom prst="roundRect">
            <a:avLst/>
          </a:prstGeom>
          <a:ln w="57150"/>
        </p:spPr>
        <p:style>
          <a:lnRef idx="2">
            <a:schemeClr val="accent1"/>
          </a:lnRef>
          <a:fillRef idx="1">
            <a:schemeClr val="lt1"/>
          </a:fillRef>
          <a:effectRef idx="0">
            <a:schemeClr val="accent1"/>
          </a:effectRef>
          <a:fontRef idx="minor">
            <a:schemeClr val="dk1"/>
          </a:fontRef>
        </p:style>
        <p:txBody>
          <a:bodyPr anchor="ctr"/>
          <a:lstStyle/>
          <a:p>
            <a:pPr marL="457200" indent="-457200" fontAlgn="auto">
              <a:spcBef>
                <a:spcPts val="0"/>
              </a:spcBef>
              <a:spcAft>
                <a:spcPts val="0"/>
              </a:spcAft>
              <a:defRPr/>
            </a:pPr>
            <a:r>
              <a:rPr lang="en-US" sz="1600" dirty="0">
                <a:solidFill>
                  <a:schemeClr val="tx1"/>
                </a:solidFill>
                <a:latin typeface="Arial" pitchFamily="34" charset="0"/>
                <a:cs typeface="Arial" pitchFamily="34" charset="0"/>
              </a:rPr>
              <a:t>Your Answers</a:t>
            </a:r>
          </a:p>
        </p:txBody>
      </p:sp>
      <p:sp>
        <p:nvSpPr>
          <p:cNvPr id="14" name="Rounded Rectangle 13"/>
          <p:cNvSpPr/>
          <p:nvPr/>
        </p:nvSpPr>
        <p:spPr>
          <a:xfrm>
            <a:off x="4314825" y="3941763"/>
            <a:ext cx="3709988" cy="377825"/>
          </a:xfrm>
          <a:prstGeom prst="roundRect">
            <a:avLst/>
          </a:prstGeom>
          <a:ln w="57150"/>
        </p:spPr>
        <p:style>
          <a:lnRef idx="2">
            <a:schemeClr val="accent1"/>
          </a:lnRef>
          <a:fillRef idx="1">
            <a:schemeClr val="lt1"/>
          </a:fillRef>
          <a:effectRef idx="0">
            <a:schemeClr val="accent1"/>
          </a:effectRef>
          <a:fontRef idx="minor">
            <a:schemeClr val="dk1"/>
          </a:fontRef>
        </p:style>
        <p:txBody>
          <a:bodyPr anchor="ctr"/>
          <a:lstStyle/>
          <a:p>
            <a:pPr fontAlgn="auto">
              <a:lnSpc>
                <a:spcPct val="90000"/>
              </a:lnSpc>
              <a:spcBef>
                <a:spcPct val="50000"/>
              </a:spcBef>
              <a:spcAft>
                <a:spcPts val="0"/>
              </a:spcAft>
              <a:defRPr/>
            </a:pPr>
            <a:r>
              <a:rPr lang="en-US" sz="1600" dirty="0">
                <a:solidFill>
                  <a:schemeClr val="tx1"/>
                </a:solidFill>
                <a:latin typeface="Arial" pitchFamily="34" charset="0"/>
                <a:cs typeface="Arial" pitchFamily="34" charset="0"/>
              </a:rPr>
              <a:t>Critical Reading</a:t>
            </a:r>
          </a:p>
        </p:txBody>
      </p:sp>
      <p:sp>
        <p:nvSpPr>
          <p:cNvPr id="15" name="Rounded Rectangle 14"/>
          <p:cNvSpPr/>
          <p:nvPr/>
        </p:nvSpPr>
        <p:spPr>
          <a:xfrm>
            <a:off x="4314825" y="4398963"/>
            <a:ext cx="3709988" cy="377825"/>
          </a:xfrm>
          <a:prstGeom prst="roundRect">
            <a:avLst/>
          </a:prstGeom>
          <a:ln w="57150"/>
        </p:spPr>
        <p:style>
          <a:lnRef idx="2">
            <a:schemeClr val="accent1"/>
          </a:lnRef>
          <a:fillRef idx="1">
            <a:schemeClr val="lt1"/>
          </a:fillRef>
          <a:effectRef idx="0">
            <a:schemeClr val="accent1"/>
          </a:effectRef>
          <a:fontRef idx="minor">
            <a:schemeClr val="dk1"/>
          </a:fontRef>
        </p:style>
        <p:txBody>
          <a:bodyPr anchor="ctr"/>
          <a:lstStyle/>
          <a:p>
            <a:pPr marL="457200" indent="-457200" fontAlgn="auto">
              <a:spcBef>
                <a:spcPts val="0"/>
              </a:spcBef>
              <a:spcAft>
                <a:spcPts val="0"/>
              </a:spcAft>
              <a:defRPr/>
            </a:pPr>
            <a:r>
              <a:rPr lang="en-US" sz="1600" dirty="0">
                <a:solidFill>
                  <a:schemeClr val="tx1"/>
                </a:solidFill>
                <a:latin typeface="Arial" pitchFamily="34" charset="0"/>
                <a:cs typeface="Arial" pitchFamily="34" charset="0"/>
              </a:rPr>
              <a:t>Mathematics</a:t>
            </a:r>
          </a:p>
        </p:txBody>
      </p:sp>
      <p:sp>
        <p:nvSpPr>
          <p:cNvPr id="16" name="Rounded Rectangle 15"/>
          <p:cNvSpPr/>
          <p:nvPr/>
        </p:nvSpPr>
        <p:spPr>
          <a:xfrm>
            <a:off x="4314825" y="4856163"/>
            <a:ext cx="3709988" cy="377825"/>
          </a:xfrm>
          <a:prstGeom prst="roundRect">
            <a:avLst/>
          </a:prstGeom>
          <a:ln w="57150"/>
        </p:spPr>
        <p:style>
          <a:lnRef idx="2">
            <a:schemeClr val="accent1"/>
          </a:lnRef>
          <a:fillRef idx="1">
            <a:schemeClr val="lt1"/>
          </a:fillRef>
          <a:effectRef idx="0">
            <a:schemeClr val="accent1"/>
          </a:effectRef>
          <a:fontRef idx="minor">
            <a:schemeClr val="dk1"/>
          </a:fontRef>
        </p:style>
        <p:txBody>
          <a:bodyPr anchor="ctr"/>
          <a:lstStyle/>
          <a:p>
            <a:pPr marL="457200" indent="-457200" fontAlgn="auto">
              <a:spcBef>
                <a:spcPts val="0"/>
              </a:spcBef>
              <a:spcAft>
                <a:spcPts val="0"/>
              </a:spcAft>
              <a:defRPr/>
            </a:pPr>
            <a:r>
              <a:rPr lang="en-US" sz="1600" dirty="0">
                <a:solidFill>
                  <a:schemeClr val="tx1"/>
                </a:solidFill>
                <a:latin typeface="Arial" pitchFamily="34" charset="0"/>
                <a:cs typeface="Arial" pitchFamily="34" charset="0"/>
              </a:rPr>
              <a:t>Writing Skills</a:t>
            </a:r>
          </a:p>
        </p:txBody>
      </p:sp>
      <p:sp>
        <p:nvSpPr>
          <p:cNvPr id="17" name="Rounded Rectangle 16"/>
          <p:cNvSpPr/>
          <p:nvPr/>
        </p:nvSpPr>
        <p:spPr>
          <a:xfrm>
            <a:off x="152400" y="1066800"/>
            <a:ext cx="3733800" cy="41910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3200" b="1" dirty="0" smtClean="0">
                <a:latin typeface="Arial" pitchFamily="34" charset="0"/>
                <a:cs typeface="Arial" pitchFamily="34" charset="0"/>
              </a:rPr>
              <a:t>Four Major Parts of Your PSAT/NMSQT Results</a:t>
            </a:r>
            <a:endParaRPr lang="en-US" sz="3200" b="1" dirty="0">
              <a:latin typeface="Arial" pitchFamily="34" charset="0"/>
              <a:cs typeface="Arial" pitchFamily="34" charset="0"/>
            </a:endParaRPr>
          </a:p>
        </p:txBody>
      </p:sp>
      <p:sp>
        <p:nvSpPr>
          <p:cNvPr id="18" name="Rounded Rectangle 17"/>
          <p:cNvSpPr/>
          <p:nvPr/>
        </p:nvSpPr>
        <p:spPr>
          <a:xfrm>
            <a:off x="4314825" y="2493963"/>
            <a:ext cx="3709988" cy="377825"/>
          </a:xfrm>
          <a:prstGeom prst="roundRect">
            <a:avLst/>
          </a:prstGeom>
          <a:ln w="57150"/>
        </p:spPr>
        <p:style>
          <a:lnRef idx="2">
            <a:schemeClr val="accent1"/>
          </a:lnRef>
          <a:fillRef idx="1">
            <a:schemeClr val="lt1"/>
          </a:fillRef>
          <a:effectRef idx="0">
            <a:schemeClr val="accent1"/>
          </a:effectRef>
          <a:fontRef idx="minor">
            <a:schemeClr val="dk1"/>
          </a:fontRef>
        </p:style>
        <p:txBody>
          <a:bodyPr anchor="ctr"/>
          <a:lstStyle/>
          <a:p>
            <a:pPr marL="457200" indent="-457200" fontAlgn="auto">
              <a:spcBef>
                <a:spcPts val="0"/>
              </a:spcBef>
              <a:spcAft>
                <a:spcPts val="0"/>
              </a:spcAft>
              <a:defRPr/>
            </a:pPr>
            <a:r>
              <a:rPr lang="en-US" sz="1600" dirty="0">
                <a:solidFill>
                  <a:schemeClr val="tx1"/>
                </a:solidFill>
                <a:latin typeface="Arial" pitchFamily="34" charset="0"/>
                <a:cs typeface="Arial" pitchFamily="34" charset="0"/>
              </a:rPr>
              <a:t>Next Steps</a:t>
            </a:r>
          </a:p>
        </p:txBody>
      </p:sp>
      <p:sp>
        <p:nvSpPr>
          <p:cNvPr id="22" name="Rounded Rectangle 21"/>
          <p:cNvSpPr/>
          <p:nvPr/>
        </p:nvSpPr>
        <p:spPr>
          <a:xfrm>
            <a:off x="3962400" y="3281363"/>
            <a:ext cx="4476750" cy="452437"/>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1700" dirty="0">
                <a:latin typeface="Arial" pitchFamily="34" charset="0"/>
                <a:cs typeface="Arial" pitchFamily="34" charset="0"/>
              </a:rPr>
              <a:t>3 Test Sections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childTnLst>
                                </p:cTn>
                              </p:par>
                            </p:childTnLst>
                          </p:cTn>
                        </p:par>
                        <p:par>
                          <p:cTn id="30" fill="hold">
                            <p:stCondLst>
                              <p:cond delay="500"/>
                            </p:stCondLst>
                            <p:childTnLst>
                              <p:par>
                                <p:cTn id="31" presetID="23" presetClass="entr" presetSubtype="16"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childTnLst>
                                </p:cTn>
                              </p:par>
                            </p:childTnLst>
                          </p:cTn>
                        </p:par>
                        <p:par>
                          <p:cTn id="35" fill="hold">
                            <p:stCondLst>
                              <p:cond delay="1000"/>
                            </p:stCondLst>
                            <p:childTnLst>
                              <p:par>
                                <p:cTn id="36" presetID="23" presetClass="entr" presetSubtype="16"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childTnLst>
                                </p:cTn>
                              </p:par>
                            </p:childTnLst>
                          </p:cTn>
                        </p:par>
                        <p:par>
                          <p:cTn id="40" fill="hold">
                            <p:stCondLst>
                              <p:cond delay="1500"/>
                            </p:stCondLst>
                            <p:childTnLst>
                              <p:par>
                                <p:cTn id="41" presetID="23" presetClass="entr" presetSubtype="16"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animBg="1"/>
      <p:bldP spid="15" grpId="0" animBg="1"/>
      <p:bldP spid="16" grpId="0" animBg="1"/>
      <p:bldP spid="18"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a:stretch>
            <a:fillRect/>
          </a:stretch>
        </p:blipFill>
        <p:spPr bwMode="auto">
          <a:xfrm rot="10800000">
            <a:off x="4317694" y="378661"/>
            <a:ext cx="3683306" cy="5692382"/>
          </a:xfrm>
          <a:prstGeom prst="rect">
            <a:avLst/>
          </a:prstGeom>
          <a:noFill/>
          <a:ln>
            <a:solidFill>
              <a:schemeClr val="bg1">
                <a:lumMod val="50000"/>
              </a:schemeClr>
            </a:solidFill>
          </a:ln>
        </p:spPr>
      </p:pic>
      <p:sp>
        <p:nvSpPr>
          <p:cNvPr id="7" name="Rounded Rectangle 6"/>
          <p:cNvSpPr/>
          <p:nvPr/>
        </p:nvSpPr>
        <p:spPr>
          <a:xfrm>
            <a:off x="4419600" y="2117725"/>
            <a:ext cx="3505200" cy="1371600"/>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ounded Rectangle 8"/>
          <p:cNvSpPr/>
          <p:nvPr/>
        </p:nvSpPr>
        <p:spPr>
          <a:xfrm>
            <a:off x="228600" y="4191000"/>
            <a:ext cx="6553200" cy="3810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80000"/>
              </a:lnSpc>
              <a:spcBef>
                <a:spcPts val="0"/>
              </a:spcBef>
              <a:spcAft>
                <a:spcPts val="0"/>
              </a:spcAft>
              <a:defRPr/>
            </a:pPr>
            <a:r>
              <a:rPr lang="en-US" sz="1600" dirty="0">
                <a:solidFill>
                  <a:schemeClr val="tx1"/>
                </a:solidFill>
                <a:latin typeface="Arial" pitchFamily="34" charset="0"/>
                <a:cs typeface="Arial" pitchFamily="34" charset="0"/>
              </a:rPr>
              <a:t>See how you did on each skill. The same skills are tested on the SAT. </a:t>
            </a:r>
          </a:p>
        </p:txBody>
      </p:sp>
      <p:sp>
        <p:nvSpPr>
          <p:cNvPr id="10" name="Rounded Rectangle 9"/>
          <p:cNvSpPr/>
          <p:nvPr/>
        </p:nvSpPr>
        <p:spPr>
          <a:xfrm>
            <a:off x="228600" y="381000"/>
            <a:ext cx="3962400" cy="533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800" dirty="0">
                <a:latin typeface="Arial" pitchFamily="34" charset="0"/>
                <a:cs typeface="Arial" pitchFamily="34" charset="0"/>
              </a:rPr>
              <a:t>Your Skills</a:t>
            </a:r>
          </a:p>
        </p:txBody>
      </p:sp>
      <p:sp>
        <p:nvSpPr>
          <p:cNvPr id="8" name="Rounded Rectangle 7"/>
          <p:cNvSpPr/>
          <p:nvPr/>
        </p:nvSpPr>
        <p:spPr>
          <a:xfrm>
            <a:off x="228600" y="4724400"/>
            <a:ext cx="6553200" cy="7620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80000"/>
              </a:lnSpc>
              <a:spcBef>
                <a:spcPts val="0"/>
              </a:spcBef>
              <a:spcAft>
                <a:spcPts val="0"/>
              </a:spcAft>
              <a:defRPr/>
            </a:pPr>
            <a:r>
              <a:rPr lang="en-US" sz="1600" dirty="0">
                <a:solidFill>
                  <a:schemeClr val="tx1"/>
                </a:solidFill>
                <a:latin typeface="Arial" pitchFamily="34" charset="0"/>
                <a:cs typeface="Arial" pitchFamily="34" charset="0"/>
              </a:rPr>
              <a:t>You can try hundreds of practice questions, organized by skill, online in My College QuickStart (</a:t>
            </a:r>
            <a:r>
              <a:rPr lang="en-US" sz="1600" dirty="0">
                <a:solidFill>
                  <a:schemeClr val="tx1"/>
                </a:solidFill>
                <a:latin typeface="Arial" pitchFamily="34" charset="0"/>
                <a:cs typeface="Arial" pitchFamily="34" charset="0"/>
                <a:hlinkClick r:id="rId4"/>
              </a:rPr>
              <a:t>www.collegeboard.org/quickstart</a:t>
            </a:r>
            <a:r>
              <a:rPr lang="en-US" sz="1600" dirty="0">
                <a:solidFill>
                  <a:schemeClr val="tx1"/>
                </a:solidFill>
                <a:latin typeface="Arial" pitchFamily="34" charset="0"/>
                <a:cs typeface="Arial" pitchFamily="34" charset="0"/>
              </a:rPr>
              <a:t>). </a:t>
            </a:r>
          </a:p>
        </p:txBody>
      </p:sp>
      <p:pic>
        <p:nvPicPr>
          <p:cNvPr id="2050" name="Picture 2"/>
          <p:cNvPicPr>
            <a:picLocks noChangeAspect="1" noChangeArrowheads="1"/>
          </p:cNvPicPr>
          <p:nvPr/>
        </p:nvPicPr>
        <p:blipFill>
          <a:blip r:embed="rId5" cstate="print"/>
          <a:srcRect l="10783" t="48000" r="9444" b="4727"/>
          <a:stretch>
            <a:fillRect/>
          </a:stretch>
        </p:blipFill>
        <p:spPr bwMode="auto">
          <a:xfrm>
            <a:off x="166048" y="1066800"/>
            <a:ext cx="8192749" cy="303435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childTnLst>
                                </p:cTn>
                              </p:par>
                            </p:childTnLst>
                          </p:cTn>
                        </p:par>
                        <p:par>
                          <p:cTn id="16" fill="hold">
                            <p:stCondLst>
                              <p:cond delay="500"/>
                            </p:stCondLst>
                            <p:childTnLst>
                              <p:par>
                                <p:cTn id="17" presetID="53"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a:stretch>
            <a:fillRect/>
          </a:stretch>
        </p:blipFill>
        <p:spPr bwMode="auto">
          <a:xfrm rot="10800000">
            <a:off x="4317694" y="378661"/>
            <a:ext cx="3683306" cy="5692382"/>
          </a:xfrm>
          <a:prstGeom prst="rect">
            <a:avLst/>
          </a:prstGeom>
          <a:noFill/>
          <a:ln>
            <a:solidFill>
              <a:schemeClr val="bg1">
                <a:lumMod val="50000"/>
              </a:schemeClr>
            </a:solidFill>
          </a:ln>
        </p:spPr>
      </p:pic>
      <p:sp>
        <p:nvSpPr>
          <p:cNvPr id="11" name="Rounded Rectangle 10"/>
          <p:cNvSpPr/>
          <p:nvPr/>
        </p:nvSpPr>
        <p:spPr>
          <a:xfrm>
            <a:off x="4459288" y="1411288"/>
            <a:ext cx="3429000" cy="685800"/>
          </a:xfrm>
          <a:prstGeom prst="roundRect">
            <a:avLst/>
          </a:prstGeom>
          <a:noFill/>
          <a:ln w="57150"/>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a:p>
        </p:txBody>
      </p:sp>
      <p:sp>
        <p:nvSpPr>
          <p:cNvPr id="10" name="Rounded Rectangle 9"/>
          <p:cNvSpPr/>
          <p:nvPr/>
        </p:nvSpPr>
        <p:spPr>
          <a:xfrm>
            <a:off x="228600" y="381000"/>
            <a:ext cx="3962400" cy="838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dirty="0">
                <a:latin typeface="Arial" pitchFamily="34" charset="0"/>
                <a:cs typeface="Arial" pitchFamily="34" charset="0"/>
              </a:rPr>
              <a:t>National Merit Scholarship Corporation Information</a:t>
            </a:r>
          </a:p>
        </p:txBody>
      </p:sp>
      <p:sp>
        <p:nvSpPr>
          <p:cNvPr id="15" name="Rounded Rectangle 14"/>
          <p:cNvSpPr/>
          <p:nvPr/>
        </p:nvSpPr>
        <p:spPr>
          <a:xfrm>
            <a:off x="304800" y="5181600"/>
            <a:ext cx="5638800" cy="5334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90000"/>
              </a:lnSpc>
              <a:spcBef>
                <a:spcPts val="0"/>
              </a:spcBef>
              <a:spcAft>
                <a:spcPts val="0"/>
              </a:spcAft>
              <a:buFont typeface="Times" pitchFamily="18" charset="0"/>
              <a:buNone/>
              <a:defRPr/>
            </a:pPr>
            <a:r>
              <a:rPr lang="en-US" sz="1600" dirty="0">
                <a:solidFill>
                  <a:schemeClr val="tx1"/>
                </a:solidFill>
                <a:latin typeface="Arial" pitchFamily="34" charset="0"/>
                <a:cs typeface="Arial" pitchFamily="34" charset="0"/>
              </a:rPr>
              <a:t>The Entry Requirements section displays information you provided on your answer sheet.</a:t>
            </a:r>
          </a:p>
        </p:txBody>
      </p:sp>
      <p:sp>
        <p:nvSpPr>
          <p:cNvPr id="16" name="Rounded Rectangle 15"/>
          <p:cNvSpPr/>
          <p:nvPr/>
        </p:nvSpPr>
        <p:spPr>
          <a:xfrm>
            <a:off x="304800" y="4479925"/>
            <a:ext cx="5638800" cy="5334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90000"/>
              </a:lnSpc>
              <a:spcBef>
                <a:spcPts val="0"/>
              </a:spcBef>
              <a:spcAft>
                <a:spcPts val="0"/>
              </a:spcAft>
              <a:buFont typeface="Times" pitchFamily="18" charset="0"/>
              <a:buNone/>
              <a:defRPr/>
            </a:pPr>
            <a:r>
              <a:rPr lang="en-US" sz="1600" dirty="0">
                <a:solidFill>
                  <a:schemeClr val="tx1"/>
                </a:solidFill>
                <a:latin typeface="Arial" pitchFamily="34" charset="0"/>
                <a:cs typeface="Arial" pitchFamily="34" charset="0"/>
              </a:rPr>
              <a:t>The Percentile compares your performance to that of other college-bound juniors.</a:t>
            </a:r>
          </a:p>
        </p:txBody>
      </p:sp>
      <p:sp>
        <p:nvSpPr>
          <p:cNvPr id="17" name="Rounded Rectangle 16"/>
          <p:cNvSpPr/>
          <p:nvPr/>
        </p:nvSpPr>
        <p:spPr>
          <a:xfrm>
            <a:off x="304800" y="3048000"/>
            <a:ext cx="5638800" cy="12954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90000"/>
              </a:lnSpc>
              <a:spcBef>
                <a:spcPts val="0"/>
              </a:spcBef>
              <a:spcAft>
                <a:spcPts val="0"/>
              </a:spcAft>
              <a:buFont typeface="Times" pitchFamily="18" charset="0"/>
              <a:buNone/>
              <a:defRPr/>
            </a:pPr>
            <a:r>
              <a:rPr lang="en-US" sz="1600" dirty="0">
                <a:solidFill>
                  <a:schemeClr val="tx1"/>
                </a:solidFill>
                <a:latin typeface="Arial" pitchFamily="34" charset="0"/>
                <a:cs typeface="Arial" pitchFamily="34" charset="0"/>
              </a:rPr>
              <a:t>The Selection Index is the sum of your critical reading, mathematics and writing skills scores.</a:t>
            </a:r>
          </a:p>
          <a:p>
            <a:pPr fontAlgn="auto">
              <a:lnSpc>
                <a:spcPct val="90000"/>
              </a:lnSpc>
              <a:spcBef>
                <a:spcPts val="0"/>
              </a:spcBef>
              <a:spcAft>
                <a:spcPts val="0"/>
              </a:spcAft>
              <a:buFont typeface="Times" pitchFamily="18" charset="0"/>
              <a:buNone/>
              <a:defRPr/>
            </a:pPr>
            <a:endParaRPr lang="en-US" sz="1600" dirty="0">
              <a:solidFill>
                <a:schemeClr val="tx1"/>
              </a:solidFill>
              <a:latin typeface="Arial" pitchFamily="34" charset="0"/>
              <a:cs typeface="Arial" pitchFamily="34" charset="0"/>
            </a:endParaRPr>
          </a:p>
          <a:p>
            <a:pPr fontAlgn="auto">
              <a:lnSpc>
                <a:spcPct val="90000"/>
              </a:lnSpc>
              <a:spcBef>
                <a:spcPts val="0"/>
              </a:spcBef>
              <a:spcAft>
                <a:spcPts val="0"/>
              </a:spcAft>
              <a:buFont typeface="Times" pitchFamily="18" charset="0"/>
              <a:buNone/>
              <a:defRPr/>
            </a:pPr>
            <a:r>
              <a:rPr lang="en-US" sz="1600" dirty="0">
                <a:solidFill>
                  <a:schemeClr val="tx1"/>
                </a:solidFill>
                <a:latin typeface="Arial" pitchFamily="34" charset="0"/>
                <a:cs typeface="Arial" pitchFamily="34" charset="0"/>
              </a:rPr>
              <a:t>If it has an asterisk, you do not meet all of the eligibility requirements for the competition.</a:t>
            </a:r>
          </a:p>
        </p:txBody>
      </p:sp>
      <p:pic>
        <p:nvPicPr>
          <p:cNvPr id="1027" name="Picture 3"/>
          <p:cNvPicPr>
            <a:picLocks noChangeAspect="1" noChangeArrowheads="1"/>
          </p:cNvPicPr>
          <p:nvPr/>
        </p:nvPicPr>
        <p:blipFill>
          <a:blip r:embed="rId4" cstate="print"/>
          <a:srcRect l="12222" t="48222" r="10556" b="28667"/>
          <a:stretch>
            <a:fillRect/>
          </a:stretch>
        </p:blipFill>
        <p:spPr bwMode="auto">
          <a:xfrm>
            <a:off x="228600" y="1295400"/>
            <a:ext cx="8915400" cy="1667629"/>
          </a:xfrm>
          <a:prstGeom prst="rect">
            <a:avLst/>
          </a:prstGeom>
          <a:noFill/>
          <a:ln w="9525">
            <a:noFill/>
            <a:miter lim="800000"/>
            <a:headEnd/>
            <a:tailEnd/>
          </a:ln>
        </p:spPr>
      </p:pic>
      <p:sp>
        <p:nvSpPr>
          <p:cNvPr id="7" name="Rounded Rectangle 6"/>
          <p:cNvSpPr/>
          <p:nvPr/>
        </p:nvSpPr>
        <p:spPr>
          <a:xfrm>
            <a:off x="1828800" y="1676400"/>
            <a:ext cx="1600200" cy="581025"/>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Rounded Rectangle 17"/>
          <p:cNvSpPr/>
          <p:nvPr/>
        </p:nvSpPr>
        <p:spPr>
          <a:xfrm>
            <a:off x="1828800" y="2257425"/>
            <a:ext cx="1600200" cy="561975"/>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ounded Rectangle 18"/>
          <p:cNvSpPr/>
          <p:nvPr/>
        </p:nvSpPr>
        <p:spPr>
          <a:xfrm>
            <a:off x="3441700" y="1387475"/>
            <a:ext cx="2590800" cy="1447800"/>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500" fill="hold"/>
                                        <p:tgtEl>
                                          <p:spTgt spid="1027"/>
                                        </p:tgtEl>
                                        <p:attrNameLst>
                                          <p:attrName>ppt_w</p:attrName>
                                        </p:attrNameLst>
                                      </p:cBhvr>
                                      <p:tavLst>
                                        <p:tav tm="0">
                                          <p:val>
                                            <p:fltVal val="0"/>
                                          </p:val>
                                        </p:tav>
                                        <p:tav tm="100000">
                                          <p:val>
                                            <p:strVal val="#ppt_w"/>
                                          </p:val>
                                        </p:tav>
                                      </p:tavLst>
                                    </p:anim>
                                    <p:anim calcmode="lin" valueType="num">
                                      <p:cBhvr>
                                        <p:cTn id="8" dur="500" fill="hold"/>
                                        <p:tgtEl>
                                          <p:spTgt spid="1027"/>
                                        </p:tgtEl>
                                        <p:attrNameLst>
                                          <p:attrName>ppt_h</p:attrName>
                                        </p:attrNameLst>
                                      </p:cBhvr>
                                      <p:tavLst>
                                        <p:tav tm="0">
                                          <p:val>
                                            <p:fltVal val="0"/>
                                          </p:val>
                                        </p:tav>
                                        <p:tav tm="100000">
                                          <p:val>
                                            <p:strVal val="#ppt_h"/>
                                          </p:val>
                                        </p:tav>
                                      </p:tavLst>
                                    </p:anim>
                                    <p:animEffect transition="in" filter="fade">
                                      <p:cBhvr>
                                        <p:cTn id="9" dur="500"/>
                                        <p:tgtEl>
                                          <p:spTgt spid="102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xit" presetSubtype="0" fill="hold" grpId="1" nodeType="clickEffect">
                                  <p:stCondLst>
                                    <p:cond delay="0"/>
                                  </p:stCondLst>
                                  <p:childTnLst>
                                    <p:anim calcmode="lin" valueType="num">
                                      <p:cBhvr>
                                        <p:cTn id="25" dur="500"/>
                                        <p:tgtEl>
                                          <p:spTgt spid="7"/>
                                        </p:tgtEl>
                                        <p:attrNameLst>
                                          <p:attrName>ppt_w</p:attrName>
                                        </p:attrNameLst>
                                      </p:cBhvr>
                                      <p:tavLst>
                                        <p:tav tm="0">
                                          <p:val>
                                            <p:strVal val="ppt_w"/>
                                          </p:val>
                                        </p:tav>
                                        <p:tav tm="100000">
                                          <p:val>
                                            <p:fltVal val="0"/>
                                          </p:val>
                                        </p:tav>
                                      </p:tavLst>
                                    </p:anim>
                                    <p:anim calcmode="lin" valueType="num">
                                      <p:cBhvr>
                                        <p:cTn id="26" dur="500"/>
                                        <p:tgtEl>
                                          <p:spTgt spid="7"/>
                                        </p:tgtEl>
                                        <p:attrNameLst>
                                          <p:attrName>ppt_h</p:attrName>
                                        </p:attrNameLst>
                                      </p:cBhvr>
                                      <p:tavLst>
                                        <p:tav tm="0">
                                          <p:val>
                                            <p:strVal val="ppt_h"/>
                                          </p:val>
                                        </p:tav>
                                        <p:tav tm="100000">
                                          <p:val>
                                            <p:fltVal val="0"/>
                                          </p:val>
                                        </p:tav>
                                      </p:tavLst>
                                    </p:anim>
                                    <p:animEffect transition="out" filter="fade">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par>
                                <p:cTn id="29" presetID="53" presetClass="exit" presetSubtype="0" fill="hold" grpId="1" nodeType="withEffect">
                                  <p:stCondLst>
                                    <p:cond delay="0"/>
                                  </p:stCondLst>
                                  <p:childTnLst>
                                    <p:anim calcmode="lin" valueType="num">
                                      <p:cBhvr>
                                        <p:cTn id="30" dur="500"/>
                                        <p:tgtEl>
                                          <p:spTgt spid="17"/>
                                        </p:tgtEl>
                                        <p:attrNameLst>
                                          <p:attrName>ppt_w</p:attrName>
                                        </p:attrNameLst>
                                      </p:cBhvr>
                                      <p:tavLst>
                                        <p:tav tm="0">
                                          <p:val>
                                            <p:strVal val="ppt_w"/>
                                          </p:val>
                                        </p:tav>
                                        <p:tav tm="100000">
                                          <p:val>
                                            <p:fltVal val="0"/>
                                          </p:val>
                                        </p:tav>
                                      </p:tavLst>
                                    </p:anim>
                                    <p:anim calcmode="lin" valueType="num">
                                      <p:cBhvr>
                                        <p:cTn id="31" dur="500"/>
                                        <p:tgtEl>
                                          <p:spTgt spid="17"/>
                                        </p:tgtEl>
                                        <p:attrNameLst>
                                          <p:attrName>ppt_h</p:attrName>
                                        </p:attrNameLst>
                                      </p:cBhvr>
                                      <p:tavLst>
                                        <p:tav tm="0">
                                          <p:val>
                                            <p:strVal val="ppt_h"/>
                                          </p:val>
                                        </p:tav>
                                        <p:tav tm="100000">
                                          <p:val>
                                            <p:fltVal val="0"/>
                                          </p:val>
                                        </p:tav>
                                      </p:tavLst>
                                    </p:anim>
                                    <p:animEffect transition="out" filter="fade">
                                      <p:cBhvr>
                                        <p:cTn id="32" dur="500"/>
                                        <p:tgtEl>
                                          <p:spTgt spid="17"/>
                                        </p:tgtEl>
                                      </p:cBhvr>
                                    </p:animEffect>
                                    <p:set>
                                      <p:cBhvr>
                                        <p:cTn id="33" dur="1" fill="hold">
                                          <p:stCondLst>
                                            <p:cond delay="499"/>
                                          </p:stCondLst>
                                        </p:cTn>
                                        <p:tgtEl>
                                          <p:spTgt spid="17"/>
                                        </p:tgtEl>
                                        <p:attrNameLst>
                                          <p:attrName>style.visibility</p:attrName>
                                        </p:attrNameLst>
                                      </p:cBhvr>
                                      <p:to>
                                        <p:strVal val="hidden"/>
                                      </p:to>
                                    </p:set>
                                  </p:childTnLst>
                                </p:cTn>
                              </p:par>
                            </p:childTnLst>
                          </p:cTn>
                        </p:par>
                        <p:par>
                          <p:cTn id="34" fill="hold">
                            <p:stCondLst>
                              <p:cond delay="500"/>
                            </p:stCondLst>
                            <p:childTnLst>
                              <p:par>
                                <p:cTn id="35" presetID="53"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0" fill="hold" grpId="1"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xit" presetSubtype="0" fill="hold" grpId="1" nodeType="clickEffect">
                                  <p:stCondLst>
                                    <p:cond delay="0"/>
                                  </p:stCondLst>
                                  <p:childTnLst>
                                    <p:anim calcmode="lin" valueType="num">
                                      <p:cBhvr>
                                        <p:cTn id="48" dur="500"/>
                                        <p:tgtEl>
                                          <p:spTgt spid="18"/>
                                        </p:tgtEl>
                                        <p:attrNameLst>
                                          <p:attrName>ppt_w</p:attrName>
                                        </p:attrNameLst>
                                      </p:cBhvr>
                                      <p:tavLst>
                                        <p:tav tm="0">
                                          <p:val>
                                            <p:strVal val="ppt_w"/>
                                          </p:val>
                                        </p:tav>
                                        <p:tav tm="100000">
                                          <p:val>
                                            <p:fltVal val="0"/>
                                          </p:val>
                                        </p:tav>
                                      </p:tavLst>
                                    </p:anim>
                                    <p:anim calcmode="lin" valueType="num">
                                      <p:cBhvr>
                                        <p:cTn id="49" dur="500"/>
                                        <p:tgtEl>
                                          <p:spTgt spid="18"/>
                                        </p:tgtEl>
                                        <p:attrNameLst>
                                          <p:attrName>ppt_h</p:attrName>
                                        </p:attrNameLst>
                                      </p:cBhvr>
                                      <p:tavLst>
                                        <p:tav tm="0">
                                          <p:val>
                                            <p:strVal val="ppt_h"/>
                                          </p:val>
                                        </p:tav>
                                        <p:tav tm="100000">
                                          <p:val>
                                            <p:fltVal val="0"/>
                                          </p:val>
                                        </p:tav>
                                      </p:tavLst>
                                    </p:anim>
                                    <p:animEffect transition="out" filter="fade">
                                      <p:cBhvr>
                                        <p:cTn id="50" dur="500"/>
                                        <p:tgtEl>
                                          <p:spTgt spid="18"/>
                                        </p:tgtEl>
                                      </p:cBhvr>
                                    </p:animEffect>
                                    <p:set>
                                      <p:cBhvr>
                                        <p:cTn id="51" dur="1" fill="hold">
                                          <p:stCondLst>
                                            <p:cond delay="499"/>
                                          </p:stCondLst>
                                        </p:cTn>
                                        <p:tgtEl>
                                          <p:spTgt spid="18"/>
                                        </p:tgtEl>
                                        <p:attrNameLst>
                                          <p:attrName>style.visibility</p:attrName>
                                        </p:attrNameLst>
                                      </p:cBhvr>
                                      <p:to>
                                        <p:strVal val="hidden"/>
                                      </p:to>
                                    </p:set>
                                  </p:childTnLst>
                                </p:cTn>
                              </p:par>
                              <p:par>
                                <p:cTn id="52" presetID="53" presetClass="exit" presetSubtype="0" fill="hold" grpId="0" nodeType="withEffect">
                                  <p:stCondLst>
                                    <p:cond delay="0"/>
                                  </p:stCondLst>
                                  <p:childTnLst>
                                    <p:anim calcmode="lin" valueType="num">
                                      <p:cBhvr>
                                        <p:cTn id="53" dur="500"/>
                                        <p:tgtEl>
                                          <p:spTgt spid="16"/>
                                        </p:tgtEl>
                                        <p:attrNameLst>
                                          <p:attrName>ppt_w</p:attrName>
                                        </p:attrNameLst>
                                      </p:cBhvr>
                                      <p:tavLst>
                                        <p:tav tm="0">
                                          <p:val>
                                            <p:strVal val="ppt_w"/>
                                          </p:val>
                                        </p:tav>
                                        <p:tav tm="100000">
                                          <p:val>
                                            <p:fltVal val="0"/>
                                          </p:val>
                                        </p:tav>
                                      </p:tavLst>
                                    </p:anim>
                                    <p:anim calcmode="lin" valueType="num">
                                      <p:cBhvr>
                                        <p:cTn id="54" dur="500"/>
                                        <p:tgtEl>
                                          <p:spTgt spid="16"/>
                                        </p:tgtEl>
                                        <p:attrNameLst>
                                          <p:attrName>ppt_h</p:attrName>
                                        </p:attrNameLst>
                                      </p:cBhvr>
                                      <p:tavLst>
                                        <p:tav tm="0">
                                          <p:val>
                                            <p:strVal val="ppt_h"/>
                                          </p:val>
                                        </p:tav>
                                        <p:tav tm="100000">
                                          <p:val>
                                            <p:fltVal val="0"/>
                                          </p:val>
                                        </p:tav>
                                      </p:tavLst>
                                    </p:anim>
                                    <p:animEffect transition="out" filter="fade">
                                      <p:cBhvr>
                                        <p:cTn id="55" dur="500"/>
                                        <p:tgtEl>
                                          <p:spTgt spid="16"/>
                                        </p:tgtEl>
                                      </p:cBhvr>
                                    </p:animEffect>
                                    <p:set>
                                      <p:cBhvr>
                                        <p:cTn id="56" dur="1" fill="hold">
                                          <p:stCondLst>
                                            <p:cond delay="499"/>
                                          </p:stCondLst>
                                        </p:cTn>
                                        <p:tgtEl>
                                          <p:spTgt spid="16"/>
                                        </p:tgtEl>
                                        <p:attrNameLst>
                                          <p:attrName>style.visibility</p:attrName>
                                        </p:attrNameLst>
                                      </p:cBhvr>
                                      <p:to>
                                        <p:strVal val="hidden"/>
                                      </p:to>
                                    </p:set>
                                  </p:childTnLst>
                                </p:cTn>
                              </p:par>
                            </p:childTnLst>
                          </p:cTn>
                        </p:par>
                        <p:par>
                          <p:cTn id="57" fill="hold">
                            <p:stCondLst>
                              <p:cond delay="500"/>
                            </p:stCondLst>
                            <p:childTnLst>
                              <p:par>
                                <p:cTn id="58" presetID="53" presetClass="entr" presetSubtype="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par>
                                <p:cTn id="63" presetID="53"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17" grpId="0" animBg="1"/>
      <p:bldP spid="17" grpId="1" animBg="1"/>
      <p:bldP spid="7" grpId="0" animBg="1"/>
      <p:bldP spid="7" grpId="1" animBg="1"/>
      <p:bldP spid="18" grpId="0" animBg="1"/>
      <p:bldP spid="1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stretch>
            <a:fillRect/>
          </a:stretch>
        </p:blipFill>
        <p:spPr bwMode="auto">
          <a:xfrm rot="10800000">
            <a:off x="4317694" y="378661"/>
            <a:ext cx="3683306" cy="5692382"/>
          </a:xfrm>
          <a:prstGeom prst="rect">
            <a:avLst/>
          </a:prstGeom>
          <a:noFill/>
          <a:ln>
            <a:solidFill>
              <a:schemeClr val="bg1">
                <a:lumMod val="50000"/>
              </a:schemeClr>
            </a:solidFill>
          </a:ln>
        </p:spPr>
      </p:pic>
      <p:sp>
        <p:nvSpPr>
          <p:cNvPr id="16" name="Rounded Rectangle 15"/>
          <p:cNvSpPr/>
          <p:nvPr/>
        </p:nvSpPr>
        <p:spPr>
          <a:xfrm>
            <a:off x="228600" y="381000"/>
            <a:ext cx="3962400" cy="6096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800" dirty="0">
                <a:latin typeface="Arial" pitchFamily="34" charset="0"/>
                <a:cs typeface="Arial" pitchFamily="34" charset="0"/>
              </a:rPr>
              <a:t>Your Answers</a:t>
            </a:r>
          </a:p>
        </p:txBody>
      </p:sp>
      <p:sp>
        <p:nvSpPr>
          <p:cNvPr id="19" name="Rounded Rectangle 18"/>
          <p:cNvSpPr/>
          <p:nvPr/>
        </p:nvSpPr>
        <p:spPr>
          <a:xfrm>
            <a:off x="4343400" y="3581400"/>
            <a:ext cx="3657600" cy="1828800"/>
          </a:xfrm>
          <a:prstGeom prst="roundRect">
            <a:avLst/>
          </a:prstGeom>
          <a:noFill/>
          <a:ln w="57150"/>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a:p>
        </p:txBody>
      </p:sp>
      <p:pic>
        <p:nvPicPr>
          <p:cNvPr id="6149" name="Picture 12"/>
          <p:cNvPicPr>
            <a:picLocks noChangeAspect="1" noChangeArrowheads="1"/>
          </p:cNvPicPr>
          <p:nvPr/>
        </p:nvPicPr>
        <p:blipFill>
          <a:blip r:embed="rId4" cstate="print"/>
          <a:srcRect/>
          <a:stretch>
            <a:fillRect/>
          </a:stretch>
        </p:blipFill>
        <p:spPr bwMode="auto">
          <a:xfrm>
            <a:off x="4724400" y="762000"/>
            <a:ext cx="1333500" cy="5229225"/>
          </a:xfrm>
          <a:prstGeom prst="rect">
            <a:avLst/>
          </a:prstGeom>
          <a:noFill/>
          <a:ln w="9525">
            <a:solidFill>
              <a:schemeClr val="tx1"/>
            </a:solidFill>
            <a:miter lim="800000"/>
            <a:headEnd/>
            <a:tailEnd/>
          </a:ln>
        </p:spPr>
      </p:pic>
      <p:sp>
        <p:nvSpPr>
          <p:cNvPr id="22" name="Rounded Rectangle 21"/>
          <p:cNvSpPr/>
          <p:nvPr/>
        </p:nvSpPr>
        <p:spPr>
          <a:xfrm>
            <a:off x="5081588" y="762000"/>
            <a:ext cx="304800" cy="5257800"/>
          </a:xfrm>
          <a:prstGeom prst="roundRect">
            <a:avLst/>
          </a:prstGeom>
          <a:noFill/>
          <a:ln w="57150"/>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a:p>
        </p:txBody>
      </p:sp>
      <p:sp>
        <p:nvSpPr>
          <p:cNvPr id="23" name="Rounded Rectangle 22"/>
          <p:cNvSpPr/>
          <p:nvPr/>
        </p:nvSpPr>
        <p:spPr>
          <a:xfrm>
            <a:off x="5386388" y="762000"/>
            <a:ext cx="304800" cy="5257800"/>
          </a:xfrm>
          <a:prstGeom prst="roundRect">
            <a:avLst/>
          </a:prstGeom>
          <a:noFill/>
          <a:ln w="57150"/>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a:p>
        </p:txBody>
      </p:sp>
      <p:sp>
        <p:nvSpPr>
          <p:cNvPr id="24" name="Rounded Rectangle 23"/>
          <p:cNvSpPr/>
          <p:nvPr/>
        </p:nvSpPr>
        <p:spPr>
          <a:xfrm>
            <a:off x="5691188" y="762000"/>
            <a:ext cx="304800" cy="5257800"/>
          </a:xfrm>
          <a:prstGeom prst="roundRect">
            <a:avLst/>
          </a:prstGeom>
          <a:noFill/>
          <a:ln w="57150"/>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a:p>
        </p:txBody>
      </p:sp>
      <p:sp>
        <p:nvSpPr>
          <p:cNvPr id="25" name="Rounded Rectangle 24"/>
          <p:cNvSpPr/>
          <p:nvPr/>
        </p:nvSpPr>
        <p:spPr>
          <a:xfrm>
            <a:off x="304800" y="1447800"/>
            <a:ext cx="3810000" cy="1447800"/>
          </a:xfrm>
          <a:prstGeom prst="roundRect">
            <a:avLst/>
          </a:prstGeom>
          <a:noFill/>
          <a:ln w="57150"/>
        </p:spPr>
        <p:style>
          <a:lnRef idx="2">
            <a:schemeClr val="accent1"/>
          </a:lnRef>
          <a:fillRef idx="1">
            <a:schemeClr val="lt1"/>
          </a:fillRef>
          <a:effectRef idx="0">
            <a:schemeClr val="accent1"/>
          </a:effectRef>
          <a:fontRef idx="minor">
            <a:schemeClr val="dk1"/>
          </a:fontRef>
        </p:style>
        <p:txBody>
          <a:bodyPr anchor="ctr"/>
          <a:lstStyle/>
          <a:p>
            <a:pPr fontAlgn="auto">
              <a:lnSpc>
                <a:spcPct val="80000"/>
              </a:lnSpc>
              <a:spcBef>
                <a:spcPts val="0"/>
              </a:spcBef>
              <a:spcAft>
                <a:spcPts val="0"/>
              </a:spcAft>
              <a:buFont typeface="Times" pitchFamily="18" charset="0"/>
              <a:buNone/>
              <a:defRPr/>
            </a:pPr>
            <a:r>
              <a:rPr lang="en-US" sz="1600" dirty="0">
                <a:solidFill>
                  <a:schemeClr val="tx1"/>
                </a:solidFill>
                <a:latin typeface="Arial" pitchFamily="34" charset="0"/>
                <a:cs typeface="Arial" pitchFamily="34" charset="0"/>
              </a:rPr>
              <a:t>You will get your test book back with your PSAT/NMSQT results, so that you can review the questions.</a:t>
            </a:r>
          </a:p>
          <a:p>
            <a:pPr fontAlgn="auto">
              <a:lnSpc>
                <a:spcPct val="80000"/>
              </a:lnSpc>
              <a:spcBef>
                <a:spcPts val="0"/>
              </a:spcBef>
              <a:spcAft>
                <a:spcPts val="0"/>
              </a:spcAft>
              <a:buFont typeface="Times" pitchFamily="18" charset="0"/>
              <a:buNone/>
              <a:defRPr/>
            </a:pPr>
            <a:endParaRPr lang="en-US" sz="1600" b="1" dirty="0">
              <a:solidFill>
                <a:schemeClr val="tx1"/>
              </a:solidFill>
              <a:latin typeface="Arial" pitchFamily="34" charset="0"/>
              <a:cs typeface="Arial" pitchFamily="34" charset="0"/>
            </a:endParaRPr>
          </a:p>
          <a:p>
            <a:pPr fontAlgn="auto">
              <a:lnSpc>
                <a:spcPct val="80000"/>
              </a:lnSpc>
              <a:spcBef>
                <a:spcPts val="0"/>
              </a:spcBef>
              <a:spcAft>
                <a:spcPts val="0"/>
              </a:spcAft>
              <a:buFont typeface="Times" pitchFamily="18" charset="0"/>
              <a:buNone/>
              <a:defRPr/>
            </a:pPr>
            <a:r>
              <a:rPr lang="en-US" sz="1600" dirty="0">
                <a:solidFill>
                  <a:schemeClr val="tx1"/>
                </a:solidFill>
                <a:latin typeface="Arial" pitchFamily="34" charset="0"/>
                <a:cs typeface="Arial" pitchFamily="34" charset="0"/>
              </a:rPr>
              <a:t>You can also review each test question in My College QuickStart.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p:cTn id="7" dur="500" fill="hold"/>
                                        <p:tgtEl>
                                          <p:spTgt spid="6149"/>
                                        </p:tgtEl>
                                        <p:attrNameLst>
                                          <p:attrName>ppt_w</p:attrName>
                                        </p:attrNameLst>
                                      </p:cBhvr>
                                      <p:tavLst>
                                        <p:tav tm="0">
                                          <p:val>
                                            <p:fltVal val="0"/>
                                          </p:val>
                                        </p:tav>
                                        <p:tav tm="100000">
                                          <p:val>
                                            <p:strVal val="#ppt_w"/>
                                          </p:val>
                                        </p:tav>
                                      </p:tavLst>
                                    </p:anim>
                                    <p:anim calcmode="lin" valueType="num">
                                      <p:cBhvr>
                                        <p:cTn id="8" dur="500" fill="hold"/>
                                        <p:tgtEl>
                                          <p:spTgt spid="6149"/>
                                        </p:tgtEl>
                                        <p:attrNameLst>
                                          <p:attrName>ppt_h</p:attrName>
                                        </p:attrNameLst>
                                      </p:cBhvr>
                                      <p:tavLst>
                                        <p:tav tm="0">
                                          <p:val>
                                            <p:fltVal val="0"/>
                                          </p:val>
                                        </p:tav>
                                        <p:tav tm="100000">
                                          <p:val>
                                            <p:strVal val="#ppt_h"/>
                                          </p:val>
                                        </p:tav>
                                      </p:tavLst>
                                    </p:anim>
                                    <p:animEffect transition="in" filter="fade">
                                      <p:cBhvr>
                                        <p:cTn id="9" dur="500"/>
                                        <p:tgtEl>
                                          <p:spTgt spid="6149"/>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xit" presetSubtype="0" fill="hold" grpId="1" nodeType="clickEffect">
                                  <p:stCondLst>
                                    <p:cond delay="0"/>
                                  </p:stCondLst>
                                  <p:childTnLst>
                                    <p:anim calcmode="lin" valueType="num">
                                      <p:cBhvr>
                                        <p:cTn id="26" dur="500"/>
                                        <p:tgtEl>
                                          <p:spTgt spid="22"/>
                                        </p:tgtEl>
                                        <p:attrNameLst>
                                          <p:attrName>ppt_w</p:attrName>
                                        </p:attrNameLst>
                                      </p:cBhvr>
                                      <p:tavLst>
                                        <p:tav tm="0">
                                          <p:val>
                                            <p:strVal val="ppt_w"/>
                                          </p:val>
                                        </p:tav>
                                        <p:tav tm="100000">
                                          <p:val>
                                            <p:fltVal val="0"/>
                                          </p:val>
                                        </p:tav>
                                      </p:tavLst>
                                    </p:anim>
                                    <p:anim calcmode="lin" valueType="num">
                                      <p:cBhvr>
                                        <p:cTn id="27" dur="500"/>
                                        <p:tgtEl>
                                          <p:spTgt spid="22"/>
                                        </p:tgtEl>
                                        <p:attrNameLst>
                                          <p:attrName>ppt_h</p:attrName>
                                        </p:attrNameLst>
                                      </p:cBhvr>
                                      <p:tavLst>
                                        <p:tav tm="0">
                                          <p:val>
                                            <p:strVal val="ppt_h"/>
                                          </p:val>
                                        </p:tav>
                                        <p:tav tm="100000">
                                          <p:val>
                                            <p:fltVal val="0"/>
                                          </p:val>
                                        </p:tav>
                                      </p:tavLst>
                                    </p:anim>
                                    <p:animEffect transition="out" filter="fade">
                                      <p:cBhvr>
                                        <p:cTn id="28" dur="500"/>
                                        <p:tgtEl>
                                          <p:spTgt spid="22"/>
                                        </p:tgtEl>
                                      </p:cBhvr>
                                    </p:animEffect>
                                    <p:set>
                                      <p:cBhvr>
                                        <p:cTn id="29" dur="1" fill="hold">
                                          <p:stCondLst>
                                            <p:cond delay="499"/>
                                          </p:stCondLst>
                                        </p:cTn>
                                        <p:tgtEl>
                                          <p:spTgt spid="22"/>
                                        </p:tgtEl>
                                        <p:attrNameLst>
                                          <p:attrName>style.visibility</p:attrName>
                                        </p:attrNameLst>
                                      </p:cBhvr>
                                      <p:to>
                                        <p:strVal val="hidden"/>
                                      </p:to>
                                    </p:set>
                                  </p:childTnLst>
                                </p:cTn>
                              </p:par>
                              <p:par>
                                <p:cTn id="30" presetID="53"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xit" presetSubtype="0" fill="hold" grpId="1" nodeType="clickEffect">
                                  <p:stCondLst>
                                    <p:cond delay="0"/>
                                  </p:stCondLst>
                                  <p:childTnLst>
                                    <p:anim calcmode="lin" valueType="num">
                                      <p:cBhvr>
                                        <p:cTn id="38" dur="500"/>
                                        <p:tgtEl>
                                          <p:spTgt spid="23"/>
                                        </p:tgtEl>
                                        <p:attrNameLst>
                                          <p:attrName>ppt_w</p:attrName>
                                        </p:attrNameLst>
                                      </p:cBhvr>
                                      <p:tavLst>
                                        <p:tav tm="0">
                                          <p:val>
                                            <p:strVal val="ppt_w"/>
                                          </p:val>
                                        </p:tav>
                                        <p:tav tm="100000">
                                          <p:val>
                                            <p:fltVal val="0"/>
                                          </p:val>
                                        </p:tav>
                                      </p:tavLst>
                                    </p:anim>
                                    <p:anim calcmode="lin" valueType="num">
                                      <p:cBhvr>
                                        <p:cTn id="39" dur="500"/>
                                        <p:tgtEl>
                                          <p:spTgt spid="23"/>
                                        </p:tgtEl>
                                        <p:attrNameLst>
                                          <p:attrName>ppt_h</p:attrName>
                                        </p:attrNameLst>
                                      </p:cBhvr>
                                      <p:tavLst>
                                        <p:tav tm="0">
                                          <p:val>
                                            <p:strVal val="ppt_h"/>
                                          </p:val>
                                        </p:tav>
                                        <p:tav tm="100000">
                                          <p:val>
                                            <p:fltVal val="0"/>
                                          </p:val>
                                        </p:tav>
                                      </p:tavLst>
                                    </p:anim>
                                    <p:animEffect transition="out" filter="fade">
                                      <p:cBhvr>
                                        <p:cTn id="40" dur="500"/>
                                        <p:tgtEl>
                                          <p:spTgt spid="23"/>
                                        </p:tgtEl>
                                      </p:cBhvr>
                                    </p:animEffect>
                                    <p:set>
                                      <p:cBhvr>
                                        <p:cTn id="41" dur="1" fill="hold">
                                          <p:stCondLst>
                                            <p:cond delay="499"/>
                                          </p:stCondLst>
                                        </p:cTn>
                                        <p:tgtEl>
                                          <p:spTgt spid="23"/>
                                        </p:tgtEl>
                                        <p:attrNameLst>
                                          <p:attrName>style.visibility</p:attrName>
                                        </p:attrNameLst>
                                      </p:cBhvr>
                                      <p:to>
                                        <p:strVal val="hidden"/>
                                      </p:to>
                                    </p:set>
                                  </p:childTnLst>
                                </p:cTn>
                              </p:par>
                              <p:par>
                                <p:cTn id="42" presetID="53"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24"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stretch>
            <a:fillRect/>
          </a:stretch>
        </p:blipFill>
        <p:spPr bwMode="auto">
          <a:xfrm rot="10800000">
            <a:off x="4317694" y="378661"/>
            <a:ext cx="3683306" cy="5692382"/>
          </a:xfrm>
          <a:prstGeom prst="rect">
            <a:avLst/>
          </a:prstGeom>
          <a:noFill/>
          <a:ln>
            <a:solidFill>
              <a:schemeClr val="bg1">
                <a:lumMod val="50000"/>
              </a:schemeClr>
            </a:solidFill>
          </a:ln>
        </p:spPr>
      </p:pic>
      <p:sp>
        <p:nvSpPr>
          <p:cNvPr id="5" name="Rounded Rectangle 4"/>
          <p:cNvSpPr/>
          <p:nvPr/>
        </p:nvSpPr>
        <p:spPr>
          <a:xfrm>
            <a:off x="228600" y="381000"/>
            <a:ext cx="3962400" cy="1295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800" dirty="0">
                <a:latin typeface="Arial" pitchFamily="34" charset="0"/>
                <a:cs typeface="Arial" pitchFamily="34" charset="0"/>
              </a:rPr>
              <a:t>Your Answers: Student-Produced Responses</a:t>
            </a:r>
          </a:p>
        </p:txBody>
      </p:sp>
      <p:sp>
        <p:nvSpPr>
          <p:cNvPr id="8" name="Rounded Rectangle 7"/>
          <p:cNvSpPr/>
          <p:nvPr/>
        </p:nvSpPr>
        <p:spPr>
          <a:xfrm>
            <a:off x="6019800" y="4559300"/>
            <a:ext cx="990600" cy="774700"/>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ounded Rectangle 10"/>
          <p:cNvSpPr/>
          <p:nvPr/>
        </p:nvSpPr>
        <p:spPr>
          <a:xfrm>
            <a:off x="228600" y="2209800"/>
            <a:ext cx="4038600" cy="12192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600" dirty="0">
                <a:solidFill>
                  <a:schemeClr val="tx1"/>
                </a:solidFill>
                <a:latin typeface="Arial" pitchFamily="34" charset="0"/>
                <a:cs typeface="Arial" pitchFamily="34" charset="0"/>
              </a:rPr>
              <a:t>Some of the math problems required you to grid in answers instead of selecting an option. For these questions, you will see the correct answer(s) written out.</a:t>
            </a:r>
          </a:p>
        </p:txBody>
      </p:sp>
      <p:pic>
        <p:nvPicPr>
          <p:cNvPr id="18438" name="Picture 10"/>
          <p:cNvPicPr>
            <a:picLocks noChangeAspect="1" noChangeArrowheads="1"/>
          </p:cNvPicPr>
          <p:nvPr/>
        </p:nvPicPr>
        <p:blipFill>
          <a:blip r:embed="rId4" cstate="print"/>
          <a:srcRect/>
          <a:stretch>
            <a:fillRect/>
          </a:stretch>
        </p:blipFill>
        <p:spPr bwMode="auto">
          <a:xfrm>
            <a:off x="4876800" y="2743200"/>
            <a:ext cx="3429000" cy="2752725"/>
          </a:xfrm>
          <a:prstGeom prst="rect">
            <a:avLst/>
          </a:prstGeom>
          <a:noFill/>
          <a:ln w="12700">
            <a:solidFill>
              <a:schemeClr val="tx1">
                <a:lumMod val="50000"/>
                <a:lumOff val="50000"/>
              </a:schemeClr>
            </a:solidFill>
            <a:miter lim="800000"/>
            <a:headEnd/>
            <a:tailEnd/>
          </a:ln>
        </p:spPr>
      </p:pic>
      <p:sp>
        <p:nvSpPr>
          <p:cNvPr id="10" name="Rounded Rectangle 9"/>
          <p:cNvSpPr/>
          <p:nvPr/>
        </p:nvSpPr>
        <p:spPr>
          <a:xfrm>
            <a:off x="5257800" y="2743200"/>
            <a:ext cx="1371600" cy="2743200"/>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8438"/>
                                        </p:tgtEl>
                                        <p:attrNameLst>
                                          <p:attrName>style.visibility</p:attrName>
                                        </p:attrNameLst>
                                      </p:cBhvr>
                                      <p:to>
                                        <p:strVal val="visible"/>
                                      </p:to>
                                    </p:set>
                                    <p:anim calcmode="lin" valueType="num">
                                      <p:cBhvr>
                                        <p:cTn id="7" dur="500" fill="hold"/>
                                        <p:tgtEl>
                                          <p:spTgt spid="18438"/>
                                        </p:tgtEl>
                                        <p:attrNameLst>
                                          <p:attrName>ppt_w</p:attrName>
                                        </p:attrNameLst>
                                      </p:cBhvr>
                                      <p:tavLst>
                                        <p:tav tm="0">
                                          <p:val>
                                            <p:fltVal val="0"/>
                                          </p:val>
                                        </p:tav>
                                        <p:tav tm="100000">
                                          <p:val>
                                            <p:strVal val="#ppt_w"/>
                                          </p:val>
                                        </p:tav>
                                      </p:tavLst>
                                    </p:anim>
                                    <p:anim calcmode="lin" valueType="num">
                                      <p:cBhvr>
                                        <p:cTn id="8" dur="500" fill="hold"/>
                                        <p:tgtEl>
                                          <p:spTgt spid="18438"/>
                                        </p:tgtEl>
                                        <p:attrNameLst>
                                          <p:attrName>ppt_h</p:attrName>
                                        </p:attrNameLst>
                                      </p:cBhvr>
                                      <p:tavLst>
                                        <p:tav tm="0">
                                          <p:val>
                                            <p:fltVal val="0"/>
                                          </p:val>
                                        </p:tav>
                                        <p:tav tm="100000">
                                          <p:val>
                                            <p:strVal val="#ppt_h"/>
                                          </p:val>
                                        </p:tav>
                                      </p:tavLst>
                                    </p:anim>
                                    <p:animEffect transition="in" filter="fade">
                                      <p:cBhvr>
                                        <p:cTn id="9" dur="500"/>
                                        <p:tgtEl>
                                          <p:spTgt spid="18438"/>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par>
                                <p:cTn id="16" presetID="53"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srcRect l="34159" t="16710" r="32508" b="538"/>
          <a:stretch>
            <a:fillRect/>
          </a:stretch>
        </p:blipFill>
        <p:spPr bwMode="auto">
          <a:xfrm>
            <a:off x="4317694" y="367352"/>
            <a:ext cx="3683306" cy="5715000"/>
          </a:xfrm>
          <a:prstGeom prst="rect">
            <a:avLst/>
          </a:prstGeom>
          <a:noFill/>
          <a:ln>
            <a:solidFill>
              <a:schemeClr val="bg1">
                <a:lumMod val="50000"/>
              </a:schemeClr>
            </a:solidFill>
          </a:ln>
        </p:spPr>
      </p:pic>
      <p:sp>
        <p:nvSpPr>
          <p:cNvPr id="9" name="Rounded Rectangle 8"/>
          <p:cNvSpPr/>
          <p:nvPr/>
        </p:nvSpPr>
        <p:spPr>
          <a:xfrm>
            <a:off x="228600" y="1066800"/>
            <a:ext cx="6781800" cy="3016102"/>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ct val="90000"/>
              </a:lnSpc>
              <a:spcBef>
                <a:spcPts val="0"/>
              </a:spcBef>
              <a:spcAft>
                <a:spcPts val="0"/>
              </a:spcAft>
              <a:buFont typeface="Times" pitchFamily="18" charset="0"/>
              <a:buNone/>
              <a:defRPr/>
            </a:pPr>
            <a:r>
              <a:rPr lang="en-US" sz="1600" dirty="0">
                <a:solidFill>
                  <a:schemeClr val="tx1"/>
                </a:solidFill>
                <a:latin typeface="Arial" pitchFamily="34" charset="0"/>
                <a:cs typeface="Arial" pitchFamily="34" charset="0"/>
              </a:rPr>
              <a:t>What’s next?</a:t>
            </a:r>
          </a:p>
          <a:p>
            <a:pPr fontAlgn="auto">
              <a:lnSpc>
                <a:spcPct val="90000"/>
              </a:lnSpc>
              <a:spcBef>
                <a:spcPts val="0"/>
              </a:spcBef>
              <a:spcAft>
                <a:spcPts val="0"/>
              </a:spcAft>
              <a:buFont typeface="Times" pitchFamily="18" charset="0"/>
              <a:buNone/>
              <a:defRPr/>
            </a:pPr>
            <a:endParaRPr lang="en-US" sz="1600" dirty="0">
              <a:solidFill>
                <a:schemeClr val="tx1"/>
              </a:solidFill>
              <a:latin typeface="Arial" pitchFamily="34" charset="0"/>
              <a:cs typeface="Arial" pitchFamily="34" charset="0"/>
            </a:endParaRPr>
          </a:p>
          <a:p>
            <a:pPr fontAlgn="auto">
              <a:lnSpc>
                <a:spcPct val="90000"/>
              </a:lnSpc>
              <a:spcBef>
                <a:spcPts val="0"/>
              </a:spcBef>
              <a:spcAft>
                <a:spcPts val="0"/>
              </a:spcAft>
              <a:buFont typeface="Times" pitchFamily="18" charset="0"/>
              <a:buNone/>
              <a:defRPr/>
            </a:pPr>
            <a:r>
              <a:rPr lang="en-US" sz="1600" dirty="0">
                <a:solidFill>
                  <a:schemeClr val="tx1"/>
                </a:solidFill>
                <a:latin typeface="Arial" pitchFamily="34" charset="0"/>
                <a:cs typeface="Arial" pitchFamily="34" charset="0"/>
              </a:rPr>
              <a:t>Use the access code on your report to log in to My College QuickStart, a personalized college and career planning kit. There you can:</a:t>
            </a:r>
          </a:p>
          <a:p>
            <a:pPr fontAlgn="auto">
              <a:lnSpc>
                <a:spcPct val="90000"/>
              </a:lnSpc>
              <a:spcBef>
                <a:spcPts val="0"/>
              </a:spcBef>
              <a:spcAft>
                <a:spcPts val="0"/>
              </a:spcAft>
              <a:buFont typeface="Times" pitchFamily="18" charset="0"/>
              <a:buNone/>
              <a:defRPr/>
            </a:pPr>
            <a:endParaRPr lang="en-US" sz="1600" dirty="0">
              <a:solidFill>
                <a:schemeClr val="tx1"/>
              </a:solidFill>
              <a:latin typeface="Arial" pitchFamily="34" charset="0"/>
              <a:cs typeface="Arial" pitchFamily="34" charset="0"/>
            </a:endParaRPr>
          </a:p>
          <a:p>
            <a:pPr fontAlgn="auto">
              <a:lnSpc>
                <a:spcPct val="90000"/>
              </a:lnSpc>
              <a:spcBef>
                <a:spcPts val="0"/>
              </a:spcBef>
              <a:spcAft>
                <a:spcPts val="0"/>
              </a:spcAft>
              <a:buFont typeface="Arial" pitchFamily="34" charset="0"/>
              <a:buChar char="•"/>
              <a:defRPr/>
            </a:pPr>
            <a:r>
              <a:rPr lang="en-US" sz="1600" dirty="0">
                <a:solidFill>
                  <a:schemeClr val="tx1"/>
                </a:solidFill>
                <a:latin typeface="Arial" pitchFamily="34" charset="0"/>
                <a:cs typeface="Arial" pitchFamily="34" charset="0"/>
              </a:rPr>
              <a:t>Search for colleges</a:t>
            </a:r>
          </a:p>
          <a:p>
            <a:pPr fontAlgn="auto">
              <a:lnSpc>
                <a:spcPct val="90000"/>
              </a:lnSpc>
              <a:spcBef>
                <a:spcPts val="0"/>
              </a:spcBef>
              <a:spcAft>
                <a:spcPts val="0"/>
              </a:spcAft>
              <a:buFont typeface="Arial" pitchFamily="34" charset="0"/>
              <a:buChar char="•"/>
              <a:defRPr/>
            </a:pPr>
            <a:r>
              <a:rPr lang="en-US" sz="1600" dirty="0">
                <a:solidFill>
                  <a:schemeClr val="tx1"/>
                </a:solidFill>
                <a:latin typeface="Arial" pitchFamily="34" charset="0"/>
                <a:cs typeface="Arial" pitchFamily="34" charset="0"/>
              </a:rPr>
              <a:t>Get a personalized SAT study plan</a:t>
            </a:r>
          </a:p>
          <a:p>
            <a:pPr fontAlgn="auto">
              <a:lnSpc>
                <a:spcPct val="90000"/>
              </a:lnSpc>
              <a:spcBef>
                <a:spcPts val="0"/>
              </a:spcBef>
              <a:spcAft>
                <a:spcPts val="0"/>
              </a:spcAft>
              <a:buFont typeface="Arial" pitchFamily="34" charset="0"/>
              <a:buChar char="•"/>
              <a:defRPr/>
            </a:pPr>
            <a:r>
              <a:rPr lang="en-US" sz="1600" dirty="0">
                <a:solidFill>
                  <a:schemeClr val="tx1"/>
                </a:solidFill>
                <a:latin typeface="Arial" pitchFamily="34" charset="0"/>
                <a:cs typeface="Arial" pitchFamily="34" charset="0"/>
              </a:rPr>
              <a:t>Take a personality test to find majors and careers that fit </a:t>
            </a:r>
            <a:r>
              <a:rPr lang="en-US" sz="1600" dirty="0" smtClean="0">
                <a:solidFill>
                  <a:schemeClr val="tx1"/>
                </a:solidFill>
                <a:latin typeface="Arial" pitchFamily="34" charset="0"/>
                <a:cs typeface="Arial" pitchFamily="34" charset="0"/>
              </a:rPr>
              <a:t>you</a:t>
            </a:r>
          </a:p>
          <a:p>
            <a:pPr fontAlgn="auto">
              <a:lnSpc>
                <a:spcPct val="90000"/>
              </a:lnSpc>
              <a:spcBef>
                <a:spcPts val="0"/>
              </a:spcBef>
              <a:spcAft>
                <a:spcPts val="0"/>
              </a:spcAft>
              <a:buFont typeface="Arial" pitchFamily="34" charset="0"/>
              <a:buChar char="•"/>
              <a:defRPr/>
            </a:pPr>
            <a:r>
              <a:rPr lang="en-US" sz="1600" dirty="0" smtClean="0">
                <a:solidFill>
                  <a:schemeClr val="tx1"/>
                </a:solidFill>
                <a:latin typeface="Arial" pitchFamily="34" charset="0"/>
                <a:cs typeface="Arial" pitchFamily="34" charset="0"/>
              </a:rPr>
              <a:t>Learn more about AP</a:t>
            </a:r>
            <a:r>
              <a:rPr lang="en-US" sz="1600" baseline="30000" dirty="0" smtClean="0">
                <a:solidFill>
                  <a:schemeClr val="tx1"/>
                </a:solidFill>
                <a:latin typeface="Arial" pitchFamily="34" charset="0"/>
                <a:cs typeface="Arial" pitchFamily="34" charset="0"/>
              </a:rPr>
              <a:t>®</a:t>
            </a:r>
            <a:r>
              <a:rPr lang="en-US" sz="1600" dirty="0" smtClean="0">
                <a:solidFill>
                  <a:schemeClr val="tx1"/>
                </a:solidFill>
                <a:latin typeface="Arial" pitchFamily="34" charset="0"/>
                <a:cs typeface="Arial" pitchFamily="34" charset="0"/>
              </a:rPr>
              <a:t> courses that you might be ready to take</a:t>
            </a:r>
            <a:endParaRPr lang="en-US" sz="1600" dirty="0">
              <a:solidFill>
                <a:schemeClr val="tx1"/>
              </a:solidFill>
              <a:latin typeface="Arial" pitchFamily="34" charset="0"/>
              <a:cs typeface="Arial" pitchFamily="34" charset="0"/>
            </a:endParaRPr>
          </a:p>
          <a:p>
            <a:pPr fontAlgn="auto">
              <a:lnSpc>
                <a:spcPct val="90000"/>
              </a:lnSpc>
              <a:spcBef>
                <a:spcPts val="0"/>
              </a:spcBef>
              <a:spcAft>
                <a:spcPts val="0"/>
              </a:spcAft>
              <a:buFont typeface="Arial" pitchFamily="34" charset="0"/>
              <a:buChar char="•"/>
              <a:defRPr/>
            </a:pPr>
            <a:endParaRPr lang="en-US" sz="1600" dirty="0">
              <a:solidFill>
                <a:schemeClr val="tx1"/>
              </a:solidFill>
              <a:latin typeface="Arial" pitchFamily="34" charset="0"/>
              <a:cs typeface="Arial" pitchFamily="34" charset="0"/>
            </a:endParaRPr>
          </a:p>
          <a:p>
            <a:pPr fontAlgn="auto">
              <a:lnSpc>
                <a:spcPct val="90000"/>
              </a:lnSpc>
              <a:spcBef>
                <a:spcPts val="0"/>
              </a:spcBef>
              <a:spcAft>
                <a:spcPts val="0"/>
              </a:spcAft>
              <a:defRPr/>
            </a:pPr>
            <a:r>
              <a:rPr lang="en-US" sz="1600" dirty="0">
                <a:solidFill>
                  <a:schemeClr val="tx1"/>
                </a:solidFill>
                <a:latin typeface="Arial" pitchFamily="34" charset="0"/>
                <a:cs typeface="Arial" pitchFamily="34" charset="0"/>
                <a:hlinkClick r:id="rId4"/>
              </a:rPr>
              <a:t>www.collegeboard.org/quickstart</a:t>
            </a:r>
            <a:r>
              <a:rPr lang="en-US" sz="1600" dirty="0">
                <a:solidFill>
                  <a:schemeClr val="tx1"/>
                </a:solidFill>
                <a:latin typeface="Arial" pitchFamily="34" charset="0"/>
                <a:cs typeface="Arial" pitchFamily="34" charset="0"/>
              </a:rPr>
              <a:t> </a:t>
            </a:r>
          </a:p>
        </p:txBody>
      </p:sp>
      <p:sp>
        <p:nvSpPr>
          <p:cNvPr id="10" name="Rounded Rectangle 9"/>
          <p:cNvSpPr/>
          <p:nvPr/>
        </p:nvSpPr>
        <p:spPr>
          <a:xfrm>
            <a:off x="228600" y="381000"/>
            <a:ext cx="3962400" cy="533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800" dirty="0">
                <a:latin typeface="Arial" pitchFamily="34" charset="0"/>
                <a:cs typeface="Arial" pitchFamily="34" charset="0"/>
              </a:rPr>
              <a:t>Next Steps</a:t>
            </a:r>
          </a:p>
        </p:txBody>
      </p:sp>
      <p:sp>
        <p:nvSpPr>
          <p:cNvPr id="11" name="Rounded Rectangle 10"/>
          <p:cNvSpPr/>
          <p:nvPr/>
        </p:nvSpPr>
        <p:spPr>
          <a:xfrm>
            <a:off x="4419600" y="5410200"/>
            <a:ext cx="3505200" cy="609600"/>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4" name="Picture 2"/>
          <p:cNvPicPr>
            <a:picLocks noChangeAspect="1" noChangeArrowheads="1"/>
          </p:cNvPicPr>
          <p:nvPr/>
        </p:nvPicPr>
        <p:blipFill>
          <a:blip r:embed="rId5"/>
          <a:srcRect b="87614"/>
          <a:stretch>
            <a:fillRect/>
          </a:stretch>
        </p:blipFill>
        <p:spPr bwMode="auto">
          <a:xfrm rot="10800000">
            <a:off x="-1" y="5231219"/>
            <a:ext cx="9185509" cy="1758329"/>
          </a:xfrm>
          <a:prstGeom prst="rect">
            <a:avLst/>
          </a:prstGeom>
          <a:noFill/>
          <a:ln w="9525">
            <a:noFill/>
            <a:miter lim="800000"/>
            <a:headEnd/>
            <a:tailEnd/>
          </a:ln>
        </p:spPr>
      </p:pic>
      <p:sp>
        <p:nvSpPr>
          <p:cNvPr id="12" name="Rounded Rectangle 11"/>
          <p:cNvSpPr/>
          <p:nvPr/>
        </p:nvSpPr>
        <p:spPr>
          <a:xfrm>
            <a:off x="3022294" y="6352953"/>
            <a:ext cx="1295400" cy="228600"/>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741363" y="3149600"/>
            <a:ext cx="7894637" cy="1181100"/>
          </a:xfrm>
        </p:spPr>
        <p:txBody>
          <a:bodyPr/>
          <a:lstStyle/>
          <a:p>
            <a:pPr eaLnBrk="1" hangingPunct="1"/>
            <a:r>
              <a:rPr lang="en-US" dirty="0" smtClean="0">
                <a:latin typeface="Arial" pitchFamily="34" charset="0"/>
                <a:ea typeface="ＭＳ Ｐゴシック" pitchFamily="34" charset="-128"/>
                <a:cs typeface="Arial" pitchFamily="34" charset="0"/>
              </a:rPr>
              <a:t>How Can My College </a:t>
            </a:r>
            <a:r>
              <a:rPr lang="en-US" dirty="0" err="1" smtClean="0">
                <a:latin typeface="Arial" pitchFamily="34" charset="0"/>
                <a:ea typeface="ＭＳ Ｐゴシック" pitchFamily="34" charset="-128"/>
                <a:cs typeface="Arial" pitchFamily="34" charset="0"/>
              </a:rPr>
              <a:t>QuickStart</a:t>
            </a:r>
            <a:r>
              <a:rPr lang="en-US" b="0" baseline="30000" dirty="0" smtClean="0">
                <a:latin typeface="Arial" pitchFamily="34" charset="0"/>
                <a:ea typeface="ＭＳ Ｐゴシック" pitchFamily="34" charset="-128"/>
                <a:cs typeface="Arial" pitchFamily="34" charset="0"/>
              </a:rPr>
              <a:t>®</a:t>
            </a:r>
            <a:r>
              <a:rPr lang="en-US" dirty="0" smtClean="0">
                <a:latin typeface="Arial" pitchFamily="34" charset="0"/>
                <a:ea typeface="ＭＳ Ｐゴシック" pitchFamily="34" charset="-128"/>
                <a:cs typeface="Arial" pitchFamily="34" charset="0"/>
              </a:rPr>
              <a:t> Help You?</a:t>
            </a: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228600" y="381000"/>
            <a:ext cx="3962400" cy="533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dirty="0">
                <a:latin typeface="Arial" pitchFamily="34" charset="0"/>
                <a:cs typeface="Arial" pitchFamily="34" charset="0"/>
              </a:rPr>
              <a:t>My College QuickStart</a:t>
            </a:r>
          </a:p>
        </p:txBody>
      </p:sp>
      <p:pic>
        <p:nvPicPr>
          <p:cNvPr id="9219" name="Picture 5" descr="C:\Documents and Settings\epaulsen\Desktop\MCQS Swirl.PNG"/>
          <p:cNvPicPr>
            <a:picLocks noChangeAspect="1" noChangeArrowheads="1"/>
          </p:cNvPicPr>
          <p:nvPr/>
        </p:nvPicPr>
        <p:blipFill>
          <a:blip r:embed="rId3" cstate="print"/>
          <a:srcRect l="980" t="932" r="45425" b="59938"/>
          <a:stretch>
            <a:fillRect/>
          </a:stretch>
        </p:blipFill>
        <p:spPr bwMode="auto">
          <a:xfrm>
            <a:off x="1600200" y="1219200"/>
            <a:ext cx="62484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228600" y="381000"/>
            <a:ext cx="3962400" cy="533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dirty="0">
                <a:latin typeface="Arial" pitchFamily="34" charset="0"/>
                <a:cs typeface="Arial" pitchFamily="34" charset="0"/>
              </a:rPr>
              <a:t>My College QuickStart</a:t>
            </a:r>
          </a:p>
        </p:txBody>
      </p:sp>
      <p:sp>
        <p:nvSpPr>
          <p:cNvPr id="12" name="Rounded Rectangle 11"/>
          <p:cNvSpPr/>
          <p:nvPr/>
        </p:nvSpPr>
        <p:spPr>
          <a:xfrm>
            <a:off x="228600" y="1219200"/>
            <a:ext cx="3581400" cy="26670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indent="-228600">
              <a:lnSpc>
                <a:spcPct val="80000"/>
              </a:lnSpc>
              <a:spcAft>
                <a:spcPts val="1200"/>
              </a:spcAft>
              <a:buClr>
                <a:schemeClr val="tx1">
                  <a:lumMod val="50000"/>
                  <a:lumOff val="50000"/>
                </a:schemeClr>
              </a:buClr>
              <a:buSzPct val="102000"/>
              <a:defRPr/>
            </a:pPr>
            <a:r>
              <a:rPr lang="en-US" sz="2400" b="1" dirty="0">
                <a:solidFill>
                  <a:schemeClr val="tx1"/>
                </a:solidFill>
              </a:rPr>
              <a:t>My Online Score Report</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solidFill>
                  <a:schemeClr val="tx1"/>
                </a:solidFill>
              </a:rPr>
              <a:t>Projected SAT® </a:t>
            </a:r>
            <a:br>
              <a:rPr lang="en-US" dirty="0">
                <a:solidFill>
                  <a:schemeClr val="tx1"/>
                </a:solidFill>
              </a:rPr>
            </a:br>
            <a:r>
              <a:rPr lang="en-US" dirty="0">
                <a:solidFill>
                  <a:schemeClr val="tx1"/>
                </a:solidFill>
              </a:rPr>
              <a:t>score ranges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solidFill>
                  <a:schemeClr val="tx1"/>
                </a:solidFill>
              </a:rPr>
              <a:t>State percentiles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solidFill>
                  <a:schemeClr val="tx1"/>
                </a:solidFill>
              </a:rPr>
              <a:t>You can filter questions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solidFill>
                  <a:schemeClr val="tx1"/>
                </a:solidFill>
              </a:rPr>
              <a:t>Questions and </a:t>
            </a:r>
            <a:br>
              <a:rPr lang="en-US" dirty="0">
                <a:solidFill>
                  <a:schemeClr val="tx1"/>
                </a:solidFill>
              </a:rPr>
            </a:br>
            <a:r>
              <a:rPr lang="en-US" dirty="0">
                <a:solidFill>
                  <a:schemeClr val="tx1"/>
                </a:solidFill>
              </a:rPr>
              <a:t>answer explanations</a:t>
            </a:r>
          </a:p>
        </p:txBody>
      </p:sp>
      <p:pic>
        <p:nvPicPr>
          <p:cNvPr id="10244" name="Picture 3" descr="C:\Documents and Settings\epaulsen\Desktop\My Online Score Report.bmp"/>
          <p:cNvPicPr>
            <a:picLocks noChangeAspect="1" noChangeArrowheads="1"/>
          </p:cNvPicPr>
          <p:nvPr/>
        </p:nvPicPr>
        <p:blipFill>
          <a:blip r:embed="rId3" cstate="print"/>
          <a:srcRect l="655" t="621" r="66013" b="59007"/>
          <a:stretch>
            <a:fillRect/>
          </a:stretch>
        </p:blipFill>
        <p:spPr bwMode="auto">
          <a:xfrm>
            <a:off x="4114800" y="1066800"/>
            <a:ext cx="3962400" cy="5049838"/>
          </a:xfrm>
          <a:prstGeom prst="rect">
            <a:avLst/>
          </a:prstGeom>
          <a:noFill/>
          <a:ln w="3175">
            <a:solidFill>
              <a:schemeClr val="tx1"/>
            </a:solidFill>
            <a:miter lim="800000"/>
            <a:headEnd/>
            <a:tailEnd/>
          </a:ln>
        </p:spPr>
      </p:pic>
      <p:sp>
        <p:nvSpPr>
          <p:cNvPr id="5" name="Oval 16"/>
          <p:cNvSpPr>
            <a:spLocks noChangeArrowheads="1"/>
          </p:cNvSpPr>
          <p:nvPr/>
        </p:nvSpPr>
        <p:spPr bwMode="auto">
          <a:xfrm>
            <a:off x="4114800" y="3429000"/>
            <a:ext cx="3810000" cy="355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
        <p:nvSpPr>
          <p:cNvPr id="6" name="Oval 16"/>
          <p:cNvSpPr>
            <a:spLocks noChangeArrowheads="1"/>
          </p:cNvSpPr>
          <p:nvPr/>
        </p:nvSpPr>
        <p:spPr bwMode="auto">
          <a:xfrm>
            <a:off x="6934200" y="2286000"/>
            <a:ext cx="1066800" cy="355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
        <p:nvSpPr>
          <p:cNvPr id="7" name="Oval 16"/>
          <p:cNvSpPr>
            <a:spLocks noChangeArrowheads="1"/>
          </p:cNvSpPr>
          <p:nvPr/>
        </p:nvSpPr>
        <p:spPr bwMode="auto">
          <a:xfrm>
            <a:off x="4191000" y="4038600"/>
            <a:ext cx="2819400" cy="990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
        <p:nvSpPr>
          <p:cNvPr id="8" name="Oval 16"/>
          <p:cNvSpPr>
            <a:spLocks noChangeArrowheads="1"/>
          </p:cNvSpPr>
          <p:nvPr/>
        </p:nvSpPr>
        <p:spPr bwMode="auto">
          <a:xfrm>
            <a:off x="4038600" y="5562600"/>
            <a:ext cx="533400" cy="355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p:cTn id="7" dur="500" fill="hold"/>
                                        <p:tgtEl>
                                          <p:spTgt spid="1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12">
                                            <p:txEl>
                                              <p:pRg st="1" end="1"/>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p:cTn id="19" dur="500" fill="hold"/>
                                        <p:tgtEl>
                                          <p:spTgt spid="12">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2">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12">
                                            <p:txEl>
                                              <p:pRg st="2" end="2"/>
                                            </p:txEl>
                                          </p:spTgt>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nodeType="clickEffect">
                                  <p:stCondLst>
                                    <p:cond delay="0"/>
                                  </p:stCondLst>
                                  <p:childTnLst>
                                    <p:set>
                                      <p:cBhvr>
                                        <p:cTn id="30" dur="1" fill="hold">
                                          <p:stCondLst>
                                            <p:cond delay="0"/>
                                          </p:stCondLst>
                                        </p:cTn>
                                        <p:tgtEl>
                                          <p:spTgt spid="12">
                                            <p:txEl>
                                              <p:pRg st="3" end="3"/>
                                            </p:txEl>
                                          </p:spTgt>
                                        </p:tgtEl>
                                        <p:attrNameLst>
                                          <p:attrName>style.visibility</p:attrName>
                                        </p:attrNameLst>
                                      </p:cBhvr>
                                      <p:to>
                                        <p:strVal val="visible"/>
                                      </p:to>
                                    </p:set>
                                    <p:anim calcmode="lin" valueType="num">
                                      <p:cBhvr>
                                        <p:cTn id="31" dur="500" fill="hold"/>
                                        <p:tgtEl>
                                          <p:spTgt spid="12">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2">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12">
                                            <p:txEl>
                                              <p:pRg st="3" end="3"/>
                                            </p:txEl>
                                          </p:spTgt>
                                        </p:tgtEl>
                                      </p:cBhvr>
                                    </p:animEffect>
                                  </p:childTnLst>
                                </p:cTn>
                              </p:par>
                              <p:par>
                                <p:cTn id="34" presetID="53"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nodeType="click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anim calcmode="lin" valueType="num">
                                      <p:cBhvr>
                                        <p:cTn id="43" dur="500" fill="hold"/>
                                        <p:tgtEl>
                                          <p:spTgt spid="12">
                                            <p:txEl>
                                              <p:pRg st="4" end="4"/>
                                            </p:txEl>
                                          </p:spTgt>
                                        </p:tgtEl>
                                        <p:attrNameLst>
                                          <p:attrName>ppt_w</p:attrName>
                                        </p:attrNameLst>
                                      </p:cBhvr>
                                      <p:tavLst>
                                        <p:tav tm="0">
                                          <p:val>
                                            <p:fltVal val="0"/>
                                          </p:val>
                                        </p:tav>
                                        <p:tav tm="100000">
                                          <p:val>
                                            <p:strVal val="#ppt_w"/>
                                          </p:val>
                                        </p:tav>
                                      </p:tavLst>
                                    </p:anim>
                                    <p:anim calcmode="lin" valueType="num">
                                      <p:cBhvr>
                                        <p:cTn id="44" dur="500" fill="hold"/>
                                        <p:tgtEl>
                                          <p:spTgt spid="12">
                                            <p:txEl>
                                              <p:pRg st="4" end="4"/>
                                            </p:txEl>
                                          </p:spTgt>
                                        </p:tgtEl>
                                        <p:attrNameLst>
                                          <p:attrName>ppt_h</p:attrName>
                                        </p:attrNameLst>
                                      </p:cBhvr>
                                      <p:tavLst>
                                        <p:tav tm="0">
                                          <p:val>
                                            <p:fltVal val="0"/>
                                          </p:val>
                                        </p:tav>
                                        <p:tav tm="100000">
                                          <p:val>
                                            <p:strVal val="#ppt_h"/>
                                          </p:val>
                                        </p:tav>
                                      </p:tavLst>
                                    </p:anim>
                                    <p:animEffect transition="in" filter="fade">
                                      <p:cBhvr>
                                        <p:cTn id="45" dur="500"/>
                                        <p:tgtEl>
                                          <p:spTgt spid="12">
                                            <p:txEl>
                                              <p:pRg st="4" end="4"/>
                                            </p:txEl>
                                          </p:spTgt>
                                        </p:tgtEl>
                                      </p:cBhvr>
                                    </p:animEffect>
                                  </p:childTnLst>
                                </p:cTn>
                              </p:par>
                              <p:par>
                                <p:cTn id="46" presetID="53"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p:cNvPicPr>
            <a:picLocks noChangeAspect="1" noChangeArrowheads="1"/>
          </p:cNvPicPr>
          <p:nvPr/>
        </p:nvPicPr>
        <p:blipFill>
          <a:blip r:embed="rId3" cstate="print"/>
          <a:srcRect l="22221" t="12666" r="38889" b="10001"/>
          <a:stretch>
            <a:fillRect/>
          </a:stretch>
        </p:blipFill>
        <p:spPr bwMode="auto">
          <a:xfrm>
            <a:off x="3962400" y="990600"/>
            <a:ext cx="4191000" cy="5208588"/>
          </a:xfrm>
          <a:prstGeom prst="rect">
            <a:avLst/>
          </a:prstGeom>
          <a:noFill/>
          <a:ln w="9525">
            <a:noFill/>
            <a:miter lim="800000"/>
            <a:headEnd/>
            <a:tailEnd/>
          </a:ln>
        </p:spPr>
      </p:pic>
      <p:sp>
        <p:nvSpPr>
          <p:cNvPr id="6" name="Rounded Rectangle 5"/>
          <p:cNvSpPr/>
          <p:nvPr/>
        </p:nvSpPr>
        <p:spPr>
          <a:xfrm>
            <a:off x="228600" y="381000"/>
            <a:ext cx="3962400" cy="533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dirty="0">
                <a:latin typeface="Arial" pitchFamily="34" charset="0"/>
                <a:cs typeface="Arial" pitchFamily="34" charset="0"/>
              </a:rPr>
              <a:t>My College QuickStart</a:t>
            </a:r>
          </a:p>
        </p:txBody>
      </p:sp>
      <p:sp>
        <p:nvSpPr>
          <p:cNvPr id="10" name="Rounded Rectangle 9"/>
          <p:cNvSpPr/>
          <p:nvPr/>
        </p:nvSpPr>
        <p:spPr>
          <a:xfrm>
            <a:off x="228600" y="1219200"/>
            <a:ext cx="3429000" cy="21336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indent="-228600">
              <a:lnSpc>
                <a:spcPct val="80000"/>
              </a:lnSpc>
              <a:spcAft>
                <a:spcPts val="1200"/>
              </a:spcAft>
              <a:buClr>
                <a:schemeClr val="tx1">
                  <a:lumMod val="50000"/>
                  <a:lumOff val="50000"/>
                </a:schemeClr>
              </a:buClr>
              <a:buSzPct val="102000"/>
              <a:defRPr/>
            </a:pPr>
            <a:r>
              <a:rPr lang="en-US" sz="2400" b="1" dirty="0">
                <a:solidFill>
                  <a:schemeClr val="tx1"/>
                </a:solidFill>
              </a:rPr>
              <a:t>My SAT Study Plan™</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sz="2000" dirty="0">
                <a:solidFill>
                  <a:schemeClr val="tx1"/>
                </a:solidFill>
              </a:rPr>
              <a:t>Personalized skills </a:t>
            </a:r>
            <a:br>
              <a:rPr lang="en-US" sz="2000" dirty="0">
                <a:solidFill>
                  <a:schemeClr val="tx1"/>
                </a:solidFill>
              </a:rPr>
            </a:br>
            <a:r>
              <a:rPr lang="en-US" sz="2000" dirty="0">
                <a:solidFill>
                  <a:schemeClr val="tx1"/>
                </a:solidFill>
              </a:rPr>
              <a:t>to improve</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sz="2000" dirty="0">
                <a:solidFill>
                  <a:schemeClr val="tx1"/>
                </a:solidFill>
              </a:rPr>
              <a:t>SAT practice questions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sz="2000" dirty="0">
                <a:solidFill>
                  <a:schemeClr val="tx1"/>
                </a:solidFill>
              </a:rPr>
              <a:t>An official SAT practice test</a:t>
            </a:r>
          </a:p>
        </p:txBody>
      </p:sp>
      <p:sp>
        <p:nvSpPr>
          <p:cNvPr id="5" name="Oval 16"/>
          <p:cNvSpPr>
            <a:spLocks noChangeArrowheads="1"/>
          </p:cNvSpPr>
          <p:nvPr/>
        </p:nvSpPr>
        <p:spPr bwMode="auto">
          <a:xfrm>
            <a:off x="4191000" y="2590800"/>
            <a:ext cx="3810000" cy="16002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
        <p:nvSpPr>
          <p:cNvPr id="7" name="Oval 16"/>
          <p:cNvSpPr>
            <a:spLocks noChangeArrowheads="1"/>
          </p:cNvSpPr>
          <p:nvPr/>
        </p:nvSpPr>
        <p:spPr bwMode="auto">
          <a:xfrm>
            <a:off x="3886200" y="1398588"/>
            <a:ext cx="1219200" cy="228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
        <p:nvSpPr>
          <p:cNvPr id="8" name="Oval 16"/>
          <p:cNvSpPr>
            <a:spLocks noChangeArrowheads="1"/>
          </p:cNvSpPr>
          <p:nvPr/>
        </p:nvSpPr>
        <p:spPr bwMode="auto">
          <a:xfrm>
            <a:off x="7391400" y="1219200"/>
            <a:ext cx="762000" cy="228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p:cTn id="7"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10">
                                            <p:txEl>
                                              <p:pRg st="1" end="1"/>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 calcmode="lin" valueType="num">
                                      <p:cBhvr>
                                        <p:cTn id="19"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10">
                                            <p:txEl>
                                              <p:pRg st="2" end="2"/>
                                            </p:txEl>
                                          </p:spTgt>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anim calcmode="lin" valueType="num">
                                      <p:cBhvr>
                                        <p:cTn id="31"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10">
                                            <p:txEl>
                                              <p:pRg st="3" end="3"/>
                                            </p:txEl>
                                          </p:spTgt>
                                        </p:tgtEl>
                                      </p:cBhvr>
                                    </p:animEffect>
                                  </p:childTnLst>
                                </p:cTn>
                              </p:par>
                              <p:par>
                                <p:cTn id="34" presetID="53"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p:cNvPicPr>
            <a:picLocks noChangeAspect="1" noChangeArrowheads="1"/>
          </p:cNvPicPr>
          <p:nvPr/>
        </p:nvPicPr>
        <p:blipFill>
          <a:blip r:embed="rId3" cstate="print"/>
          <a:srcRect/>
          <a:stretch>
            <a:fillRect/>
          </a:stretch>
        </p:blipFill>
        <p:spPr bwMode="auto">
          <a:xfrm>
            <a:off x="3930650" y="990600"/>
            <a:ext cx="4375150" cy="5116513"/>
          </a:xfrm>
          <a:prstGeom prst="rect">
            <a:avLst/>
          </a:prstGeom>
          <a:noFill/>
          <a:ln w="9525">
            <a:solidFill>
              <a:schemeClr val="tx1"/>
            </a:solidFill>
            <a:miter lim="800000"/>
            <a:headEnd/>
            <a:tailEnd/>
          </a:ln>
        </p:spPr>
      </p:pic>
      <p:sp>
        <p:nvSpPr>
          <p:cNvPr id="6" name="Rounded Rectangle 5"/>
          <p:cNvSpPr/>
          <p:nvPr/>
        </p:nvSpPr>
        <p:spPr>
          <a:xfrm>
            <a:off x="228600" y="381000"/>
            <a:ext cx="3962400" cy="533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dirty="0">
                <a:latin typeface="Arial" pitchFamily="34" charset="0"/>
                <a:cs typeface="Arial" pitchFamily="34" charset="0"/>
              </a:rPr>
              <a:t>My College QuickStart</a:t>
            </a:r>
          </a:p>
        </p:txBody>
      </p:sp>
      <p:sp>
        <p:nvSpPr>
          <p:cNvPr id="8" name="Rounded Rectangle 7"/>
          <p:cNvSpPr/>
          <p:nvPr/>
        </p:nvSpPr>
        <p:spPr>
          <a:xfrm>
            <a:off x="228600" y="1219200"/>
            <a:ext cx="3581400" cy="22098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indent="-228600">
              <a:lnSpc>
                <a:spcPct val="80000"/>
              </a:lnSpc>
              <a:spcAft>
                <a:spcPts val="1200"/>
              </a:spcAft>
              <a:buClr>
                <a:schemeClr val="tx1">
                  <a:lumMod val="50000"/>
                  <a:lumOff val="50000"/>
                </a:schemeClr>
              </a:buClr>
              <a:buSzPct val="102000"/>
              <a:defRPr/>
            </a:pPr>
            <a:r>
              <a:rPr lang="en-US" sz="2400" b="1" dirty="0">
                <a:solidFill>
                  <a:schemeClr val="tx1"/>
                </a:solidFill>
              </a:rPr>
              <a:t>My Personality</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solidFill>
                  <a:schemeClr val="tx1"/>
                </a:solidFill>
              </a:rPr>
              <a:t>Personality test</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solidFill>
                  <a:schemeClr val="tx1"/>
                </a:solidFill>
              </a:rPr>
              <a:t>Description of your type</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solidFill>
                  <a:schemeClr val="tx1"/>
                </a:solidFill>
              </a:rPr>
              <a:t>Tips for success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solidFill>
                  <a:schemeClr val="tx1"/>
                </a:solidFill>
              </a:rPr>
              <a:t>Majors and careers that might be a good fit for you</a:t>
            </a:r>
          </a:p>
        </p:txBody>
      </p:sp>
      <p:pic>
        <p:nvPicPr>
          <p:cNvPr id="51201" name="Picture 1"/>
          <p:cNvPicPr>
            <a:picLocks noChangeAspect="1" noChangeArrowheads="1"/>
          </p:cNvPicPr>
          <p:nvPr/>
        </p:nvPicPr>
        <p:blipFill>
          <a:blip r:embed="rId4" cstate="print"/>
          <a:srcRect l="1071" t="21205" r="19911" b="18237"/>
          <a:stretch>
            <a:fillRect/>
          </a:stretch>
        </p:blipFill>
        <p:spPr bwMode="auto">
          <a:xfrm>
            <a:off x="457200" y="990600"/>
            <a:ext cx="8077200" cy="4951413"/>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1201"/>
                                        </p:tgtEl>
                                        <p:attrNameLst>
                                          <p:attrName>style.visibility</p:attrName>
                                        </p:attrNameLst>
                                      </p:cBhvr>
                                      <p:to>
                                        <p:strVal val="visible"/>
                                      </p:to>
                                    </p:set>
                                    <p:anim calcmode="lin" valueType="num">
                                      <p:cBhvr>
                                        <p:cTn id="7" dur="500" fill="hold"/>
                                        <p:tgtEl>
                                          <p:spTgt spid="51201"/>
                                        </p:tgtEl>
                                        <p:attrNameLst>
                                          <p:attrName>ppt_w</p:attrName>
                                        </p:attrNameLst>
                                      </p:cBhvr>
                                      <p:tavLst>
                                        <p:tav tm="0">
                                          <p:val>
                                            <p:fltVal val="0"/>
                                          </p:val>
                                        </p:tav>
                                        <p:tav tm="100000">
                                          <p:val>
                                            <p:strVal val="#ppt_w"/>
                                          </p:val>
                                        </p:tav>
                                      </p:tavLst>
                                    </p:anim>
                                    <p:anim calcmode="lin" valueType="num">
                                      <p:cBhvr>
                                        <p:cTn id="8" dur="500" fill="hold"/>
                                        <p:tgtEl>
                                          <p:spTgt spid="51201"/>
                                        </p:tgtEl>
                                        <p:attrNameLst>
                                          <p:attrName>ppt_h</p:attrName>
                                        </p:attrNameLst>
                                      </p:cBhvr>
                                      <p:tavLst>
                                        <p:tav tm="0">
                                          <p:val>
                                            <p:fltVal val="0"/>
                                          </p:val>
                                        </p:tav>
                                        <p:tav tm="100000">
                                          <p:val>
                                            <p:strVal val="#ppt_h"/>
                                          </p:val>
                                        </p:tav>
                                      </p:tavLst>
                                    </p:anim>
                                    <p:animEffect transition="in" filter="fade">
                                      <p:cBhvr>
                                        <p:cTn id="9" dur="500"/>
                                        <p:tgtEl>
                                          <p:spTgt spid="51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p:cNvPicPr>
            <a:picLocks noChangeAspect="1" noChangeArrowheads="1"/>
          </p:cNvPicPr>
          <p:nvPr/>
        </p:nvPicPr>
        <p:blipFill>
          <a:blip r:embed="rId3" cstate="print"/>
          <a:srcRect l="19376" t="18527" r="20625" b="12527"/>
          <a:stretch>
            <a:fillRect/>
          </a:stretch>
        </p:blipFill>
        <p:spPr bwMode="auto">
          <a:xfrm>
            <a:off x="3573463" y="1273175"/>
            <a:ext cx="5494337" cy="5051425"/>
          </a:xfrm>
          <a:prstGeom prst="rect">
            <a:avLst/>
          </a:prstGeom>
          <a:noFill/>
          <a:ln w="3175">
            <a:solidFill>
              <a:schemeClr val="tx1"/>
            </a:solidFill>
            <a:miter lim="800000"/>
            <a:headEnd/>
            <a:tailEnd/>
          </a:ln>
        </p:spPr>
      </p:pic>
      <p:sp>
        <p:nvSpPr>
          <p:cNvPr id="14" name="Oval 16"/>
          <p:cNvSpPr>
            <a:spLocks noChangeArrowheads="1"/>
          </p:cNvSpPr>
          <p:nvPr/>
        </p:nvSpPr>
        <p:spPr bwMode="auto">
          <a:xfrm>
            <a:off x="3544888" y="2740025"/>
            <a:ext cx="1131887" cy="355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
        <p:nvSpPr>
          <p:cNvPr id="15" name="Oval 16"/>
          <p:cNvSpPr>
            <a:spLocks noChangeArrowheads="1"/>
          </p:cNvSpPr>
          <p:nvPr/>
        </p:nvSpPr>
        <p:spPr bwMode="auto">
          <a:xfrm>
            <a:off x="3522663" y="3414713"/>
            <a:ext cx="1131887" cy="355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
        <p:nvSpPr>
          <p:cNvPr id="19" name="Oval 18"/>
          <p:cNvSpPr>
            <a:spLocks noChangeArrowheads="1"/>
          </p:cNvSpPr>
          <p:nvPr/>
        </p:nvSpPr>
        <p:spPr bwMode="auto">
          <a:xfrm>
            <a:off x="3544888" y="4656138"/>
            <a:ext cx="1131887" cy="355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
        <p:nvSpPr>
          <p:cNvPr id="20" name="Oval 16"/>
          <p:cNvSpPr>
            <a:spLocks noChangeArrowheads="1"/>
          </p:cNvSpPr>
          <p:nvPr/>
        </p:nvSpPr>
        <p:spPr bwMode="auto">
          <a:xfrm>
            <a:off x="3533775" y="5776913"/>
            <a:ext cx="1131888" cy="355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pic>
        <p:nvPicPr>
          <p:cNvPr id="13" name="Picture 3"/>
          <p:cNvPicPr>
            <a:picLocks noChangeAspect="1" noChangeArrowheads="1"/>
          </p:cNvPicPr>
          <p:nvPr/>
        </p:nvPicPr>
        <p:blipFill>
          <a:blip r:embed="rId4" cstate="print"/>
          <a:srcRect l="35893" t="34039" r="20982" b="11610"/>
          <a:stretch>
            <a:fillRect/>
          </a:stretch>
        </p:blipFill>
        <p:spPr bwMode="auto">
          <a:xfrm>
            <a:off x="3733800" y="1371600"/>
            <a:ext cx="4778375" cy="4818063"/>
          </a:xfrm>
          <a:prstGeom prst="rect">
            <a:avLst/>
          </a:prstGeom>
          <a:noFill/>
          <a:ln w="9525">
            <a:solidFill>
              <a:schemeClr val="tx1"/>
            </a:solidFill>
            <a:miter lim="800000"/>
            <a:headEnd/>
            <a:tailEnd/>
          </a:ln>
        </p:spPr>
      </p:pic>
      <p:sp>
        <p:nvSpPr>
          <p:cNvPr id="10" name="Rounded Rectangle 9"/>
          <p:cNvSpPr/>
          <p:nvPr/>
        </p:nvSpPr>
        <p:spPr>
          <a:xfrm>
            <a:off x="228600" y="381000"/>
            <a:ext cx="3962400" cy="533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dirty="0">
                <a:latin typeface="Arial" pitchFamily="34" charset="0"/>
                <a:cs typeface="Arial" pitchFamily="34" charset="0"/>
              </a:rPr>
              <a:t>My College QuickStart</a:t>
            </a:r>
          </a:p>
        </p:txBody>
      </p:sp>
      <p:sp>
        <p:nvSpPr>
          <p:cNvPr id="11" name="Rounded Rectangle 10"/>
          <p:cNvSpPr/>
          <p:nvPr/>
        </p:nvSpPr>
        <p:spPr>
          <a:xfrm>
            <a:off x="304800" y="1219200"/>
            <a:ext cx="3124200" cy="1620838"/>
          </a:xfrm>
          <a:prstGeom prst="roundRect">
            <a:avLst/>
          </a:prstGeom>
          <a:ln w="57150"/>
        </p:spPr>
        <p:style>
          <a:lnRef idx="2">
            <a:schemeClr val="accent1"/>
          </a:lnRef>
          <a:fillRef idx="1">
            <a:schemeClr val="lt1"/>
          </a:fillRef>
          <a:effectRef idx="0">
            <a:schemeClr val="accent1"/>
          </a:effectRef>
          <a:fontRef idx="minor">
            <a:schemeClr val="dk1"/>
          </a:fontRef>
        </p:style>
        <p:txBody>
          <a:bodyPr>
            <a:spAutoFit/>
          </a:bodyPr>
          <a:lstStyle/>
          <a:p>
            <a:pPr marL="0" lvl="1" indent="-228600">
              <a:lnSpc>
                <a:spcPct val="80000"/>
              </a:lnSpc>
              <a:spcAft>
                <a:spcPts val="1200"/>
              </a:spcAft>
              <a:buClr>
                <a:schemeClr val="tx1">
                  <a:lumMod val="50000"/>
                  <a:lumOff val="50000"/>
                </a:schemeClr>
              </a:buClr>
              <a:buSzPct val="102000"/>
              <a:defRPr/>
            </a:pPr>
            <a:r>
              <a:rPr lang="en-US" sz="2000" b="1" dirty="0"/>
              <a:t>My College Matches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t>Starter list of colleges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t>Criteria to customize search</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a:t>Ability to save searches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3" cstate="print"/>
          <a:srcRect/>
          <a:stretch>
            <a:fillRect/>
          </a:stretch>
        </p:blipFill>
        <p:spPr bwMode="auto">
          <a:xfrm>
            <a:off x="3733800" y="1371600"/>
            <a:ext cx="5073650" cy="4010025"/>
          </a:xfrm>
          <a:prstGeom prst="rect">
            <a:avLst/>
          </a:prstGeom>
          <a:noFill/>
          <a:ln w="9525">
            <a:solidFill>
              <a:schemeClr val="tx1"/>
            </a:solidFill>
            <a:miter lim="800000"/>
            <a:headEnd/>
            <a:tailEnd/>
          </a:ln>
        </p:spPr>
      </p:pic>
      <p:sp>
        <p:nvSpPr>
          <p:cNvPr id="9" name="Oval 16"/>
          <p:cNvSpPr>
            <a:spLocks noChangeArrowheads="1"/>
          </p:cNvSpPr>
          <p:nvPr/>
        </p:nvSpPr>
        <p:spPr bwMode="auto">
          <a:xfrm>
            <a:off x="3810000" y="3581400"/>
            <a:ext cx="2420938" cy="355600"/>
          </a:xfrm>
          <a:prstGeom prst="ellipse">
            <a:avLst/>
          </a:prstGeom>
          <a:solidFill>
            <a:schemeClr val="accent1">
              <a:alpha val="0"/>
            </a:schemeClr>
          </a:solidFill>
          <a:ln w="19050">
            <a:solidFill>
              <a:srgbClr val="FF0000"/>
            </a:solidFill>
            <a:round/>
            <a:headEnd/>
            <a:tailEnd/>
          </a:ln>
        </p:spPr>
        <p:txBody>
          <a:bodyPr wrap="none" anchor="ctr"/>
          <a:lstStyle/>
          <a:p>
            <a:endParaRPr lang="en-US"/>
          </a:p>
        </p:txBody>
      </p:sp>
      <p:sp>
        <p:nvSpPr>
          <p:cNvPr id="8" name="Rounded Rectangle 7"/>
          <p:cNvSpPr/>
          <p:nvPr/>
        </p:nvSpPr>
        <p:spPr>
          <a:xfrm>
            <a:off x="228600" y="381000"/>
            <a:ext cx="3962400" cy="533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dirty="0">
                <a:latin typeface="Arial" pitchFamily="34" charset="0"/>
                <a:cs typeface="Arial" pitchFamily="34" charset="0"/>
              </a:rPr>
              <a:t>My College QuickStart</a:t>
            </a:r>
          </a:p>
        </p:txBody>
      </p:sp>
      <p:sp>
        <p:nvSpPr>
          <p:cNvPr id="11" name="Rounded Rectangle 10"/>
          <p:cNvSpPr/>
          <p:nvPr/>
        </p:nvSpPr>
        <p:spPr>
          <a:xfrm>
            <a:off x="457200" y="1295400"/>
            <a:ext cx="3048000" cy="1905000"/>
          </a:xfrm>
          <a:prstGeom prst="roundRect">
            <a:avLst/>
          </a:prstGeom>
          <a:solidFill>
            <a:schemeClr val="bg1"/>
          </a:solid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indent="-228600">
              <a:lnSpc>
                <a:spcPct val="80000"/>
              </a:lnSpc>
              <a:spcAft>
                <a:spcPts val="1200"/>
              </a:spcAft>
              <a:buClr>
                <a:schemeClr val="tx1">
                  <a:lumMod val="50000"/>
                  <a:lumOff val="50000"/>
                </a:schemeClr>
              </a:buClr>
              <a:buSzPct val="102000"/>
              <a:defRPr/>
            </a:pPr>
            <a:r>
              <a:rPr lang="en-US" sz="2400" b="1" dirty="0">
                <a:solidFill>
                  <a:schemeClr val="tx1"/>
                </a:solidFill>
              </a:rPr>
              <a:t>My Majors &amp; Career Matches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sz="2000" dirty="0">
                <a:solidFill>
                  <a:schemeClr val="tx1"/>
                </a:solidFill>
              </a:rPr>
              <a:t>Major you chose </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sz="2000" dirty="0">
                <a:solidFill>
                  <a:schemeClr val="tx1"/>
                </a:solidFill>
              </a:rPr>
              <a:t>Related majors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sz="2000" dirty="0">
                <a:solidFill>
                  <a:schemeClr val="tx1"/>
                </a:solidFill>
              </a:rPr>
              <a:t>Related careers</a:t>
            </a:r>
          </a:p>
        </p:txBody>
      </p:sp>
      <p:pic>
        <p:nvPicPr>
          <p:cNvPr id="40961" name="Picture 1"/>
          <p:cNvPicPr>
            <a:picLocks noChangeAspect="1" noChangeArrowheads="1"/>
          </p:cNvPicPr>
          <p:nvPr/>
        </p:nvPicPr>
        <p:blipFill>
          <a:blip r:embed="rId4" cstate="print"/>
          <a:srcRect l="1071" t="32365" r="18633" b="7590"/>
          <a:stretch>
            <a:fillRect/>
          </a:stretch>
        </p:blipFill>
        <p:spPr bwMode="auto">
          <a:xfrm>
            <a:off x="685800" y="990600"/>
            <a:ext cx="8189913" cy="4899025"/>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0961"/>
                                        </p:tgtEl>
                                        <p:attrNameLst>
                                          <p:attrName>style.visibility</p:attrName>
                                        </p:attrNameLst>
                                      </p:cBhvr>
                                      <p:to>
                                        <p:strVal val="visible"/>
                                      </p:to>
                                    </p:set>
                                    <p:anim calcmode="lin" valueType="num">
                                      <p:cBhvr>
                                        <p:cTn id="14" dur="500" fill="hold"/>
                                        <p:tgtEl>
                                          <p:spTgt spid="40961"/>
                                        </p:tgtEl>
                                        <p:attrNameLst>
                                          <p:attrName>ppt_w</p:attrName>
                                        </p:attrNameLst>
                                      </p:cBhvr>
                                      <p:tavLst>
                                        <p:tav tm="0">
                                          <p:val>
                                            <p:fltVal val="0"/>
                                          </p:val>
                                        </p:tav>
                                        <p:tav tm="100000">
                                          <p:val>
                                            <p:strVal val="#ppt_w"/>
                                          </p:val>
                                        </p:tav>
                                      </p:tavLst>
                                    </p:anim>
                                    <p:anim calcmode="lin" valueType="num">
                                      <p:cBhvr>
                                        <p:cTn id="15" dur="500" fill="hold"/>
                                        <p:tgtEl>
                                          <p:spTgt spid="40961"/>
                                        </p:tgtEl>
                                        <p:attrNameLst>
                                          <p:attrName>ppt_h</p:attrName>
                                        </p:attrNameLst>
                                      </p:cBhvr>
                                      <p:tavLst>
                                        <p:tav tm="0">
                                          <p:val>
                                            <p:fltVal val="0"/>
                                          </p:val>
                                        </p:tav>
                                        <p:tav tm="100000">
                                          <p:val>
                                            <p:strVal val="#ppt_h"/>
                                          </p:val>
                                        </p:tav>
                                      </p:tavLst>
                                    </p:anim>
                                    <p:animEffect transition="in" filter="fade">
                                      <p:cBhvr>
                                        <p:cTn id="16" dur="500"/>
                                        <p:tgtEl>
                                          <p:spTgt spid="409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srcRect l="19337" t="17582" r="20682" b="22857"/>
          <a:stretch>
            <a:fillRect/>
          </a:stretch>
        </p:blipFill>
        <p:spPr bwMode="auto">
          <a:xfrm>
            <a:off x="490891" y="1424763"/>
            <a:ext cx="8113026" cy="4529470"/>
          </a:xfrm>
          <a:prstGeom prst="rect">
            <a:avLst/>
          </a:prstGeom>
          <a:noFill/>
          <a:ln w="38100">
            <a:solidFill>
              <a:schemeClr val="accent1">
                <a:shade val="95000"/>
                <a:satMod val="105000"/>
              </a:schemeClr>
            </a:solidFill>
            <a:miter lim="800000"/>
            <a:headEnd/>
            <a:tailEnd/>
          </a:ln>
        </p:spPr>
      </p:pic>
      <p:sp>
        <p:nvSpPr>
          <p:cNvPr id="5" name="Title 4"/>
          <p:cNvSpPr>
            <a:spLocks noGrp="1"/>
          </p:cNvSpPr>
          <p:nvPr>
            <p:ph type="title"/>
          </p:nvPr>
        </p:nvSpPr>
        <p:spPr>
          <a:xfrm>
            <a:off x="138223" y="414670"/>
            <a:ext cx="3859619" cy="563525"/>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b="0" dirty="0">
                <a:latin typeface="Arial" pitchFamily="34" charset="0"/>
                <a:cs typeface="Arial" pitchFamily="34" charset="0"/>
              </a:rPr>
              <a:t>My College QuickStart</a:t>
            </a:r>
          </a:p>
        </p:txBody>
      </p:sp>
      <p:sp>
        <p:nvSpPr>
          <p:cNvPr id="6" name="Rounded Rectangle 5"/>
          <p:cNvSpPr/>
          <p:nvPr/>
        </p:nvSpPr>
        <p:spPr>
          <a:xfrm>
            <a:off x="6368903" y="3205717"/>
            <a:ext cx="2094614" cy="377456"/>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701749" y="1297172"/>
            <a:ext cx="3124200" cy="1450610"/>
          </a:xfrm>
          <a:prstGeom prst="roundRect">
            <a:avLst/>
          </a:prstGeom>
          <a:ln w="57150"/>
        </p:spPr>
        <p:style>
          <a:lnRef idx="2">
            <a:schemeClr val="accent1"/>
          </a:lnRef>
          <a:fillRef idx="1">
            <a:schemeClr val="lt1"/>
          </a:fillRef>
          <a:effectRef idx="0">
            <a:schemeClr val="accent1"/>
          </a:effectRef>
          <a:fontRef idx="minor">
            <a:schemeClr val="dk1"/>
          </a:fontRef>
        </p:style>
        <p:txBody>
          <a:bodyPr>
            <a:spAutoFit/>
          </a:bodyPr>
          <a:lstStyle/>
          <a:p>
            <a:pPr marL="0" lvl="1" indent="-228600">
              <a:lnSpc>
                <a:spcPct val="80000"/>
              </a:lnSpc>
              <a:spcAft>
                <a:spcPts val="1200"/>
              </a:spcAft>
              <a:buClr>
                <a:schemeClr val="tx1">
                  <a:lumMod val="50000"/>
                  <a:lumOff val="50000"/>
                </a:schemeClr>
              </a:buClr>
              <a:buSzPct val="102000"/>
              <a:defRPr/>
            </a:pPr>
            <a:r>
              <a:rPr lang="en-US" sz="2000" b="1" dirty="0" smtClean="0"/>
              <a:t>My AP Potential</a:t>
            </a:r>
            <a:endParaRPr lang="en-US" sz="2000" b="1" dirty="0"/>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smtClean="0"/>
              <a:t>List of AP courses</a:t>
            </a:r>
          </a:p>
          <a:p>
            <a:pPr marL="182880" lvl="1" indent="-182880">
              <a:lnSpc>
                <a:spcPct val="80000"/>
              </a:lnSpc>
              <a:spcAft>
                <a:spcPts val="1200"/>
              </a:spcAft>
              <a:buClr>
                <a:schemeClr val="tx1">
                  <a:lumMod val="50000"/>
                  <a:lumOff val="50000"/>
                </a:schemeClr>
              </a:buClr>
              <a:buSzPct val="102000"/>
              <a:buFont typeface="Arial" pitchFamily="34" charset="0"/>
              <a:buChar char="•"/>
              <a:defRPr/>
            </a:pPr>
            <a:r>
              <a:rPr lang="en-US" dirty="0" smtClean="0"/>
              <a:t>Which ones are offered at your school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p:cTn id="7" dur="500" fill="hold"/>
                                        <p:tgtEl>
                                          <p:spTgt spid="7">
                                            <p:bg/>
                                          </p:spTgt>
                                        </p:tgtEl>
                                        <p:attrNameLst>
                                          <p:attrName>ppt_w</p:attrName>
                                        </p:attrNameLst>
                                      </p:cBhvr>
                                      <p:tavLst>
                                        <p:tav tm="0">
                                          <p:val>
                                            <p:fltVal val="0"/>
                                          </p:val>
                                        </p:tav>
                                        <p:tav tm="100000">
                                          <p:val>
                                            <p:strVal val="#ppt_w"/>
                                          </p:val>
                                        </p:tav>
                                      </p:tavLst>
                                    </p:anim>
                                    <p:anim calcmode="lin" valueType="num">
                                      <p:cBhvr>
                                        <p:cTn id="8" dur="500" fill="hold"/>
                                        <p:tgtEl>
                                          <p:spTgt spid="7">
                                            <p:bg/>
                                          </p:spTgt>
                                        </p:tgtEl>
                                        <p:attrNameLst>
                                          <p:attrName>ppt_h</p:attrName>
                                        </p:attrNameLst>
                                      </p:cBhvr>
                                      <p:tavLst>
                                        <p:tav tm="0">
                                          <p:val>
                                            <p:fltVal val="0"/>
                                          </p:val>
                                        </p:tav>
                                        <p:tav tm="100000">
                                          <p:val>
                                            <p:strVal val="#ppt_h"/>
                                          </p:val>
                                        </p:tav>
                                      </p:tavLst>
                                    </p:anim>
                                    <p:animEffect transition="in" filter="fade">
                                      <p:cBhvr>
                                        <p:cTn id="9" dur="500"/>
                                        <p:tgtEl>
                                          <p:spTgt spid="7">
                                            <p:bg/>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7">
                                            <p:txEl>
                                              <p:pRg st="0" end="0"/>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 calcmode="lin" valueType="num">
                                      <p:cBhvr>
                                        <p:cTn id="24"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7">
                                            <p:txEl>
                                              <p:pRg st="1" end="1"/>
                                            </p:txEl>
                                          </p:spTgt>
                                        </p:tgtEl>
                                      </p:cBhvr>
                                    </p:animEffect>
                                  </p:childTnLst>
                                </p:cTn>
                              </p:par>
                              <p:par>
                                <p:cTn id="27" presetID="53" presetClass="entr" presetSubtype="0" fill="hold" nodeType="with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 calcmode="lin" valueType="num">
                                      <p:cBhvr>
                                        <p:cTn id="29"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uiExpand="1" build="allAtOnce"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7712" y="414670"/>
            <a:ext cx="3700130" cy="720615"/>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dirty="0">
                <a:latin typeface="Arial" pitchFamily="34" charset="0"/>
                <a:cs typeface="Arial" pitchFamily="34" charset="0"/>
              </a:rPr>
              <a:t>My College QuickStart</a:t>
            </a:r>
          </a:p>
        </p:txBody>
      </p:sp>
      <p:pic>
        <p:nvPicPr>
          <p:cNvPr id="9" name="Picture 2"/>
          <p:cNvPicPr>
            <a:picLocks noGrp="1" noChangeAspect="1" noChangeArrowheads="1"/>
          </p:cNvPicPr>
          <p:nvPr>
            <p:ph idx="1"/>
          </p:nvPr>
        </p:nvPicPr>
        <p:blipFill>
          <a:blip r:embed="rId3"/>
          <a:srcRect l="19741" t="21442" r="21164" b="4199"/>
          <a:stretch>
            <a:fillRect/>
          </a:stretch>
        </p:blipFill>
        <p:spPr bwMode="auto">
          <a:xfrm>
            <a:off x="2241150" y="1900829"/>
            <a:ext cx="6711464" cy="4748028"/>
          </a:xfrm>
          <a:prstGeom prst="rect">
            <a:avLst/>
          </a:prstGeom>
          <a:noFill/>
          <a:ln w="9525">
            <a:noFill/>
            <a:miter lim="800000"/>
            <a:headEnd/>
            <a:tailEnd/>
          </a:ln>
        </p:spPr>
      </p:pic>
      <p:sp>
        <p:nvSpPr>
          <p:cNvPr id="6" name="Rounded Rectangle 5"/>
          <p:cNvSpPr/>
          <p:nvPr/>
        </p:nvSpPr>
        <p:spPr>
          <a:xfrm>
            <a:off x="7123814" y="2690037"/>
            <a:ext cx="1828800" cy="2190307"/>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297712" y="1297172"/>
            <a:ext cx="3124200" cy="2077164"/>
          </a:xfrm>
          <a:prstGeom prst="roundRect">
            <a:avLst/>
          </a:prstGeom>
          <a:ln w="57150"/>
        </p:spPr>
        <p:style>
          <a:lnRef idx="2">
            <a:schemeClr val="accent1"/>
          </a:lnRef>
          <a:fillRef idx="1">
            <a:schemeClr val="lt1"/>
          </a:fillRef>
          <a:effectRef idx="0">
            <a:schemeClr val="accent1"/>
          </a:effectRef>
          <a:fontRef idx="minor">
            <a:schemeClr val="dk1"/>
          </a:fontRef>
        </p:style>
        <p:txBody>
          <a:bodyPr>
            <a:spAutoFit/>
          </a:bodyPr>
          <a:lstStyle/>
          <a:p>
            <a:pPr marL="228600" lvl="1" indent="-228600">
              <a:lnSpc>
                <a:spcPct val="80000"/>
              </a:lnSpc>
              <a:spcAft>
                <a:spcPts val="1200"/>
              </a:spcAft>
              <a:buClr>
                <a:schemeClr val="tx1">
                  <a:lumMod val="50000"/>
                  <a:lumOff val="50000"/>
                </a:schemeClr>
              </a:buClr>
              <a:buSzPct val="102000"/>
              <a:defRPr/>
            </a:pPr>
            <a:r>
              <a:rPr lang="en-US" sz="2000" b="1" dirty="0" smtClean="0"/>
              <a:t>My AP Potential</a:t>
            </a:r>
            <a:endParaRPr lang="en-US" sz="2000" dirty="0" smtClean="0"/>
          </a:p>
          <a:p>
            <a:pPr marL="228600" lvl="1" indent="-228600">
              <a:lnSpc>
                <a:spcPct val="80000"/>
              </a:lnSpc>
              <a:spcAft>
                <a:spcPts val="1200"/>
              </a:spcAft>
              <a:buClr>
                <a:schemeClr val="tx1">
                  <a:lumMod val="50000"/>
                  <a:lumOff val="50000"/>
                </a:schemeClr>
              </a:buClr>
              <a:buSzPct val="102000"/>
              <a:buFont typeface="Arial" pitchFamily="34" charset="0"/>
              <a:buChar char="•"/>
              <a:defRPr/>
            </a:pPr>
            <a:r>
              <a:rPr lang="en-US" sz="2000" dirty="0" smtClean="0"/>
              <a:t>Choose a major to see which courses match it.</a:t>
            </a:r>
          </a:p>
          <a:p>
            <a:pPr marL="228600" lvl="1" indent="-228600">
              <a:lnSpc>
                <a:spcPct val="80000"/>
              </a:lnSpc>
              <a:spcAft>
                <a:spcPts val="1200"/>
              </a:spcAft>
              <a:buClr>
                <a:schemeClr val="tx1">
                  <a:lumMod val="50000"/>
                  <a:lumOff val="50000"/>
                </a:schemeClr>
              </a:buClr>
              <a:buSzPct val="102000"/>
              <a:buFont typeface="Arial" pitchFamily="34" charset="0"/>
              <a:buChar char="•"/>
              <a:defRPr/>
            </a:pPr>
            <a:r>
              <a:rPr lang="en-US" sz="2000" dirty="0" smtClean="0"/>
              <a:t>Interpret your report to see whether you are ready to take a course.</a:t>
            </a:r>
            <a:endParaRPr lang="en-US" sz="2000" b="1" dirty="0" smtClean="0"/>
          </a:p>
        </p:txBody>
      </p:sp>
      <p:sp>
        <p:nvSpPr>
          <p:cNvPr id="10" name="Rounded Rectangle 9"/>
          <p:cNvSpPr/>
          <p:nvPr/>
        </p:nvSpPr>
        <p:spPr>
          <a:xfrm>
            <a:off x="2507512" y="3785191"/>
            <a:ext cx="1828800" cy="435936"/>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3955309" y="4391247"/>
            <a:ext cx="914401" cy="2466753"/>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p:cTn id="7" dur="500" fill="hold"/>
                                        <p:tgtEl>
                                          <p:spTgt spid="7">
                                            <p:bg/>
                                          </p:spTgt>
                                        </p:tgtEl>
                                        <p:attrNameLst>
                                          <p:attrName>ppt_w</p:attrName>
                                        </p:attrNameLst>
                                      </p:cBhvr>
                                      <p:tavLst>
                                        <p:tav tm="0">
                                          <p:val>
                                            <p:fltVal val="0"/>
                                          </p:val>
                                        </p:tav>
                                        <p:tav tm="100000">
                                          <p:val>
                                            <p:strVal val="#ppt_w"/>
                                          </p:val>
                                        </p:tav>
                                      </p:tavLst>
                                    </p:anim>
                                    <p:anim calcmode="lin" valueType="num">
                                      <p:cBhvr>
                                        <p:cTn id="8" dur="500" fill="hold"/>
                                        <p:tgtEl>
                                          <p:spTgt spid="7">
                                            <p:bg/>
                                          </p:spTgt>
                                        </p:tgtEl>
                                        <p:attrNameLst>
                                          <p:attrName>ppt_h</p:attrName>
                                        </p:attrNameLst>
                                      </p:cBhvr>
                                      <p:tavLst>
                                        <p:tav tm="0">
                                          <p:val>
                                            <p:fltVal val="0"/>
                                          </p:val>
                                        </p:tav>
                                        <p:tav tm="100000">
                                          <p:val>
                                            <p:strVal val="#ppt_h"/>
                                          </p:val>
                                        </p:tav>
                                      </p:tavLst>
                                    </p:anim>
                                    <p:animEffect transition="in" filter="fade">
                                      <p:cBhvr>
                                        <p:cTn id="9" dur="500"/>
                                        <p:tgtEl>
                                          <p:spTgt spid="7">
                                            <p:bg/>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p:cTn id="19"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7">
                                            <p:txEl>
                                              <p:pRg st="1" end="1"/>
                                            </p:txEl>
                                          </p:spTgt>
                                        </p:tgtEl>
                                      </p:cBhvr>
                                    </p:animEffect>
                                  </p:childTnLst>
                                </p:cTn>
                              </p:par>
                              <p:par>
                                <p:cTn id="22" presetID="53"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 calcmode="lin" valueType="num">
                                      <p:cBhvr>
                                        <p:cTn id="31"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7">
                                            <p:txEl>
                                              <p:pRg st="2" end="2"/>
                                            </p:txEl>
                                          </p:spTgt>
                                        </p:tgtEl>
                                      </p:cBhvr>
                                    </p:animEffect>
                                  </p:childTnLst>
                                </p:cTn>
                              </p:par>
                              <p:par>
                                <p:cTn id="34" presetID="53"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childTnLst>
                          </p:cTn>
                        </p:par>
                        <p:par>
                          <p:cTn id="39" fill="hold">
                            <p:stCondLst>
                              <p:cond delay="500"/>
                            </p:stCondLst>
                            <p:childTnLst>
                              <p:par>
                                <p:cTn id="40" presetID="53"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uiExpand="1" build="allAtOnce" animBg="1"/>
      <p:bldP spid="10"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28600" y="381000"/>
            <a:ext cx="3962400" cy="533400"/>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Bef>
                <a:spcPct val="50000"/>
              </a:spcBef>
              <a:spcAft>
                <a:spcPts val="0"/>
              </a:spcAft>
              <a:defRPr/>
            </a:pPr>
            <a:r>
              <a:rPr lang="en-US" sz="2400" dirty="0">
                <a:latin typeface="Arial" pitchFamily="34" charset="0"/>
                <a:cs typeface="Arial" pitchFamily="34" charset="0"/>
              </a:rPr>
              <a:t>My College QuickStart</a:t>
            </a:r>
          </a:p>
        </p:txBody>
      </p:sp>
      <p:sp>
        <p:nvSpPr>
          <p:cNvPr id="6" name="Rounded Rectangle 5"/>
          <p:cNvSpPr/>
          <p:nvPr/>
        </p:nvSpPr>
        <p:spPr>
          <a:xfrm>
            <a:off x="1066800" y="2362200"/>
            <a:ext cx="7010400" cy="1143000"/>
          </a:xfrm>
          <a:prstGeom prst="roundRect">
            <a:avLst/>
          </a:prstGeom>
          <a:ln w="57150"/>
        </p:spPr>
        <p:style>
          <a:lnRef idx="2">
            <a:schemeClr val="accent1"/>
          </a:lnRef>
          <a:fillRef idx="1">
            <a:schemeClr val="lt1"/>
          </a:fillRef>
          <a:effectRef idx="0">
            <a:schemeClr val="accent1"/>
          </a:effectRef>
          <a:fontRef idx="minor">
            <a:schemeClr val="dk1"/>
          </a:fontRef>
        </p:style>
        <p:txBody>
          <a:bodyPr>
            <a:spAutoFit/>
          </a:bodyPr>
          <a:lstStyle/>
          <a:p>
            <a:pPr marL="0" lvl="1" indent="-228600">
              <a:lnSpc>
                <a:spcPct val="80000"/>
              </a:lnSpc>
              <a:spcAft>
                <a:spcPts val="1200"/>
              </a:spcAft>
              <a:buClr>
                <a:schemeClr val="tx1">
                  <a:lumMod val="50000"/>
                  <a:lumOff val="50000"/>
                </a:schemeClr>
              </a:buClr>
              <a:buSzPct val="102000"/>
              <a:defRPr/>
            </a:pPr>
            <a:r>
              <a:rPr lang="en-US" sz="2800" b="1" dirty="0"/>
              <a:t>Log in to your personalized account at </a:t>
            </a:r>
          </a:p>
          <a:p>
            <a:pPr marL="0" lvl="1" indent="-228600">
              <a:lnSpc>
                <a:spcPct val="80000"/>
              </a:lnSpc>
              <a:spcAft>
                <a:spcPts val="1200"/>
              </a:spcAft>
              <a:buClr>
                <a:schemeClr val="tx1">
                  <a:lumMod val="50000"/>
                  <a:lumOff val="50000"/>
                </a:schemeClr>
              </a:buClr>
              <a:buSzPct val="102000"/>
              <a:defRPr/>
            </a:pPr>
            <a:r>
              <a:rPr lang="en-US" sz="3600" b="1" dirty="0">
                <a:solidFill>
                  <a:schemeClr val="tx1"/>
                </a:solidFill>
                <a:hlinkClick r:id="rId3"/>
              </a:rPr>
              <a:t>www.collegeboard.org/quickstart</a:t>
            </a:r>
            <a:r>
              <a:rPr lang="en-US" sz="2800" b="1" dirty="0"/>
              <a:t> </a:t>
            </a: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N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spcBef>
            <a:spcPts val="1200"/>
          </a:spcBef>
          <a:defRPr sz="2400" dirty="0" smtClean="0">
            <a:solidFill>
              <a:schemeClr val="bg1"/>
            </a:solidFill>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DBCD81FC69ED4291C04692C1830104" ma:contentTypeVersion="1" ma:contentTypeDescription="Create a new document." ma:contentTypeScope="" ma:versionID="40bc4a93de56634aecfbc7d5e1198755">
  <xsd:schema xmlns:xsd="http://www.w3.org/2001/XMLSchema" xmlns:p="http://schemas.microsoft.com/office/2006/metadata/properties" targetNamespace="http://schemas.microsoft.com/office/2006/metadata/properties" ma:root="true" ma:fieldsID="7689d76ed61971216ea518f4334a43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8"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C30E5F8-106D-4D42-B1CB-0C38DFE032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6CBA84E1-D068-41F8-B802-BAF4713A332C}">
  <ds:schemaRefs>
    <ds:schemaRef ds:uri="http://schemas.microsoft.com/sharepoint/v3/contenttype/forms"/>
  </ds:schemaRefs>
</ds:datastoreItem>
</file>

<file path=customXml/itemProps3.xml><?xml version="1.0" encoding="utf-8"?>
<ds:datastoreItem xmlns:ds="http://schemas.openxmlformats.org/officeDocument/2006/customXml" ds:itemID="{23C07419-B730-4DE0-A2D1-83AC129EDF17}">
  <ds:schemaRefs>
    <ds:schemaRef ds:uri="http://purl.org/dc/elements/1.1/"/>
    <ds:schemaRef ds:uri="http://schemas.microsoft.com/office/2006/metadata/properties"/>
    <ds:schemaRef ds:uri="http://purl.org/dc/dcmitype/"/>
    <ds:schemaRef ds:uri="http://purl.org/dc/terms/"/>
    <ds:schemaRef ds:uri="http://www.w3.org/XML/1998/namespace"/>
    <ds:schemaRef ds:uri="http://schemas.microsoft.com/office/2006/documentManagement/typ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PN Template</Template>
  <TotalTime>126</TotalTime>
  <Words>1666</Words>
  <Application>Microsoft Office PowerPoint</Application>
  <PresentationFormat>On-screen Show (4:3)</PresentationFormat>
  <Paragraphs>195</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PN Template</vt:lpstr>
      <vt:lpstr>Understanding Your PSAT/NMSQT® Results</vt:lpstr>
      <vt:lpstr>Agenda</vt:lpstr>
      <vt:lpstr>Slide 3</vt:lpstr>
      <vt:lpstr>Slide 4</vt:lpstr>
      <vt:lpstr>Slide 5</vt:lpstr>
      <vt:lpstr>Slide 6</vt:lpstr>
      <vt:lpstr>Slide 7</vt:lpstr>
      <vt:lpstr>Slide 8</vt:lpstr>
      <vt:lpstr>How Can My College QuickStart® Help You?</vt:lpstr>
      <vt:lpstr>Slide 10</vt:lpstr>
      <vt:lpstr>Slide 11</vt:lpstr>
      <vt:lpstr>Slide 12</vt:lpstr>
      <vt:lpstr>Slide 13</vt:lpstr>
      <vt:lpstr>Slide 14</vt:lpstr>
      <vt:lpstr>Slide 15</vt:lpstr>
      <vt:lpstr>My College QuickStart</vt:lpstr>
      <vt:lpstr>My College QuickStart</vt:lpstr>
      <vt:lpstr>Slide 18</vt:lpstr>
    </vt:vector>
  </TitlesOfParts>
  <Company>The College Board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Your PSAT/NMSQT® Results</dc:title>
  <dc:creator>mbell</dc:creator>
  <cp:lastModifiedBy>Bridget Romero</cp:lastModifiedBy>
  <cp:revision>16</cp:revision>
  <cp:lastPrinted>2012-09-04T03:30:36Z</cp:lastPrinted>
  <dcterms:created xsi:type="dcterms:W3CDTF">2013-09-11T11:30:53Z</dcterms:created>
  <dcterms:modified xsi:type="dcterms:W3CDTF">2013-12-17T18:26:42Z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0x0101003ADBCD81FC69ED4291C04692C1830104</vt:lpwstr>
  </property>
</Properties>
</file>