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7" r:id="rId3"/>
    <p:sldId id="257" r:id="rId4"/>
    <p:sldId id="258" r:id="rId5"/>
    <p:sldId id="259" r:id="rId6"/>
    <p:sldId id="260" r:id="rId7"/>
    <p:sldId id="266" r:id="rId8"/>
    <p:sldId id="261" r:id="rId9"/>
    <p:sldId id="265" r:id="rId10"/>
    <p:sldId id="263" r:id="rId11"/>
    <p:sldId id="262"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47" d="100"/>
          <a:sy n="47" d="100"/>
        </p:scale>
        <p:origin x="48"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3/27/2019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3/27/2019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3/27/2019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3/27/2019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3/27/2019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3/27/2019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3/27/2019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3/27/2019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3/27/2019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video.search.yahoo.com/search/video?fr=tightropetb&amp;p=video+on+what+not+to+write+in+a+college+essay#action=view&amp;id=8&amp;vid=c07ec194f872ce404ee9d85e5ae48bd7"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barretthonors.asu.edu/admissions/frequently-asked-questions/#faq7" TargetMode="External"/><Relationship Id="rId2" Type="http://schemas.openxmlformats.org/officeDocument/2006/relationships/hyperlink" Target="https://www.commonapp.org/whats-appening/application-updates/2019-2020-common-app-essay-prompts" TargetMode="Externa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hyperlink" Target="https://admissions.umich.edu/essay-question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https://www.collegeessayguy.com/college-essay-resource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static.squarespace.com/static/527cc9ffe4b06105448def23/t/53a0a616e4b090b6052d6db3/1403037206386/CEG%20-%20The%20Big%20Amazing%20List%20of%20Brainstorming%20Questions.pdf"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collegeessayguy.com/cwiab-student-14-essence-objects-exercis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college essay</a:t>
            </a:r>
            <a:endParaRPr lang="en-US" dirty="0"/>
          </a:p>
        </p:txBody>
      </p:sp>
      <p:sp>
        <p:nvSpPr>
          <p:cNvPr id="3" name="Subtitle 2"/>
          <p:cNvSpPr>
            <a:spLocks noGrp="1"/>
          </p:cNvSpPr>
          <p:nvPr>
            <p:ph type="subTitle" idx="1"/>
          </p:nvPr>
        </p:nvSpPr>
        <p:spPr/>
        <p:txBody>
          <a:bodyPr/>
          <a:lstStyle/>
          <a:p>
            <a:r>
              <a:rPr lang="en-US" dirty="0" smtClean="0"/>
              <a:t>Junior Workshop 4</a:t>
            </a:r>
            <a:endParaRPr lang="en-US" dirty="0"/>
          </a:p>
        </p:txBody>
      </p:sp>
    </p:spTree>
    <p:extLst>
      <p:ext uri="{BB962C8B-B14F-4D97-AF65-F5344CB8AC3E}">
        <p14:creationId xmlns:p14="http://schemas.microsoft.com/office/powerpoint/2010/main" val="3960231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11300" y="2298700"/>
            <a:ext cx="9601200" cy="3581400"/>
          </a:xfrm>
        </p:spPr>
        <p:txBody>
          <a:bodyPr>
            <a:normAutofit/>
          </a:bodyPr>
          <a:lstStyle/>
          <a:p>
            <a:pPr marL="0" indent="0" algn="ctr">
              <a:buNone/>
            </a:pPr>
            <a:r>
              <a:rPr lang="en-US" sz="4800" dirty="0" smtClean="0">
                <a:hlinkClick r:id="rId2"/>
              </a:rPr>
              <a:t>Tips on Writing a College Essay</a:t>
            </a:r>
            <a:endParaRPr lang="en-US" sz="4800" dirty="0"/>
          </a:p>
        </p:txBody>
      </p:sp>
    </p:spTree>
    <p:extLst>
      <p:ext uri="{BB962C8B-B14F-4D97-AF65-F5344CB8AC3E}">
        <p14:creationId xmlns:p14="http://schemas.microsoft.com/office/powerpoint/2010/main" val="2682226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the college essay important?</a:t>
            </a:r>
            <a:br>
              <a:rPr lang="en-US" dirty="0" smtClean="0"/>
            </a:br>
            <a:r>
              <a:rPr lang="en-US" dirty="0" smtClean="0"/>
              <a:t> </a:t>
            </a:r>
            <a:endParaRPr lang="en-US" dirty="0"/>
          </a:p>
        </p:txBody>
      </p:sp>
      <p:sp>
        <p:nvSpPr>
          <p:cNvPr id="3" name="Content Placeholder 2"/>
          <p:cNvSpPr>
            <a:spLocks noGrp="1"/>
          </p:cNvSpPr>
          <p:nvPr>
            <p:ph idx="1"/>
          </p:nvPr>
        </p:nvSpPr>
        <p:spPr>
          <a:xfrm>
            <a:off x="1454150" y="1428750"/>
            <a:ext cx="9601200" cy="3581400"/>
          </a:xfrm>
        </p:spPr>
        <p:txBody>
          <a:bodyPr/>
          <a:lstStyle/>
          <a:p>
            <a:r>
              <a:rPr lang="en-US" dirty="0" smtClean="0"/>
              <a:t>Let’s look at numbers:  UCLA’S NUMBERS FOR FALL 2018</a:t>
            </a:r>
          </a:p>
          <a:p>
            <a:pPr marL="0" indent="0">
              <a:buNone/>
            </a:pPr>
            <a:endParaRPr lang="en-US" dirty="0" smtClean="0"/>
          </a:p>
          <a:p>
            <a:endParaRPr lang="en-US" dirty="0"/>
          </a:p>
          <a:p>
            <a:pPr lvl="1"/>
            <a:endParaRPr lang="en-US" dirty="0" smtClean="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03304257"/>
              </p:ext>
            </p:extLst>
          </p:nvPr>
        </p:nvGraphicFramePr>
        <p:xfrm>
          <a:off x="990600" y="2171700"/>
          <a:ext cx="6273800" cy="2603500"/>
        </p:xfrm>
        <a:graphic>
          <a:graphicData uri="http://schemas.openxmlformats.org/drawingml/2006/table">
            <a:tbl>
              <a:tblPr firstRow="1" firstCol="1" bandRow="1">
                <a:tableStyleId>{5C22544A-7EE6-4342-B048-85BDC9FD1C3A}</a:tableStyleId>
              </a:tblPr>
              <a:tblGrid>
                <a:gridCol w="1255243">
                  <a:extLst>
                    <a:ext uri="{9D8B030D-6E8A-4147-A177-3AD203B41FA5}">
                      <a16:colId xmlns:a16="http://schemas.microsoft.com/office/drawing/2014/main" val="81838575"/>
                    </a:ext>
                  </a:extLst>
                </a:gridCol>
                <a:gridCol w="1255243">
                  <a:extLst>
                    <a:ext uri="{9D8B030D-6E8A-4147-A177-3AD203B41FA5}">
                      <a16:colId xmlns:a16="http://schemas.microsoft.com/office/drawing/2014/main" val="2838889163"/>
                    </a:ext>
                  </a:extLst>
                </a:gridCol>
                <a:gridCol w="1254438">
                  <a:extLst>
                    <a:ext uri="{9D8B030D-6E8A-4147-A177-3AD203B41FA5}">
                      <a16:colId xmlns:a16="http://schemas.microsoft.com/office/drawing/2014/main" val="1815993663"/>
                    </a:ext>
                  </a:extLst>
                </a:gridCol>
                <a:gridCol w="1254438">
                  <a:extLst>
                    <a:ext uri="{9D8B030D-6E8A-4147-A177-3AD203B41FA5}">
                      <a16:colId xmlns:a16="http://schemas.microsoft.com/office/drawing/2014/main" val="2725132713"/>
                    </a:ext>
                  </a:extLst>
                </a:gridCol>
                <a:gridCol w="1254438">
                  <a:extLst>
                    <a:ext uri="{9D8B030D-6E8A-4147-A177-3AD203B41FA5}">
                      <a16:colId xmlns:a16="http://schemas.microsoft.com/office/drawing/2014/main" val="436018410"/>
                    </a:ext>
                  </a:extLst>
                </a:gridCol>
              </a:tblGrid>
              <a:tr h="520700">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CA Residents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Out of State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International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9314820"/>
                  </a:ext>
                </a:extLst>
              </a:tr>
              <a:tr h="520700">
                <a:tc>
                  <a:txBody>
                    <a:bodyPr/>
                    <a:lstStyle/>
                    <a:p>
                      <a:pPr marL="0" marR="0">
                        <a:lnSpc>
                          <a:spcPct val="107000"/>
                        </a:lnSpc>
                        <a:spcBef>
                          <a:spcPts val="0"/>
                        </a:spcBef>
                        <a:spcAft>
                          <a:spcPts val="0"/>
                        </a:spcAft>
                      </a:pPr>
                      <a:r>
                        <a:rPr lang="en-US" sz="1100">
                          <a:effectLst/>
                        </a:rPr>
                        <a:t>Applicants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71,569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22,822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19,370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113,761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6642104"/>
                  </a:ext>
                </a:extLst>
              </a:tr>
              <a:tr h="520700">
                <a:tc>
                  <a:txBody>
                    <a:bodyPr/>
                    <a:lstStyle/>
                    <a:p>
                      <a:pPr marL="0" marR="0">
                        <a:lnSpc>
                          <a:spcPct val="107000"/>
                        </a:lnSpc>
                        <a:spcBef>
                          <a:spcPts val="0"/>
                        </a:spcBef>
                        <a:spcAft>
                          <a:spcPts val="0"/>
                        </a:spcAft>
                      </a:pPr>
                      <a:r>
                        <a:rPr lang="en-US" sz="1100">
                          <a:effectLst/>
                        </a:rPr>
                        <a:t>Admits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8,725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5,035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2,210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15,970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51147403"/>
                  </a:ext>
                </a:extLst>
              </a:tr>
              <a:tr h="520700">
                <a:tc>
                  <a:txBody>
                    <a:bodyPr/>
                    <a:lstStyle/>
                    <a:p>
                      <a:pPr marL="0" marR="0">
                        <a:lnSpc>
                          <a:spcPct val="107000"/>
                        </a:lnSpc>
                        <a:spcBef>
                          <a:spcPts val="0"/>
                        </a:spcBef>
                        <a:spcAft>
                          <a:spcPts val="0"/>
                        </a:spcAft>
                      </a:pPr>
                      <a:r>
                        <a:rPr lang="en-US" sz="1100">
                          <a:effectLst/>
                        </a:rPr>
                        <a:t>Enrolled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4,365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1,224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651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6,240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5700884"/>
                  </a:ext>
                </a:extLst>
              </a:tr>
              <a:tr h="520700">
                <a:tc>
                  <a:txBody>
                    <a:bodyPr/>
                    <a:lstStyle/>
                    <a:p>
                      <a:pPr marL="0" marR="0">
                        <a:lnSpc>
                          <a:spcPct val="107000"/>
                        </a:lnSpc>
                        <a:spcBef>
                          <a:spcPts val="0"/>
                        </a:spcBef>
                        <a:spcAft>
                          <a:spcPts val="0"/>
                        </a:spcAft>
                      </a:pPr>
                      <a:r>
                        <a:rPr lang="en-US" sz="1100">
                          <a:effectLst/>
                        </a:rPr>
                        <a:t>Admit rate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69865658"/>
                  </a:ext>
                </a:extLst>
              </a:tr>
            </a:tbl>
          </a:graphicData>
        </a:graphic>
      </p:graphicFrame>
      <p:pic>
        <p:nvPicPr>
          <p:cNvPr id="6" name="Picture 5" descr="El modelo de ejecución de las Apps de WinRT : Suspended | C#"/>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6950" y="3473450"/>
            <a:ext cx="4686300" cy="3257550"/>
          </a:xfrm>
          <a:prstGeom prst="rect">
            <a:avLst/>
          </a:prstGeom>
        </p:spPr>
      </p:pic>
    </p:spTree>
    <p:extLst>
      <p:ext uri="{BB962C8B-B14F-4D97-AF65-F5344CB8AC3E}">
        <p14:creationId xmlns:p14="http://schemas.microsoft.com/office/powerpoint/2010/main" val="7504514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So…..how many applications do you think a college admission representative reads??</a:t>
            </a:r>
            <a:br>
              <a:rPr lang="en-US" dirty="0" smtClean="0"/>
            </a:br>
            <a:r>
              <a:rPr lang="en-US" dirty="0"/>
              <a:t/>
            </a:r>
            <a:br>
              <a:rPr lang="en-US" dirty="0"/>
            </a:br>
            <a:r>
              <a:rPr lang="en-US" dirty="0" smtClean="0"/>
              <a:t>How will your application stand out??</a:t>
            </a:r>
            <a:endParaRPr lang="en-US" dirty="0"/>
          </a:p>
        </p:txBody>
      </p:sp>
      <p:pic>
        <p:nvPicPr>
          <p:cNvPr id="3" name="Picture 2" descr="Mr. Nittle | @ ALC Contrera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262" y="3116262"/>
            <a:ext cx="4791075" cy="3190875"/>
          </a:xfrm>
          <a:prstGeom prst="rect">
            <a:avLst/>
          </a:prstGeom>
        </p:spPr>
      </p:pic>
      <p:pic>
        <p:nvPicPr>
          <p:cNvPr id="6" name="Picture 5" descr="File:Erdmännchen, Suricata suricatta 1.JP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7700" y="3251199"/>
            <a:ext cx="3441700" cy="2921000"/>
          </a:xfrm>
          <a:prstGeom prst="rect">
            <a:avLst/>
          </a:prstGeom>
        </p:spPr>
      </p:pic>
      <p:sp>
        <p:nvSpPr>
          <p:cNvPr id="7" name="TextBox 6"/>
          <p:cNvSpPr txBox="1"/>
          <p:nvPr/>
        </p:nvSpPr>
        <p:spPr>
          <a:xfrm rot="1715609">
            <a:off x="9296400" y="3365500"/>
            <a:ext cx="1391920" cy="369332"/>
          </a:xfrm>
          <a:prstGeom prst="rect">
            <a:avLst/>
          </a:prstGeom>
          <a:noFill/>
        </p:spPr>
        <p:txBody>
          <a:bodyPr wrap="none" rtlCol="0">
            <a:spAutoFit/>
          </a:bodyPr>
          <a:lstStyle/>
          <a:p>
            <a:r>
              <a:rPr lang="en-US" dirty="0" smtClean="0"/>
              <a:t>Be different!</a:t>
            </a:r>
            <a:endParaRPr lang="en-US" dirty="0"/>
          </a:p>
        </p:txBody>
      </p:sp>
    </p:spTree>
    <p:extLst>
      <p:ext uri="{BB962C8B-B14F-4D97-AF65-F5344CB8AC3E}">
        <p14:creationId xmlns:p14="http://schemas.microsoft.com/office/powerpoint/2010/main" val="31726969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English Essay vs. College Essay</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Your college essay:</a:t>
            </a:r>
          </a:p>
          <a:p>
            <a:pPr marL="0" indent="0">
              <a:buNone/>
            </a:pPr>
            <a:r>
              <a:rPr lang="en-US" dirty="0"/>
              <a:t>	</a:t>
            </a:r>
            <a:r>
              <a:rPr lang="en-US" dirty="0" smtClean="0"/>
              <a:t>is a story/narrative, don’t get caught up in facts/technicalities</a:t>
            </a:r>
          </a:p>
          <a:p>
            <a:pPr marL="0" indent="0">
              <a:buNone/>
            </a:pPr>
            <a:r>
              <a:rPr lang="en-US" dirty="0"/>
              <a:t>	</a:t>
            </a:r>
            <a:r>
              <a:rPr lang="en-US" dirty="0" smtClean="0"/>
              <a:t>is your voice! Don’t have mom write it! </a:t>
            </a:r>
          </a:p>
          <a:p>
            <a:pPr marL="0" indent="0">
              <a:buNone/>
            </a:pPr>
            <a:r>
              <a:rPr lang="en-US" dirty="0"/>
              <a:t>	</a:t>
            </a:r>
            <a:r>
              <a:rPr lang="en-US" dirty="0" smtClean="0"/>
              <a:t>think about the audience! Remember they are reading 100’s of essays.</a:t>
            </a:r>
          </a:p>
          <a:p>
            <a:pPr marL="0" indent="0">
              <a:buNone/>
            </a:pPr>
            <a:r>
              <a:rPr lang="en-US" dirty="0"/>
              <a:t>	</a:t>
            </a:r>
            <a:r>
              <a:rPr lang="en-US" dirty="0" smtClean="0"/>
              <a:t>have only one person read for grammar (ELA teacher) and one person who      	knows you well.  This person should be honest and say it does sound like you or 	they know mom wrote it! </a:t>
            </a:r>
          </a:p>
          <a:p>
            <a:pPr marL="0" indent="0" algn="ctr">
              <a:buNone/>
            </a:pPr>
            <a:r>
              <a:rPr lang="en-US" dirty="0"/>
              <a:t>	</a:t>
            </a:r>
            <a:r>
              <a:rPr lang="en-US" sz="3600" b="1" dirty="0">
                <a:solidFill>
                  <a:srgbClr val="FF0000"/>
                </a:solidFill>
              </a:rPr>
              <a:t>A</a:t>
            </a:r>
            <a:r>
              <a:rPr lang="en-US" sz="3600" b="1" dirty="0" smtClean="0">
                <a:solidFill>
                  <a:srgbClr val="FF0000"/>
                </a:solidFill>
              </a:rPr>
              <a:t>lways remember this is your essay!!!</a:t>
            </a:r>
          </a:p>
          <a:p>
            <a:pPr marL="0" indent="0">
              <a:buNone/>
            </a:pPr>
            <a:r>
              <a:rPr lang="en-US" dirty="0"/>
              <a:t>	</a:t>
            </a:r>
            <a:endParaRPr lang="en-US" dirty="0" smtClean="0"/>
          </a:p>
          <a:p>
            <a:pPr marL="0" indent="0">
              <a:buNone/>
            </a:pPr>
            <a:r>
              <a:rPr lang="en-US" dirty="0"/>
              <a:t>	</a:t>
            </a:r>
          </a:p>
        </p:txBody>
      </p:sp>
    </p:spTree>
    <p:extLst>
      <p:ext uri="{BB962C8B-B14F-4D97-AF65-F5344CB8AC3E}">
        <p14:creationId xmlns:p14="http://schemas.microsoft.com/office/powerpoint/2010/main" val="135757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 Prompts</a:t>
            </a:r>
            <a:endParaRPr lang="en-US" dirty="0"/>
          </a:p>
        </p:txBody>
      </p:sp>
      <p:sp>
        <p:nvSpPr>
          <p:cNvPr id="3" name="Content Placeholder 2"/>
          <p:cNvSpPr>
            <a:spLocks noGrp="1"/>
          </p:cNvSpPr>
          <p:nvPr>
            <p:ph idx="1"/>
          </p:nvPr>
        </p:nvSpPr>
        <p:spPr/>
        <p:txBody>
          <a:bodyPr/>
          <a:lstStyle/>
          <a:p>
            <a:r>
              <a:rPr lang="en-US" dirty="0" smtClean="0"/>
              <a:t>2018-2019 Common Application Essay Prompts: </a:t>
            </a:r>
            <a:r>
              <a:rPr lang="en-US" dirty="0" smtClean="0">
                <a:hlinkClick r:id="rId2"/>
              </a:rPr>
              <a:t>Prompts</a:t>
            </a:r>
            <a:endParaRPr lang="en-US" dirty="0" smtClean="0"/>
          </a:p>
          <a:p>
            <a:r>
              <a:rPr lang="en-US" dirty="0" smtClean="0"/>
              <a:t>Barrett Honors College 2019 Essay Prompts:  </a:t>
            </a:r>
            <a:r>
              <a:rPr lang="en-US" dirty="0" smtClean="0">
                <a:hlinkClick r:id="rId3"/>
              </a:rPr>
              <a:t>Barrett</a:t>
            </a:r>
            <a:endParaRPr lang="en-US" dirty="0" smtClean="0"/>
          </a:p>
          <a:p>
            <a:r>
              <a:rPr lang="en-US" dirty="0" smtClean="0"/>
              <a:t>University of Michigan 2019 Essay Prompts: </a:t>
            </a:r>
            <a:r>
              <a:rPr lang="en-US" dirty="0" smtClean="0">
                <a:hlinkClick r:id="rId4"/>
              </a:rPr>
              <a:t>University of Michigan</a:t>
            </a:r>
            <a:endParaRPr lang="en-US" dirty="0"/>
          </a:p>
        </p:txBody>
      </p:sp>
      <p:pic>
        <p:nvPicPr>
          <p:cNvPr id="4" name="Picture 3" descr="Impact of Social Science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41500" y="3644900"/>
            <a:ext cx="8509000" cy="3009900"/>
          </a:xfrm>
          <a:prstGeom prst="rect">
            <a:avLst/>
          </a:prstGeom>
        </p:spPr>
      </p:pic>
    </p:spTree>
    <p:extLst>
      <p:ext uri="{BB962C8B-B14F-4D97-AF65-F5344CB8AC3E}">
        <p14:creationId xmlns:p14="http://schemas.microsoft.com/office/powerpoint/2010/main" val="162775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How to write a “Why Us” essay</a:t>
            </a:r>
            <a:br>
              <a:rPr lang="en-US" dirty="0" smtClean="0"/>
            </a:br>
            <a:r>
              <a:rPr lang="en-US" sz="2000" b="1" dirty="0" smtClean="0"/>
              <a:t>Ex: </a:t>
            </a:r>
            <a:r>
              <a:rPr lang="en-US" sz="2000" b="1" dirty="0"/>
              <a:t>How will you explore your intellectual and academic interests at the University of Pennsylvania? Please answer this question given the specific undergraduate school to which you are </a:t>
            </a:r>
            <a:r>
              <a:rPr lang="en-US" sz="2000" b="1" dirty="0" smtClean="0"/>
              <a:t>applying.</a:t>
            </a:r>
            <a:endParaRPr lang="en-US" sz="2000" dirty="0"/>
          </a:p>
        </p:txBody>
      </p:sp>
      <p:sp>
        <p:nvSpPr>
          <p:cNvPr id="5" name="Text Placeholder 4"/>
          <p:cNvSpPr>
            <a:spLocks noGrp="1"/>
          </p:cNvSpPr>
          <p:nvPr>
            <p:ph type="body" idx="1"/>
          </p:nvPr>
        </p:nvSpPr>
        <p:spPr/>
        <p:txBody>
          <a:bodyPr/>
          <a:lstStyle/>
          <a:p>
            <a:r>
              <a:rPr lang="en-US" dirty="0" smtClean="0"/>
              <a:t>DON’T</a:t>
            </a:r>
            <a:endParaRPr lang="en-US" dirty="0"/>
          </a:p>
        </p:txBody>
      </p:sp>
      <p:sp>
        <p:nvSpPr>
          <p:cNvPr id="6" name="Content Placeholder 5"/>
          <p:cNvSpPr>
            <a:spLocks noGrp="1"/>
          </p:cNvSpPr>
          <p:nvPr>
            <p:ph sz="half" idx="2"/>
          </p:nvPr>
        </p:nvSpPr>
        <p:spPr/>
        <p:txBody>
          <a:bodyPr>
            <a:normAutofit fontScale="85000" lnSpcReduction="10000"/>
          </a:bodyPr>
          <a:lstStyle/>
          <a:p>
            <a:r>
              <a:rPr lang="en-US" dirty="0" smtClean="0"/>
              <a:t>Write about the school’s size, location, reputation or weather</a:t>
            </a:r>
          </a:p>
          <a:p>
            <a:r>
              <a:rPr lang="en-US" dirty="0" smtClean="0"/>
              <a:t>Simple use emotional language to make your case</a:t>
            </a:r>
          </a:p>
          <a:p>
            <a:r>
              <a:rPr lang="en-US" dirty="0" smtClean="0"/>
              <a:t>Mess up the mascot, stadium, team colors or names of people and places. </a:t>
            </a:r>
            <a:endParaRPr lang="en-US" dirty="0"/>
          </a:p>
          <a:p>
            <a:r>
              <a:rPr lang="en-US" dirty="0" smtClean="0"/>
              <a:t>Think of this as a “Why Them” essay</a:t>
            </a:r>
          </a:p>
          <a:p>
            <a:r>
              <a:rPr lang="en-US" dirty="0" smtClean="0"/>
              <a:t>Offer to start something you can’t start</a:t>
            </a:r>
          </a:p>
          <a:p>
            <a:pPr marL="0" indent="0">
              <a:buNone/>
            </a:pPr>
            <a:endParaRPr lang="en-US" dirty="0"/>
          </a:p>
        </p:txBody>
      </p:sp>
      <p:sp>
        <p:nvSpPr>
          <p:cNvPr id="7" name="Text Placeholder 6"/>
          <p:cNvSpPr>
            <a:spLocks noGrp="1"/>
          </p:cNvSpPr>
          <p:nvPr>
            <p:ph type="body" sz="quarter" idx="3"/>
          </p:nvPr>
        </p:nvSpPr>
        <p:spPr/>
        <p:txBody>
          <a:bodyPr/>
          <a:lstStyle/>
          <a:p>
            <a:r>
              <a:rPr lang="en-US" dirty="0" smtClean="0"/>
              <a:t>DO</a:t>
            </a:r>
            <a:endParaRPr lang="en-US" dirty="0"/>
          </a:p>
        </p:txBody>
      </p:sp>
      <p:sp>
        <p:nvSpPr>
          <p:cNvPr id="8" name="Content Placeholder 7"/>
          <p:cNvSpPr>
            <a:spLocks noGrp="1"/>
          </p:cNvSpPr>
          <p:nvPr>
            <p:ph sz="quarter" idx="4"/>
          </p:nvPr>
        </p:nvSpPr>
        <p:spPr/>
        <p:txBody>
          <a:bodyPr>
            <a:normAutofit fontScale="77500" lnSpcReduction="20000"/>
          </a:bodyPr>
          <a:lstStyle/>
          <a:p>
            <a:r>
              <a:rPr lang="en-US" dirty="0" smtClean="0"/>
              <a:t>Think of this as a “Why we are perfect for each other” essay</a:t>
            </a:r>
          </a:p>
          <a:p>
            <a:r>
              <a:rPr lang="en-US" dirty="0" smtClean="0"/>
              <a:t>Compare “what I want” and “what they have”</a:t>
            </a:r>
          </a:p>
          <a:p>
            <a:r>
              <a:rPr lang="en-US" dirty="0" smtClean="0"/>
              <a:t>Mention specific classes, professors, clubs and activities you will actually participate in</a:t>
            </a:r>
          </a:p>
          <a:p>
            <a:r>
              <a:rPr lang="en-US" dirty="0" smtClean="0"/>
              <a:t>Show a few more of your skills/talents/interests/passions</a:t>
            </a:r>
          </a:p>
          <a:p>
            <a:r>
              <a:rPr lang="en-US" dirty="0" smtClean="0"/>
              <a:t>Offer to start something</a:t>
            </a:r>
            <a:endParaRPr lang="en-US" dirty="0"/>
          </a:p>
        </p:txBody>
      </p:sp>
    </p:spTree>
    <p:extLst>
      <p:ext uri="{BB962C8B-B14F-4D97-AF65-F5344CB8AC3E}">
        <p14:creationId xmlns:p14="http://schemas.microsoft.com/office/powerpoint/2010/main" val="7008129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 Resource</a:t>
            </a:r>
            <a:endParaRPr lang="en-US" dirty="0"/>
          </a:p>
        </p:txBody>
      </p:sp>
      <p:sp>
        <p:nvSpPr>
          <p:cNvPr id="3" name="Content Placeholder 2"/>
          <p:cNvSpPr>
            <a:spLocks noGrp="1"/>
          </p:cNvSpPr>
          <p:nvPr>
            <p:ph idx="1"/>
          </p:nvPr>
        </p:nvSpPr>
        <p:spPr/>
        <p:txBody>
          <a:bodyPr>
            <a:normAutofit/>
          </a:bodyPr>
          <a:lstStyle/>
          <a:p>
            <a:pPr marL="0" indent="0" algn="ctr">
              <a:buNone/>
            </a:pPr>
            <a:r>
              <a:rPr lang="en-US" sz="4400" b="1" dirty="0" smtClean="0">
                <a:hlinkClick r:id="rId2"/>
              </a:rPr>
              <a:t>The College Essay Guy</a:t>
            </a:r>
            <a:endParaRPr lang="en-US" sz="4400" b="1" dirty="0"/>
          </a:p>
        </p:txBody>
      </p:sp>
    </p:spTree>
    <p:extLst>
      <p:ext uri="{BB962C8B-B14F-4D97-AF65-F5344CB8AC3E}">
        <p14:creationId xmlns:p14="http://schemas.microsoft.com/office/powerpoint/2010/main" val="24163434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Brainstorming</a:t>
            </a:r>
            <a:br>
              <a:rPr lang="en-US" dirty="0" smtClean="0"/>
            </a:br>
            <a:r>
              <a:rPr lang="en-US" sz="2800" dirty="0" smtClean="0"/>
              <a:t>Grab A PARTNER AND ANSWER 5-10 QUESTIONS</a:t>
            </a:r>
            <a:r>
              <a:rPr lang="en-US" dirty="0" smtClean="0"/>
              <a:t> </a:t>
            </a:r>
            <a:endParaRPr lang="en-US" dirty="0"/>
          </a:p>
        </p:txBody>
      </p:sp>
      <p:sp>
        <p:nvSpPr>
          <p:cNvPr id="6" name="Subtitle 5"/>
          <p:cNvSpPr>
            <a:spLocks noGrp="1"/>
          </p:cNvSpPr>
          <p:nvPr>
            <p:ph type="subTitle" idx="1"/>
          </p:nvPr>
        </p:nvSpPr>
        <p:spPr>
          <a:xfrm>
            <a:off x="2679906" y="3956279"/>
            <a:ext cx="6831673" cy="1796821"/>
          </a:xfrm>
        </p:spPr>
        <p:txBody>
          <a:bodyPr>
            <a:normAutofit/>
          </a:bodyPr>
          <a:lstStyle/>
          <a:p>
            <a:r>
              <a:rPr lang="en-US" sz="6000" dirty="0" smtClean="0">
                <a:hlinkClick r:id="rId2"/>
              </a:rPr>
              <a:t>Questions</a:t>
            </a:r>
            <a:endParaRPr lang="en-US" sz="6000" dirty="0"/>
          </a:p>
        </p:txBody>
      </p:sp>
    </p:spTree>
    <p:extLst>
      <p:ext uri="{BB962C8B-B14F-4D97-AF65-F5344CB8AC3E}">
        <p14:creationId xmlns:p14="http://schemas.microsoft.com/office/powerpoint/2010/main" val="1036259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20800" y="3251200"/>
            <a:ext cx="9601200" cy="2679700"/>
          </a:xfrm>
        </p:spPr>
        <p:txBody>
          <a:bodyPr>
            <a:normAutofit fontScale="90000"/>
          </a:bodyPr>
          <a:lstStyle/>
          <a:p>
            <a:pPr algn="ctr"/>
            <a:r>
              <a:rPr lang="en-US" dirty="0" smtClean="0"/>
              <a:t>FEELING AND NEEDS EXERCISE</a:t>
            </a:r>
            <a:br>
              <a:rPr lang="en-US" dirty="0" smtClean="0"/>
            </a:br>
            <a:r>
              <a:rPr lang="en-US" dirty="0"/>
              <a:t/>
            </a:r>
            <a:br>
              <a:rPr lang="en-US" dirty="0"/>
            </a:br>
            <a:r>
              <a:rPr lang="en-US" dirty="0" smtClean="0"/>
              <a:t>*Feeling and Needs Worksheet</a:t>
            </a:r>
            <a:br>
              <a:rPr lang="en-US" dirty="0" smtClean="0"/>
            </a:br>
            <a:r>
              <a:rPr lang="en-US" dirty="0"/>
              <a:t/>
            </a:r>
            <a:br>
              <a:rPr lang="en-US" dirty="0"/>
            </a:br>
            <a:r>
              <a:rPr lang="en-US" dirty="0" smtClean="0"/>
              <a:t>Fill </a:t>
            </a:r>
            <a:r>
              <a:rPr lang="en-US" smtClean="0"/>
              <a:t>out worksheet</a:t>
            </a:r>
            <a:endParaRPr lang="en-US" dirty="0"/>
          </a:p>
        </p:txBody>
      </p:sp>
    </p:spTree>
    <p:extLst>
      <p:ext uri="{BB962C8B-B14F-4D97-AF65-F5344CB8AC3E}">
        <p14:creationId xmlns:p14="http://schemas.microsoft.com/office/powerpoint/2010/main" val="1392552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9149" t="17376" r="9149" b="4610"/>
          <a:stretch/>
        </p:blipFill>
        <p:spPr>
          <a:xfrm>
            <a:off x="698500" y="0"/>
            <a:ext cx="11595100" cy="6858000"/>
          </a:xfrm>
          <a:prstGeom prst="rect">
            <a:avLst/>
          </a:prstGeom>
        </p:spPr>
      </p:pic>
    </p:spTree>
    <p:extLst>
      <p:ext uri="{BB962C8B-B14F-4D97-AF65-F5344CB8AC3E}">
        <p14:creationId xmlns:p14="http://schemas.microsoft.com/office/powerpoint/2010/main" val="1305447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4394200"/>
            <a:ext cx="9601200" cy="1473200"/>
          </a:xfrm>
        </p:spPr>
        <p:txBody>
          <a:bodyPr>
            <a:normAutofit/>
          </a:bodyPr>
          <a:lstStyle/>
          <a:p>
            <a:pPr marL="0" indent="0" algn="ctr">
              <a:buNone/>
            </a:pPr>
            <a:r>
              <a:rPr lang="en-US" sz="7200" dirty="0" smtClean="0">
                <a:hlinkClick r:id="rId2"/>
              </a:rPr>
              <a:t>Objects exercise</a:t>
            </a:r>
            <a:endParaRPr lang="en-US" sz="7200" dirty="0"/>
          </a:p>
        </p:txBody>
      </p:sp>
      <p:pic>
        <p:nvPicPr>
          <p:cNvPr id="2050" name="Picture 2" descr="Ethan's essence obj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0950" y="660400"/>
            <a:ext cx="4762500"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78250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335</TotalTime>
  <Words>244</Words>
  <Application>Microsoft Office PowerPoint</Application>
  <PresentationFormat>Widescreen</PresentationFormat>
  <Paragraphs>66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Franklin Gothic Book</vt:lpstr>
      <vt:lpstr>Times New Roman</vt:lpstr>
      <vt:lpstr>Crop</vt:lpstr>
      <vt:lpstr>The college essay</vt:lpstr>
      <vt:lpstr>PowerPoint Presentation</vt:lpstr>
      <vt:lpstr>Why is the college essay important?  </vt:lpstr>
      <vt:lpstr>So…..how many applications do you think a college admission representative reads??  How will your application stand out??</vt:lpstr>
      <vt:lpstr>English Essay vs. College Essay</vt:lpstr>
      <vt:lpstr>Essay Prompts</vt:lpstr>
      <vt:lpstr>How to write a “Why Us” essay Ex: How will you explore your intellectual and academic interests at the University of Pennsylvania? Please answer this question given the specific undergraduate school to which you are applying.</vt:lpstr>
      <vt:lpstr>Essay Resource</vt:lpstr>
      <vt:lpstr>Brainstorming Grab A PARTNER AND ANSWER 5-10 QUESTIONS </vt:lpstr>
      <vt:lpstr>FEELING AND NEEDS EXERCISE  *Feeling and Needs Worksheet  Fill out worksheet</vt:lpstr>
      <vt:lpstr>PowerPoint Presentation</vt:lpstr>
      <vt:lpstr>PowerPoint Presentation</vt:lpstr>
    </vt:vector>
  </TitlesOfParts>
  <Company>Deer Valley USD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college essay</dc:title>
  <dc:creator>Sheree Southmayd</dc:creator>
  <cp:lastModifiedBy>Sheree Southmayd</cp:lastModifiedBy>
  <cp:revision>17</cp:revision>
  <dcterms:created xsi:type="dcterms:W3CDTF">2019-01-28T16:52:02Z</dcterms:created>
  <dcterms:modified xsi:type="dcterms:W3CDTF">2019-03-27T15:39:13Z</dcterms:modified>
</cp:coreProperties>
</file>