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852" r:id="rId1"/>
  </p:sldMasterIdLst>
  <p:handoutMasterIdLst>
    <p:handoutMasterId r:id="rId16"/>
  </p:handoutMasterIdLst>
  <p:sldIdLst>
    <p:sldId id="256" r:id="rId2"/>
    <p:sldId id="260" r:id="rId3"/>
    <p:sldId id="273" r:id="rId4"/>
    <p:sldId id="269" r:id="rId5"/>
    <p:sldId id="270" r:id="rId6"/>
    <p:sldId id="261" r:id="rId7"/>
    <p:sldId id="258" r:id="rId8"/>
    <p:sldId id="268" r:id="rId9"/>
    <p:sldId id="271" r:id="rId10"/>
    <p:sldId id="262" r:id="rId11"/>
    <p:sldId id="264" r:id="rId12"/>
    <p:sldId id="265" r:id="rId13"/>
    <p:sldId id="263" r:id="rId14"/>
    <p:sldId id="272" r:id="rId15"/>
  </p:sldIdLst>
  <p:sldSz cx="12192000" cy="6858000"/>
  <p:notesSz cx="7010400" cy="92964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4" autoAdjust="0"/>
    <p:restoredTop sz="94444" autoAdjust="0"/>
  </p:normalViewPr>
  <p:slideViewPr>
    <p:cSldViewPr snapToGrid="0">
      <p:cViewPr varScale="1">
        <p:scale>
          <a:sx n="81" d="100"/>
          <a:sy n="81" d="100"/>
        </p:scale>
        <p:origin x="120" y="70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handoutMaster" Target="handoutMasters/handout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diagrams/_rels/data1.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image" Target="../media/image26.jpg"/><Relationship Id="rId1" Type="http://schemas.openxmlformats.org/officeDocument/2006/relationships/image" Target="../media/image25.jpg"/><Relationship Id="rId4" Type="http://schemas.openxmlformats.org/officeDocument/2006/relationships/image" Target="../media/image28.png"/></Relationships>
</file>

<file path=ppt/diagrams/_rels/drawing1.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image" Target="../media/image26.jpg"/><Relationship Id="rId1" Type="http://schemas.openxmlformats.org/officeDocument/2006/relationships/image" Target="../media/image25.jpg"/><Relationship Id="rId4" Type="http://schemas.openxmlformats.org/officeDocument/2006/relationships/image" Target="../media/image28.pn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37FC2601-826B-44BD-B64A-38D11DC7F014}" type="doc">
      <dgm:prSet loTypeId="urn:microsoft.com/office/officeart/2005/8/layout/vList4" loCatId="list" qsTypeId="urn:microsoft.com/office/officeart/2005/8/quickstyle/simple1" qsCatId="simple" csTypeId="urn:microsoft.com/office/officeart/2005/8/colors/accent1_2" csCatId="accent1" phldr="1"/>
      <dgm:spPr/>
      <dgm:t>
        <a:bodyPr/>
        <a:lstStyle/>
        <a:p>
          <a:endParaRPr lang="en-US"/>
        </a:p>
      </dgm:t>
    </dgm:pt>
    <dgm:pt modelId="{7B7AFFD5-EE9C-4A58-84F8-2CA4897B1177}">
      <dgm:prSet phldrT="[Text]"/>
      <dgm:spPr>
        <a:effectLst>
          <a:innerShdw blurRad="114300">
            <a:prstClr val="black"/>
          </a:innerShdw>
        </a:effectLst>
      </dgm:spPr>
      <dgm:t>
        <a:bodyPr/>
        <a:lstStyle/>
        <a:p>
          <a:r>
            <a:rPr lang="en-US" dirty="0" smtClean="0">
              <a:solidFill>
                <a:schemeClr val="lt1"/>
              </a:solidFill>
            </a:rPr>
            <a:t>   $10,000 President’s Scholar   3.8 GPA   30 ACT    $8,000  Provost’s  Scholar             3.7 GPA    27 ACT</a:t>
          </a:r>
        </a:p>
        <a:p>
          <a:r>
            <a:rPr lang="en-US" dirty="0" smtClean="0">
              <a:solidFill>
                <a:schemeClr val="lt1"/>
              </a:solidFill>
            </a:rPr>
            <a:t>   $6,000  Dean’s  Scholar           3.4 GPA    26 ACT   $4,000 University Scholar            3.3 GPA    25 ACT </a:t>
          </a:r>
        </a:p>
        <a:p>
          <a:r>
            <a:rPr lang="en-US" dirty="0" smtClean="0">
              <a:solidFill>
                <a:schemeClr val="lt1"/>
              </a:solidFill>
            </a:rPr>
            <a:t>   $2,000  Academic Scholar      3.0 GPA    24 ACT</a:t>
          </a:r>
        </a:p>
      </dgm:t>
    </dgm:pt>
    <dgm:pt modelId="{4E5D7ABC-E883-4CC3-8BD5-493AB707EA24}" type="parTrans" cxnId="{B09E7B3F-5844-4DFA-B432-F759F5199861}">
      <dgm:prSet/>
      <dgm:spPr/>
      <dgm:t>
        <a:bodyPr/>
        <a:lstStyle/>
        <a:p>
          <a:endParaRPr lang="en-US"/>
        </a:p>
      </dgm:t>
    </dgm:pt>
    <dgm:pt modelId="{02D4C9E9-B67E-478F-8524-777B584137AD}" type="sibTrans" cxnId="{B09E7B3F-5844-4DFA-B432-F759F5199861}">
      <dgm:prSet/>
      <dgm:spPr/>
      <dgm:t>
        <a:bodyPr/>
        <a:lstStyle/>
        <a:p>
          <a:endParaRPr lang="en-US"/>
        </a:p>
      </dgm:t>
    </dgm:pt>
    <dgm:pt modelId="{BA41ED60-BC31-482A-84AC-B266F98C6464}">
      <dgm:prSet phldrT="[Text]"/>
      <dgm:spPr>
        <a:effectLst>
          <a:innerShdw blurRad="114300">
            <a:prstClr val="black"/>
          </a:innerShdw>
        </a:effectLst>
      </dgm:spPr>
      <dgm:t>
        <a:bodyPr/>
        <a:lstStyle/>
        <a:p>
          <a:r>
            <a:rPr lang="en-US" sz="1300" dirty="0" smtClean="0"/>
            <a:t>			                   Wildcat Excellence Awards</a:t>
          </a:r>
          <a:endParaRPr lang="en-US" sz="1300" dirty="0"/>
        </a:p>
      </dgm:t>
    </dgm:pt>
    <dgm:pt modelId="{E5573B98-8674-4B45-BA55-B04A94AA88DE}" type="parTrans" cxnId="{E9F3623F-1E4C-4CA4-ADA3-2038A49CF53C}">
      <dgm:prSet/>
      <dgm:spPr/>
      <dgm:t>
        <a:bodyPr/>
        <a:lstStyle/>
        <a:p>
          <a:endParaRPr lang="en-US"/>
        </a:p>
      </dgm:t>
    </dgm:pt>
    <dgm:pt modelId="{21F29A77-DAEB-4D87-9095-AF0908F70F12}" type="sibTrans" cxnId="{E9F3623F-1E4C-4CA4-ADA3-2038A49CF53C}">
      <dgm:prSet/>
      <dgm:spPr/>
      <dgm:t>
        <a:bodyPr/>
        <a:lstStyle/>
        <a:p>
          <a:endParaRPr lang="en-US"/>
        </a:p>
      </dgm:t>
    </dgm:pt>
    <dgm:pt modelId="{EA87B754-8BF5-4AE0-9F52-C9915D21B4A5}">
      <dgm:prSet phldrT="[Text]" custT="1"/>
      <dgm:spPr>
        <a:effectLst>
          <a:innerShdw blurRad="114300">
            <a:prstClr val="black"/>
          </a:innerShdw>
        </a:effectLst>
      </dgm:spPr>
      <dgm:t>
        <a:bodyPr/>
        <a:lstStyle/>
        <a:p>
          <a:r>
            <a:rPr lang="en-US" sz="1300" dirty="0" smtClean="0"/>
            <a:t>ACT 30 / 1390 SAT   with 3.75 GPA $10,000-$12,000, with 3.25 GPA $8,000, with 3.0 GPA $6,000</a:t>
          </a:r>
          <a:endParaRPr lang="en-US" sz="1300" dirty="0"/>
        </a:p>
      </dgm:t>
    </dgm:pt>
    <dgm:pt modelId="{9FAE7C2B-9A8B-4A65-8243-F5A3ADB3119B}" type="parTrans" cxnId="{5A888506-0DA2-4E6A-BEB4-1DA195B1F79F}">
      <dgm:prSet/>
      <dgm:spPr/>
      <dgm:t>
        <a:bodyPr/>
        <a:lstStyle/>
        <a:p>
          <a:endParaRPr lang="en-US"/>
        </a:p>
      </dgm:t>
    </dgm:pt>
    <dgm:pt modelId="{A2E84F20-5C6F-4C5F-929F-BC4A27C47373}" type="sibTrans" cxnId="{5A888506-0DA2-4E6A-BEB4-1DA195B1F79F}">
      <dgm:prSet/>
      <dgm:spPr/>
      <dgm:t>
        <a:bodyPr/>
        <a:lstStyle/>
        <a:p>
          <a:endParaRPr lang="en-US"/>
        </a:p>
      </dgm:t>
    </dgm:pt>
    <dgm:pt modelId="{B9FF6214-3684-45A5-8F8B-C0FB83339361}">
      <dgm:prSet phldrT="[Text]" phldr="1"/>
      <dgm:spPr>
        <a:effectLst>
          <a:innerShdw blurRad="114300">
            <a:prstClr val="black"/>
          </a:innerShdw>
        </a:effectLst>
      </dgm:spPr>
      <dgm:t>
        <a:bodyPr/>
        <a:lstStyle/>
        <a:p>
          <a:endParaRPr lang="en-US" sz="1000"/>
        </a:p>
      </dgm:t>
    </dgm:pt>
    <dgm:pt modelId="{AC6D937B-1D2F-4A09-8066-F91FFB44C853}" type="parTrans" cxnId="{1A0E2CEE-5ACD-4709-8B1F-782C15048ABD}">
      <dgm:prSet/>
      <dgm:spPr/>
      <dgm:t>
        <a:bodyPr/>
        <a:lstStyle/>
        <a:p>
          <a:endParaRPr lang="en-US"/>
        </a:p>
      </dgm:t>
    </dgm:pt>
    <dgm:pt modelId="{DA114FEE-2F2D-4498-9E98-023E8D1CAB4D}" type="sibTrans" cxnId="{1A0E2CEE-5ACD-4709-8B1F-782C15048ABD}">
      <dgm:prSet/>
      <dgm:spPr/>
      <dgm:t>
        <a:bodyPr/>
        <a:lstStyle/>
        <a:p>
          <a:endParaRPr lang="en-US"/>
        </a:p>
      </dgm:t>
    </dgm:pt>
    <dgm:pt modelId="{5D4D9A10-D912-4E17-B861-8502AB520025}">
      <dgm:prSet phldrT="[Text]"/>
      <dgm:spPr>
        <a:effectLst>
          <a:innerShdw blurRad="114300">
            <a:prstClr val="black"/>
          </a:innerShdw>
        </a:effectLst>
      </dgm:spPr>
      <dgm:t>
        <a:bodyPr/>
        <a:lstStyle/>
        <a:p>
          <a:r>
            <a:rPr lang="en-US" dirty="0" smtClean="0"/>
            <a:t>    Full Tuition for Lumberjack Scholarship all A’s or B’s in core classes with a 3.5 GPA</a:t>
          </a:r>
        </a:p>
        <a:p>
          <a:r>
            <a:rPr lang="en-US" dirty="0" smtClean="0"/>
            <a:t>    $6,000   President’s    3.5 GPA    Test scores vary</a:t>
          </a:r>
        </a:p>
        <a:p>
          <a:r>
            <a:rPr lang="en-US" dirty="0" smtClean="0"/>
            <a:t>    $3,500   Dean’s            3.25 GPA  Test scores vary	</a:t>
          </a:r>
        </a:p>
        <a:p>
          <a:r>
            <a:rPr lang="en-US" dirty="0" smtClean="0"/>
            <a:t>    $2,500   Merit  	  3.0 GPA    Test scores vary</a:t>
          </a:r>
          <a:endParaRPr lang="en-US" dirty="0"/>
        </a:p>
      </dgm:t>
    </dgm:pt>
    <dgm:pt modelId="{409AC412-A2BD-48CA-B94B-8079C19ADA88}" type="parTrans" cxnId="{3D0EE7E4-8592-46CC-A0A1-2D1F7122D00F}">
      <dgm:prSet/>
      <dgm:spPr/>
      <dgm:t>
        <a:bodyPr/>
        <a:lstStyle/>
        <a:p>
          <a:endParaRPr lang="en-US"/>
        </a:p>
      </dgm:t>
    </dgm:pt>
    <dgm:pt modelId="{2FB735C5-9336-4DA8-A830-23F9F6BA93A7}" type="sibTrans" cxnId="{3D0EE7E4-8592-46CC-A0A1-2D1F7122D00F}">
      <dgm:prSet/>
      <dgm:spPr/>
      <dgm:t>
        <a:bodyPr/>
        <a:lstStyle/>
        <a:p>
          <a:endParaRPr lang="en-US"/>
        </a:p>
      </dgm:t>
    </dgm:pt>
    <dgm:pt modelId="{33E3CB5A-132C-4603-84E9-DD803CD9ACA1}">
      <dgm:prSet phldrT="[Text]" custT="1"/>
      <dgm:spPr>
        <a:effectLst>
          <a:innerShdw blurRad="114300">
            <a:prstClr val="black"/>
          </a:innerShdw>
        </a:effectLst>
      </dgm:spPr>
      <dgm:t>
        <a:bodyPr/>
        <a:lstStyle/>
        <a:p>
          <a:r>
            <a:rPr lang="en-US" sz="1200" dirty="0" smtClean="0"/>
            <a:t>   </a:t>
          </a:r>
          <a:r>
            <a:rPr lang="en-US" sz="1300" dirty="0" smtClean="0"/>
            <a:t>$9,750  Chancellor     4.0 GPA  (unweighted)               $7,750  President      3.9 GPA    31 ACT / 1410 SAT</a:t>
          </a:r>
          <a:endParaRPr lang="en-US" sz="1300" dirty="0"/>
        </a:p>
      </dgm:t>
    </dgm:pt>
    <dgm:pt modelId="{F8A56898-1474-48F9-AC7E-41098E2FEE07}" type="parTrans" cxnId="{05F3B629-1C4C-4656-9823-CA9339DA7B13}">
      <dgm:prSet/>
      <dgm:spPr/>
      <dgm:t>
        <a:bodyPr/>
        <a:lstStyle/>
        <a:p>
          <a:endParaRPr lang="en-US"/>
        </a:p>
      </dgm:t>
    </dgm:pt>
    <dgm:pt modelId="{20B807C8-FEAE-44AF-A309-7D319E0A5A59}" type="sibTrans" cxnId="{05F3B629-1C4C-4656-9823-CA9339DA7B13}">
      <dgm:prSet/>
      <dgm:spPr/>
      <dgm:t>
        <a:bodyPr/>
        <a:lstStyle/>
        <a:p>
          <a:endParaRPr lang="en-US"/>
        </a:p>
      </dgm:t>
    </dgm:pt>
    <dgm:pt modelId="{AAD9CA1C-BD5B-476C-826A-51930B321F4C}">
      <dgm:prSet custT="1"/>
      <dgm:spPr>
        <a:effectLst>
          <a:innerShdw blurRad="114300">
            <a:prstClr val="black"/>
          </a:innerShdw>
        </a:effectLst>
      </dgm:spPr>
      <dgm:t>
        <a:bodyPr/>
        <a:lstStyle/>
        <a:p>
          <a:r>
            <a:rPr lang="en-US" sz="1300" dirty="0" smtClean="0"/>
            <a:t>$6,750  Provost            3.7 GPA    27 ACT / 1295 SAT    $5,750  Dean              3.5 GPA    24 ACT / 1170 SAT</a:t>
          </a:r>
        </a:p>
      </dgm:t>
    </dgm:pt>
    <dgm:pt modelId="{143C6E15-562C-42D3-AFC9-C43DE391E65C}" type="parTrans" cxnId="{EF247B92-97A9-4BA2-8424-E12C41E0F9CC}">
      <dgm:prSet/>
      <dgm:spPr/>
      <dgm:t>
        <a:bodyPr/>
        <a:lstStyle/>
        <a:p>
          <a:endParaRPr lang="en-US"/>
        </a:p>
      </dgm:t>
    </dgm:pt>
    <dgm:pt modelId="{BE87B006-BE54-4124-99FD-480721AEB6F5}" type="sibTrans" cxnId="{EF247B92-97A9-4BA2-8424-E12C41E0F9CC}">
      <dgm:prSet/>
      <dgm:spPr/>
      <dgm:t>
        <a:bodyPr/>
        <a:lstStyle/>
        <a:p>
          <a:endParaRPr lang="en-US"/>
        </a:p>
      </dgm:t>
    </dgm:pt>
    <dgm:pt modelId="{58309D16-5BFA-48A3-B407-02A5CCF5C9DC}">
      <dgm:prSet custT="1"/>
      <dgm:spPr>
        <a:effectLst>
          <a:innerShdw blurRad="114300">
            <a:prstClr val="black"/>
          </a:innerShdw>
        </a:effectLst>
      </dgm:spPr>
      <dgm:t>
        <a:bodyPr/>
        <a:lstStyle/>
        <a:p>
          <a:r>
            <a:rPr lang="en-US" sz="1300" dirty="0" smtClean="0"/>
            <a:t>$4,750 Faculty             3.3 GPA    22 ACT / 1130 SAT    $3,750  </a:t>
          </a:r>
          <a:r>
            <a:rPr lang="en-US" sz="1300" dirty="0" err="1" smtClean="0"/>
            <a:t>Antelpoe</a:t>
          </a:r>
          <a:r>
            <a:rPr lang="en-US" sz="1300" dirty="0" smtClean="0"/>
            <a:t>       3.0 GPA    19 ACT / 1000 SAT   </a:t>
          </a:r>
        </a:p>
      </dgm:t>
    </dgm:pt>
    <dgm:pt modelId="{45ED7DF2-0A1A-4AE9-A50C-E6B4B5FAF354}" type="parTrans" cxnId="{E1589FA8-DC47-4573-8EEE-07B1282F1072}">
      <dgm:prSet/>
      <dgm:spPr/>
      <dgm:t>
        <a:bodyPr/>
        <a:lstStyle/>
        <a:p>
          <a:endParaRPr lang="en-US"/>
        </a:p>
      </dgm:t>
    </dgm:pt>
    <dgm:pt modelId="{E06C5EB8-91F3-4B60-8802-23360A9315B3}" type="sibTrans" cxnId="{E1589FA8-DC47-4573-8EEE-07B1282F1072}">
      <dgm:prSet/>
      <dgm:spPr/>
      <dgm:t>
        <a:bodyPr/>
        <a:lstStyle/>
        <a:p>
          <a:endParaRPr lang="en-US"/>
        </a:p>
      </dgm:t>
    </dgm:pt>
    <dgm:pt modelId="{6C574844-5340-45DC-8059-5D0D1D593507}">
      <dgm:prSet phldrT="[Text]" custT="1"/>
      <dgm:spPr>
        <a:effectLst>
          <a:innerShdw blurRad="114300">
            <a:prstClr val="black"/>
          </a:innerShdw>
        </a:effectLst>
      </dgm:spPr>
      <dgm:t>
        <a:bodyPr/>
        <a:lstStyle/>
        <a:p>
          <a:r>
            <a:rPr lang="en-US" sz="1300" dirty="0" smtClean="0"/>
            <a:t>ACT 26 / 1240 SAT   with 3.75 GPA $8,000-$10,000,   with 3.25 GPA  $6,000, with 3.0 GPA $3,500</a:t>
          </a:r>
          <a:endParaRPr lang="en-US" sz="1300" dirty="0"/>
        </a:p>
      </dgm:t>
    </dgm:pt>
    <dgm:pt modelId="{09559B06-875F-4AF0-9C56-6603AD31D372}" type="parTrans" cxnId="{3E38733D-B0A0-467F-88A8-85E919E00E5E}">
      <dgm:prSet/>
      <dgm:spPr/>
      <dgm:t>
        <a:bodyPr/>
        <a:lstStyle/>
        <a:p>
          <a:endParaRPr lang="en-US"/>
        </a:p>
      </dgm:t>
    </dgm:pt>
    <dgm:pt modelId="{2CABCAD3-E637-46DF-96D3-069E04EF1F85}" type="sibTrans" cxnId="{3E38733D-B0A0-467F-88A8-85E919E00E5E}">
      <dgm:prSet/>
      <dgm:spPr/>
      <dgm:t>
        <a:bodyPr/>
        <a:lstStyle/>
        <a:p>
          <a:endParaRPr lang="en-US"/>
        </a:p>
      </dgm:t>
    </dgm:pt>
    <dgm:pt modelId="{024EF949-B340-48FC-91C9-C9194343717C}">
      <dgm:prSet phldrT="[Text]" custT="1"/>
      <dgm:spPr>
        <a:effectLst>
          <a:innerShdw blurRad="114300">
            <a:prstClr val="black"/>
          </a:innerShdw>
        </a:effectLst>
      </dgm:spPr>
      <dgm:t>
        <a:bodyPr/>
        <a:lstStyle/>
        <a:p>
          <a:r>
            <a:rPr lang="en-US" sz="1300" dirty="0" smtClean="0"/>
            <a:t>ACT 22 / 1100 SAT   with 3.75 GPA $6,000 - $8,000,   with 3.25 GPA   $4,000, with 3.0 GPA $2,000 </a:t>
          </a:r>
          <a:endParaRPr lang="en-US" sz="1300" dirty="0"/>
        </a:p>
      </dgm:t>
    </dgm:pt>
    <dgm:pt modelId="{61D70674-D05C-4B42-BBA1-9BC3EB06D6ED}" type="parTrans" cxnId="{167D5204-1675-49CB-BEDE-EE3BB1B24AD3}">
      <dgm:prSet/>
      <dgm:spPr/>
      <dgm:t>
        <a:bodyPr/>
        <a:lstStyle/>
        <a:p>
          <a:endParaRPr lang="en-US"/>
        </a:p>
      </dgm:t>
    </dgm:pt>
    <dgm:pt modelId="{DA3848C5-82A3-42CC-8AE8-F6C446AA0B86}" type="sibTrans" cxnId="{167D5204-1675-49CB-BEDE-EE3BB1B24AD3}">
      <dgm:prSet/>
      <dgm:spPr/>
      <dgm:t>
        <a:bodyPr/>
        <a:lstStyle/>
        <a:p>
          <a:endParaRPr lang="en-US"/>
        </a:p>
      </dgm:t>
    </dgm:pt>
    <dgm:pt modelId="{2C6BB9F6-22BB-4917-932C-8A8AC37AAE37}" type="pres">
      <dgm:prSet presAssocID="{37FC2601-826B-44BD-B64A-38D11DC7F014}" presName="linear" presStyleCnt="0">
        <dgm:presLayoutVars>
          <dgm:dir/>
          <dgm:resizeHandles val="exact"/>
        </dgm:presLayoutVars>
      </dgm:prSet>
      <dgm:spPr/>
      <dgm:t>
        <a:bodyPr/>
        <a:lstStyle/>
        <a:p>
          <a:endParaRPr lang="en-US"/>
        </a:p>
      </dgm:t>
    </dgm:pt>
    <dgm:pt modelId="{CF7A6B33-5981-4CC8-BAE6-597ECE5F52A6}" type="pres">
      <dgm:prSet presAssocID="{7B7AFFD5-EE9C-4A58-84F8-2CA4897B1177}" presName="comp" presStyleCnt="0"/>
      <dgm:spPr/>
    </dgm:pt>
    <dgm:pt modelId="{87E000C9-9F1F-4F41-B031-7450E3203FE7}" type="pres">
      <dgm:prSet presAssocID="{7B7AFFD5-EE9C-4A58-84F8-2CA4897B1177}" presName="box" presStyleLbl="node1" presStyleIdx="0" presStyleCnt="4"/>
      <dgm:spPr/>
      <dgm:t>
        <a:bodyPr/>
        <a:lstStyle/>
        <a:p>
          <a:endParaRPr lang="en-US"/>
        </a:p>
      </dgm:t>
    </dgm:pt>
    <dgm:pt modelId="{E36C3AAF-7C20-415E-8410-BB2E157A3FE3}" type="pres">
      <dgm:prSet presAssocID="{7B7AFFD5-EE9C-4A58-84F8-2CA4897B1177}" presName="img" presStyleLbl="fgImgPlace1" presStyleIdx="0" presStyleCnt="4"/>
      <dgm:spPr>
        <a:blipFill>
          <a:blip xmlns:r="http://schemas.openxmlformats.org/officeDocument/2006/relationships" r:embed="rId1">
            <a:extLst>
              <a:ext uri="{28A0092B-C50C-407E-A947-70E740481C1C}">
                <a14:useLocalDpi xmlns:a14="http://schemas.microsoft.com/office/drawing/2010/main" val="0"/>
              </a:ext>
            </a:extLst>
          </a:blip>
          <a:srcRect/>
          <a:stretch>
            <a:fillRect t="-49000" b="-49000"/>
          </a:stretch>
        </a:blipFill>
      </dgm:spPr>
    </dgm:pt>
    <dgm:pt modelId="{DCF2BE12-2D8B-4A33-8D1C-4E38F76AC583}" type="pres">
      <dgm:prSet presAssocID="{7B7AFFD5-EE9C-4A58-84F8-2CA4897B1177}" presName="text" presStyleLbl="node1" presStyleIdx="0" presStyleCnt="4">
        <dgm:presLayoutVars>
          <dgm:bulletEnabled val="1"/>
        </dgm:presLayoutVars>
      </dgm:prSet>
      <dgm:spPr/>
      <dgm:t>
        <a:bodyPr/>
        <a:lstStyle/>
        <a:p>
          <a:endParaRPr lang="en-US"/>
        </a:p>
      </dgm:t>
    </dgm:pt>
    <dgm:pt modelId="{956CCB61-953D-4C50-A610-D6D9ADAF3FC6}" type="pres">
      <dgm:prSet presAssocID="{02D4C9E9-B67E-478F-8524-777B584137AD}" presName="spacer" presStyleCnt="0"/>
      <dgm:spPr/>
    </dgm:pt>
    <dgm:pt modelId="{DFD10106-73BF-4E00-826E-03E1CCAD7F75}" type="pres">
      <dgm:prSet presAssocID="{33E3CB5A-132C-4603-84E9-DD803CD9ACA1}" presName="comp" presStyleCnt="0"/>
      <dgm:spPr/>
    </dgm:pt>
    <dgm:pt modelId="{EEC4CD77-B1F1-42FC-86A1-95CC97B7CBCC}" type="pres">
      <dgm:prSet presAssocID="{33E3CB5A-132C-4603-84E9-DD803CD9ACA1}" presName="box" presStyleLbl="node1" presStyleIdx="1" presStyleCnt="4"/>
      <dgm:spPr/>
      <dgm:t>
        <a:bodyPr/>
        <a:lstStyle/>
        <a:p>
          <a:endParaRPr lang="en-US"/>
        </a:p>
      </dgm:t>
    </dgm:pt>
    <dgm:pt modelId="{474EF104-142C-4D5A-BF13-69862736D91E}" type="pres">
      <dgm:prSet presAssocID="{33E3CB5A-132C-4603-84E9-DD803CD9ACA1}" presName="img" presStyleLbl="fgImgPlace1" presStyleIdx="1" presStyleCnt="4"/>
      <dgm:spPr>
        <a:blipFill>
          <a:blip xmlns:r="http://schemas.openxmlformats.org/officeDocument/2006/relationships" r:embed="rId2">
            <a:extLst>
              <a:ext uri="{28A0092B-C50C-407E-A947-70E740481C1C}">
                <a14:useLocalDpi xmlns:a14="http://schemas.microsoft.com/office/drawing/2010/main" val="0"/>
              </a:ext>
            </a:extLst>
          </a:blip>
          <a:srcRect/>
          <a:stretch>
            <a:fillRect t="-9000" b="-9000"/>
          </a:stretch>
        </a:blipFill>
      </dgm:spPr>
    </dgm:pt>
    <dgm:pt modelId="{2A26A184-87F5-45A1-B801-2E0DBFB796BD}" type="pres">
      <dgm:prSet presAssocID="{33E3CB5A-132C-4603-84E9-DD803CD9ACA1}" presName="text" presStyleLbl="node1" presStyleIdx="1" presStyleCnt="4">
        <dgm:presLayoutVars>
          <dgm:bulletEnabled val="1"/>
        </dgm:presLayoutVars>
      </dgm:prSet>
      <dgm:spPr/>
      <dgm:t>
        <a:bodyPr/>
        <a:lstStyle/>
        <a:p>
          <a:endParaRPr lang="en-US"/>
        </a:p>
      </dgm:t>
    </dgm:pt>
    <dgm:pt modelId="{77D684A3-7040-4D33-BD8E-825C97433F82}" type="pres">
      <dgm:prSet presAssocID="{20B807C8-FEAE-44AF-A309-7D319E0A5A59}" presName="spacer" presStyleCnt="0"/>
      <dgm:spPr/>
    </dgm:pt>
    <dgm:pt modelId="{DD8ED56F-A162-4353-8AD5-C0BB2C824C38}" type="pres">
      <dgm:prSet presAssocID="{BA41ED60-BC31-482A-84AC-B266F98C6464}" presName="comp" presStyleCnt="0"/>
      <dgm:spPr/>
    </dgm:pt>
    <dgm:pt modelId="{2BACAEE9-51FC-4FC4-9C78-B0434553BA6F}" type="pres">
      <dgm:prSet presAssocID="{BA41ED60-BC31-482A-84AC-B266F98C6464}" presName="box" presStyleLbl="node1" presStyleIdx="2" presStyleCnt="4"/>
      <dgm:spPr/>
      <dgm:t>
        <a:bodyPr/>
        <a:lstStyle/>
        <a:p>
          <a:endParaRPr lang="en-US"/>
        </a:p>
      </dgm:t>
    </dgm:pt>
    <dgm:pt modelId="{9EFADB0F-FB29-4DF4-B3FB-892B33AE6C4D}" type="pres">
      <dgm:prSet presAssocID="{BA41ED60-BC31-482A-84AC-B266F98C6464}" presName="img" presStyleLbl="fgImgPlace1" presStyleIdx="2" presStyleCnt="4"/>
      <dgm:spPr>
        <a:blipFill>
          <a:blip xmlns:r="http://schemas.openxmlformats.org/officeDocument/2006/relationships" r:embed="rId3">
            <a:extLst>
              <a:ext uri="{28A0092B-C50C-407E-A947-70E740481C1C}">
                <a14:useLocalDpi xmlns:a14="http://schemas.microsoft.com/office/drawing/2010/main" val="0"/>
              </a:ext>
            </a:extLst>
          </a:blip>
          <a:srcRect/>
          <a:stretch>
            <a:fillRect t="-24000" b="-24000"/>
          </a:stretch>
        </a:blipFill>
      </dgm:spPr>
    </dgm:pt>
    <dgm:pt modelId="{75083E57-0C49-46BB-BABE-43021574C329}" type="pres">
      <dgm:prSet presAssocID="{BA41ED60-BC31-482A-84AC-B266F98C6464}" presName="text" presStyleLbl="node1" presStyleIdx="2" presStyleCnt="4">
        <dgm:presLayoutVars>
          <dgm:bulletEnabled val="1"/>
        </dgm:presLayoutVars>
      </dgm:prSet>
      <dgm:spPr/>
      <dgm:t>
        <a:bodyPr/>
        <a:lstStyle/>
        <a:p>
          <a:endParaRPr lang="en-US"/>
        </a:p>
      </dgm:t>
    </dgm:pt>
    <dgm:pt modelId="{84B3E70D-3C0B-4F4E-9A0B-2BB059524B11}" type="pres">
      <dgm:prSet presAssocID="{21F29A77-DAEB-4D87-9095-AF0908F70F12}" presName="spacer" presStyleCnt="0"/>
      <dgm:spPr/>
    </dgm:pt>
    <dgm:pt modelId="{A632CF66-73F6-41EA-93E0-FB9CFB072C13}" type="pres">
      <dgm:prSet presAssocID="{5D4D9A10-D912-4E17-B861-8502AB520025}" presName="comp" presStyleCnt="0"/>
      <dgm:spPr/>
    </dgm:pt>
    <dgm:pt modelId="{DB879A30-B76C-4FA2-BA23-32F4C012852A}" type="pres">
      <dgm:prSet presAssocID="{5D4D9A10-D912-4E17-B861-8502AB520025}" presName="box" presStyleLbl="node1" presStyleIdx="3" presStyleCnt="4"/>
      <dgm:spPr/>
      <dgm:t>
        <a:bodyPr/>
        <a:lstStyle/>
        <a:p>
          <a:endParaRPr lang="en-US"/>
        </a:p>
      </dgm:t>
    </dgm:pt>
    <dgm:pt modelId="{094F0CFF-587C-4049-819A-85B7B4E79B8E}" type="pres">
      <dgm:prSet presAssocID="{5D4D9A10-D912-4E17-B861-8502AB520025}" presName="img" presStyleLbl="fgImgPlace1" presStyleIdx="3" presStyleCnt="4"/>
      <dgm:spPr>
        <a:blipFill>
          <a:blip xmlns:r="http://schemas.openxmlformats.org/officeDocument/2006/relationships" r:embed="rId4">
            <a:extLst>
              <a:ext uri="{28A0092B-C50C-407E-A947-70E740481C1C}">
                <a14:useLocalDpi xmlns:a14="http://schemas.microsoft.com/office/drawing/2010/main" val="0"/>
              </a:ext>
            </a:extLst>
          </a:blip>
          <a:srcRect/>
          <a:stretch>
            <a:fillRect l="-1000" r="-1000"/>
          </a:stretch>
        </a:blipFill>
      </dgm:spPr>
    </dgm:pt>
    <dgm:pt modelId="{6245E163-655F-42EE-A5FF-9EAFF0169BE3}" type="pres">
      <dgm:prSet presAssocID="{5D4D9A10-D912-4E17-B861-8502AB520025}" presName="text" presStyleLbl="node1" presStyleIdx="3" presStyleCnt="4">
        <dgm:presLayoutVars>
          <dgm:bulletEnabled val="1"/>
        </dgm:presLayoutVars>
      </dgm:prSet>
      <dgm:spPr/>
      <dgm:t>
        <a:bodyPr/>
        <a:lstStyle/>
        <a:p>
          <a:endParaRPr lang="en-US"/>
        </a:p>
      </dgm:t>
    </dgm:pt>
  </dgm:ptLst>
  <dgm:cxnLst>
    <dgm:cxn modelId="{8D0F40AC-204E-42CF-B797-89778E33EE8B}" type="presOf" srcId="{6C574844-5340-45DC-8059-5D0D1D593507}" destId="{2BACAEE9-51FC-4FC4-9C78-B0434553BA6F}" srcOrd="0" destOrd="2" presId="urn:microsoft.com/office/officeart/2005/8/layout/vList4"/>
    <dgm:cxn modelId="{05F3B629-1C4C-4656-9823-CA9339DA7B13}" srcId="{37FC2601-826B-44BD-B64A-38D11DC7F014}" destId="{33E3CB5A-132C-4603-84E9-DD803CD9ACA1}" srcOrd="1" destOrd="0" parTransId="{F8A56898-1474-48F9-AC7E-41098E2FEE07}" sibTransId="{20B807C8-FEAE-44AF-A309-7D319E0A5A59}"/>
    <dgm:cxn modelId="{E1589FA8-DC47-4573-8EEE-07B1282F1072}" srcId="{33E3CB5A-132C-4603-84E9-DD803CD9ACA1}" destId="{58309D16-5BFA-48A3-B407-02A5CCF5C9DC}" srcOrd="1" destOrd="0" parTransId="{45ED7DF2-0A1A-4AE9-A50C-E6B4B5FAF354}" sibTransId="{E06C5EB8-91F3-4B60-8802-23360A9315B3}"/>
    <dgm:cxn modelId="{2F8AC4A1-DEC3-4E0F-BAC7-C45CC8DD9863}" type="presOf" srcId="{7B7AFFD5-EE9C-4A58-84F8-2CA4897B1177}" destId="{87E000C9-9F1F-4F41-B031-7450E3203FE7}" srcOrd="0" destOrd="0" presId="urn:microsoft.com/office/officeart/2005/8/layout/vList4"/>
    <dgm:cxn modelId="{374D583B-F11F-4F06-8C78-750D1F1E6052}" type="presOf" srcId="{7B7AFFD5-EE9C-4A58-84F8-2CA4897B1177}" destId="{DCF2BE12-2D8B-4A33-8D1C-4E38F76AC583}" srcOrd="1" destOrd="0" presId="urn:microsoft.com/office/officeart/2005/8/layout/vList4"/>
    <dgm:cxn modelId="{8AB3CFBC-39EC-4BCD-BB99-98699800C2F0}" type="presOf" srcId="{37FC2601-826B-44BD-B64A-38D11DC7F014}" destId="{2C6BB9F6-22BB-4917-932C-8A8AC37AAE37}" srcOrd="0" destOrd="0" presId="urn:microsoft.com/office/officeart/2005/8/layout/vList4"/>
    <dgm:cxn modelId="{EF247B92-97A9-4BA2-8424-E12C41E0F9CC}" srcId="{33E3CB5A-132C-4603-84E9-DD803CD9ACA1}" destId="{AAD9CA1C-BD5B-476C-826A-51930B321F4C}" srcOrd="0" destOrd="0" parTransId="{143C6E15-562C-42D3-AFC9-C43DE391E65C}" sibTransId="{BE87B006-BE54-4124-99FD-480721AEB6F5}"/>
    <dgm:cxn modelId="{B0670701-DA81-4090-8C30-8CF08423D939}" type="presOf" srcId="{33E3CB5A-132C-4603-84E9-DD803CD9ACA1}" destId="{2A26A184-87F5-45A1-B801-2E0DBFB796BD}" srcOrd="1" destOrd="0" presId="urn:microsoft.com/office/officeart/2005/8/layout/vList4"/>
    <dgm:cxn modelId="{AD5D4947-595D-4EA6-A314-C2055C213A8E}" type="presOf" srcId="{024EF949-B340-48FC-91C9-C9194343717C}" destId="{2BACAEE9-51FC-4FC4-9C78-B0434553BA6F}" srcOrd="0" destOrd="3" presId="urn:microsoft.com/office/officeart/2005/8/layout/vList4"/>
    <dgm:cxn modelId="{27187844-5735-421E-A960-3E1C998FC949}" type="presOf" srcId="{BA41ED60-BC31-482A-84AC-B266F98C6464}" destId="{75083E57-0C49-46BB-BABE-43021574C329}" srcOrd="1" destOrd="0" presId="urn:microsoft.com/office/officeart/2005/8/layout/vList4"/>
    <dgm:cxn modelId="{E6BFF6FE-7782-4857-9108-474EEC59439E}" type="presOf" srcId="{AAD9CA1C-BD5B-476C-826A-51930B321F4C}" destId="{2A26A184-87F5-45A1-B801-2E0DBFB796BD}" srcOrd="1" destOrd="1" presId="urn:microsoft.com/office/officeart/2005/8/layout/vList4"/>
    <dgm:cxn modelId="{3E38733D-B0A0-467F-88A8-85E919E00E5E}" srcId="{BA41ED60-BC31-482A-84AC-B266F98C6464}" destId="{6C574844-5340-45DC-8059-5D0D1D593507}" srcOrd="1" destOrd="0" parTransId="{09559B06-875F-4AF0-9C56-6603AD31D372}" sibTransId="{2CABCAD3-E637-46DF-96D3-069E04EF1F85}"/>
    <dgm:cxn modelId="{D9BBE692-ED57-4588-8AAE-CEA3DE48CF2F}" type="presOf" srcId="{024EF949-B340-48FC-91C9-C9194343717C}" destId="{75083E57-0C49-46BB-BABE-43021574C329}" srcOrd="1" destOrd="3" presId="urn:microsoft.com/office/officeart/2005/8/layout/vList4"/>
    <dgm:cxn modelId="{3D0EE7E4-8592-46CC-A0A1-2D1F7122D00F}" srcId="{37FC2601-826B-44BD-B64A-38D11DC7F014}" destId="{5D4D9A10-D912-4E17-B861-8502AB520025}" srcOrd="3" destOrd="0" parTransId="{409AC412-A2BD-48CA-B94B-8079C19ADA88}" sibTransId="{2FB735C5-9336-4DA8-A830-23F9F6BA93A7}"/>
    <dgm:cxn modelId="{10A81A2D-A8B6-4A55-8E51-5A68377705B1}" type="presOf" srcId="{5D4D9A10-D912-4E17-B861-8502AB520025}" destId="{DB879A30-B76C-4FA2-BA23-32F4C012852A}" srcOrd="0" destOrd="0" presId="urn:microsoft.com/office/officeart/2005/8/layout/vList4"/>
    <dgm:cxn modelId="{C0F683D8-38EF-4BA4-9219-9F445547C45B}" type="presOf" srcId="{EA87B754-8BF5-4AE0-9F52-C9915D21B4A5}" destId="{75083E57-0C49-46BB-BABE-43021574C329}" srcOrd="1" destOrd="1" presId="urn:microsoft.com/office/officeart/2005/8/layout/vList4"/>
    <dgm:cxn modelId="{1B9FC071-032B-4157-B0E2-219C41762131}" type="presOf" srcId="{EA87B754-8BF5-4AE0-9F52-C9915D21B4A5}" destId="{2BACAEE9-51FC-4FC4-9C78-B0434553BA6F}" srcOrd="0" destOrd="1" presId="urn:microsoft.com/office/officeart/2005/8/layout/vList4"/>
    <dgm:cxn modelId="{E03312BA-E766-4FEA-BBB6-87D84EEC6B75}" type="presOf" srcId="{5D4D9A10-D912-4E17-B861-8502AB520025}" destId="{6245E163-655F-42EE-A5FF-9EAFF0169BE3}" srcOrd="1" destOrd="0" presId="urn:microsoft.com/office/officeart/2005/8/layout/vList4"/>
    <dgm:cxn modelId="{C4B48AF2-9092-47FD-A13C-C33B8D174B78}" type="presOf" srcId="{B9FF6214-3684-45A5-8F8B-C0FB83339361}" destId="{75083E57-0C49-46BB-BABE-43021574C329}" srcOrd="1" destOrd="4" presId="urn:microsoft.com/office/officeart/2005/8/layout/vList4"/>
    <dgm:cxn modelId="{1E279DAF-3799-4E2B-857D-1AB7B6459FC6}" type="presOf" srcId="{58309D16-5BFA-48A3-B407-02A5CCF5C9DC}" destId="{EEC4CD77-B1F1-42FC-86A1-95CC97B7CBCC}" srcOrd="0" destOrd="2" presId="urn:microsoft.com/office/officeart/2005/8/layout/vList4"/>
    <dgm:cxn modelId="{F6B74BFF-5FF2-40D9-850E-986CD0702E2A}" type="presOf" srcId="{58309D16-5BFA-48A3-B407-02A5CCF5C9DC}" destId="{2A26A184-87F5-45A1-B801-2E0DBFB796BD}" srcOrd="1" destOrd="2" presId="urn:microsoft.com/office/officeart/2005/8/layout/vList4"/>
    <dgm:cxn modelId="{1B0E62C3-BC48-4FAE-B69C-D47408FDF952}" type="presOf" srcId="{B9FF6214-3684-45A5-8F8B-C0FB83339361}" destId="{2BACAEE9-51FC-4FC4-9C78-B0434553BA6F}" srcOrd="0" destOrd="4" presId="urn:microsoft.com/office/officeart/2005/8/layout/vList4"/>
    <dgm:cxn modelId="{646C3945-68BE-4ED6-A992-B4B6B132622A}" type="presOf" srcId="{AAD9CA1C-BD5B-476C-826A-51930B321F4C}" destId="{EEC4CD77-B1F1-42FC-86A1-95CC97B7CBCC}" srcOrd="0" destOrd="1" presId="urn:microsoft.com/office/officeart/2005/8/layout/vList4"/>
    <dgm:cxn modelId="{B09E7B3F-5844-4DFA-B432-F759F5199861}" srcId="{37FC2601-826B-44BD-B64A-38D11DC7F014}" destId="{7B7AFFD5-EE9C-4A58-84F8-2CA4897B1177}" srcOrd="0" destOrd="0" parTransId="{4E5D7ABC-E883-4CC3-8BD5-493AB707EA24}" sibTransId="{02D4C9E9-B67E-478F-8524-777B584137AD}"/>
    <dgm:cxn modelId="{1A0E2CEE-5ACD-4709-8B1F-782C15048ABD}" srcId="{BA41ED60-BC31-482A-84AC-B266F98C6464}" destId="{B9FF6214-3684-45A5-8F8B-C0FB83339361}" srcOrd="3" destOrd="0" parTransId="{AC6D937B-1D2F-4A09-8066-F91FFB44C853}" sibTransId="{DA114FEE-2F2D-4498-9E98-023E8D1CAB4D}"/>
    <dgm:cxn modelId="{E9F3623F-1E4C-4CA4-ADA3-2038A49CF53C}" srcId="{37FC2601-826B-44BD-B64A-38D11DC7F014}" destId="{BA41ED60-BC31-482A-84AC-B266F98C6464}" srcOrd="2" destOrd="0" parTransId="{E5573B98-8674-4B45-BA55-B04A94AA88DE}" sibTransId="{21F29A77-DAEB-4D87-9095-AF0908F70F12}"/>
    <dgm:cxn modelId="{44A68D87-6C87-4D6A-BB8C-9301AA871B07}" type="presOf" srcId="{33E3CB5A-132C-4603-84E9-DD803CD9ACA1}" destId="{EEC4CD77-B1F1-42FC-86A1-95CC97B7CBCC}" srcOrd="0" destOrd="0" presId="urn:microsoft.com/office/officeart/2005/8/layout/vList4"/>
    <dgm:cxn modelId="{5A888506-0DA2-4E6A-BEB4-1DA195B1F79F}" srcId="{BA41ED60-BC31-482A-84AC-B266F98C6464}" destId="{EA87B754-8BF5-4AE0-9F52-C9915D21B4A5}" srcOrd="0" destOrd="0" parTransId="{9FAE7C2B-9A8B-4A65-8243-F5A3ADB3119B}" sibTransId="{A2E84F20-5C6F-4C5F-929F-BC4A27C47373}"/>
    <dgm:cxn modelId="{679A2775-FDF5-4B33-95A8-215099C33B4C}" type="presOf" srcId="{6C574844-5340-45DC-8059-5D0D1D593507}" destId="{75083E57-0C49-46BB-BABE-43021574C329}" srcOrd="1" destOrd="2" presId="urn:microsoft.com/office/officeart/2005/8/layout/vList4"/>
    <dgm:cxn modelId="{C8F4BCF3-9170-467E-B288-FAC111916C97}" type="presOf" srcId="{BA41ED60-BC31-482A-84AC-B266F98C6464}" destId="{2BACAEE9-51FC-4FC4-9C78-B0434553BA6F}" srcOrd="0" destOrd="0" presId="urn:microsoft.com/office/officeart/2005/8/layout/vList4"/>
    <dgm:cxn modelId="{167D5204-1675-49CB-BEDE-EE3BB1B24AD3}" srcId="{BA41ED60-BC31-482A-84AC-B266F98C6464}" destId="{024EF949-B340-48FC-91C9-C9194343717C}" srcOrd="2" destOrd="0" parTransId="{61D70674-D05C-4B42-BBA1-9BC3EB06D6ED}" sibTransId="{DA3848C5-82A3-42CC-8AE8-F6C446AA0B86}"/>
    <dgm:cxn modelId="{E0AC2D16-4811-43FC-AA35-9A24BA1A7335}" type="presParOf" srcId="{2C6BB9F6-22BB-4917-932C-8A8AC37AAE37}" destId="{CF7A6B33-5981-4CC8-BAE6-597ECE5F52A6}" srcOrd="0" destOrd="0" presId="urn:microsoft.com/office/officeart/2005/8/layout/vList4"/>
    <dgm:cxn modelId="{EFCAFF9B-E85E-4421-8A08-D7888A07B94E}" type="presParOf" srcId="{CF7A6B33-5981-4CC8-BAE6-597ECE5F52A6}" destId="{87E000C9-9F1F-4F41-B031-7450E3203FE7}" srcOrd="0" destOrd="0" presId="urn:microsoft.com/office/officeart/2005/8/layout/vList4"/>
    <dgm:cxn modelId="{EE4E1FD2-1B78-4AA8-9107-F85A18DF2F0A}" type="presParOf" srcId="{CF7A6B33-5981-4CC8-BAE6-597ECE5F52A6}" destId="{E36C3AAF-7C20-415E-8410-BB2E157A3FE3}" srcOrd="1" destOrd="0" presId="urn:microsoft.com/office/officeart/2005/8/layout/vList4"/>
    <dgm:cxn modelId="{FF104ED6-348B-4891-8A1C-3F871A7C3849}" type="presParOf" srcId="{CF7A6B33-5981-4CC8-BAE6-597ECE5F52A6}" destId="{DCF2BE12-2D8B-4A33-8D1C-4E38F76AC583}" srcOrd="2" destOrd="0" presId="urn:microsoft.com/office/officeart/2005/8/layout/vList4"/>
    <dgm:cxn modelId="{67074BFA-5C65-43B4-88E1-75BA98FEC80A}" type="presParOf" srcId="{2C6BB9F6-22BB-4917-932C-8A8AC37AAE37}" destId="{956CCB61-953D-4C50-A610-D6D9ADAF3FC6}" srcOrd="1" destOrd="0" presId="urn:microsoft.com/office/officeart/2005/8/layout/vList4"/>
    <dgm:cxn modelId="{15C5E880-33D0-4EB0-8929-F31E3CFE30CA}" type="presParOf" srcId="{2C6BB9F6-22BB-4917-932C-8A8AC37AAE37}" destId="{DFD10106-73BF-4E00-826E-03E1CCAD7F75}" srcOrd="2" destOrd="0" presId="urn:microsoft.com/office/officeart/2005/8/layout/vList4"/>
    <dgm:cxn modelId="{10A2ABC6-9549-492C-9E0E-A7E5FE3005ED}" type="presParOf" srcId="{DFD10106-73BF-4E00-826E-03E1CCAD7F75}" destId="{EEC4CD77-B1F1-42FC-86A1-95CC97B7CBCC}" srcOrd="0" destOrd="0" presId="urn:microsoft.com/office/officeart/2005/8/layout/vList4"/>
    <dgm:cxn modelId="{DA1D5A50-7651-471B-B671-B57432DAE0D4}" type="presParOf" srcId="{DFD10106-73BF-4E00-826E-03E1CCAD7F75}" destId="{474EF104-142C-4D5A-BF13-69862736D91E}" srcOrd="1" destOrd="0" presId="urn:microsoft.com/office/officeart/2005/8/layout/vList4"/>
    <dgm:cxn modelId="{F97FAF57-F91F-4356-A4BF-3E69A106DEF8}" type="presParOf" srcId="{DFD10106-73BF-4E00-826E-03E1CCAD7F75}" destId="{2A26A184-87F5-45A1-B801-2E0DBFB796BD}" srcOrd="2" destOrd="0" presId="urn:microsoft.com/office/officeart/2005/8/layout/vList4"/>
    <dgm:cxn modelId="{5ACA1BBF-119D-4D31-BCA7-7D0F8B34F7DD}" type="presParOf" srcId="{2C6BB9F6-22BB-4917-932C-8A8AC37AAE37}" destId="{77D684A3-7040-4D33-BD8E-825C97433F82}" srcOrd="3" destOrd="0" presId="urn:microsoft.com/office/officeart/2005/8/layout/vList4"/>
    <dgm:cxn modelId="{FDA8F203-1C32-49EF-8AF0-94404E6F144D}" type="presParOf" srcId="{2C6BB9F6-22BB-4917-932C-8A8AC37AAE37}" destId="{DD8ED56F-A162-4353-8AD5-C0BB2C824C38}" srcOrd="4" destOrd="0" presId="urn:microsoft.com/office/officeart/2005/8/layout/vList4"/>
    <dgm:cxn modelId="{663E4C2D-3FB4-4C1E-99B5-3C1DD33889CB}" type="presParOf" srcId="{DD8ED56F-A162-4353-8AD5-C0BB2C824C38}" destId="{2BACAEE9-51FC-4FC4-9C78-B0434553BA6F}" srcOrd="0" destOrd="0" presId="urn:microsoft.com/office/officeart/2005/8/layout/vList4"/>
    <dgm:cxn modelId="{208CC849-AD8E-4A24-AC41-951B96DFFBA9}" type="presParOf" srcId="{DD8ED56F-A162-4353-8AD5-C0BB2C824C38}" destId="{9EFADB0F-FB29-4DF4-B3FB-892B33AE6C4D}" srcOrd="1" destOrd="0" presId="urn:microsoft.com/office/officeart/2005/8/layout/vList4"/>
    <dgm:cxn modelId="{72894307-FAC3-4E8A-A726-49AEB98432C6}" type="presParOf" srcId="{DD8ED56F-A162-4353-8AD5-C0BB2C824C38}" destId="{75083E57-0C49-46BB-BABE-43021574C329}" srcOrd="2" destOrd="0" presId="urn:microsoft.com/office/officeart/2005/8/layout/vList4"/>
    <dgm:cxn modelId="{1AAD7A34-71D8-42AE-BE12-289E27808F79}" type="presParOf" srcId="{2C6BB9F6-22BB-4917-932C-8A8AC37AAE37}" destId="{84B3E70D-3C0B-4F4E-9A0B-2BB059524B11}" srcOrd="5" destOrd="0" presId="urn:microsoft.com/office/officeart/2005/8/layout/vList4"/>
    <dgm:cxn modelId="{E7F73FD6-68C8-421C-B88E-5DCB83F070C2}" type="presParOf" srcId="{2C6BB9F6-22BB-4917-932C-8A8AC37AAE37}" destId="{A632CF66-73F6-41EA-93E0-FB9CFB072C13}" srcOrd="6" destOrd="0" presId="urn:microsoft.com/office/officeart/2005/8/layout/vList4"/>
    <dgm:cxn modelId="{068AF96D-0702-4076-8815-986F5DF73731}" type="presParOf" srcId="{A632CF66-73F6-41EA-93E0-FB9CFB072C13}" destId="{DB879A30-B76C-4FA2-BA23-32F4C012852A}" srcOrd="0" destOrd="0" presId="urn:microsoft.com/office/officeart/2005/8/layout/vList4"/>
    <dgm:cxn modelId="{136A8EE4-4F9F-49DB-864B-FA563FC8A4E8}" type="presParOf" srcId="{A632CF66-73F6-41EA-93E0-FB9CFB072C13}" destId="{094F0CFF-587C-4049-819A-85B7B4E79B8E}" srcOrd="1" destOrd="0" presId="urn:microsoft.com/office/officeart/2005/8/layout/vList4"/>
    <dgm:cxn modelId="{2F39BE6F-2773-4A95-A968-6117D21DFC72}" type="presParOf" srcId="{A632CF66-73F6-41EA-93E0-FB9CFB072C13}" destId="{6245E163-655F-42EE-A5FF-9EAFF0169BE3}" srcOrd="2" destOrd="0" presId="urn:microsoft.com/office/officeart/2005/8/layout/vList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7E000C9-9F1F-4F41-B031-7450E3203FE7}">
      <dsp:nvSpPr>
        <dsp:cNvPr id="0" name=""/>
        <dsp:cNvSpPr/>
      </dsp:nvSpPr>
      <dsp:spPr>
        <a:xfrm>
          <a:off x="0" y="0"/>
          <a:ext cx="10542905" cy="1054663"/>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a:innerShdw blurRad="114300">
            <a:prstClr val="black"/>
          </a:innerShdw>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lvl="0" algn="l" defTabSz="577850">
            <a:lnSpc>
              <a:spcPct val="90000"/>
            </a:lnSpc>
            <a:spcBef>
              <a:spcPct val="0"/>
            </a:spcBef>
            <a:spcAft>
              <a:spcPct val="35000"/>
            </a:spcAft>
          </a:pPr>
          <a:r>
            <a:rPr lang="en-US" sz="1300" kern="1200" dirty="0" smtClean="0">
              <a:solidFill>
                <a:schemeClr val="lt1"/>
              </a:solidFill>
            </a:rPr>
            <a:t>   $10,000 President’s Scholar   3.8 GPA   30 ACT    $8,000  Provost’s  Scholar             3.7 GPA    27 ACT</a:t>
          </a:r>
        </a:p>
        <a:p>
          <a:pPr lvl="0" algn="l" defTabSz="577850">
            <a:lnSpc>
              <a:spcPct val="90000"/>
            </a:lnSpc>
            <a:spcBef>
              <a:spcPct val="0"/>
            </a:spcBef>
            <a:spcAft>
              <a:spcPct val="35000"/>
            </a:spcAft>
          </a:pPr>
          <a:r>
            <a:rPr lang="en-US" sz="1300" kern="1200" dirty="0" smtClean="0">
              <a:solidFill>
                <a:schemeClr val="lt1"/>
              </a:solidFill>
            </a:rPr>
            <a:t>   $6,000  Dean’s  Scholar           3.4 GPA    26 ACT   $4,000 University Scholar            3.3 GPA    25 ACT </a:t>
          </a:r>
        </a:p>
        <a:p>
          <a:pPr lvl="0" algn="l" defTabSz="577850">
            <a:lnSpc>
              <a:spcPct val="90000"/>
            </a:lnSpc>
            <a:spcBef>
              <a:spcPct val="0"/>
            </a:spcBef>
            <a:spcAft>
              <a:spcPct val="35000"/>
            </a:spcAft>
          </a:pPr>
          <a:r>
            <a:rPr lang="en-US" sz="1300" kern="1200" dirty="0" smtClean="0">
              <a:solidFill>
                <a:schemeClr val="lt1"/>
              </a:solidFill>
            </a:rPr>
            <a:t>   $2,000  Academic Scholar      3.0 GPA    24 ACT</a:t>
          </a:r>
        </a:p>
      </dsp:txBody>
      <dsp:txXfrm>
        <a:off x="2214047" y="0"/>
        <a:ext cx="8328857" cy="1054663"/>
      </dsp:txXfrm>
    </dsp:sp>
    <dsp:sp modelId="{E36C3AAF-7C20-415E-8410-BB2E157A3FE3}">
      <dsp:nvSpPr>
        <dsp:cNvPr id="0" name=""/>
        <dsp:cNvSpPr/>
      </dsp:nvSpPr>
      <dsp:spPr>
        <a:xfrm>
          <a:off x="105466" y="105466"/>
          <a:ext cx="2108581" cy="843730"/>
        </a:xfrm>
        <a:prstGeom prst="roundRect">
          <a:avLst>
            <a:gd name="adj" fmla="val 10000"/>
          </a:avLst>
        </a:prstGeom>
        <a:blipFill>
          <a:blip xmlns:r="http://schemas.openxmlformats.org/officeDocument/2006/relationships" r:embed="rId1">
            <a:extLst>
              <a:ext uri="{28A0092B-C50C-407E-A947-70E740481C1C}">
                <a14:useLocalDpi xmlns:a14="http://schemas.microsoft.com/office/drawing/2010/main" val="0"/>
              </a:ext>
            </a:extLst>
          </a:blip>
          <a:srcRect/>
          <a:stretch>
            <a:fillRect t="-49000" b="-49000"/>
          </a:stretch>
        </a:blip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EEC4CD77-B1F1-42FC-86A1-95CC97B7CBCC}">
      <dsp:nvSpPr>
        <dsp:cNvPr id="0" name=""/>
        <dsp:cNvSpPr/>
      </dsp:nvSpPr>
      <dsp:spPr>
        <a:xfrm>
          <a:off x="0" y="1160129"/>
          <a:ext cx="10542905" cy="1054663"/>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a:innerShdw blurRad="114300">
            <a:prstClr val="black"/>
          </a:innerShdw>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t" anchorCtr="0">
          <a:noAutofit/>
        </a:bodyPr>
        <a:lstStyle/>
        <a:p>
          <a:pPr lvl="0" algn="l" defTabSz="533400">
            <a:lnSpc>
              <a:spcPct val="90000"/>
            </a:lnSpc>
            <a:spcBef>
              <a:spcPct val="0"/>
            </a:spcBef>
            <a:spcAft>
              <a:spcPct val="35000"/>
            </a:spcAft>
          </a:pPr>
          <a:r>
            <a:rPr lang="en-US" sz="1200" kern="1200" dirty="0" smtClean="0"/>
            <a:t>   </a:t>
          </a:r>
          <a:r>
            <a:rPr lang="en-US" sz="1300" kern="1200" dirty="0" smtClean="0"/>
            <a:t>$9,750  Chancellor     4.0 GPA  (unweighted)               $7,750  President      3.9 GPA    31 ACT / 1410 SAT</a:t>
          </a:r>
          <a:endParaRPr lang="en-US" sz="1300" kern="1200" dirty="0"/>
        </a:p>
        <a:p>
          <a:pPr marL="114300" lvl="1" indent="-114300" algn="l" defTabSz="577850">
            <a:lnSpc>
              <a:spcPct val="90000"/>
            </a:lnSpc>
            <a:spcBef>
              <a:spcPct val="0"/>
            </a:spcBef>
            <a:spcAft>
              <a:spcPct val="15000"/>
            </a:spcAft>
            <a:buChar char="••"/>
          </a:pPr>
          <a:r>
            <a:rPr lang="en-US" sz="1300" kern="1200" dirty="0" smtClean="0"/>
            <a:t>$6,750  Provost            3.7 GPA    27 ACT / 1295 SAT    $5,750  Dean              3.5 GPA    24 ACT / 1170 SAT</a:t>
          </a:r>
        </a:p>
        <a:p>
          <a:pPr marL="114300" lvl="1" indent="-114300" algn="l" defTabSz="577850">
            <a:lnSpc>
              <a:spcPct val="90000"/>
            </a:lnSpc>
            <a:spcBef>
              <a:spcPct val="0"/>
            </a:spcBef>
            <a:spcAft>
              <a:spcPct val="15000"/>
            </a:spcAft>
            <a:buChar char="••"/>
          </a:pPr>
          <a:r>
            <a:rPr lang="en-US" sz="1300" kern="1200" dirty="0" smtClean="0"/>
            <a:t>$4,750 Faculty             3.3 GPA    22 ACT / 1130 SAT    $3,750  </a:t>
          </a:r>
          <a:r>
            <a:rPr lang="en-US" sz="1300" kern="1200" dirty="0" err="1" smtClean="0"/>
            <a:t>Antelpoe</a:t>
          </a:r>
          <a:r>
            <a:rPr lang="en-US" sz="1300" kern="1200" dirty="0" smtClean="0"/>
            <a:t>       3.0 GPA    19 ACT / 1000 SAT   </a:t>
          </a:r>
        </a:p>
      </dsp:txBody>
      <dsp:txXfrm>
        <a:off x="2214047" y="1160129"/>
        <a:ext cx="8328857" cy="1054663"/>
      </dsp:txXfrm>
    </dsp:sp>
    <dsp:sp modelId="{474EF104-142C-4D5A-BF13-69862736D91E}">
      <dsp:nvSpPr>
        <dsp:cNvPr id="0" name=""/>
        <dsp:cNvSpPr/>
      </dsp:nvSpPr>
      <dsp:spPr>
        <a:xfrm>
          <a:off x="105466" y="1265595"/>
          <a:ext cx="2108581" cy="843730"/>
        </a:xfrm>
        <a:prstGeom prst="roundRect">
          <a:avLst>
            <a:gd name="adj" fmla="val 10000"/>
          </a:avLst>
        </a:prstGeom>
        <a:blipFill>
          <a:blip xmlns:r="http://schemas.openxmlformats.org/officeDocument/2006/relationships" r:embed="rId2">
            <a:extLst>
              <a:ext uri="{28A0092B-C50C-407E-A947-70E740481C1C}">
                <a14:useLocalDpi xmlns:a14="http://schemas.microsoft.com/office/drawing/2010/main" val="0"/>
              </a:ext>
            </a:extLst>
          </a:blip>
          <a:srcRect/>
          <a:stretch>
            <a:fillRect t="-9000" b="-9000"/>
          </a:stretch>
        </a:blip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2BACAEE9-51FC-4FC4-9C78-B0434553BA6F}">
      <dsp:nvSpPr>
        <dsp:cNvPr id="0" name=""/>
        <dsp:cNvSpPr/>
      </dsp:nvSpPr>
      <dsp:spPr>
        <a:xfrm>
          <a:off x="0" y="2320258"/>
          <a:ext cx="10542905" cy="1054663"/>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a:innerShdw blurRad="114300">
            <a:prstClr val="black"/>
          </a:innerShdw>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t" anchorCtr="0">
          <a:noAutofit/>
        </a:bodyPr>
        <a:lstStyle/>
        <a:p>
          <a:pPr lvl="0" algn="l" defTabSz="577850">
            <a:lnSpc>
              <a:spcPct val="90000"/>
            </a:lnSpc>
            <a:spcBef>
              <a:spcPct val="0"/>
            </a:spcBef>
            <a:spcAft>
              <a:spcPct val="35000"/>
            </a:spcAft>
          </a:pPr>
          <a:r>
            <a:rPr lang="en-US" sz="1300" kern="1200" dirty="0" smtClean="0"/>
            <a:t>			                   Wildcat Excellence Awards</a:t>
          </a:r>
          <a:endParaRPr lang="en-US" sz="1300" kern="1200" dirty="0"/>
        </a:p>
        <a:p>
          <a:pPr marL="114300" lvl="1" indent="-114300" algn="l" defTabSz="577850">
            <a:lnSpc>
              <a:spcPct val="90000"/>
            </a:lnSpc>
            <a:spcBef>
              <a:spcPct val="0"/>
            </a:spcBef>
            <a:spcAft>
              <a:spcPct val="15000"/>
            </a:spcAft>
            <a:buChar char="••"/>
          </a:pPr>
          <a:r>
            <a:rPr lang="en-US" sz="1300" kern="1200" dirty="0" smtClean="0"/>
            <a:t>ACT 30 / 1390 SAT   with 3.75 GPA $10,000-$12,000, with 3.25 GPA $8,000, with 3.0 GPA $6,000</a:t>
          </a:r>
          <a:endParaRPr lang="en-US" sz="1300" kern="1200" dirty="0"/>
        </a:p>
        <a:p>
          <a:pPr marL="114300" lvl="1" indent="-114300" algn="l" defTabSz="577850">
            <a:lnSpc>
              <a:spcPct val="90000"/>
            </a:lnSpc>
            <a:spcBef>
              <a:spcPct val="0"/>
            </a:spcBef>
            <a:spcAft>
              <a:spcPct val="15000"/>
            </a:spcAft>
            <a:buChar char="••"/>
          </a:pPr>
          <a:r>
            <a:rPr lang="en-US" sz="1300" kern="1200" dirty="0" smtClean="0"/>
            <a:t>ACT 26 / 1240 SAT   with 3.75 GPA $8,000-$10,000,   with 3.25 GPA  $6,000, with 3.0 GPA $3,500</a:t>
          </a:r>
          <a:endParaRPr lang="en-US" sz="1300" kern="1200" dirty="0"/>
        </a:p>
        <a:p>
          <a:pPr marL="114300" lvl="1" indent="-114300" algn="l" defTabSz="577850">
            <a:lnSpc>
              <a:spcPct val="90000"/>
            </a:lnSpc>
            <a:spcBef>
              <a:spcPct val="0"/>
            </a:spcBef>
            <a:spcAft>
              <a:spcPct val="15000"/>
            </a:spcAft>
            <a:buChar char="••"/>
          </a:pPr>
          <a:r>
            <a:rPr lang="en-US" sz="1300" kern="1200" dirty="0" smtClean="0"/>
            <a:t>ACT 22 / 1100 SAT   with 3.75 GPA $6,000 - $8,000,   with 3.25 GPA   $4,000, with 3.0 GPA $2,000 </a:t>
          </a:r>
          <a:endParaRPr lang="en-US" sz="1300" kern="1200" dirty="0"/>
        </a:p>
        <a:p>
          <a:pPr marL="57150" lvl="1" indent="-57150" algn="l" defTabSz="444500">
            <a:lnSpc>
              <a:spcPct val="90000"/>
            </a:lnSpc>
            <a:spcBef>
              <a:spcPct val="0"/>
            </a:spcBef>
            <a:spcAft>
              <a:spcPct val="15000"/>
            </a:spcAft>
            <a:buChar char="••"/>
          </a:pPr>
          <a:endParaRPr lang="en-US" sz="1000" kern="1200"/>
        </a:p>
      </dsp:txBody>
      <dsp:txXfrm>
        <a:off x="2214047" y="2320258"/>
        <a:ext cx="8328857" cy="1054663"/>
      </dsp:txXfrm>
    </dsp:sp>
    <dsp:sp modelId="{9EFADB0F-FB29-4DF4-B3FB-892B33AE6C4D}">
      <dsp:nvSpPr>
        <dsp:cNvPr id="0" name=""/>
        <dsp:cNvSpPr/>
      </dsp:nvSpPr>
      <dsp:spPr>
        <a:xfrm>
          <a:off x="105466" y="2425725"/>
          <a:ext cx="2108581" cy="843730"/>
        </a:xfrm>
        <a:prstGeom prst="roundRect">
          <a:avLst>
            <a:gd name="adj" fmla="val 10000"/>
          </a:avLst>
        </a:prstGeom>
        <a:blipFill>
          <a:blip xmlns:r="http://schemas.openxmlformats.org/officeDocument/2006/relationships" r:embed="rId3">
            <a:extLst>
              <a:ext uri="{28A0092B-C50C-407E-A947-70E740481C1C}">
                <a14:useLocalDpi xmlns:a14="http://schemas.microsoft.com/office/drawing/2010/main" val="0"/>
              </a:ext>
            </a:extLst>
          </a:blip>
          <a:srcRect/>
          <a:stretch>
            <a:fillRect t="-24000" b="-24000"/>
          </a:stretch>
        </a:blip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DB879A30-B76C-4FA2-BA23-32F4C012852A}">
      <dsp:nvSpPr>
        <dsp:cNvPr id="0" name=""/>
        <dsp:cNvSpPr/>
      </dsp:nvSpPr>
      <dsp:spPr>
        <a:xfrm>
          <a:off x="0" y="3480388"/>
          <a:ext cx="10542905" cy="1054663"/>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a:innerShdw blurRad="114300">
            <a:prstClr val="black"/>
          </a:innerShdw>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lvl="0" algn="l" defTabSz="577850">
            <a:lnSpc>
              <a:spcPct val="90000"/>
            </a:lnSpc>
            <a:spcBef>
              <a:spcPct val="0"/>
            </a:spcBef>
            <a:spcAft>
              <a:spcPct val="35000"/>
            </a:spcAft>
          </a:pPr>
          <a:r>
            <a:rPr lang="en-US" sz="1300" kern="1200" dirty="0" smtClean="0"/>
            <a:t>    Full Tuition for Lumberjack Scholarship all A’s or B’s in core classes with a 3.5 GPA</a:t>
          </a:r>
        </a:p>
        <a:p>
          <a:pPr lvl="0" algn="l" defTabSz="577850">
            <a:lnSpc>
              <a:spcPct val="90000"/>
            </a:lnSpc>
            <a:spcBef>
              <a:spcPct val="0"/>
            </a:spcBef>
            <a:spcAft>
              <a:spcPct val="35000"/>
            </a:spcAft>
          </a:pPr>
          <a:r>
            <a:rPr lang="en-US" sz="1300" kern="1200" dirty="0" smtClean="0"/>
            <a:t>    $6,000   President’s    3.5 GPA    Test scores vary</a:t>
          </a:r>
        </a:p>
        <a:p>
          <a:pPr lvl="0" algn="l" defTabSz="577850">
            <a:lnSpc>
              <a:spcPct val="90000"/>
            </a:lnSpc>
            <a:spcBef>
              <a:spcPct val="0"/>
            </a:spcBef>
            <a:spcAft>
              <a:spcPct val="35000"/>
            </a:spcAft>
          </a:pPr>
          <a:r>
            <a:rPr lang="en-US" sz="1300" kern="1200" dirty="0" smtClean="0"/>
            <a:t>    $3,500   Dean’s            3.25 GPA  Test scores vary	</a:t>
          </a:r>
        </a:p>
        <a:p>
          <a:pPr lvl="0" algn="l" defTabSz="577850">
            <a:lnSpc>
              <a:spcPct val="90000"/>
            </a:lnSpc>
            <a:spcBef>
              <a:spcPct val="0"/>
            </a:spcBef>
            <a:spcAft>
              <a:spcPct val="35000"/>
            </a:spcAft>
          </a:pPr>
          <a:r>
            <a:rPr lang="en-US" sz="1300" kern="1200" dirty="0" smtClean="0"/>
            <a:t>    $2,500   Merit  	  3.0 GPA    Test scores vary</a:t>
          </a:r>
          <a:endParaRPr lang="en-US" sz="1300" kern="1200" dirty="0"/>
        </a:p>
      </dsp:txBody>
      <dsp:txXfrm>
        <a:off x="2214047" y="3480388"/>
        <a:ext cx="8328857" cy="1054663"/>
      </dsp:txXfrm>
    </dsp:sp>
    <dsp:sp modelId="{094F0CFF-587C-4049-819A-85B7B4E79B8E}">
      <dsp:nvSpPr>
        <dsp:cNvPr id="0" name=""/>
        <dsp:cNvSpPr/>
      </dsp:nvSpPr>
      <dsp:spPr>
        <a:xfrm>
          <a:off x="105466" y="3585854"/>
          <a:ext cx="2108581" cy="843730"/>
        </a:xfrm>
        <a:prstGeom prst="roundRect">
          <a:avLst>
            <a:gd name="adj" fmla="val 10000"/>
          </a:avLst>
        </a:prstGeom>
        <a:blipFill>
          <a:blip xmlns:r="http://schemas.openxmlformats.org/officeDocument/2006/relationships" r:embed="rId4">
            <a:extLst>
              <a:ext uri="{28A0092B-C50C-407E-A947-70E740481C1C}">
                <a14:useLocalDpi xmlns:a14="http://schemas.microsoft.com/office/drawing/2010/main" val="0"/>
              </a:ext>
            </a:extLst>
          </a:blip>
          <a:srcRect/>
          <a:stretch>
            <a:fillRect l="-1000" r="-1000"/>
          </a:stretch>
        </a:blip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vList4">
  <dgm:title val=""/>
  <dgm:desc val=""/>
  <dgm:catLst>
    <dgm:cat type="list" pri="13000"/>
    <dgm:cat type="picture" pri="26000"/>
    <dgm:cat type="pictureconvert" pri="26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resizeHandles val="exact"/>
    </dgm:varLst>
    <dgm:alg type="lin">
      <dgm:param type="linDir" val="fromT"/>
      <dgm:param type="vertAlign" val="t"/>
    </dgm:alg>
    <dgm:shape xmlns:r="http://schemas.openxmlformats.org/officeDocument/2006/relationships" r:blip="">
      <dgm:adjLst/>
    </dgm:shape>
    <dgm:presOf/>
    <dgm:constrLst>
      <dgm:constr type="w" for="ch" forName="comp" refType="w"/>
      <dgm:constr type="h" for="ch" forName="comp" refType="h"/>
      <dgm:constr type="h" for="ch" forName="spacer" refType="h" refFor="ch" refForName="comp" op="equ" fact="0.1"/>
      <dgm:constr type="primFontSz" for="des" forName="text" op="equ" val="65"/>
    </dgm:constrLst>
    <dgm:ruleLst/>
    <dgm:forEach name="Name0" axis="ch" ptType="node">
      <dgm:layoutNode name="comp" styleLbl="node1">
        <dgm:alg type="composite"/>
        <dgm:shape xmlns:r="http://schemas.openxmlformats.org/officeDocument/2006/relationships" r:blip="">
          <dgm:adjLst/>
        </dgm:shape>
        <dgm:presOf/>
        <dgm:choose name="Name1">
          <dgm:if name="Name2" func="var" arg="dir" op="equ" val="norm">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l" for="ch" forName="img" refType="h" refFor="ch" refForName="box" fact="0.1"/>
              <dgm:constr type="h" for="ch" forName="text" refType="h"/>
              <dgm:constr type="l" for="ch" forName="text" refType="r" refFor="ch" refForName="img"/>
              <dgm:constr type="r" for="ch" forName="text" refType="w"/>
            </dgm:constrLst>
          </dgm:if>
          <dgm:else name="Name3">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r" for="ch" forName="img" refType="w" refFor="ch" refForName="box"/>
              <dgm:constr type="rOff" for="ch" forName="img" refType="h" refFor="ch" refForName="box" fact="-0.1"/>
              <dgm:constr type="h" for="ch" forName="text" refType="h"/>
              <dgm:constr type="r" for="ch" forName="text" refType="l" refFor="ch" refForName="img"/>
              <dgm:constr type="l" for="ch" forName="text"/>
            </dgm:constrLst>
          </dgm:else>
        </dgm:choose>
        <dgm:ruleLst/>
        <dgm:layoutNode name="box" styleLbl="node1">
          <dgm:alg type="sp"/>
          <dgm:shape xmlns:r="http://schemas.openxmlformats.org/officeDocument/2006/relationships" type="roundRect" r:blip="">
            <dgm:adjLst>
              <dgm:adj idx="1" val="0.1"/>
            </dgm:adjLst>
          </dgm:shape>
          <dgm:presOf axis="desOrSelf" ptType="node"/>
          <dgm:constrLst/>
          <dgm:ruleLst/>
        </dgm:layoutNode>
        <dgm:layoutNode name="img" styleLbl="fgImgPlace1">
          <dgm:alg type="sp"/>
          <dgm:shape xmlns:r="http://schemas.openxmlformats.org/officeDocument/2006/relationships" type="roundRect" r:blip="" blipPhldr="1">
            <dgm:adjLst>
              <dgm:adj idx="1" val="0.1"/>
            </dgm:adjLst>
          </dgm:shape>
          <dgm:presOf/>
          <dgm:constrLst/>
          <dgm:ruleLst/>
        </dgm:layoutNode>
        <dgm:layoutNode name="text">
          <dgm:varLst>
            <dgm:bulletEnabled val="1"/>
          </dgm:varLst>
          <dgm:alg type="tx">
            <dgm:param type="parTxLTRAlign" val="l"/>
            <dgm:param type="parTxRTLAlign" val="r"/>
          </dgm:alg>
          <dgm:shape xmlns:r="http://schemas.openxmlformats.org/officeDocument/2006/relationships" type="rect" r:blip="" hideGeom="1">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name="Name4" axis="followSib" ptType="sibTrans" cnt="1">
        <dgm:layoutNode name="spacer">
          <dgm:alg type="sp"/>
          <dgm:shape xmlns:r="http://schemas.openxmlformats.org/officeDocument/2006/relationships" r:blip="">
            <dgm:adjLst/>
          </dgm:shape>
          <dgm:presOf axis="sel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sz="quarter" idx="1"/>
          </p:nvPr>
        </p:nvSpPr>
        <p:spPr>
          <a:xfrm>
            <a:off x="3970938" y="0"/>
            <a:ext cx="3037840" cy="466434"/>
          </a:xfrm>
          <a:prstGeom prst="rect">
            <a:avLst/>
          </a:prstGeom>
        </p:spPr>
        <p:txBody>
          <a:bodyPr vert="horz" lIns="93177" tIns="46589" rIns="93177" bIns="46589" rtlCol="0"/>
          <a:lstStyle>
            <a:lvl1pPr algn="r">
              <a:defRPr sz="1200"/>
            </a:lvl1pPr>
          </a:lstStyle>
          <a:p>
            <a:fld id="{16C2B35B-8EEB-4A85-A17F-96315551DBBB}" type="datetimeFigureOut">
              <a:rPr lang="en-US" smtClean="0"/>
              <a:t>12/10/2018</a:t>
            </a:fld>
            <a:endParaRPr lang="en-US"/>
          </a:p>
        </p:txBody>
      </p:sp>
      <p:sp>
        <p:nvSpPr>
          <p:cNvPr id="4" name="Footer Placeholder 3"/>
          <p:cNvSpPr>
            <a:spLocks noGrp="1"/>
          </p:cNvSpPr>
          <p:nvPr>
            <p:ph type="ftr" sz="quarter" idx="2"/>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a:p>
        </p:txBody>
      </p:sp>
      <p:sp>
        <p:nvSpPr>
          <p:cNvPr id="5" name="Slide Number Placeholder 4"/>
          <p:cNvSpPr>
            <a:spLocks noGrp="1"/>
          </p:cNvSpPr>
          <p:nvPr>
            <p:ph type="sldNum" sz="quarter" idx="3"/>
          </p:nvPr>
        </p:nvSpPr>
        <p:spPr>
          <a:xfrm>
            <a:off x="3970938" y="8829967"/>
            <a:ext cx="3037840" cy="466433"/>
          </a:xfrm>
          <a:prstGeom prst="rect">
            <a:avLst/>
          </a:prstGeom>
        </p:spPr>
        <p:txBody>
          <a:bodyPr vert="horz" lIns="93177" tIns="46589" rIns="93177" bIns="46589" rtlCol="0" anchor="b"/>
          <a:lstStyle>
            <a:lvl1pPr algn="r">
              <a:defRPr sz="1200"/>
            </a:lvl1pPr>
          </a:lstStyle>
          <a:p>
            <a:fld id="{BA8C1F50-5995-422E-86A0-106353FAF5BE}" type="slidenum">
              <a:rPr lang="en-US" smtClean="0"/>
              <a:t>‹#›</a:t>
            </a:fld>
            <a:endParaRPr lang="en-US"/>
          </a:p>
        </p:txBody>
      </p:sp>
    </p:spTree>
    <p:extLst>
      <p:ext uri="{BB962C8B-B14F-4D97-AF65-F5344CB8AC3E}">
        <p14:creationId xmlns:p14="http://schemas.microsoft.com/office/powerpoint/2010/main" val="3773404576"/>
      </p:ext>
    </p:extLst>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3.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2.png"/></Relationships>
</file>

<file path=ppt/slideLayouts/_rels/slideLayout9.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2.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920834" y="1346946"/>
            <a:ext cx="10222992" cy="80683"/>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6200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920834" y="4299696"/>
            <a:ext cx="10222992" cy="80683"/>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175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920834" y="1484779"/>
            <a:ext cx="10222992" cy="2743200"/>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grpSp>
        <p:nvGrpSpPr>
          <p:cNvPr id="10" name="Group 9"/>
          <p:cNvGrpSpPr/>
          <p:nvPr/>
        </p:nvGrpSpPr>
        <p:grpSpPr>
          <a:xfrm>
            <a:off x="9649215" y="4068923"/>
            <a:ext cx="1080904" cy="1080902"/>
            <a:chOff x="9685338" y="4460675"/>
            <a:chExt cx="1080904" cy="1080902"/>
          </a:xfrm>
        </p:grpSpPr>
        <p:sp>
          <p:nvSpPr>
            <p:cNvPr id="11" name="Oval 10"/>
            <p:cNvSpPr/>
            <p:nvPr/>
          </p:nvSpPr>
          <p:spPr>
            <a:xfrm>
              <a:off x="9685338" y="4460675"/>
              <a:ext cx="1080904" cy="108090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Layer>
                    </a14:imgProps>
                  </a:ext>
                </a:extLst>
              </a:blip>
              <a:srcRect/>
              <a:tile tx="0" ty="0" sx="85000" sy="85000" flip="none" algn="tl"/>
            </a:blipFill>
            <a:ln w="25400" cap="flat" cmpd="sng" algn="ctr">
              <a:noFill/>
              <a:prstDash val="solid"/>
            </a:ln>
            <a:effectLst/>
          </p:spPr>
        </p:sp>
        <p:sp>
          <p:nvSpPr>
            <p:cNvPr id="12" name="Oval 11"/>
            <p:cNvSpPr/>
            <p:nvPr/>
          </p:nvSpPr>
          <p:spPr>
            <a:xfrm>
              <a:off x="9793429" y="4568765"/>
              <a:ext cx="864723" cy="864722"/>
            </a:xfrm>
            <a:prstGeom prst="ellipse">
              <a:avLst/>
            </a:prstGeom>
            <a:noFill/>
            <a:ln w="25400" cap="flat" cmpd="sng" algn="ctr">
              <a:solidFill>
                <a:sysClr val="window" lastClr="FFFFFF"/>
              </a:solidFill>
              <a:prstDash val="solid"/>
            </a:ln>
            <a:effectLst/>
          </p:spPr>
        </p:sp>
      </p:grpSp>
      <p:sp>
        <p:nvSpPr>
          <p:cNvPr id="2" name="Title 1"/>
          <p:cNvSpPr>
            <a:spLocks noGrp="1"/>
          </p:cNvSpPr>
          <p:nvPr>
            <p:ph type="ctrTitle"/>
          </p:nvPr>
        </p:nvSpPr>
        <p:spPr>
          <a:xfrm>
            <a:off x="1051560" y="1432223"/>
            <a:ext cx="9966960" cy="3035808"/>
          </a:xfrm>
        </p:spPr>
        <p:txBody>
          <a:bodyPr anchor="ctr">
            <a:noAutofit/>
          </a:bodyPr>
          <a:lstStyle>
            <a:lvl1pPr algn="l">
              <a:lnSpc>
                <a:spcPct val="80000"/>
              </a:lnSpc>
              <a:defRPr sz="9600" cap="all" baseline="0">
                <a:blipFill dpi="0" rotWithShape="1">
                  <a:blip r:embed="rId4"/>
                  <a:srcRect/>
                  <a:tile tx="6350" ty="-127000" sx="65000" sy="64000" flip="none" algn="tl"/>
                </a:blipFill>
              </a:defRPr>
            </a:lvl1pPr>
          </a:lstStyle>
          <a:p>
            <a:r>
              <a:rPr lang="en-US" smtClean="0"/>
              <a:t>Click to edit Master title style</a:t>
            </a:r>
            <a:endParaRPr lang="en-US" dirty="0"/>
          </a:p>
        </p:txBody>
      </p:sp>
      <p:sp>
        <p:nvSpPr>
          <p:cNvPr id="3" name="Subtitle 2"/>
          <p:cNvSpPr>
            <a:spLocks noGrp="1"/>
          </p:cNvSpPr>
          <p:nvPr>
            <p:ph type="subTitle" idx="1"/>
          </p:nvPr>
        </p:nvSpPr>
        <p:spPr>
          <a:xfrm>
            <a:off x="1069848" y="4389120"/>
            <a:ext cx="7891272" cy="1069848"/>
          </a:xfrm>
        </p:spPr>
        <p:txBody>
          <a:bodyPr>
            <a:normAutofit/>
          </a:bodyPr>
          <a:lstStyle>
            <a:lvl1pPr marL="0" indent="0" algn="l">
              <a:buNone/>
              <a:defRPr sz="2200">
                <a:solidFill>
                  <a:schemeClr val="tx1"/>
                </a:solidFill>
              </a:defRPr>
            </a:lvl1pPr>
            <a:lvl2pPr marL="457200" indent="0" algn="ctr">
              <a:buNone/>
              <a:defRPr sz="2200"/>
            </a:lvl2pPr>
            <a:lvl3pPr marL="914400" indent="0" algn="ctr">
              <a:buNone/>
              <a:defRPr sz="22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8B4AF60A-713C-41BA-9788-4C493DDC0A9C}" type="datetimeFigureOut">
              <a:rPr lang="en-US" smtClean="0"/>
              <a:t>12/10/2018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9592733" y="4289334"/>
            <a:ext cx="1193868" cy="640080"/>
          </a:xfrm>
        </p:spPr>
        <p:txBody>
          <a:bodyPr/>
          <a:lstStyle>
            <a:lvl1pPr>
              <a:defRPr sz="2800"/>
            </a:lvl1p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405482046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8A4C08AF-84E6-4329-8E67-FEA434B47075}" type="datetimeFigureOut">
              <a:rPr lang="en-US" smtClean="0"/>
              <a:t>12/10/2018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350063470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7" name="Rectangle 6"/>
          <p:cNvSpPr/>
          <p:nvPr/>
        </p:nvSpPr>
        <p:spPr>
          <a:xfrm>
            <a:off x="0" y="4917989"/>
            <a:ext cx="12192000" cy="1940010"/>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2167128" y="1225296"/>
            <a:ext cx="9281160" cy="3520440"/>
          </a:xfrm>
        </p:spPr>
        <p:txBody>
          <a:bodyPr anchor="ctr">
            <a:normAutofit/>
          </a:bodyPr>
          <a:lstStyle>
            <a:lvl1pPr>
              <a:lnSpc>
                <a:spcPct val="80000"/>
              </a:lnSpc>
              <a:defRPr sz="8000" b="0"/>
            </a:lvl1pPr>
          </a:lstStyle>
          <a:p>
            <a:r>
              <a:rPr lang="en-US" smtClean="0"/>
              <a:t>Click to edit Master title style</a:t>
            </a:r>
            <a:endParaRPr lang="en-US" dirty="0"/>
          </a:p>
        </p:txBody>
      </p:sp>
      <p:sp>
        <p:nvSpPr>
          <p:cNvPr id="3" name="Text Placeholder 2"/>
          <p:cNvSpPr>
            <a:spLocks noGrp="1"/>
          </p:cNvSpPr>
          <p:nvPr>
            <p:ph type="body" idx="1"/>
          </p:nvPr>
        </p:nvSpPr>
        <p:spPr>
          <a:xfrm>
            <a:off x="2165774" y="5020056"/>
            <a:ext cx="9052560" cy="1066800"/>
          </a:xfrm>
        </p:spPr>
        <p:txBody>
          <a:bodyPr anchor="t">
            <a:normAutofit/>
          </a:bodyPr>
          <a:lstStyle>
            <a:lvl1pPr marL="0" indent="0">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a:xfrm>
            <a:off x="8593667" y="6272784"/>
            <a:ext cx="2644309" cy="365125"/>
          </a:xfrm>
        </p:spPr>
        <p:txBody>
          <a:bodyPr/>
          <a:lstStyle/>
          <a:p>
            <a:fld id="{4F6EE328-6AFF-436B-881F-213D56084544}" type="datetimeFigureOut">
              <a:rPr lang="en-US" smtClean="0"/>
              <a:t>12/10/2018</a:t>
            </a:fld>
            <a:endParaRPr lang="en-US" dirty="0"/>
          </a:p>
        </p:txBody>
      </p:sp>
      <p:sp>
        <p:nvSpPr>
          <p:cNvPr id="5" name="Footer Placeholder 4"/>
          <p:cNvSpPr>
            <a:spLocks noGrp="1"/>
          </p:cNvSpPr>
          <p:nvPr>
            <p:ph type="ftr" sz="quarter" idx="11"/>
          </p:nvPr>
        </p:nvSpPr>
        <p:spPr>
          <a:xfrm>
            <a:off x="2182708" y="6272784"/>
            <a:ext cx="6327648" cy="365125"/>
          </a:xfrm>
        </p:spPr>
        <p:txBody>
          <a:bodyPr/>
          <a:lstStyle/>
          <a:p>
            <a:endParaRPr lang="en-US" dirty="0"/>
          </a:p>
        </p:txBody>
      </p:sp>
      <p:grpSp>
        <p:nvGrpSpPr>
          <p:cNvPr id="8" name="Group 7"/>
          <p:cNvGrpSpPr/>
          <p:nvPr/>
        </p:nvGrpSpPr>
        <p:grpSpPr>
          <a:xfrm>
            <a:off x="897399" y="2325848"/>
            <a:ext cx="1080904" cy="1080902"/>
            <a:chOff x="9685338" y="4460675"/>
            <a:chExt cx="1080904" cy="1080902"/>
          </a:xfrm>
        </p:grpSpPr>
        <p:sp>
          <p:nvSpPr>
            <p:cNvPr id="9" name="Oval 8"/>
            <p:cNvSpPr/>
            <p:nvPr/>
          </p:nvSpPr>
          <p:spPr>
            <a:xfrm>
              <a:off x="9685338" y="4460675"/>
              <a:ext cx="1080904" cy="108090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Layer>
                    </a14:imgProps>
                  </a:ext>
                </a:extLst>
              </a:blip>
              <a:srcRect/>
              <a:tile tx="0" ty="0" sx="85000" sy="85000" flip="none" algn="tl"/>
            </a:blipFill>
            <a:ln w="25400" cap="flat" cmpd="sng" algn="ctr">
              <a:noFill/>
              <a:prstDash val="solid"/>
            </a:ln>
            <a:effectLst/>
          </p:spPr>
        </p:sp>
        <p:sp>
          <p:nvSpPr>
            <p:cNvPr id="10" name="Oval 9"/>
            <p:cNvSpPr/>
            <p:nvPr/>
          </p:nvSpPr>
          <p:spPr>
            <a:xfrm>
              <a:off x="9793429" y="4568765"/>
              <a:ext cx="864723" cy="864722"/>
            </a:xfrm>
            <a:prstGeom prst="ellipse">
              <a:avLst/>
            </a:prstGeom>
            <a:noFill/>
            <a:ln w="25400" cap="flat" cmpd="sng" algn="ctr">
              <a:solidFill>
                <a:sysClr val="window" lastClr="FFFFFF"/>
              </a:solidFill>
              <a:prstDash val="solid"/>
            </a:ln>
            <a:effectLst/>
          </p:spPr>
        </p:sp>
      </p:grpSp>
      <p:sp>
        <p:nvSpPr>
          <p:cNvPr id="6" name="Slide Number Placeholder 5"/>
          <p:cNvSpPr>
            <a:spLocks noGrp="1"/>
          </p:cNvSpPr>
          <p:nvPr>
            <p:ph type="sldNum" sz="quarter" idx="12"/>
          </p:nvPr>
        </p:nvSpPr>
        <p:spPr>
          <a:xfrm>
            <a:off x="843702" y="2506133"/>
            <a:ext cx="1188298" cy="720332"/>
          </a:xfrm>
        </p:spPr>
        <p:txBody>
          <a:bodyPr/>
          <a:lstStyle>
            <a:lvl1pPr>
              <a:defRPr sz="2800"/>
            </a:lvl1p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195569526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069848" y="2194560"/>
            <a:ext cx="4754880" cy="39776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364224" y="2194560"/>
            <a:ext cx="4754880" cy="39776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AE02069A-09EE-4C7C-86A4-2314A404921D}" type="datetimeFigureOut">
              <a:rPr lang="en-US" smtClean="0"/>
              <a:t>12/10/2018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283253739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1066800" y="2048256"/>
            <a:ext cx="4754880" cy="640080"/>
          </a:xfrm>
        </p:spPr>
        <p:txBody>
          <a:bodyPr anchor="ctr">
            <a:normAutofit/>
          </a:bodyPr>
          <a:lstStyle>
            <a:lvl1pPr marL="0" indent="0">
              <a:buNone/>
              <a:defRPr sz="2000" b="1">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069848" y="2743200"/>
            <a:ext cx="4754880" cy="32918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364224" y="2048256"/>
            <a:ext cx="4754880" cy="640080"/>
          </a:xfrm>
        </p:spPr>
        <p:txBody>
          <a:bodyPr anchor="ctr">
            <a:normAutofit/>
          </a:bodyPr>
          <a:lstStyle>
            <a:lvl1pPr marL="0" indent="0">
              <a:buNone/>
              <a:defRPr sz="2000" b="1">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364224" y="2743200"/>
            <a:ext cx="4754880" cy="32918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D56EE7F1-171E-411F-96CA-A251A21496E7}" type="datetimeFigureOut">
              <a:rPr lang="en-US" smtClean="0"/>
              <a:t>12/10/2018</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274123239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8872C98D-A273-4547-9B92-97D7769F71A6}" type="datetimeFigureOut">
              <a:rPr lang="en-US" smtClean="0"/>
              <a:t>12/10/2018</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186460620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AB7CD67-0644-446C-B2AD-1C09BF34F286}" type="datetimeFigureOut">
              <a:rPr lang="en-US" smtClean="0"/>
              <a:t>12/10/2018</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27658642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8303740" y="0"/>
            <a:ext cx="3888259" cy="6857999"/>
          </a:xfrm>
          <a:prstGeom prst="rect">
            <a:avLst/>
          </a:prstGeom>
          <a:blipFill dpi="0" rotWithShape="1">
            <a:blip r:embed="rId2">
              <a:alphaModFix amt="6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549640" y="685800"/>
            <a:ext cx="3200400" cy="1737360"/>
          </a:xfrm>
        </p:spPr>
        <p:txBody>
          <a:bodyPr anchor="b">
            <a:normAutofit/>
          </a:bodyPr>
          <a:lstStyle>
            <a:lvl1pPr>
              <a:defRPr sz="3200" b="1"/>
            </a:lvl1pPr>
          </a:lstStyle>
          <a:p>
            <a:r>
              <a:rPr lang="en-US" smtClean="0"/>
              <a:t>Click to edit Master title style</a:t>
            </a:r>
            <a:endParaRPr lang="en-US" dirty="0"/>
          </a:p>
        </p:txBody>
      </p:sp>
      <p:sp>
        <p:nvSpPr>
          <p:cNvPr id="3" name="Content Placeholder 2"/>
          <p:cNvSpPr>
            <a:spLocks noGrp="1"/>
          </p:cNvSpPr>
          <p:nvPr>
            <p:ph idx="1"/>
          </p:nvPr>
        </p:nvSpPr>
        <p:spPr>
          <a:xfrm>
            <a:off x="838200" y="685800"/>
            <a:ext cx="6711696" cy="5020056"/>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8549640" y="2423160"/>
            <a:ext cx="3200400" cy="3291840"/>
          </a:xfrm>
        </p:spPr>
        <p:txBody>
          <a:bodyPr>
            <a:normAutofit/>
          </a:bodyPr>
          <a:lstStyle>
            <a:lvl1pPr marL="0" indent="0">
              <a:lnSpc>
                <a:spcPct val="100000"/>
              </a:lnSpc>
              <a:spcBef>
                <a:spcPts val="1000"/>
              </a:spcBef>
              <a:buNone/>
              <a:defRPr sz="1400">
                <a:solidFill>
                  <a:schemeClr val="accent1">
                    <a:lumMod val="7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1480828-6983-48AD-9E27-CBD3696F837E}" type="datetimeFigureOut">
              <a:rPr lang="en-US" smtClean="0"/>
              <a:t>12/10/2018</a:t>
            </a:fld>
            <a:endParaRPr lang="en-US" dirty="0"/>
          </a:p>
        </p:txBody>
      </p:sp>
      <p:sp>
        <p:nvSpPr>
          <p:cNvPr id="6" name="Footer Placeholder 5"/>
          <p:cNvSpPr>
            <a:spLocks noGrp="1"/>
          </p:cNvSpPr>
          <p:nvPr>
            <p:ph type="ftr" sz="quarter" idx="11"/>
          </p:nvPr>
        </p:nvSpPr>
        <p:spPr/>
        <p:txBody>
          <a:bodyPr/>
          <a:lstStyle/>
          <a:p>
            <a:endParaRPr lang="en-US" dirty="0"/>
          </a:p>
        </p:txBody>
      </p:sp>
      <p:grpSp>
        <p:nvGrpSpPr>
          <p:cNvPr id="9" name="Group 8"/>
          <p:cNvGrpSpPr>
            <a:grpSpLocks noChangeAspect="1"/>
          </p:cNvGrpSpPr>
          <p:nvPr/>
        </p:nvGrpSpPr>
        <p:grpSpPr>
          <a:xfrm>
            <a:off x="11401725" y="6229681"/>
            <a:ext cx="457200" cy="457200"/>
            <a:chOff x="11361456" y="6195813"/>
            <a:chExt cx="548640" cy="548640"/>
          </a:xfrm>
        </p:grpSpPr>
        <p:sp>
          <p:nvSpPr>
            <p:cNvPr id="10" name="Oval 9"/>
            <p:cNvSpPr/>
            <p:nvPr/>
          </p:nvSpPr>
          <p:spPr>
            <a:xfrm>
              <a:off x="11361456" y="6195813"/>
              <a:ext cx="548640" cy="548640"/>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sp>
        <p:sp>
          <p:nvSpPr>
            <p:cNvPr id="11" name="Oval 10"/>
            <p:cNvSpPr/>
            <p:nvPr/>
          </p:nvSpPr>
          <p:spPr>
            <a:xfrm>
              <a:off x="11396488" y="6230844"/>
              <a:ext cx="478576" cy="478578"/>
            </a:xfrm>
            <a:prstGeom prst="ellipse">
              <a:avLst/>
            </a:prstGeom>
            <a:noFill/>
            <a:ln w="12700" cap="flat" cmpd="sng" algn="ctr">
              <a:solidFill>
                <a:sysClr val="window" lastClr="FFFFFF"/>
              </a:solidFill>
              <a:prstDash val="solid"/>
            </a:ln>
            <a:effectLst/>
          </p:spPr>
        </p:sp>
      </p:grpSp>
      <p:sp>
        <p:nvSpPr>
          <p:cNvPr id="7" name="Slide Number Placeholder 6"/>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66139772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1" name="Rectangle 10"/>
          <p:cNvSpPr/>
          <p:nvPr/>
        </p:nvSpPr>
        <p:spPr>
          <a:xfrm>
            <a:off x="8303740" y="0"/>
            <a:ext cx="3888259" cy="6857999"/>
          </a:xfrm>
          <a:prstGeom prst="rect">
            <a:avLst/>
          </a:prstGeom>
          <a:blipFill dpi="0" rotWithShape="1">
            <a:blip r:embed="rId2">
              <a:alphaModFix amt="6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549640" y="685800"/>
            <a:ext cx="3200400" cy="1737360"/>
          </a:xfrm>
        </p:spPr>
        <p:txBody>
          <a:bodyPr anchor="b">
            <a:normAutofit/>
          </a:bodyPr>
          <a:lstStyle>
            <a:lvl1pPr>
              <a:defRPr sz="3200" b="1"/>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0" y="0"/>
            <a:ext cx="8303740" cy="6858000"/>
          </a:xfrm>
          <a:solidFill>
            <a:schemeClr val="tx2">
              <a:lumMod val="20000"/>
              <a:lumOff val="80000"/>
            </a:schemeClr>
          </a:solidFill>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8549640" y="2423160"/>
            <a:ext cx="3200400" cy="3291840"/>
          </a:xfrm>
        </p:spPr>
        <p:txBody>
          <a:bodyPr>
            <a:normAutofit/>
          </a:bodyPr>
          <a:lstStyle>
            <a:lvl1pPr marL="0" indent="0">
              <a:lnSpc>
                <a:spcPct val="100000"/>
              </a:lnSpc>
              <a:spcBef>
                <a:spcPts val="1000"/>
              </a:spcBef>
              <a:buNone/>
              <a:defRPr sz="1400">
                <a:solidFill>
                  <a:schemeClr val="accent1">
                    <a:lumMod val="7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C5EFB91-0324-450E-B17F-36DC0ECCE413}" type="datetimeFigureOut">
              <a:rPr lang="en-US" smtClean="0"/>
              <a:t>12/10/2018</a:t>
            </a:fld>
            <a:endParaRPr lang="en-US" dirty="0"/>
          </a:p>
        </p:txBody>
      </p:sp>
      <p:grpSp>
        <p:nvGrpSpPr>
          <p:cNvPr id="8" name="Group 7"/>
          <p:cNvGrpSpPr>
            <a:grpSpLocks noChangeAspect="1"/>
          </p:cNvGrpSpPr>
          <p:nvPr/>
        </p:nvGrpSpPr>
        <p:grpSpPr>
          <a:xfrm>
            <a:off x="11401725" y="6229681"/>
            <a:ext cx="457200" cy="457200"/>
            <a:chOff x="11361456" y="6195813"/>
            <a:chExt cx="548640" cy="548640"/>
          </a:xfrm>
        </p:grpSpPr>
        <p:sp>
          <p:nvSpPr>
            <p:cNvPr id="9" name="Oval 8"/>
            <p:cNvSpPr/>
            <p:nvPr/>
          </p:nvSpPr>
          <p:spPr>
            <a:xfrm>
              <a:off x="11361456" y="6195813"/>
              <a:ext cx="548640" cy="548640"/>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sp>
        <p:sp>
          <p:nvSpPr>
            <p:cNvPr id="10" name="Oval 9"/>
            <p:cNvSpPr/>
            <p:nvPr/>
          </p:nvSpPr>
          <p:spPr>
            <a:xfrm>
              <a:off x="11396488" y="6230844"/>
              <a:ext cx="478576" cy="478578"/>
            </a:xfrm>
            <a:prstGeom prst="ellipse">
              <a:avLst/>
            </a:prstGeom>
            <a:noFill/>
            <a:ln w="12700" cap="flat" cmpd="sng" algn="ctr">
              <a:solidFill>
                <a:sysClr val="window" lastClr="FFFFFF"/>
              </a:solidFill>
              <a:prstDash val="solid"/>
            </a:ln>
            <a:effectLst/>
          </p:spPr>
        </p:sp>
      </p:grpSp>
      <p:sp>
        <p:nvSpPr>
          <p:cNvPr id="7" name="Slide Number Placeholder 6"/>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19709213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7E5E0FA7-C445-42F7-AF66-A4F5A6FC8A9C}" type="datetimeFigureOut">
              <a:rPr lang="en-US" smtClean="0"/>
              <a:t>12/10/2018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158449938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533400"/>
            <a:ext cx="2552700" cy="5638800"/>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066800" y="533400"/>
            <a:ext cx="7505700" cy="56388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585AC5C5-1A57-4420-8AFB-CE41693A794B}" type="datetimeFigureOut">
              <a:rPr lang="en-US" smtClean="0"/>
              <a:t>12/10/2018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1070459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3.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microsoft.com/office/2007/relationships/hdphoto" Target="../media/hdphoto1.wdp"/></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69848" y="484632"/>
            <a:ext cx="10058400" cy="1609344"/>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069848" y="2121408"/>
            <a:ext cx="10058400" cy="4050792"/>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964424" y="6272784"/>
            <a:ext cx="3273552" cy="365125"/>
          </a:xfrm>
          <a:prstGeom prst="rect">
            <a:avLst/>
          </a:prstGeom>
        </p:spPr>
        <p:txBody>
          <a:bodyPr vert="horz" lIns="91440" tIns="45720" rIns="91440" bIns="45720" rtlCol="0" anchor="ctr"/>
          <a:lstStyle>
            <a:lvl1pPr algn="r">
              <a:defRPr sz="1100">
                <a:solidFill>
                  <a:schemeClr val="tx2"/>
                </a:solidFill>
              </a:defRPr>
            </a:lvl1pPr>
          </a:lstStyle>
          <a:p>
            <a:fld id="{52E37674-C1BA-4107-9B06-6D4CAC3A3DF5}" type="datetimeFigureOut">
              <a:rPr lang="en-US" smtClean="0"/>
              <a:t>12/10/2018</a:t>
            </a:fld>
            <a:endParaRPr lang="en-US" dirty="0"/>
          </a:p>
        </p:txBody>
      </p:sp>
      <p:sp>
        <p:nvSpPr>
          <p:cNvPr id="5" name="Footer Placeholder 4"/>
          <p:cNvSpPr>
            <a:spLocks noGrp="1"/>
          </p:cNvSpPr>
          <p:nvPr>
            <p:ph type="ftr" sz="quarter" idx="3"/>
          </p:nvPr>
        </p:nvSpPr>
        <p:spPr>
          <a:xfrm>
            <a:off x="1088136" y="6272784"/>
            <a:ext cx="6327648" cy="365125"/>
          </a:xfrm>
          <a:prstGeom prst="rect">
            <a:avLst/>
          </a:prstGeom>
        </p:spPr>
        <p:txBody>
          <a:bodyPr vert="horz" lIns="91440" tIns="45720" rIns="91440" bIns="45720" rtlCol="0" anchor="ctr"/>
          <a:lstStyle>
            <a:lvl1pPr algn="l">
              <a:defRPr sz="1100">
                <a:solidFill>
                  <a:schemeClr val="tx2"/>
                </a:solidFill>
              </a:defRPr>
            </a:lvl1pPr>
          </a:lstStyle>
          <a:p>
            <a:endParaRPr lang="en-US" dirty="0"/>
          </a:p>
        </p:txBody>
      </p:sp>
      <p:grpSp>
        <p:nvGrpSpPr>
          <p:cNvPr id="7" name="Group 6"/>
          <p:cNvGrpSpPr>
            <a:grpSpLocks noChangeAspect="1"/>
          </p:cNvGrpSpPr>
          <p:nvPr/>
        </p:nvGrpSpPr>
        <p:grpSpPr>
          <a:xfrm>
            <a:off x="11401725" y="6229681"/>
            <a:ext cx="457200" cy="457200"/>
            <a:chOff x="11361456" y="6195813"/>
            <a:chExt cx="548640" cy="548640"/>
          </a:xfrm>
        </p:grpSpPr>
        <p:sp>
          <p:nvSpPr>
            <p:cNvPr id="8" name="Oval 7"/>
            <p:cNvSpPr/>
            <p:nvPr/>
          </p:nvSpPr>
          <p:spPr>
            <a:xfrm>
              <a:off x="11361456" y="6195813"/>
              <a:ext cx="548640" cy="548640"/>
            </a:xfrm>
            <a:prstGeom prst="ellipse">
              <a:avLst/>
            </a:prstGeom>
            <a:blipFill dpi="0" rotWithShape="1">
              <a:blip r:embed="rId13">
                <a:duotone>
                  <a:schemeClr val="accent1">
                    <a:shade val="45000"/>
                    <a:satMod val="135000"/>
                  </a:schemeClr>
                  <a:prstClr val="white"/>
                </a:duotone>
                <a:extLst>
                  <a:ext uri="{BEBA8EAE-BF5A-486C-A8C5-ECC9F3942E4B}">
                    <a14:imgProps xmlns:a14="http://schemas.microsoft.com/office/drawing/2010/main">
                      <a14:imgLayer r:embed="rId14">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sp>
        <p:sp>
          <p:nvSpPr>
            <p:cNvPr id="9" name="Oval 8"/>
            <p:cNvSpPr/>
            <p:nvPr/>
          </p:nvSpPr>
          <p:spPr>
            <a:xfrm>
              <a:off x="11396488" y="6230844"/>
              <a:ext cx="478576" cy="478578"/>
            </a:xfrm>
            <a:prstGeom prst="ellipse">
              <a:avLst/>
            </a:prstGeom>
            <a:noFill/>
            <a:ln w="12700" cap="flat" cmpd="sng" algn="ctr">
              <a:solidFill>
                <a:srgbClr val="FFFFFF"/>
              </a:solidFill>
              <a:prstDash val="solid"/>
            </a:ln>
            <a:effectLst/>
          </p:spPr>
        </p:sp>
      </p:grpSp>
      <p:sp>
        <p:nvSpPr>
          <p:cNvPr id="6" name="Slide Number Placeholder 5"/>
          <p:cNvSpPr>
            <a:spLocks noGrp="1"/>
          </p:cNvSpPr>
          <p:nvPr>
            <p:ph type="sldNum" sz="quarter" idx="4"/>
          </p:nvPr>
        </p:nvSpPr>
        <p:spPr>
          <a:xfrm>
            <a:off x="11311128" y="6272784"/>
            <a:ext cx="640080" cy="365125"/>
          </a:xfrm>
          <a:prstGeom prst="rect">
            <a:avLst/>
          </a:prstGeom>
        </p:spPr>
        <p:txBody>
          <a:bodyPr vert="horz" lIns="91440" tIns="45720" rIns="91440" bIns="45720" rtlCol="0" anchor="ctr"/>
          <a:lstStyle>
            <a:lvl1pPr algn="ctr">
              <a:defRPr sz="1400" b="1">
                <a:solidFill>
                  <a:srgbClr val="FFFFFF"/>
                </a:solidFill>
                <a:latin typeface="+mj-lt"/>
              </a:defRPr>
            </a:lvl1p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1975099002"/>
      </p:ext>
    </p:extLst>
  </p:cSld>
  <p:clrMap bg1="lt1" tx1="dk1" bg2="lt2" tx2="dk2" accent1="accent1" accent2="accent2" accent3="accent3" accent4="accent4" accent5="accent5" accent6="accent6" hlink="hlink" folHlink="folHlink"/>
  <p:sldLayoutIdLst>
    <p:sldLayoutId id="2147483853" r:id="rId1"/>
    <p:sldLayoutId id="2147483854" r:id="rId2"/>
    <p:sldLayoutId id="2147483855" r:id="rId3"/>
    <p:sldLayoutId id="2147483856" r:id="rId4"/>
    <p:sldLayoutId id="2147483857" r:id="rId5"/>
    <p:sldLayoutId id="2147483858" r:id="rId6"/>
    <p:sldLayoutId id="2147483859" r:id="rId7"/>
    <p:sldLayoutId id="2147483860" r:id="rId8"/>
    <p:sldLayoutId id="2147483861" r:id="rId9"/>
    <p:sldLayoutId id="2147483862" r:id="rId10"/>
    <p:sldLayoutId id="2147483863" r:id="rId11"/>
  </p:sldLayoutIdLst>
  <p:hf sldNum="0" hdr="0" ftr="0" dt="0"/>
  <p:txStyles>
    <p:titleStyle>
      <a:lvl1pPr algn="l" defTabSz="914400" rtl="0" eaLnBrk="1" latinLnBrk="0" hangingPunct="1">
        <a:lnSpc>
          <a:spcPct val="90000"/>
        </a:lnSpc>
        <a:spcBef>
          <a:spcPct val="0"/>
        </a:spcBef>
        <a:buNone/>
        <a:defRPr sz="5400" kern="1200" cap="all" baseline="0">
          <a:blipFill>
            <a:blip r:embed="rId15">
              <a:extLst>
                <a:ext uri="{28A0092B-C50C-407E-A947-70E740481C1C}">
                  <a14:useLocalDpi xmlns:a14="http://schemas.microsoft.com/office/drawing/2010/main" val="0"/>
                </a:ext>
              </a:extLst>
            </a:blip>
            <a:tile tx="6350" ty="-127000" sx="65000" sy="64000" flip="none" algn="tl"/>
          </a:blipFill>
          <a:latin typeface="+mj-lt"/>
          <a:ea typeface="+mj-ea"/>
          <a:cs typeface="+mj-cs"/>
        </a:defRPr>
      </a:lvl1pPr>
    </p:titleStyle>
    <p:bodyStyle>
      <a:lvl1pPr marL="182880" indent="-182880" algn="l" defTabSz="914400" rtl="0" eaLnBrk="1" latinLnBrk="0" hangingPunct="1">
        <a:lnSpc>
          <a:spcPct val="90000"/>
        </a:lnSpc>
        <a:spcBef>
          <a:spcPts val="1200"/>
        </a:spcBef>
        <a:buClr>
          <a:schemeClr val="accent1">
            <a:lumMod val="75000"/>
          </a:schemeClr>
        </a:buClr>
        <a:buSzPct val="85000"/>
        <a:buFont typeface="Wingdings" pitchFamily="2" charset="2"/>
        <a:buChar char="§"/>
        <a:defRPr sz="2000" kern="1200">
          <a:solidFill>
            <a:schemeClr val="tx1"/>
          </a:solidFill>
          <a:latin typeface="+mn-lt"/>
          <a:ea typeface="+mn-ea"/>
          <a:cs typeface="+mn-cs"/>
        </a:defRPr>
      </a:lvl1pPr>
      <a:lvl2pPr marL="45720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800" kern="1200">
          <a:solidFill>
            <a:schemeClr val="tx1"/>
          </a:solidFill>
          <a:latin typeface="+mn-lt"/>
          <a:ea typeface="+mn-ea"/>
          <a:cs typeface="+mn-cs"/>
        </a:defRPr>
      </a:lvl2pPr>
      <a:lvl3pPr marL="73152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3pPr>
      <a:lvl4pPr marL="100584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4pPr>
      <a:lvl5pPr marL="128016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5pPr>
      <a:lvl6pPr marL="16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6pPr>
      <a:lvl7pPr marL="19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7pPr>
      <a:lvl8pPr marL="22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8pPr>
      <a:lvl9pPr marL="25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8" Type="http://schemas.openxmlformats.org/officeDocument/2006/relationships/image" Target="../media/image12.jpeg"/><Relationship Id="rId3" Type="http://schemas.openxmlformats.org/officeDocument/2006/relationships/image" Target="../media/image7.gif"/><Relationship Id="rId7" Type="http://schemas.openxmlformats.org/officeDocument/2006/relationships/image" Target="../media/image11.gif"/><Relationship Id="rId2" Type="http://schemas.openxmlformats.org/officeDocument/2006/relationships/image" Target="../media/image6.png"/><Relationship Id="rId1" Type="http://schemas.openxmlformats.org/officeDocument/2006/relationships/slideLayout" Target="../slideLayouts/slideLayout2.xml"/><Relationship Id="rId6" Type="http://schemas.openxmlformats.org/officeDocument/2006/relationships/image" Target="../media/image10.jpeg"/><Relationship Id="rId5" Type="http://schemas.openxmlformats.org/officeDocument/2006/relationships/image" Target="../media/image9.png"/><Relationship Id="rId10" Type="http://schemas.openxmlformats.org/officeDocument/2006/relationships/image" Target="../media/image14.jpeg"/><Relationship Id="rId4" Type="http://schemas.openxmlformats.org/officeDocument/2006/relationships/image" Target="../media/image8.png"/><Relationship Id="rId9" Type="http://schemas.openxmlformats.org/officeDocument/2006/relationships/image" Target="../media/image13.png"/></Relationships>
</file>

<file path=ppt/slides/_rels/slide4.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8" Type="http://schemas.openxmlformats.org/officeDocument/2006/relationships/image" Target="../media/image22.png"/><Relationship Id="rId3" Type="http://schemas.openxmlformats.org/officeDocument/2006/relationships/image" Target="../media/image17.png"/><Relationship Id="rId7" Type="http://schemas.openxmlformats.org/officeDocument/2006/relationships/image" Target="../media/image21.gif"/><Relationship Id="rId2" Type="http://schemas.openxmlformats.org/officeDocument/2006/relationships/image" Target="../media/image16.png"/><Relationship Id="rId1" Type="http://schemas.openxmlformats.org/officeDocument/2006/relationships/slideLayout" Target="../slideLayouts/slideLayout5.xml"/><Relationship Id="rId6" Type="http://schemas.openxmlformats.org/officeDocument/2006/relationships/image" Target="../media/image20.png"/><Relationship Id="rId5" Type="http://schemas.openxmlformats.org/officeDocument/2006/relationships/image" Target="../media/image19.jpeg"/><Relationship Id="rId10" Type="http://schemas.openxmlformats.org/officeDocument/2006/relationships/image" Target="../media/image24.png"/><Relationship Id="rId4" Type="http://schemas.openxmlformats.org/officeDocument/2006/relationships/image" Target="../media/image18.png"/><Relationship Id="rId9" Type="http://schemas.openxmlformats.org/officeDocument/2006/relationships/image" Target="../media/image23.png"/></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slideLayout" Target="../slideLayouts/slideLayout2.xml"/><Relationship Id="rId1" Type="http://schemas.openxmlformats.org/officeDocument/2006/relationships/video" Target="https://www.youtube.com/embed/Hii80jlOP5w" TargetMode="Externa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hyperlink" Target="https://www.phoenixpubliclibrary.org/collegedepot/Pages/default.aspx" TargetMode="External"/><Relationship Id="rId2" Type="http://schemas.openxmlformats.org/officeDocument/2006/relationships/hyperlink" Target="https://www.azfoundation.org/" TargetMode="External"/><Relationship Id="rId1" Type="http://schemas.openxmlformats.org/officeDocument/2006/relationships/slideLayout" Target="../slideLayouts/slideLayout2.xml"/><Relationship Id="rId5" Type="http://schemas.openxmlformats.org/officeDocument/2006/relationships/image" Target="../media/image30.png"/><Relationship Id="rId4" Type="http://schemas.openxmlformats.org/officeDocument/2006/relationships/hyperlink" Target="https://azcis.intocareers.org/materials/portal/home.html" TargetMode="External"/></Relationships>
</file>

<file path=ppt/slides/_rels/slide11.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hyperlink" Target="https://www.raise.me/join/4462397332" TargetMode="Externa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hyperlink" Target="http://www.earntolearn.org/" TargetMode="Externa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hyperlink" Target="mailto:Scarterdr@edu.net" TargetMode="Externa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hyperlink" Target="https://www.wiche.edu/wue" TargetMode="External"/><Relationship Id="rId2" Type="http://schemas.openxmlformats.org/officeDocument/2006/relationships/hyperlink" Target="http://www.collegedata.com/"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006348" y="629125"/>
            <a:ext cx="9966960" cy="3035808"/>
          </a:xfrm>
        </p:spPr>
        <p:txBody>
          <a:bodyPr/>
          <a:lstStyle/>
          <a:p>
            <a:pPr algn="ctr"/>
            <a:r>
              <a:rPr lang="en-US" dirty="0" smtClean="0"/>
              <a:t>Paying For College</a:t>
            </a:r>
            <a:endParaRPr lang="en-US" dirty="0"/>
          </a:p>
        </p:txBody>
      </p:sp>
      <p:sp>
        <p:nvSpPr>
          <p:cNvPr id="3" name="Subtitle 2"/>
          <p:cNvSpPr>
            <a:spLocks noGrp="1"/>
          </p:cNvSpPr>
          <p:nvPr>
            <p:ph type="subTitle" idx="1"/>
          </p:nvPr>
        </p:nvSpPr>
        <p:spPr>
          <a:xfrm>
            <a:off x="795274" y="2514601"/>
            <a:ext cx="10389108" cy="3886200"/>
          </a:xfrm>
        </p:spPr>
        <p:txBody>
          <a:bodyPr>
            <a:normAutofit lnSpcReduction="10000"/>
          </a:bodyPr>
          <a:lstStyle/>
          <a:p>
            <a:pPr marL="342900" indent="-342900">
              <a:buFont typeface="Wingdings" panose="05000000000000000000" pitchFamily="2" charset="2"/>
              <a:buChar char="v"/>
            </a:pPr>
            <a:endParaRPr lang="en-US" dirty="0" smtClean="0"/>
          </a:p>
          <a:p>
            <a:pPr marL="342900" indent="-342900">
              <a:buFont typeface="Wingdings" panose="05000000000000000000" pitchFamily="2" charset="2"/>
              <a:buChar char="v"/>
            </a:pPr>
            <a:r>
              <a:rPr lang="en-US" dirty="0" smtClean="0"/>
              <a:t>How much?</a:t>
            </a:r>
          </a:p>
          <a:p>
            <a:pPr marL="342900" indent="-342900">
              <a:buFont typeface="Wingdings" panose="05000000000000000000" pitchFamily="2" charset="2"/>
              <a:buChar char="v"/>
            </a:pPr>
            <a:r>
              <a:rPr lang="en-US" dirty="0" smtClean="0"/>
              <a:t>Profit vs. Non Profit Schools</a:t>
            </a:r>
          </a:p>
          <a:p>
            <a:pPr marL="342900" indent="-342900">
              <a:buFont typeface="Wingdings" panose="05000000000000000000" pitchFamily="2" charset="2"/>
              <a:buChar char="v"/>
            </a:pPr>
            <a:r>
              <a:rPr lang="en-US" dirty="0" smtClean="0"/>
              <a:t>WUE eligible Colleges</a:t>
            </a:r>
          </a:p>
          <a:p>
            <a:pPr marL="342900" indent="-342900">
              <a:buFont typeface="Wingdings" panose="05000000000000000000" pitchFamily="2" charset="2"/>
              <a:buChar char="v"/>
            </a:pPr>
            <a:r>
              <a:rPr lang="en-US" dirty="0" smtClean="0"/>
              <a:t>Merit Scholarships</a:t>
            </a:r>
          </a:p>
          <a:p>
            <a:pPr marL="342900" indent="-342900">
              <a:buFont typeface="Wingdings" panose="05000000000000000000" pitchFamily="2" charset="2"/>
              <a:buChar char="v"/>
            </a:pPr>
            <a:r>
              <a:rPr lang="en-US" dirty="0" smtClean="0"/>
              <a:t>The FAFSA</a:t>
            </a:r>
          </a:p>
          <a:p>
            <a:pPr marL="342900" indent="-342900">
              <a:buFont typeface="Wingdings" panose="05000000000000000000" pitchFamily="2" charset="2"/>
              <a:buChar char="v"/>
            </a:pPr>
            <a:r>
              <a:rPr lang="en-US" dirty="0" smtClean="0"/>
              <a:t>Student Loans</a:t>
            </a:r>
          </a:p>
          <a:p>
            <a:pPr marL="342900" indent="-342900">
              <a:buFont typeface="Wingdings" panose="05000000000000000000" pitchFamily="2" charset="2"/>
              <a:buChar char="v"/>
            </a:pPr>
            <a:r>
              <a:rPr lang="en-US" dirty="0" smtClean="0"/>
              <a:t>Outside Scholarship Hunting and programs</a:t>
            </a:r>
          </a:p>
          <a:p>
            <a:pPr marL="342900" indent="-342900">
              <a:buFont typeface="Wingdings" panose="05000000000000000000" pitchFamily="2" charset="2"/>
              <a:buChar char="v"/>
            </a:pPr>
            <a:r>
              <a:rPr lang="en-US" dirty="0" smtClean="0"/>
              <a:t>Your College List</a:t>
            </a:r>
          </a:p>
          <a:p>
            <a:endParaRPr lang="en-US" dirty="0" smtClean="0"/>
          </a:p>
        </p:txBody>
      </p:sp>
    </p:spTree>
    <p:extLst>
      <p:ext uri="{BB962C8B-B14F-4D97-AF65-F5344CB8AC3E}">
        <p14:creationId xmlns:p14="http://schemas.microsoft.com/office/powerpoint/2010/main" val="4140689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fade">
                                      <p:cBhvr>
                                        <p:cTn id="17" dur="500"/>
                                        <p:tgtEl>
                                          <p:spTgt spid="3">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4" end="4"/>
                                            </p:txEl>
                                          </p:spTgt>
                                        </p:tgtEl>
                                        <p:attrNameLst>
                                          <p:attrName>style.visibility</p:attrName>
                                        </p:attrNameLst>
                                      </p:cBhvr>
                                      <p:to>
                                        <p:strVal val="visible"/>
                                      </p:to>
                                    </p:set>
                                    <p:animEffect transition="in" filter="fade">
                                      <p:cBhvr>
                                        <p:cTn id="22" dur="500"/>
                                        <p:tgtEl>
                                          <p:spTgt spid="3">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animEffect transition="in" filter="fade">
                                      <p:cBhvr>
                                        <p:cTn id="27" dur="500"/>
                                        <p:tgtEl>
                                          <p:spTgt spid="3">
                                            <p:txEl>
                                              <p:pRg st="5" end="5"/>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3">
                                            <p:txEl>
                                              <p:pRg st="6" end="6"/>
                                            </p:txEl>
                                          </p:spTgt>
                                        </p:tgtEl>
                                        <p:attrNameLst>
                                          <p:attrName>style.visibility</p:attrName>
                                        </p:attrNameLst>
                                      </p:cBhvr>
                                      <p:to>
                                        <p:strVal val="visible"/>
                                      </p:to>
                                    </p:set>
                                    <p:animEffect transition="in" filter="fade">
                                      <p:cBhvr>
                                        <p:cTn id="32" dur="500"/>
                                        <p:tgtEl>
                                          <p:spTgt spid="3">
                                            <p:txEl>
                                              <p:pRg st="6" end="6"/>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3">
                                            <p:txEl>
                                              <p:pRg st="7" end="7"/>
                                            </p:txEl>
                                          </p:spTgt>
                                        </p:tgtEl>
                                        <p:attrNameLst>
                                          <p:attrName>style.visibility</p:attrName>
                                        </p:attrNameLst>
                                      </p:cBhvr>
                                      <p:to>
                                        <p:strVal val="visible"/>
                                      </p:to>
                                    </p:set>
                                    <p:animEffect transition="in" filter="fade">
                                      <p:cBhvr>
                                        <p:cTn id="37" dur="500"/>
                                        <p:tgtEl>
                                          <p:spTgt spid="3">
                                            <p:txEl>
                                              <p:pRg st="7" end="7"/>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3">
                                            <p:txEl>
                                              <p:pRg st="8" end="8"/>
                                            </p:txEl>
                                          </p:spTgt>
                                        </p:tgtEl>
                                        <p:attrNameLst>
                                          <p:attrName>style.visibility</p:attrName>
                                        </p:attrNameLst>
                                      </p:cBhvr>
                                      <p:to>
                                        <p:strVal val="visible"/>
                                      </p:to>
                                    </p:set>
                                    <p:animEffect transition="in" filter="fade">
                                      <p:cBhvr>
                                        <p:cTn id="42" dur="500"/>
                                        <p:tgtEl>
                                          <p:spTgt spid="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dirty="0" smtClean="0"/>
              <a:t>I’m ready, just tell me how much</a:t>
            </a:r>
            <a:r>
              <a:rPr lang="en-US" dirty="0" smtClean="0"/>
              <a:t>….</a:t>
            </a:r>
            <a:endParaRPr lang="en-US" dirty="0"/>
          </a:p>
        </p:txBody>
      </p:sp>
      <p:sp>
        <p:nvSpPr>
          <p:cNvPr id="3" name="Text Placeholder 2"/>
          <p:cNvSpPr>
            <a:spLocks noGrp="1"/>
          </p:cNvSpPr>
          <p:nvPr>
            <p:ph type="body" idx="1"/>
          </p:nvPr>
        </p:nvSpPr>
        <p:spPr/>
        <p:txBody>
          <a:bodyPr/>
          <a:lstStyle/>
          <a:p>
            <a:r>
              <a:rPr lang="en-US" dirty="0" smtClean="0"/>
              <a:t>IN State Universities	</a:t>
            </a:r>
            <a:endParaRPr lang="en-US" dirty="0"/>
          </a:p>
        </p:txBody>
      </p:sp>
      <p:sp>
        <p:nvSpPr>
          <p:cNvPr id="4" name="Content Placeholder 3"/>
          <p:cNvSpPr>
            <a:spLocks noGrp="1"/>
          </p:cNvSpPr>
          <p:nvPr>
            <p:ph sz="half" idx="2"/>
          </p:nvPr>
        </p:nvSpPr>
        <p:spPr/>
        <p:txBody>
          <a:bodyPr>
            <a:normAutofit fontScale="92500" lnSpcReduction="20000"/>
          </a:bodyPr>
          <a:lstStyle/>
          <a:p>
            <a:endParaRPr lang="en-US" dirty="0" smtClean="0"/>
          </a:p>
          <a:p>
            <a:r>
              <a:rPr lang="en-US" dirty="0" smtClean="0"/>
              <a:t>Arizona State University (Example) </a:t>
            </a:r>
          </a:p>
          <a:p>
            <a:pPr lvl="1"/>
            <a:r>
              <a:rPr lang="en-US" dirty="0" smtClean="0"/>
              <a:t>(In State) Tuition :          $10,370</a:t>
            </a:r>
          </a:p>
          <a:p>
            <a:pPr lvl="1"/>
            <a:r>
              <a:rPr lang="en-US" dirty="0" smtClean="0"/>
              <a:t>Housing:   		   $7,800</a:t>
            </a:r>
          </a:p>
          <a:p>
            <a:pPr lvl="1"/>
            <a:r>
              <a:rPr lang="en-US" dirty="0" smtClean="0"/>
              <a:t>Meal Plan:   		   $4,600</a:t>
            </a:r>
          </a:p>
          <a:p>
            <a:pPr lvl="1"/>
            <a:r>
              <a:rPr lang="en-US" dirty="0" smtClean="0"/>
              <a:t>Books &amp; Supplies:             $1,300</a:t>
            </a:r>
          </a:p>
          <a:p>
            <a:pPr marL="274320" lvl="1" indent="0">
              <a:buNone/>
            </a:pPr>
            <a:endParaRPr lang="en-US" dirty="0" smtClean="0"/>
          </a:p>
          <a:p>
            <a:pPr lvl="2"/>
            <a:r>
              <a:rPr lang="en-US" dirty="0" smtClean="0"/>
              <a:t>Total		   $24,070</a:t>
            </a:r>
          </a:p>
          <a:p>
            <a:pPr lvl="2"/>
            <a:endParaRPr lang="en-US" dirty="0" smtClean="0"/>
          </a:p>
          <a:p>
            <a:pPr lvl="2"/>
            <a:r>
              <a:rPr lang="en-US" dirty="0" smtClean="0"/>
              <a:t>NAU            $21,308</a:t>
            </a:r>
          </a:p>
          <a:p>
            <a:pPr lvl="2"/>
            <a:r>
              <a:rPr lang="en-US" dirty="0" smtClean="0"/>
              <a:t>U of A         $23,900</a:t>
            </a:r>
          </a:p>
          <a:p>
            <a:pPr lvl="2"/>
            <a:r>
              <a:rPr lang="en-US" dirty="0" smtClean="0"/>
              <a:t>GCU           $32,010</a:t>
            </a:r>
          </a:p>
          <a:p>
            <a:pPr lvl="2"/>
            <a:endParaRPr lang="en-US" dirty="0"/>
          </a:p>
        </p:txBody>
      </p:sp>
      <p:sp>
        <p:nvSpPr>
          <p:cNvPr id="5" name="Text Placeholder 4"/>
          <p:cNvSpPr>
            <a:spLocks noGrp="1"/>
          </p:cNvSpPr>
          <p:nvPr>
            <p:ph type="body" sz="quarter" idx="3"/>
          </p:nvPr>
        </p:nvSpPr>
        <p:spPr/>
        <p:txBody>
          <a:bodyPr/>
          <a:lstStyle/>
          <a:p>
            <a:r>
              <a:rPr lang="en-US" dirty="0" smtClean="0"/>
              <a:t>Other Post Secondary Choices</a:t>
            </a:r>
          </a:p>
        </p:txBody>
      </p:sp>
      <p:sp>
        <p:nvSpPr>
          <p:cNvPr id="6" name="Content Placeholder 5"/>
          <p:cNvSpPr>
            <a:spLocks noGrp="1"/>
          </p:cNvSpPr>
          <p:nvPr>
            <p:ph sz="quarter" idx="4"/>
          </p:nvPr>
        </p:nvSpPr>
        <p:spPr/>
        <p:txBody>
          <a:bodyPr/>
          <a:lstStyle/>
          <a:p>
            <a:endParaRPr lang="en-US" dirty="0" smtClean="0"/>
          </a:p>
          <a:p>
            <a:r>
              <a:rPr lang="en-US" dirty="0" smtClean="0"/>
              <a:t>Stanford 		$50,703</a:t>
            </a:r>
          </a:p>
          <a:p>
            <a:r>
              <a:rPr lang="en-US" dirty="0" smtClean="0"/>
              <a:t>Princeton		$51,870</a:t>
            </a:r>
          </a:p>
          <a:p>
            <a:r>
              <a:rPr lang="en-US" dirty="0" smtClean="0"/>
              <a:t>USC			$54,173</a:t>
            </a:r>
          </a:p>
          <a:p>
            <a:r>
              <a:rPr lang="en-US" dirty="0" smtClean="0"/>
              <a:t>Glendale CC		$  2,610    </a:t>
            </a:r>
            <a:r>
              <a:rPr lang="en-US" sz="1600" dirty="0" smtClean="0"/>
              <a:t>($13,545 with room and board) </a:t>
            </a:r>
          </a:p>
          <a:p>
            <a:r>
              <a:rPr lang="en-US" dirty="0" smtClean="0"/>
              <a:t>DeVry		$15,835                    </a:t>
            </a:r>
            <a:r>
              <a:rPr lang="en-US" sz="1600" dirty="0" smtClean="0"/>
              <a:t>($33,248 with room and board)</a:t>
            </a:r>
          </a:p>
          <a:p>
            <a:endParaRPr lang="en-US" dirty="0" smtClean="0"/>
          </a:p>
          <a:p>
            <a:endParaRPr lang="en-US" dirty="0"/>
          </a:p>
        </p:txBody>
      </p:sp>
      <p:pic>
        <p:nvPicPr>
          <p:cNvPr id="8" name="Picture 7"/>
          <p:cNvPicPr>
            <a:picLocks noChangeAspect="1"/>
          </p:cNvPicPr>
          <p:nvPr/>
        </p:nvPicPr>
        <p:blipFill>
          <a:blip r:embed="rId2"/>
          <a:stretch>
            <a:fillRect/>
          </a:stretch>
        </p:blipFill>
        <p:spPr>
          <a:xfrm>
            <a:off x="8551736" y="564642"/>
            <a:ext cx="2136254" cy="1403604"/>
          </a:xfrm>
          <a:prstGeom prst="rect">
            <a:avLst/>
          </a:prstGeom>
        </p:spPr>
      </p:pic>
    </p:spTree>
    <p:extLst>
      <p:ext uri="{BB962C8B-B14F-4D97-AF65-F5344CB8AC3E}">
        <p14:creationId xmlns:p14="http://schemas.microsoft.com/office/powerpoint/2010/main" val="22514124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 presetClass="entr" presetSubtype="0" fill="hold" grpId="0"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grpId="0" nodeType="clickEffect">
                                  <p:stCondLst>
                                    <p:cond delay="0"/>
                                  </p:stCondLst>
                                  <p:childTnLst>
                                    <p:set>
                                      <p:cBhvr>
                                        <p:cTn id="17" dur="1" fill="hold">
                                          <p:stCondLst>
                                            <p:cond delay="0"/>
                                          </p:stCondLst>
                                        </p:cTn>
                                        <p:tgtEl>
                                          <p:spTgt spid="4">
                                            <p:txEl>
                                              <p:pRg st="1" end="1"/>
                                            </p:txEl>
                                          </p:spTgt>
                                        </p:tgtEl>
                                        <p:attrNameLst>
                                          <p:attrName>style.visibility</p:attrName>
                                        </p:attrNameLst>
                                      </p:cBhvr>
                                      <p:to>
                                        <p:strVal val="visible"/>
                                      </p:to>
                                    </p:set>
                                    <p:anim calcmode="lin" valueType="num">
                                      <p:cBhvr additive="base">
                                        <p:cTn id="18" dur="500" fill="hold"/>
                                        <p:tgtEl>
                                          <p:spTgt spid="4">
                                            <p:txEl>
                                              <p:pRg st="1" end="1"/>
                                            </p:txEl>
                                          </p:spTgt>
                                        </p:tgtEl>
                                        <p:attrNameLst>
                                          <p:attrName>ppt_x</p:attrName>
                                        </p:attrNameLst>
                                      </p:cBhvr>
                                      <p:tavLst>
                                        <p:tav tm="0">
                                          <p:val>
                                            <p:strVal val="#ppt_x"/>
                                          </p:val>
                                        </p:tav>
                                        <p:tav tm="100000">
                                          <p:val>
                                            <p:strVal val="#ppt_x"/>
                                          </p:val>
                                        </p:tav>
                                      </p:tavLst>
                                    </p:anim>
                                    <p:anim calcmode="lin" valueType="num">
                                      <p:cBhvr additive="base">
                                        <p:cTn id="19" dur="500" fill="hold"/>
                                        <p:tgtEl>
                                          <p:spTgt spid="4">
                                            <p:txEl>
                                              <p:pRg st="1" end="1"/>
                                            </p:txEl>
                                          </p:spTgt>
                                        </p:tgtEl>
                                        <p:attrNameLst>
                                          <p:attrName>ppt_y</p:attrName>
                                        </p:attrNameLst>
                                      </p:cBhvr>
                                      <p:tavLst>
                                        <p:tav tm="0">
                                          <p:val>
                                            <p:strVal val="1+#ppt_h/2"/>
                                          </p:val>
                                        </p:tav>
                                        <p:tav tm="100000">
                                          <p:val>
                                            <p:strVal val="#ppt_y"/>
                                          </p:val>
                                        </p:tav>
                                      </p:tavLst>
                                    </p:anim>
                                  </p:childTnLst>
                                </p:cTn>
                              </p:par>
                              <p:par>
                                <p:cTn id="20" presetID="2" presetClass="entr" presetSubtype="4" fill="hold" grpId="0" nodeType="withEffect">
                                  <p:stCondLst>
                                    <p:cond delay="0"/>
                                  </p:stCondLst>
                                  <p:childTnLst>
                                    <p:set>
                                      <p:cBhvr>
                                        <p:cTn id="21" dur="1" fill="hold">
                                          <p:stCondLst>
                                            <p:cond delay="0"/>
                                          </p:stCondLst>
                                        </p:cTn>
                                        <p:tgtEl>
                                          <p:spTgt spid="4">
                                            <p:txEl>
                                              <p:pRg st="2" end="2"/>
                                            </p:txEl>
                                          </p:spTgt>
                                        </p:tgtEl>
                                        <p:attrNameLst>
                                          <p:attrName>style.visibility</p:attrName>
                                        </p:attrNameLst>
                                      </p:cBhvr>
                                      <p:to>
                                        <p:strVal val="visible"/>
                                      </p:to>
                                    </p:set>
                                    <p:anim calcmode="lin" valueType="num">
                                      <p:cBhvr additive="base">
                                        <p:cTn id="22" dur="500" fill="hold"/>
                                        <p:tgtEl>
                                          <p:spTgt spid="4">
                                            <p:txEl>
                                              <p:pRg st="2" end="2"/>
                                            </p:txEl>
                                          </p:spTgt>
                                        </p:tgtEl>
                                        <p:attrNameLst>
                                          <p:attrName>ppt_x</p:attrName>
                                        </p:attrNameLst>
                                      </p:cBhvr>
                                      <p:tavLst>
                                        <p:tav tm="0">
                                          <p:val>
                                            <p:strVal val="#ppt_x"/>
                                          </p:val>
                                        </p:tav>
                                        <p:tav tm="100000">
                                          <p:val>
                                            <p:strVal val="#ppt_x"/>
                                          </p:val>
                                        </p:tav>
                                      </p:tavLst>
                                    </p:anim>
                                    <p:anim calcmode="lin" valueType="num">
                                      <p:cBhvr additive="base">
                                        <p:cTn id="23" dur="500" fill="hold"/>
                                        <p:tgtEl>
                                          <p:spTgt spid="4">
                                            <p:txEl>
                                              <p:pRg st="2" end="2"/>
                                            </p:txEl>
                                          </p:spTgt>
                                        </p:tgtEl>
                                        <p:attrNameLst>
                                          <p:attrName>ppt_y</p:attrName>
                                        </p:attrNameLst>
                                      </p:cBhvr>
                                      <p:tavLst>
                                        <p:tav tm="0">
                                          <p:val>
                                            <p:strVal val="1+#ppt_h/2"/>
                                          </p:val>
                                        </p:tav>
                                        <p:tav tm="100000">
                                          <p:val>
                                            <p:strVal val="#ppt_y"/>
                                          </p:val>
                                        </p:tav>
                                      </p:tavLst>
                                    </p:anim>
                                  </p:childTnLst>
                                </p:cTn>
                              </p:par>
                              <p:par>
                                <p:cTn id="24" presetID="2" presetClass="entr" presetSubtype="4" fill="hold" grpId="0" nodeType="withEffect">
                                  <p:stCondLst>
                                    <p:cond delay="0"/>
                                  </p:stCondLst>
                                  <p:childTnLst>
                                    <p:set>
                                      <p:cBhvr>
                                        <p:cTn id="25" dur="1" fill="hold">
                                          <p:stCondLst>
                                            <p:cond delay="0"/>
                                          </p:stCondLst>
                                        </p:cTn>
                                        <p:tgtEl>
                                          <p:spTgt spid="4">
                                            <p:txEl>
                                              <p:pRg st="3" end="3"/>
                                            </p:txEl>
                                          </p:spTgt>
                                        </p:tgtEl>
                                        <p:attrNameLst>
                                          <p:attrName>style.visibility</p:attrName>
                                        </p:attrNameLst>
                                      </p:cBhvr>
                                      <p:to>
                                        <p:strVal val="visible"/>
                                      </p:to>
                                    </p:set>
                                    <p:anim calcmode="lin" valueType="num">
                                      <p:cBhvr additive="base">
                                        <p:cTn id="26" dur="500" fill="hold"/>
                                        <p:tgtEl>
                                          <p:spTgt spid="4">
                                            <p:txEl>
                                              <p:pRg st="3" end="3"/>
                                            </p:txEl>
                                          </p:spTgt>
                                        </p:tgtEl>
                                        <p:attrNameLst>
                                          <p:attrName>ppt_x</p:attrName>
                                        </p:attrNameLst>
                                      </p:cBhvr>
                                      <p:tavLst>
                                        <p:tav tm="0">
                                          <p:val>
                                            <p:strVal val="#ppt_x"/>
                                          </p:val>
                                        </p:tav>
                                        <p:tav tm="100000">
                                          <p:val>
                                            <p:strVal val="#ppt_x"/>
                                          </p:val>
                                        </p:tav>
                                      </p:tavLst>
                                    </p:anim>
                                    <p:anim calcmode="lin" valueType="num">
                                      <p:cBhvr additive="base">
                                        <p:cTn id="27" dur="500" fill="hold"/>
                                        <p:tgtEl>
                                          <p:spTgt spid="4">
                                            <p:txEl>
                                              <p:pRg st="3" end="3"/>
                                            </p:txEl>
                                          </p:spTgt>
                                        </p:tgtEl>
                                        <p:attrNameLst>
                                          <p:attrName>ppt_y</p:attrName>
                                        </p:attrNameLst>
                                      </p:cBhvr>
                                      <p:tavLst>
                                        <p:tav tm="0">
                                          <p:val>
                                            <p:strVal val="1+#ppt_h/2"/>
                                          </p:val>
                                        </p:tav>
                                        <p:tav tm="100000">
                                          <p:val>
                                            <p:strVal val="#ppt_y"/>
                                          </p:val>
                                        </p:tav>
                                      </p:tavLst>
                                    </p:anim>
                                  </p:childTnLst>
                                </p:cTn>
                              </p:par>
                              <p:par>
                                <p:cTn id="28" presetID="2" presetClass="entr" presetSubtype="4" fill="hold" grpId="0" nodeType="withEffect">
                                  <p:stCondLst>
                                    <p:cond delay="0"/>
                                  </p:stCondLst>
                                  <p:childTnLst>
                                    <p:set>
                                      <p:cBhvr>
                                        <p:cTn id="29" dur="1" fill="hold">
                                          <p:stCondLst>
                                            <p:cond delay="0"/>
                                          </p:stCondLst>
                                        </p:cTn>
                                        <p:tgtEl>
                                          <p:spTgt spid="4">
                                            <p:txEl>
                                              <p:pRg st="4" end="4"/>
                                            </p:txEl>
                                          </p:spTgt>
                                        </p:tgtEl>
                                        <p:attrNameLst>
                                          <p:attrName>style.visibility</p:attrName>
                                        </p:attrNameLst>
                                      </p:cBhvr>
                                      <p:to>
                                        <p:strVal val="visible"/>
                                      </p:to>
                                    </p:set>
                                    <p:anim calcmode="lin" valueType="num">
                                      <p:cBhvr additive="base">
                                        <p:cTn id="30" dur="500" fill="hold"/>
                                        <p:tgtEl>
                                          <p:spTgt spid="4">
                                            <p:txEl>
                                              <p:pRg st="4" end="4"/>
                                            </p:txEl>
                                          </p:spTgt>
                                        </p:tgtEl>
                                        <p:attrNameLst>
                                          <p:attrName>ppt_x</p:attrName>
                                        </p:attrNameLst>
                                      </p:cBhvr>
                                      <p:tavLst>
                                        <p:tav tm="0">
                                          <p:val>
                                            <p:strVal val="#ppt_x"/>
                                          </p:val>
                                        </p:tav>
                                        <p:tav tm="100000">
                                          <p:val>
                                            <p:strVal val="#ppt_x"/>
                                          </p:val>
                                        </p:tav>
                                      </p:tavLst>
                                    </p:anim>
                                    <p:anim calcmode="lin" valueType="num">
                                      <p:cBhvr additive="base">
                                        <p:cTn id="31" dur="500" fill="hold"/>
                                        <p:tgtEl>
                                          <p:spTgt spid="4">
                                            <p:txEl>
                                              <p:pRg st="4" end="4"/>
                                            </p:txEl>
                                          </p:spTgt>
                                        </p:tgtEl>
                                        <p:attrNameLst>
                                          <p:attrName>ppt_y</p:attrName>
                                        </p:attrNameLst>
                                      </p:cBhvr>
                                      <p:tavLst>
                                        <p:tav tm="0">
                                          <p:val>
                                            <p:strVal val="1+#ppt_h/2"/>
                                          </p:val>
                                        </p:tav>
                                        <p:tav tm="100000">
                                          <p:val>
                                            <p:strVal val="#ppt_y"/>
                                          </p:val>
                                        </p:tav>
                                      </p:tavLst>
                                    </p:anim>
                                  </p:childTnLst>
                                </p:cTn>
                              </p:par>
                              <p:par>
                                <p:cTn id="32" presetID="2" presetClass="entr" presetSubtype="4" fill="hold" grpId="0" nodeType="withEffect">
                                  <p:stCondLst>
                                    <p:cond delay="0"/>
                                  </p:stCondLst>
                                  <p:childTnLst>
                                    <p:set>
                                      <p:cBhvr>
                                        <p:cTn id="33" dur="1" fill="hold">
                                          <p:stCondLst>
                                            <p:cond delay="0"/>
                                          </p:stCondLst>
                                        </p:cTn>
                                        <p:tgtEl>
                                          <p:spTgt spid="4">
                                            <p:txEl>
                                              <p:pRg st="5" end="5"/>
                                            </p:txEl>
                                          </p:spTgt>
                                        </p:tgtEl>
                                        <p:attrNameLst>
                                          <p:attrName>style.visibility</p:attrName>
                                        </p:attrNameLst>
                                      </p:cBhvr>
                                      <p:to>
                                        <p:strVal val="visible"/>
                                      </p:to>
                                    </p:set>
                                    <p:anim calcmode="lin" valueType="num">
                                      <p:cBhvr additive="base">
                                        <p:cTn id="34" dur="500" fill="hold"/>
                                        <p:tgtEl>
                                          <p:spTgt spid="4">
                                            <p:txEl>
                                              <p:pRg st="5" end="5"/>
                                            </p:txEl>
                                          </p:spTgt>
                                        </p:tgtEl>
                                        <p:attrNameLst>
                                          <p:attrName>ppt_x</p:attrName>
                                        </p:attrNameLst>
                                      </p:cBhvr>
                                      <p:tavLst>
                                        <p:tav tm="0">
                                          <p:val>
                                            <p:strVal val="#ppt_x"/>
                                          </p:val>
                                        </p:tav>
                                        <p:tav tm="100000">
                                          <p:val>
                                            <p:strVal val="#ppt_x"/>
                                          </p:val>
                                        </p:tav>
                                      </p:tavLst>
                                    </p:anim>
                                    <p:anim calcmode="lin" valueType="num">
                                      <p:cBhvr additive="base">
                                        <p:cTn id="35" dur="500" fill="hold"/>
                                        <p:tgtEl>
                                          <p:spTgt spid="4">
                                            <p:txEl>
                                              <p:pRg st="5" end="5"/>
                                            </p:txEl>
                                          </p:spTgt>
                                        </p:tgtEl>
                                        <p:attrNameLst>
                                          <p:attrName>ppt_y</p:attrName>
                                        </p:attrNameLst>
                                      </p:cBhvr>
                                      <p:tavLst>
                                        <p:tav tm="0">
                                          <p:val>
                                            <p:strVal val="1+#ppt_h/2"/>
                                          </p:val>
                                        </p:tav>
                                        <p:tav tm="100000">
                                          <p:val>
                                            <p:strVal val="#ppt_y"/>
                                          </p:val>
                                        </p:tav>
                                      </p:tavLst>
                                    </p:anim>
                                  </p:childTnLst>
                                </p:cTn>
                              </p:par>
                              <p:par>
                                <p:cTn id="36" presetID="2" presetClass="entr" presetSubtype="4" fill="hold" grpId="0" nodeType="withEffect">
                                  <p:stCondLst>
                                    <p:cond delay="0"/>
                                  </p:stCondLst>
                                  <p:childTnLst>
                                    <p:set>
                                      <p:cBhvr>
                                        <p:cTn id="37" dur="1" fill="hold">
                                          <p:stCondLst>
                                            <p:cond delay="0"/>
                                          </p:stCondLst>
                                        </p:cTn>
                                        <p:tgtEl>
                                          <p:spTgt spid="4">
                                            <p:txEl>
                                              <p:pRg st="7" end="7"/>
                                            </p:txEl>
                                          </p:spTgt>
                                        </p:tgtEl>
                                        <p:attrNameLst>
                                          <p:attrName>style.visibility</p:attrName>
                                        </p:attrNameLst>
                                      </p:cBhvr>
                                      <p:to>
                                        <p:strVal val="visible"/>
                                      </p:to>
                                    </p:set>
                                    <p:anim calcmode="lin" valueType="num">
                                      <p:cBhvr additive="base">
                                        <p:cTn id="38" dur="500" fill="hold"/>
                                        <p:tgtEl>
                                          <p:spTgt spid="4">
                                            <p:txEl>
                                              <p:pRg st="7" end="7"/>
                                            </p:txEl>
                                          </p:spTgt>
                                        </p:tgtEl>
                                        <p:attrNameLst>
                                          <p:attrName>ppt_x</p:attrName>
                                        </p:attrNameLst>
                                      </p:cBhvr>
                                      <p:tavLst>
                                        <p:tav tm="0">
                                          <p:val>
                                            <p:strVal val="#ppt_x"/>
                                          </p:val>
                                        </p:tav>
                                        <p:tav tm="100000">
                                          <p:val>
                                            <p:strVal val="#ppt_x"/>
                                          </p:val>
                                        </p:tav>
                                      </p:tavLst>
                                    </p:anim>
                                    <p:anim calcmode="lin" valueType="num">
                                      <p:cBhvr additive="base">
                                        <p:cTn id="39" dur="500" fill="hold"/>
                                        <p:tgtEl>
                                          <p:spTgt spid="4">
                                            <p:txEl>
                                              <p:pRg st="7" end="7"/>
                                            </p:txEl>
                                          </p:spTgt>
                                        </p:tgtEl>
                                        <p:attrNameLst>
                                          <p:attrName>ppt_y</p:attrName>
                                        </p:attrNameLst>
                                      </p:cBhvr>
                                      <p:tavLst>
                                        <p:tav tm="0">
                                          <p:val>
                                            <p:strVal val="1+#ppt_h/2"/>
                                          </p:val>
                                        </p:tav>
                                        <p:tav tm="100000">
                                          <p:val>
                                            <p:strVal val="#ppt_y"/>
                                          </p:val>
                                        </p:tav>
                                      </p:tavLst>
                                    </p:anim>
                                  </p:childTnLst>
                                </p:cTn>
                              </p:par>
                              <p:par>
                                <p:cTn id="40" presetID="2" presetClass="entr" presetSubtype="4" fill="hold" grpId="0" nodeType="withEffect">
                                  <p:stCondLst>
                                    <p:cond delay="0"/>
                                  </p:stCondLst>
                                  <p:childTnLst>
                                    <p:set>
                                      <p:cBhvr>
                                        <p:cTn id="41" dur="1" fill="hold">
                                          <p:stCondLst>
                                            <p:cond delay="0"/>
                                          </p:stCondLst>
                                        </p:cTn>
                                        <p:tgtEl>
                                          <p:spTgt spid="4">
                                            <p:txEl>
                                              <p:pRg st="10" end="10"/>
                                            </p:txEl>
                                          </p:spTgt>
                                        </p:tgtEl>
                                        <p:attrNameLst>
                                          <p:attrName>style.visibility</p:attrName>
                                        </p:attrNameLst>
                                      </p:cBhvr>
                                      <p:to>
                                        <p:strVal val="visible"/>
                                      </p:to>
                                    </p:set>
                                    <p:anim calcmode="lin" valueType="num">
                                      <p:cBhvr additive="base">
                                        <p:cTn id="42" dur="500" fill="hold"/>
                                        <p:tgtEl>
                                          <p:spTgt spid="4">
                                            <p:txEl>
                                              <p:pRg st="10" end="10"/>
                                            </p:txEl>
                                          </p:spTgt>
                                        </p:tgtEl>
                                        <p:attrNameLst>
                                          <p:attrName>ppt_x</p:attrName>
                                        </p:attrNameLst>
                                      </p:cBhvr>
                                      <p:tavLst>
                                        <p:tav tm="0">
                                          <p:val>
                                            <p:strVal val="#ppt_x"/>
                                          </p:val>
                                        </p:tav>
                                        <p:tav tm="100000">
                                          <p:val>
                                            <p:strVal val="#ppt_x"/>
                                          </p:val>
                                        </p:tav>
                                      </p:tavLst>
                                    </p:anim>
                                    <p:anim calcmode="lin" valueType="num">
                                      <p:cBhvr additive="base">
                                        <p:cTn id="43" dur="500" fill="hold"/>
                                        <p:tgtEl>
                                          <p:spTgt spid="4">
                                            <p:txEl>
                                              <p:pRg st="10" end="10"/>
                                            </p:txEl>
                                          </p:spTgt>
                                        </p:tgtEl>
                                        <p:attrNameLst>
                                          <p:attrName>ppt_y</p:attrName>
                                        </p:attrNameLst>
                                      </p:cBhvr>
                                      <p:tavLst>
                                        <p:tav tm="0">
                                          <p:val>
                                            <p:strVal val="1+#ppt_h/2"/>
                                          </p:val>
                                        </p:tav>
                                        <p:tav tm="100000">
                                          <p:val>
                                            <p:strVal val="#ppt_y"/>
                                          </p:val>
                                        </p:tav>
                                      </p:tavLst>
                                    </p:anim>
                                  </p:childTnLst>
                                </p:cTn>
                              </p:par>
                              <p:par>
                                <p:cTn id="44" presetID="2" presetClass="entr" presetSubtype="4" fill="hold" grpId="0" nodeType="withEffect">
                                  <p:stCondLst>
                                    <p:cond delay="0"/>
                                  </p:stCondLst>
                                  <p:childTnLst>
                                    <p:set>
                                      <p:cBhvr>
                                        <p:cTn id="45" dur="1" fill="hold">
                                          <p:stCondLst>
                                            <p:cond delay="0"/>
                                          </p:stCondLst>
                                        </p:cTn>
                                        <p:tgtEl>
                                          <p:spTgt spid="4">
                                            <p:txEl>
                                              <p:pRg st="11" end="11"/>
                                            </p:txEl>
                                          </p:spTgt>
                                        </p:tgtEl>
                                        <p:attrNameLst>
                                          <p:attrName>style.visibility</p:attrName>
                                        </p:attrNameLst>
                                      </p:cBhvr>
                                      <p:to>
                                        <p:strVal val="visible"/>
                                      </p:to>
                                    </p:set>
                                    <p:anim calcmode="lin" valueType="num">
                                      <p:cBhvr additive="base">
                                        <p:cTn id="46" dur="500" fill="hold"/>
                                        <p:tgtEl>
                                          <p:spTgt spid="4">
                                            <p:txEl>
                                              <p:pRg st="11" end="11"/>
                                            </p:txEl>
                                          </p:spTgt>
                                        </p:tgtEl>
                                        <p:attrNameLst>
                                          <p:attrName>ppt_x</p:attrName>
                                        </p:attrNameLst>
                                      </p:cBhvr>
                                      <p:tavLst>
                                        <p:tav tm="0">
                                          <p:val>
                                            <p:strVal val="#ppt_x"/>
                                          </p:val>
                                        </p:tav>
                                        <p:tav tm="100000">
                                          <p:val>
                                            <p:strVal val="#ppt_x"/>
                                          </p:val>
                                        </p:tav>
                                      </p:tavLst>
                                    </p:anim>
                                    <p:anim calcmode="lin" valueType="num">
                                      <p:cBhvr additive="base">
                                        <p:cTn id="47" dur="500" fill="hold"/>
                                        <p:tgtEl>
                                          <p:spTgt spid="4">
                                            <p:txEl>
                                              <p:pRg st="11" end="11"/>
                                            </p:txEl>
                                          </p:spTgt>
                                        </p:tgtEl>
                                        <p:attrNameLst>
                                          <p:attrName>ppt_y</p:attrName>
                                        </p:attrNameLst>
                                      </p:cBhvr>
                                      <p:tavLst>
                                        <p:tav tm="0">
                                          <p:val>
                                            <p:strVal val="1+#ppt_h/2"/>
                                          </p:val>
                                        </p:tav>
                                        <p:tav tm="100000">
                                          <p:val>
                                            <p:strVal val="#ppt_y"/>
                                          </p:val>
                                        </p:tav>
                                      </p:tavLst>
                                    </p:anim>
                                  </p:childTnLst>
                                </p:cTn>
                              </p:par>
                              <p:par>
                                <p:cTn id="48" presetID="2" presetClass="entr" presetSubtype="4" fill="hold" grpId="0" nodeType="withEffect">
                                  <p:stCondLst>
                                    <p:cond delay="0"/>
                                  </p:stCondLst>
                                  <p:childTnLst>
                                    <p:set>
                                      <p:cBhvr>
                                        <p:cTn id="49" dur="1" fill="hold">
                                          <p:stCondLst>
                                            <p:cond delay="0"/>
                                          </p:stCondLst>
                                        </p:cTn>
                                        <p:tgtEl>
                                          <p:spTgt spid="4">
                                            <p:txEl>
                                              <p:pRg st="9" end="9"/>
                                            </p:txEl>
                                          </p:spTgt>
                                        </p:tgtEl>
                                        <p:attrNameLst>
                                          <p:attrName>style.visibility</p:attrName>
                                        </p:attrNameLst>
                                      </p:cBhvr>
                                      <p:to>
                                        <p:strVal val="visible"/>
                                      </p:to>
                                    </p:set>
                                    <p:anim calcmode="lin" valueType="num">
                                      <p:cBhvr additive="base">
                                        <p:cTn id="50" dur="500" fill="hold"/>
                                        <p:tgtEl>
                                          <p:spTgt spid="4">
                                            <p:txEl>
                                              <p:pRg st="9" end="9"/>
                                            </p:txEl>
                                          </p:spTgt>
                                        </p:tgtEl>
                                        <p:attrNameLst>
                                          <p:attrName>ppt_x</p:attrName>
                                        </p:attrNameLst>
                                      </p:cBhvr>
                                      <p:tavLst>
                                        <p:tav tm="0">
                                          <p:val>
                                            <p:strVal val="#ppt_x"/>
                                          </p:val>
                                        </p:tav>
                                        <p:tav tm="100000">
                                          <p:val>
                                            <p:strVal val="#ppt_x"/>
                                          </p:val>
                                        </p:tav>
                                      </p:tavLst>
                                    </p:anim>
                                    <p:anim calcmode="lin" valueType="num">
                                      <p:cBhvr additive="base">
                                        <p:cTn id="51" dur="500" fill="hold"/>
                                        <p:tgtEl>
                                          <p:spTgt spid="4">
                                            <p:txEl>
                                              <p:pRg st="9" end="9"/>
                                            </p:txEl>
                                          </p:spTgt>
                                        </p:tgtEl>
                                        <p:attrNameLst>
                                          <p:attrName>ppt_y</p:attrName>
                                        </p:attrNameLst>
                                      </p:cBhvr>
                                      <p:tavLst>
                                        <p:tav tm="0">
                                          <p:val>
                                            <p:strVal val="1+#ppt_h/2"/>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1" presetClass="entr" presetSubtype="0" fill="hold" grpId="0" nodeType="clickEffect">
                                  <p:stCondLst>
                                    <p:cond delay="0"/>
                                  </p:stCondLst>
                                  <p:childTnLst>
                                    <p:set>
                                      <p:cBhvr>
                                        <p:cTn id="55"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56" fill="hold">
                      <p:stCondLst>
                        <p:cond delay="indefinite"/>
                      </p:stCondLst>
                      <p:childTnLst>
                        <p:par>
                          <p:cTn id="57" fill="hold">
                            <p:stCondLst>
                              <p:cond delay="0"/>
                            </p:stCondLst>
                            <p:childTnLst>
                              <p:par>
                                <p:cTn id="58" presetID="2" presetClass="entr" presetSubtype="4" fill="hold" grpId="0" nodeType="clickEffect">
                                  <p:stCondLst>
                                    <p:cond delay="0"/>
                                  </p:stCondLst>
                                  <p:childTnLst>
                                    <p:set>
                                      <p:cBhvr>
                                        <p:cTn id="59" dur="1" fill="hold">
                                          <p:stCondLst>
                                            <p:cond delay="0"/>
                                          </p:stCondLst>
                                        </p:cTn>
                                        <p:tgtEl>
                                          <p:spTgt spid="6">
                                            <p:txEl>
                                              <p:pRg st="1" end="1"/>
                                            </p:txEl>
                                          </p:spTgt>
                                        </p:tgtEl>
                                        <p:attrNameLst>
                                          <p:attrName>style.visibility</p:attrName>
                                        </p:attrNameLst>
                                      </p:cBhvr>
                                      <p:to>
                                        <p:strVal val="visible"/>
                                      </p:to>
                                    </p:set>
                                    <p:anim calcmode="lin" valueType="num">
                                      <p:cBhvr additive="base">
                                        <p:cTn id="60" dur="500" fill="hold"/>
                                        <p:tgtEl>
                                          <p:spTgt spid="6">
                                            <p:txEl>
                                              <p:pRg st="1" end="1"/>
                                            </p:txEl>
                                          </p:spTgt>
                                        </p:tgtEl>
                                        <p:attrNameLst>
                                          <p:attrName>ppt_x</p:attrName>
                                        </p:attrNameLst>
                                      </p:cBhvr>
                                      <p:tavLst>
                                        <p:tav tm="0">
                                          <p:val>
                                            <p:strVal val="#ppt_x"/>
                                          </p:val>
                                        </p:tav>
                                        <p:tav tm="100000">
                                          <p:val>
                                            <p:strVal val="#ppt_x"/>
                                          </p:val>
                                        </p:tav>
                                      </p:tavLst>
                                    </p:anim>
                                    <p:anim calcmode="lin" valueType="num">
                                      <p:cBhvr additive="base">
                                        <p:cTn id="61" dur="500" fill="hold"/>
                                        <p:tgtEl>
                                          <p:spTgt spid="6">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62" fill="hold">
                      <p:stCondLst>
                        <p:cond delay="indefinite"/>
                      </p:stCondLst>
                      <p:childTnLst>
                        <p:par>
                          <p:cTn id="63" fill="hold">
                            <p:stCondLst>
                              <p:cond delay="0"/>
                            </p:stCondLst>
                            <p:childTnLst>
                              <p:par>
                                <p:cTn id="64" presetID="2" presetClass="entr" presetSubtype="4" fill="hold" grpId="0" nodeType="clickEffect">
                                  <p:stCondLst>
                                    <p:cond delay="0"/>
                                  </p:stCondLst>
                                  <p:childTnLst>
                                    <p:set>
                                      <p:cBhvr>
                                        <p:cTn id="65" dur="1" fill="hold">
                                          <p:stCondLst>
                                            <p:cond delay="0"/>
                                          </p:stCondLst>
                                        </p:cTn>
                                        <p:tgtEl>
                                          <p:spTgt spid="6">
                                            <p:txEl>
                                              <p:pRg st="2" end="2"/>
                                            </p:txEl>
                                          </p:spTgt>
                                        </p:tgtEl>
                                        <p:attrNameLst>
                                          <p:attrName>style.visibility</p:attrName>
                                        </p:attrNameLst>
                                      </p:cBhvr>
                                      <p:to>
                                        <p:strVal val="visible"/>
                                      </p:to>
                                    </p:set>
                                    <p:anim calcmode="lin" valueType="num">
                                      <p:cBhvr additive="base">
                                        <p:cTn id="66" dur="500" fill="hold"/>
                                        <p:tgtEl>
                                          <p:spTgt spid="6">
                                            <p:txEl>
                                              <p:pRg st="2" end="2"/>
                                            </p:txEl>
                                          </p:spTgt>
                                        </p:tgtEl>
                                        <p:attrNameLst>
                                          <p:attrName>ppt_x</p:attrName>
                                        </p:attrNameLst>
                                      </p:cBhvr>
                                      <p:tavLst>
                                        <p:tav tm="0">
                                          <p:val>
                                            <p:strVal val="#ppt_x"/>
                                          </p:val>
                                        </p:tav>
                                        <p:tav tm="100000">
                                          <p:val>
                                            <p:strVal val="#ppt_x"/>
                                          </p:val>
                                        </p:tav>
                                      </p:tavLst>
                                    </p:anim>
                                    <p:anim calcmode="lin" valueType="num">
                                      <p:cBhvr additive="base">
                                        <p:cTn id="67" dur="500" fill="hold"/>
                                        <p:tgtEl>
                                          <p:spTgt spid="6">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68" fill="hold">
                      <p:stCondLst>
                        <p:cond delay="indefinite"/>
                      </p:stCondLst>
                      <p:childTnLst>
                        <p:par>
                          <p:cTn id="69" fill="hold">
                            <p:stCondLst>
                              <p:cond delay="0"/>
                            </p:stCondLst>
                            <p:childTnLst>
                              <p:par>
                                <p:cTn id="70" presetID="2" presetClass="entr" presetSubtype="4" fill="hold" grpId="0" nodeType="clickEffect">
                                  <p:stCondLst>
                                    <p:cond delay="0"/>
                                  </p:stCondLst>
                                  <p:childTnLst>
                                    <p:set>
                                      <p:cBhvr>
                                        <p:cTn id="71" dur="1" fill="hold">
                                          <p:stCondLst>
                                            <p:cond delay="0"/>
                                          </p:stCondLst>
                                        </p:cTn>
                                        <p:tgtEl>
                                          <p:spTgt spid="6">
                                            <p:txEl>
                                              <p:pRg st="3" end="3"/>
                                            </p:txEl>
                                          </p:spTgt>
                                        </p:tgtEl>
                                        <p:attrNameLst>
                                          <p:attrName>style.visibility</p:attrName>
                                        </p:attrNameLst>
                                      </p:cBhvr>
                                      <p:to>
                                        <p:strVal val="visible"/>
                                      </p:to>
                                    </p:set>
                                    <p:anim calcmode="lin" valueType="num">
                                      <p:cBhvr additive="base">
                                        <p:cTn id="72" dur="500" fill="hold"/>
                                        <p:tgtEl>
                                          <p:spTgt spid="6">
                                            <p:txEl>
                                              <p:pRg st="3" end="3"/>
                                            </p:txEl>
                                          </p:spTgt>
                                        </p:tgtEl>
                                        <p:attrNameLst>
                                          <p:attrName>ppt_x</p:attrName>
                                        </p:attrNameLst>
                                      </p:cBhvr>
                                      <p:tavLst>
                                        <p:tav tm="0">
                                          <p:val>
                                            <p:strVal val="#ppt_x"/>
                                          </p:val>
                                        </p:tav>
                                        <p:tav tm="100000">
                                          <p:val>
                                            <p:strVal val="#ppt_x"/>
                                          </p:val>
                                        </p:tav>
                                      </p:tavLst>
                                    </p:anim>
                                    <p:anim calcmode="lin" valueType="num">
                                      <p:cBhvr additive="base">
                                        <p:cTn id="73" dur="500" fill="hold"/>
                                        <p:tgtEl>
                                          <p:spTgt spid="6">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74" fill="hold">
                      <p:stCondLst>
                        <p:cond delay="indefinite"/>
                      </p:stCondLst>
                      <p:childTnLst>
                        <p:par>
                          <p:cTn id="75" fill="hold">
                            <p:stCondLst>
                              <p:cond delay="0"/>
                            </p:stCondLst>
                            <p:childTnLst>
                              <p:par>
                                <p:cTn id="76" presetID="2" presetClass="entr" presetSubtype="4" fill="hold" grpId="0" nodeType="clickEffect">
                                  <p:stCondLst>
                                    <p:cond delay="0"/>
                                  </p:stCondLst>
                                  <p:childTnLst>
                                    <p:set>
                                      <p:cBhvr>
                                        <p:cTn id="77" dur="1" fill="hold">
                                          <p:stCondLst>
                                            <p:cond delay="0"/>
                                          </p:stCondLst>
                                        </p:cTn>
                                        <p:tgtEl>
                                          <p:spTgt spid="6">
                                            <p:txEl>
                                              <p:pRg st="4" end="4"/>
                                            </p:txEl>
                                          </p:spTgt>
                                        </p:tgtEl>
                                        <p:attrNameLst>
                                          <p:attrName>style.visibility</p:attrName>
                                        </p:attrNameLst>
                                      </p:cBhvr>
                                      <p:to>
                                        <p:strVal val="visible"/>
                                      </p:to>
                                    </p:set>
                                    <p:anim calcmode="lin" valueType="num">
                                      <p:cBhvr additive="base">
                                        <p:cTn id="78" dur="500" fill="hold"/>
                                        <p:tgtEl>
                                          <p:spTgt spid="6">
                                            <p:txEl>
                                              <p:pRg st="4" end="4"/>
                                            </p:txEl>
                                          </p:spTgt>
                                        </p:tgtEl>
                                        <p:attrNameLst>
                                          <p:attrName>ppt_x</p:attrName>
                                        </p:attrNameLst>
                                      </p:cBhvr>
                                      <p:tavLst>
                                        <p:tav tm="0">
                                          <p:val>
                                            <p:strVal val="#ppt_x"/>
                                          </p:val>
                                        </p:tav>
                                        <p:tav tm="100000">
                                          <p:val>
                                            <p:strVal val="#ppt_x"/>
                                          </p:val>
                                        </p:tav>
                                      </p:tavLst>
                                    </p:anim>
                                    <p:anim calcmode="lin" valueType="num">
                                      <p:cBhvr additive="base">
                                        <p:cTn id="79" dur="500" fill="hold"/>
                                        <p:tgtEl>
                                          <p:spTgt spid="6">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80" fill="hold">
                      <p:stCondLst>
                        <p:cond delay="indefinite"/>
                      </p:stCondLst>
                      <p:childTnLst>
                        <p:par>
                          <p:cTn id="81" fill="hold">
                            <p:stCondLst>
                              <p:cond delay="0"/>
                            </p:stCondLst>
                            <p:childTnLst>
                              <p:par>
                                <p:cTn id="82" presetID="2" presetClass="entr" presetSubtype="4" fill="hold" grpId="0" nodeType="clickEffect">
                                  <p:stCondLst>
                                    <p:cond delay="0"/>
                                  </p:stCondLst>
                                  <p:childTnLst>
                                    <p:set>
                                      <p:cBhvr>
                                        <p:cTn id="83" dur="1" fill="hold">
                                          <p:stCondLst>
                                            <p:cond delay="0"/>
                                          </p:stCondLst>
                                        </p:cTn>
                                        <p:tgtEl>
                                          <p:spTgt spid="6">
                                            <p:txEl>
                                              <p:pRg st="5" end="5"/>
                                            </p:txEl>
                                          </p:spTgt>
                                        </p:tgtEl>
                                        <p:attrNameLst>
                                          <p:attrName>style.visibility</p:attrName>
                                        </p:attrNameLst>
                                      </p:cBhvr>
                                      <p:to>
                                        <p:strVal val="visible"/>
                                      </p:to>
                                    </p:set>
                                    <p:anim calcmode="lin" valueType="num">
                                      <p:cBhvr additive="base">
                                        <p:cTn id="84" dur="500" fill="hold"/>
                                        <p:tgtEl>
                                          <p:spTgt spid="6">
                                            <p:txEl>
                                              <p:pRg st="5" end="5"/>
                                            </p:txEl>
                                          </p:spTgt>
                                        </p:tgtEl>
                                        <p:attrNameLst>
                                          <p:attrName>ppt_x</p:attrName>
                                        </p:attrNameLst>
                                      </p:cBhvr>
                                      <p:tavLst>
                                        <p:tav tm="0">
                                          <p:val>
                                            <p:strVal val="#ppt_x"/>
                                          </p:val>
                                        </p:tav>
                                        <p:tav tm="100000">
                                          <p:val>
                                            <p:strVal val="#ppt_x"/>
                                          </p:val>
                                        </p:tav>
                                      </p:tavLst>
                                    </p:anim>
                                    <p:anim calcmode="lin" valueType="num">
                                      <p:cBhvr additive="base">
                                        <p:cTn id="85" dur="500" fill="hold"/>
                                        <p:tgtEl>
                                          <p:spTgt spid="6">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P spid="4" grpId="0" uiExpand="1" build="p"/>
      <p:bldP spid="5" grpId="0" build="p"/>
      <p:bldP spid="6"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Non-Profit VS For-profit Colleges</a:t>
            </a:r>
            <a:endParaRPr lang="en-US" dirty="0"/>
          </a:p>
        </p:txBody>
      </p:sp>
      <p:sp>
        <p:nvSpPr>
          <p:cNvPr id="3" name="Content Placeholder 2"/>
          <p:cNvSpPr>
            <a:spLocks noGrp="1"/>
          </p:cNvSpPr>
          <p:nvPr>
            <p:ph idx="1"/>
          </p:nvPr>
        </p:nvSpPr>
        <p:spPr/>
        <p:txBody>
          <a:bodyPr/>
          <a:lstStyle/>
          <a:p>
            <a:r>
              <a:rPr lang="en-US" b="1" dirty="0" smtClean="0"/>
              <a:t>Cost: </a:t>
            </a:r>
            <a:r>
              <a:rPr lang="en-US" dirty="0" smtClean="0"/>
              <a:t>	For profit colleges typically cost $4,000 - $7,000 more than non-profit colleges. </a:t>
            </a:r>
          </a:p>
          <a:p>
            <a:r>
              <a:rPr lang="en-US" b="1" dirty="0" smtClean="0"/>
              <a:t>Where does the money go?: </a:t>
            </a:r>
            <a:r>
              <a:rPr lang="en-US" dirty="0" smtClean="0"/>
              <a:t>	2016 study shows, for-profits spent $3,948 per student for instructional costs, non-profits spent &amp; $17,567 per student. </a:t>
            </a:r>
          </a:p>
          <a:p>
            <a:r>
              <a:rPr lang="en-US" b="1" dirty="0" smtClean="0"/>
              <a:t>Admission and Accreditation:    </a:t>
            </a:r>
            <a:r>
              <a:rPr lang="en-US" dirty="0" smtClean="0"/>
              <a:t>Non profit have more extensive admissions and accreditation is typically regional and national. For profit is open admission with diploma or GED and can have both regional and national accreditation, but be sure to check before beginning program. </a:t>
            </a:r>
            <a:endParaRPr lang="en-US" dirty="0"/>
          </a:p>
        </p:txBody>
      </p:sp>
      <p:pic>
        <p:nvPicPr>
          <p:cNvPr id="5" name="Picture 2" descr="Image result for arizona stat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28233" y="5781547"/>
            <a:ext cx="958852" cy="958852"/>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4" descr="Image result for glendale community colleg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79475" y="4849813"/>
            <a:ext cx="1711325" cy="687261"/>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6" descr="Image result for UCL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911345" y="4916298"/>
            <a:ext cx="1262595" cy="620776"/>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descr="Image result for oregon state university"/>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721681" y="5407930"/>
            <a:ext cx="1911825" cy="1203325"/>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10" descr="Image result for itt tech"/>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580407" y="4618982"/>
            <a:ext cx="1098550" cy="1098550"/>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12" descr="Image result for devry university"/>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9131946" y="4776534"/>
            <a:ext cx="1603375" cy="741561"/>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4" descr="Image result for the art institute"/>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0134346" y="5607494"/>
            <a:ext cx="1184275" cy="1184275"/>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12"/>
          <p:cNvPicPr>
            <a:picLocks noChangeAspect="1"/>
          </p:cNvPicPr>
          <p:nvPr/>
        </p:nvPicPr>
        <p:blipFill>
          <a:blip r:embed="rId9"/>
          <a:stretch>
            <a:fillRect/>
          </a:stretch>
        </p:blipFill>
        <p:spPr>
          <a:xfrm>
            <a:off x="8293750" y="5674915"/>
            <a:ext cx="1850334" cy="927641"/>
          </a:xfrm>
          <a:prstGeom prst="rect">
            <a:avLst/>
          </a:prstGeom>
        </p:spPr>
      </p:pic>
      <p:pic>
        <p:nvPicPr>
          <p:cNvPr id="14" name="Picture 16" descr="Image result for gcu"/>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5175988" y="5518095"/>
            <a:ext cx="1468782" cy="84588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275859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nodeType="click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barn(inVertical)">
                                      <p:cBhvr>
                                        <p:cTn id="22" dur="500"/>
                                        <p:tgtEl>
                                          <p:spTgt spid="7"/>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nodeType="clickEffect">
                                  <p:stCondLst>
                                    <p:cond delay="0"/>
                                  </p:stCondLst>
                                  <p:childTnLst>
                                    <p:set>
                                      <p:cBhvr>
                                        <p:cTn id="26" dur="1" fill="hold">
                                          <p:stCondLst>
                                            <p:cond delay="0"/>
                                          </p:stCondLst>
                                        </p:cTn>
                                        <p:tgtEl>
                                          <p:spTgt spid="8"/>
                                        </p:tgtEl>
                                        <p:attrNameLst>
                                          <p:attrName>style.visibility</p:attrName>
                                        </p:attrNameLst>
                                      </p:cBhvr>
                                      <p:to>
                                        <p:strVal val="visible"/>
                                      </p:to>
                                    </p:set>
                                    <p:animEffect transition="in" filter="barn(inVertical)">
                                      <p:cBhvr>
                                        <p:cTn id="27" dur="500"/>
                                        <p:tgtEl>
                                          <p:spTgt spid="8"/>
                                        </p:tgtEl>
                                      </p:cBhvr>
                                    </p:animEffect>
                                  </p:childTnLst>
                                </p:cTn>
                              </p:par>
                            </p:childTnLst>
                          </p:cTn>
                        </p:par>
                      </p:childTnLst>
                    </p:cTn>
                  </p:par>
                  <p:par>
                    <p:cTn id="28" fill="hold">
                      <p:stCondLst>
                        <p:cond delay="indefinite"/>
                      </p:stCondLst>
                      <p:childTnLst>
                        <p:par>
                          <p:cTn id="29" fill="hold">
                            <p:stCondLst>
                              <p:cond delay="0"/>
                            </p:stCondLst>
                            <p:childTnLst>
                              <p:par>
                                <p:cTn id="30" presetID="16" presetClass="entr" presetSubtype="21" fill="hold" nodeType="clickEffect">
                                  <p:stCondLst>
                                    <p:cond delay="0"/>
                                  </p:stCondLst>
                                  <p:childTnLst>
                                    <p:set>
                                      <p:cBhvr>
                                        <p:cTn id="31" dur="1" fill="hold">
                                          <p:stCondLst>
                                            <p:cond delay="0"/>
                                          </p:stCondLst>
                                        </p:cTn>
                                        <p:tgtEl>
                                          <p:spTgt spid="5"/>
                                        </p:tgtEl>
                                        <p:attrNameLst>
                                          <p:attrName>style.visibility</p:attrName>
                                        </p:attrNameLst>
                                      </p:cBhvr>
                                      <p:to>
                                        <p:strVal val="visible"/>
                                      </p:to>
                                    </p:set>
                                    <p:animEffect transition="in" filter="barn(inVertical)">
                                      <p:cBhvr>
                                        <p:cTn id="32" dur="500"/>
                                        <p:tgtEl>
                                          <p:spTgt spid="5"/>
                                        </p:tgtEl>
                                      </p:cBhvr>
                                    </p:animEffect>
                                  </p:childTnLst>
                                </p:cTn>
                              </p:par>
                            </p:childTnLst>
                          </p:cTn>
                        </p:par>
                      </p:childTnLst>
                    </p:cTn>
                  </p:par>
                  <p:par>
                    <p:cTn id="33" fill="hold">
                      <p:stCondLst>
                        <p:cond delay="indefinite"/>
                      </p:stCondLst>
                      <p:childTnLst>
                        <p:par>
                          <p:cTn id="34" fill="hold">
                            <p:stCondLst>
                              <p:cond delay="0"/>
                            </p:stCondLst>
                            <p:childTnLst>
                              <p:par>
                                <p:cTn id="35" presetID="16" presetClass="entr" presetSubtype="21" fill="hold" nodeType="clickEffect">
                                  <p:stCondLst>
                                    <p:cond delay="0"/>
                                  </p:stCondLst>
                                  <p:childTnLst>
                                    <p:set>
                                      <p:cBhvr>
                                        <p:cTn id="36" dur="1" fill="hold">
                                          <p:stCondLst>
                                            <p:cond delay="0"/>
                                          </p:stCondLst>
                                        </p:cTn>
                                        <p:tgtEl>
                                          <p:spTgt spid="9"/>
                                        </p:tgtEl>
                                        <p:attrNameLst>
                                          <p:attrName>style.visibility</p:attrName>
                                        </p:attrNameLst>
                                      </p:cBhvr>
                                      <p:to>
                                        <p:strVal val="visible"/>
                                      </p:to>
                                    </p:set>
                                    <p:animEffect transition="in" filter="barn(inVertical)">
                                      <p:cBhvr>
                                        <p:cTn id="37" dur="500"/>
                                        <p:tgtEl>
                                          <p:spTgt spid="9"/>
                                        </p:tgtEl>
                                      </p:cBhvr>
                                    </p:animEffect>
                                  </p:childTnLst>
                                </p:cTn>
                              </p:par>
                            </p:childTnLst>
                          </p:cTn>
                        </p:par>
                      </p:childTnLst>
                    </p:cTn>
                  </p:par>
                  <p:par>
                    <p:cTn id="38" fill="hold">
                      <p:stCondLst>
                        <p:cond delay="indefinite"/>
                      </p:stCondLst>
                      <p:childTnLst>
                        <p:par>
                          <p:cTn id="39" fill="hold">
                            <p:stCondLst>
                              <p:cond delay="0"/>
                            </p:stCondLst>
                            <p:childTnLst>
                              <p:par>
                                <p:cTn id="40" presetID="16" presetClass="entr" presetSubtype="21" fill="hold" nodeType="clickEffect">
                                  <p:stCondLst>
                                    <p:cond delay="0"/>
                                  </p:stCondLst>
                                  <p:childTnLst>
                                    <p:set>
                                      <p:cBhvr>
                                        <p:cTn id="41" dur="1" fill="hold">
                                          <p:stCondLst>
                                            <p:cond delay="0"/>
                                          </p:stCondLst>
                                        </p:cTn>
                                        <p:tgtEl>
                                          <p:spTgt spid="10"/>
                                        </p:tgtEl>
                                        <p:attrNameLst>
                                          <p:attrName>style.visibility</p:attrName>
                                        </p:attrNameLst>
                                      </p:cBhvr>
                                      <p:to>
                                        <p:strVal val="visible"/>
                                      </p:to>
                                    </p:set>
                                    <p:animEffect transition="in" filter="barn(inVertical)">
                                      <p:cBhvr>
                                        <p:cTn id="42" dur="500"/>
                                        <p:tgtEl>
                                          <p:spTgt spid="10"/>
                                        </p:tgtEl>
                                      </p:cBhvr>
                                    </p:animEffect>
                                  </p:childTnLst>
                                </p:cTn>
                              </p:par>
                            </p:childTnLst>
                          </p:cTn>
                        </p:par>
                      </p:childTnLst>
                    </p:cTn>
                  </p:par>
                  <p:par>
                    <p:cTn id="43" fill="hold">
                      <p:stCondLst>
                        <p:cond delay="indefinite"/>
                      </p:stCondLst>
                      <p:childTnLst>
                        <p:par>
                          <p:cTn id="44" fill="hold">
                            <p:stCondLst>
                              <p:cond delay="0"/>
                            </p:stCondLst>
                            <p:childTnLst>
                              <p:par>
                                <p:cTn id="45" presetID="16" presetClass="entr" presetSubtype="21" fill="hold" nodeType="clickEffect">
                                  <p:stCondLst>
                                    <p:cond delay="0"/>
                                  </p:stCondLst>
                                  <p:childTnLst>
                                    <p:set>
                                      <p:cBhvr>
                                        <p:cTn id="46" dur="1" fill="hold">
                                          <p:stCondLst>
                                            <p:cond delay="0"/>
                                          </p:stCondLst>
                                        </p:cTn>
                                        <p:tgtEl>
                                          <p:spTgt spid="11"/>
                                        </p:tgtEl>
                                        <p:attrNameLst>
                                          <p:attrName>style.visibility</p:attrName>
                                        </p:attrNameLst>
                                      </p:cBhvr>
                                      <p:to>
                                        <p:strVal val="visible"/>
                                      </p:to>
                                    </p:set>
                                    <p:animEffect transition="in" filter="barn(inVertical)">
                                      <p:cBhvr>
                                        <p:cTn id="47" dur="500"/>
                                        <p:tgtEl>
                                          <p:spTgt spid="11"/>
                                        </p:tgtEl>
                                      </p:cBhvr>
                                    </p:animEffect>
                                  </p:childTnLst>
                                </p:cTn>
                              </p:par>
                            </p:childTnLst>
                          </p:cTn>
                        </p:par>
                      </p:childTnLst>
                    </p:cTn>
                  </p:par>
                  <p:par>
                    <p:cTn id="48" fill="hold">
                      <p:stCondLst>
                        <p:cond delay="indefinite"/>
                      </p:stCondLst>
                      <p:childTnLst>
                        <p:par>
                          <p:cTn id="49" fill="hold">
                            <p:stCondLst>
                              <p:cond delay="0"/>
                            </p:stCondLst>
                            <p:childTnLst>
                              <p:par>
                                <p:cTn id="50" presetID="16" presetClass="entr" presetSubtype="21" fill="hold" nodeType="clickEffect">
                                  <p:stCondLst>
                                    <p:cond delay="0"/>
                                  </p:stCondLst>
                                  <p:childTnLst>
                                    <p:set>
                                      <p:cBhvr>
                                        <p:cTn id="51" dur="1" fill="hold">
                                          <p:stCondLst>
                                            <p:cond delay="0"/>
                                          </p:stCondLst>
                                        </p:cTn>
                                        <p:tgtEl>
                                          <p:spTgt spid="13"/>
                                        </p:tgtEl>
                                        <p:attrNameLst>
                                          <p:attrName>style.visibility</p:attrName>
                                        </p:attrNameLst>
                                      </p:cBhvr>
                                      <p:to>
                                        <p:strVal val="visible"/>
                                      </p:to>
                                    </p:set>
                                    <p:animEffect transition="in" filter="barn(inVertical)">
                                      <p:cBhvr>
                                        <p:cTn id="52" dur="500"/>
                                        <p:tgtEl>
                                          <p:spTgt spid="13"/>
                                        </p:tgtEl>
                                      </p:cBhvr>
                                    </p:animEffect>
                                  </p:childTnLst>
                                </p:cTn>
                              </p:par>
                            </p:childTnLst>
                          </p:cTn>
                        </p:par>
                      </p:childTnLst>
                    </p:cTn>
                  </p:par>
                  <p:par>
                    <p:cTn id="53" fill="hold">
                      <p:stCondLst>
                        <p:cond delay="indefinite"/>
                      </p:stCondLst>
                      <p:childTnLst>
                        <p:par>
                          <p:cTn id="54" fill="hold">
                            <p:stCondLst>
                              <p:cond delay="0"/>
                            </p:stCondLst>
                            <p:childTnLst>
                              <p:par>
                                <p:cTn id="55" presetID="16" presetClass="entr" presetSubtype="21" fill="hold" nodeType="clickEffect">
                                  <p:stCondLst>
                                    <p:cond delay="0"/>
                                  </p:stCondLst>
                                  <p:childTnLst>
                                    <p:set>
                                      <p:cBhvr>
                                        <p:cTn id="56" dur="1" fill="hold">
                                          <p:stCondLst>
                                            <p:cond delay="0"/>
                                          </p:stCondLst>
                                        </p:cTn>
                                        <p:tgtEl>
                                          <p:spTgt spid="12"/>
                                        </p:tgtEl>
                                        <p:attrNameLst>
                                          <p:attrName>style.visibility</p:attrName>
                                        </p:attrNameLst>
                                      </p:cBhvr>
                                      <p:to>
                                        <p:strVal val="visible"/>
                                      </p:to>
                                    </p:set>
                                    <p:animEffect transition="in" filter="barn(inVertical)">
                                      <p:cBhvr>
                                        <p:cTn id="57" dur="500"/>
                                        <p:tgtEl>
                                          <p:spTgt spid="12"/>
                                        </p:tgtEl>
                                      </p:cBhvr>
                                    </p:animEffect>
                                  </p:childTnLst>
                                </p:cTn>
                              </p:par>
                            </p:childTnLst>
                          </p:cTn>
                        </p:par>
                      </p:childTnLst>
                    </p:cTn>
                  </p:par>
                  <p:par>
                    <p:cTn id="58" fill="hold">
                      <p:stCondLst>
                        <p:cond delay="indefinite"/>
                      </p:stCondLst>
                      <p:childTnLst>
                        <p:par>
                          <p:cTn id="59" fill="hold">
                            <p:stCondLst>
                              <p:cond delay="0"/>
                            </p:stCondLst>
                            <p:childTnLst>
                              <p:par>
                                <p:cTn id="60" presetID="16" presetClass="entr" presetSubtype="21" fill="hold" nodeType="clickEffect">
                                  <p:stCondLst>
                                    <p:cond delay="0"/>
                                  </p:stCondLst>
                                  <p:childTnLst>
                                    <p:set>
                                      <p:cBhvr>
                                        <p:cTn id="61" dur="1" fill="hold">
                                          <p:stCondLst>
                                            <p:cond delay="0"/>
                                          </p:stCondLst>
                                        </p:cTn>
                                        <p:tgtEl>
                                          <p:spTgt spid="14"/>
                                        </p:tgtEl>
                                        <p:attrNameLst>
                                          <p:attrName>style.visibility</p:attrName>
                                        </p:attrNameLst>
                                      </p:cBhvr>
                                      <p:to>
                                        <p:strVal val="visible"/>
                                      </p:to>
                                    </p:set>
                                    <p:animEffect transition="in" filter="barn(inVertical)">
                                      <p:cBhvr>
                                        <p:cTn id="62"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Out of state experience without the out of state cost:  WUE</a:t>
            </a:r>
            <a:endParaRPr lang="en-US"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107121" y="1997025"/>
            <a:ext cx="5820979" cy="4860975"/>
          </a:xfrm>
        </p:spPr>
      </p:pic>
    </p:spTree>
    <p:extLst>
      <p:ext uri="{BB962C8B-B14F-4D97-AF65-F5344CB8AC3E}">
        <p14:creationId xmlns:p14="http://schemas.microsoft.com/office/powerpoint/2010/main" val="206214791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15999" y="843545"/>
            <a:ext cx="10058400" cy="1609344"/>
          </a:xfrm>
        </p:spPr>
        <p:txBody>
          <a:bodyPr/>
          <a:lstStyle/>
          <a:p>
            <a:pPr algn="ctr"/>
            <a:r>
              <a:rPr lang="en-US" dirty="0" smtClean="0"/>
              <a:t>Cost of WUE Schools</a:t>
            </a:r>
            <a:endParaRPr lang="en-US" dirty="0"/>
          </a:p>
        </p:txBody>
      </p:sp>
      <p:graphicFrame>
        <p:nvGraphicFramePr>
          <p:cNvPr id="8" name="Content Placeholder 7"/>
          <p:cNvGraphicFramePr>
            <a:graphicFrameLocks noGrp="1"/>
          </p:cNvGraphicFramePr>
          <p:nvPr>
            <p:ph sz="half" idx="2"/>
            <p:extLst>
              <p:ext uri="{D42A27DB-BD31-4B8C-83A1-F6EECF244321}">
                <p14:modId xmlns:p14="http://schemas.microsoft.com/office/powerpoint/2010/main" val="3615564722"/>
              </p:ext>
            </p:extLst>
          </p:nvPr>
        </p:nvGraphicFramePr>
        <p:xfrm>
          <a:off x="1069973" y="2298700"/>
          <a:ext cx="4975226" cy="4290060"/>
        </p:xfrm>
        <a:graphic>
          <a:graphicData uri="http://schemas.openxmlformats.org/drawingml/2006/table">
            <a:tbl>
              <a:tblPr firstRow="1" bandRow="1">
                <a:tableStyleId>{5C22544A-7EE6-4342-B048-85BDC9FD1C3A}</a:tableStyleId>
              </a:tblPr>
              <a:tblGrid>
                <a:gridCol w="2487613">
                  <a:extLst>
                    <a:ext uri="{9D8B030D-6E8A-4147-A177-3AD203B41FA5}">
                      <a16:colId xmlns:a16="http://schemas.microsoft.com/office/drawing/2014/main" val="2852968152"/>
                    </a:ext>
                  </a:extLst>
                </a:gridCol>
                <a:gridCol w="2487613">
                  <a:extLst>
                    <a:ext uri="{9D8B030D-6E8A-4147-A177-3AD203B41FA5}">
                      <a16:colId xmlns:a16="http://schemas.microsoft.com/office/drawing/2014/main" val="3131721123"/>
                    </a:ext>
                  </a:extLst>
                </a:gridCol>
              </a:tblGrid>
              <a:tr h="415290">
                <a:tc>
                  <a:txBody>
                    <a:bodyPr/>
                    <a:lstStyle/>
                    <a:p>
                      <a:r>
                        <a:rPr lang="en-US" dirty="0" smtClean="0"/>
                        <a:t>University of Alaska</a:t>
                      </a:r>
                      <a:endParaRPr lang="en-US" dirty="0"/>
                    </a:p>
                  </a:txBody>
                  <a:tcPr/>
                </a:tc>
                <a:tc>
                  <a:txBody>
                    <a:bodyPr/>
                    <a:lstStyle/>
                    <a:p>
                      <a:r>
                        <a:rPr lang="en-US" dirty="0" smtClean="0"/>
                        <a:t>                $9,540</a:t>
                      </a:r>
                      <a:endParaRPr lang="en-US" dirty="0"/>
                    </a:p>
                  </a:txBody>
                  <a:tcPr/>
                </a:tc>
                <a:extLst>
                  <a:ext uri="{0D108BD9-81ED-4DB2-BD59-A6C34878D82A}">
                    <a16:rowId xmlns:a16="http://schemas.microsoft.com/office/drawing/2014/main" val="2052857192"/>
                  </a:ext>
                </a:extLst>
              </a:tr>
              <a:tr h="415290">
                <a:tc>
                  <a:txBody>
                    <a:bodyPr/>
                    <a:lstStyle/>
                    <a:p>
                      <a:r>
                        <a:rPr lang="en-US" dirty="0" smtClean="0"/>
                        <a:t>Cal Poly (Pomona)</a:t>
                      </a:r>
                      <a:endParaRPr lang="en-US" dirty="0"/>
                    </a:p>
                  </a:txBody>
                  <a:tcPr/>
                </a:tc>
                <a:tc>
                  <a:txBody>
                    <a:bodyPr/>
                    <a:lstStyle/>
                    <a:p>
                      <a:r>
                        <a:rPr lang="en-US" dirty="0" smtClean="0"/>
                        <a:t>                </a:t>
                      </a:r>
                      <a:r>
                        <a:rPr lang="en-US" baseline="0" dirty="0" smtClean="0"/>
                        <a:t> $8,613</a:t>
                      </a:r>
                      <a:endParaRPr lang="en-US" dirty="0"/>
                    </a:p>
                  </a:txBody>
                  <a:tcPr/>
                </a:tc>
                <a:extLst>
                  <a:ext uri="{0D108BD9-81ED-4DB2-BD59-A6C34878D82A}">
                    <a16:rowId xmlns:a16="http://schemas.microsoft.com/office/drawing/2014/main" val="2416664403"/>
                  </a:ext>
                </a:extLst>
              </a:tr>
              <a:tr h="415290">
                <a:tc>
                  <a:txBody>
                    <a:bodyPr/>
                    <a:lstStyle/>
                    <a:p>
                      <a:r>
                        <a:rPr lang="en-US" dirty="0" smtClean="0"/>
                        <a:t>Cal State Schools</a:t>
                      </a:r>
                      <a:endParaRPr lang="en-US" dirty="0"/>
                    </a:p>
                  </a:txBody>
                  <a:tcPr/>
                </a:tc>
                <a:tc>
                  <a:txBody>
                    <a:bodyPr/>
                    <a:lstStyle/>
                    <a:p>
                      <a:r>
                        <a:rPr lang="en-US" dirty="0" smtClean="0"/>
                        <a:t>                 $8,613</a:t>
                      </a:r>
                      <a:endParaRPr lang="en-US" dirty="0"/>
                    </a:p>
                  </a:txBody>
                  <a:tcPr/>
                </a:tc>
                <a:extLst>
                  <a:ext uri="{0D108BD9-81ED-4DB2-BD59-A6C34878D82A}">
                    <a16:rowId xmlns:a16="http://schemas.microsoft.com/office/drawing/2014/main" val="3132703900"/>
                  </a:ext>
                </a:extLst>
              </a:tr>
              <a:tr h="415290">
                <a:tc>
                  <a:txBody>
                    <a:bodyPr/>
                    <a:lstStyle/>
                    <a:p>
                      <a:r>
                        <a:rPr lang="en-US" dirty="0" smtClean="0"/>
                        <a:t>Colorado State</a:t>
                      </a:r>
                      <a:endParaRPr lang="en-US" dirty="0"/>
                    </a:p>
                  </a:txBody>
                  <a:tcPr/>
                </a:tc>
                <a:tc>
                  <a:txBody>
                    <a:bodyPr/>
                    <a:lstStyle/>
                    <a:p>
                      <a:r>
                        <a:rPr lang="en-US" dirty="0" smtClean="0"/>
                        <a:t>               $17,964</a:t>
                      </a:r>
                      <a:endParaRPr lang="en-US" dirty="0"/>
                    </a:p>
                  </a:txBody>
                  <a:tcPr/>
                </a:tc>
                <a:extLst>
                  <a:ext uri="{0D108BD9-81ED-4DB2-BD59-A6C34878D82A}">
                    <a16:rowId xmlns:a16="http://schemas.microsoft.com/office/drawing/2014/main" val="2701221969"/>
                  </a:ext>
                </a:extLst>
              </a:tr>
              <a:tr h="415290">
                <a:tc>
                  <a:txBody>
                    <a:bodyPr/>
                    <a:lstStyle/>
                    <a:p>
                      <a:r>
                        <a:rPr lang="en-US" dirty="0" err="1" smtClean="0"/>
                        <a:t>Univ</a:t>
                      </a:r>
                      <a:r>
                        <a:rPr lang="en-US" baseline="0" dirty="0" smtClean="0"/>
                        <a:t> of Hawaii </a:t>
                      </a:r>
                      <a:endParaRPr lang="en-US" dirty="0"/>
                    </a:p>
                  </a:txBody>
                  <a:tcPr/>
                </a:tc>
                <a:tc>
                  <a:txBody>
                    <a:bodyPr/>
                    <a:lstStyle/>
                    <a:p>
                      <a:r>
                        <a:rPr lang="en-US" dirty="0" smtClean="0"/>
                        <a:t>               $10,908</a:t>
                      </a:r>
                      <a:endParaRPr lang="en-US" dirty="0"/>
                    </a:p>
                  </a:txBody>
                  <a:tcPr/>
                </a:tc>
                <a:extLst>
                  <a:ext uri="{0D108BD9-81ED-4DB2-BD59-A6C34878D82A}">
                    <a16:rowId xmlns:a16="http://schemas.microsoft.com/office/drawing/2014/main" val="3705355503"/>
                  </a:ext>
                </a:extLst>
              </a:tr>
              <a:tr h="552450">
                <a:tc>
                  <a:txBody>
                    <a:bodyPr/>
                    <a:lstStyle/>
                    <a:p>
                      <a:r>
                        <a:rPr lang="en-US" dirty="0" smtClean="0"/>
                        <a:t>Boise State </a:t>
                      </a:r>
                      <a:endParaRPr lang="en-US" dirty="0"/>
                    </a:p>
                  </a:txBody>
                  <a:tcPr/>
                </a:tc>
                <a:tc>
                  <a:txBody>
                    <a:bodyPr/>
                    <a:lstStyle/>
                    <a:p>
                      <a:r>
                        <a:rPr lang="en-US" dirty="0" smtClean="0"/>
                        <a:t>                 $7,889</a:t>
                      </a:r>
                      <a:endParaRPr lang="en-US" dirty="0"/>
                    </a:p>
                  </a:txBody>
                  <a:tcPr/>
                </a:tc>
                <a:extLst>
                  <a:ext uri="{0D108BD9-81ED-4DB2-BD59-A6C34878D82A}">
                    <a16:rowId xmlns:a16="http://schemas.microsoft.com/office/drawing/2014/main" val="1577965556"/>
                  </a:ext>
                </a:extLst>
              </a:tr>
              <a:tr h="415290">
                <a:tc>
                  <a:txBody>
                    <a:bodyPr/>
                    <a:lstStyle/>
                    <a:p>
                      <a:r>
                        <a:rPr lang="en-US" dirty="0" smtClean="0"/>
                        <a:t>UNLV</a:t>
                      </a:r>
                      <a:endParaRPr lang="en-US" dirty="0"/>
                    </a:p>
                  </a:txBody>
                  <a:tcPr/>
                </a:tc>
                <a:tc>
                  <a:txBody>
                    <a:bodyPr/>
                    <a:lstStyle/>
                    <a:p>
                      <a:r>
                        <a:rPr lang="en-US" dirty="0" smtClean="0"/>
                        <a:t>                $10,080</a:t>
                      </a:r>
                      <a:endParaRPr lang="en-US" dirty="0"/>
                    </a:p>
                  </a:txBody>
                  <a:tcPr/>
                </a:tc>
                <a:extLst>
                  <a:ext uri="{0D108BD9-81ED-4DB2-BD59-A6C34878D82A}">
                    <a16:rowId xmlns:a16="http://schemas.microsoft.com/office/drawing/2014/main" val="1040257424"/>
                  </a:ext>
                </a:extLst>
              </a:tr>
              <a:tr h="415290">
                <a:tc>
                  <a:txBody>
                    <a:bodyPr/>
                    <a:lstStyle/>
                    <a:p>
                      <a:r>
                        <a:rPr lang="en-US" dirty="0" smtClean="0"/>
                        <a:t>New Mexico State</a:t>
                      </a:r>
                      <a:endParaRPr lang="en-US" dirty="0"/>
                    </a:p>
                  </a:txBody>
                  <a:tcPr/>
                </a:tc>
                <a:tc>
                  <a:txBody>
                    <a:bodyPr/>
                    <a:lstStyle/>
                    <a:p>
                      <a:r>
                        <a:rPr lang="en-US" dirty="0" smtClean="0"/>
                        <a:t>                 $8,856</a:t>
                      </a:r>
                      <a:endParaRPr lang="en-US" dirty="0"/>
                    </a:p>
                  </a:txBody>
                  <a:tcPr/>
                </a:tc>
                <a:extLst>
                  <a:ext uri="{0D108BD9-81ED-4DB2-BD59-A6C34878D82A}">
                    <a16:rowId xmlns:a16="http://schemas.microsoft.com/office/drawing/2014/main" val="1035875668"/>
                  </a:ext>
                </a:extLst>
              </a:tr>
              <a:tr h="415290">
                <a:tc>
                  <a:txBody>
                    <a:bodyPr/>
                    <a:lstStyle/>
                    <a:p>
                      <a:r>
                        <a:rPr lang="en-US" dirty="0" smtClean="0"/>
                        <a:t>New Mexico </a:t>
                      </a:r>
                      <a:r>
                        <a:rPr lang="en-US" dirty="0" err="1" smtClean="0"/>
                        <a:t>Univ</a:t>
                      </a:r>
                      <a:endParaRPr lang="en-US" dirty="0"/>
                    </a:p>
                  </a:txBody>
                  <a:tcPr/>
                </a:tc>
                <a:tc>
                  <a:txBody>
                    <a:bodyPr/>
                    <a:lstStyle/>
                    <a:p>
                      <a:r>
                        <a:rPr lang="en-US" dirty="0" smtClean="0"/>
                        <a:t>                 $8,127</a:t>
                      </a:r>
                      <a:endParaRPr lang="en-US" dirty="0"/>
                    </a:p>
                  </a:txBody>
                  <a:tcPr/>
                </a:tc>
                <a:extLst>
                  <a:ext uri="{0D108BD9-81ED-4DB2-BD59-A6C34878D82A}">
                    <a16:rowId xmlns:a16="http://schemas.microsoft.com/office/drawing/2014/main" val="106887962"/>
                  </a:ext>
                </a:extLst>
              </a:tr>
              <a:tr h="415290">
                <a:tc>
                  <a:txBody>
                    <a:bodyPr/>
                    <a:lstStyle/>
                    <a:p>
                      <a:r>
                        <a:rPr lang="en-US" dirty="0" err="1" smtClean="0"/>
                        <a:t>Univ</a:t>
                      </a:r>
                      <a:r>
                        <a:rPr lang="en-US" dirty="0" smtClean="0"/>
                        <a:t> of North Dakota</a:t>
                      </a:r>
                      <a:endParaRPr lang="en-US" dirty="0"/>
                    </a:p>
                  </a:txBody>
                  <a:tcPr/>
                </a:tc>
                <a:tc>
                  <a:txBody>
                    <a:bodyPr/>
                    <a:lstStyle/>
                    <a:p>
                      <a:r>
                        <a:rPr lang="en-US" dirty="0" smtClean="0"/>
                        <a:t>                 $10,836</a:t>
                      </a:r>
                      <a:endParaRPr lang="en-US" dirty="0"/>
                    </a:p>
                  </a:txBody>
                  <a:tcPr/>
                </a:tc>
                <a:extLst>
                  <a:ext uri="{0D108BD9-81ED-4DB2-BD59-A6C34878D82A}">
                    <a16:rowId xmlns:a16="http://schemas.microsoft.com/office/drawing/2014/main" val="3116521166"/>
                  </a:ext>
                </a:extLst>
              </a:tr>
            </a:tbl>
          </a:graphicData>
        </a:graphic>
      </p:graphicFrame>
      <p:graphicFrame>
        <p:nvGraphicFramePr>
          <p:cNvPr id="9" name="Content Placeholder 8"/>
          <p:cNvGraphicFramePr>
            <a:graphicFrameLocks noGrp="1"/>
          </p:cNvGraphicFramePr>
          <p:nvPr>
            <p:ph sz="quarter" idx="4"/>
            <p:extLst>
              <p:ext uri="{D42A27DB-BD31-4B8C-83A1-F6EECF244321}">
                <p14:modId xmlns:p14="http://schemas.microsoft.com/office/powerpoint/2010/main" val="861126121"/>
              </p:ext>
            </p:extLst>
          </p:nvPr>
        </p:nvGraphicFramePr>
        <p:xfrm>
          <a:off x="6235700" y="2298700"/>
          <a:ext cx="4883150" cy="4290060"/>
        </p:xfrm>
        <a:graphic>
          <a:graphicData uri="http://schemas.openxmlformats.org/drawingml/2006/table">
            <a:tbl>
              <a:tblPr firstRow="1" bandRow="1">
                <a:tableStyleId>{5C22544A-7EE6-4342-B048-85BDC9FD1C3A}</a:tableStyleId>
              </a:tblPr>
              <a:tblGrid>
                <a:gridCol w="2441575">
                  <a:extLst>
                    <a:ext uri="{9D8B030D-6E8A-4147-A177-3AD203B41FA5}">
                      <a16:colId xmlns:a16="http://schemas.microsoft.com/office/drawing/2014/main" val="1442461389"/>
                    </a:ext>
                  </a:extLst>
                </a:gridCol>
                <a:gridCol w="2441575">
                  <a:extLst>
                    <a:ext uri="{9D8B030D-6E8A-4147-A177-3AD203B41FA5}">
                      <a16:colId xmlns:a16="http://schemas.microsoft.com/office/drawing/2014/main" val="2964583552"/>
                    </a:ext>
                  </a:extLst>
                </a:gridCol>
              </a:tblGrid>
              <a:tr h="429006">
                <a:tc>
                  <a:txBody>
                    <a:bodyPr/>
                    <a:lstStyle/>
                    <a:p>
                      <a:r>
                        <a:rPr lang="en-US" dirty="0" smtClean="0"/>
                        <a:t>Western Oregon U</a:t>
                      </a:r>
                      <a:endParaRPr lang="en-US" dirty="0"/>
                    </a:p>
                  </a:txBody>
                  <a:tcPr/>
                </a:tc>
                <a:tc>
                  <a:txBody>
                    <a:bodyPr/>
                    <a:lstStyle/>
                    <a:p>
                      <a:r>
                        <a:rPr lang="en-US" dirty="0" smtClean="0"/>
                        <a:t>                $11,610</a:t>
                      </a:r>
                      <a:endParaRPr lang="en-US" dirty="0"/>
                    </a:p>
                  </a:txBody>
                  <a:tcPr/>
                </a:tc>
                <a:extLst>
                  <a:ext uri="{0D108BD9-81ED-4DB2-BD59-A6C34878D82A}">
                    <a16:rowId xmlns:a16="http://schemas.microsoft.com/office/drawing/2014/main" val="289145308"/>
                  </a:ext>
                </a:extLst>
              </a:tr>
              <a:tr h="429006">
                <a:tc>
                  <a:txBody>
                    <a:bodyPr/>
                    <a:lstStyle/>
                    <a:p>
                      <a:r>
                        <a:rPr lang="en-US" dirty="0" smtClean="0"/>
                        <a:t>Portland State</a:t>
                      </a:r>
                      <a:endParaRPr lang="en-US" dirty="0"/>
                    </a:p>
                  </a:txBody>
                  <a:tcPr/>
                </a:tc>
                <a:tc>
                  <a:txBody>
                    <a:bodyPr/>
                    <a:lstStyle/>
                    <a:p>
                      <a:r>
                        <a:rPr lang="en-US" dirty="0" smtClean="0"/>
                        <a:t>                </a:t>
                      </a:r>
                      <a:r>
                        <a:rPr lang="en-US" baseline="0" dirty="0" smtClean="0"/>
                        <a:t> $11,543</a:t>
                      </a:r>
                      <a:endParaRPr lang="en-US" dirty="0"/>
                    </a:p>
                  </a:txBody>
                  <a:tcPr/>
                </a:tc>
                <a:extLst>
                  <a:ext uri="{0D108BD9-81ED-4DB2-BD59-A6C34878D82A}">
                    <a16:rowId xmlns:a16="http://schemas.microsoft.com/office/drawing/2014/main" val="3648799166"/>
                  </a:ext>
                </a:extLst>
              </a:tr>
              <a:tr h="429006">
                <a:tc>
                  <a:txBody>
                    <a:bodyPr/>
                    <a:lstStyle/>
                    <a:p>
                      <a:r>
                        <a:rPr lang="en-US" dirty="0" err="1" smtClean="0"/>
                        <a:t>Univ</a:t>
                      </a:r>
                      <a:r>
                        <a:rPr lang="en-US" baseline="0" dirty="0" smtClean="0"/>
                        <a:t> of South Dakota</a:t>
                      </a:r>
                      <a:endParaRPr lang="en-US" dirty="0"/>
                    </a:p>
                  </a:txBody>
                  <a:tcPr/>
                </a:tc>
                <a:tc>
                  <a:txBody>
                    <a:bodyPr/>
                    <a:lstStyle/>
                    <a:p>
                      <a:r>
                        <a:rPr lang="en-US" dirty="0" smtClean="0"/>
                        <a:t>                 $10,815</a:t>
                      </a:r>
                      <a:endParaRPr lang="en-US" dirty="0"/>
                    </a:p>
                  </a:txBody>
                  <a:tcPr/>
                </a:tc>
                <a:extLst>
                  <a:ext uri="{0D108BD9-81ED-4DB2-BD59-A6C34878D82A}">
                    <a16:rowId xmlns:a16="http://schemas.microsoft.com/office/drawing/2014/main" val="4291100765"/>
                  </a:ext>
                </a:extLst>
              </a:tr>
              <a:tr h="429006">
                <a:tc>
                  <a:txBody>
                    <a:bodyPr/>
                    <a:lstStyle/>
                    <a:p>
                      <a:r>
                        <a:rPr lang="en-US" dirty="0" smtClean="0"/>
                        <a:t>South Dakota State</a:t>
                      </a:r>
                      <a:endParaRPr lang="en-US" dirty="0"/>
                    </a:p>
                  </a:txBody>
                  <a:tcPr/>
                </a:tc>
                <a:tc>
                  <a:txBody>
                    <a:bodyPr/>
                    <a:lstStyle/>
                    <a:p>
                      <a:r>
                        <a:rPr lang="en-US" dirty="0" smtClean="0"/>
                        <a:t>                 </a:t>
                      </a:r>
                      <a:r>
                        <a:rPr lang="en-US" baseline="0" dirty="0" smtClean="0"/>
                        <a:t>$10,815</a:t>
                      </a:r>
                      <a:endParaRPr lang="en-US" dirty="0"/>
                    </a:p>
                  </a:txBody>
                  <a:tcPr/>
                </a:tc>
                <a:extLst>
                  <a:ext uri="{0D108BD9-81ED-4DB2-BD59-A6C34878D82A}">
                    <a16:rowId xmlns:a16="http://schemas.microsoft.com/office/drawing/2014/main" val="3130529905"/>
                  </a:ext>
                </a:extLst>
              </a:tr>
              <a:tr h="429006">
                <a:tc>
                  <a:txBody>
                    <a:bodyPr/>
                    <a:lstStyle/>
                    <a:p>
                      <a:r>
                        <a:rPr lang="en-US" dirty="0" smtClean="0"/>
                        <a:t>University</a:t>
                      </a:r>
                      <a:r>
                        <a:rPr lang="en-US" baseline="0" dirty="0" smtClean="0"/>
                        <a:t> of Utah</a:t>
                      </a:r>
                      <a:endParaRPr lang="en-US" dirty="0"/>
                    </a:p>
                  </a:txBody>
                  <a:tcPr/>
                </a:tc>
                <a:tc>
                  <a:txBody>
                    <a:bodyPr/>
                    <a:lstStyle/>
                    <a:p>
                      <a:r>
                        <a:rPr lang="en-US" dirty="0" smtClean="0"/>
                        <a:t>                  $11,996</a:t>
                      </a:r>
                      <a:endParaRPr lang="en-US" dirty="0"/>
                    </a:p>
                  </a:txBody>
                  <a:tcPr/>
                </a:tc>
                <a:extLst>
                  <a:ext uri="{0D108BD9-81ED-4DB2-BD59-A6C34878D82A}">
                    <a16:rowId xmlns:a16="http://schemas.microsoft.com/office/drawing/2014/main" val="2074304110"/>
                  </a:ext>
                </a:extLst>
              </a:tr>
              <a:tr h="429006">
                <a:tc>
                  <a:txBody>
                    <a:bodyPr/>
                    <a:lstStyle/>
                    <a:p>
                      <a:r>
                        <a:rPr lang="en-US" dirty="0" smtClean="0"/>
                        <a:t>Utah State </a:t>
                      </a:r>
                      <a:endParaRPr lang="en-US" dirty="0"/>
                    </a:p>
                  </a:txBody>
                  <a:tcPr/>
                </a:tc>
                <a:tc>
                  <a:txBody>
                    <a:bodyPr/>
                    <a:lstStyle/>
                    <a:p>
                      <a:r>
                        <a:rPr lang="en-US" dirty="0" smtClean="0"/>
                        <a:t>                  $9,515</a:t>
                      </a:r>
                      <a:endParaRPr lang="en-US" dirty="0"/>
                    </a:p>
                  </a:txBody>
                  <a:tcPr/>
                </a:tc>
                <a:extLst>
                  <a:ext uri="{0D108BD9-81ED-4DB2-BD59-A6C34878D82A}">
                    <a16:rowId xmlns:a16="http://schemas.microsoft.com/office/drawing/2014/main" val="1281402520"/>
                  </a:ext>
                </a:extLst>
              </a:tr>
              <a:tr h="429006">
                <a:tc>
                  <a:txBody>
                    <a:bodyPr/>
                    <a:lstStyle/>
                    <a:p>
                      <a:r>
                        <a:rPr lang="en-US" dirty="0" smtClean="0"/>
                        <a:t>Weber State</a:t>
                      </a:r>
                      <a:endParaRPr lang="en-US" dirty="0"/>
                    </a:p>
                  </a:txBody>
                  <a:tcPr/>
                </a:tc>
                <a:tc>
                  <a:txBody>
                    <a:bodyPr/>
                    <a:lstStyle/>
                    <a:p>
                      <a:r>
                        <a:rPr lang="en-US" dirty="0" smtClean="0"/>
                        <a:t>                  $7,338</a:t>
                      </a:r>
                      <a:endParaRPr lang="en-US" dirty="0"/>
                    </a:p>
                  </a:txBody>
                  <a:tcPr/>
                </a:tc>
                <a:extLst>
                  <a:ext uri="{0D108BD9-81ED-4DB2-BD59-A6C34878D82A}">
                    <a16:rowId xmlns:a16="http://schemas.microsoft.com/office/drawing/2014/main" val="799507605"/>
                  </a:ext>
                </a:extLst>
              </a:tr>
              <a:tr h="429006">
                <a:tc>
                  <a:txBody>
                    <a:bodyPr/>
                    <a:lstStyle/>
                    <a:p>
                      <a:r>
                        <a:rPr lang="en-US" dirty="0" smtClean="0"/>
                        <a:t>Washington State</a:t>
                      </a:r>
                      <a:endParaRPr lang="en-US" dirty="0"/>
                    </a:p>
                  </a:txBody>
                  <a:tcPr/>
                </a:tc>
                <a:tc>
                  <a:txBody>
                    <a:bodyPr/>
                    <a:lstStyle/>
                    <a:p>
                      <a:r>
                        <a:rPr lang="en-US" dirty="0" smtClean="0"/>
                        <a:t>                  $15,445</a:t>
                      </a:r>
                      <a:endParaRPr lang="en-US" dirty="0"/>
                    </a:p>
                  </a:txBody>
                  <a:tcPr/>
                </a:tc>
                <a:extLst>
                  <a:ext uri="{0D108BD9-81ED-4DB2-BD59-A6C34878D82A}">
                    <a16:rowId xmlns:a16="http://schemas.microsoft.com/office/drawing/2014/main" val="1734295396"/>
                  </a:ext>
                </a:extLst>
              </a:tr>
              <a:tr h="429006">
                <a:tc>
                  <a:txBody>
                    <a:bodyPr/>
                    <a:lstStyle/>
                    <a:p>
                      <a:r>
                        <a:rPr lang="en-US" dirty="0" smtClean="0"/>
                        <a:t>West Washington U</a:t>
                      </a:r>
                      <a:endParaRPr lang="en-US" dirty="0"/>
                    </a:p>
                  </a:txBody>
                  <a:tcPr/>
                </a:tc>
                <a:tc>
                  <a:txBody>
                    <a:bodyPr/>
                    <a:lstStyle/>
                    <a:p>
                      <a:r>
                        <a:rPr lang="en-US" dirty="0" smtClean="0"/>
                        <a:t>                  $10,715</a:t>
                      </a:r>
                      <a:endParaRPr lang="en-US" dirty="0"/>
                    </a:p>
                  </a:txBody>
                  <a:tcPr/>
                </a:tc>
                <a:extLst>
                  <a:ext uri="{0D108BD9-81ED-4DB2-BD59-A6C34878D82A}">
                    <a16:rowId xmlns:a16="http://schemas.microsoft.com/office/drawing/2014/main" val="1125526597"/>
                  </a:ext>
                </a:extLst>
              </a:tr>
              <a:tr h="429006">
                <a:tc>
                  <a:txBody>
                    <a:bodyPr/>
                    <a:lstStyle/>
                    <a:p>
                      <a:r>
                        <a:rPr lang="en-US" dirty="0" err="1" smtClean="0"/>
                        <a:t>Univ</a:t>
                      </a:r>
                      <a:r>
                        <a:rPr lang="en-US" dirty="0" smtClean="0"/>
                        <a:t> of Wyoming</a:t>
                      </a:r>
                      <a:endParaRPr lang="en-US" dirty="0"/>
                    </a:p>
                  </a:txBody>
                  <a:tcPr/>
                </a:tc>
                <a:tc>
                  <a:txBody>
                    <a:bodyPr/>
                    <a:lstStyle/>
                    <a:p>
                      <a:r>
                        <a:rPr lang="en-US" dirty="0" smtClean="0"/>
                        <a:t>                  $6,030</a:t>
                      </a:r>
                      <a:endParaRPr lang="en-US" dirty="0"/>
                    </a:p>
                  </a:txBody>
                  <a:tcPr/>
                </a:tc>
                <a:extLst>
                  <a:ext uri="{0D108BD9-81ED-4DB2-BD59-A6C34878D82A}">
                    <a16:rowId xmlns:a16="http://schemas.microsoft.com/office/drawing/2014/main" val="3694121623"/>
                  </a:ext>
                </a:extLst>
              </a:tr>
            </a:tbl>
          </a:graphicData>
        </a:graphic>
      </p:graphicFrame>
      <p:pic>
        <p:nvPicPr>
          <p:cNvPr id="3078" name="Picture 6" descr="Image result for university of alaska"/>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50263" y="225666"/>
            <a:ext cx="1654273" cy="992564"/>
          </a:xfrm>
          <a:prstGeom prst="rect">
            <a:avLst/>
          </a:prstGeom>
          <a:noFill/>
          <a:scene3d>
            <a:camera prst="isometricRightUp"/>
            <a:lightRig rig="threePt" dir="t"/>
          </a:scene3d>
          <a:extLst>
            <a:ext uri="{909E8E84-426E-40DD-AFC4-6F175D3DCCD1}">
              <a14:hiddenFill xmlns:a14="http://schemas.microsoft.com/office/drawing/2010/main">
                <a:solidFill>
                  <a:srgbClr val="FFFFFF"/>
                </a:solidFill>
              </a14:hiddenFill>
            </a:ext>
          </a:extLst>
        </p:spPr>
      </p:pic>
      <p:pic>
        <p:nvPicPr>
          <p:cNvPr id="11" name="Picture 10"/>
          <p:cNvPicPr>
            <a:picLocks noChangeAspect="1"/>
          </p:cNvPicPr>
          <p:nvPr/>
        </p:nvPicPr>
        <p:blipFill>
          <a:blip r:embed="rId3"/>
          <a:stretch>
            <a:fillRect/>
          </a:stretch>
        </p:blipFill>
        <p:spPr>
          <a:xfrm>
            <a:off x="10528016" y="238392"/>
            <a:ext cx="1153320" cy="1153320"/>
          </a:xfrm>
          <a:prstGeom prst="rect">
            <a:avLst/>
          </a:prstGeom>
          <a:scene3d>
            <a:camera prst="isometricLeftDown"/>
            <a:lightRig rig="threePt" dir="t"/>
          </a:scene3d>
        </p:spPr>
      </p:pic>
      <p:pic>
        <p:nvPicPr>
          <p:cNvPr id="12" name="Picture 11"/>
          <p:cNvPicPr>
            <a:picLocks noChangeAspect="1"/>
          </p:cNvPicPr>
          <p:nvPr/>
        </p:nvPicPr>
        <p:blipFill>
          <a:blip r:embed="rId4"/>
          <a:stretch>
            <a:fillRect/>
          </a:stretch>
        </p:blipFill>
        <p:spPr>
          <a:xfrm>
            <a:off x="8814582" y="1156275"/>
            <a:ext cx="1046871" cy="1046871"/>
          </a:xfrm>
          <a:prstGeom prst="rect">
            <a:avLst/>
          </a:prstGeom>
        </p:spPr>
      </p:pic>
      <p:pic>
        <p:nvPicPr>
          <p:cNvPr id="3080" name="Picture 8" descr="Image result for boise state university"/>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798684" y="1093288"/>
            <a:ext cx="1440031" cy="1109858"/>
          </a:xfrm>
          <a:prstGeom prst="rect">
            <a:avLst/>
          </a:prstGeom>
          <a:noFill/>
          <a:extLst>
            <a:ext uri="{909E8E84-426E-40DD-AFC4-6F175D3DCCD1}">
              <a14:hiddenFill xmlns:a14="http://schemas.microsoft.com/office/drawing/2010/main">
                <a:solidFill>
                  <a:srgbClr val="FFFFFF"/>
                </a:solidFill>
              </a14:hiddenFill>
            </a:ext>
          </a:extLst>
        </p:spPr>
      </p:pic>
      <p:pic>
        <p:nvPicPr>
          <p:cNvPr id="3082" name="Picture 10" descr="Image result for UNLV"/>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295858" y="-46097"/>
            <a:ext cx="1451084" cy="1451084"/>
          </a:xfrm>
          <a:prstGeom prst="rect">
            <a:avLst/>
          </a:prstGeom>
          <a:noFill/>
          <a:extLst>
            <a:ext uri="{909E8E84-426E-40DD-AFC4-6F175D3DCCD1}">
              <a14:hiddenFill xmlns:a14="http://schemas.microsoft.com/office/drawing/2010/main">
                <a:solidFill>
                  <a:srgbClr val="FFFFFF"/>
                </a:solidFill>
              </a14:hiddenFill>
            </a:ext>
          </a:extLst>
        </p:spPr>
      </p:pic>
      <p:pic>
        <p:nvPicPr>
          <p:cNvPr id="3084" name="Picture 12" descr="Related image"/>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747011" y="19784"/>
            <a:ext cx="1263555" cy="1263555"/>
          </a:xfrm>
          <a:prstGeom prst="rect">
            <a:avLst/>
          </a:prstGeom>
          <a:noFill/>
          <a:extLst>
            <a:ext uri="{909E8E84-426E-40DD-AFC4-6F175D3DCCD1}">
              <a14:hiddenFill xmlns:a14="http://schemas.microsoft.com/office/drawing/2010/main">
                <a:solidFill>
                  <a:srgbClr val="FFFFFF"/>
                </a:solidFill>
              </a14:hiddenFill>
            </a:ext>
          </a:extLst>
        </p:spPr>
      </p:pic>
      <p:pic>
        <p:nvPicPr>
          <p:cNvPr id="3086" name="Picture 14" descr="Image result for weber state"/>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335123" y="-157566"/>
            <a:ext cx="1561001" cy="1561001"/>
          </a:xfrm>
          <a:prstGeom prst="rect">
            <a:avLst/>
          </a:prstGeom>
          <a:noFill/>
          <a:extLst>
            <a:ext uri="{909E8E84-426E-40DD-AFC4-6F175D3DCCD1}">
              <a14:hiddenFill xmlns:a14="http://schemas.microsoft.com/office/drawing/2010/main">
                <a:solidFill>
                  <a:srgbClr val="FFFFFF"/>
                </a:solidFill>
              </a14:hiddenFill>
            </a:ext>
          </a:extLst>
        </p:spPr>
      </p:pic>
      <p:pic>
        <p:nvPicPr>
          <p:cNvPr id="3088" name="Picture 16" descr="Image result for washington state university"/>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5016" y="1391712"/>
            <a:ext cx="1156731" cy="1156731"/>
          </a:xfrm>
          <a:prstGeom prst="rect">
            <a:avLst/>
          </a:prstGeom>
          <a:noFill/>
          <a:extLst>
            <a:ext uri="{909E8E84-426E-40DD-AFC4-6F175D3DCCD1}">
              <a14:hiddenFill xmlns:a14="http://schemas.microsoft.com/office/drawing/2010/main">
                <a:solidFill>
                  <a:srgbClr val="FFFFFF"/>
                </a:solidFill>
              </a14:hiddenFill>
            </a:ext>
          </a:extLst>
        </p:spPr>
      </p:pic>
      <p:pic>
        <p:nvPicPr>
          <p:cNvPr id="3090" name="Picture 18" descr="Image result for utah state"/>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11128373" y="1673617"/>
            <a:ext cx="996364" cy="99636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7785660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Merit Scholarships	</a:t>
            </a:r>
            <a:endParaRPr lang="en-US"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1103418062"/>
              </p:ext>
            </p:extLst>
          </p:nvPr>
        </p:nvGraphicFramePr>
        <p:xfrm>
          <a:off x="1069974" y="1634490"/>
          <a:ext cx="10542905" cy="453771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1761819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 presetClass="entr" presetSubtype="4" fill="hold" grpId="0" nodeType="clickEffect">
                                  <p:stCondLst>
                                    <p:cond delay="0"/>
                                  </p:stCondLst>
                                  <p:childTnLst>
                                    <p:set>
                                      <p:cBhvr>
                                        <p:cTn id="13" dur="1" fill="hold">
                                          <p:stCondLst>
                                            <p:cond delay="0"/>
                                          </p:stCondLst>
                                        </p:cTn>
                                        <p:tgtEl>
                                          <p:spTgt spid="4"/>
                                        </p:tgtEl>
                                        <p:attrNameLst>
                                          <p:attrName>style.visibility</p:attrName>
                                        </p:attrNameLst>
                                      </p:cBhvr>
                                      <p:to>
                                        <p:strVal val="visible"/>
                                      </p:to>
                                    </p:set>
                                    <p:anim calcmode="lin" valueType="num">
                                      <p:cBhvr additive="base">
                                        <p:cTn id="14" dur="500" fill="hold"/>
                                        <p:tgtEl>
                                          <p:spTgt spid="4"/>
                                        </p:tgtEl>
                                        <p:attrNameLst>
                                          <p:attrName>ppt_x</p:attrName>
                                        </p:attrNameLst>
                                      </p:cBhvr>
                                      <p:tavLst>
                                        <p:tav tm="0">
                                          <p:val>
                                            <p:strVal val="#ppt_x"/>
                                          </p:val>
                                        </p:tav>
                                        <p:tav tm="100000">
                                          <p:val>
                                            <p:strVal val="#ppt_x"/>
                                          </p:val>
                                        </p:tav>
                                      </p:tavLst>
                                    </p:anim>
                                    <p:anim calcmode="lin" valueType="num">
                                      <p:cBhvr additive="base">
                                        <p:cTn id="15"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Graphic spid="4" grpId="0">
        <p:bldAsOne/>
      </p:bldGraphic>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936283" y="2274704"/>
            <a:ext cx="10095901" cy="1321251"/>
          </a:xfrm>
        </p:spPr>
        <p:txBody>
          <a:bodyPr/>
          <a:lstStyle/>
          <a:p>
            <a:pPr algn="ctr"/>
            <a:r>
              <a:rPr lang="en-US" dirty="0" smtClean="0"/>
              <a:t>FAFSA</a:t>
            </a:r>
            <a:endParaRPr lang="en-US" dirty="0"/>
          </a:p>
        </p:txBody>
      </p:sp>
      <p:sp>
        <p:nvSpPr>
          <p:cNvPr id="3" name="Subtitle 2"/>
          <p:cNvSpPr>
            <a:spLocks noGrp="1"/>
          </p:cNvSpPr>
          <p:nvPr>
            <p:ph type="subTitle" idx="1"/>
          </p:nvPr>
        </p:nvSpPr>
        <p:spPr>
          <a:xfrm>
            <a:off x="936283" y="2935329"/>
            <a:ext cx="8423473" cy="3082247"/>
          </a:xfrm>
        </p:spPr>
        <p:txBody>
          <a:bodyPr>
            <a:normAutofit fontScale="92500" lnSpcReduction="20000"/>
          </a:bodyPr>
          <a:lstStyle/>
          <a:p>
            <a:pPr marL="342900" indent="-342900">
              <a:buFont typeface="Wingdings" panose="05000000000000000000" pitchFamily="2" charset="2"/>
              <a:buChar char="v"/>
            </a:pPr>
            <a:endParaRPr lang="en-US" u="sng" dirty="0" smtClean="0"/>
          </a:p>
          <a:p>
            <a:pPr marL="342900" indent="-342900">
              <a:buFont typeface="Wingdings" panose="05000000000000000000" pitchFamily="2" charset="2"/>
              <a:buChar char="v"/>
            </a:pPr>
            <a:endParaRPr lang="en-US" u="sng" dirty="0"/>
          </a:p>
          <a:p>
            <a:pPr marL="342900" indent="-342900">
              <a:buFont typeface="Wingdings" panose="05000000000000000000" pitchFamily="2" charset="2"/>
              <a:buChar char="v"/>
            </a:pPr>
            <a:endParaRPr lang="en-US" u="sng" dirty="0" smtClean="0"/>
          </a:p>
          <a:p>
            <a:pPr marL="342900" indent="-342900">
              <a:buFont typeface="Wingdings" panose="05000000000000000000" pitchFamily="2" charset="2"/>
              <a:buChar char="v"/>
            </a:pPr>
            <a:endParaRPr lang="en-US" u="sng" dirty="0"/>
          </a:p>
          <a:p>
            <a:pPr marL="342900" indent="-342900">
              <a:buFont typeface="Wingdings" panose="05000000000000000000" pitchFamily="2" charset="2"/>
              <a:buChar char="v"/>
            </a:pPr>
            <a:r>
              <a:rPr lang="en-US" u="sng" dirty="0" smtClean="0"/>
              <a:t>Free</a:t>
            </a:r>
            <a:r>
              <a:rPr lang="en-US" dirty="0" smtClean="0"/>
              <a:t> Application For Financial Aid</a:t>
            </a:r>
          </a:p>
          <a:p>
            <a:pPr marL="342900" indent="-342900">
              <a:buFont typeface="Wingdings" panose="05000000000000000000" pitchFamily="2" charset="2"/>
              <a:buChar char="v"/>
            </a:pPr>
            <a:r>
              <a:rPr lang="en-US" dirty="0" smtClean="0"/>
              <a:t>Is now available starting October 1</a:t>
            </a:r>
            <a:r>
              <a:rPr lang="en-US" baseline="30000" dirty="0" smtClean="0"/>
              <a:t>st</a:t>
            </a:r>
            <a:r>
              <a:rPr lang="en-US" dirty="0" smtClean="0"/>
              <a:t> of student’s senior year</a:t>
            </a:r>
          </a:p>
          <a:p>
            <a:pPr marL="342900" indent="-342900">
              <a:buFont typeface="Wingdings" panose="05000000000000000000" pitchFamily="2" charset="2"/>
              <a:buChar char="v"/>
            </a:pPr>
            <a:r>
              <a:rPr lang="en-US" dirty="0" smtClean="0"/>
              <a:t>More Factors than just parent income</a:t>
            </a:r>
          </a:p>
          <a:p>
            <a:pPr marL="342900" indent="-342900">
              <a:buFont typeface="Wingdings" panose="05000000000000000000" pitchFamily="2" charset="2"/>
              <a:buChar char="v"/>
            </a:pPr>
            <a:r>
              <a:rPr lang="en-US" dirty="0" smtClean="0"/>
              <a:t>Free Federal money AND Subsidized loans at low interest</a:t>
            </a:r>
          </a:p>
          <a:p>
            <a:endParaRPr lang="en-US" dirty="0" smtClean="0"/>
          </a:p>
          <a:p>
            <a:pPr marL="342900" indent="-342900">
              <a:buFont typeface="Wingdings" panose="05000000000000000000" pitchFamily="2" charset="2"/>
              <a:buChar char="v"/>
            </a:pPr>
            <a:endParaRPr lang="en-US" dirty="0" smtClean="0"/>
          </a:p>
          <a:p>
            <a:pPr marL="342900" indent="-342900">
              <a:buFont typeface="Wingdings" panose="05000000000000000000" pitchFamily="2" charset="2"/>
              <a:buChar char="v"/>
            </a:pPr>
            <a:endParaRPr lang="en-US" dirty="0" smtClean="0"/>
          </a:p>
          <a:p>
            <a:endParaRPr lang="en-US" dirty="0"/>
          </a:p>
        </p:txBody>
      </p:sp>
    </p:spTree>
    <p:extLst>
      <p:ext uri="{BB962C8B-B14F-4D97-AF65-F5344CB8AC3E}">
        <p14:creationId xmlns:p14="http://schemas.microsoft.com/office/powerpoint/2010/main" val="9336527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anim calcmode="lin" valueType="num">
                                      <p:cBhvr additive="base">
                                        <p:cTn id="7"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5" end="5"/>
                                            </p:txEl>
                                          </p:spTgt>
                                        </p:tgtEl>
                                        <p:attrNameLst>
                                          <p:attrName>style.visibility</p:attrName>
                                        </p:attrNameLst>
                                      </p:cBhvr>
                                      <p:to>
                                        <p:strVal val="visible"/>
                                      </p:to>
                                    </p:set>
                                    <p:anim calcmode="lin" valueType="num">
                                      <p:cBhvr additive="base">
                                        <p:cTn id="13"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anim calcmode="lin" valueType="num">
                                      <p:cBhvr additive="base">
                                        <p:cTn id="19"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7" end="7"/>
                                            </p:txEl>
                                          </p:spTgt>
                                        </p:tgtEl>
                                        <p:attrNameLst>
                                          <p:attrName>style.visibility</p:attrName>
                                        </p:attrNameLst>
                                      </p:cBhvr>
                                      <p:to>
                                        <p:strVal val="visible"/>
                                      </p:to>
                                    </p:set>
                                    <p:anim calcmode="lin" valueType="num">
                                      <p:cBhvr additive="base">
                                        <p:cTn id="25"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01548" y="497332"/>
            <a:ext cx="10058400" cy="1609344"/>
          </a:xfrm>
        </p:spPr>
        <p:txBody>
          <a:bodyPr/>
          <a:lstStyle/>
          <a:p>
            <a:pPr algn="ctr"/>
            <a:r>
              <a:rPr lang="en-US" dirty="0" smtClean="0"/>
              <a:t>Don’t Fear the FAFSA</a:t>
            </a:r>
            <a:endParaRPr lang="en-US" dirty="0"/>
          </a:p>
        </p:txBody>
      </p:sp>
      <p:pic>
        <p:nvPicPr>
          <p:cNvPr id="4" name="Hii80jlOP5w"/>
          <p:cNvPicPr>
            <a:picLocks noGrp="1" noRot="1" noChangeAspect="1"/>
          </p:cNvPicPr>
          <p:nvPr>
            <p:ph idx="1"/>
            <a:videoFile r:link="rId1"/>
          </p:nvPr>
        </p:nvPicPr>
        <p:blipFill>
          <a:blip r:embed="rId3"/>
          <a:stretch>
            <a:fillRect/>
          </a:stretch>
        </p:blipFill>
        <p:spPr>
          <a:xfrm>
            <a:off x="1625600" y="1689100"/>
            <a:ext cx="8458200" cy="4757738"/>
          </a:xfrm>
          <a:prstGeom prst="rect">
            <a:avLst/>
          </a:prstGeom>
        </p:spPr>
      </p:pic>
    </p:spTree>
    <p:extLst>
      <p:ext uri="{BB962C8B-B14F-4D97-AF65-F5344CB8AC3E}">
        <p14:creationId xmlns:p14="http://schemas.microsoft.com/office/powerpoint/2010/main" val="88868900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Student Loans</a:t>
            </a:r>
            <a:endParaRPr lang="en-US" dirty="0"/>
          </a:p>
        </p:txBody>
      </p:sp>
      <p:sp>
        <p:nvSpPr>
          <p:cNvPr id="3" name="Content Placeholder 2"/>
          <p:cNvSpPr>
            <a:spLocks noGrp="1"/>
          </p:cNvSpPr>
          <p:nvPr>
            <p:ph idx="1"/>
          </p:nvPr>
        </p:nvSpPr>
        <p:spPr/>
        <p:txBody>
          <a:bodyPr/>
          <a:lstStyle/>
          <a:p>
            <a:r>
              <a:rPr lang="en-US" dirty="0" smtClean="0"/>
              <a:t>National Student Loan Debt Average is $37,172 ($24,000 in Arizona) </a:t>
            </a:r>
          </a:p>
          <a:p>
            <a:r>
              <a:rPr lang="en-US" dirty="0" smtClean="0"/>
              <a:t>FAFSA sets up your federal loans through the government with the rate set at 5.05% Private loans may be much higher and less flexible. </a:t>
            </a:r>
          </a:p>
          <a:p>
            <a:r>
              <a:rPr lang="en-US" dirty="0"/>
              <a:t>S</a:t>
            </a:r>
            <a:r>
              <a:rPr lang="en-US" dirty="0" smtClean="0"/>
              <a:t>ubsidized vs Unsubsidized Loans</a:t>
            </a:r>
          </a:p>
          <a:p>
            <a:pPr lvl="1"/>
            <a:r>
              <a:rPr lang="en-US" dirty="0" smtClean="0"/>
              <a:t>Subsidized Loan: Department of Education pays the interest on the loan while in school.</a:t>
            </a:r>
          </a:p>
          <a:p>
            <a:pPr lvl="1"/>
            <a:r>
              <a:rPr lang="en-US" dirty="0" smtClean="0"/>
              <a:t>Unsubsidized Loan: Interest accrues and can be paid or added to the principal loan amount that needs to be paid after graduating. </a:t>
            </a:r>
          </a:p>
          <a:p>
            <a:pPr lvl="1"/>
            <a:endParaRPr lang="en-US" dirty="0"/>
          </a:p>
          <a:p>
            <a:pPr lvl="1"/>
            <a:r>
              <a:rPr lang="en-US" dirty="0" smtClean="0"/>
              <a:t>Be wary of high interest private student loans, no grace periods, and predatory companies. </a:t>
            </a:r>
            <a:endParaRPr lang="en-US" dirty="0"/>
          </a:p>
        </p:txBody>
      </p:sp>
    </p:spTree>
    <p:extLst>
      <p:ext uri="{BB962C8B-B14F-4D97-AF65-F5344CB8AC3E}">
        <p14:creationId xmlns:p14="http://schemas.microsoft.com/office/powerpoint/2010/main" val="15137257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3">
                                            <p:txEl>
                                              <p:pRg st="3" end="3"/>
                                            </p:txEl>
                                          </p:spTgt>
                                        </p:tgtEl>
                                        <p:attrNameLst>
                                          <p:attrName>style.visibility</p:attrName>
                                        </p:attrNameLst>
                                      </p:cBhvr>
                                      <p:to>
                                        <p:strVal val="visible"/>
                                      </p:to>
                                    </p:set>
                                    <p:animEffect transition="in" filter="fade">
                                      <p:cBhvr>
                                        <p:cTn id="20" dur="500"/>
                                        <p:tgtEl>
                                          <p:spTgt spid="3">
                                            <p:txEl>
                                              <p:pRg st="3" end="3"/>
                                            </p:txEl>
                                          </p:spTgt>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animEffect transition="in" filter="fade">
                                      <p:cBhvr>
                                        <p:cTn id="23" dur="500"/>
                                        <p:tgtEl>
                                          <p:spTgt spid="3">
                                            <p:txEl>
                                              <p:pRg st="4" end="4"/>
                                            </p:txEl>
                                          </p:spTgt>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3">
                                            <p:txEl>
                                              <p:pRg st="6" end="6"/>
                                            </p:txEl>
                                          </p:spTgt>
                                        </p:tgtEl>
                                        <p:attrNameLst>
                                          <p:attrName>style.visibility</p:attrName>
                                        </p:attrNameLst>
                                      </p:cBhvr>
                                      <p:to>
                                        <p:strVal val="visible"/>
                                      </p:to>
                                    </p:set>
                                    <p:animEffect transition="in" filter="fade">
                                      <p:cBhvr>
                                        <p:cTn id="26"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Scholarship Hunting	</a:t>
            </a:r>
            <a:endParaRPr lang="en-US" dirty="0"/>
          </a:p>
        </p:txBody>
      </p:sp>
      <p:sp>
        <p:nvSpPr>
          <p:cNvPr id="3" name="Content Placeholder 2"/>
          <p:cNvSpPr>
            <a:spLocks noGrp="1"/>
          </p:cNvSpPr>
          <p:nvPr>
            <p:ph idx="1"/>
          </p:nvPr>
        </p:nvSpPr>
        <p:spPr/>
        <p:txBody>
          <a:bodyPr/>
          <a:lstStyle/>
          <a:p>
            <a:r>
              <a:rPr lang="en-US" dirty="0" smtClean="0"/>
              <a:t>Start Early (New part time job)</a:t>
            </a:r>
          </a:p>
          <a:p>
            <a:r>
              <a:rPr lang="en-US" dirty="0" smtClean="0"/>
              <a:t>Organization: Essays, Recommendations, Accomplishments, Community Service</a:t>
            </a:r>
          </a:p>
          <a:p>
            <a:r>
              <a:rPr lang="en-US" dirty="0" smtClean="0"/>
              <a:t>Start Local (Your University Web Site)and work outwards</a:t>
            </a:r>
          </a:p>
          <a:p>
            <a:r>
              <a:rPr lang="en-US" dirty="0" smtClean="0"/>
              <a:t> The more specific the better (Don’t ignore the smaller amounts) </a:t>
            </a:r>
          </a:p>
          <a:p>
            <a:r>
              <a:rPr lang="en-US" dirty="0" smtClean="0"/>
              <a:t>Never pay for scholarship information</a:t>
            </a:r>
          </a:p>
          <a:p>
            <a:r>
              <a:rPr lang="en-US" dirty="0" smtClean="0"/>
              <a:t>Set yourself apart</a:t>
            </a:r>
          </a:p>
          <a:p>
            <a:r>
              <a:rPr lang="en-US" dirty="0" smtClean="0"/>
              <a:t>Helpful AZ Sites</a:t>
            </a:r>
          </a:p>
          <a:p>
            <a:pPr lvl="1"/>
            <a:r>
              <a:rPr lang="en-US" dirty="0">
                <a:hlinkClick r:id="rId2"/>
              </a:rPr>
              <a:t>https://www.azfoundation.org</a:t>
            </a:r>
            <a:r>
              <a:rPr lang="en-US" dirty="0" smtClean="0">
                <a:hlinkClick r:id="rId2"/>
              </a:rPr>
              <a:t>/</a:t>
            </a:r>
            <a:r>
              <a:rPr lang="en-US" dirty="0"/>
              <a:t>    </a:t>
            </a:r>
            <a:r>
              <a:rPr lang="en-US" dirty="0">
                <a:hlinkClick r:id="rId3"/>
              </a:rPr>
              <a:t>https://</a:t>
            </a:r>
            <a:r>
              <a:rPr lang="en-US" dirty="0" smtClean="0">
                <a:hlinkClick r:id="rId3"/>
              </a:rPr>
              <a:t>www.phoenixpubliclibrary.org/collegedepot/Pages/default.aspx</a:t>
            </a:r>
            <a:endParaRPr lang="en-US" dirty="0" smtClean="0"/>
          </a:p>
          <a:p>
            <a:pPr marL="274320" lvl="1" indent="0">
              <a:buNone/>
            </a:pPr>
            <a:r>
              <a:rPr lang="en-US" dirty="0"/>
              <a:t>   </a:t>
            </a:r>
            <a:r>
              <a:rPr lang="en-US" dirty="0">
                <a:hlinkClick r:id="rId4"/>
              </a:rPr>
              <a:t>https://</a:t>
            </a:r>
            <a:r>
              <a:rPr lang="en-US" dirty="0" smtClean="0">
                <a:hlinkClick r:id="rId4"/>
              </a:rPr>
              <a:t>azcis.intocareers.org/materials/portal/home.html</a:t>
            </a:r>
            <a:r>
              <a:rPr lang="en-US" dirty="0" smtClean="0"/>
              <a:t> </a:t>
            </a:r>
          </a:p>
          <a:p>
            <a:pPr marL="274320" lvl="1" indent="0">
              <a:buNone/>
            </a:pPr>
            <a:endParaRPr lang="en-US" dirty="0" smtClean="0"/>
          </a:p>
          <a:p>
            <a:pPr marL="274320" lvl="1" indent="0">
              <a:buNone/>
            </a:pPr>
            <a:endParaRPr lang="en-US" dirty="0"/>
          </a:p>
          <a:p>
            <a:pPr marL="274320" lvl="1" indent="0">
              <a:buNone/>
            </a:pPr>
            <a:endParaRPr lang="en-US" dirty="0" smtClean="0"/>
          </a:p>
          <a:p>
            <a:pPr lvl="1"/>
            <a:endParaRPr lang="en-US" dirty="0"/>
          </a:p>
          <a:p>
            <a:pPr lvl="1"/>
            <a:endParaRPr lang="en-US" dirty="0" smtClean="0"/>
          </a:p>
          <a:p>
            <a:pPr marL="274320" lvl="1" indent="0">
              <a:buNone/>
            </a:pPr>
            <a:endParaRPr lang="en-US" dirty="0" smtClean="0"/>
          </a:p>
          <a:p>
            <a:pPr lvl="1"/>
            <a:endParaRPr lang="en-US" dirty="0"/>
          </a:p>
        </p:txBody>
      </p:sp>
      <p:pic>
        <p:nvPicPr>
          <p:cNvPr id="4" name="Picture 3"/>
          <p:cNvPicPr>
            <a:picLocks noChangeAspect="1"/>
          </p:cNvPicPr>
          <p:nvPr/>
        </p:nvPicPr>
        <p:blipFill>
          <a:blip r:embed="rId5"/>
          <a:stretch>
            <a:fillRect/>
          </a:stretch>
        </p:blipFill>
        <p:spPr>
          <a:xfrm>
            <a:off x="7521287" y="484632"/>
            <a:ext cx="2857500" cy="1905000"/>
          </a:xfrm>
          <a:prstGeom prst="rect">
            <a:avLst/>
          </a:prstGeom>
        </p:spPr>
      </p:pic>
    </p:spTree>
    <p:extLst>
      <p:ext uri="{BB962C8B-B14F-4D97-AF65-F5344CB8AC3E}">
        <p14:creationId xmlns:p14="http://schemas.microsoft.com/office/powerpoint/2010/main" val="9932901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Effect transition="in" filter="fade">
                                      <p:cBhvr>
                                        <p:cTn id="28" dur="1000"/>
                                        <p:tgtEl>
                                          <p:spTgt spid="3">
                                            <p:txEl>
                                              <p:pRg st="3" end="3"/>
                                            </p:txEl>
                                          </p:spTgt>
                                        </p:tgtEl>
                                      </p:cBhvr>
                                    </p:animEffect>
                                    <p:anim calcmode="lin" valueType="num">
                                      <p:cBhvr>
                                        <p:cTn id="29"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3">
                                            <p:txEl>
                                              <p:pRg st="4" end="4"/>
                                            </p:txEl>
                                          </p:spTgt>
                                        </p:tgtEl>
                                        <p:attrNameLst>
                                          <p:attrName>style.visibility</p:attrName>
                                        </p:attrNameLst>
                                      </p:cBhvr>
                                      <p:to>
                                        <p:strVal val="visible"/>
                                      </p:to>
                                    </p:set>
                                    <p:animEffect transition="in" filter="fade">
                                      <p:cBhvr>
                                        <p:cTn id="35" dur="1000"/>
                                        <p:tgtEl>
                                          <p:spTgt spid="3">
                                            <p:txEl>
                                              <p:pRg st="4" end="4"/>
                                            </p:txEl>
                                          </p:spTgt>
                                        </p:tgtEl>
                                      </p:cBhvr>
                                    </p:animEffect>
                                    <p:anim calcmode="lin" valueType="num">
                                      <p:cBhvr>
                                        <p:cTn id="36"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3">
                                            <p:txEl>
                                              <p:pRg st="5" end="5"/>
                                            </p:txEl>
                                          </p:spTgt>
                                        </p:tgtEl>
                                        <p:attrNameLst>
                                          <p:attrName>style.visibility</p:attrName>
                                        </p:attrNameLst>
                                      </p:cBhvr>
                                      <p:to>
                                        <p:strVal val="visible"/>
                                      </p:to>
                                    </p:set>
                                    <p:animEffect transition="in" filter="fade">
                                      <p:cBhvr>
                                        <p:cTn id="42" dur="1000"/>
                                        <p:tgtEl>
                                          <p:spTgt spid="3">
                                            <p:txEl>
                                              <p:pRg st="5" end="5"/>
                                            </p:txEl>
                                          </p:spTgt>
                                        </p:tgtEl>
                                      </p:cBhvr>
                                    </p:animEffect>
                                    <p:anim calcmode="lin" valueType="num">
                                      <p:cBhvr>
                                        <p:cTn id="43"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44"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grpId="0" nodeType="clickEffect">
                                  <p:stCondLst>
                                    <p:cond delay="0"/>
                                  </p:stCondLst>
                                  <p:childTnLst>
                                    <p:set>
                                      <p:cBhvr>
                                        <p:cTn id="48" dur="1" fill="hold">
                                          <p:stCondLst>
                                            <p:cond delay="0"/>
                                          </p:stCondLst>
                                        </p:cTn>
                                        <p:tgtEl>
                                          <p:spTgt spid="3">
                                            <p:txEl>
                                              <p:pRg st="6" end="6"/>
                                            </p:txEl>
                                          </p:spTgt>
                                        </p:tgtEl>
                                        <p:attrNameLst>
                                          <p:attrName>style.visibility</p:attrName>
                                        </p:attrNameLst>
                                      </p:cBhvr>
                                      <p:to>
                                        <p:strVal val="visible"/>
                                      </p:to>
                                    </p:set>
                                    <p:animEffect transition="in" filter="fade">
                                      <p:cBhvr>
                                        <p:cTn id="49" dur="1000"/>
                                        <p:tgtEl>
                                          <p:spTgt spid="3">
                                            <p:txEl>
                                              <p:pRg st="6" end="6"/>
                                            </p:txEl>
                                          </p:spTgt>
                                        </p:tgtEl>
                                      </p:cBhvr>
                                    </p:animEffect>
                                    <p:anim calcmode="lin" valueType="num">
                                      <p:cBhvr>
                                        <p:cTn id="50"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51" dur="1000" fill="hold"/>
                                        <p:tgtEl>
                                          <p:spTgt spid="3">
                                            <p:txEl>
                                              <p:pRg st="6" end="6"/>
                                            </p:txEl>
                                          </p:spTgt>
                                        </p:tgtEl>
                                        <p:attrNameLst>
                                          <p:attrName>ppt_y</p:attrName>
                                        </p:attrNameLst>
                                      </p:cBhvr>
                                      <p:tavLst>
                                        <p:tav tm="0">
                                          <p:val>
                                            <p:strVal val="#ppt_y+.1"/>
                                          </p:val>
                                        </p:tav>
                                        <p:tav tm="100000">
                                          <p:val>
                                            <p:strVal val="#ppt_y"/>
                                          </p:val>
                                        </p:tav>
                                      </p:tavLst>
                                    </p:anim>
                                  </p:childTnLst>
                                </p:cTn>
                              </p:par>
                              <p:par>
                                <p:cTn id="52" presetID="42" presetClass="entr" presetSubtype="0" fill="hold" grpId="0" nodeType="withEffect">
                                  <p:stCondLst>
                                    <p:cond delay="0"/>
                                  </p:stCondLst>
                                  <p:childTnLst>
                                    <p:set>
                                      <p:cBhvr>
                                        <p:cTn id="53" dur="1" fill="hold">
                                          <p:stCondLst>
                                            <p:cond delay="0"/>
                                          </p:stCondLst>
                                        </p:cTn>
                                        <p:tgtEl>
                                          <p:spTgt spid="3">
                                            <p:txEl>
                                              <p:pRg st="7" end="7"/>
                                            </p:txEl>
                                          </p:spTgt>
                                        </p:tgtEl>
                                        <p:attrNameLst>
                                          <p:attrName>style.visibility</p:attrName>
                                        </p:attrNameLst>
                                      </p:cBhvr>
                                      <p:to>
                                        <p:strVal val="visible"/>
                                      </p:to>
                                    </p:set>
                                    <p:animEffect transition="in" filter="fade">
                                      <p:cBhvr>
                                        <p:cTn id="54" dur="1000"/>
                                        <p:tgtEl>
                                          <p:spTgt spid="3">
                                            <p:txEl>
                                              <p:pRg st="7" end="7"/>
                                            </p:txEl>
                                          </p:spTgt>
                                        </p:tgtEl>
                                      </p:cBhvr>
                                    </p:animEffect>
                                    <p:anim calcmode="lin" valueType="num">
                                      <p:cBhvr>
                                        <p:cTn id="55" dur="1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56" dur="1000" fill="hold"/>
                                        <p:tgtEl>
                                          <p:spTgt spid="3">
                                            <p:txEl>
                                              <p:pRg st="7" end="7"/>
                                            </p:txEl>
                                          </p:spTgt>
                                        </p:tgtEl>
                                        <p:attrNameLst>
                                          <p:attrName>ppt_y</p:attrName>
                                        </p:attrNameLst>
                                      </p:cBhvr>
                                      <p:tavLst>
                                        <p:tav tm="0">
                                          <p:val>
                                            <p:strVal val="#ppt_y+.1"/>
                                          </p:val>
                                        </p:tav>
                                        <p:tav tm="100000">
                                          <p:val>
                                            <p:strVal val="#ppt_y"/>
                                          </p:val>
                                        </p:tav>
                                      </p:tavLst>
                                    </p:anim>
                                  </p:childTnLst>
                                </p:cTn>
                              </p:par>
                              <p:par>
                                <p:cTn id="57" presetID="42" presetClass="entr" presetSubtype="0" fill="hold" grpId="0" nodeType="withEffect">
                                  <p:stCondLst>
                                    <p:cond delay="0"/>
                                  </p:stCondLst>
                                  <p:childTnLst>
                                    <p:set>
                                      <p:cBhvr>
                                        <p:cTn id="58" dur="1" fill="hold">
                                          <p:stCondLst>
                                            <p:cond delay="0"/>
                                          </p:stCondLst>
                                        </p:cTn>
                                        <p:tgtEl>
                                          <p:spTgt spid="3">
                                            <p:txEl>
                                              <p:pRg st="8" end="8"/>
                                            </p:txEl>
                                          </p:spTgt>
                                        </p:tgtEl>
                                        <p:attrNameLst>
                                          <p:attrName>style.visibility</p:attrName>
                                        </p:attrNameLst>
                                      </p:cBhvr>
                                      <p:to>
                                        <p:strVal val="visible"/>
                                      </p:to>
                                    </p:set>
                                    <p:animEffect transition="in" filter="fade">
                                      <p:cBhvr>
                                        <p:cTn id="59" dur="1000"/>
                                        <p:tgtEl>
                                          <p:spTgt spid="3">
                                            <p:txEl>
                                              <p:pRg st="8" end="8"/>
                                            </p:txEl>
                                          </p:spTgt>
                                        </p:tgtEl>
                                      </p:cBhvr>
                                    </p:animEffect>
                                    <p:anim calcmode="lin" valueType="num">
                                      <p:cBhvr>
                                        <p:cTn id="60" dur="1000" fill="hold"/>
                                        <p:tgtEl>
                                          <p:spTgt spid="3">
                                            <p:txEl>
                                              <p:pRg st="8" end="8"/>
                                            </p:txEl>
                                          </p:spTgt>
                                        </p:tgtEl>
                                        <p:attrNameLst>
                                          <p:attrName>ppt_x</p:attrName>
                                        </p:attrNameLst>
                                      </p:cBhvr>
                                      <p:tavLst>
                                        <p:tav tm="0">
                                          <p:val>
                                            <p:strVal val="#ppt_x"/>
                                          </p:val>
                                        </p:tav>
                                        <p:tav tm="100000">
                                          <p:val>
                                            <p:strVal val="#ppt_x"/>
                                          </p:val>
                                        </p:tav>
                                      </p:tavLst>
                                    </p:anim>
                                    <p:anim calcmode="lin" valueType="num">
                                      <p:cBhvr>
                                        <p:cTn id="61" dur="1000" fill="hold"/>
                                        <p:tgtEl>
                                          <p:spTgt spid="3">
                                            <p:txEl>
                                              <p:pRg st="8" end="8"/>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9848" y="484631"/>
            <a:ext cx="10567970" cy="789987"/>
          </a:xfrm>
        </p:spPr>
        <p:txBody>
          <a:bodyPr>
            <a:normAutofit fontScale="90000"/>
          </a:bodyPr>
          <a:lstStyle/>
          <a:p>
            <a:endParaRPr lang="en-US" dirty="0"/>
          </a:p>
        </p:txBody>
      </p:sp>
      <p:sp>
        <p:nvSpPr>
          <p:cNvPr id="3" name="Content Placeholder 2"/>
          <p:cNvSpPr>
            <a:spLocks noGrp="1"/>
          </p:cNvSpPr>
          <p:nvPr>
            <p:ph idx="1"/>
          </p:nvPr>
        </p:nvSpPr>
        <p:spPr/>
        <p:txBody>
          <a:bodyPr>
            <a:normAutofit/>
          </a:bodyPr>
          <a:lstStyle/>
          <a:p>
            <a:endParaRPr lang="en-US" sz="2400" dirty="0" smtClean="0">
              <a:hlinkClick r:id="rId2"/>
            </a:endParaRPr>
          </a:p>
          <a:p>
            <a:endParaRPr lang="en-US" sz="2400" dirty="0">
              <a:hlinkClick r:id="rId2"/>
            </a:endParaRPr>
          </a:p>
          <a:p>
            <a:r>
              <a:rPr lang="en-US" sz="2800" dirty="0" smtClean="0"/>
              <a:t>These </a:t>
            </a:r>
            <a:r>
              <a:rPr lang="en-US" sz="2800" dirty="0"/>
              <a:t>are micro scholarships that can add up to a lot of money!!!</a:t>
            </a:r>
          </a:p>
          <a:p>
            <a:r>
              <a:rPr lang="en-US" sz="2800" dirty="0"/>
              <a:t>**the money you earn cannot be stacked with the merit based scholarship offered from the university </a:t>
            </a:r>
          </a:p>
          <a:p>
            <a:r>
              <a:rPr lang="en-US" sz="2800" dirty="0"/>
              <a:t>Who is a good candidate for this scholarship opportunity?</a:t>
            </a:r>
          </a:p>
          <a:p>
            <a:endParaRPr lang="en-US" dirty="0"/>
          </a:p>
        </p:txBody>
      </p:sp>
      <p:pic>
        <p:nvPicPr>
          <p:cNvPr id="1026" name="Picture 2" descr="Image result for raise m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74078" y="484631"/>
            <a:ext cx="7049940" cy="238298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71176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1000"/>
                                        <p:tgtEl>
                                          <p:spTgt spid="3">
                                            <p:txEl>
                                              <p:pRg st="2" end="2"/>
                                            </p:txEl>
                                          </p:spTgt>
                                        </p:tgtEl>
                                      </p:cBhvr>
                                    </p:animEffect>
                                    <p:anim calcmode="lin" valueType="num">
                                      <p:cBhvr>
                                        <p:cTn id="8"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3" end="3"/>
                                            </p:txEl>
                                          </p:spTgt>
                                        </p:tgtEl>
                                        <p:attrNameLst>
                                          <p:attrName>style.visibility</p:attrName>
                                        </p:attrNameLst>
                                      </p:cBhvr>
                                      <p:to>
                                        <p:strVal val="visible"/>
                                      </p:to>
                                    </p:set>
                                    <p:animEffect transition="in" filter="fade">
                                      <p:cBhvr>
                                        <p:cTn id="14" dur="1000"/>
                                        <p:tgtEl>
                                          <p:spTgt spid="3">
                                            <p:txEl>
                                              <p:pRg st="3" end="3"/>
                                            </p:txEl>
                                          </p:spTgt>
                                        </p:tgtEl>
                                      </p:cBhvr>
                                    </p:animEffect>
                                    <p:anim calcmode="lin" valueType="num">
                                      <p:cBhvr>
                                        <p:cTn id="15"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animEffect transition="in" filter="fade">
                                      <p:cBhvr>
                                        <p:cTn id="21" dur="1000"/>
                                        <p:tgtEl>
                                          <p:spTgt spid="3">
                                            <p:txEl>
                                              <p:pRg st="4" end="4"/>
                                            </p:txEl>
                                          </p:spTgt>
                                        </p:tgtEl>
                                      </p:cBhvr>
                                    </p:animEffect>
                                    <p:anim calcmode="lin" valueType="num">
                                      <p:cBhvr>
                                        <p:cTn id="22"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Earn To Learn</a:t>
            </a:r>
            <a:br>
              <a:rPr lang="en-US" dirty="0" smtClean="0"/>
            </a:br>
            <a:r>
              <a:rPr lang="en-US" sz="4800" dirty="0" smtClean="0">
                <a:hlinkClick r:id="rId2"/>
              </a:rPr>
              <a:t>WWW.earntolearn.org</a:t>
            </a:r>
            <a:r>
              <a:rPr lang="en-US" sz="4800" dirty="0" smtClean="0"/>
              <a:t> </a:t>
            </a:r>
            <a:endParaRPr lang="en-US" sz="4800" dirty="0"/>
          </a:p>
        </p:txBody>
      </p:sp>
      <p:sp>
        <p:nvSpPr>
          <p:cNvPr id="3" name="Content Placeholder 2"/>
          <p:cNvSpPr>
            <a:spLocks noGrp="1"/>
          </p:cNvSpPr>
          <p:nvPr>
            <p:ph idx="1"/>
          </p:nvPr>
        </p:nvSpPr>
        <p:spPr>
          <a:xfrm>
            <a:off x="1177636" y="2657668"/>
            <a:ext cx="9950612" cy="3514531"/>
          </a:xfrm>
        </p:spPr>
        <p:txBody>
          <a:bodyPr/>
          <a:lstStyle/>
          <a:p>
            <a:pPr marL="285750" lvl="0" indent="-285750" defTabSz="457200">
              <a:lnSpc>
                <a:spcPct val="100000"/>
              </a:lnSpc>
              <a:spcBef>
                <a:spcPct val="20000"/>
              </a:spcBef>
              <a:spcAft>
                <a:spcPts val="600"/>
              </a:spcAft>
              <a:buClr>
                <a:srgbClr val="30ACEC">
                  <a:lumMod val="75000"/>
                </a:srgbClr>
              </a:buClr>
              <a:buSzPct val="145000"/>
              <a:buFont typeface="Arial"/>
              <a:buChar char="•"/>
            </a:pPr>
            <a:r>
              <a:rPr lang="en-US" sz="2400" dirty="0" smtClean="0">
                <a:solidFill>
                  <a:prstClr val="black"/>
                </a:solidFill>
                <a:latin typeface="Corbel" panose="020B0503020204020204"/>
              </a:rPr>
              <a:t>Student must be Pell </a:t>
            </a:r>
            <a:r>
              <a:rPr lang="en-US" sz="2400" dirty="0">
                <a:solidFill>
                  <a:prstClr val="black"/>
                </a:solidFill>
                <a:latin typeface="Corbel" panose="020B0503020204020204"/>
              </a:rPr>
              <a:t>Grant eligible </a:t>
            </a:r>
          </a:p>
          <a:p>
            <a:pPr marL="285750" lvl="0" indent="-285750" defTabSz="457200">
              <a:lnSpc>
                <a:spcPct val="100000"/>
              </a:lnSpc>
              <a:spcBef>
                <a:spcPct val="20000"/>
              </a:spcBef>
              <a:spcAft>
                <a:spcPts val="600"/>
              </a:spcAft>
              <a:buClr>
                <a:srgbClr val="30ACEC">
                  <a:lumMod val="75000"/>
                </a:srgbClr>
              </a:buClr>
              <a:buSzPct val="145000"/>
              <a:buFont typeface="Arial"/>
              <a:buChar char="•"/>
            </a:pPr>
            <a:r>
              <a:rPr lang="en-US" sz="2400" dirty="0">
                <a:solidFill>
                  <a:prstClr val="black"/>
                </a:solidFill>
                <a:latin typeface="Corbel" panose="020B0503020204020204"/>
              </a:rPr>
              <a:t>Take Pre application personal finance class </a:t>
            </a:r>
            <a:r>
              <a:rPr lang="en-US" sz="2400" dirty="0" smtClean="0">
                <a:solidFill>
                  <a:prstClr val="black"/>
                </a:solidFill>
                <a:latin typeface="Corbel" panose="020B0503020204020204"/>
              </a:rPr>
              <a:t>and continue financial training of 10 hours per year.</a:t>
            </a:r>
            <a:endParaRPr lang="en-US" sz="2400" dirty="0">
              <a:solidFill>
                <a:prstClr val="black"/>
              </a:solidFill>
              <a:latin typeface="Corbel" panose="020B0503020204020204"/>
            </a:endParaRPr>
          </a:p>
          <a:p>
            <a:pPr marL="285750" lvl="0" indent="-285750" defTabSz="457200">
              <a:lnSpc>
                <a:spcPct val="100000"/>
              </a:lnSpc>
              <a:spcBef>
                <a:spcPct val="20000"/>
              </a:spcBef>
              <a:spcAft>
                <a:spcPts val="600"/>
              </a:spcAft>
              <a:buClr>
                <a:srgbClr val="30ACEC">
                  <a:lumMod val="75000"/>
                </a:srgbClr>
              </a:buClr>
              <a:buSzPct val="145000"/>
              <a:buFont typeface="Arial"/>
              <a:buChar char="•"/>
            </a:pPr>
            <a:r>
              <a:rPr lang="en-US" sz="2400" dirty="0">
                <a:solidFill>
                  <a:prstClr val="black"/>
                </a:solidFill>
                <a:latin typeface="Corbel" panose="020B0503020204020204"/>
              </a:rPr>
              <a:t>Earn and save money throughout the period and the college will </a:t>
            </a:r>
            <a:r>
              <a:rPr lang="en-US" sz="2400" dirty="0" smtClean="0">
                <a:solidFill>
                  <a:prstClr val="black"/>
                </a:solidFill>
                <a:latin typeface="Corbel" panose="020B0503020204020204"/>
              </a:rPr>
              <a:t>match 8:1 in savings.</a:t>
            </a:r>
          </a:p>
          <a:p>
            <a:pPr marL="285750" lvl="0" indent="-285750" defTabSz="457200">
              <a:lnSpc>
                <a:spcPct val="100000"/>
              </a:lnSpc>
              <a:spcBef>
                <a:spcPct val="20000"/>
              </a:spcBef>
              <a:spcAft>
                <a:spcPts val="600"/>
              </a:spcAft>
              <a:buClr>
                <a:srgbClr val="30ACEC">
                  <a:lumMod val="75000"/>
                </a:srgbClr>
              </a:buClr>
              <a:buSzPct val="145000"/>
              <a:buFont typeface="Arial"/>
              <a:buChar char="•"/>
            </a:pPr>
            <a:r>
              <a:rPr lang="en-US" sz="2400" dirty="0" smtClean="0">
                <a:solidFill>
                  <a:prstClr val="black"/>
                </a:solidFill>
                <a:latin typeface="Corbel" panose="020B0503020204020204"/>
              </a:rPr>
              <a:t>Can </a:t>
            </a:r>
            <a:r>
              <a:rPr lang="en-US" sz="2400" dirty="0">
                <a:solidFill>
                  <a:prstClr val="black"/>
                </a:solidFill>
                <a:latin typeface="Corbel" panose="020B0503020204020204"/>
              </a:rPr>
              <a:t>earn/be awarded a total of </a:t>
            </a:r>
            <a:r>
              <a:rPr lang="en-US" sz="2800" b="1" dirty="0">
                <a:solidFill>
                  <a:prstClr val="black"/>
                </a:solidFill>
                <a:latin typeface="Corbel" panose="020B0503020204020204"/>
              </a:rPr>
              <a:t>$</a:t>
            </a:r>
            <a:r>
              <a:rPr lang="en-US" sz="2800" b="1" dirty="0" smtClean="0">
                <a:solidFill>
                  <a:prstClr val="black"/>
                </a:solidFill>
                <a:latin typeface="Corbel" panose="020B0503020204020204"/>
              </a:rPr>
              <a:t>4,000 </a:t>
            </a:r>
            <a:r>
              <a:rPr lang="en-US" sz="2800" b="1" dirty="0">
                <a:solidFill>
                  <a:prstClr val="black"/>
                </a:solidFill>
                <a:latin typeface="Corbel" panose="020B0503020204020204"/>
              </a:rPr>
              <a:t>per </a:t>
            </a:r>
            <a:r>
              <a:rPr lang="en-US" sz="2800" b="1" dirty="0" smtClean="0">
                <a:solidFill>
                  <a:prstClr val="black"/>
                </a:solidFill>
                <a:latin typeface="Corbel" panose="020B0503020204020204"/>
              </a:rPr>
              <a:t>year</a:t>
            </a:r>
            <a:r>
              <a:rPr lang="en-US" sz="2400" dirty="0" smtClean="0">
                <a:solidFill>
                  <a:prstClr val="black"/>
                </a:solidFill>
                <a:latin typeface="Corbel" panose="020B0503020204020204"/>
              </a:rPr>
              <a:t>!!!</a:t>
            </a:r>
            <a:endParaRPr lang="en-US" sz="2400" dirty="0">
              <a:solidFill>
                <a:prstClr val="black"/>
              </a:solidFill>
              <a:latin typeface="Corbel" panose="020B0503020204020204"/>
            </a:endParaRPr>
          </a:p>
          <a:p>
            <a:endParaRPr lang="en-US" dirty="0"/>
          </a:p>
        </p:txBody>
      </p:sp>
      <p:pic>
        <p:nvPicPr>
          <p:cNvPr id="4" name="Picture 3"/>
          <p:cNvPicPr>
            <a:picLocks noChangeAspect="1"/>
          </p:cNvPicPr>
          <p:nvPr/>
        </p:nvPicPr>
        <p:blipFill>
          <a:blip r:embed="rId3"/>
          <a:stretch>
            <a:fillRect/>
          </a:stretch>
        </p:blipFill>
        <p:spPr>
          <a:xfrm>
            <a:off x="6409848" y="346087"/>
            <a:ext cx="4560000" cy="2173037"/>
          </a:xfrm>
          <a:prstGeom prst="rect">
            <a:avLst/>
          </a:prstGeom>
        </p:spPr>
      </p:pic>
    </p:spTree>
    <p:extLst>
      <p:ext uri="{BB962C8B-B14F-4D97-AF65-F5344CB8AC3E}">
        <p14:creationId xmlns:p14="http://schemas.microsoft.com/office/powerpoint/2010/main" val="23446889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2" presetClass="emph" presetSubtype="0" fill="hold" nodeType="withEffect">
                                  <p:stCondLst>
                                    <p:cond delay="0"/>
                                  </p:stCondLst>
                                  <p:childTnLst>
                                    <p:animRot by="120000">
                                      <p:cBhvr>
                                        <p:cTn id="6" dur="100" fill="hold">
                                          <p:stCondLst>
                                            <p:cond delay="0"/>
                                          </p:stCondLst>
                                        </p:cTn>
                                        <p:tgtEl>
                                          <p:spTgt spid="4"/>
                                        </p:tgtEl>
                                        <p:attrNameLst>
                                          <p:attrName>r</p:attrName>
                                        </p:attrNameLst>
                                      </p:cBhvr>
                                    </p:animRot>
                                    <p:animRot by="-240000">
                                      <p:cBhvr>
                                        <p:cTn id="7" dur="200" fill="hold">
                                          <p:stCondLst>
                                            <p:cond delay="200"/>
                                          </p:stCondLst>
                                        </p:cTn>
                                        <p:tgtEl>
                                          <p:spTgt spid="4"/>
                                        </p:tgtEl>
                                        <p:attrNameLst>
                                          <p:attrName>r</p:attrName>
                                        </p:attrNameLst>
                                      </p:cBhvr>
                                    </p:animRot>
                                    <p:animRot by="240000">
                                      <p:cBhvr>
                                        <p:cTn id="8" dur="200" fill="hold">
                                          <p:stCondLst>
                                            <p:cond delay="400"/>
                                          </p:stCondLst>
                                        </p:cTn>
                                        <p:tgtEl>
                                          <p:spTgt spid="4"/>
                                        </p:tgtEl>
                                        <p:attrNameLst>
                                          <p:attrName>r</p:attrName>
                                        </p:attrNameLst>
                                      </p:cBhvr>
                                    </p:animRot>
                                    <p:animRot by="-240000">
                                      <p:cBhvr>
                                        <p:cTn id="9" dur="200" fill="hold">
                                          <p:stCondLst>
                                            <p:cond delay="600"/>
                                          </p:stCondLst>
                                        </p:cTn>
                                        <p:tgtEl>
                                          <p:spTgt spid="4"/>
                                        </p:tgtEl>
                                        <p:attrNameLst>
                                          <p:attrName>r</p:attrName>
                                        </p:attrNameLst>
                                      </p:cBhvr>
                                    </p:animRot>
                                    <p:animRot by="120000">
                                      <p:cBhvr>
                                        <p:cTn id="10" dur="200" fill="hold">
                                          <p:stCondLst>
                                            <p:cond delay="800"/>
                                          </p:stCondLst>
                                        </p:cTn>
                                        <p:tgtEl>
                                          <p:spTgt spid="4"/>
                                        </p:tgtEl>
                                        <p:attrNameLst>
                                          <p:attrName>r</p:attrName>
                                        </p:attrNameLst>
                                      </p:cBhvr>
                                    </p:animRot>
                                  </p:childTnLst>
                                </p:cTn>
                              </p:par>
                            </p:childTnLst>
                          </p:cTn>
                        </p:par>
                      </p:childTnLst>
                    </p:cTn>
                  </p:par>
                  <p:par>
                    <p:cTn id="11" fill="hold">
                      <p:stCondLst>
                        <p:cond delay="indefinite"/>
                      </p:stCondLst>
                      <p:childTnLst>
                        <p:par>
                          <p:cTn id="12" fill="hold">
                            <p:stCondLst>
                              <p:cond delay="0"/>
                            </p:stCondLst>
                            <p:childTnLst>
                              <p:par>
                                <p:cTn id="13" presetID="42" presetClass="entr" presetSubtype="0" fill="hold" grpId="0" nodeType="clickEffect">
                                  <p:stCondLst>
                                    <p:cond delay="0"/>
                                  </p:stCondLst>
                                  <p:childTnLst>
                                    <p:set>
                                      <p:cBhvr>
                                        <p:cTn id="14" dur="1" fill="hold">
                                          <p:stCondLst>
                                            <p:cond delay="0"/>
                                          </p:stCondLst>
                                        </p:cTn>
                                        <p:tgtEl>
                                          <p:spTgt spid="3">
                                            <p:txEl>
                                              <p:pRg st="0" end="0"/>
                                            </p:txEl>
                                          </p:spTgt>
                                        </p:tgtEl>
                                        <p:attrNameLst>
                                          <p:attrName>style.visibility</p:attrName>
                                        </p:attrNameLst>
                                      </p:cBhvr>
                                      <p:to>
                                        <p:strVal val="visible"/>
                                      </p:to>
                                    </p:set>
                                    <p:animEffect transition="in" filter="fade">
                                      <p:cBhvr>
                                        <p:cTn id="15" dur="1000"/>
                                        <p:tgtEl>
                                          <p:spTgt spid="3">
                                            <p:txEl>
                                              <p:pRg st="0" end="0"/>
                                            </p:txEl>
                                          </p:spTgt>
                                        </p:tgtEl>
                                      </p:cBhvr>
                                    </p:animEffect>
                                    <p:anim calcmode="lin" valueType="num">
                                      <p:cBhvr>
                                        <p:cTn id="16"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7"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8" fill="hold">
                      <p:stCondLst>
                        <p:cond delay="indefinite"/>
                      </p:stCondLst>
                      <p:childTnLst>
                        <p:par>
                          <p:cTn id="19" fill="hold">
                            <p:stCondLst>
                              <p:cond delay="0"/>
                            </p:stCondLst>
                            <p:childTnLst>
                              <p:par>
                                <p:cTn id="20" presetID="42" presetClass="entr" presetSubtype="0" fill="hold" grpId="0" nodeType="clickEffect">
                                  <p:stCondLst>
                                    <p:cond delay="0"/>
                                  </p:stCondLst>
                                  <p:childTnLst>
                                    <p:set>
                                      <p:cBhvr>
                                        <p:cTn id="21" dur="1" fill="hold">
                                          <p:stCondLst>
                                            <p:cond delay="0"/>
                                          </p:stCondLst>
                                        </p:cTn>
                                        <p:tgtEl>
                                          <p:spTgt spid="3">
                                            <p:txEl>
                                              <p:pRg st="1" end="1"/>
                                            </p:txEl>
                                          </p:spTgt>
                                        </p:tgtEl>
                                        <p:attrNameLst>
                                          <p:attrName>style.visibility</p:attrName>
                                        </p:attrNameLst>
                                      </p:cBhvr>
                                      <p:to>
                                        <p:strVal val="visible"/>
                                      </p:to>
                                    </p:set>
                                    <p:animEffect transition="in" filter="fade">
                                      <p:cBhvr>
                                        <p:cTn id="22" dur="1000"/>
                                        <p:tgtEl>
                                          <p:spTgt spid="3">
                                            <p:txEl>
                                              <p:pRg st="1" end="1"/>
                                            </p:txEl>
                                          </p:spTgt>
                                        </p:tgtEl>
                                      </p:cBhvr>
                                    </p:animEffect>
                                    <p:anim calcmode="lin" valueType="num">
                                      <p:cBhvr>
                                        <p:cTn id="23"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24"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42" presetClass="entr" presetSubtype="0" fill="hold" grpId="0" nodeType="clickEffect">
                                  <p:stCondLst>
                                    <p:cond delay="0"/>
                                  </p:stCondLst>
                                  <p:childTnLst>
                                    <p:set>
                                      <p:cBhvr>
                                        <p:cTn id="28" dur="1" fill="hold">
                                          <p:stCondLst>
                                            <p:cond delay="0"/>
                                          </p:stCondLst>
                                        </p:cTn>
                                        <p:tgtEl>
                                          <p:spTgt spid="3">
                                            <p:txEl>
                                              <p:pRg st="2" end="2"/>
                                            </p:txEl>
                                          </p:spTgt>
                                        </p:tgtEl>
                                        <p:attrNameLst>
                                          <p:attrName>style.visibility</p:attrName>
                                        </p:attrNameLst>
                                      </p:cBhvr>
                                      <p:to>
                                        <p:strVal val="visible"/>
                                      </p:to>
                                    </p:set>
                                    <p:animEffect transition="in" filter="fade">
                                      <p:cBhvr>
                                        <p:cTn id="29" dur="1000"/>
                                        <p:tgtEl>
                                          <p:spTgt spid="3">
                                            <p:txEl>
                                              <p:pRg st="2" end="2"/>
                                            </p:txEl>
                                          </p:spTgt>
                                        </p:tgtEl>
                                      </p:cBhvr>
                                    </p:animEffect>
                                    <p:anim calcmode="lin" valueType="num">
                                      <p:cBhvr>
                                        <p:cTn id="30"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31"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42" presetClass="entr" presetSubtype="0" fill="hold" grpId="0" nodeType="clickEffect">
                                  <p:stCondLst>
                                    <p:cond delay="0"/>
                                  </p:stCondLst>
                                  <p:childTnLst>
                                    <p:set>
                                      <p:cBhvr>
                                        <p:cTn id="35" dur="1" fill="hold">
                                          <p:stCondLst>
                                            <p:cond delay="0"/>
                                          </p:stCondLst>
                                        </p:cTn>
                                        <p:tgtEl>
                                          <p:spTgt spid="3">
                                            <p:txEl>
                                              <p:pRg st="3" end="3"/>
                                            </p:txEl>
                                          </p:spTgt>
                                        </p:tgtEl>
                                        <p:attrNameLst>
                                          <p:attrName>style.visibility</p:attrName>
                                        </p:attrNameLst>
                                      </p:cBhvr>
                                      <p:to>
                                        <p:strVal val="visible"/>
                                      </p:to>
                                    </p:set>
                                    <p:animEffect transition="in" filter="fade">
                                      <p:cBhvr>
                                        <p:cTn id="36" dur="1000"/>
                                        <p:tgtEl>
                                          <p:spTgt spid="3">
                                            <p:txEl>
                                              <p:pRg st="3" end="3"/>
                                            </p:txEl>
                                          </p:spTgt>
                                        </p:tgtEl>
                                      </p:cBhvr>
                                    </p:animEffect>
                                    <p:anim calcmode="lin" valueType="num">
                                      <p:cBhvr>
                                        <p:cTn id="37"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8"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Scholarship Matrix</a:t>
            </a:r>
            <a:br>
              <a:rPr lang="en-US" dirty="0"/>
            </a:br>
            <a:endParaRPr lang="en-US" sz="2000" dirty="0"/>
          </a:p>
        </p:txBody>
      </p:sp>
      <p:graphicFrame>
        <p:nvGraphicFramePr>
          <p:cNvPr id="6" name="Content Placeholder 5"/>
          <p:cNvGraphicFramePr>
            <a:graphicFrameLocks noGrp="1"/>
          </p:cNvGraphicFramePr>
          <p:nvPr>
            <p:ph idx="1"/>
            <p:extLst>
              <p:ext uri="{D42A27DB-BD31-4B8C-83A1-F6EECF244321}">
                <p14:modId xmlns:p14="http://schemas.microsoft.com/office/powerpoint/2010/main" val="3025896075"/>
              </p:ext>
            </p:extLst>
          </p:nvPr>
        </p:nvGraphicFramePr>
        <p:xfrm>
          <a:off x="1069975" y="1690254"/>
          <a:ext cx="10058272" cy="5015350"/>
        </p:xfrm>
        <a:graphic>
          <a:graphicData uri="http://schemas.openxmlformats.org/drawingml/2006/table">
            <a:tbl>
              <a:tblPr firstRow="1" bandRow="1">
                <a:tableStyleId>{5C22544A-7EE6-4342-B048-85BDC9FD1C3A}</a:tableStyleId>
              </a:tblPr>
              <a:tblGrid>
                <a:gridCol w="1257284">
                  <a:extLst>
                    <a:ext uri="{9D8B030D-6E8A-4147-A177-3AD203B41FA5}">
                      <a16:colId xmlns:a16="http://schemas.microsoft.com/office/drawing/2014/main" val="20000"/>
                    </a:ext>
                  </a:extLst>
                </a:gridCol>
                <a:gridCol w="1257284">
                  <a:extLst>
                    <a:ext uri="{9D8B030D-6E8A-4147-A177-3AD203B41FA5}">
                      <a16:colId xmlns:a16="http://schemas.microsoft.com/office/drawing/2014/main" val="20001"/>
                    </a:ext>
                  </a:extLst>
                </a:gridCol>
                <a:gridCol w="1257284">
                  <a:extLst>
                    <a:ext uri="{9D8B030D-6E8A-4147-A177-3AD203B41FA5}">
                      <a16:colId xmlns:a16="http://schemas.microsoft.com/office/drawing/2014/main" val="20002"/>
                    </a:ext>
                  </a:extLst>
                </a:gridCol>
                <a:gridCol w="1257284">
                  <a:extLst>
                    <a:ext uri="{9D8B030D-6E8A-4147-A177-3AD203B41FA5}">
                      <a16:colId xmlns:a16="http://schemas.microsoft.com/office/drawing/2014/main" val="20003"/>
                    </a:ext>
                  </a:extLst>
                </a:gridCol>
                <a:gridCol w="1257284">
                  <a:extLst>
                    <a:ext uri="{9D8B030D-6E8A-4147-A177-3AD203B41FA5}">
                      <a16:colId xmlns:a16="http://schemas.microsoft.com/office/drawing/2014/main" val="20004"/>
                    </a:ext>
                  </a:extLst>
                </a:gridCol>
                <a:gridCol w="1257284">
                  <a:extLst>
                    <a:ext uri="{9D8B030D-6E8A-4147-A177-3AD203B41FA5}">
                      <a16:colId xmlns:a16="http://schemas.microsoft.com/office/drawing/2014/main" val="20005"/>
                    </a:ext>
                  </a:extLst>
                </a:gridCol>
                <a:gridCol w="1257284">
                  <a:extLst>
                    <a:ext uri="{9D8B030D-6E8A-4147-A177-3AD203B41FA5}">
                      <a16:colId xmlns:a16="http://schemas.microsoft.com/office/drawing/2014/main" val="20006"/>
                    </a:ext>
                  </a:extLst>
                </a:gridCol>
                <a:gridCol w="1257284">
                  <a:extLst>
                    <a:ext uri="{9D8B030D-6E8A-4147-A177-3AD203B41FA5}">
                      <a16:colId xmlns:a16="http://schemas.microsoft.com/office/drawing/2014/main" val="20007"/>
                    </a:ext>
                  </a:extLst>
                </a:gridCol>
              </a:tblGrid>
              <a:tr h="768775">
                <a:tc>
                  <a:txBody>
                    <a:bodyPr/>
                    <a:lstStyle/>
                    <a:p>
                      <a:r>
                        <a:rPr lang="en-US" sz="1400" dirty="0" smtClean="0"/>
                        <a:t>Scholarship</a:t>
                      </a:r>
                      <a:endParaRPr lang="en-US" sz="1400" dirty="0"/>
                    </a:p>
                  </a:txBody>
                  <a:tcPr/>
                </a:tc>
                <a:tc>
                  <a:txBody>
                    <a:bodyPr/>
                    <a:lstStyle/>
                    <a:p>
                      <a:r>
                        <a:rPr lang="en-US" dirty="0" smtClean="0"/>
                        <a:t>Deadline</a:t>
                      </a:r>
                      <a:endParaRPr lang="en-US" dirty="0"/>
                    </a:p>
                  </a:txBody>
                  <a:tcPr/>
                </a:tc>
                <a:tc>
                  <a:txBody>
                    <a:bodyPr/>
                    <a:lstStyle/>
                    <a:p>
                      <a:r>
                        <a:rPr lang="en-US" dirty="0" smtClean="0"/>
                        <a:t>Amount</a:t>
                      </a:r>
                      <a:endParaRPr lang="en-US" dirty="0"/>
                    </a:p>
                  </a:txBody>
                  <a:tcPr/>
                </a:tc>
                <a:tc>
                  <a:txBody>
                    <a:bodyPr/>
                    <a:lstStyle/>
                    <a:p>
                      <a:r>
                        <a:rPr lang="en-US" dirty="0" smtClean="0"/>
                        <a:t>Website</a:t>
                      </a:r>
                      <a:endParaRPr lang="en-US" dirty="0"/>
                    </a:p>
                  </a:txBody>
                  <a:tcPr/>
                </a:tc>
                <a:tc>
                  <a:txBody>
                    <a:bodyPr/>
                    <a:lstStyle/>
                    <a:p>
                      <a:r>
                        <a:rPr lang="en-US" dirty="0" smtClean="0"/>
                        <a:t>Contact Info</a:t>
                      </a:r>
                      <a:endParaRPr lang="en-US" dirty="0"/>
                    </a:p>
                  </a:txBody>
                  <a:tcPr/>
                </a:tc>
                <a:tc>
                  <a:txBody>
                    <a:bodyPr/>
                    <a:lstStyle/>
                    <a:p>
                      <a:r>
                        <a:rPr lang="en-US" dirty="0" smtClean="0"/>
                        <a:t>Region</a:t>
                      </a:r>
                      <a:endParaRPr lang="en-US" dirty="0"/>
                    </a:p>
                  </a:txBody>
                  <a:tcPr/>
                </a:tc>
                <a:tc>
                  <a:txBody>
                    <a:bodyPr/>
                    <a:lstStyle/>
                    <a:p>
                      <a:r>
                        <a:rPr lang="en-US" dirty="0" smtClean="0"/>
                        <a:t>Type</a:t>
                      </a:r>
                      <a:endParaRPr lang="en-US" dirty="0"/>
                    </a:p>
                  </a:txBody>
                  <a:tcPr/>
                </a:tc>
                <a:tc>
                  <a:txBody>
                    <a:bodyPr/>
                    <a:lstStyle/>
                    <a:p>
                      <a:r>
                        <a:rPr lang="en-US" sz="1600" dirty="0" smtClean="0"/>
                        <a:t>Date</a:t>
                      </a:r>
                      <a:r>
                        <a:rPr lang="en-US" sz="1600" baseline="0" dirty="0" smtClean="0"/>
                        <a:t> Submitted</a:t>
                      </a:r>
                      <a:endParaRPr lang="en-US" sz="1600" dirty="0"/>
                    </a:p>
                  </a:txBody>
                  <a:tcPr/>
                </a:tc>
                <a:extLst>
                  <a:ext uri="{0D108BD9-81ED-4DB2-BD59-A6C34878D82A}">
                    <a16:rowId xmlns:a16="http://schemas.microsoft.com/office/drawing/2014/main" val="10000"/>
                  </a:ext>
                </a:extLst>
              </a:tr>
              <a:tr h="732167">
                <a:tc>
                  <a:txBody>
                    <a:bodyPr/>
                    <a:lstStyle/>
                    <a:p>
                      <a:r>
                        <a:rPr lang="en-US" dirty="0" smtClean="0"/>
                        <a:t>E-Waste</a:t>
                      </a:r>
                      <a:endParaRPr lang="en-US" dirty="0"/>
                    </a:p>
                  </a:txBody>
                  <a:tcPr/>
                </a:tc>
                <a:tc>
                  <a:txBody>
                    <a:bodyPr/>
                    <a:lstStyle/>
                    <a:p>
                      <a:r>
                        <a:rPr lang="en-US" dirty="0" smtClean="0"/>
                        <a:t>4/30/19</a:t>
                      </a:r>
                      <a:endParaRPr lang="en-US" dirty="0"/>
                    </a:p>
                  </a:txBody>
                  <a:tcPr/>
                </a:tc>
                <a:tc>
                  <a:txBody>
                    <a:bodyPr/>
                    <a:lstStyle/>
                    <a:p>
                      <a:r>
                        <a:rPr lang="en-US" dirty="0" smtClean="0"/>
                        <a:t>$1,000</a:t>
                      </a:r>
                      <a:endParaRPr lang="en-US" dirty="0"/>
                    </a:p>
                  </a:txBody>
                  <a:tcPr/>
                </a:tc>
                <a:tc>
                  <a:txBody>
                    <a:bodyPr/>
                    <a:lstStyle/>
                    <a:p>
                      <a:r>
                        <a:rPr lang="en-US" sz="1400" u="sng" dirty="0" smtClean="0"/>
                        <a:t>Digitalresponsibilty.org/</a:t>
                      </a:r>
                      <a:r>
                        <a:rPr lang="en-US" sz="1400" u="sng" baseline="0" dirty="0" smtClean="0"/>
                        <a:t>  </a:t>
                      </a:r>
                      <a:endParaRPr lang="en-US" sz="1400" u="sng" dirty="0"/>
                    </a:p>
                  </a:txBody>
                  <a:tcPr/>
                </a:tc>
                <a:tc>
                  <a:txBody>
                    <a:bodyPr/>
                    <a:lstStyle/>
                    <a:p>
                      <a:r>
                        <a:rPr lang="en-US" sz="1600" dirty="0" smtClean="0">
                          <a:solidFill>
                            <a:schemeClr val="tx1"/>
                          </a:solidFill>
                          <a:hlinkClick r:id="rId2"/>
                        </a:rPr>
                        <a:t>Scarterdr@edu.net</a:t>
                      </a:r>
                      <a:r>
                        <a:rPr lang="en-US" dirty="0" smtClean="0">
                          <a:solidFill>
                            <a:schemeClr val="tx1"/>
                          </a:solidFill>
                        </a:rPr>
                        <a:t> </a:t>
                      </a:r>
                      <a:endParaRPr lang="en-US" dirty="0">
                        <a:solidFill>
                          <a:schemeClr val="tx1"/>
                        </a:solidFill>
                      </a:endParaRPr>
                    </a:p>
                  </a:txBody>
                  <a:tcPr/>
                </a:tc>
                <a:tc>
                  <a:txBody>
                    <a:bodyPr/>
                    <a:lstStyle/>
                    <a:p>
                      <a:r>
                        <a:rPr lang="en-US" dirty="0" smtClean="0"/>
                        <a:t>National</a:t>
                      </a:r>
                      <a:endParaRPr lang="en-US" dirty="0"/>
                    </a:p>
                  </a:txBody>
                  <a:tcPr/>
                </a:tc>
                <a:tc>
                  <a:txBody>
                    <a:bodyPr/>
                    <a:lstStyle/>
                    <a:p>
                      <a:r>
                        <a:rPr lang="en-US" dirty="0" smtClean="0"/>
                        <a:t>Essay</a:t>
                      </a:r>
                      <a:endParaRPr lang="en-US" dirty="0"/>
                    </a:p>
                  </a:txBody>
                  <a:tcPr/>
                </a:tc>
                <a:tc>
                  <a:txBody>
                    <a:bodyPr/>
                    <a:lstStyle/>
                    <a:p>
                      <a:r>
                        <a:rPr lang="en-US" dirty="0" smtClean="0"/>
                        <a:t>4/15/19</a:t>
                      </a:r>
                      <a:endParaRPr lang="en-US" dirty="0"/>
                    </a:p>
                  </a:txBody>
                  <a:tcPr/>
                </a:tc>
                <a:extLst>
                  <a:ext uri="{0D108BD9-81ED-4DB2-BD59-A6C34878D82A}">
                    <a16:rowId xmlns:a16="http://schemas.microsoft.com/office/drawing/2014/main" val="10001"/>
                  </a:ext>
                </a:extLst>
              </a:tr>
              <a:tr h="439301">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dirty="0"/>
                    </a:p>
                  </a:txBody>
                  <a:tcPr/>
                </a:tc>
                <a:tc>
                  <a:txBody>
                    <a:bodyPr/>
                    <a:lstStyle/>
                    <a:p>
                      <a:endParaRPr lang="en-US" dirty="0"/>
                    </a:p>
                  </a:txBody>
                  <a:tcPr/>
                </a:tc>
                <a:tc>
                  <a:txBody>
                    <a:bodyPr/>
                    <a:lstStyle/>
                    <a:p>
                      <a:endParaRPr lang="en-US"/>
                    </a:p>
                  </a:txBody>
                  <a:tcPr/>
                </a:tc>
                <a:tc>
                  <a:txBody>
                    <a:bodyPr/>
                    <a:lstStyle/>
                    <a:p>
                      <a:endParaRPr lang="en-US"/>
                    </a:p>
                  </a:txBody>
                  <a:tcPr/>
                </a:tc>
                <a:tc>
                  <a:txBody>
                    <a:bodyPr/>
                    <a:lstStyle/>
                    <a:p>
                      <a:endParaRPr lang="en-US" dirty="0"/>
                    </a:p>
                  </a:txBody>
                  <a:tcPr/>
                </a:tc>
                <a:extLst>
                  <a:ext uri="{0D108BD9-81ED-4DB2-BD59-A6C34878D82A}">
                    <a16:rowId xmlns:a16="http://schemas.microsoft.com/office/drawing/2014/main" val="10002"/>
                  </a:ext>
                </a:extLst>
              </a:tr>
              <a:tr h="439301">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dirty="0"/>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extLst>
                  <a:ext uri="{0D108BD9-81ED-4DB2-BD59-A6C34878D82A}">
                    <a16:rowId xmlns:a16="http://schemas.microsoft.com/office/drawing/2014/main" val="10003"/>
                  </a:ext>
                </a:extLst>
              </a:tr>
              <a:tr h="439301">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b="1" dirty="0"/>
                    </a:p>
                  </a:txBody>
                  <a:tcPr/>
                </a:tc>
                <a:tc>
                  <a:txBody>
                    <a:bodyPr/>
                    <a:lstStyle/>
                    <a:p>
                      <a:endParaRPr lang="en-US"/>
                    </a:p>
                  </a:txBody>
                  <a:tcPr/>
                </a:tc>
                <a:tc>
                  <a:txBody>
                    <a:bodyPr/>
                    <a:lstStyle/>
                    <a:p>
                      <a:endParaRPr lang="en-US"/>
                    </a:p>
                  </a:txBody>
                  <a:tcPr/>
                </a:tc>
                <a:tc>
                  <a:txBody>
                    <a:bodyPr/>
                    <a:lstStyle/>
                    <a:p>
                      <a:endParaRPr lang="en-US"/>
                    </a:p>
                  </a:txBody>
                  <a:tcPr/>
                </a:tc>
                <a:extLst>
                  <a:ext uri="{0D108BD9-81ED-4DB2-BD59-A6C34878D82A}">
                    <a16:rowId xmlns:a16="http://schemas.microsoft.com/office/drawing/2014/main" val="10004"/>
                  </a:ext>
                </a:extLst>
              </a:tr>
              <a:tr h="439301">
                <a:tc>
                  <a:txBody>
                    <a:bodyPr/>
                    <a:lstStyle/>
                    <a:p>
                      <a:endParaRPr lang="en-US"/>
                    </a:p>
                  </a:txBody>
                  <a:tcPr/>
                </a:tc>
                <a:tc>
                  <a:txBody>
                    <a:bodyPr/>
                    <a:lstStyle/>
                    <a:p>
                      <a:endParaRPr lang="en-US"/>
                    </a:p>
                  </a:txBody>
                  <a:tcPr/>
                </a:tc>
                <a:tc>
                  <a:txBody>
                    <a:bodyPr/>
                    <a:lstStyle/>
                    <a:p>
                      <a:endParaRPr lang="en-US" dirty="0"/>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extLst>
                  <a:ext uri="{0D108BD9-81ED-4DB2-BD59-A6C34878D82A}">
                    <a16:rowId xmlns:a16="http://schemas.microsoft.com/office/drawing/2014/main" val="10005"/>
                  </a:ext>
                </a:extLst>
              </a:tr>
              <a:tr h="439301">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dirty="0"/>
                    </a:p>
                  </a:txBody>
                  <a:tcPr/>
                </a:tc>
                <a:tc>
                  <a:txBody>
                    <a:bodyPr/>
                    <a:lstStyle/>
                    <a:p>
                      <a:endParaRPr lang="en-US"/>
                    </a:p>
                  </a:txBody>
                  <a:tcPr/>
                </a:tc>
                <a:tc>
                  <a:txBody>
                    <a:bodyPr/>
                    <a:lstStyle/>
                    <a:p>
                      <a:endParaRPr lang="en-US"/>
                    </a:p>
                  </a:txBody>
                  <a:tcPr/>
                </a:tc>
                <a:tc>
                  <a:txBody>
                    <a:bodyPr/>
                    <a:lstStyle/>
                    <a:p>
                      <a:endParaRPr lang="en-US"/>
                    </a:p>
                  </a:txBody>
                  <a:tcPr/>
                </a:tc>
                <a:extLst>
                  <a:ext uri="{0D108BD9-81ED-4DB2-BD59-A6C34878D82A}">
                    <a16:rowId xmlns:a16="http://schemas.microsoft.com/office/drawing/2014/main" val="10006"/>
                  </a:ext>
                </a:extLst>
              </a:tr>
              <a:tr h="439301">
                <a:tc>
                  <a:txBody>
                    <a:bodyPr/>
                    <a:lstStyle/>
                    <a:p>
                      <a:endParaRPr lang="en-US" dirty="0"/>
                    </a:p>
                  </a:txBody>
                  <a:tcPr/>
                </a:tc>
                <a:tc>
                  <a:txBody>
                    <a:bodyPr/>
                    <a:lstStyle/>
                    <a:p>
                      <a:endParaRPr lang="en-US"/>
                    </a:p>
                  </a:txBody>
                  <a:tcPr/>
                </a:tc>
                <a:tc>
                  <a:txBody>
                    <a:bodyPr/>
                    <a:lstStyle/>
                    <a:p>
                      <a:endParaRPr lang="en-US"/>
                    </a:p>
                  </a:txBody>
                  <a:tcPr/>
                </a:tc>
                <a:tc>
                  <a:txBody>
                    <a:bodyPr/>
                    <a:lstStyle/>
                    <a:p>
                      <a:endParaRPr lang="en-US" dirty="0"/>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extLst>
                  <a:ext uri="{0D108BD9-81ED-4DB2-BD59-A6C34878D82A}">
                    <a16:rowId xmlns:a16="http://schemas.microsoft.com/office/drawing/2014/main" val="10007"/>
                  </a:ext>
                </a:extLst>
              </a:tr>
              <a:tr h="439301">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extLst>
                  <a:ext uri="{0D108BD9-81ED-4DB2-BD59-A6C34878D82A}">
                    <a16:rowId xmlns:a16="http://schemas.microsoft.com/office/drawing/2014/main" val="10008"/>
                  </a:ext>
                </a:extLst>
              </a:tr>
              <a:tr h="439301">
                <a:tc>
                  <a:txBody>
                    <a:bodyPr/>
                    <a:lstStyle/>
                    <a:p>
                      <a:endParaRPr lang="en-US"/>
                    </a:p>
                  </a:txBody>
                  <a:tcPr/>
                </a:tc>
                <a:tc>
                  <a:txBody>
                    <a:bodyPr/>
                    <a:lstStyle/>
                    <a:p>
                      <a:endParaRPr lang="en-US"/>
                    </a:p>
                  </a:txBody>
                  <a:tcPr/>
                </a:tc>
                <a:tc>
                  <a:txBody>
                    <a:bodyPr/>
                    <a:lstStyle/>
                    <a:p>
                      <a:endParaRPr lang="en-US" dirty="0"/>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dirty="0"/>
                    </a:p>
                  </a:txBody>
                  <a:tcPr/>
                </a:tc>
                <a:tc>
                  <a:txBody>
                    <a:bodyPr/>
                    <a:lstStyle/>
                    <a:p>
                      <a:endParaRPr lang="en-US" dirty="0"/>
                    </a:p>
                  </a:txBody>
                  <a:tcPr/>
                </a:tc>
                <a:extLst>
                  <a:ext uri="{0D108BD9-81ED-4DB2-BD59-A6C34878D82A}">
                    <a16:rowId xmlns:a16="http://schemas.microsoft.com/office/drawing/2014/main" val="10009"/>
                  </a:ext>
                </a:extLst>
              </a:tr>
            </a:tbl>
          </a:graphicData>
        </a:graphic>
      </p:graphicFrame>
      <p:pic>
        <p:nvPicPr>
          <p:cNvPr id="7" name="Picture 6"/>
          <p:cNvPicPr>
            <a:picLocks noChangeAspect="1"/>
          </p:cNvPicPr>
          <p:nvPr/>
        </p:nvPicPr>
        <p:blipFill>
          <a:blip r:embed="rId3"/>
          <a:stretch>
            <a:fillRect/>
          </a:stretch>
        </p:blipFill>
        <p:spPr>
          <a:xfrm>
            <a:off x="709992" y="4193760"/>
            <a:ext cx="10827434" cy="243861"/>
          </a:xfrm>
          <a:prstGeom prst="rect">
            <a:avLst/>
          </a:prstGeom>
        </p:spPr>
      </p:pic>
    </p:spTree>
    <p:extLst>
      <p:ext uri="{BB962C8B-B14F-4D97-AF65-F5344CB8AC3E}">
        <p14:creationId xmlns:p14="http://schemas.microsoft.com/office/powerpoint/2010/main" val="3591338474"/>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    Cost of college list options</a:t>
            </a:r>
            <a:endParaRPr lang="en-US" dirty="0"/>
          </a:p>
        </p:txBody>
      </p:sp>
      <p:sp>
        <p:nvSpPr>
          <p:cNvPr id="9" name="Content Placeholder 8"/>
          <p:cNvSpPr>
            <a:spLocks noGrp="1"/>
          </p:cNvSpPr>
          <p:nvPr>
            <p:ph idx="1"/>
          </p:nvPr>
        </p:nvSpPr>
        <p:spPr>
          <a:xfrm>
            <a:off x="1069848" y="2121408"/>
            <a:ext cx="5115052" cy="3895079"/>
          </a:xfrm>
        </p:spPr>
        <p:txBody>
          <a:bodyPr>
            <a:normAutofit fontScale="92500" lnSpcReduction="10000"/>
          </a:bodyPr>
          <a:lstStyle/>
          <a:p>
            <a:r>
              <a:rPr lang="en-US" dirty="0"/>
              <a:t>College:                </a:t>
            </a:r>
            <a:r>
              <a:rPr lang="en-US" dirty="0" smtClean="0"/>
              <a:t>           Utah State</a:t>
            </a:r>
            <a:endParaRPr lang="en-US" dirty="0"/>
          </a:p>
          <a:p>
            <a:r>
              <a:rPr lang="en-US" dirty="0"/>
              <a:t>My Tuition:          </a:t>
            </a:r>
            <a:r>
              <a:rPr lang="en-US" dirty="0" smtClean="0"/>
              <a:t>              $9,515</a:t>
            </a:r>
            <a:endParaRPr lang="en-US" dirty="0"/>
          </a:p>
          <a:p>
            <a:r>
              <a:rPr lang="en-US" dirty="0"/>
              <a:t>Room &amp; </a:t>
            </a:r>
            <a:r>
              <a:rPr lang="en-US" dirty="0" smtClean="0"/>
              <a:t>Board:                 $6,060</a:t>
            </a:r>
            <a:endParaRPr lang="en-US" dirty="0"/>
          </a:p>
          <a:p>
            <a:r>
              <a:rPr lang="en-US" dirty="0"/>
              <a:t>Books &amp; </a:t>
            </a:r>
            <a:r>
              <a:rPr lang="en-US" dirty="0" smtClean="0"/>
              <a:t>Supplies:              $824</a:t>
            </a:r>
            <a:endParaRPr lang="en-US" dirty="0"/>
          </a:p>
          <a:p>
            <a:r>
              <a:rPr lang="en-US" dirty="0"/>
              <a:t>Other</a:t>
            </a:r>
            <a:r>
              <a:rPr lang="en-US" dirty="0" smtClean="0"/>
              <a:t>:	</a:t>
            </a:r>
            <a:r>
              <a:rPr lang="en-US" dirty="0"/>
              <a:t> </a:t>
            </a:r>
            <a:r>
              <a:rPr lang="en-US" dirty="0" smtClean="0"/>
              <a:t>                               $3,840</a:t>
            </a:r>
          </a:p>
          <a:p>
            <a:endParaRPr lang="en-US" dirty="0"/>
          </a:p>
          <a:p>
            <a:r>
              <a:rPr lang="en-US" dirty="0" smtClean="0"/>
              <a:t>- Merit Scholarship            N/A</a:t>
            </a:r>
          </a:p>
          <a:p>
            <a:r>
              <a:rPr lang="en-US" dirty="0" smtClean="0"/>
              <a:t>- Federal Aid                    $6,000</a:t>
            </a:r>
          </a:p>
          <a:p>
            <a:r>
              <a:rPr lang="en-US" dirty="0" smtClean="0"/>
              <a:t>- Other 		  $2,500</a:t>
            </a:r>
            <a:endParaRPr lang="en-US" dirty="0"/>
          </a:p>
          <a:p>
            <a:r>
              <a:rPr lang="en-US" dirty="0"/>
              <a:t>Total</a:t>
            </a:r>
            <a:r>
              <a:rPr lang="en-US" dirty="0" smtClean="0"/>
              <a:t>:			  $11,739</a:t>
            </a:r>
            <a:endParaRPr lang="en-US" dirty="0"/>
          </a:p>
        </p:txBody>
      </p:sp>
      <p:sp>
        <p:nvSpPr>
          <p:cNvPr id="12" name="Rectangle 11"/>
          <p:cNvSpPr/>
          <p:nvPr/>
        </p:nvSpPr>
        <p:spPr>
          <a:xfrm>
            <a:off x="6591301" y="2444234"/>
            <a:ext cx="4152900" cy="3785652"/>
          </a:xfrm>
          <a:prstGeom prst="rect">
            <a:avLst/>
          </a:prstGeom>
        </p:spPr>
        <p:txBody>
          <a:bodyPr wrap="square">
            <a:spAutoFit/>
          </a:bodyPr>
          <a:lstStyle/>
          <a:p>
            <a:r>
              <a:rPr lang="en-US" sz="2000" b="1" dirty="0" smtClean="0">
                <a:latin typeface="Cambria" panose="02040503050406030204" pitchFamily="18" charset="0"/>
                <a:hlinkClick r:id="rId2"/>
              </a:rPr>
              <a:t>www.collegedata.com</a:t>
            </a:r>
            <a:endParaRPr lang="en-US" sz="2000" b="1" dirty="0" smtClean="0">
              <a:latin typeface="Cambria" panose="02040503050406030204" pitchFamily="18" charset="0"/>
            </a:endParaRPr>
          </a:p>
          <a:p>
            <a:endParaRPr lang="en-US" sz="2000" b="1" dirty="0">
              <a:latin typeface="Cambria" panose="02040503050406030204" pitchFamily="18" charset="0"/>
            </a:endParaRPr>
          </a:p>
          <a:p>
            <a:pPr marL="457200" indent="-457200">
              <a:buAutoNum type="arabicPeriod"/>
            </a:pPr>
            <a:r>
              <a:rPr lang="en-US" sz="2000" b="1" dirty="0" smtClean="0">
                <a:latin typeface="Cambria" panose="02040503050406030204" pitchFamily="18" charset="0"/>
              </a:rPr>
              <a:t>Enter College</a:t>
            </a:r>
          </a:p>
          <a:p>
            <a:pPr marL="457200" indent="-457200">
              <a:buAutoNum type="arabicPeriod"/>
            </a:pPr>
            <a:r>
              <a:rPr lang="en-US" sz="2000" b="1" dirty="0" smtClean="0">
                <a:latin typeface="Cambria" panose="02040503050406030204" pitchFamily="18" charset="0"/>
              </a:rPr>
              <a:t>Click the College</a:t>
            </a:r>
          </a:p>
          <a:p>
            <a:pPr marL="457200" indent="-457200">
              <a:buAutoNum type="arabicPeriod"/>
            </a:pPr>
            <a:r>
              <a:rPr lang="en-US" sz="2000" b="1" dirty="0" smtClean="0">
                <a:latin typeface="Cambria" panose="02040503050406030204" pitchFamily="18" charset="0"/>
              </a:rPr>
              <a:t>Click “Money Matters”</a:t>
            </a:r>
          </a:p>
          <a:p>
            <a:pPr marL="457200" indent="-457200">
              <a:buAutoNum type="arabicPeriod"/>
            </a:pPr>
            <a:r>
              <a:rPr lang="en-US" sz="2000" b="1" dirty="0" smtClean="0">
                <a:latin typeface="Cambria" panose="02040503050406030204" pitchFamily="18" charset="0"/>
              </a:rPr>
              <a:t>Enter information for 4 of your college choices.</a:t>
            </a:r>
          </a:p>
          <a:p>
            <a:pPr marL="457200" indent="-457200">
              <a:buAutoNum type="arabicPeriod"/>
            </a:pPr>
            <a:r>
              <a:rPr lang="en-US" sz="2000" b="1" dirty="0" smtClean="0">
                <a:latin typeface="Cambria" panose="02040503050406030204" pitchFamily="18" charset="0"/>
              </a:rPr>
              <a:t>Create an account to use the “College Chances” feature. </a:t>
            </a:r>
          </a:p>
          <a:p>
            <a:pPr marL="457200" indent="-457200">
              <a:buAutoNum type="arabicPeriod"/>
            </a:pPr>
            <a:endParaRPr lang="en-US" sz="2000" b="1" dirty="0">
              <a:latin typeface="Cambria" panose="02040503050406030204" pitchFamily="18" charset="0"/>
            </a:endParaRPr>
          </a:p>
          <a:p>
            <a:r>
              <a:rPr lang="en-US" sz="2000" b="1" dirty="0" smtClean="0">
                <a:latin typeface="Cambria" panose="02040503050406030204" pitchFamily="18" charset="0"/>
              </a:rPr>
              <a:t>**          WUE </a:t>
            </a:r>
            <a:r>
              <a:rPr lang="en-US" sz="2000" b="1" dirty="0">
                <a:latin typeface="Cambria" panose="02040503050406030204" pitchFamily="18" charset="0"/>
              </a:rPr>
              <a:t>Schools: </a:t>
            </a:r>
            <a:r>
              <a:rPr lang="en-US" sz="2000" b="1" dirty="0">
                <a:latin typeface="Cambria" panose="02040503050406030204" pitchFamily="18" charset="0"/>
                <a:hlinkClick r:id="rId3"/>
              </a:rPr>
              <a:t>https://</a:t>
            </a:r>
            <a:r>
              <a:rPr lang="en-US" sz="2000" b="1" dirty="0" smtClean="0">
                <a:latin typeface="Cambria" panose="02040503050406030204" pitchFamily="18" charset="0"/>
                <a:hlinkClick r:id="rId3"/>
              </a:rPr>
              <a:t>www.wiche.edu/wue</a:t>
            </a:r>
            <a:r>
              <a:rPr lang="en-US" sz="2000" b="1" dirty="0" smtClean="0">
                <a:latin typeface="Cambria" panose="02040503050406030204" pitchFamily="18" charset="0"/>
              </a:rPr>
              <a:t> </a:t>
            </a:r>
            <a:endParaRPr lang="en-US" sz="2000" b="1" dirty="0">
              <a:latin typeface="Cambria" panose="02040503050406030204" pitchFamily="18" charset="0"/>
            </a:endParaRPr>
          </a:p>
        </p:txBody>
      </p:sp>
    </p:spTree>
    <p:extLst>
      <p:ext uri="{BB962C8B-B14F-4D97-AF65-F5344CB8AC3E}">
        <p14:creationId xmlns:p14="http://schemas.microsoft.com/office/powerpoint/2010/main" val="22427323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animEffect transition="in" filter="fade">
                                      <p:cBhvr>
                                        <p:cTn id="7" dur="1000"/>
                                        <p:tgtEl>
                                          <p:spTgt spid="9">
                                            <p:txEl>
                                              <p:pRg st="0" end="0"/>
                                            </p:txEl>
                                          </p:spTgt>
                                        </p:tgtEl>
                                      </p:cBhvr>
                                    </p:animEffect>
                                    <p:anim calcmode="lin" valueType="num">
                                      <p:cBhvr>
                                        <p:cTn id="8" dur="1000" fill="hold"/>
                                        <p:tgtEl>
                                          <p:spTgt spid="9">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9">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9">
                                            <p:txEl>
                                              <p:pRg st="1" end="1"/>
                                            </p:txEl>
                                          </p:spTgt>
                                        </p:tgtEl>
                                        <p:attrNameLst>
                                          <p:attrName>style.visibility</p:attrName>
                                        </p:attrNameLst>
                                      </p:cBhvr>
                                      <p:to>
                                        <p:strVal val="visible"/>
                                      </p:to>
                                    </p:set>
                                    <p:animEffect transition="in" filter="fade">
                                      <p:cBhvr>
                                        <p:cTn id="14" dur="1000"/>
                                        <p:tgtEl>
                                          <p:spTgt spid="9">
                                            <p:txEl>
                                              <p:pRg st="1" end="1"/>
                                            </p:txEl>
                                          </p:spTgt>
                                        </p:tgtEl>
                                      </p:cBhvr>
                                    </p:animEffect>
                                    <p:anim calcmode="lin" valueType="num">
                                      <p:cBhvr>
                                        <p:cTn id="15" dur="1000" fill="hold"/>
                                        <p:tgtEl>
                                          <p:spTgt spid="9">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9">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9">
                                            <p:txEl>
                                              <p:pRg st="2" end="2"/>
                                            </p:txEl>
                                          </p:spTgt>
                                        </p:tgtEl>
                                        <p:attrNameLst>
                                          <p:attrName>style.visibility</p:attrName>
                                        </p:attrNameLst>
                                      </p:cBhvr>
                                      <p:to>
                                        <p:strVal val="visible"/>
                                      </p:to>
                                    </p:set>
                                    <p:animEffect transition="in" filter="fade">
                                      <p:cBhvr>
                                        <p:cTn id="21" dur="1000"/>
                                        <p:tgtEl>
                                          <p:spTgt spid="9">
                                            <p:txEl>
                                              <p:pRg st="2" end="2"/>
                                            </p:txEl>
                                          </p:spTgt>
                                        </p:tgtEl>
                                      </p:cBhvr>
                                    </p:animEffect>
                                    <p:anim calcmode="lin" valueType="num">
                                      <p:cBhvr>
                                        <p:cTn id="22" dur="1000" fill="hold"/>
                                        <p:tgtEl>
                                          <p:spTgt spid="9">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9">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9">
                                            <p:txEl>
                                              <p:pRg st="3" end="3"/>
                                            </p:txEl>
                                          </p:spTgt>
                                        </p:tgtEl>
                                        <p:attrNameLst>
                                          <p:attrName>style.visibility</p:attrName>
                                        </p:attrNameLst>
                                      </p:cBhvr>
                                      <p:to>
                                        <p:strVal val="visible"/>
                                      </p:to>
                                    </p:set>
                                    <p:animEffect transition="in" filter="fade">
                                      <p:cBhvr>
                                        <p:cTn id="28" dur="1000"/>
                                        <p:tgtEl>
                                          <p:spTgt spid="9">
                                            <p:txEl>
                                              <p:pRg st="3" end="3"/>
                                            </p:txEl>
                                          </p:spTgt>
                                        </p:tgtEl>
                                      </p:cBhvr>
                                    </p:animEffect>
                                    <p:anim calcmode="lin" valueType="num">
                                      <p:cBhvr>
                                        <p:cTn id="29" dur="1000" fill="hold"/>
                                        <p:tgtEl>
                                          <p:spTgt spid="9">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9">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9">
                                            <p:txEl>
                                              <p:pRg st="4" end="4"/>
                                            </p:txEl>
                                          </p:spTgt>
                                        </p:tgtEl>
                                        <p:attrNameLst>
                                          <p:attrName>style.visibility</p:attrName>
                                        </p:attrNameLst>
                                      </p:cBhvr>
                                      <p:to>
                                        <p:strVal val="visible"/>
                                      </p:to>
                                    </p:set>
                                    <p:animEffect transition="in" filter="fade">
                                      <p:cBhvr>
                                        <p:cTn id="35" dur="1000"/>
                                        <p:tgtEl>
                                          <p:spTgt spid="9">
                                            <p:txEl>
                                              <p:pRg st="4" end="4"/>
                                            </p:txEl>
                                          </p:spTgt>
                                        </p:tgtEl>
                                      </p:cBhvr>
                                    </p:animEffect>
                                    <p:anim calcmode="lin" valueType="num">
                                      <p:cBhvr>
                                        <p:cTn id="36" dur="1000" fill="hold"/>
                                        <p:tgtEl>
                                          <p:spTgt spid="9">
                                            <p:txEl>
                                              <p:pRg st="4" end="4"/>
                                            </p:txEl>
                                          </p:spTgt>
                                        </p:tgtEl>
                                        <p:attrNameLst>
                                          <p:attrName>ppt_x</p:attrName>
                                        </p:attrNameLst>
                                      </p:cBhvr>
                                      <p:tavLst>
                                        <p:tav tm="0">
                                          <p:val>
                                            <p:strVal val="#ppt_x"/>
                                          </p:val>
                                        </p:tav>
                                        <p:tav tm="100000">
                                          <p:val>
                                            <p:strVal val="#ppt_x"/>
                                          </p:val>
                                        </p:tav>
                                      </p:tavLst>
                                    </p:anim>
                                    <p:anim calcmode="lin" valueType="num">
                                      <p:cBhvr>
                                        <p:cTn id="37" dur="1000" fill="hold"/>
                                        <p:tgtEl>
                                          <p:spTgt spid="9">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9">
                                            <p:txEl>
                                              <p:pRg st="6" end="6"/>
                                            </p:txEl>
                                          </p:spTgt>
                                        </p:tgtEl>
                                        <p:attrNameLst>
                                          <p:attrName>style.visibility</p:attrName>
                                        </p:attrNameLst>
                                      </p:cBhvr>
                                      <p:to>
                                        <p:strVal val="visible"/>
                                      </p:to>
                                    </p:set>
                                    <p:animEffect transition="in" filter="fade">
                                      <p:cBhvr>
                                        <p:cTn id="42" dur="1000"/>
                                        <p:tgtEl>
                                          <p:spTgt spid="9">
                                            <p:txEl>
                                              <p:pRg st="6" end="6"/>
                                            </p:txEl>
                                          </p:spTgt>
                                        </p:tgtEl>
                                      </p:cBhvr>
                                    </p:animEffect>
                                    <p:anim calcmode="lin" valueType="num">
                                      <p:cBhvr>
                                        <p:cTn id="43" dur="1000" fill="hold"/>
                                        <p:tgtEl>
                                          <p:spTgt spid="9">
                                            <p:txEl>
                                              <p:pRg st="6" end="6"/>
                                            </p:txEl>
                                          </p:spTgt>
                                        </p:tgtEl>
                                        <p:attrNameLst>
                                          <p:attrName>ppt_x</p:attrName>
                                        </p:attrNameLst>
                                      </p:cBhvr>
                                      <p:tavLst>
                                        <p:tav tm="0">
                                          <p:val>
                                            <p:strVal val="#ppt_x"/>
                                          </p:val>
                                        </p:tav>
                                        <p:tav tm="100000">
                                          <p:val>
                                            <p:strVal val="#ppt_x"/>
                                          </p:val>
                                        </p:tav>
                                      </p:tavLst>
                                    </p:anim>
                                    <p:anim calcmode="lin" valueType="num">
                                      <p:cBhvr>
                                        <p:cTn id="44" dur="1000" fill="hold"/>
                                        <p:tgtEl>
                                          <p:spTgt spid="9">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grpId="0" nodeType="clickEffect">
                                  <p:stCondLst>
                                    <p:cond delay="0"/>
                                  </p:stCondLst>
                                  <p:childTnLst>
                                    <p:set>
                                      <p:cBhvr>
                                        <p:cTn id="48" dur="1" fill="hold">
                                          <p:stCondLst>
                                            <p:cond delay="0"/>
                                          </p:stCondLst>
                                        </p:cTn>
                                        <p:tgtEl>
                                          <p:spTgt spid="9">
                                            <p:txEl>
                                              <p:pRg st="7" end="7"/>
                                            </p:txEl>
                                          </p:spTgt>
                                        </p:tgtEl>
                                        <p:attrNameLst>
                                          <p:attrName>style.visibility</p:attrName>
                                        </p:attrNameLst>
                                      </p:cBhvr>
                                      <p:to>
                                        <p:strVal val="visible"/>
                                      </p:to>
                                    </p:set>
                                    <p:animEffect transition="in" filter="fade">
                                      <p:cBhvr>
                                        <p:cTn id="49" dur="1000"/>
                                        <p:tgtEl>
                                          <p:spTgt spid="9">
                                            <p:txEl>
                                              <p:pRg st="7" end="7"/>
                                            </p:txEl>
                                          </p:spTgt>
                                        </p:tgtEl>
                                      </p:cBhvr>
                                    </p:animEffect>
                                    <p:anim calcmode="lin" valueType="num">
                                      <p:cBhvr>
                                        <p:cTn id="50" dur="1000" fill="hold"/>
                                        <p:tgtEl>
                                          <p:spTgt spid="9">
                                            <p:txEl>
                                              <p:pRg st="7" end="7"/>
                                            </p:txEl>
                                          </p:spTgt>
                                        </p:tgtEl>
                                        <p:attrNameLst>
                                          <p:attrName>ppt_x</p:attrName>
                                        </p:attrNameLst>
                                      </p:cBhvr>
                                      <p:tavLst>
                                        <p:tav tm="0">
                                          <p:val>
                                            <p:strVal val="#ppt_x"/>
                                          </p:val>
                                        </p:tav>
                                        <p:tav tm="100000">
                                          <p:val>
                                            <p:strVal val="#ppt_x"/>
                                          </p:val>
                                        </p:tav>
                                      </p:tavLst>
                                    </p:anim>
                                    <p:anim calcmode="lin" valueType="num">
                                      <p:cBhvr>
                                        <p:cTn id="51" dur="1000" fill="hold"/>
                                        <p:tgtEl>
                                          <p:spTgt spid="9">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42" presetClass="entr" presetSubtype="0" fill="hold" grpId="0" nodeType="clickEffect">
                                  <p:stCondLst>
                                    <p:cond delay="0"/>
                                  </p:stCondLst>
                                  <p:childTnLst>
                                    <p:set>
                                      <p:cBhvr>
                                        <p:cTn id="55" dur="1" fill="hold">
                                          <p:stCondLst>
                                            <p:cond delay="0"/>
                                          </p:stCondLst>
                                        </p:cTn>
                                        <p:tgtEl>
                                          <p:spTgt spid="9">
                                            <p:txEl>
                                              <p:pRg st="8" end="8"/>
                                            </p:txEl>
                                          </p:spTgt>
                                        </p:tgtEl>
                                        <p:attrNameLst>
                                          <p:attrName>style.visibility</p:attrName>
                                        </p:attrNameLst>
                                      </p:cBhvr>
                                      <p:to>
                                        <p:strVal val="visible"/>
                                      </p:to>
                                    </p:set>
                                    <p:animEffect transition="in" filter="fade">
                                      <p:cBhvr>
                                        <p:cTn id="56" dur="1000"/>
                                        <p:tgtEl>
                                          <p:spTgt spid="9">
                                            <p:txEl>
                                              <p:pRg st="8" end="8"/>
                                            </p:txEl>
                                          </p:spTgt>
                                        </p:tgtEl>
                                      </p:cBhvr>
                                    </p:animEffect>
                                    <p:anim calcmode="lin" valueType="num">
                                      <p:cBhvr>
                                        <p:cTn id="57" dur="1000" fill="hold"/>
                                        <p:tgtEl>
                                          <p:spTgt spid="9">
                                            <p:txEl>
                                              <p:pRg st="8" end="8"/>
                                            </p:txEl>
                                          </p:spTgt>
                                        </p:tgtEl>
                                        <p:attrNameLst>
                                          <p:attrName>ppt_x</p:attrName>
                                        </p:attrNameLst>
                                      </p:cBhvr>
                                      <p:tavLst>
                                        <p:tav tm="0">
                                          <p:val>
                                            <p:strVal val="#ppt_x"/>
                                          </p:val>
                                        </p:tav>
                                        <p:tav tm="100000">
                                          <p:val>
                                            <p:strVal val="#ppt_x"/>
                                          </p:val>
                                        </p:tav>
                                      </p:tavLst>
                                    </p:anim>
                                    <p:anim calcmode="lin" valueType="num">
                                      <p:cBhvr>
                                        <p:cTn id="58" dur="1000" fill="hold"/>
                                        <p:tgtEl>
                                          <p:spTgt spid="9">
                                            <p:txEl>
                                              <p:pRg st="8" end="8"/>
                                            </p:txEl>
                                          </p:spTgt>
                                        </p:tgtEl>
                                        <p:attrNameLst>
                                          <p:attrName>ppt_y</p:attrName>
                                        </p:attrNameLst>
                                      </p:cBhvr>
                                      <p:tavLst>
                                        <p:tav tm="0">
                                          <p:val>
                                            <p:strVal val="#ppt_y+.1"/>
                                          </p:val>
                                        </p:tav>
                                        <p:tav tm="100000">
                                          <p:val>
                                            <p:strVal val="#ppt_y"/>
                                          </p:val>
                                        </p:tav>
                                      </p:tavLst>
                                    </p:anim>
                                  </p:childTnLst>
                                </p:cTn>
                              </p:par>
                            </p:childTnLst>
                          </p:cTn>
                        </p:par>
                      </p:childTnLst>
                    </p:cTn>
                  </p:par>
                  <p:par>
                    <p:cTn id="59" fill="hold">
                      <p:stCondLst>
                        <p:cond delay="indefinite"/>
                      </p:stCondLst>
                      <p:childTnLst>
                        <p:par>
                          <p:cTn id="60" fill="hold">
                            <p:stCondLst>
                              <p:cond delay="0"/>
                            </p:stCondLst>
                            <p:childTnLst>
                              <p:par>
                                <p:cTn id="61" presetID="42" presetClass="entr" presetSubtype="0" fill="hold" grpId="0" nodeType="clickEffect">
                                  <p:stCondLst>
                                    <p:cond delay="0"/>
                                  </p:stCondLst>
                                  <p:childTnLst>
                                    <p:set>
                                      <p:cBhvr>
                                        <p:cTn id="62" dur="1" fill="hold">
                                          <p:stCondLst>
                                            <p:cond delay="0"/>
                                          </p:stCondLst>
                                        </p:cTn>
                                        <p:tgtEl>
                                          <p:spTgt spid="9">
                                            <p:txEl>
                                              <p:pRg st="9" end="9"/>
                                            </p:txEl>
                                          </p:spTgt>
                                        </p:tgtEl>
                                        <p:attrNameLst>
                                          <p:attrName>style.visibility</p:attrName>
                                        </p:attrNameLst>
                                      </p:cBhvr>
                                      <p:to>
                                        <p:strVal val="visible"/>
                                      </p:to>
                                    </p:set>
                                    <p:animEffect transition="in" filter="fade">
                                      <p:cBhvr>
                                        <p:cTn id="63" dur="1000"/>
                                        <p:tgtEl>
                                          <p:spTgt spid="9">
                                            <p:txEl>
                                              <p:pRg st="9" end="9"/>
                                            </p:txEl>
                                          </p:spTgt>
                                        </p:tgtEl>
                                      </p:cBhvr>
                                    </p:animEffect>
                                    <p:anim calcmode="lin" valueType="num">
                                      <p:cBhvr>
                                        <p:cTn id="64" dur="1000" fill="hold"/>
                                        <p:tgtEl>
                                          <p:spTgt spid="9">
                                            <p:txEl>
                                              <p:pRg st="9" end="9"/>
                                            </p:txEl>
                                          </p:spTgt>
                                        </p:tgtEl>
                                        <p:attrNameLst>
                                          <p:attrName>ppt_x</p:attrName>
                                        </p:attrNameLst>
                                      </p:cBhvr>
                                      <p:tavLst>
                                        <p:tav tm="0">
                                          <p:val>
                                            <p:strVal val="#ppt_x"/>
                                          </p:val>
                                        </p:tav>
                                        <p:tav tm="100000">
                                          <p:val>
                                            <p:strVal val="#ppt_x"/>
                                          </p:val>
                                        </p:tav>
                                      </p:tavLst>
                                    </p:anim>
                                    <p:anim calcmode="lin" valueType="num">
                                      <p:cBhvr>
                                        <p:cTn id="65" dur="1000" fill="hold"/>
                                        <p:tgtEl>
                                          <p:spTgt spid="9">
                                            <p:txEl>
                                              <p:pRg st="9" end="9"/>
                                            </p:txEl>
                                          </p:spTgt>
                                        </p:tgtEl>
                                        <p:attrNameLst>
                                          <p:attrName>ppt_y</p:attrName>
                                        </p:attrNameLst>
                                      </p:cBhvr>
                                      <p:tavLst>
                                        <p:tav tm="0">
                                          <p:val>
                                            <p:strVal val="#ppt_y+.1"/>
                                          </p:val>
                                        </p:tav>
                                        <p:tav tm="100000">
                                          <p:val>
                                            <p:strVal val="#ppt_y"/>
                                          </p:val>
                                        </p:tav>
                                      </p:tavLst>
                                    </p:anim>
                                  </p:childTnLst>
                                </p:cTn>
                              </p:par>
                            </p:childTnLst>
                          </p:cTn>
                        </p:par>
                      </p:childTnLst>
                    </p:cTn>
                  </p:par>
                  <p:par>
                    <p:cTn id="66" fill="hold">
                      <p:stCondLst>
                        <p:cond delay="indefinite"/>
                      </p:stCondLst>
                      <p:childTnLst>
                        <p:par>
                          <p:cTn id="67" fill="hold">
                            <p:stCondLst>
                              <p:cond delay="0"/>
                            </p:stCondLst>
                            <p:childTnLst>
                              <p:par>
                                <p:cTn id="68" presetID="16" presetClass="entr" presetSubtype="21" fill="hold" grpId="0" nodeType="clickEffect">
                                  <p:stCondLst>
                                    <p:cond delay="0"/>
                                  </p:stCondLst>
                                  <p:childTnLst>
                                    <p:set>
                                      <p:cBhvr>
                                        <p:cTn id="69" dur="1" fill="hold">
                                          <p:stCondLst>
                                            <p:cond delay="0"/>
                                          </p:stCondLst>
                                        </p:cTn>
                                        <p:tgtEl>
                                          <p:spTgt spid="12"/>
                                        </p:tgtEl>
                                        <p:attrNameLst>
                                          <p:attrName>style.visibility</p:attrName>
                                        </p:attrNameLst>
                                      </p:cBhvr>
                                      <p:to>
                                        <p:strVal val="visible"/>
                                      </p:to>
                                    </p:set>
                                    <p:animEffect transition="in" filter="barn(inVertical)">
                                      <p:cBhvr>
                                        <p:cTn id="70"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build="p"/>
      <p:bldP spid="12" grpId="0"/>
    </p:bld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Wood Type">
  <a:themeElements>
    <a:clrScheme name="Wood Type">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Wood Type">
      <a:majorFont>
        <a:latin typeface="Rockwell Condensed" panose="02060603050405020104"/>
        <a:ea typeface=""/>
        <a:cs typeface=""/>
        <a:font script="Grek" typeface="Cambria"/>
        <a:font script="Cyrl" typeface="Cambria"/>
        <a:font script="Jpan" typeface="HG明朝B"/>
        <a:font script="Hang" typeface="바탕"/>
        <a:font script="Hans" typeface="方正姚体"/>
        <a:font script="Hant" typeface="微軟正黑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Rockwell" panose="02060603020205020403"/>
        <a:ea typeface=""/>
        <a:cs typeface=""/>
        <a:font script="Grek" typeface="Cambria"/>
        <a:font script="Cyrl" typeface="Cambria"/>
        <a:font script="Jpan" typeface="HG明朝B"/>
        <a:font script="Hang" typeface="바탕"/>
        <a:font script="Hans" typeface="方正姚体"/>
        <a:font script="Hant" typeface="標楷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Wood Type">
      <a:fillStyleLst>
        <a:solidFill>
          <a:schemeClr val="phClr"/>
        </a:solidFill>
        <a:blipFill rotWithShape="1">
          <a:blip xmlns:r="http://schemas.openxmlformats.org/officeDocument/2006/relationships" r:embed="rId1">
            <a:duotone>
              <a:schemeClr val="phClr">
                <a:tint val="70000"/>
                <a:shade val="63000"/>
              </a:schemeClr>
              <a:schemeClr val="phClr">
                <a:tint val="10000"/>
                <a:satMod val="150000"/>
              </a:schemeClr>
            </a:duotone>
          </a:blip>
          <a:tile tx="0" ty="0" sx="60000" sy="59000" flip="none" algn="tl"/>
        </a:blipFill>
        <a:blipFill rotWithShape="1">
          <a:blip xmlns:r="http://schemas.openxmlformats.org/officeDocument/2006/relationships" r:embed="rId1">
            <a:duotone>
              <a:schemeClr val="phClr">
                <a:shade val="36000"/>
                <a:satMod val="120000"/>
              </a:schemeClr>
              <a:schemeClr val="phClr">
                <a:tint val="40000"/>
              </a:schemeClr>
            </a:duotone>
          </a:blip>
          <a:tile tx="0" ty="0" sx="60000" sy="59000" flip="none" algn="tl"/>
        </a:blip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softEdge rad="12700"/>
          </a:effectLst>
        </a:effectStyle>
        <a:effectStyle>
          <a:effectLst>
            <a:outerShdw blurRad="50800" dist="19050" dir="5400000" algn="tl" rotWithShape="0">
              <a:srgbClr val="000000">
                <a:alpha val="60000"/>
              </a:srgbClr>
            </a:outerShdw>
            <a:softEdge rad="12700"/>
          </a:effectLst>
        </a:effectStyle>
      </a:effectStyleLst>
      <a:bgFillStyleLst>
        <a:solidFill>
          <a:schemeClr val="phClr"/>
        </a:solidFill>
        <a:solidFill>
          <a:schemeClr val="phClr">
            <a:shade val="97000"/>
            <a:satMod val="150000"/>
          </a:schemeClr>
        </a:solidFill>
        <a:blipFill rotWithShape="1">
          <a:blip xmlns:r="http://schemas.openxmlformats.org/officeDocument/2006/relationships" r:embed="rId1">
            <a:duotone>
              <a:schemeClr val="phClr">
                <a:tint val="75000"/>
                <a:shade val="58000"/>
                <a:satMod val="120000"/>
              </a:schemeClr>
              <a:schemeClr val="phClr">
                <a:tint val="50000"/>
                <a:shade val="96000"/>
              </a:schemeClr>
            </a:duotone>
          </a:blip>
          <a:tile tx="0" ty="0" sx="100000" sy="100000" flip="none" algn="tl"/>
        </a:blipFill>
      </a:bgFillStyleLst>
    </a:fmtScheme>
  </a:themeElements>
  <a:objectDefaults/>
  <a:extraClrSchemeLst/>
  <a:extLst>
    <a:ext uri="{05A4C25C-085E-4340-85A3-A5531E510DB2}">
      <thm15:themeFamily xmlns:thm15="http://schemas.microsoft.com/office/thememl/2012/main" name="Wood Type" id="{7ACABC62-BF99-48CF-A9DC-4DB89C7B13DC}" vid="{142A1326-48AB-42A9-8428-CB14AA30176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TM03090434[[fn=Wood Type]]</Template>
  <TotalTime>2684</TotalTime>
  <Words>796</Words>
  <Application>Microsoft Office PowerPoint</Application>
  <PresentationFormat>Widescreen</PresentationFormat>
  <Paragraphs>174</Paragraphs>
  <Slides>14</Slides>
  <Notes>0</Notes>
  <HiddenSlides>0</HiddenSlides>
  <MMClips>1</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14</vt:i4>
      </vt:variant>
    </vt:vector>
  </HeadingPairs>
  <TitlesOfParts>
    <vt:vector size="22" baseType="lpstr">
      <vt:lpstr>Arial</vt:lpstr>
      <vt:lpstr>Calibri</vt:lpstr>
      <vt:lpstr>Cambria</vt:lpstr>
      <vt:lpstr>Corbel</vt:lpstr>
      <vt:lpstr>Rockwell</vt:lpstr>
      <vt:lpstr>Rockwell Condensed</vt:lpstr>
      <vt:lpstr>Wingdings</vt:lpstr>
      <vt:lpstr>Wood Type</vt:lpstr>
      <vt:lpstr>Paying For College</vt:lpstr>
      <vt:lpstr>I’m ready, just tell me how much….</vt:lpstr>
      <vt:lpstr>Non-Profit VS For-profit Colleges</vt:lpstr>
      <vt:lpstr>Out of state experience without the out of state cost:  WUE</vt:lpstr>
      <vt:lpstr>Cost of WUE Schools</vt:lpstr>
      <vt:lpstr>Merit Scholarships </vt:lpstr>
      <vt:lpstr>FAFSA</vt:lpstr>
      <vt:lpstr>Don’t Fear the FAFSA</vt:lpstr>
      <vt:lpstr>Student Loans</vt:lpstr>
      <vt:lpstr>Scholarship Hunting </vt:lpstr>
      <vt:lpstr>PowerPoint Presentation</vt:lpstr>
      <vt:lpstr>Earn To Learn WWW.earntolearn.org </vt:lpstr>
      <vt:lpstr>Scholarship Matrix </vt:lpstr>
      <vt:lpstr>    Cost of college list options</vt:lpstr>
    </vt:vector>
  </TitlesOfParts>
  <Company>PUSD11</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Paying For College</dc:title>
  <dc:creator>Dennis Sheets</dc:creator>
  <cp:lastModifiedBy>Sheree Southmayd</cp:lastModifiedBy>
  <cp:revision>59</cp:revision>
  <cp:lastPrinted>2017-04-19T16:42:43Z</cp:lastPrinted>
  <dcterms:created xsi:type="dcterms:W3CDTF">2017-04-18T17:04:04Z</dcterms:created>
  <dcterms:modified xsi:type="dcterms:W3CDTF">2018-12-10T19:24:59Z</dcterms:modified>
</cp:coreProperties>
</file>