
<file path=[Content_Types].xml><?xml version="1.0" encoding="utf-8"?>
<Types xmlns="http://schemas.openxmlformats.org/package/2006/content-types">
  <Default Extension="png" ContentType="image/png"/>
  <Default Extension="m4a" ContentType="audio/mp4"/>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852" r:id="rId1"/>
    <p:sldMasterId id="2147483864" r:id="rId2"/>
    <p:sldMasterId id="2147483876" r:id="rId3"/>
    <p:sldMasterId id="2147483888" r:id="rId4"/>
    <p:sldMasterId id="2147483900" r:id="rId5"/>
    <p:sldMasterId id="2147483912" r:id="rId6"/>
    <p:sldMasterId id="2147483924" r:id="rId7"/>
    <p:sldMasterId id="2147483936" r:id="rId8"/>
    <p:sldMasterId id="2147485640" r:id="rId9"/>
  </p:sldMasterIdLst>
  <p:notesMasterIdLst>
    <p:notesMasterId r:id="rId35"/>
  </p:notesMasterIdLst>
  <p:handoutMasterIdLst>
    <p:handoutMasterId r:id="rId36"/>
  </p:handoutMasterIdLst>
  <p:sldIdLst>
    <p:sldId id="256" r:id="rId10"/>
    <p:sldId id="286" r:id="rId11"/>
    <p:sldId id="287" r:id="rId12"/>
    <p:sldId id="342" r:id="rId13"/>
    <p:sldId id="337" r:id="rId14"/>
    <p:sldId id="295" r:id="rId15"/>
    <p:sldId id="328" r:id="rId16"/>
    <p:sldId id="314" r:id="rId17"/>
    <p:sldId id="348" r:id="rId18"/>
    <p:sldId id="271" r:id="rId19"/>
    <p:sldId id="339" r:id="rId20"/>
    <p:sldId id="345" r:id="rId21"/>
    <p:sldId id="344" r:id="rId22"/>
    <p:sldId id="308" r:id="rId23"/>
    <p:sldId id="309" r:id="rId24"/>
    <p:sldId id="350" r:id="rId25"/>
    <p:sldId id="338" r:id="rId26"/>
    <p:sldId id="332" r:id="rId27"/>
    <p:sldId id="349" r:id="rId28"/>
    <p:sldId id="333" r:id="rId29"/>
    <p:sldId id="334" r:id="rId30"/>
    <p:sldId id="335" r:id="rId31"/>
    <p:sldId id="336" r:id="rId32"/>
    <p:sldId id="318" r:id="rId33"/>
    <p:sldId id="347" r:id="rId34"/>
  </p:sldIdLst>
  <p:sldSz cx="9144000" cy="6858000" type="screen4x3"/>
  <p:notesSz cx="9144000" cy="6858000"/>
  <p:defaultTextStyle>
    <a:defPPr>
      <a:defRPr lang="en-US"/>
    </a:defPPr>
    <a:lvl1pPr algn="l" rtl="0" eaLnBrk="0" fontAlgn="base" hangingPunct="0">
      <a:spcBef>
        <a:spcPct val="0"/>
      </a:spcBef>
      <a:spcAft>
        <a:spcPct val="0"/>
      </a:spcAft>
      <a:defRPr sz="5400" u="sng" kern="1200">
        <a:solidFill>
          <a:schemeClr val="tx1"/>
        </a:solidFill>
        <a:latin typeface="Comic Sans MS" pitchFamily="66" charset="0"/>
        <a:ea typeface="+mn-ea"/>
        <a:cs typeface="+mn-cs"/>
      </a:defRPr>
    </a:lvl1pPr>
    <a:lvl2pPr marL="457200" algn="l" rtl="0" eaLnBrk="0" fontAlgn="base" hangingPunct="0">
      <a:spcBef>
        <a:spcPct val="0"/>
      </a:spcBef>
      <a:spcAft>
        <a:spcPct val="0"/>
      </a:spcAft>
      <a:defRPr sz="5400" u="sng" kern="1200">
        <a:solidFill>
          <a:schemeClr val="tx1"/>
        </a:solidFill>
        <a:latin typeface="Comic Sans MS" pitchFamily="66" charset="0"/>
        <a:ea typeface="+mn-ea"/>
        <a:cs typeface="+mn-cs"/>
      </a:defRPr>
    </a:lvl2pPr>
    <a:lvl3pPr marL="914400" algn="l" rtl="0" eaLnBrk="0" fontAlgn="base" hangingPunct="0">
      <a:spcBef>
        <a:spcPct val="0"/>
      </a:spcBef>
      <a:spcAft>
        <a:spcPct val="0"/>
      </a:spcAft>
      <a:defRPr sz="5400" u="sng" kern="1200">
        <a:solidFill>
          <a:schemeClr val="tx1"/>
        </a:solidFill>
        <a:latin typeface="Comic Sans MS" pitchFamily="66" charset="0"/>
        <a:ea typeface="+mn-ea"/>
        <a:cs typeface="+mn-cs"/>
      </a:defRPr>
    </a:lvl3pPr>
    <a:lvl4pPr marL="1371600" algn="l" rtl="0" eaLnBrk="0" fontAlgn="base" hangingPunct="0">
      <a:spcBef>
        <a:spcPct val="0"/>
      </a:spcBef>
      <a:spcAft>
        <a:spcPct val="0"/>
      </a:spcAft>
      <a:defRPr sz="5400" u="sng" kern="1200">
        <a:solidFill>
          <a:schemeClr val="tx1"/>
        </a:solidFill>
        <a:latin typeface="Comic Sans MS" pitchFamily="66" charset="0"/>
        <a:ea typeface="+mn-ea"/>
        <a:cs typeface="+mn-cs"/>
      </a:defRPr>
    </a:lvl4pPr>
    <a:lvl5pPr marL="1828800" algn="l" rtl="0" eaLnBrk="0" fontAlgn="base" hangingPunct="0">
      <a:spcBef>
        <a:spcPct val="0"/>
      </a:spcBef>
      <a:spcAft>
        <a:spcPct val="0"/>
      </a:spcAft>
      <a:defRPr sz="5400" u="sng" kern="1200">
        <a:solidFill>
          <a:schemeClr val="tx1"/>
        </a:solidFill>
        <a:latin typeface="Comic Sans MS" pitchFamily="66" charset="0"/>
        <a:ea typeface="+mn-ea"/>
        <a:cs typeface="+mn-cs"/>
      </a:defRPr>
    </a:lvl5pPr>
    <a:lvl6pPr marL="2286000" algn="l" defTabSz="914400" rtl="0" eaLnBrk="1" latinLnBrk="0" hangingPunct="1">
      <a:defRPr sz="5400" u="sng" kern="1200">
        <a:solidFill>
          <a:schemeClr val="tx1"/>
        </a:solidFill>
        <a:latin typeface="Comic Sans MS" pitchFamily="66" charset="0"/>
        <a:ea typeface="+mn-ea"/>
        <a:cs typeface="+mn-cs"/>
      </a:defRPr>
    </a:lvl6pPr>
    <a:lvl7pPr marL="2743200" algn="l" defTabSz="914400" rtl="0" eaLnBrk="1" latinLnBrk="0" hangingPunct="1">
      <a:defRPr sz="5400" u="sng" kern="1200">
        <a:solidFill>
          <a:schemeClr val="tx1"/>
        </a:solidFill>
        <a:latin typeface="Comic Sans MS" pitchFamily="66" charset="0"/>
        <a:ea typeface="+mn-ea"/>
        <a:cs typeface="+mn-cs"/>
      </a:defRPr>
    </a:lvl7pPr>
    <a:lvl8pPr marL="3200400" algn="l" defTabSz="914400" rtl="0" eaLnBrk="1" latinLnBrk="0" hangingPunct="1">
      <a:defRPr sz="5400" u="sng" kern="1200">
        <a:solidFill>
          <a:schemeClr val="tx1"/>
        </a:solidFill>
        <a:latin typeface="Comic Sans MS" pitchFamily="66" charset="0"/>
        <a:ea typeface="+mn-ea"/>
        <a:cs typeface="+mn-cs"/>
      </a:defRPr>
    </a:lvl8pPr>
    <a:lvl9pPr marL="3657600" algn="l" defTabSz="914400" rtl="0" eaLnBrk="1" latinLnBrk="0" hangingPunct="1">
      <a:defRPr sz="5400" u="sng"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VUser" initials="D" lastIdx="0" clrIdx="0">
    <p:extLst>
      <p:ext uri="{19B8F6BF-5375-455C-9EA6-DF929625EA0E}">
        <p15:presenceInfo xmlns:p15="http://schemas.microsoft.com/office/powerpoint/2012/main" userId="DV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E1210"/>
    <a:srgbClr val="E14C09"/>
    <a:srgbClr val="E16609"/>
    <a:srgbClr val="D25A00"/>
    <a:srgbClr val="E7FDF5"/>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39" autoAdjust="0"/>
    <p:restoredTop sz="91935" autoAdjust="0"/>
  </p:normalViewPr>
  <p:slideViewPr>
    <p:cSldViewPr>
      <p:cViewPr varScale="1">
        <p:scale>
          <a:sx n="107" d="100"/>
          <a:sy n="107" d="100"/>
        </p:scale>
        <p:origin x="1914" y="108"/>
      </p:cViewPr>
      <p:guideLst>
        <p:guide orient="horz" pos="2160"/>
        <p:guide pos="2880"/>
      </p:guideLst>
    </p:cSldViewPr>
  </p:slideViewPr>
  <p:outlineViewPr>
    <p:cViewPr>
      <p:scale>
        <a:sx n="33" d="100"/>
        <a:sy n="33" d="100"/>
      </p:scale>
      <p:origin x="0" y="374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1216" y="-104"/>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u="none">
                <a:latin typeface="Times"/>
              </a:defRPr>
            </a:lvl1pPr>
          </a:lstStyle>
          <a:p>
            <a:pPr>
              <a:defRPr/>
            </a:pPr>
            <a:endParaRPr lang="en-US"/>
          </a:p>
        </p:txBody>
      </p:sp>
      <p:sp>
        <p:nvSpPr>
          <p:cNvPr id="40963" name="Rectangle 3"/>
          <p:cNvSpPr>
            <a:spLocks noGrp="1" noChangeArrowheads="1"/>
          </p:cNvSpPr>
          <p:nvPr>
            <p:ph type="dt" sz="quarter" idx="1"/>
          </p:nvPr>
        </p:nvSpPr>
        <p:spPr bwMode="auto">
          <a:xfrm>
            <a:off x="5179484"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u="none">
                <a:latin typeface="Times"/>
              </a:defRPr>
            </a:lvl1pPr>
          </a:lstStyle>
          <a:p>
            <a:pPr>
              <a:defRPr/>
            </a:pPr>
            <a:endParaRPr lang="en-US"/>
          </a:p>
        </p:txBody>
      </p:sp>
      <p:sp>
        <p:nvSpPr>
          <p:cNvPr id="40964" name="Rectangle 4"/>
          <p:cNvSpPr>
            <a:spLocks noGrp="1" noChangeArrowheads="1"/>
          </p:cNvSpPr>
          <p:nvPr>
            <p:ph type="ftr" sz="quarter" idx="2"/>
          </p:nvPr>
        </p:nvSpPr>
        <p:spPr bwMode="auto">
          <a:xfrm>
            <a:off x="0" y="651391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u="none">
                <a:latin typeface="Times"/>
              </a:defRPr>
            </a:lvl1pPr>
          </a:lstStyle>
          <a:p>
            <a:pPr>
              <a:defRPr/>
            </a:pPr>
            <a:r>
              <a:rPr lang="en-US"/>
              <a:t>DVHS Registration</a:t>
            </a:r>
          </a:p>
        </p:txBody>
      </p:sp>
      <p:sp>
        <p:nvSpPr>
          <p:cNvPr id="40965" name="Rectangle 5"/>
          <p:cNvSpPr>
            <a:spLocks noGrp="1" noChangeArrowheads="1"/>
          </p:cNvSpPr>
          <p:nvPr>
            <p:ph type="sldNum" sz="quarter" idx="3"/>
          </p:nvPr>
        </p:nvSpPr>
        <p:spPr bwMode="auto">
          <a:xfrm>
            <a:off x="5179484" y="651391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u="none">
                <a:latin typeface="Times"/>
              </a:defRPr>
            </a:lvl1pPr>
          </a:lstStyle>
          <a:p>
            <a:pPr>
              <a:defRPr/>
            </a:pPr>
            <a:fld id="{5AD7D49E-D979-428E-8C37-708E57E4B8D4}" type="slidenum">
              <a:rPr lang="en-US"/>
              <a:pPr>
                <a:defRPr/>
              </a:pPr>
              <a:t>‹#›</a:t>
            </a:fld>
            <a:endParaRPr lang="en-US"/>
          </a:p>
        </p:txBody>
      </p:sp>
    </p:spTree>
    <p:extLst>
      <p:ext uri="{BB962C8B-B14F-4D97-AF65-F5344CB8AC3E}">
        <p14:creationId xmlns:p14="http://schemas.microsoft.com/office/powerpoint/2010/main" val="885166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omic Sans MS" charset="0"/>
              </a:defRPr>
            </a:lvl1pPr>
          </a:lstStyle>
          <a:p>
            <a:pPr>
              <a:defRPr/>
            </a:pPr>
            <a:endParaRPr lang="en-US"/>
          </a:p>
        </p:txBody>
      </p:sp>
      <p:sp>
        <p:nvSpPr>
          <p:cNvPr id="13315"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omic Sans MS"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omic Sans MS" charset="0"/>
              </a:defRPr>
            </a:lvl1pPr>
          </a:lstStyle>
          <a:p>
            <a:pPr>
              <a:defRPr/>
            </a:pPr>
            <a:r>
              <a:rPr lang="en-US"/>
              <a:t>DVHS Registration</a:t>
            </a:r>
          </a:p>
        </p:txBody>
      </p:sp>
      <p:sp>
        <p:nvSpPr>
          <p:cNvPr id="13319"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omic Sans MS" charset="0"/>
              </a:defRPr>
            </a:lvl1pPr>
          </a:lstStyle>
          <a:p>
            <a:pPr>
              <a:defRPr/>
            </a:pPr>
            <a:fld id="{5F068F04-D925-412E-BCD5-140EAC59C4B7}" type="slidenum">
              <a:rPr lang="en-US"/>
              <a:pPr>
                <a:defRPr/>
              </a:pPr>
              <a:t>‹#›</a:t>
            </a:fld>
            <a:endParaRPr lang="en-US"/>
          </a:p>
        </p:txBody>
      </p:sp>
    </p:spTree>
    <p:extLst>
      <p:ext uri="{BB962C8B-B14F-4D97-AF65-F5344CB8AC3E}">
        <p14:creationId xmlns:p14="http://schemas.microsoft.com/office/powerpoint/2010/main" val="212146794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ftr" sz="quarter" idx="4"/>
          </p:nvPr>
        </p:nvSpPr>
        <p:spPr>
          <a:noFill/>
        </p:spPr>
        <p:txBody>
          <a:bodyPr/>
          <a:lstStyle/>
          <a:p>
            <a:r>
              <a:rPr lang="en-US" smtClean="0">
                <a:latin typeface="Comic Sans MS" pitchFamily="66" charset="0"/>
              </a:rPr>
              <a:t>DVHS Registration</a:t>
            </a:r>
          </a:p>
        </p:txBody>
      </p:sp>
      <p:sp>
        <p:nvSpPr>
          <p:cNvPr id="16387" name="Rectangle 7"/>
          <p:cNvSpPr>
            <a:spLocks noGrp="1" noChangeArrowheads="1"/>
          </p:cNvSpPr>
          <p:nvPr>
            <p:ph type="sldNum" sz="quarter" idx="5"/>
          </p:nvPr>
        </p:nvSpPr>
        <p:spPr>
          <a:noFill/>
        </p:spPr>
        <p:txBody>
          <a:bodyPr/>
          <a:lstStyle/>
          <a:p>
            <a:fld id="{C99E07EE-44A4-40BA-93F2-89336256627B}" type="slidenum">
              <a:rPr lang="en-US" smtClean="0">
                <a:latin typeface="Comic Sans MS" pitchFamily="66" charset="0"/>
              </a:rPr>
              <a:pPr/>
              <a:t>1</a:t>
            </a:fld>
            <a:endParaRPr lang="en-US" smtClean="0">
              <a:latin typeface="Comic Sans MS" pitchFamily="66" charset="0"/>
            </a:endParaRPr>
          </a:p>
        </p:txBody>
      </p:sp>
      <p:sp>
        <p:nvSpPr>
          <p:cNvPr id="16388" name="Rectangle 2"/>
          <p:cNvSpPr>
            <a:spLocks noGrp="1" noRot="1" noChangeAspect="1" noChangeArrowheads="1" noTextEdit="1"/>
          </p:cNvSpPr>
          <p:nvPr>
            <p:ph type="sldImg"/>
          </p:nvPr>
        </p:nvSpPr>
        <p:spPr>
          <a:ln/>
        </p:spPr>
      </p:sp>
      <p:sp>
        <p:nvSpPr>
          <p:cNvPr id="16389" name="Rectangle 3"/>
          <p:cNvSpPr>
            <a:spLocks noGrp="1" noChangeArrowheads="1"/>
          </p:cNvSpPr>
          <p:nvPr>
            <p:ph type="body" idx="1"/>
          </p:nvPr>
        </p:nvSpPr>
        <p:spPr>
          <a:noFill/>
          <a:ln/>
        </p:spPr>
        <p:txBody>
          <a:bodyPr/>
          <a:lstStyle/>
          <a:p>
            <a:endParaRPr lang="en-US" dirty="0" smtClean="0">
              <a:latin typeface="Times" pitchFamily="18" charset="0"/>
            </a:endParaRPr>
          </a:p>
        </p:txBody>
      </p:sp>
    </p:spTree>
    <p:extLst>
      <p:ext uri="{BB962C8B-B14F-4D97-AF65-F5344CB8AC3E}">
        <p14:creationId xmlns:p14="http://schemas.microsoft.com/office/powerpoint/2010/main" val="2361700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we will briefly review information</a:t>
            </a:r>
            <a:r>
              <a:rPr lang="en-US" baseline="0" dirty="0" smtClean="0"/>
              <a:t> that will get you started on thinking about your high school academic plan and how that will impact the choices you will have after graduating from high school.  We want all students to have options after graduation and are here to support you throughout your four years at Boulder Creek.  </a:t>
            </a:r>
          </a:p>
          <a:p>
            <a:r>
              <a:rPr lang="en-US" baseline="0" dirty="0" smtClean="0"/>
              <a:t>We will discuss, </a:t>
            </a:r>
          </a:p>
          <a:p>
            <a:r>
              <a:rPr lang="en-US" baseline="0" dirty="0" smtClean="0"/>
              <a:t>WHO IS MY COUNSELOR AND WHAT DO THEY DO???  </a:t>
            </a:r>
          </a:p>
          <a:p>
            <a:r>
              <a:rPr lang="en-US" baseline="0" dirty="0" smtClean="0"/>
              <a:t>SHARE WHY YOUR FRESHMEN YEAR IS IMPORTANT AND WILL IMPACT YOUR PLANS AFTER HIGH SCHOOL. </a:t>
            </a:r>
          </a:p>
          <a:p>
            <a:r>
              <a:rPr lang="en-US" baseline="0" dirty="0" smtClean="0"/>
              <a:t>GO OVER POST SECONDARY OPTIONS</a:t>
            </a:r>
          </a:p>
          <a:p>
            <a:r>
              <a:rPr lang="en-US" baseline="0" dirty="0" smtClean="0"/>
              <a:t>SHARE HOW WE AS COUNSELOR WILL HELP YOU PLAN YOUR HIGH SCHOOL CLASSES SO YOU ARE PREPARED FOR YOU POST SECONDARY EDUCATION AND SHARE WHAT GRADUATING SENIORS WISH THEY WOULD HAVE KNOWN AS A FRESHMEN. </a:t>
            </a:r>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2</a:t>
            </a:fld>
            <a:endParaRPr lang="en-US"/>
          </a:p>
        </p:txBody>
      </p:sp>
    </p:spTree>
    <p:extLst>
      <p:ext uri="{BB962C8B-B14F-4D97-AF65-F5344CB8AC3E}">
        <p14:creationId xmlns:p14="http://schemas.microsoft.com/office/powerpoint/2010/main" val="206924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3</a:t>
            </a:fld>
            <a:endParaRPr lang="en-US"/>
          </a:p>
        </p:txBody>
      </p:sp>
    </p:spTree>
    <p:extLst>
      <p:ext uri="{BB962C8B-B14F-4D97-AF65-F5344CB8AC3E}">
        <p14:creationId xmlns:p14="http://schemas.microsoft.com/office/powerpoint/2010/main" val="4250491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4</a:t>
            </a:fld>
            <a:endParaRPr lang="en-US"/>
          </a:p>
        </p:txBody>
      </p:sp>
    </p:spTree>
    <p:extLst>
      <p:ext uri="{BB962C8B-B14F-4D97-AF65-F5344CB8AC3E}">
        <p14:creationId xmlns:p14="http://schemas.microsoft.com/office/powerpoint/2010/main" val="2613434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6</a:t>
            </a:fld>
            <a:endParaRPr lang="en-US"/>
          </a:p>
        </p:txBody>
      </p:sp>
    </p:spTree>
    <p:extLst>
      <p:ext uri="{BB962C8B-B14F-4D97-AF65-F5344CB8AC3E}">
        <p14:creationId xmlns:p14="http://schemas.microsoft.com/office/powerpoint/2010/main" val="74620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apply to our in state universities you must have completed the following courses</a:t>
            </a:r>
            <a:r>
              <a:rPr lang="en-US" baseline="0" dirty="0" smtClean="0"/>
              <a:t> and remember your Grade Point Average is important!</a:t>
            </a:r>
          </a:p>
          <a:p>
            <a:endParaRPr lang="en-US" baseline="0" dirty="0" smtClean="0"/>
          </a:p>
          <a:p>
            <a:pPr>
              <a:lnSpc>
                <a:spcPct val="80000"/>
              </a:lnSpc>
              <a:buFont typeface="Wingdings" pitchFamily="2" charset="2"/>
              <a:buChar char="v"/>
            </a:pPr>
            <a:r>
              <a:rPr lang="en-US" dirty="0" smtClean="0">
                <a:latin typeface="Times New Roman" pitchFamily="18" charset="0"/>
                <a:cs typeface="Times New Roman" pitchFamily="18" charset="0"/>
              </a:rPr>
              <a:t>4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English Language Arts</a:t>
            </a:r>
          </a:p>
          <a:p>
            <a:pPr>
              <a:lnSpc>
                <a:spcPct val="80000"/>
              </a:lnSpc>
              <a:buFont typeface="Wingdings" pitchFamily="2" charset="2"/>
              <a:buChar char="v"/>
            </a:pPr>
            <a:r>
              <a:rPr lang="en-US" dirty="0" smtClean="0">
                <a:latin typeface="Times New Roman" pitchFamily="18" charset="0"/>
                <a:cs typeface="Times New Roman" pitchFamily="18" charset="0"/>
              </a:rPr>
              <a:t>4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Math</a:t>
            </a:r>
          </a:p>
          <a:p>
            <a:pPr>
              <a:lnSpc>
                <a:spcPct val="80000"/>
              </a:lnSpc>
              <a:buFont typeface="Wingdings" pitchFamily="2" charset="2"/>
              <a:buChar char="v"/>
            </a:pPr>
            <a:r>
              <a:rPr lang="en-US" dirty="0" smtClean="0">
                <a:latin typeface="Times New Roman" pitchFamily="18" charset="0"/>
                <a:cs typeface="Times New Roman" pitchFamily="18" charset="0"/>
              </a:rPr>
              <a:t>3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Science</a:t>
            </a:r>
          </a:p>
          <a:p>
            <a:pPr>
              <a:lnSpc>
                <a:spcPct val="80000"/>
              </a:lnSpc>
              <a:buFont typeface="Wingdings" pitchFamily="2" charset="2"/>
              <a:buChar char="v"/>
            </a:pPr>
            <a:r>
              <a:rPr lang="en-US" dirty="0" smtClean="0">
                <a:latin typeface="Times New Roman" pitchFamily="18" charset="0"/>
                <a:cs typeface="Times New Roman" pitchFamily="18" charset="0"/>
              </a:rPr>
              <a:t>2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Soc</a:t>
            </a:r>
            <a:r>
              <a:rPr lang="en-US" dirty="0" smtClean="0">
                <a:latin typeface="Times New Roman" pitchFamily="18" charset="0"/>
                <a:cs typeface="Times New Roman" pitchFamily="18" charset="0"/>
              </a:rPr>
              <a:t> Studies</a:t>
            </a:r>
          </a:p>
          <a:p>
            <a:pPr>
              <a:lnSpc>
                <a:spcPct val="80000"/>
              </a:lnSpc>
              <a:buFont typeface="Wingdings" pitchFamily="2" charset="2"/>
              <a:buChar char="v"/>
            </a:pPr>
            <a:r>
              <a:rPr lang="en-US" dirty="0" smtClean="0">
                <a:latin typeface="Times New Roman" pitchFamily="18" charset="0"/>
                <a:cs typeface="Times New Roman" pitchFamily="18" charset="0"/>
              </a:rPr>
              <a:t>1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Fine Arts/CTE</a:t>
            </a:r>
          </a:p>
          <a:p>
            <a:pPr>
              <a:lnSpc>
                <a:spcPct val="80000"/>
              </a:lnSpc>
              <a:buFont typeface="Wingdings" pitchFamily="2" charset="2"/>
              <a:buChar char="v"/>
            </a:pPr>
            <a:r>
              <a:rPr lang="en-US" dirty="0" smtClean="0">
                <a:latin typeface="Times New Roman" pitchFamily="18" charset="0"/>
                <a:cs typeface="Times New Roman" pitchFamily="18" charset="0"/>
              </a:rPr>
              <a:t>2 </a:t>
            </a:r>
            <a:r>
              <a:rPr lang="en-US" dirty="0" err="1" smtClean="0">
                <a:latin typeface="Times New Roman" pitchFamily="18" charset="0"/>
                <a:cs typeface="Times New Roman" pitchFamily="18" charset="0"/>
              </a:rPr>
              <a:t>cr</a:t>
            </a:r>
            <a:r>
              <a:rPr lang="en-US" dirty="0" smtClean="0">
                <a:latin typeface="Times New Roman" pitchFamily="18" charset="0"/>
                <a:cs typeface="Times New Roman" pitchFamily="18" charset="0"/>
              </a:rPr>
              <a:t> World Language</a:t>
            </a:r>
          </a:p>
          <a:p>
            <a:endParaRPr lang="en-US" dirty="0"/>
          </a:p>
        </p:txBody>
      </p:sp>
      <p:sp>
        <p:nvSpPr>
          <p:cNvPr id="4" name="Slide Number Placeholder 3"/>
          <p:cNvSpPr>
            <a:spLocks noGrp="1"/>
          </p:cNvSpPr>
          <p:nvPr>
            <p:ph type="sldNum" sz="quarter" idx="10"/>
          </p:nvPr>
        </p:nvSpPr>
        <p:spPr/>
        <p:txBody>
          <a:bodyPr/>
          <a:lstStyle/>
          <a:p>
            <a:fld id="{9DA8454A-F66B-4445-BF0E-63E0D4207F5F}" type="slidenum">
              <a:rPr lang="en-US" smtClean="0"/>
              <a:t>8</a:t>
            </a:fld>
            <a:endParaRPr lang="en-US"/>
          </a:p>
        </p:txBody>
      </p:sp>
    </p:spTree>
    <p:extLst>
      <p:ext uri="{BB962C8B-B14F-4D97-AF65-F5344CB8AC3E}">
        <p14:creationId xmlns:p14="http://schemas.microsoft.com/office/powerpoint/2010/main" val="2443193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9</a:t>
            </a:fld>
            <a:endParaRPr lang="en-US"/>
          </a:p>
        </p:txBody>
      </p:sp>
    </p:spTree>
    <p:extLst>
      <p:ext uri="{BB962C8B-B14F-4D97-AF65-F5344CB8AC3E}">
        <p14:creationId xmlns:p14="http://schemas.microsoft.com/office/powerpoint/2010/main" val="201176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10</a:t>
            </a:fld>
            <a:endParaRPr lang="en-US"/>
          </a:p>
        </p:txBody>
      </p:sp>
    </p:spTree>
    <p:extLst>
      <p:ext uri="{BB962C8B-B14F-4D97-AF65-F5344CB8AC3E}">
        <p14:creationId xmlns:p14="http://schemas.microsoft.com/office/powerpoint/2010/main" val="422378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11</a:t>
            </a:fld>
            <a:endParaRPr lang="en-US"/>
          </a:p>
        </p:txBody>
      </p:sp>
    </p:spTree>
    <p:extLst>
      <p:ext uri="{BB962C8B-B14F-4D97-AF65-F5344CB8AC3E}">
        <p14:creationId xmlns:p14="http://schemas.microsoft.com/office/powerpoint/2010/main" val="292783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DVHS Registration</a:t>
            </a:r>
            <a:endParaRPr lang="en-US"/>
          </a:p>
        </p:txBody>
      </p:sp>
      <p:sp>
        <p:nvSpPr>
          <p:cNvPr id="5" name="Slide Number Placeholder 4"/>
          <p:cNvSpPr>
            <a:spLocks noGrp="1"/>
          </p:cNvSpPr>
          <p:nvPr>
            <p:ph type="sldNum" sz="quarter" idx="11"/>
          </p:nvPr>
        </p:nvSpPr>
        <p:spPr/>
        <p:txBody>
          <a:bodyPr/>
          <a:lstStyle/>
          <a:p>
            <a:pPr>
              <a:defRPr/>
            </a:pPr>
            <a:fld id="{5F068F04-D925-412E-BCD5-140EAC59C4B7}" type="slidenum">
              <a:rPr lang="en-US" smtClean="0"/>
              <a:pPr>
                <a:defRPr/>
              </a:pPr>
              <a:t>12</a:t>
            </a:fld>
            <a:endParaRPr lang="en-US"/>
          </a:p>
        </p:txBody>
      </p:sp>
    </p:spTree>
    <p:extLst>
      <p:ext uri="{BB962C8B-B14F-4D97-AF65-F5344CB8AC3E}">
        <p14:creationId xmlns:p14="http://schemas.microsoft.com/office/powerpoint/2010/main" val="1911806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C035AF-79D9-4CC2-8954-A161BAF82530}" type="slidenum">
              <a:rPr lang="en-US" smtClean="0"/>
              <a:t>14</a:t>
            </a:fld>
            <a:endParaRPr lang="en-US"/>
          </a:p>
        </p:txBody>
      </p:sp>
    </p:spTree>
    <p:extLst>
      <p:ext uri="{BB962C8B-B14F-4D97-AF65-F5344CB8AC3E}">
        <p14:creationId xmlns:p14="http://schemas.microsoft.com/office/powerpoint/2010/main" val="109487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31C035AF-79D9-4CC2-8954-A161BAF82530}" type="slidenum">
              <a:rPr lang="en-US" smtClean="0"/>
              <a:pPr/>
              <a:t>15</a:t>
            </a:fld>
            <a:endParaRPr lang="en-US"/>
          </a:p>
        </p:txBody>
      </p:sp>
    </p:spTree>
    <p:extLst>
      <p:ext uri="{BB962C8B-B14F-4D97-AF65-F5344CB8AC3E}">
        <p14:creationId xmlns:p14="http://schemas.microsoft.com/office/powerpoint/2010/main" val="4281406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AP Seminar is the first course of two for the AP Capstone Diploma Program. To receive Capstone, student must a score 3+ for AP Seminar, AP Research, and 4 other AP classes.</a:t>
            </a:r>
          </a:p>
        </p:txBody>
      </p:sp>
      <p:sp>
        <p:nvSpPr>
          <p:cNvPr id="4" name="Slide Number Placeholder 3"/>
          <p:cNvSpPr>
            <a:spLocks noGrp="1"/>
          </p:cNvSpPr>
          <p:nvPr>
            <p:ph type="sldNum" sz="quarter" idx="10"/>
          </p:nvPr>
        </p:nvSpPr>
        <p:spPr/>
        <p:txBody>
          <a:bodyPr/>
          <a:lstStyle/>
          <a:p>
            <a:fld id="{31C035AF-79D9-4CC2-8954-A161BAF82530}" type="slidenum">
              <a:rPr lang="en-US" smtClean="0"/>
              <a:pPr/>
              <a:t>16</a:t>
            </a:fld>
            <a:endParaRPr lang="en-US"/>
          </a:p>
        </p:txBody>
      </p:sp>
    </p:spTree>
    <p:extLst>
      <p:ext uri="{BB962C8B-B14F-4D97-AF65-F5344CB8AC3E}">
        <p14:creationId xmlns:p14="http://schemas.microsoft.com/office/powerpoint/2010/main" val="1198191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DA8454A-F66B-4445-BF0E-63E0D4207F5F}" type="slidenum">
              <a:rPr lang="en-US" smtClean="0"/>
              <a:t>18</a:t>
            </a:fld>
            <a:endParaRPr lang="en-US"/>
          </a:p>
        </p:txBody>
      </p:sp>
    </p:spTree>
    <p:extLst>
      <p:ext uri="{BB962C8B-B14F-4D97-AF65-F5344CB8AC3E}">
        <p14:creationId xmlns:p14="http://schemas.microsoft.com/office/powerpoint/2010/main" val="3166563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DA8454A-F66B-4445-BF0E-63E0D4207F5F}" type="slidenum">
              <a:rPr lang="en-US" smtClean="0"/>
              <a:t>19</a:t>
            </a:fld>
            <a:endParaRPr lang="en-US"/>
          </a:p>
        </p:txBody>
      </p:sp>
    </p:spTree>
    <p:extLst>
      <p:ext uri="{BB962C8B-B14F-4D97-AF65-F5344CB8AC3E}">
        <p14:creationId xmlns:p14="http://schemas.microsoft.com/office/powerpoint/2010/main" val="2831245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A8454A-F66B-4445-BF0E-63E0D4207F5F}" type="slidenum">
              <a:rPr lang="en-US" smtClean="0"/>
              <a:t>20</a:t>
            </a:fld>
            <a:endParaRPr lang="en-US"/>
          </a:p>
        </p:txBody>
      </p:sp>
    </p:spTree>
    <p:extLst>
      <p:ext uri="{BB962C8B-B14F-4D97-AF65-F5344CB8AC3E}">
        <p14:creationId xmlns:p14="http://schemas.microsoft.com/office/powerpoint/2010/main" val="2354473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A8454A-F66B-4445-BF0E-63E0D4207F5F}" type="slidenum">
              <a:rPr lang="en-US" smtClean="0"/>
              <a:t>21</a:t>
            </a:fld>
            <a:endParaRPr lang="en-US"/>
          </a:p>
        </p:txBody>
      </p:sp>
    </p:spTree>
    <p:extLst>
      <p:ext uri="{BB962C8B-B14F-4D97-AF65-F5344CB8AC3E}">
        <p14:creationId xmlns:p14="http://schemas.microsoft.com/office/powerpoint/2010/main" val="3380334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A8454A-F66B-4445-BF0E-63E0D4207F5F}" type="slidenum">
              <a:rPr lang="en-US" smtClean="0"/>
              <a:t>22</a:t>
            </a:fld>
            <a:endParaRPr lang="en-US"/>
          </a:p>
        </p:txBody>
      </p:sp>
    </p:spTree>
    <p:extLst>
      <p:ext uri="{BB962C8B-B14F-4D97-AF65-F5344CB8AC3E}">
        <p14:creationId xmlns:p14="http://schemas.microsoft.com/office/powerpoint/2010/main" val="1057375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A8454A-F66B-4445-BF0E-63E0D4207F5F}" type="slidenum">
              <a:rPr lang="en-US" smtClean="0"/>
              <a:t>23</a:t>
            </a:fld>
            <a:endParaRPr lang="en-US"/>
          </a:p>
        </p:txBody>
      </p:sp>
    </p:spTree>
    <p:extLst>
      <p:ext uri="{BB962C8B-B14F-4D97-AF65-F5344CB8AC3E}">
        <p14:creationId xmlns:p14="http://schemas.microsoft.com/office/powerpoint/2010/main" val="640382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DA8454A-F66B-4445-BF0E-63E0D4207F5F}" type="slidenum">
              <a:rPr lang="en-US" smtClean="0"/>
              <a:t>24</a:t>
            </a:fld>
            <a:endParaRPr lang="en-US"/>
          </a:p>
        </p:txBody>
      </p:sp>
    </p:spTree>
    <p:extLst>
      <p:ext uri="{BB962C8B-B14F-4D97-AF65-F5344CB8AC3E}">
        <p14:creationId xmlns:p14="http://schemas.microsoft.com/office/powerpoint/2010/main" val="3840953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DA8454A-F66B-4445-BF0E-63E0D4207F5F}" type="slidenum">
              <a:rPr lang="en-US" smtClean="0"/>
              <a:t>25</a:t>
            </a:fld>
            <a:endParaRPr lang="en-US"/>
          </a:p>
        </p:txBody>
      </p:sp>
    </p:spTree>
    <p:extLst>
      <p:ext uri="{BB962C8B-B14F-4D97-AF65-F5344CB8AC3E}">
        <p14:creationId xmlns:p14="http://schemas.microsoft.com/office/powerpoint/2010/main" val="39025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3E3417-BA70-4265-9177-863003618364}"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3E3417-BA70-4265-9177-863003618364}"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3E3417-BA70-4265-9177-863003618364}"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453E6A-3D64-4728-A6F4-6F6A698F5BD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453E6A-3D64-4728-A6F4-6F6A698F5BD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453E6A-3D64-4728-A6F4-6F6A698F5BD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453E6A-3D64-4728-A6F4-6F6A698F5BD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453E6A-3D64-4728-A6F4-6F6A698F5BDF}"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453E6A-3D64-4728-A6F4-6F6A698F5BDF}"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53E6A-3D64-4728-A6F4-6F6A698F5BDF}"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453E6A-3D64-4728-A6F4-6F6A698F5BD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453E6A-3D64-4728-A6F4-6F6A698F5BD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453E6A-3D64-4728-A6F4-6F6A698F5BD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453E6A-3D64-4728-A6F4-6F6A698F5BD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90F2CF-0B91-4516-8AEF-9381A83F4D73}" type="slidenum">
              <a:rPr lang="en-US" smtClean="0"/>
              <a:pPr/>
              <a:t>‹#›</a:t>
            </a:fld>
            <a:endParaRPr lang="en-US"/>
          </a:p>
        </p:txBody>
      </p:sp>
    </p:spTree>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8D0129-3CCE-4638-8485-5CF6B10DC31B}"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8D0129-3CCE-4638-8485-5CF6B10DC31B}"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8D0129-3CCE-4638-8485-5CF6B10DC31B}"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8D0129-3CCE-4638-8485-5CF6B10DC31B}"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8D0129-3CCE-4638-8485-5CF6B10DC31B}"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8D0129-3CCE-4638-8485-5CF6B10DC31B}"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8D0129-3CCE-4638-8485-5CF6B10DC31B}"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8D0129-3CCE-4638-8485-5CF6B10DC31B}"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8D0129-3CCE-4638-8485-5CF6B10DC31B}"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8D0129-3CCE-4638-8485-5CF6B10DC31B}"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8D0129-3CCE-4638-8485-5CF6B10DC31B}"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BB3E7D-79D6-4901-9B59-F4487BB6454E}" type="slidenum">
              <a:rPr lang="en-US" smtClean="0"/>
              <a:pPr/>
              <a:t>‹#›</a:t>
            </a:fld>
            <a:endParaRPr lang="en-US"/>
          </a:p>
        </p:txBody>
      </p:sp>
    </p:spTree>
  </p:cSld>
  <p:clrMapOvr>
    <a:masterClrMapping/>
  </p:clrMapOvr>
  <p:transition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93841F-44C3-4935-B974-63EFBF94B55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3841F-44C3-4935-B974-63EFBF94B55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93841F-44C3-4935-B974-63EFBF94B55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93841F-44C3-4935-B974-63EFBF94B55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93841F-44C3-4935-B974-63EFBF94B55F}"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93841F-44C3-4935-B974-63EFBF94B55F}"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93841F-44C3-4935-B974-63EFBF94B55F}"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3841F-44C3-4935-B974-63EFBF94B55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3841F-44C3-4935-B974-63EFBF94B55F}"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3841F-44C3-4935-B974-63EFBF94B55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3841F-44C3-4935-B974-63EFBF94B55F}"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5477E-09E6-4260-BA78-53FDC7DDEF59}" type="slidenum">
              <a:rPr lang="en-US" smtClean="0"/>
              <a:pPr/>
              <a:t>‹#›</a:t>
            </a:fld>
            <a:endParaRPr lang="en-US"/>
          </a:p>
        </p:txBody>
      </p:sp>
    </p:spTree>
  </p:cSld>
  <p:clrMapOvr>
    <a:masterClrMapping/>
  </p:clrMapOvr>
  <p:transition advClick="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1B6012-1CC3-4A68-8F4F-CEF7E7C6BCCD}"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B6012-1CC3-4A68-8F4F-CEF7E7C6BCCD}"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1B6012-1CC3-4A68-8F4F-CEF7E7C6BCCD}"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1B6012-1CC3-4A68-8F4F-CEF7E7C6BCCD}"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1B6012-1CC3-4A68-8F4F-CEF7E7C6BCCD}"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1B6012-1CC3-4A68-8F4F-CEF7E7C6BCCD}"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1B6012-1CC3-4A68-8F4F-CEF7E7C6BCCD}"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1B6012-1CC3-4A68-8F4F-CEF7E7C6BCCD}"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1B6012-1CC3-4A68-8F4F-CEF7E7C6BCCD}"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B6012-1CC3-4A68-8F4F-CEF7E7C6BCCD}"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1B6012-1CC3-4A68-8F4F-CEF7E7C6BCCD}"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365BC1-2CF0-4F62-A608-5FAE3D1A3C43}" type="slidenum">
              <a:rPr lang="en-US" smtClean="0"/>
              <a:pPr/>
              <a:t>‹#›</a:t>
            </a:fld>
            <a:endParaRPr lang="en-US"/>
          </a:p>
        </p:txBody>
      </p:sp>
    </p:spTree>
  </p:cSld>
  <p:clrMapOvr>
    <a:masterClrMapping/>
  </p:clrMapOvr>
  <p:transition advClick="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E5C03A-34E7-4D14-ABB2-FC5AD0D2F4CA}"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E5C03A-34E7-4D14-ABB2-FC5AD0D2F4CA}"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E5C03A-34E7-4D14-ABB2-FC5AD0D2F4CA}"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E5C03A-34E7-4D14-ABB2-FC5AD0D2F4CA}"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E5C03A-34E7-4D14-ABB2-FC5AD0D2F4CA}"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E5C03A-34E7-4D14-ABB2-FC5AD0D2F4CA}"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5C03A-34E7-4D14-ABB2-FC5AD0D2F4CA}"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5C03A-34E7-4D14-ABB2-FC5AD0D2F4CA}"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E5C03A-34E7-4D14-ABB2-FC5AD0D2F4CA}"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E5C03A-34E7-4D14-ABB2-FC5AD0D2F4CA}"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E5C03A-34E7-4D14-ABB2-FC5AD0D2F4CA}"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72263A-9811-4E41-8D6B-FF7D1227D359}" type="slidenum">
              <a:rPr lang="en-US" smtClean="0"/>
              <a:pPr/>
              <a:t>‹#›</a:t>
            </a:fld>
            <a:endParaRPr lang="en-US"/>
          </a:p>
        </p:txBody>
      </p:sp>
    </p:spTree>
  </p:cSld>
  <p:clrMapOvr>
    <a:masterClrMapping/>
  </p:clrMapOvr>
  <p:transition advClick="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0C19A3-0ACA-4260-91B8-031B763832B8}"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0C19A3-0ACA-4260-91B8-031B763832B8}"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0C19A3-0ACA-4260-91B8-031B763832B8}"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0C19A3-0ACA-4260-91B8-031B763832B8}"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0C19A3-0ACA-4260-91B8-031B763832B8}"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0C19A3-0ACA-4260-91B8-031B763832B8}"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C19A3-0ACA-4260-91B8-031B763832B8}"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C19A3-0ACA-4260-91B8-031B763832B8}"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C19A3-0ACA-4260-91B8-031B763832B8}"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0C19A3-0ACA-4260-91B8-031B763832B8}"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0C19A3-0ACA-4260-91B8-031B763832B8}"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08F557-B56B-4733-A479-C6067D28DC76}" type="slidenum">
              <a:rPr lang="en-US" smtClean="0"/>
              <a:pPr/>
              <a:t>‹#›</a:t>
            </a:fld>
            <a:endParaRPr lang="en-US"/>
          </a:p>
        </p:txBody>
      </p:sp>
    </p:spTree>
  </p:cSld>
  <p:clrMapOvr>
    <a:masterClrMapping/>
  </p:clrMapOvr>
  <p:transition advClick="0"/>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0DC738-A284-4C7C-B93F-43CB87F2EBE2}"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0DC738-A284-4C7C-B93F-43CB87F2EBE2}"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0DC738-A284-4C7C-B93F-43CB87F2EBE2}"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0DC738-A284-4C7C-B93F-43CB87F2EBE2}"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0DC738-A284-4C7C-B93F-43CB87F2EBE2}"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0DC738-A284-4C7C-B93F-43CB87F2EBE2}"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0DC738-A284-4C7C-B93F-43CB87F2EBE2}"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0DC738-A284-4C7C-B93F-43CB87F2EBE2}"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0DC738-A284-4C7C-B93F-43CB87F2EBE2}"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0DC738-A284-4C7C-B93F-43CB87F2EBE2}"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0DC738-A284-4C7C-B93F-43CB87F2EBE2}"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8FD067-474F-4853-B0DD-B9825AC375BC}" type="slidenum">
              <a:rPr lang="en-US" smtClean="0"/>
              <a:pPr/>
              <a:t>‹#›</a:t>
            </a:fld>
            <a:endParaRPr lang="en-US"/>
          </a:p>
        </p:txBody>
      </p:sp>
    </p:spTree>
  </p:cSld>
  <p:clrMapOvr>
    <a:masterClrMapping/>
  </p:clrMapOvr>
  <p:transition advClick="0"/>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6934373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164041514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65810" y="5936188"/>
            <a:ext cx="2057400" cy="365125"/>
          </a:xfrm>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418640438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26593622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03E3417-BA70-4265-9177-863003618364}"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41394396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03E3417-BA70-4265-9177-863003618364}"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810974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03E3417-BA70-4265-9177-863003618364}"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34235725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27611469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14568163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359150161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19677360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7B977B93-D354-4714-B0EB-B854682162CD}" type="slidenum">
              <a:rPr lang="en-US" smtClean="0"/>
              <a:pPr/>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0112402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03E3417-BA70-4265-9177-863003618364}"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399617702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603E3417-BA70-4265-9177-863003618364}"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78777258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603E3417-BA70-4265-9177-863003618364}"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23836832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977B93-D354-4714-B0EB-B854682162CD}" type="slidenum">
              <a:rPr lang="en-US" smtClean="0"/>
              <a:pPr/>
              <a:t>‹#›</a:t>
            </a:fld>
            <a:endParaRPr lang="en-US"/>
          </a:p>
        </p:txBody>
      </p:sp>
    </p:spTree>
    <p:extLst>
      <p:ext uri="{BB962C8B-B14F-4D97-AF65-F5344CB8AC3E}">
        <p14:creationId xmlns:p14="http://schemas.microsoft.com/office/powerpoint/2010/main" val="341267757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603E3417-BA70-4265-9177-863003618364}" type="datetimeFigureOut">
              <a:rPr lang="en-US" smtClean="0"/>
              <a:pPr/>
              <a:t>12/1/2023</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7B977B93-D354-4714-B0EB-B854682162CD}" type="slidenum">
              <a:rPr lang="en-US" smtClean="0"/>
              <a:pPr/>
              <a:t>‹#›</a:t>
            </a:fld>
            <a:endParaRPr lang="en-US"/>
          </a:p>
        </p:txBody>
      </p:sp>
    </p:spTree>
    <p:extLst>
      <p:ext uri="{BB962C8B-B14F-4D97-AF65-F5344CB8AC3E}">
        <p14:creationId xmlns:p14="http://schemas.microsoft.com/office/powerpoint/2010/main" val="332593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theme" Target="../theme/theme9.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image" Target="../media/image1.png"/><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3E3417-BA70-4265-9177-863003618364}"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977B93-D354-4714-B0EB-B854682162C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53E6A-3D64-4728-A6F4-6F6A698F5BDF}"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90F2CF-0B91-4516-8AEF-9381A83F4D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D0129-3CCE-4638-8485-5CF6B10DC31B}"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B3E7D-79D6-4901-9B59-F4487BB645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3841F-44C3-4935-B974-63EFBF94B55F}"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5477E-09E6-4260-BA78-53FDC7DDEF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1B6012-1CC3-4A68-8F4F-CEF7E7C6BCCD}"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365BC1-2CF0-4F62-A608-5FAE3D1A3C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5C03A-34E7-4D14-ABB2-FC5AD0D2F4CA}"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2263A-9811-4E41-8D6B-FF7D1227D3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C19A3-0ACA-4260-91B8-031B763832B8}"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08F557-B56B-4733-A479-C6067D28DC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DC738-A284-4C7C-B93F-43CB87F2EBE2}"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8FD067-474F-4853-B0DD-B9825AC375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03E3417-BA70-4265-9177-863003618364}" type="datetimeFigureOut">
              <a:rPr lang="en-US" smtClean="0"/>
              <a:pPr/>
              <a:t>12/1/2023</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7B977B93-D354-4714-B0EB-B854682162CD}" type="slidenum">
              <a:rPr lang="en-US" smtClean="0"/>
              <a:pPr/>
              <a:t>‹#›</a:t>
            </a:fld>
            <a:endParaRPr lang="en-US"/>
          </a:p>
        </p:txBody>
      </p:sp>
    </p:spTree>
    <p:extLst>
      <p:ext uri="{BB962C8B-B14F-4D97-AF65-F5344CB8AC3E}">
        <p14:creationId xmlns:p14="http://schemas.microsoft.com/office/powerpoint/2010/main" val="924494083"/>
      </p:ext>
    </p:extLst>
  </p:cSld>
  <p:clrMap bg1="dk1" tx1="lt1" bg2="dk2" tx2="lt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 id="2147485652" r:id="rId12"/>
    <p:sldLayoutId id="2147485653" r:id="rId13"/>
    <p:sldLayoutId id="2147485654" r:id="rId14"/>
    <p:sldLayoutId id="2147485655" r:id="rId15"/>
    <p:sldLayoutId id="2147485656" r:id="rId16"/>
    <p:sldLayoutId id="214748565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notesSlide" Target="../notesSlides/notesSlide1.xml"/><Relationship Id="rId1" Type="http://schemas.openxmlformats.org/officeDocument/2006/relationships/slideLayout" Target="../slideLayouts/slideLayout89.xml"/><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slideLayout" Target="../slideLayouts/slideLayout90.xml"/><Relationship Id="rId7" Type="http://schemas.openxmlformats.org/officeDocument/2006/relationships/hyperlink" Target="https://www.dvusd.org/bchs"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slideLayout" Target="../slideLayouts/slideLayout90.xml"/><Relationship Id="rId7" Type="http://schemas.openxmlformats.org/officeDocument/2006/relationships/hyperlink" Target="https://www.dvusd.org/bchs"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dvusd.org/Page/4415" TargetMode="External"/><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hyperlink" Target="https://www.dvusd.org/bchs" TargetMode="External"/><Relationship Id="rId3" Type="http://schemas.openxmlformats.org/officeDocument/2006/relationships/slideLayout" Target="../slideLayouts/slideLayout90.xml"/><Relationship Id="rId7" Type="http://schemas.openxmlformats.org/officeDocument/2006/relationships/image" Target="../media/image7.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dvusd.org/Page/4415" TargetMode="External"/><Relationship Id="rId5" Type="http://schemas.openxmlformats.org/officeDocument/2006/relationships/image" Target="../media/image5.png"/><Relationship Id="rId4" Type="http://schemas.openxmlformats.org/officeDocument/2006/relationships/notesSlide" Target="../notesSlides/notesSlide4.xml"/><Relationship Id="rId9"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dvusd.org/Page/4415" TargetMode="External"/><Relationship Id="rId1" Type="http://schemas.openxmlformats.org/officeDocument/2006/relationships/slideLayout" Target="../slideLayouts/slideLayout90.xml"/><Relationship Id="rId5" Type="http://schemas.openxmlformats.org/officeDocument/2006/relationships/image" Target="../media/image4.gif"/><Relationship Id="rId4" Type="http://schemas.openxmlformats.org/officeDocument/2006/relationships/hyperlink" Target="https://www.dvusd.org/bch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notesSlide" Target="../notesSlides/notesSlide5.xml"/><Relationship Id="rId1" Type="http://schemas.openxmlformats.org/officeDocument/2006/relationships/slideLayout" Target="../slideLayouts/slideLayout95.xml"/><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image" Target="../media/image9.jpeg"/><Relationship Id="rId1" Type="http://schemas.openxmlformats.org/officeDocument/2006/relationships/slideLayout" Target="../slideLayouts/slideLayout93.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92.xml"/><Relationship Id="rId6" Type="http://schemas.openxmlformats.org/officeDocument/2006/relationships/hyperlink" Target="https://www.dvusd.org/bchs"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notesSlide" Target="../notesSlides/notesSlide7.xml"/><Relationship Id="rId1" Type="http://schemas.openxmlformats.org/officeDocument/2006/relationships/slideLayout" Target="../slideLayouts/slideLayout92.xml"/><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5.xml"/><Relationship Id="rId1" Type="http://schemas.openxmlformats.org/officeDocument/2006/relationships/tags" Target="../tags/tag1.xml"/><Relationship Id="rId6" Type="http://schemas.openxmlformats.org/officeDocument/2006/relationships/image" Target="../media/image4.gif"/><Relationship Id="rId5" Type="http://schemas.openxmlformats.org/officeDocument/2006/relationships/hyperlink" Target="https://www.dvusd.org/bchs" TargetMode="External"/><Relationship Id="rId4" Type="http://schemas.openxmlformats.org/officeDocument/2006/relationships/image" Target="../media/image14.wm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0.xml"/><Relationship Id="rId5" Type="http://schemas.openxmlformats.org/officeDocument/2006/relationships/image" Target="../media/image4.gif"/><Relationship Id="rId4" Type="http://schemas.openxmlformats.org/officeDocument/2006/relationships/hyperlink" Target="https://www.dvusd.org/bch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dvusd.org/pathways" TargetMode="External"/><Relationship Id="rId7"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93.xml"/><Relationship Id="rId6" Type="http://schemas.openxmlformats.org/officeDocument/2006/relationships/hyperlink" Target="https://www.dvusd.org/bchs" TargetMode="External"/><Relationship Id="rId5" Type="http://schemas.openxmlformats.org/officeDocument/2006/relationships/image" Target="../media/image16.png"/><Relationship Id="rId4" Type="http://schemas.openxmlformats.org/officeDocument/2006/relationships/hyperlink" Target="https://www.dvusd.org/aspir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est-mec.edu/" TargetMode="External"/><Relationship Id="rId2" Type="http://schemas.openxmlformats.org/officeDocument/2006/relationships/hyperlink" Target="https://www.dvusd.org/Page/6754" TargetMode="External"/><Relationship Id="rId1" Type="http://schemas.openxmlformats.org/officeDocument/2006/relationships/slideLayout" Target="../slideLayouts/slideLayout93.xml"/><Relationship Id="rId6" Type="http://schemas.openxmlformats.org/officeDocument/2006/relationships/image" Target="../media/image4.gif"/><Relationship Id="rId5" Type="http://schemas.openxmlformats.org/officeDocument/2006/relationships/hyperlink" Target="https://www.dvusd.org/bchs" TargetMode="Externa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95.xml"/><Relationship Id="rId6" Type="http://schemas.openxmlformats.org/officeDocument/2006/relationships/image" Target="../media/image4.gif"/><Relationship Id="rId5" Type="http://schemas.openxmlformats.org/officeDocument/2006/relationships/hyperlink" Target="https://www.dvusd.org/bchs" TargetMode="External"/><Relationship Id="rId4" Type="http://schemas.openxmlformats.org/officeDocument/2006/relationships/hyperlink" Target="https://www.dvusd.org/Page/6512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3.xml"/><Relationship Id="rId5" Type="http://schemas.openxmlformats.org/officeDocument/2006/relationships/image" Target="../media/image4.gif"/><Relationship Id="rId4" Type="http://schemas.openxmlformats.org/officeDocument/2006/relationships/hyperlink" Target="https://www.dvusd.org/bch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vusd.org/bchs" TargetMode="External"/><Relationship Id="rId2" Type="http://schemas.openxmlformats.org/officeDocument/2006/relationships/notesSlide" Target="../notesSlides/notesSlide13.xml"/><Relationship Id="rId1" Type="http://schemas.openxmlformats.org/officeDocument/2006/relationships/slideLayout" Target="../slideLayouts/slideLayout93.xml"/><Relationship Id="rId5" Type="http://schemas.openxmlformats.org/officeDocument/2006/relationships/image" Target="../media/image21.png"/><Relationship Id="rId4" Type="http://schemas.openxmlformats.org/officeDocument/2006/relationships/image" Target="../media/image4.gif"/></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4.gif"/><Relationship Id="rId2" Type="http://schemas.openxmlformats.org/officeDocument/2006/relationships/image" Target="../media/image22.png"/><Relationship Id="rId1" Type="http://schemas.openxmlformats.org/officeDocument/2006/relationships/slideLayout" Target="../slideLayouts/slideLayout90.xml"/><Relationship Id="rId6" Type="http://schemas.openxmlformats.org/officeDocument/2006/relationships/hyperlink" Target="https://www.dvusd.org/bchs" TargetMode="External"/><Relationship Id="rId5" Type="http://schemas.openxmlformats.org/officeDocument/2006/relationships/hyperlink" Target="https://www.dvusd.org/cms/lib/AZ01901092/Centricity/Domain/1302/APG%202020-2021.pdf" TargetMode="Externa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hyperlink" Target="https://www.dvusd.org/Page/76643" TargetMode="External"/><Relationship Id="rId2" Type="http://schemas.openxmlformats.org/officeDocument/2006/relationships/notesSlide" Target="../notesSlides/notesSlide14.xml"/><Relationship Id="rId1" Type="http://schemas.openxmlformats.org/officeDocument/2006/relationships/slideLayout" Target="../slideLayouts/slideLayout97.xml"/><Relationship Id="rId5" Type="http://schemas.openxmlformats.org/officeDocument/2006/relationships/image" Target="../media/image25.png"/><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hyperlink" Target="https://ps.dvusd.org/" TargetMode="External"/><Relationship Id="rId7" Type="http://schemas.openxmlformats.org/officeDocument/2006/relationships/image" Target="../media/image4.gif"/><Relationship Id="rId2" Type="http://schemas.openxmlformats.org/officeDocument/2006/relationships/notesSlide" Target="../notesSlides/notesSlide15.xml"/><Relationship Id="rId1" Type="http://schemas.openxmlformats.org/officeDocument/2006/relationships/slideLayout" Target="../slideLayouts/slideLayout90.xml"/><Relationship Id="rId6" Type="http://schemas.openxmlformats.org/officeDocument/2006/relationships/hyperlink" Target="https://www.dvusd.org/bchs"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95.xml"/><Relationship Id="rId5" Type="http://schemas.openxmlformats.org/officeDocument/2006/relationships/image" Target="../media/image4.gif"/><Relationship Id="rId4" Type="http://schemas.openxmlformats.org/officeDocument/2006/relationships/hyperlink" Target="https://www.dvusd.org/bch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gif"/><Relationship Id="rId2" Type="http://schemas.openxmlformats.org/officeDocument/2006/relationships/notesSlide" Target="../notesSlides/notesSlide17.xml"/><Relationship Id="rId1" Type="http://schemas.openxmlformats.org/officeDocument/2006/relationships/slideLayout" Target="../slideLayouts/slideLayout92.xml"/><Relationship Id="rId6" Type="http://schemas.openxmlformats.org/officeDocument/2006/relationships/hyperlink" Target="https://www.dvusd.org/bchs" TargetMode="External"/><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90.xml"/><Relationship Id="rId5" Type="http://schemas.openxmlformats.org/officeDocument/2006/relationships/image" Target="../media/image4.gif"/><Relationship Id="rId4" Type="http://schemas.openxmlformats.org/officeDocument/2006/relationships/hyperlink" Target="https://www.dvusd.org/bch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vimeo.com/110188954" TargetMode="External"/><Relationship Id="rId7" Type="http://schemas.openxmlformats.org/officeDocument/2006/relationships/image" Target="../media/image4.gif"/><Relationship Id="rId2" Type="http://schemas.openxmlformats.org/officeDocument/2006/relationships/notesSlide" Target="../notesSlides/notesSlide19.xml"/><Relationship Id="rId1" Type="http://schemas.openxmlformats.org/officeDocument/2006/relationships/slideLayout" Target="../slideLayouts/slideLayout90.xml"/><Relationship Id="rId6" Type="http://schemas.openxmlformats.org/officeDocument/2006/relationships/hyperlink" Target="https://www.dvusd.org/bchs"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hyperlink" Target="https://www.dvusd.org/Page/75491" TargetMode="External"/><Relationship Id="rId2" Type="http://schemas.openxmlformats.org/officeDocument/2006/relationships/notesSlide" Target="../notesSlides/notesSlide20.xml"/><Relationship Id="rId1" Type="http://schemas.openxmlformats.org/officeDocument/2006/relationships/slideLayout" Target="../slideLayouts/slideLayout90.xml"/><Relationship Id="rId6" Type="http://schemas.openxmlformats.org/officeDocument/2006/relationships/image" Target="../media/image4.gif"/><Relationship Id="rId5" Type="http://schemas.openxmlformats.org/officeDocument/2006/relationships/hyperlink" Target="https://www.dvusd.org/bchs" TargetMode="Externa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hyperlink" Target="https://www.dvusd.org/Page/4415" TargetMode="External"/><Relationship Id="rId2" Type="http://schemas.openxmlformats.org/officeDocument/2006/relationships/notesSlide" Target="../notesSlides/notesSlide21.xml"/><Relationship Id="rId1" Type="http://schemas.openxmlformats.org/officeDocument/2006/relationships/slideLayout" Target="../slideLayouts/slideLayout90.xml"/><Relationship Id="rId6" Type="http://schemas.openxmlformats.org/officeDocument/2006/relationships/image" Target="../media/image4.gif"/><Relationship Id="rId5" Type="http://schemas.openxmlformats.org/officeDocument/2006/relationships/hyperlink" Target="https://www.dvusd.org/bchs" TargetMode="Externa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457200" y="838200"/>
            <a:ext cx="8534400" cy="1524000"/>
          </a:xfrm>
        </p:spPr>
        <p:txBody>
          <a:bodyPr>
            <a:noAutofit/>
          </a:bodyPr>
          <a:lstStyle/>
          <a:p>
            <a:pPr algn="ctr" eaLnBrk="1" fontAlgn="auto" hangingPunct="1">
              <a:spcAft>
                <a:spcPts val="0"/>
              </a:spcAft>
              <a:defRPr/>
            </a:pPr>
            <a:r>
              <a:rPr lang="en-US" sz="4400" b="1" dirty="0" smtClean="0">
                <a:latin typeface="Arial Rounded MT Bold" panose="020F0704030504030204" pitchFamily="34" charset="0"/>
              </a:rPr>
              <a:t>Freshmen Course Registration Presentation</a:t>
            </a:r>
          </a:p>
        </p:txBody>
      </p:sp>
      <p:sp>
        <p:nvSpPr>
          <p:cNvPr id="8" name="TextBox 7"/>
          <p:cNvSpPr txBox="1"/>
          <p:nvPr/>
        </p:nvSpPr>
        <p:spPr>
          <a:xfrm>
            <a:off x="1600200" y="3124199"/>
            <a:ext cx="3581400" cy="707886"/>
          </a:xfrm>
          <a:prstGeom prst="rect">
            <a:avLst/>
          </a:prstGeom>
          <a:noFill/>
        </p:spPr>
        <p:txBody>
          <a:bodyPr wrap="square" rtlCol="0">
            <a:spAutoFit/>
          </a:bodyPr>
          <a:lstStyle/>
          <a:p>
            <a:r>
              <a:rPr lang="en-US" sz="4000" u="none" dirty="0" smtClean="0">
                <a:latin typeface="Cooper Black" panose="0208090404030B020404" pitchFamily="18" charset="0"/>
              </a:rPr>
              <a:t>Class of 2027</a:t>
            </a:r>
            <a:endParaRPr lang="en-US" sz="4000" u="none" dirty="0">
              <a:latin typeface="Cooper Black" panose="0208090404030B020404" pitchFamily="18" charset="0"/>
            </a:endParaRPr>
          </a:p>
        </p:txBody>
      </p:sp>
      <p:pic>
        <p:nvPicPr>
          <p:cNvPr id="1026" name="Picture 2" descr="Boulder Creek High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852108"/>
            <a:ext cx="1502483" cy="12520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762000" y="2438400"/>
            <a:ext cx="8077200" cy="2743200"/>
          </a:xfrm>
        </p:spPr>
        <p:txBody>
          <a:bodyPr>
            <a:normAutofit/>
          </a:bodyPr>
          <a:lstStyle/>
          <a:p>
            <a:pPr>
              <a:buFont typeface="Wingdings" panose="05000000000000000000" pitchFamily="2" charset="2"/>
              <a:buChar char="v"/>
            </a:pPr>
            <a:r>
              <a:rPr lang="en-US" dirty="0" smtClean="0">
                <a:solidFill>
                  <a:schemeClr val="bg1"/>
                </a:solidFill>
                <a:latin typeface="Comic Sans MS" panose="030F0702030302020204" pitchFamily="66" charset="0"/>
              </a:rPr>
              <a:t> </a:t>
            </a:r>
            <a:r>
              <a:rPr lang="en-US" sz="2800" dirty="0" smtClean="0">
                <a:solidFill>
                  <a:schemeClr val="bg1"/>
                </a:solidFill>
                <a:latin typeface="Comic Sans MS" panose="030F0702030302020204" pitchFamily="66" charset="0"/>
              </a:rPr>
              <a:t>Who is my counselor?</a:t>
            </a:r>
          </a:p>
          <a:p>
            <a:pPr>
              <a:buFont typeface="Wingdings" panose="05000000000000000000" pitchFamily="2" charset="2"/>
              <a:buChar char="v"/>
            </a:pPr>
            <a:r>
              <a:rPr lang="en-US" sz="2800" dirty="0" smtClean="0">
                <a:solidFill>
                  <a:schemeClr val="bg1"/>
                </a:solidFill>
                <a:latin typeface="Comic Sans MS" panose="030F0702030302020204" pitchFamily="66" charset="0"/>
              </a:rPr>
              <a:t> Graduation requirements.</a:t>
            </a:r>
          </a:p>
          <a:p>
            <a:pPr>
              <a:buFont typeface="Wingdings" panose="05000000000000000000" pitchFamily="2" charset="2"/>
              <a:buChar char="v"/>
            </a:pPr>
            <a:r>
              <a:rPr lang="en-US" sz="2800" dirty="0" smtClean="0">
                <a:solidFill>
                  <a:schemeClr val="bg1"/>
                </a:solidFill>
                <a:latin typeface="Comic Sans MS" panose="030F0702030302020204" pitchFamily="66" charset="0"/>
              </a:rPr>
              <a:t> West </a:t>
            </a:r>
            <a:r>
              <a:rPr lang="en-US" sz="2800" dirty="0" err="1" smtClean="0">
                <a:solidFill>
                  <a:schemeClr val="bg1"/>
                </a:solidFill>
                <a:latin typeface="Comic Sans MS" panose="030F0702030302020204" pitchFamily="66" charset="0"/>
              </a:rPr>
              <a:t>Mec</a:t>
            </a:r>
            <a:r>
              <a:rPr lang="en-US" sz="2800" dirty="0" smtClean="0">
                <a:solidFill>
                  <a:schemeClr val="bg1"/>
                </a:solidFill>
                <a:latin typeface="Comic Sans MS" panose="030F0702030302020204" pitchFamily="66" charset="0"/>
              </a:rPr>
              <a:t> and CTE Programs.</a:t>
            </a:r>
          </a:p>
          <a:p>
            <a:pPr>
              <a:buFont typeface="Wingdings" panose="05000000000000000000" pitchFamily="2" charset="2"/>
              <a:buChar char="v"/>
            </a:pPr>
            <a:r>
              <a:rPr lang="en-US" sz="2800" dirty="0" smtClean="0">
                <a:solidFill>
                  <a:schemeClr val="bg1"/>
                </a:solidFill>
                <a:latin typeface="Comic Sans MS" panose="030F0702030302020204" pitchFamily="66" charset="0"/>
              </a:rPr>
              <a:t> New science standards and options.</a:t>
            </a:r>
          </a:p>
          <a:p>
            <a:pPr>
              <a:buFont typeface="Wingdings" panose="05000000000000000000" pitchFamily="2" charset="2"/>
              <a:buChar char="v"/>
            </a:pPr>
            <a:r>
              <a:rPr lang="en-US" sz="2800" dirty="0" smtClean="0">
                <a:solidFill>
                  <a:schemeClr val="bg1"/>
                </a:solidFill>
                <a:latin typeface="Comic Sans MS" panose="030F0702030302020204" pitchFamily="66" charset="0"/>
              </a:rPr>
              <a:t> Choose courses for your sophomore year.</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pic>
        <p:nvPicPr>
          <p:cNvPr id="2" name="Picture 1"/>
          <p:cNvPicPr>
            <a:picLocks noChangeAspect="1"/>
          </p:cNvPicPr>
          <p:nvPr/>
        </p:nvPicPr>
        <p:blipFill>
          <a:blip r:embed="rId6"/>
          <a:stretch>
            <a:fillRect/>
          </a:stretch>
        </p:blipFill>
        <p:spPr>
          <a:xfrm>
            <a:off x="1371600" y="685800"/>
            <a:ext cx="4648200" cy="1186648"/>
          </a:xfrm>
          <a:prstGeom prst="rect">
            <a:avLst/>
          </a:prstGeom>
        </p:spPr>
      </p:pic>
      <p:pic>
        <p:nvPicPr>
          <p:cNvPr id="5" name="Picture 2" descr="Boulder Creek High School">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2129" y="800178"/>
            <a:ext cx="1149471" cy="957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540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7069">
        <p15:prstTrans prst="fracture"/>
      </p:transition>
    </mc:Choice>
    <mc:Fallback xmlns="">
      <p:transition spd="slow" advClick="0" advTm="470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792188"/>
            <a:ext cx="5791201" cy="944562"/>
          </a:xfrm>
        </p:spPr>
        <p:txBody>
          <a:bodyPr>
            <a:noAutofit/>
          </a:bodyPr>
          <a:lstStyle/>
          <a:p>
            <a:r>
              <a:rPr lang="en-US" sz="4000" dirty="0" smtClean="0">
                <a:latin typeface="Comic Sans MS" panose="030F0702030302020204" pitchFamily="66" charset="0"/>
              </a:rPr>
              <a:t>Who is my counselor?</a:t>
            </a:r>
            <a:endParaRPr lang="en-US" sz="4000" dirty="0">
              <a:latin typeface="Comic Sans MS" panose="030F0702030302020204" pitchFamily="66"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03019716"/>
              </p:ext>
            </p:extLst>
          </p:nvPr>
        </p:nvGraphicFramePr>
        <p:xfrm>
          <a:off x="228599" y="2313970"/>
          <a:ext cx="8610600" cy="3902956"/>
        </p:xfrm>
        <a:graphic>
          <a:graphicData uri="http://schemas.openxmlformats.org/drawingml/2006/table">
            <a:tbl>
              <a:tblPr firstRow="1" bandRow="1">
                <a:tableStyleId>{21E4AEA4-8DFA-4A89-87EB-49C32662AFE0}</a:tableStyleId>
              </a:tblPr>
              <a:tblGrid>
                <a:gridCol w="3657601">
                  <a:extLst>
                    <a:ext uri="{9D8B030D-6E8A-4147-A177-3AD203B41FA5}">
                      <a16:colId xmlns:a16="http://schemas.microsoft.com/office/drawing/2014/main" val="2716260916"/>
                    </a:ext>
                  </a:extLst>
                </a:gridCol>
                <a:gridCol w="1752600">
                  <a:extLst>
                    <a:ext uri="{9D8B030D-6E8A-4147-A177-3AD203B41FA5}">
                      <a16:colId xmlns:a16="http://schemas.microsoft.com/office/drawing/2014/main" val="1845902011"/>
                    </a:ext>
                  </a:extLst>
                </a:gridCol>
                <a:gridCol w="3200399">
                  <a:extLst>
                    <a:ext uri="{9D8B030D-6E8A-4147-A177-3AD203B41FA5}">
                      <a16:colId xmlns:a16="http://schemas.microsoft.com/office/drawing/2014/main" val="253347827"/>
                    </a:ext>
                  </a:extLst>
                </a:gridCol>
              </a:tblGrid>
              <a:tr h="597300">
                <a:tc>
                  <a:txBody>
                    <a:bodyPr/>
                    <a:lstStyle/>
                    <a:p>
                      <a:pPr algn="l"/>
                      <a:endParaRPr lang="en-US" sz="2000" dirty="0" smtClean="0">
                        <a:solidFill>
                          <a:schemeClr val="bg1"/>
                        </a:solidFill>
                      </a:endParaRPr>
                    </a:p>
                    <a:p>
                      <a:pPr algn="l"/>
                      <a:r>
                        <a:rPr lang="en-US" sz="2000" dirty="0" smtClean="0">
                          <a:solidFill>
                            <a:schemeClr val="bg1"/>
                          </a:solidFill>
                        </a:rPr>
                        <a:t>My Last Name Begins</a:t>
                      </a:r>
                      <a:r>
                        <a:rPr lang="en-US" sz="2000" baseline="0" dirty="0" smtClean="0">
                          <a:solidFill>
                            <a:schemeClr val="bg1"/>
                          </a:solidFill>
                        </a:rPr>
                        <a:t> with…</a:t>
                      </a:r>
                      <a:endParaRPr lang="en-US" sz="2000" dirty="0">
                        <a:solidFill>
                          <a:schemeClr val="bg1"/>
                        </a:solidFill>
                      </a:endParaRPr>
                    </a:p>
                  </a:txBody>
                  <a:tcPr/>
                </a:tc>
                <a:tc>
                  <a:txBody>
                    <a:bodyPr/>
                    <a:lstStyle/>
                    <a:p>
                      <a:pPr algn="l"/>
                      <a:endParaRPr lang="en-US" sz="2000" dirty="0" smtClean="0">
                        <a:solidFill>
                          <a:schemeClr val="bg1"/>
                        </a:solidFill>
                      </a:endParaRPr>
                    </a:p>
                    <a:p>
                      <a:pPr algn="l"/>
                      <a:r>
                        <a:rPr lang="en-US" sz="2000" dirty="0" smtClean="0">
                          <a:solidFill>
                            <a:schemeClr val="bg1"/>
                          </a:solidFill>
                        </a:rPr>
                        <a:t>Counselor</a:t>
                      </a:r>
                      <a:endParaRPr lang="en-US" sz="2000" dirty="0">
                        <a:solidFill>
                          <a:schemeClr val="bg1"/>
                        </a:solidFill>
                      </a:endParaRPr>
                    </a:p>
                  </a:txBody>
                  <a:tcPr/>
                </a:tc>
                <a:tc>
                  <a:txBody>
                    <a:bodyPr/>
                    <a:lstStyle/>
                    <a:p>
                      <a:pPr algn="l"/>
                      <a:endParaRPr lang="en-US" sz="2000" dirty="0" smtClean="0">
                        <a:solidFill>
                          <a:schemeClr val="bg1"/>
                        </a:solidFill>
                      </a:endParaRPr>
                    </a:p>
                    <a:p>
                      <a:pPr algn="l"/>
                      <a:r>
                        <a:rPr lang="en-US" sz="2000" dirty="0" smtClean="0">
                          <a:solidFill>
                            <a:schemeClr val="bg1"/>
                          </a:solidFill>
                        </a:rPr>
                        <a:t>E-mail</a:t>
                      </a:r>
                      <a:endParaRPr lang="en-US" sz="2000" dirty="0">
                        <a:solidFill>
                          <a:schemeClr val="bg1"/>
                        </a:solidFill>
                      </a:endParaRPr>
                    </a:p>
                  </a:txBody>
                  <a:tcPr/>
                </a:tc>
                <a:extLst>
                  <a:ext uri="{0D108BD9-81ED-4DB2-BD59-A6C34878D82A}">
                    <a16:rowId xmlns:a16="http://schemas.microsoft.com/office/drawing/2014/main" val="806763517"/>
                  </a:ext>
                </a:extLst>
              </a:tr>
              <a:tr h="511610">
                <a:tc>
                  <a:txBody>
                    <a:bodyPr/>
                    <a:lstStyle/>
                    <a:p>
                      <a:pPr algn="l"/>
                      <a:r>
                        <a:rPr lang="en-US" dirty="0" smtClean="0"/>
                        <a:t>A,</a:t>
                      </a:r>
                      <a:r>
                        <a:rPr lang="en-US" baseline="0" dirty="0" smtClean="0"/>
                        <a:t> B,</a:t>
                      </a:r>
                      <a:r>
                        <a:rPr lang="en-US" dirty="0" smtClean="0"/>
                        <a:t> COW</a:t>
                      </a:r>
                      <a:endParaRPr lang="en-US" b="1"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Ms. </a:t>
                      </a:r>
                      <a:r>
                        <a:rPr lang="en-US" dirty="0" err="1" smtClean="0"/>
                        <a:t>Chazan</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Denise.Chazan@dvusd.org</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99223919"/>
                  </a:ext>
                </a:extLst>
              </a:tr>
              <a:tr h="511610">
                <a:tc>
                  <a:txBody>
                    <a:bodyPr/>
                    <a:lstStyle/>
                    <a:p>
                      <a:pPr algn="l"/>
                      <a:r>
                        <a:rPr lang="en-US" dirty="0" smtClean="0"/>
                        <a:t>COR,</a:t>
                      </a:r>
                      <a:r>
                        <a:rPr lang="en-US" baseline="0" dirty="0" smtClean="0"/>
                        <a:t> D, E, F, G,</a:t>
                      </a:r>
                      <a:r>
                        <a:rPr lang="en-US" dirty="0" smtClean="0">
                          <a:sym typeface="Trebuchet MS"/>
                        </a:rPr>
                        <a:t> </a:t>
                      </a:r>
                      <a:r>
                        <a:rPr lang="en-US" dirty="0" smtClean="0"/>
                        <a:t>HES</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Mr. Sheets</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Dennis.Sheets@dvusd.org</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32775871"/>
                  </a:ext>
                </a:extLst>
              </a:tr>
              <a:tr h="511610">
                <a:tc>
                  <a:txBody>
                    <a:bodyPr/>
                    <a:lstStyle/>
                    <a:p>
                      <a:pPr algn="l"/>
                      <a:r>
                        <a:rPr lang="en-US" dirty="0" smtClean="0"/>
                        <a:t>HET,</a:t>
                      </a:r>
                      <a:r>
                        <a:rPr lang="en-US" baseline="0" dirty="0" smtClean="0"/>
                        <a:t> I, J, K, L, </a:t>
                      </a:r>
                      <a:r>
                        <a:rPr lang="en-US" dirty="0" smtClean="0"/>
                        <a:t>MC</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Mrs. Mohr</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Heather.Mohr@dvusd.org</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36658691"/>
                  </a:ext>
                </a:extLst>
              </a:tr>
              <a:tr h="511610">
                <a:tc>
                  <a:txBody>
                    <a:bodyPr/>
                    <a:lstStyle/>
                    <a:p>
                      <a:pPr algn="l"/>
                      <a:r>
                        <a:rPr lang="en-US" dirty="0" smtClean="0"/>
                        <a:t>ME,</a:t>
                      </a:r>
                      <a:r>
                        <a:rPr lang="en-US" baseline="0" dirty="0" smtClean="0"/>
                        <a:t> N, O, P, Q, </a:t>
                      </a:r>
                      <a:r>
                        <a:rPr lang="en-US" dirty="0" smtClean="0">
                          <a:sym typeface="Trebuchet MS"/>
                        </a:rPr>
                        <a:t>R, SE</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Ms. Sherrod</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Patricia.Sherrod@dvusd.org</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93388528"/>
                  </a:ext>
                </a:extLst>
              </a:tr>
              <a:tr h="515386">
                <a:tc>
                  <a:txBody>
                    <a:bodyPr/>
                    <a:lstStyle/>
                    <a:p>
                      <a:pPr algn="l"/>
                      <a:r>
                        <a:rPr lang="en-US" dirty="0" smtClean="0"/>
                        <a:t>SH,</a:t>
                      </a:r>
                      <a:r>
                        <a:rPr lang="en-US" baseline="0" dirty="0" smtClean="0"/>
                        <a:t> T, U, V, W, X, Y, </a:t>
                      </a:r>
                      <a:r>
                        <a:rPr lang="en-US" dirty="0" smtClean="0"/>
                        <a:t>Z</a:t>
                      </a:r>
                      <a:r>
                        <a:rPr lang="en-US" dirty="0" smtClean="0">
                          <a:sym typeface="Trebuchet MS"/>
                        </a:rPr>
                        <a:t> </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Ms. </a:t>
                      </a:r>
                      <a:r>
                        <a:rPr lang="en-US" dirty="0" err="1" smtClean="0"/>
                        <a:t>LoDolce</a:t>
                      </a:r>
                      <a:endParaRPr lang="en-US"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en-US" dirty="0" smtClean="0"/>
                        <a:t>Kippi.Lodolce@dvusd.org</a:t>
                      </a:r>
                      <a:endParaRPr lang="en-US"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44100447"/>
                  </a:ext>
                </a:extLst>
              </a:tr>
              <a:tr h="503615">
                <a:tc>
                  <a:txBody>
                    <a:bodyPr/>
                    <a:lstStyle/>
                    <a:p>
                      <a:pPr marL="0" marR="0" lvl="0" indent="0" algn="l" rtl="0">
                        <a:spcBef>
                          <a:spcPts val="0"/>
                        </a:spcBef>
                        <a:spcAft>
                          <a:spcPts val="0"/>
                        </a:spcAft>
                        <a:buNone/>
                      </a:pPr>
                      <a:r>
                        <a:rPr lang="en-US" sz="1800" b="1" dirty="0">
                          <a:latin typeface="Trebuchet MS" panose="020B0603020202020204" pitchFamily="34" charset="0"/>
                          <a:ea typeface="Times New Roman"/>
                          <a:cs typeface="Times New Roman"/>
                          <a:sym typeface="Times New Roman"/>
                        </a:rPr>
                        <a:t>HS Transition and Gifted Support</a:t>
                      </a:r>
                      <a:endParaRPr sz="1800" b="1" dirty="0">
                        <a:solidFill>
                          <a:schemeClr val="dk1"/>
                        </a:solidFill>
                        <a:latin typeface="Trebuchet MS" panose="020B0603020202020204" pitchFamily="34" charset="0"/>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dirty="0">
                          <a:latin typeface="Trebuchet MS" panose="020B0603020202020204" pitchFamily="34" charset="0"/>
                          <a:ea typeface="Times New Roman"/>
                          <a:cs typeface="Times New Roman"/>
                          <a:sym typeface="Times New Roman"/>
                        </a:rPr>
                        <a:t>Ms. </a:t>
                      </a:r>
                      <a:r>
                        <a:rPr lang="en-US" sz="1800" dirty="0" err="1">
                          <a:latin typeface="Trebuchet MS" panose="020B0603020202020204" pitchFamily="34" charset="0"/>
                          <a:ea typeface="Times New Roman"/>
                          <a:cs typeface="Times New Roman"/>
                          <a:sym typeface="Times New Roman"/>
                        </a:rPr>
                        <a:t>Heid</a:t>
                      </a:r>
                      <a:endParaRPr sz="1800" dirty="0">
                        <a:solidFill>
                          <a:schemeClr val="dk1"/>
                        </a:solidFill>
                        <a:latin typeface="Trebuchet MS" panose="020B0603020202020204" pitchFamily="34" charset="0"/>
                        <a:ea typeface="Times New Roman"/>
                        <a:cs typeface="Times New Roman"/>
                        <a:sym typeface="Times New Roman"/>
                      </a:endParaRPr>
                    </a:p>
                  </a:txBody>
                  <a:tcPr marL="91450" marR="91450" marT="45725" marB="45725"/>
                </a:tc>
                <a:tc>
                  <a:txBody>
                    <a:bodyPr/>
                    <a:lstStyle/>
                    <a:p>
                      <a:pPr marL="0" marR="0" lvl="0" indent="0" algn="l" rtl="0">
                        <a:spcBef>
                          <a:spcPts val="0"/>
                        </a:spcBef>
                        <a:spcAft>
                          <a:spcPts val="0"/>
                        </a:spcAft>
                        <a:buNone/>
                      </a:pPr>
                      <a:r>
                        <a:rPr lang="en-US" sz="1800" dirty="0">
                          <a:latin typeface="Trebuchet MS" panose="020B0603020202020204" pitchFamily="34" charset="0"/>
                          <a:ea typeface="Times New Roman"/>
                          <a:cs typeface="Times New Roman"/>
                          <a:sym typeface="Times New Roman"/>
                        </a:rPr>
                        <a:t>Alyssa.heid@dvusd.org</a:t>
                      </a:r>
                      <a:endParaRPr sz="1800" dirty="0">
                        <a:solidFill>
                          <a:schemeClr val="dk1"/>
                        </a:solidFill>
                        <a:latin typeface="Trebuchet MS" panose="020B0603020202020204" pitchFamily="34" charset="0"/>
                        <a:ea typeface="Times New Roman"/>
                        <a:cs typeface="Times New Roman"/>
                        <a:sym typeface="Times New Roman"/>
                      </a:endParaRPr>
                    </a:p>
                  </a:txBody>
                  <a:tcPr marL="91450" marR="91450" marT="45725" marB="45725"/>
                </a:tc>
                <a:extLst>
                  <a:ext uri="{0D108BD9-81ED-4DB2-BD59-A6C34878D82A}">
                    <a16:rowId xmlns:a16="http://schemas.microsoft.com/office/drawing/2014/main" val="69594663"/>
                  </a:ext>
                </a:extLst>
              </a:tr>
            </a:tbl>
          </a:graphicData>
        </a:graphic>
      </p:graphicFrame>
      <p:sp>
        <p:nvSpPr>
          <p:cNvPr id="8" name="TextBox 7"/>
          <p:cNvSpPr txBox="1"/>
          <p:nvPr/>
        </p:nvSpPr>
        <p:spPr>
          <a:xfrm>
            <a:off x="561440" y="1736750"/>
            <a:ext cx="6816290" cy="461665"/>
          </a:xfrm>
          <a:prstGeom prst="rect">
            <a:avLst/>
          </a:prstGeom>
          <a:solidFill>
            <a:schemeClr val="accent3">
              <a:lumMod val="7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400" u="none" dirty="0" smtClean="0">
                <a:solidFill>
                  <a:schemeClr val="accent2">
                    <a:lumMod val="60000"/>
                    <a:lumOff val="40000"/>
                  </a:schemeClr>
                </a:solidFill>
                <a:latin typeface="Comic Sans MS" panose="030F0702030302020204" pitchFamily="66" charset="0"/>
              </a:rPr>
              <a:t>Counselors are assigned students by last name</a:t>
            </a:r>
            <a:endParaRPr lang="en-US" sz="2400" u="none" dirty="0">
              <a:solidFill>
                <a:schemeClr val="accent2">
                  <a:lumMod val="60000"/>
                  <a:lumOff val="40000"/>
                </a:schemeClr>
              </a:solidFill>
              <a:latin typeface="Comic Sans MS" panose="030F0702030302020204" pitchFamily="66" charset="0"/>
            </a:endParaRPr>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
        <p:nvSpPr>
          <p:cNvPr id="7" name="TextBox 6"/>
          <p:cNvSpPr txBox="1"/>
          <p:nvPr/>
        </p:nvSpPr>
        <p:spPr>
          <a:xfrm>
            <a:off x="2667000" y="6231523"/>
            <a:ext cx="3733799" cy="338554"/>
          </a:xfrm>
          <a:prstGeom prst="rect">
            <a:avLst/>
          </a:prstGeom>
          <a:noFill/>
        </p:spPr>
        <p:txBody>
          <a:bodyPr wrap="square" rtlCol="0">
            <a:spAutoFit/>
          </a:bodyPr>
          <a:lstStyle/>
          <a:p>
            <a:r>
              <a:rPr lang="en-US" sz="1600" b="1" u="none" dirty="0" smtClean="0">
                <a:solidFill>
                  <a:srgbClr val="6E1210"/>
                </a:solidFill>
                <a:hlinkClick r:id="rId6"/>
              </a:rPr>
              <a:t>Boulder Creek Counseling Webpage</a:t>
            </a:r>
            <a:endParaRPr lang="en-US" sz="1600" b="1" u="none" dirty="0">
              <a:solidFill>
                <a:srgbClr val="6E1210"/>
              </a:solidFill>
            </a:endParaRPr>
          </a:p>
        </p:txBody>
      </p:sp>
      <p:pic>
        <p:nvPicPr>
          <p:cNvPr id="9" name="Picture 2" descr="Boulder Creek High School">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5058" y="739610"/>
            <a:ext cx="1273883" cy="1061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135193"/>
      </p:ext>
    </p:extLst>
  </p:cSld>
  <p:clrMapOvr>
    <a:masterClrMapping/>
  </p:clrMapOvr>
  <mc:AlternateContent xmlns:mc="http://schemas.openxmlformats.org/markup-compatibility/2006" xmlns:p14="http://schemas.microsoft.com/office/powerpoint/2010/main">
    <mc:Choice Requires="p14">
      <p:transition spd="slow" p14:dur="800" advClick="0" advTm="76168">
        <p:circle/>
      </p:transition>
    </mc:Choice>
    <mc:Fallback xmlns="">
      <p:transition spd="slow" advClick="0" advTm="76168">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831910"/>
            <a:ext cx="6195646" cy="944562"/>
          </a:xfrm>
        </p:spPr>
        <p:txBody>
          <a:bodyPr>
            <a:normAutofit/>
          </a:bodyPr>
          <a:lstStyle/>
          <a:p>
            <a:r>
              <a:rPr lang="en-US" dirty="0" smtClean="0">
                <a:latin typeface="Comic Sans MS" panose="030F0702030302020204" pitchFamily="66" charset="0"/>
              </a:rPr>
              <a:t>Counseling Support Staff</a:t>
            </a:r>
            <a:endParaRPr lang="en-US" dirty="0">
              <a:latin typeface="Comic Sans MS" panose="030F0702030302020204" pitchFamily="66"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68240863"/>
              </p:ext>
            </p:extLst>
          </p:nvPr>
        </p:nvGraphicFramePr>
        <p:xfrm>
          <a:off x="685800" y="2348551"/>
          <a:ext cx="7620001" cy="1549314"/>
        </p:xfrm>
        <a:graphic>
          <a:graphicData uri="http://schemas.openxmlformats.org/drawingml/2006/table">
            <a:tbl>
              <a:tblPr firstRow="1" bandRow="1">
                <a:tableStyleId>{5C22544A-7EE6-4342-B048-85BDC9FD1C3A}</a:tableStyleId>
              </a:tblPr>
              <a:tblGrid>
                <a:gridCol w="2512089">
                  <a:extLst>
                    <a:ext uri="{9D8B030D-6E8A-4147-A177-3AD203B41FA5}">
                      <a16:colId xmlns:a16="http://schemas.microsoft.com/office/drawing/2014/main" val="198578545"/>
                    </a:ext>
                  </a:extLst>
                </a:gridCol>
                <a:gridCol w="1925934">
                  <a:extLst>
                    <a:ext uri="{9D8B030D-6E8A-4147-A177-3AD203B41FA5}">
                      <a16:colId xmlns:a16="http://schemas.microsoft.com/office/drawing/2014/main" val="3393453081"/>
                    </a:ext>
                  </a:extLst>
                </a:gridCol>
                <a:gridCol w="3181978">
                  <a:extLst>
                    <a:ext uri="{9D8B030D-6E8A-4147-A177-3AD203B41FA5}">
                      <a16:colId xmlns:a16="http://schemas.microsoft.com/office/drawing/2014/main" val="1286763537"/>
                    </a:ext>
                  </a:extLst>
                </a:gridCol>
              </a:tblGrid>
              <a:tr h="542218">
                <a:tc>
                  <a:txBody>
                    <a:bodyPr/>
                    <a:lstStyle/>
                    <a:p>
                      <a:r>
                        <a:rPr lang="en-US" sz="2000" b="1" dirty="0" smtClean="0"/>
                        <a:t>Position</a:t>
                      </a:r>
                      <a:endParaRPr lang="en-US" sz="2000" b="1" dirty="0"/>
                    </a:p>
                  </a:txBody>
                  <a:tcPr/>
                </a:tc>
                <a:tc>
                  <a:txBody>
                    <a:bodyPr/>
                    <a:lstStyle/>
                    <a:p>
                      <a:r>
                        <a:rPr lang="en-US" sz="2000" b="1" dirty="0" smtClean="0"/>
                        <a:t>Staff</a:t>
                      </a:r>
                      <a:endParaRPr lang="en-US" sz="2000" b="1" dirty="0"/>
                    </a:p>
                  </a:txBody>
                  <a:tcPr/>
                </a:tc>
                <a:tc>
                  <a:txBody>
                    <a:bodyPr/>
                    <a:lstStyle/>
                    <a:p>
                      <a:r>
                        <a:rPr lang="en-US" sz="2000" b="1" dirty="0" smtClean="0"/>
                        <a:t>E-mail</a:t>
                      </a:r>
                      <a:endParaRPr lang="en-US" sz="2000" b="1" dirty="0"/>
                    </a:p>
                  </a:txBody>
                  <a:tcPr/>
                </a:tc>
                <a:extLst>
                  <a:ext uri="{0D108BD9-81ED-4DB2-BD59-A6C34878D82A}">
                    <a16:rowId xmlns:a16="http://schemas.microsoft.com/office/drawing/2014/main" val="3221721873"/>
                  </a:ext>
                </a:extLst>
              </a:tr>
              <a:tr h="503548">
                <a:tc>
                  <a:txBody>
                    <a:bodyPr/>
                    <a:lstStyle/>
                    <a:p>
                      <a:r>
                        <a:rPr lang="en-US" b="1" dirty="0" smtClean="0">
                          <a:latin typeface="Times New Roman" panose="02020603050405020304" pitchFamily="18" charset="0"/>
                          <a:cs typeface="Times New Roman" panose="02020603050405020304" pitchFamily="18" charset="0"/>
                        </a:rPr>
                        <a:t>Counseling Secretary</a:t>
                      </a:r>
                      <a:endParaRPr lang="en-US" b="1"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Mrs.</a:t>
                      </a:r>
                      <a:r>
                        <a:rPr lang="en-US" baseline="0" dirty="0" smtClean="0">
                          <a:latin typeface="Times New Roman" panose="02020603050405020304" pitchFamily="18" charset="0"/>
                          <a:cs typeface="Times New Roman" panose="02020603050405020304" pitchFamily="18" charset="0"/>
                        </a:rPr>
                        <a:t> Shaba</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Mary.Shaba@dvusd.org</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27834994"/>
                  </a:ext>
                </a:extLst>
              </a:tr>
              <a:tr h="503548">
                <a:tc>
                  <a:txBody>
                    <a:bodyPr/>
                    <a:lstStyle/>
                    <a:p>
                      <a:r>
                        <a:rPr lang="en-US" b="1" dirty="0" smtClean="0">
                          <a:latin typeface="Times New Roman" panose="02020603050405020304" pitchFamily="18" charset="0"/>
                          <a:cs typeface="Times New Roman" panose="02020603050405020304" pitchFamily="18" charset="0"/>
                        </a:rPr>
                        <a:t>Registered</a:t>
                      </a:r>
                      <a:r>
                        <a:rPr lang="en-US" b="1" baseline="0" dirty="0" smtClean="0">
                          <a:latin typeface="Times New Roman" panose="02020603050405020304" pitchFamily="18" charset="0"/>
                          <a:cs typeface="Times New Roman" panose="02020603050405020304" pitchFamily="18" charset="0"/>
                        </a:rPr>
                        <a:t> Clerk</a:t>
                      </a:r>
                      <a:endParaRPr lang="en-US" b="1"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Mrs.</a:t>
                      </a:r>
                      <a:r>
                        <a:rPr lang="en-US" baseline="0" dirty="0" smtClean="0">
                          <a:latin typeface="Times New Roman" panose="02020603050405020304" pitchFamily="18" charset="0"/>
                          <a:cs typeface="Times New Roman" panose="02020603050405020304" pitchFamily="18" charset="0"/>
                        </a:rPr>
                        <a:t> Ferguson</a:t>
                      </a:r>
                      <a:endParaRPr lang="en-US" dirty="0">
                        <a:latin typeface="Times New Roman" panose="02020603050405020304" pitchFamily="18" charset="0"/>
                        <a:cs typeface="Times New Roman" panose="02020603050405020304" pitchFamily="18" charset="0"/>
                      </a:endParaRPr>
                    </a:p>
                  </a:txBody>
                  <a:tcPr/>
                </a:tc>
                <a:tc>
                  <a:txBody>
                    <a:bodyPr/>
                    <a:lstStyle/>
                    <a:p>
                      <a:r>
                        <a:rPr lang="en-US" dirty="0" smtClean="0">
                          <a:latin typeface="Times New Roman" panose="02020603050405020304" pitchFamily="18" charset="0"/>
                          <a:cs typeface="Times New Roman" panose="02020603050405020304" pitchFamily="18" charset="0"/>
                        </a:rPr>
                        <a:t>Gina.Ferguson@dvusd.org</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52583202"/>
                  </a:ext>
                </a:extLst>
              </a:tr>
            </a:tbl>
          </a:graphicData>
        </a:graphic>
      </p:graphicFrame>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
        <p:nvSpPr>
          <p:cNvPr id="7" name="TextBox 6"/>
          <p:cNvSpPr txBox="1"/>
          <p:nvPr/>
        </p:nvSpPr>
        <p:spPr>
          <a:xfrm>
            <a:off x="2718110" y="5926723"/>
            <a:ext cx="3733799" cy="338554"/>
          </a:xfrm>
          <a:prstGeom prst="rect">
            <a:avLst/>
          </a:prstGeom>
          <a:noFill/>
        </p:spPr>
        <p:txBody>
          <a:bodyPr wrap="square" rtlCol="0">
            <a:spAutoFit/>
          </a:bodyPr>
          <a:lstStyle/>
          <a:p>
            <a:r>
              <a:rPr lang="en-US" sz="1600" b="1" u="none" dirty="0" smtClean="0">
                <a:solidFill>
                  <a:schemeClr val="accent3">
                    <a:lumMod val="75000"/>
                  </a:schemeClr>
                </a:solidFill>
                <a:hlinkClick r:id="rId6"/>
              </a:rPr>
              <a:t>Boulder Creek Counseling Webpage</a:t>
            </a:r>
            <a:endParaRPr lang="en-US" sz="1600" b="1" u="none" dirty="0">
              <a:solidFill>
                <a:schemeClr val="accent3">
                  <a:lumMod val="75000"/>
                </a:schemeClr>
              </a:solidFill>
            </a:endParaRPr>
          </a:p>
        </p:txBody>
      </p:sp>
      <p:pic>
        <p:nvPicPr>
          <p:cNvPr id="4098" name="Picture 2" descr="Guidance &amp; Counseling / Counseling Mode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270902">
            <a:off x="410486" y="4354584"/>
            <a:ext cx="2175295" cy="20152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Boulder Creek High School">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4706" y="771772"/>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82143"/>
      </p:ext>
    </p:extLst>
  </p:cSld>
  <p:clrMapOvr>
    <a:masterClrMapping/>
  </p:clrMapOvr>
  <mc:AlternateContent xmlns:mc="http://schemas.openxmlformats.org/markup-compatibility/2006" xmlns:p14="http://schemas.microsoft.com/office/powerpoint/2010/main">
    <mc:Choice Requires="p14">
      <p:transition spd="slow" p14:dur="800" advClick="0" advTm="76168">
        <p:circle/>
      </p:transition>
    </mc:Choice>
    <mc:Fallback xmlns="">
      <p:transition spd="slow" advClick="0" advTm="76168">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1066800" y="1075836"/>
            <a:ext cx="4978597" cy="789763"/>
          </a:xfrm>
        </p:spPr>
        <p:txBody>
          <a:bodyPr>
            <a:noAutofit/>
          </a:bodyPr>
          <a:lstStyle/>
          <a:p>
            <a:r>
              <a:rPr lang="en-US" sz="4000" dirty="0" smtClean="0">
                <a:latin typeface="Comic Sans MS" panose="030F0702030302020204" pitchFamily="66" charset="0"/>
              </a:rPr>
              <a:t>Resources</a:t>
            </a:r>
            <a:br>
              <a:rPr lang="en-US" sz="4000" dirty="0" smtClean="0">
                <a:latin typeface="Comic Sans MS" panose="030F0702030302020204" pitchFamily="66" charset="0"/>
              </a:rPr>
            </a:br>
            <a:endParaRPr lang="en-US" sz="4000" dirty="0">
              <a:latin typeface="Comic Sans MS" panose="030F0702030302020204" pitchFamily="66" charset="0"/>
            </a:endParaRPr>
          </a:p>
        </p:txBody>
      </p:sp>
      <p:sp>
        <p:nvSpPr>
          <p:cNvPr id="4" name="Content Placeholder 3"/>
          <p:cNvSpPr>
            <a:spLocks noGrp="1"/>
          </p:cNvSpPr>
          <p:nvPr>
            <p:ph idx="1"/>
          </p:nvPr>
        </p:nvSpPr>
        <p:spPr>
          <a:xfrm>
            <a:off x="851972" y="2075326"/>
            <a:ext cx="6908801" cy="3605865"/>
          </a:xfrm>
        </p:spPr>
        <p:txBody>
          <a:bodyPr numCol="2">
            <a:normAutofit/>
          </a:bodyPr>
          <a:lstStyle/>
          <a:p>
            <a:r>
              <a:rPr lang="en-US" sz="2000" dirty="0" smtClean="0">
                <a:solidFill>
                  <a:schemeClr val="bg1"/>
                </a:solidFill>
                <a:latin typeface="Comic Sans MS" panose="030F0702030302020204" pitchFamily="66" charset="0"/>
              </a:rPr>
              <a:t>College Planning</a:t>
            </a:r>
          </a:p>
          <a:p>
            <a:r>
              <a:rPr lang="en-US" sz="2000" dirty="0" smtClean="0">
                <a:solidFill>
                  <a:schemeClr val="bg1"/>
                </a:solidFill>
                <a:latin typeface="Comic Sans MS" panose="030F0702030302020204" pitchFamily="66" charset="0"/>
              </a:rPr>
              <a:t>Virtual College Visits</a:t>
            </a:r>
          </a:p>
          <a:p>
            <a:r>
              <a:rPr lang="en-US" sz="2000" dirty="0" smtClean="0">
                <a:solidFill>
                  <a:schemeClr val="bg1"/>
                </a:solidFill>
                <a:latin typeface="Comic Sans MS" panose="030F0702030302020204" pitchFamily="66" charset="0"/>
              </a:rPr>
              <a:t>Credit Retrieval </a:t>
            </a:r>
          </a:p>
          <a:p>
            <a:r>
              <a:rPr lang="en-US" sz="2000" dirty="0" smtClean="0">
                <a:solidFill>
                  <a:schemeClr val="bg1"/>
                </a:solidFill>
                <a:latin typeface="Comic Sans MS" panose="030F0702030302020204" pitchFamily="66" charset="0"/>
              </a:rPr>
              <a:t>Transcripts</a:t>
            </a:r>
          </a:p>
          <a:p>
            <a:r>
              <a:rPr lang="en-US" sz="2000" dirty="0" smtClean="0">
                <a:solidFill>
                  <a:schemeClr val="bg1"/>
                </a:solidFill>
                <a:latin typeface="Comic Sans MS" panose="030F0702030302020204" pitchFamily="66" charset="0"/>
              </a:rPr>
              <a:t>Military</a:t>
            </a:r>
          </a:p>
          <a:p>
            <a:r>
              <a:rPr lang="en-US" sz="2000" dirty="0" smtClean="0">
                <a:solidFill>
                  <a:schemeClr val="bg1"/>
                </a:solidFill>
                <a:latin typeface="Comic Sans MS" panose="030F0702030302020204" pitchFamily="66" charset="0"/>
              </a:rPr>
              <a:t>West </a:t>
            </a:r>
            <a:r>
              <a:rPr lang="en-US" sz="2000" dirty="0" err="1" smtClean="0">
                <a:solidFill>
                  <a:schemeClr val="bg1"/>
                </a:solidFill>
                <a:latin typeface="Comic Sans MS" panose="030F0702030302020204" pitchFamily="66" charset="0"/>
              </a:rPr>
              <a:t>Mec</a:t>
            </a:r>
            <a:r>
              <a:rPr lang="en-US" sz="2000" dirty="0" smtClean="0">
                <a:solidFill>
                  <a:schemeClr val="bg1"/>
                </a:solidFill>
                <a:latin typeface="Comic Sans MS" panose="030F0702030302020204" pitchFamily="66" charset="0"/>
              </a:rPr>
              <a:t>/CTE Programs</a:t>
            </a:r>
          </a:p>
          <a:p>
            <a:r>
              <a:rPr lang="en-US" sz="2000" dirty="0" smtClean="0">
                <a:solidFill>
                  <a:schemeClr val="bg1"/>
                </a:solidFill>
                <a:latin typeface="Comic Sans MS" panose="030F0702030302020204" pitchFamily="66" charset="0"/>
              </a:rPr>
              <a:t>Career Exploration</a:t>
            </a:r>
          </a:p>
          <a:p>
            <a:r>
              <a:rPr lang="en-US" sz="2000" dirty="0" smtClean="0">
                <a:solidFill>
                  <a:schemeClr val="bg1"/>
                </a:solidFill>
                <a:latin typeface="Comic Sans MS" panose="030F0702030302020204" pitchFamily="66" charset="0"/>
              </a:rPr>
              <a:t>Newsletter</a:t>
            </a:r>
          </a:p>
          <a:p>
            <a:r>
              <a:rPr lang="en-US" sz="2000" dirty="0" smtClean="0">
                <a:solidFill>
                  <a:schemeClr val="bg1"/>
                </a:solidFill>
                <a:latin typeface="Comic Sans MS" panose="030F0702030302020204" pitchFamily="66" charset="0"/>
              </a:rPr>
              <a:t>Scholarship</a:t>
            </a:r>
          </a:p>
          <a:p>
            <a:r>
              <a:rPr lang="en-US" sz="2000" dirty="0" smtClean="0">
                <a:solidFill>
                  <a:schemeClr val="bg1"/>
                </a:solidFill>
                <a:latin typeface="Comic Sans MS" panose="030F0702030302020204" pitchFamily="66" charset="0"/>
              </a:rPr>
              <a:t>AP and Dual Enrollment</a:t>
            </a:r>
          </a:p>
          <a:p>
            <a:pPr marL="0" indent="0">
              <a:buNone/>
            </a:pPr>
            <a:endParaRPr lang="en-US" sz="2000" dirty="0" smtClean="0">
              <a:solidFill>
                <a:schemeClr val="bg1"/>
              </a:solidFill>
              <a:latin typeface="Comic Sans MS" panose="030F0702030302020204" pitchFamily="66" charset="0"/>
            </a:endParaRPr>
          </a:p>
          <a:p>
            <a:endParaRPr lang="en-US" sz="2000" dirty="0" smtClean="0">
              <a:solidFill>
                <a:schemeClr val="bg1"/>
              </a:solidFill>
              <a:latin typeface="Comic Sans MS" panose="030F0702030302020204" pitchFamily="66" charset="0"/>
            </a:endParaRPr>
          </a:p>
          <a:p>
            <a:pPr marL="0" indent="0">
              <a:buNone/>
            </a:pPr>
            <a:endParaRPr lang="en-US" sz="2000" dirty="0">
              <a:latin typeface="Comic Sans MS" panose="030F0702030302020204" pitchFamily="66" charset="0"/>
            </a:endParaRPr>
          </a:p>
        </p:txBody>
      </p:sp>
      <p:sp>
        <p:nvSpPr>
          <p:cNvPr id="2" name="Rectangle 1"/>
          <p:cNvSpPr/>
          <p:nvPr/>
        </p:nvSpPr>
        <p:spPr>
          <a:xfrm>
            <a:off x="2273299" y="5879195"/>
            <a:ext cx="4495800" cy="400110"/>
          </a:xfrm>
          <a:prstGeom prst="rect">
            <a:avLst/>
          </a:prstGeom>
          <a:noFill/>
          <a:ln>
            <a:noFill/>
          </a:ln>
        </p:spPr>
        <p:txBody>
          <a:bodyPr wrap="square">
            <a:spAutoFit/>
          </a:bodyPr>
          <a:lstStyle/>
          <a:p>
            <a:r>
              <a:rPr lang="en-US" sz="2000" b="1" u="none" dirty="0">
                <a:solidFill>
                  <a:srgbClr val="6E1210"/>
                </a:solidFill>
                <a:hlinkClick r:id="rId2"/>
              </a:rPr>
              <a:t>Boulder Creek Counseling Webpage</a:t>
            </a:r>
            <a:endParaRPr lang="en-US" sz="2000" b="1" u="none" dirty="0">
              <a:solidFill>
                <a:srgbClr val="6E1210"/>
              </a:solidFill>
            </a:endParaRPr>
          </a:p>
        </p:txBody>
      </p:sp>
      <p:pic>
        <p:nvPicPr>
          <p:cNvPr id="5" name="Picture 4"/>
          <p:cNvPicPr>
            <a:picLocks noChangeAspect="1"/>
          </p:cNvPicPr>
          <p:nvPr/>
        </p:nvPicPr>
        <p:blipFill>
          <a:blip r:embed="rId3"/>
          <a:stretch>
            <a:fillRect/>
          </a:stretch>
        </p:blipFill>
        <p:spPr>
          <a:xfrm>
            <a:off x="4343399" y="2590800"/>
            <a:ext cx="3692423" cy="2667000"/>
          </a:xfrm>
          <a:prstGeom prst="rect">
            <a:avLst/>
          </a:prstGeom>
        </p:spPr>
      </p:pic>
      <p:pic>
        <p:nvPicPr>
          <p:cNvPr id="6" name="Picture 2" descr="Boulder Creek High 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4706" y="771772"/>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768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8196" name="Rectangle 2"/>
          <p:cNvSpPr>
            <a:spLocks noGrp="1" noChangeArrowheads="1"/>
          </p:cNvSpPr>
          <p:nvPr>
            <p:ph type="title" idx="4294967295"/>
          </p:nvPr>
        </p:nvSpPr>
        <p:spPr>
          <a:xfrm>
            <a:off x="431409" y="383060"/>
            <a:ext cx="7186285" cy="914400"/>
          </a:xfrm>
        </p:spPr>
        <p:txBody>
          <a:bodyPr>
            <a:noAutofit/>
          </a:bodyPr>
          <a:lstStyle/>
          <a:p>
            <a:pPr algn="ctr" eaLnBrk="1" fontAlgn="auto" hangingPunct="1">
              <a:spcAft>
                <a:spcPts val="0"/>
              </a:spcAft>
              <a:defRPr/>
            </a:pPr>
            <a:r>
              <a:rPr lang="en-US" sz="3000" b="1" u="sng" dirty="0" smtClean="0">
                <a:solidFill>
                  <a:schemeClr val="bg1"/>
                </a:solidFill>
                <a:latin typeface="Arial Rounded MT Bold" panose="020F0704030504030204" pitchFamily="34" charset="0"/>
              </a:rPr>
              <a:t>IMPORTANT TERMS TO UNDERSTAND IN HIGH SCHOOL</a:t>
            </a:r>
          </a:p>
        </p:txBody>
      </p:sp>
      <p:sp>
        <p:nvSpPr>
          <p:cNvPr id="8197" name="Rectangle 3"/>
          <p:cNvSpPr>
            <a:spLocks noGrp="1" noChangeArrowheads="1"/>
          </p:cNvSpPr>
          <p:nvPr>
            <p:ph sz="half" idx="4294967295"/>
          </p:nvPr>
        </p:nvSpPr>
        <p:spPr>
          <a:xfrm>
            <a:off x="303647" y="1740307"/>
            <a:ext cx="4078571" cy="4876800"/>
          </a:xfrm>
        </p:spPr>
        <p:txBody>
          <a:bodyPr>
            <a:normAutofit fontScale="92500" lnSpcReduction="10000"/>
          </a:bodyPr>
          <a:lstStyle/>
          <a:p>
            <a:pPr marL="274320" indent="-274320" eaLnBrk="1" fontAlgn="auto" hangingPunct="1">
              <a:lnSpc>
                <a:spcPct val="80000"/>
              </a:lnSpc>
              <a:spcBef>
                <a:spcPts val="600"/>
              </a:spcBef>
              <a:spcAft>
                <a:spcPts val="0"/>
              </a:spcAft>
              <a:buClr>
                <a:schemeClr val="accent3"/>
              </a:buClr>
              <a:buFontTx/>
              <a:buNone/>
              <a:defRPr/>
            </a:pPr>
            <a:r>
              <a:rPr lang="en-US" sz="2200" b="1" u="sng" dirty="0" smtClean="0">
                <a:solidFill>
                  <a:srgbClr val="FF0000"/>
                </a:solidFill>
              </a:rPr>
              <a:t>Grade Point Average (GPA)  </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Each class earns points:  </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A=4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B=3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C=2 points</a:t>
            </a:r>
          </a:p>
          <a:p>
            <a:pPr marL="274320" indent="-274320" eaLnBrk="1" fontAlgn="auto" hangingPunct="1">
              <a:lnSpc>
                <a:spcPct val="80000"/>
              </a:lnSpc>
              <a:spcAft>
                <a:spcPts val="0"/>
              </a:spcAft>
              <a:buClr>
                <a:schemeClr val="accent3"/>
              </a:buClr>
              <a:buFontTx/>
              <a:buNone/>
              <a:defRPr/>
            </a:pPr>
            <a:r>
              <a:rPr lang="en-US" sz="1600" b="1" dirty="0">
                <a:solidFill>
                  <a:schemeClr val="bg1"/>
                </a:solidFill>
              </a:rPr>
              <a:t> </a:t>
            </a:r>
            <a:r>
              <a:rPr lang="en-US" sz="1600" b="1" dirty="0" smtClean="0">
                <a:solidFill>
                  <a:schemeClr val="bg1"/>
                </a:solidFill>
              </a:rPr>
              <a:t>D=1 point</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HONORS &amp; AP classes earn more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A=5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B=4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C=3 points</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 D=1 point</a:t>
            </a:r>
          </a:p>
          <a:p>
            <a:pPr marL="274320" indent="-274320" eaLnBrk="1" fontAlgn="auto" hangingPunct="1">
              <a:lnSpc>
                <a:spcPct val="80000"/>
              </a:lnSpc>
              <a:spcAft>
                <a:spcPts val="0"/>
              </a:spcAft>
              <a:buClr>
                <a:schemeClr val="accent3"/>
              </a:buClr>
              <a:buFontTx/>
              <a:buNone/>
              <a:defRPr/>
            </a:pPr>
            <a:endParaRPr lang="en-US" sz="1600" b="1" dirty="0" smtClean="0">
              <a:solidFill>
                <a:schemeClr val="bg1"/>
              </a:solidFill>
            </a:endParaRPr>
          </a:p>
          <a:p>
            <a:pPr marL="274320" indent="-274320" eaLnBrk="1" fontAlgn="auto" hangingPunct="1">
              <a:spcBef>
                <a:spcPts val="0"/>
              </a:spcBef>
              <a:spcAft>
                <a:spcPts val="0"/>
              </a:spcAft>
              <a:buClr>
                <a:schemeClr val="accent3"/>
              </a:buClr>
              <a:buFontTx/>
              <a:buNone/>
              <a:defRPr/>
            </a:pPr>
            <a:r>
              <a:rPr lang="en-US" sz="1600" b="1" u="sng" dirty="0" smtClean="0">
                <a:solidFill>
                  <a:schemeClr val="bg1"/>
                </a:solidFill>
              </a:rPr>
              <a:t>To determine your GPA</a:t>
            </a:r>
            <a:r>
              <a:rPr lang="en-US" sz="1600" b="1" dirty="0" smtClean="0">
                <a:solidFill>
                  <a:schemeClr val="bg1"/>
                </a:solidFill>
              </a:rPr>
              <a:t>, add points for</a:t>
            </a:r>
          </a:p>
          <a:p>
            <a:pPr marL="274320" indent="-274320" eaLnBrk="1" fontAlgn="auto" hangingPunct="1">
              <a:spcBef>
                <a:spcPts val="0"/>
              </a:spcBef>
              <a:spcAft>
                <a:spcPts val="0"/>
              </a:spcAft>
              <a:buClr>
                <a:schemeClr val="accent3"/>
              </a:buClr>
              <a:buFontTx/>
              <a:buNone/>
              <a:defRPr/>
            </a:pPr>
            <a:r>
              <a:rPr lang="en-US" sz="1600" b="1" dirty="0" smtClean="0">
                <a:solidFill>
                  <a:schemeClr val="bg1"/>
                </a:solidFill>
              </a:rPr>
              <a:t>each grade and divide by the number </a:t>
            </a:r>
          </a:p>
          <a:p>
            <a:pPr marL="274320" indent="-274320" eaLnBrk="1" fontAlgn="auto" hangingPunct="1">
              <a:spcBef>
                <a:spcPts val="0"/>
              </a:spcBef>
              <a:spcAft>
                <a:spcPts val="0"/>
              </a:spcAft>
              <a:buClr>
                <a:schemeClr val="accent3"/>
              </a:buClr>
              <a:buFontTx/>
              <a:buNone/>
              <a:defRPr/>
            </a:pPr>
            <a:r>
              <a:rPr lang="en-US" sz="1600" b="1" dirty="0">
                <a:solidFill>
                  <a:schemeClr val="bg1"/>
                </a:solidFill>
              </a:rPr>
              <a:t> </a:t>
            </a:r>
            <a:r>
              <a:rPr lang="en-US" sz="1600" b="1" dirty="0" smtClean="0">
                <a:solidFill>
                  <a:schemeClr val="bg1"/>
                </a:solidFill>
              </a:rPr>
              <a:t>of classes </a:t>
            </a:r>
            <a:r>
              <a:rPr lang="en-US" sz="1300" b="1" i="1" dirty="0" smtClean="0">
                <a:solidFill>
                  <a:schemeClr val="bg1"/>
                </a:solidFill>
              </a:rPr>
              <a:t>(</a:t>
            </a:r>
            <a:r>
              <a:rPr lang="en-US" sz="1300" b="1" i="1" dirty="0">
                <a:solidFill>
                  <a:schemeClr val="bg1"/>
                </a:solidFill>
              </a:rPr>
              <a:t>it’s a simple averaging </a:t>
            </a:r>
            <a:r>
              <a:rPr lang="en-US" sz="1300" b="1" i="1" dirty="0" smtClean="0">
                <a:solidFill>
                  <a:schemeClr val="bg1"/>
                </a:solidFill>
              </a:rPr>
              <a:t>problem)</a:t>
            </a:r>
            <a:r>
              <a:rPr lang="en-US" sz="1500" b="1" i="1" dirty="0" smtClean="0">
                <a:solidFill>
                  <a:schemeClr val="bg1"/>
                </a:solidFill>
              </a:rPr>
              <a:t>.</a:t>
            </a:r>
            <a:endParaRPr lang="en-US" sz="1500" b="1" i="1" dirty="0">
              <a:solidFill>
                <a:schemeClr val="bg1"/>
              </a:solidFill>
            </a:endParaRPr>
          </a:p>
          <a:p>
            <a:pPr marL="274320" indent="-274320">
              <a:spcBef>
                <a:spcPts val="0"/>
              </a:spcBef>
              <a:spcAft>
                <a:spcPts val="0"/>
              </a:spcAft>
              <a:buClr>
                <a:schemeClr val="accent3"/>
              </a:buClr>
              <a:buNone/>
              <a:defRPr/>
            </a:pPr>
            <a:r>
              <a:rPr lang="en-US" sz="1600" b="1" dirty="0" smtClean="0">
                <a:solidFill>
                  <a:schemeClr val="bg1"/>
                </a:solidFill>
              </a:rPr>
              <a:t>GPA determines your class rank</a:t>
            </a:r>
          </a:p>
          <a:p>
            <a:pPr marL="274320" indent="-274320" eaLnBrk="1" fontAlgn="auto" hangingPunct="1">
              <a:spcBef>
                <a:spcPts val="0"/>
              </a:spcBef>
              <a:spcAft>
                <a:spcPts val="0"/>
              </a:spcAft>
              <a:buClr>
                <a:schemeClr val="accent3"/>
              </a:buClr>
              <a:buFontTx/>
              <a:buNone/>
              <a:defRPr/>
            </a:pPr>
            <a:r>
              <a:rPr lang="en-US" sz="1600" b="1" dirty="0" smtClean="0">
                <a:solidFill>
                  <a:schemeClr val="bg1"/>
                </a:solidFill>
              </a:rPr>
              <a:t>and is used to meet college admissions</a:t>
            </a:r>
          </a:p>
          <a:p>
            <a:pPr marL="274320" indent="-274320" eaLnBrk="1" fontAlgn="auto" hangingPunct="1">
              <a:spcBef>
                <a:spcPts val="0"/>
              </a:spcBef>
              <a:spcAft>
                <a:spcPts val="0"/>
              </a:spcAft>
              <a:buClr>
                <a:schemeClr val="accent3"/>
              </a:buClr>
              <a:buFontTx/>
              <a:buNone/>
              <a:defRPr/>
            </a:pPr>
            <a:r>
              <a:rPr lang="en-US" sz="1600" b="1" dirty="0" smtClean="0">
                <a:solidFill>
                  <a:schemeClr val="bg1"/>
                </a:solidFill>
              </a:rPr>
              <a:t> requirements.</a:t>
            </a:r>
          </a:p>
        </p:txBody>
      </p:sp>
      <p:sp>
        <p:nvSpPr>
          <p:cNvPr id="8198" name="Rectangle 4"/>
          <p:cNvSpPr>
            <a:spLocks noGrp="1" noChangeArrowheads="1"/>
          </p:cNvSpPr>
          <p:nvPr>
            <p:ph sz="half" idx="4294967295"/>
          </p:nvPr>
        </p:nvSpPr>
        <p:spPr>
          <a:xfrm>
            <a:off x="4400974" y="1740307"/>
            <a:ext cx="4362025" cy="4876800"/>
          </a:xfrm>
        </p:spPr>
        <p:txBody>
          <a:bodyPr>
            <a:normAutofit fontScale="92500" lnSpcReduction="10000"/>
          </a:bodyPr>
          <a:lstStyle/>
          <a:p>
            <a:pPr marL="274320" indent="-274320" eaLnBrk="1" fontAlgn="auto" hangingPunct="1">
              <a:lnSpc>
                <a:spcPct val="80000"/>
              </a:lnSpc>
              <a:spcAft>
                <a:spcPts val="0"/>
              </a:spcAft>
              <a:buClr>
                <a:schemeClr val="accent3"/>
              </a:buClr>
              <a:buFontTx/>
              <a:buNone/>
              <a:defRPr/>
            </a:pPr>
            <a:r>
              <a:rPr lang="en-US" sz="2000" b="1" u="sng" dirty="0" smtClean="0">
                <a:solidFill>
                  <a:srgbClr val="FF0000"/>
                </a:solidFill>
              </a:rPr>
              <a:t>Semester</a:t>
            </a:r>
            <a:r>
              <a:rPr lang="en-US" sz="2000" b="1" dirty="0" smtClean="0">
                <a:solidFill>
                  <a:srgbClr val="FF0000"/>
                </a:solidFill>
              </a:rPr>
              <a:t>: </a:t>
            </a:r>
          </a:p>
          <a:p>
            <a:pPr marL="274320" indent="-274320" eaLnBrk="1" fontAlgn="auto" hangingPunct="1">
              <a:lnSpc>
                <a:spcPct val="80000"/>
              </a:lnSpc>
              <a:spcAft>
                <a:spcPts val="0"/>
              </a:spcAft>
              <a:buClr>
                <a:schemeClr val="accent3"/>
              </a:buClr>
              <a:buFontTx/>
              <a:buNone/>
              <a:defRPr/>
            </a:pPr>
            <a:r>
              <a:rPr lang="en-US" sz="1600" b="1" dirty="0" smtClean="0">
                <a:solidFill>
                  <a:schemeClr val="bg1"/>
                </a:solidFill>
              </a:rPr>
              <a:t>18 week period, half of the school year</a:t>
            </a:r>
          </a:p>
          <a:p>
            <a:pPr marL="274320" indent="-274320" eaLnBrk="1" fontAlgn="auto" hangingPunct="1">
              <a:lnSpc>
                <a:spcPct val="80000"/>
              </a:lnSpc>
              <a:spcAft>
                <a:spcPts val="0"/>
              </a:spcAft>
              <a:buClr>
                <a:schemeClr val="accent3"/>
              </a:buClr>
              <a:buFontTx/>
              <a:buNone/>
              <a:defRPr/>
            </a:pPr>
            <a:endParaRPr lang="en-US" sz="1600" b="1" u="sng" dirty="0" smtClean="0">
              <a:solidFill>
                <a:schemeClr val="bg1"/>
              </a:solidFill>
            </a:endParaRPr>
          </a:p>
          <a:p>
            <a:pPr marL="274320" indent="-274320" eaLnBrk="1" fontAlgn="auto" hangingPunct="1">
              <a:lnSpc>
                <a:spcPct val="80000"/>
              </a:lnSpc>
              <a:spcBef>
                <a:spcPts val="600"/>
              </a:spcBef>
              <a:spcAft>
                <a:spcPts val="0"/>
              </a:spcAft>
              <a:buClr>
                <a:schemeClr val="accent3"/>
              </a:buClr>
              <a:buFontTx/>
              <a:buNone/>
              <a:defRPr/>
            </a:pPr>
            <a:r>
              <a:rPr lang="en-US" sz="2000" b="1" u="sng" dirty="0" smtClean="0">
                <a:solidFill>
                  <a:srgbClr val="FF0000"/>
                </a:solidFill>
              </a:rPr>
              <a:t>Transcript</a:t>
            </a:r>
            <a:r>
              <a:rPr lang="en-US" sz="2000" b="1" dirty="0" smtClean="0">
                <a:solidFill>
                  <a:srgbClr val="FF0000"/>
                </a:solidFill>
              </a:rPr>
              <a:t>: </a:t>
            </a:r>
          </a:p>
          <a:p>
            <a:pPr marL="274320" indent="-274320" eaLnBrk="1" fontAlgn="auto" hangingPunct="1">
              <a:lnSpc>
                <a:spcPct val="80000"/>
              </a:lnSpc>
              <a:spcBef>
                <a:spcPts val="0"/>
              </a:spcBef>
              <a:spcAft>
                <a:spcPts val="0"/>
              </a:spcAft>
              <a:buClr>
                <a:schemeClr val="accent3"/>
              </a:buClr>
              <a:buFontTx/>
              <a:buNone/>
              <a:defRPr/>
            </a:pPr>
            <a:endParaRPr lang="en-US" sz="2000" b="1" dirty="0" smtClean="0">
              <a:solidFill>
                <a:schemeClr val="bg1"/>
              </a:solidFill>
            </a:endParaRP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The official record of the high school </a:t>
            </a: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classes you have taken &amp; the grades </a:t>
            </a: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earned. </a:t>
            </a:r>
          </a:p>
          <a:p>
            <a:pPr marL="274320" indent="-274320" eaLnBrk="1" fontAlgn="auto" hangingPunct="1">
              <a:lnSpc>
                <a:spcPct val="80000"/>
              </a:lnSpc>
              <a:spcAft>
                <a:spcPts val="0"/>
              </a:spcAft>
              <a:buClr>
                <a:schemeClr val="accent3"/>
              </a:buClr>
              <a:buFontTx/>
              <a:buNone/>
              <a:defRPr/>
            </a:pPr>
            <a:r>
              <a:rPr lang="en-US" sz="1600" dirty="0" smtClean="0">
                <a:solidFill>
                  <a:schemeClr val="bg1"/>
                </a:solidFill>
              </a:rPr>
              <a:t>     Note: Colleges, universities, scholarships, and even employers ask for a copy of your transcript.</a:t>
            </a:r>
          </a:p>
          <a:p>
            <a:pPr marL="274320" indent="-274320" eaLnBrk="1" fontAlgn="auto" hangingPunct="1">
              <a:lnSpc>
                <a:spcPct val="80000"/>
              </a:lnSpc>
              <a:spcAft>
                <a:spcPts val="0"/>
              </a:spcAft>
              <a:buClr>
                <a:schemeClr val="accent3"/>
              </a:buClr>
              <a:buFontTx/>
              <a:buNone/>
              <a:defRPr/>
            </a:pPr>
            <a:endParaRPr lang="en-US" sz="1600" b="1" u="sng" dirty="0" smtClean="0">
              <a:solidFill>
                <a:schemeClr val="bg1"/>
              </a:solidFill>
            </a:endParaRPr>
          </a:p>
          <a:p>
            <a:pPr marL="274320" indent="-274320" eaLnBrk="1" fontAlgn="auto" hangingPunct="1">
              <a:lnSpc>
                <a:spcPct val="80000"/>
              </a:lnSpc>
              <a:spcAft>
                <a:spcPts val="0"/>
              </a:spcAft>
              <a:buClr>
                <a:schemeClr val="accent3"/>
              </a:buClr>
              <a:buFontTx/>
              <a:buNone/>
              <a:defRPr/>
            </a:pPr>
            <a:r>
              <a:rPr lang="en-US" sz="2000" b="1" u="sng" dirty="0" smtClean="0">
                <a:solidFill>
                  <a:srgbClr val="FF0000"/>
                </a:solidFill>
              </a:rPr>
              <a:t>Four Year Plan/ECAP</a:t>
            </a:r>
            <a:r>
              <a:rPr lang="en-US" sz="2000" b="1" dirty="0" smtClean="0">
                <a:solidFill>
                  <a:srgbClr val="FF0000"/>
                </a:solidFill>
              </a:rPr>
              <a:t>:  </a:t>
            </a:r>
          </a:p>
          <a:p>
            <a:pPr marL="274320" indent="-274320" eaLnBrk="1" fontAlgn="auto" hangingPunct="1">
              <a:lnSpc>
                <a:spcPct val="80000"/>
              </a:lnSpc>
              <a:spcBef>
                <a:spcPts val="600"/>
              </a:spcBef>
              <a:spcAft>
                <a:spcPts val="0"/>
              </a:spcAft>
              <a:buClr>
                <a:schemeClr val="accent3"/>
              </a:buClr>
              <a:buFontTx/>
              <a:buNone/>
              <a:defRPr/>
            </a:pPr>
            <a:endParaRPr lang="en-US" sz="2000" b="1" dirty="0" smtClean="0">
              <a:solidFill>
                <a:schemeClr val="bg1"/>
              </a:solidFill>
            </a:endParaRP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A carefully laid out plan of high school </a:t>
            </a: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courses you intend to take based on your</a:t>
            </a:r>
          </a:p>
          <a:p>
            <a:pPr marL="274320" indent="-274320" eaLnBrk="1" fontAlgn="auto" hangingPunct="1">
              <a:lnSpc>
                <a:spcPct val="80000"/>
              </a:lnSpc>
              <a:spcBef>
                <a:spcPts val="0"/>
              </a:spcBef>
              <a:spcAft>
                <a:spcPts val="0"/>
              </a:spcAft>
              <a:buClr>
                <a:schemeClr val="accent3"/>
              </a:buClr>
              <a:buFontTx/>
              <a:buNone/>
              <a:defRPr/>
            </a:pPr>
            <a:r>
              <a:rPr lang="en-US" sz="1600" b="1" dirty="0" smtClean="0">
                <a:solidFill>
                  <a:schemeClr val="bg1"/>
                </a:solidFill>
              </a:rPr>
              <a:t>career goals. </a:t>
            </a:r>
          </a:p>
          <a:p>
            <a:pPr marL="274320" indent="-274320" eaLnBrk="1" fontAlgn="auto" hangingPunct="1">
              <a:lnSpc>
                <a:spcPct val="80000"/>
              </a:lnSpc>
              <a:spcAft>
                <a:spcPts val="0"/>
              </a:spcAft>
              <a:buClr>
                <a:schemeClr val="accent3"/>
              </a:buClr>
              <a:buFontTx/>
              <a:buNone/>
              <a:defRPr/>
            </a:pPr>
            <a:endParaRPr lang="en-US" sz="1600" b="1" dirty="0">
              <a:solidFill>
                <a:schemeClr val="bg1"/>
              </a:solidFill>
            </a:endParaRPr>
          </a:p>
          <a:p>
            <a:pPr marL="274320" indent="-274320">
              <a:lnSpc>
                <a:spcPct val="80000"/>
              </a:lnSpc>
              <a:spcAft>
                <a:spcPts val="0"/>
              </a:spcAft>
              <a:buClr>
                <a:schemeClr val="accent3"/>
              </a:buClr>
              <a:buNone/>
              <a:defRPr/>
            </a:pPr>
            <a:r>
              <a:rPr lang="en-US" sz="2000" b="1" u="sng" dirty="0" smtClean="0">
                <a:solidFill>
                  <a:srgbClr val="FF0000"/>
                </a:solidFill>
              </a:rPr>
              <a:t>Credit Retrieval/Recovery</a:t>
            </a:r>
            <a:r>
              <a:rPr lang="en-US" sz="2000" b="1" dirty="0" smtClean="0">
                <a:solidFill>
                  <a:srgbClr val="FF0000"/>
                </a:solidFill>
              </a:rPr>
              <a:t>: </a:t>
            </a:r>
          </a:p>
          <a:p>
            <a:pPr marL="274320" indent="-274320">
              <a:lnSpc>
                <a:spcPct val="80000"/>
              </a:lnSpc>
              <a:spcAft>
                <a:spcPts val="0"/>
              </a:spcAft>
              <a:buClr>
                <a:schemeClr val="accent3"/>
              </a:buClr>
              <a:buNone/>
              <a:defRPr/>
            </a:pPr>
            <a:r>
              <a:rPr lang="en-US" sz="1600" b="1" dirty="0" smtClean="0">
                <a:solidFill>
                  <a:schemeClr val="bg1"/>
                </a:solidFill>
              </a:rPr>
              <a:t>Re-taking a course you failed</a:t>
            </a:r>
            <a:endParaRPr lang="en-US" sz="1600" b="1" u="sng" dirty="0" smtClean="0">
              <a:solidFill>
                <a:schemeClr val="bg1"/>
              </a:solidFill>
            </a:endParaRPr>
          </a:p>
        </p:txBody>
      </p:sp>
      <p:pic>
        <p:nvPicPr>
          <p:cNvPr id="5" name="Picture 2" descr="Boulder Creek High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771664"/>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763089"/>
      </p:ext>
    </p:extLst>
  </p:cSld>
  <p:clrMapOvr>
    <a:masterClrMapping/>
  </p:clrMapOvr>
  <mc:AlternateContent xmlns:mc="http://schemas.openxmlformats.org/markup-compatibility/2006" xmlns:p14="http://schemas.microsoft.com/office/powerpoint/2010/main">
    <mc:Choice Requires="p14">
      <p:transition spd="slow" p14:dur="1500" advClick="0" advTm="114451">
        <p:split orient="vert"/>
      </p:transition>
    </mc:Choice>
    <mc:Fallback xmlns="">
      <p:transition spd="slow" advClick="0" advTm="114451">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8802" y="798944"/>
            <a:ext cx="5884398" cy="939116"/>
          </a:xfrm>
        </p:spPr>
        <p:txBody>
          <a:bodyPr>
            <a:normAutofit/>
          </a:bodyPr>
          <a:lstStyle/>
          <a:p>
            <a:r>
              <a:rPr lang="en-US" u="sng" dirty="0" smtClean="0">
                <a:latin typeface="Comic Sans MS" panose="030F0702030302020204" pitchFamily="66" charset="0"/>
              </a:rPr>
              <a:t>Graduation Requirements</a:t>
            </a:r>
            <a:endParaRPr lang="en-US" u="sng" dirty="0">
              <a:latin typeface="Comic Sans MS" panose="030F0702030302020204" pitchFamily="66" charset="0"/>
            </a:endParaRPr>
          </a:p>
        </p:txBody>
      </p:sp>
      <p:sp>
        <p:nvSpPr>
          <p:cNvPr id="6" name="Text Placeholder 5"/>
          <p:cNvSpPr>
            <a:spLocks noGrp="1"/>
          </p:cNvSpPr>
          <p:nvPr>
            <p:ph type="body" idx="1"/>
          </p:nvPr>
        </p:nvSpPr>
        <p:spPr>
          <a:xfrm>
            <a:off x="594653" y="2291014"/>
            <a:ext cx="3507935" cy="796395"/>
          </a:xfrm>
        </p:spPr>
        <p:txBody>
          <a:bodyPr>
            <a:normAutofit fontScale="92500"/>
          </a:bodyPr>
          <a:lstStyle/>
          <a:p>
            <a:pPr algn="ctr"/>
            <a:r>
              <a:rPr lang="en-US" dirty="0" smtClean="0">
                <a:solidFill>
                  <a:schemeClr val="tx1"/>
                </a:solidFill>
                <a:latin typeface="Comic Sans MS" panose="030F0702030302020204" pitchFamily="66" charset="0"/>
              </a:rPr>
              <a:t>How many credits do you need to graduate?</a:t>
            </a:r>
            <a:endParaRPr lang="en-US" dirty="0">
              <a:solidFill>
                <a:schemeClr val="tx1"/>
              </a:solidFill>
              <a:latin typeface="Comic Sans MS" panose="030F0702030302020204" pitchFamily="66" charset="0"/>
            </a:endParaRPr>
          </a:p>
        </p:txBody>
      </p:sp>
      <p:sp>
        <p:nvSpPr>
          <p:cNvPr id="7" name="Content Placeholder 6"/>
          <p:cNvSpPr>
            <a:spLocks noGrp="1"/>
          </p:cNvSpPr>
          <p:nvPr>
            <p:ph sz="half" idx="2"/>
          </p:nvPr>
        </p:nvSpPr>
        <p:spPr>
          <a:xfrm>
            <a:off x="1320865" y="3200401"/>
            <a:ext cx="1879535" cy="838199"/>
          </a:xfrm>
        </p:spPr>
        <p:txBody>
          <a:bodyPr>
            <a:normAutofit fontScale="77500" lnSpcReduction="20000"/>
          </a:bodyPr>
          <a:lstStyle/>
          <a:p>
            <a:pPr marL="0" indent="0" algn="ctr">
              <a:buNone/>
            </a:pPr>
            <a:r>
              <a:rPr lang="en-US" sz="8800" dirty="0" smtClean="0">
                <a:solidFill>
                  <a:schemeClr val="accent4">
                    <a:lumMod val="20000"/>
                    <a:lumOff val="80000"/>
                  </a:schemeClr>
                </a:solidFill>
                <a:latin typeface="Comic Sans MS" panose="030F0702030302020204" pitchFamily="66" charset="0"/>
              </a:rPr>
              <a:t>22</a:t>
            </a:r>
            <a:endParaRPr lang="en-US" sz="8800" dirty="0">
              <a:solidFill>
                <a:schemeClr val="accent4">
                  <a:lumMod val="20000"/>
                  <a:lumOff val="80000"/>
                </a:schemeClr>
              </a:solidFill>
              <a:latin typeface="Comic Sans MS" panose="030F0702030302020204" pitchFamily="66" charset="0"/>
            </a:endParaRPr>
          </a:p>
        </p:txBody>
      </p:sp>
      <p:sp>
        <p:nvSpPr>
          <p:cNvPr id="8" name="Text Placeholder 7"/>
          <p:cNvSpPr>
            <a:spLocks noGrp="1"/>
          </p:cNvSpPr>
          <p:nvPr>
            <p:ph type="body" sz="quarter" idx="3"/>
          </p:nvPr>
        </p:nvSpPr>
        <p:spPr>
          <a:xfrm>
            <a:off x="4516902" y="2303747"/>
            <a:ext cx="3816368" cy="609600"/>
          </a:xfrm>
        </p:spPr>
        <p:txBody>
          <a:bodyPr>
            <a:normAutofit fontScale="92500"/>
          </a:bodyPr>
          <a:lstStyle/>
          <a:p>
            <a:r>
              <a:rPr lang="en-US" dirty="0" smtClean="0">
                <a:solidFill>
                  <a:schemeClr val="tx1"/>
                </a:solidFill>
                <a:latin typeface="Comic Sans MS" panose="030F0702030302020204" pitchFamily="66" charset="0"/>
              </a:rPr>
              <a:t>What credits do I need?</a:t>
            </a:r>
            <a:endParaRPr lang="en-US" dirty="0">
              <a:solidFill>
                <a:schemeClr val="tx1"/>
              </a:solidFill>
              <a:latin typeface="Comic Sans MS" panose="030F0702030302020204" pitchFamily="66" charset="0"/>
            </a:endParaRPr>
          </a:p>
        </p:txBody>
      </p:sp>
      <p:sp>
        <p:nvSpPr>
          <p:cNvPr id="9" name="Content Placeholder 8"/>
          <p:cNvSpPr>
            <a:spLocks noGrp="1"/>
          </p:cNvSpPr>
          <p:nvPr>
            <p:ph sz="quarter" idx="4"/>
          </p:nvPr>
        </p:nvSpPr>
        <p:spPr>
          <a:xfrm>
            <a:off x="4422335" y="2932104"/>
            <a:ext cx="4188265" cy="3194267"/>
          </a:xfrm>
        </p:spPr>
        <p:txBody>
          <a:bodyPr>
            <a:normAutofit fontScale="92500"/>
          </a:bodyPr>
          <a:lstStyle/>
          <a:p>
            <a:pPr>
              <a:buFont typeface="Wingdings" panose="05000000000000000000" pitchFamily="2" charset="2"/>
              <a:buChar char="q"/>
            </a:pPr>
            <a:r>
              <a:rPr lang="en-US" sz="220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English – 4 credits</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Math – 4 credits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Science – 3 credits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Social Studies – 3 credits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PE </a:t>
            </a:r>
            <a:r>
              <a:rPr lang="en-US" sz="1500" dirty="0" smtClean="0">
                <a:latin typeface="Times New Roman" panose="02020603050405020304" pitchFamily="18" charset="0"/>
                <a:cs typeface="Times New Roman" panose="02020603050405020304" pitchFamily="18" charset="0"/>
              </a:rPr>
              <a:t>(.5 </a:t>
            </a:r>
            <a:r>
              <a:rPr lang="en-US" sz="1500" dirty="0" err="1" smtClean="0">
                <a:latin typeface="Times New Roman" panose="02020603050405020304" pitchFamily="18" charset="0"/>
                <a:cs typeface="Times New Roman" panose="02020603050405020304" pitchFamily="18" charset="0"/>
              </a:rPr>
              <a:t>cr</a:t>
            </a:r>
            <a:r>
              <a:rPr lang="en-US" sz="150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Health </a:t>
            </a:r>
            <a:r>
              <a:rPr lang="en-US" sz="1500" dirty="0" smtClean="0">
                <a:latin typeface="Times New Roman" panose="02020603050405020304" pitchFamily="18" charset="0"/>
                <a:cs typeface="Times New Roman" panose="02020603050405020304" pitchFamily="18" charset="0"/>
              </a:rPr>
              <a:t>(.5 </a:t>
            </a:r>
            <a:r>
              <a:rPr lang="en-US" sz="1500" dirty="0" err="1" smtClean="0">
                <a:latin typeface="Times New Roman" panose="02020603050405020304" pitchFamily="18" charset="0"/>
                <a:cs typeface="Times New Roman" panose="02020603050405020304" pitchFamily="18" charset="0"/>
              </a:rPr>
              <a:t>cr</a:t>
            </a:r>
            <a:r>
              <a:rPr lang="en-US" sz="150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1 credit</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CTE </a:t>
            </a:r>
            <a:r>
              <a:rPr lang="en-US" b="1" dirty="0" smtClean="0">
                <a:latin typeface="Times New Roman" panose="02020603050405020304" pitchFamily="18" charset="0"/>
                <a:cs typeface="Times New Roman" panose="02020603050405020304" pitchFamily="18" charset="0"/>
              </a:rPr>
              <a:t>or</a:t>
            </a:r>
            <a:r>
              <a:rPr lang="en-US" dirty="0" smtClean="0">
                <a:latin typeface="Times New Roman" panose="02020603050405020304" pitchFamily="18" charset="0"/>
                <a:cs typeface="Times New Roman" panose="02020603050405020304" pitchFamily="18" charset="0"/>
              </a:rPr>
              <a:t> Fine Art – 1 credit</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 Electives – 6 credits</a:t>
            </a:r>
          </a:p>
          <a:p>
            <a:pPr>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US" dirty="0" smtClean="0"/>
          </a:p>
          <a:p>
            <a:pPr>
              <a:buFont typeface="Wingdings" panose="05000000000000000000" pitchFamily="2" charset="2"/>
              <a:buChar char="q"/>
            </a:pPr>
            <a:endParaRPr lang="en-US" dirty="0"/>
          </a:p>
        </p:txBody>
      </p:sp>
      <p:pic>
        <p:nvPicPr>
          <p:cNvPr id="4" name="Picture 3" descr="English for You, Rosa´s Blog: Farewell to my 2nd BAC Student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7664" y="4196356"/>
            <a:ext cx="2147603" cy="2147603"/>
          </a:xfrm>
          <a:prstGeom prst="rect">
            <a:avLst/>
          </a:prstGeom>
        </p:spPr>
      </p:pic>
      <p:cxnSp>
        <p:nvCxnSpPr>
          <p:cNvPr id="15" name="Straight Connector 14"/>
          <p:cNvCxnSpPr/>
          <p:nvPr/>
        </p:nvCxnSpPr>
        <p:spPr>
          <a:xfrm>
            <a:off x="4422335" y="2449113"/>
            <a:ext cx="0" cy="3494487"/>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Picture 2" descr="Boulder Creek High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4706" y="771772"/>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49540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animEffect transition="in" filter="fade">
                                      <p:cBhvr>
                                        <p:cTn id="31" dur="1000"/>
                                        <p:tgtEl>
                                          <p:spTgt spid="9">
                                            <p:txEl>
                                              <p:pRg st="1" end="1"/>
                                            </p:txEl>
                                          </p:spTgt>
                                        </p:tgtEl>
                                      </p:cBhvr>
                                    </p:animEffect>
                                    <p:anim calcmode="lin" valueType="num">
                                      <p:cBhvr>
                                        <p:cTn id="32"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9">
                                            <p:txEl>
                                              <p:pRg st="2" end="2"/>
                                            </p:txEl>
                                          </p:spTgt>
                                        </p:tgtEl>
                                        <p:attrNameLst>
                                          <p:attrName>style.visibility</p:attrName>
                                        </p:attrNameLst>
                                      </p:cBhvr>
                                      <p:to>
                                        <p:strVal val="visible"/>
                                      </p:to>
                                    </p:set>
                                    <p:animEffect transition="in" filter="fade">
                                      <p:cBhvr>
                                        <p:cTn id="38" dur="1000"/>
                                        <p:tgtEl>
                                          <p:spTgt spid="9">
                                            <p:txEl>
                                              <p:pRg st="2" end="2"/>
                                            </p:txEl>
                                          </p:spTgt>
                                        </p:tgtEl>
                                      </p:cBhvr>
                                    </p:animEffect>
                                    <p:anim calcmode="lin" valueType="num">
                                      <p:cBhvr>
                                        <p:cTn id="3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fade">
                                      <p:cBhvr>
                                        <p:cTn id="45" dur="1000"/>
                                        <p:tgtEl>
                                          <p:spTgt spid="9">
                                            <p:txEl>
                                              <p:pRg st="3" end="3"/>
                                            </p:txEl>
                                          </p:spTgt>
                                        </p:tgtEl>
                                      </p:cBhvr>
                                    </p:animEffect>
                                    <p:anim calcmode="lin" valueType="num">
                                      <p:cBhvr>
                                        <p:cTn id="4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9">
                                            <p:txEl>
                                              <p:pRg st="4" end="4"/>
                                            </p:txEl>
                                          </p:spTgt>
                                        </p:tgtEl>
                                        <p:attrNameLst>
                                          <p:attrName>style.visibility</p:attrName>
                                        </p:attrNameLst>
                                      </p:cBhvr>
                                      <p:to>
                                        <p:strVal val="visible"/>
                                      </p:to>
                                    </p:set>
                                    <p:animEffect transition="in" filter="fade">
                                      <p:cBhvr>
                                        <p:cTn id="52" dur="1000"/>
                                        <p:tgtEl>
                                          <p:spTgt spid="9">
                                            <p:txEl>
                                              <p:pRg st="4" end="4"/>
                                            </p:txEl>
                                          </p:spTgt>
                                        </p:tgtEl>
                                      </p:cBhvr>
                                    </p:animEffect>
                                    <p:anim calcmode="lin" valueType="num">
                                      <p:cBhvr>
                                        <p:cTn id="53"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9">
                                            <p:txEl>
                                              <p:pRg st="5" end="5"/>
                                            </p:txEl>
                                          </p:spTgt>
                                        </p:tgtEl>
                                        <p:attrNameLst>
                                          <p:attrName>style.visibility</p:attrName>
                                        </p:attrNameLst>
                                      </p:cBhvr>
                                      <p:to>
                                        <p:strVal val="visible"/>
                                      </p:to>
                                    </p:set>
                                    <p:animEffect transition="in" filter="fade">
                                      <p:cBhvr>
                                        <p:cTn id="59" dur="1000"/>
                                        <p:tgtEl>
                                          <p:spTgt spid="9">
                                            <p:txEl>
                                              <p:pRg st="5" end="5"/>
                                            </p:txEl>
                                          </p:spTgt>
                                        </p:tgtEl>
                                      </p:cBhvr>
                                    </p:animEffect>
                                    <p:anim calcmode="lin" valueType="num">
                                      <p:cBhvr>
                                        <p:cTn id="60"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9">
                                            <p:txEl>
                                              <p:pRg st="6" end="6"/>
                                            </p:txEl>
                                          </p:spTgt>
                                        </p:tgtEl>
                                        <p:attrNameLst>
                                          <p:attrName>style.visibility</p:attrName>
                                        </p:attrNameLst>
                                      </p:cBhvr>
                                      <p:to>
                                        <p:strVal val="visible"/>
                                      </p:to>
                                    </p:set>
                                    <p:animEffect transition="in" filter="fade">
                                      <p:cBhvr>
                                        <p:cTn id="66" dur="1000"/>
                                        <p:tgtEl>
                                          <p:spTgt spid="9">
                                            <p:txEl>
                                              <p:pRg st="6" end="6"/>
                                            </p:txEl>
                                          </p:spTgt>
                                        </p:tgtEl>
                                      </p:cBhvr>
                                    </p:animEffect>
                                    <p:anim calcmode="lin" valueType="num">
                                      <p:cBhvr>
                                        <p:cTn id="67"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68"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8" grpId="0" build="p"/>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4745" y="1021205"/>
            <a:ext cx="5981520" cy="849419"/>
          </a:xfrm>
        </p:spPr>
        <p:txBody>
          <a:bodyPr>
            <a:noAutofit/>
          </a:bodyPr>
          <a:lstStyle/>
          <a:p>
            <a:pPr algn="ctr"/>
            <a:r>
              <a:rPr lang="en-US" sz="3200" b="1" dirty="0">
                <a:latin typeface="Arial Rounded MT Bold" panose="020F0704030504030204" pitchFamily="34" charset="0"/>
                <a:cs typeface="Times New Roman" pitchFamily="18" charset="0"/>
              </a:rPr>
              <a:t>IN-STATE </a:t>
            </a:r>
            <a:r>
              <a:rPr lang="en-US" sz="3200" b="1" dirty="0" smtClean="0">
                <a:latin typeface="Arial Rounded MT Bold" panose="020F0704030504030204" pitchFamily="34" charset="0"/>
                <a:cs typeface="Times New Roman" pitchFamily="18" charset="0"/>
              </a:rPr>
              <a:t>UNIVERSITY </a:t>
            </a:r>
            <a:r>
              <a:rPr lang="en-US" sz="3200" b="1" dirty="0">
                <a:latin typeface="Arial Rounded MT Bold" panose="020F0704030504030204" pitchFamily="34" charset="0"/>
                <a:cs typeface="Times New Roman" pitchFamily="18" charset="0"/>
              </a:rPr>
              <a:t>ENTRANCE REQUIREMENTS</a:t>
            </a:r>
            <a:r>
              <a:rPr lang="en-US" sz="3200" b="1" dirty="0">
                <a:solidFill>
                  <a:srgbClr val="FF0000"/>
                </a:solidFill>
                <a:latin typeface="Times New Roman" pitchFamily="18" charset="0"/>
                <a:cs typeface="Times New Roman" pitchFamily="18" charset="0"/>
              </a:rPr>
              <a:t/>
            </a:r>
            <a:br>
              <a:rPr lang="en-US" sz="3200" b="1" dirty="0">
                <a:solidFill>
                  <a:srgbClr val="FF0000"/>
                </a:solidFill>
                <a:latin typeface="Times New Roman" pitchFamily="18" charset="0"/>
                <a:cs typeface="Times New Roman" pitchFamily="18" charset="0"/>
              </a:rPr>
            </a:br>
            <a:endParaRPr lang="en-US" sz="3200" dirty="0"/>
          </a:p>
        </p:txBody>
      </p:sp>
      <p:sp>
        <p:nvSpPr>
          <p:cNvPr id="3" name="Content Placeholder 2"/>
          <p:cNvSpPr>
            <a:spLocks noGrp="1"/>
          </p:cNvSpPr>
          <p:nvPr>
            <p:ph sz="half" idx="1"/>
          </p:nvPr>
        </p:nvSpPr>
        <p:spPr>
          <a:xfrm>
            <a:off x="380996" y="2096275"/>
            <a:ext cx="8160777" cy="3991877"/>
          </a:xfrm>
        </p:spPr>
        <p:txBody>
          <a:bodyPr>
            <a:normAutofit fontScale="92500" lnSpcReduction="10000"/>
          </a:bodyPr>
          <a:lstStyle/>
          <a:p>
            <a:pPr marL="0" indent="0">
              <a:lnSpc>
                <a:spcPct val="80000"/>
              </a:lnSpc>
              <a:buNone/>
            </a:pPr>
            <a:endParaRPr lang="en-US" dirty="0">
              <a:latin typeface="Times New Roman" pitchFamily="18" charset="0"/>
              <a:cs typeface="Times New Roman" pitchFamily="18" charset="0"/>
            </a:endParaRPr>
          </a:p>
          <a:p>
            <a:pPr>
              <a:lnSpc>
                <a:spcPct val="80000"/>
              </a:lnSpc>
              <a:buFont typeface="Wingdings" pitchFamily="2" charset="2"/>
              <a:buChar char="v"/>
            </a:pPr>
            <a:r>
              <a:rPr lang="en-US" sz="3000" dirty="0">
                <a:latin typeface="Times New Roman" pitchFamily="18" charset="0"/>
                <a:cs typeface="Times New Roman" pitchFamily="18" charset="0"/>
              </a:rPr>
              <a:t>4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English Language Arts</a:t>
            </a:r>
          </a:p>
          <a:p>
            <a:pPr>
              <a:lnSpc>
                <a:spcPct val="80000"/>
              </a:lnSpc>
              <a:buFont typeface="Wingdings" pitchFamily="2" charset="2"/>
              <a:buChar char="v"/>
            </a:pPr>
            <a:r>
              <a:rPr lang="en-US" sz="3000" dirty="0">
                <a:latin typeface="Times New Roman" pitchFamily="18" charset="0"/>
                <a:cs typeface="Times New Roman" pitchFamily="18" charset="0"/>
              </a:rPr>
              <a:t>4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Math</a:t>
            </a:r>
          </a:p>
          <a:p>
            <a:pPr>
              <a:lnSpc>
                <a:spcPct val="80000"/>
              </a:lnSpc>
              <a:buFont typeface="Wingdings" pitchFamily="2" charset="2"/>
              <a:buChar char="v"/>
            </a:pPr>
            <a:r>
              <a:rPr lang="en-US" sz="3000" dirty="0">
                <a:latin typeface="Times New Roman" pitchFamily="18" charset="0"/>
                <a:cs typeface="Times New Roman" pitchFamily="18" charset="0"/>
              </a:rPr>
              <a:t>3</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Science</a:t>
            </a:r>
          </a:p>
          <a:p>
            <a:pPr>
              <a:lnSpc>
                <a:spcPct val="80000"/>
              </a:lnSpc>
              <a:buFont typeface="Wingdings" pitchFamily="2" charset="2"/>
              <a:buChar char="v"/>
            </a:pPr>
            <a:r>
              <a:rPr lang="en-US" sz="3000" dirty="0">
                <a:latin typeface="Times New Roman" pitchFamily="18" charset="0"/>
                <a:cs typeface="Times New Roman" pitchFamily="18" charset="0"/>
              </a:rPr>
              <a:t>2</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Soc</a:t>
            </a:r>
            <a:r>
              <a:rPr lang="en-US" sz="3000" dirty="0">
                <a:latin typeface="Times New Roman" pitchFamily="18" charset="0"/>
                <a:cs typeface="Times New Roman" pitchFamily="18" charset="0"/>
              </a:rPr>
              <a:t> Studies</a:t>
            </a:r>
          </a:p>
          <a:p>
            <a:pPr>
              <a:lnSpc>
                <a:spcPct val="80000"/>
              </a:lnSpc>
              <a:buFont typeface="Wingdings" pitchFamily="2" charset="2"/>
              <a:buChar char="v"/>
            </a:pPr>
            <a:r>
              <a:rPr lang="en-US" sz="3000" dirty="0">
                <a:latin typeface="Times New Roman" pitchFamily="18" charset="0"/>
                <a:cs typeface="Times New Roman" pitchFamily="18" charset="0"/>
              </a:rPr>
              <a:t>1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Fine </a:t>
            </a:r>
            <a:r>
              <a:rPr lang="en-US" sz="3000" dirty="0" smtClean="0">
                <a:latin typeface="Times New Roman" pitchFamily="18" charset="0"/>
                <a:cs typeface="Times New Roman" pitchFamily="18" charset="0"/>
              </a:rPr>
              <a:t>Arts or CTE</a:t>
            </a:r>
            <a:endParaRPr lang="en-US" sz="3000" dirty="0">
              <a:latin typeface="Times New Roman" pitchFamily="18" charset="0"/>
              <a:cs typeface="Times New Roman" pitchFamily="18" charset="0"/>
            </a:endParaRPr>
          </a:p>
          <a:p>
            <a:pPr>
              <a:lnSpc>
                <a:spcPct val="80000"/>
              </a:lnSpc>
              <a:buFont typeface="Wingdings" pitchFamily="2" charset="2"/>
              <a:buChar char="v"/>
            </a:pPr>
            <a:r>
              <a:rPr lang="en-US" sz="3000" dirty="0">
                <a:latin typeface="Times New Roman" pitchFamily="18" charset="0"/>
                <a:cs typeface="Times New Roman" pitchFamily="18" charset="0"/>
              </a:rPr>
              <a:t>2 </a:t>
            </a:r>
            <a:r>
              <a:rPr lang="en-US" sz="3000" dirty="0" err="1">
                <a:latin typeface="Times New Roman" pitchFamily="18" charset="0"/>
                <a:cs typeface="Times New Roman" pitchFamily="18" charset="0"/>
              </a:rPr>
              <a:t>cr</a:t>
            </a:r>
            <a:r>
              <a:rPr lang="en-US" sz="3000" dirty="0">
                <a:latin typeface="Times New Roman" pitchFamily="18" charset="0"/>
                <a:cs typeface="Times New Roman" pitchFamily="18" charset="0"/>
              </a:rPr>
              <a:t> World Language</a:t>
            </a:r>
          </a:p>
          <a:p>
            <a:pPr marL="0" indent="0">
              <a:buNone/>
            </a:pPr>
            <a:endParaRPr lang="en-US" dirty="0" smtClean="0"/>
          </a:p>
          <a:p>
            <a:pPr marL="0" indent="0">
              <a:buNone/>
            </a:pPr>
            <a:r>
              <a:rPr lang="en-US" dirty="0" smtClean="0"/>
              <a:t>*If applying out of state, be sure you have a fine art credit and check the school’s admission requirements.</a:t>
            </a:r>
            <a:endParaRPr lang="en-US" dirty="0"/>
          </a:p>
        </p:txBody>
      </p:sp>
      <p:sp>
        <p:nvSpPr>
          <p:cNvPr id="4" name="AutoShape 2" descr="asu-logo_arizona-state-university | Arizona state university, Arizona state,  Universit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asu-logo_arizona-state-university | Arizona state university, Arizona state,  University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asu-logo_arizona-state-university | Arizona state university, Arizona state,  University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0" descr="A Guide to the Best Restaurants and Hotels Near Arizona State University —  Daytripper University"/>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2" descr="A Guide to the Best Restaurants and Hotels Near Arizona State University —  Daytripper University"/>
          <p:cNvSpPr>
            <a:spLocks noChangeAspect="1" noChangeArrowheads="1"/>
          </p:cNvSpPr>
          <p:nvPr/>
        </p:nvSpPr>
        <p:spPr bwMode="auto">
          <a:xfrm>
            <a:off x="765175" y="465137"/>
            <a:ext cx="301626" cy="30162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3"/>
          <a:stretch>
            <a:fillRect/>
          </a:stretch>
        </p:blipFill>
        <p:spPr>
          <a:xfrm>
            <a:off x="4983025" y="2743200"/>
            <a:ext cx="2156075" cy="1042877"/>
          </a:xfrm>
          <a:prstGeom prst="rect">
            <a:avLst/>
          </a:prstGeom>
        </p:spPr>
      </p:pic>
      <p:pic>
        <p:nvPicPr>
          <p:cNvPr id="12" name="Picture 11"/>
          <p:cNvPicPr>
            <a:picLocks noChangeAspect="1"/>
          </p:cNvPicPr>
          <p:nvPr/>
        </p:nvPicPr>
        <p:blipFill>
          <a:blip r:embed="rId4"/>
          <a:stretch>
            <a:fillRect/>
          </a:stretch>
        </p:blipFill>
        <p:spPr>
          <a:xfrm>
            <a:off x="4745100" y="4040518"/>
            <a:ext cx="2112899" cy="1224296"/>
          </a:xfrm>
          <a:prstGeom prst="rect">
            <a:avLst/>
          </a:prstGeom>
        </p:spPr>
      </p:pic>
      <p:pic>
        <p:nvPicPr>
          <p:cNvPr id="13" name="Picture 12"/>
          <p:cNvPicPr>
            <a:picLocks noChangeAspect="1"/>
          </p:cNvPicPr>
          <p:nvPr/>
        </p:nvPicPr>
        <p:blipFill>
          <a:blip r:embed="rId5"/>
          <a:stretch>
            <a:fillRect/>
          </a:stretch>
        </p:blipFill>
        <p:spPr>
          <a:xfrm>
            <a:off x="7433344" y="2369972"/>
            <a:ext cx="1253455" cy="1490643"/>
          </a:xfrm>
          <a:prstGeom prst="rect">
            <a:avLst/>
          </a:prstGeom>
        </p:spPr>
      </p:pic>
      <p:pic>
        <p:nvPicPr>
          <p:cNvPr id="14"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4706" y="771772"/>
            <a:ext cx="1216894" cy="10140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8"/>
          <a:stretch>
            <a:fillRect/>
          </a:stretch>
        </p:blipFill>
        <p:spPr>
          <a:xfrm>
            <a:off x="7139100" y="4111746"/>
            <a:ext cx="1840327" cy="1102117"/>
          </a:xfrm>
          <a:prstGeom prst="rect">
            <a:avLst/>
          </a:prstGeom>
        </p:spPr>
      </p:pic>
    </p:spTree>
    <p:extLst>
      <p:ext uri="{BB962C8B-B14F-4D97-AF65-F5344CB8AC3E}">
        <p14:creationId xmlns:p14="http://schemas.microsoft.com/office/powerpoint/2010/main" val="1655963376"/>
      </p:ext>
    </p:extLst>
  </p:cSld>
  <p:clrMapOvr>
    <a:masterClrMapping/>
  </p:clrMapOvr>
  <mc:AlternateContent xmlns:mc="http://schemas.openxmlformats.org/markup-compatibility/2006" xmlns:p14="http://schemas.microsoft.com/office/powerpoint/2010/main">
    <mc:Choice Requires="p14">
      <p:transition spd="slow" p14:dur="4400" advClick="0" advTm="39030">
        <p14:honeycomb/>
      </p:transition>
    </mc:Choice>
    <mc:Fallback xmlns="">
      <p:transition spd="slow" advClick="0" advTm="3903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sz="half" idx="1"/>
            <p:extLst>
              <p:ext uri="{D42A27DB-BD31-4B8C-83A1-F6EECF244321}">
                <p14:modId xmlns:p14="http://schemas.microsoft.com/office/powerpoint/2010/main" val="1203381050"/>
              </p:ext>
            </p:extLst>
          </p:nvPr>
        </p:nvGraphicFramePr>
        <p:xfrm>
          <a:off x="189498" y="2209800"/>
          <a:ext cx="1928104" cy="3521012"/>
        </p:xfrm>
        <a:graphic>
          <a:graphicData uri="http://schemas.openxmlformats.org/drawingml/2006/table">
            <a:tbl>
              <a:tblPr>
                <a:tableStyleId>{5C22544A-7EE6-4342-B048-85BDC9FD1C3A}</a:tableStyleId>
              </a:tblPr>
              <a:tblGrid>
                <a:gridCol w="1928104">
                  <a:extLst>
                    <a:ext uri="{9D8B030D-6E8A-4147-A177-3AD203B41FA5}">
                      <a16:colId xmlns:a16="http://schemas.microsoft.com/office/drawing/2014/main" val="3433047158"/>
                    </a:ext>
                  </a:extLst>
                </a:gridCol>
              </a:tblGrid>
              <a:tr h="3521012">
                <a:tc>
                  <a:txBody>
                    <a:bodyPr/>
                    <a:lstStyle/>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FRESHMAN YEAR</a:t>
                      </a:r>
                    </a:p>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(6 credits)</a:t>
                      </a: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ELA 1-2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honors)</a:t>
                      </a: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Algebra 1-2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honors)</a:t>
                      </a: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Biology</a:t>
                      </a:r>
                      <a:r>
                        <a:rPr lang="en-US" sz="1400" dirty="0" smtClean="0">
                          <a:effectLst/>
                          <a:latin typeface="Times New Roman" panose="02020603050405020304" pitchFamily="18"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honors)</a:t>
                      </a: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PE and </a:t>
                      </a:r>
                      <a:r>
                        <a:rPr lang="en-US" sz="1600" dirty="0">
                          <a:effectLst/>
                          <a:latin typeface="Times New Roman" panose="02020603050405020304" pitchFamily="18" charset="0"/>
                          <a:cs typeface="Times New Roman" panose="02020603050405020304" pitchFamily="18" charset="0"/>
                        </a:rPr>
                        <a:t>Health</a:t>
                      </a:r>
                    </a:p>
                    <a:p>
                      <a:pPr marL="342900" marR="0" lvl="0" indent="-342900" algn="l">
                        <a:lnSpc>
                          <a:spcPct val="107000"/>
                        </a:lnSpc>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Elective</a:t>
                      </a:r>
                    </a:p>
                    <a:p>
                      <a:pPr marL="342900" marR="0" lvl="0" indent="-342900" algn="l">
                        <a:lnSpc>
                          <a:spcPct val="107000"/>
                        </a:lnSpc>
                        <a:spcBef>
                          <a:spcPts val="0"/>
                        </a:spcBef>
                        <a:spcAft>
                          <a:spcPts val="800"/>
                        </a:spcAft>
                        <a:buFont typeface="+mj-lt"/>
                        <a:buAutoNum type="arabicPeriod"/>
                      </a:pPr>
                      <a:r>
                        <a:rPr lang="en-US" sz="1600" dirty="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7202" marR="37202" marT="0" marB="0"/>
                </a:tc>
                <a:extLst>
                  <a:ext uri="{0D108BD9-81ED-4DB2-BD59-A6C34878D82A}">
                    <a16:rowId xmlns:a16="http://schemas.microsoft.com/office/drawing/2014/main" val="1948624773"/>
                  </a:ext>
                </a:extLst>
              </a:tr>
            </a:tbl>
          </a:graphicData>
        </a:graphic>
      </p:graphicFrame>
      <p:graphicFrame>
        <p:nvGraphicFramePr>
          <p:cNvPr id="10" name="Content Placeholder 7"/>
          <p:cNvGraphicFramePr>
            <a:graphicFrameLocks noGrp="1"/>
          </p:cNvGraphicFramePr>
          <p:nvPr>
            <p:ph sz="half" idx="2"/>
            <p:extLst>
              <p:ext uri="{D42A27DB-BD31-4B8C-83A1-F6EECF244321}">
                <p14:modId xmlns:p14="http://schemas.microsoft.com/office/powerpoint/2010/main" val="1874742090"/>
              </p:ext>
            </p:extLst>
          </p:nvPr>
        </p:nvGraphicFramePr>
        <p:xfrm>
          <a:off x="4622554" y="2209800"/>
          <a:ext cx="2109812" cy="3521012"/>
        </p:xfrm>
        <a:graphic>
          <a:graphicData uri="http://schemas.openxmlformats.org/drawingml/2006/table">
            <a:tbl>
              <a:tblPr>
                <a:tableStyleId>{5C22544A-7EE6-4342-B048-85BDC9FD1C3A}</a:tableStyleId>
              </a:tblPr>
              <a:tblGrid>
                <a:gridCol w="2109812">
                  <a:extLst>
                    <a:ext uri="{9D8B030D-6E8A-4147-A177-3AD203B41FA5}">
                      <a16:colId xmlns:a16="http://schemas.microsoft.com/office/drawing/2014/main" val="3433047158"/>
                    </a:ext>
                  </a:extLst>
                </a:gridCol>
              </a:tblGrid>
              <a:tr h="3521012">
                <a:tc>
                  <a:txBody>
                    <a:bodyPr/>
                    <a:lstStyle/>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JUNIOR YEAR</a:t>
                      </a:r>
                    </a:p>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(6 credits)</a:t>
                      </a: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ELA 5-6 </a:t>
                      </a:r>
                      <a:r>
                        <a:rPr lang="en-US" sz="1100" dirty="0" smtClean="0">
                          <a:effectLst/>
                          <a:latin typeface="Arial Narrow" panose="020B0606020202030204" pitchFamily="34" charset="0"/>
                          <a:cs typeface="Times New Roman" panose="02020603050405020304" pitchFamily="18" charset="0"/>
                        </a:rPr>
                        <a:t>(gen</a:t>
                      </a:r>
                      <a:r>
                        <a:rPr lang="en-US" sz="1100" baseline="0" dirty="0" smtClean="0">
                          <a:effectLst/>
                          <a:latin typeface="Arial Narrow" panose="020B0606020202030204" pitchFamily="34" charset="0"/>
                          <a:cs typeface="Times New Roman" panose="02020603050405020304" pitchFamily="18" charset="0"/>
                        </a:rPr>
                        <a:t> </a:t>
                      </a:r>
                      <a:r>
                        <a:rPr lang="en-US" sz="1100" baseline="0" dirty="0" err="1" smtClean="0">
                          <a:effectLst/>
                          <a:latin typeface="Arial Narrow" panose="020B0606020202030204" pitchFamily="34" charset="0"/>
                          <a:cs typeface="Times New Roman" panose="02020603050405020304" pitchFamily="18" charset="0"/>
                        </a:rPr>
                        <a:t>ed</a:t>
                      </a:r>
                      <a:r>
                        <a:rPr lang="en-US" sz="1100" baseline="0" dirty="0" smtClean="0">
                          <a:effectLst/>
                          <a:latin typeface="Arial Narrow" panose="020B0606020202030204" pitchFamily="34"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dual enrollment or AP)</a:t>
                      </a:r>
                      <a:endParaRPr lang="en-US" sz="1600"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Algebra 3-4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honors)</a:t>
                      </a: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Lab</a:t>
                      </a:r>
                      <a:r>
                        <a:rPr lang="en-US" sz="1600" baseline="0" dirty="0" smtClean="0">
                          <a:effectLst/>
                          <a:latin typeface="Times New Roman" panose="02020603050405020304" pitchFamily="18" charset="0"/>
                          <a:cs typeface="Times New Roman" panose="02020603050405020304" pitchFamily="18" charset="0"/>
                        </a:rPr>
                        <a:t> Science </a:t>
                      </a:r>
                      <a:r>
                        <a:rPr lang="en-US" sz="1100" dirty="0" smtClean="0">
                          <a:effectLst/>
                          <a:latin typeface="Arial Narrow" panose="020B0606020202030204" pitchFamily="34" charset="0"/>
                          <a:cs typeface="Times New Roman" panose="02020603050405020304" pitchFamily="18" charset="0"/>
                        </a:rPr>
                        <a:t>(see junior course list)</a:t>
                      </a: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US History</a:t>
                      </a:r>
                      <a:r>
                        <a:rPr lang="en-US" sz="1600" baseline="0" dirty="0" smtClean="0">
                          <a:effectLst/>
                          <a:latin typeface="Times New Roman" panose="02020603050405020304" pitchFamily="18" charset="0"/>
                          <a:cs typeface="Times New Roman" panose="02020603050405020304" pitchFamily="18" charset="0"/>
                        </a:rPr>
                        <a:t> 1-2 </a:t>
                      </a:r>
                      <a:r>
                        <a:rPr lang="en-US" sz="1100" dirty="0" smtClean="0">
                          <a:effectLst/>
                          <a:latin typeface="Arial Narrow" panose="020B0606020202030204" pitchFamily="34" charset="0"/>
                          <a:cs typeface="Times New Roman" panose="02020603050405020304" pitchFamily="18" charset="0"/>
                        </a:rPr>
                        <a:t>(gen</a:t>
                      </a:r>
                      <a:r>
                        <a:rPr lang="en-US" sz="1100" baseline="0" dirty="0" smtClean="0">
                          <a:effectLst/>
                          <a:latin typeface="Arial Narrow" panose="020B0606020202030204" pitchFamily="34" charset="0"/>
                          <a:cs typeface="Times New Roman" panose="02020603050405020304" pitchFamily="18" charset="0"/>
                        </a:rPr>
                        <a:t> </a:t>
                      </a:r>
                      <a:r>
                        <a:rPr lang="en-US" sz="1100" baseline="0" dirty="0" err="1" smtClean="0">
                          <a:effectLst/>
                          <a:latin typeface="Arial Narrow" panose="020B0606020202030204" pitchFamily="34" charset="0"/>
                          <a:cs typeface="Times New Roman" panose="02020603050405020304" pitchFamily="18" charset="0"/>
                        </a:rPr>
                        <a:t>ed</a:t>
                      </a:r>
                      <a:r>
                        <a:rPr lang="en-US" sz="1100" baseline="0" dirty="0" smtClean="0">
                          <a:effectLst/>
                          <a:latin typeface="Arial Narrow" panose="020B0606020202030204" pitchFamily="34"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or AP)</a:t>
                      </a: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cs typeface="Times New Roman" panose="02020603050405020304" pitchFamily="18" charset="0"/>
                      </a:endParaRPr>
                    </a:p>
                    <a:p>
                      <a:pPr marL="342900" marR="0" lvl="0" indent="-342900" algn="l">
                        <a:lnSpc>
                          <a:spcPct val="107000"/>
                        </a:lnSpc>
                        <a:spcBef>
                          <a:spcPts val="0"/>
                        </a:spcBef>
                        <a:spcAft>
                          <a:spcPts val="800"/>
                        </a:spcAft>
                        <a:buFont typeface="+mj-lt"/>
                        <a:buAutoNum type="arabicPeriod"/>
                      </a:pPr>
                      <a:r>
                        <a:rPr lang="en-US" sz="1600" dirty="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7202" marR="37202" marT="0" marB="0">
                    <a:solidFill>
                      <a:schemeClr val="accent6">
                        <a:lumMod val="20000"/>
                        <a:lumOff val="80000"/>
                      </a:schemeClr>
                    </a:solidFill>
                  </a:tcPr>
                </a:tc>
                <a:extLst>
                  <a:ext uri="{0D108BD9-81ED-4DB2-BD59-A6C34878D82A}">
                    <a16:rowId xmlns:a16="http://schemas.microsoft.com/office/drawing/2014/main" val="1948624773"/>
                  </a:ext>
                </a:extLst>
              </a:tr>
            </a:tbl>
          </a:graphicData>
        </a:graphic>
      </p:graphicFrame>
      <p:graphicFrame>
        <p:nvGraphicFramePr>
          <p:cNvPr id="11" name="Content Placeholder 7"/>
          <p:cNvGraphicFramePr>
            <a:graphicFrameLocks noGrp="1"/>
          </p:cNvGraphicFramePr>
          <p:nvPr>
            <p:ph sz="half" idx="4294967295"/>
            <p:extLst>
              <p:ext uri="{D42A27DB-BD31-4B8C-83A1-F6EECF244321}">
                <p14:modId xmlns:p14="http://schemas.microsoft.com/office/powerpoint/2010/main" val="2683795738"/>
              </p:ext>
            </p:extLst>
          </p:nvPr>
        </p:nvGraphicFramePr>
        <p:xfrm>
          <a:off x="6843600" y="2202533"/>
          <a:ext cx="2057400" cy="3514637"/>
        </p:xfrm>
        <a:graphic>
          <a:graphicData uri="http://schemas.openxmlformats.org/drawingml/2006/table">
            <a:tbl>
              <a:tblPr>
                <a:tableStyleId>{5C22544A-7EE6-4342-B048-85BDC9FD1C3A}</a:tableStyleId>
              </a:tblPr>
              <a:tblGrid>
                <a:gridCol w="2057400">
                  <a:extLst>
                    <a:ext uri="{9D8B030D-6E8A-4147-A177-3AD203B41FA5}">
                      <a16:colId xmlns:a16="http://schemas.microsoft.com/office/drawing/2014/main" val="3433047158"/>
                    </a:ext>
                  </a:extLst>
                </a:gridCol>
              </a:tblGrid>
              <a:tr h="3514637">
                <a:tc>
                  <a:txBody>
                    <a:bodyPr/>
                    <a:lstStyle/>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SENIOR YEAR</a:t>
                      </a:r>
                    </a:p>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(4 credits)</a:t>
                      </a: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ELA 7-8 </a:t>
                      </a:r>
                      <a:r>
                        <a:rPr lang="en-US" sz="1100" dirty="0" smtClean="0">
                          <a:effectLst/>
                          <a:latin typeface="Arial Narrow" panose="020B0606020202030204" pitchFamily="34" charset="0"/>
                          <a:cs typeface="Times New Roman" panose="02020603050405020304" pitchFamily="18" charset="0"/>
                        </a:rPr>
                        <a:t>(gen</a:t>
                      </a:r>
                      <a:r>
                        <a:rPr lang="en-US" sz="1100" baseline="0" dirty="0" smtClean="0">
                          <a:effectLst/>
                          <a:latin typeface="Arial Narrow" panose="020B0606020202030204" pitchFamily="34" charset="0"/>
                          <a:cs typeface="Times New Roman" panose="02020603050405020304" pitchFamily="18" charset="0"/>
                        </a:rPr>
                        <a:t> </a:t>
                      </a:r>
                      <a:r>
                        <a:rPr lang="en-US" sz="1100" baseline="0" dirty="0" err="1" smtClean="0">
                          <a:effectLst/>
                          <a:latin typeface="Arial Narrow" panose="020B0606020202030204" pitchFamily="34" charset="0"/>
                          <a:cs typeface="Times New Roman" panose="02020603050405020304" pitchFamily="18" charset="0"/>
                        </a:rPr>
                        <a:t>ed</a:t>
                      </a:r>
                      <a:r>
                        <a:rPr lang="en-US" sz="1100" baseline="0" dirty="0" smtClean="0">
                          <a:effectLst/>
                          <a:latin typeface="Arial Narrow" panose="020B0606020202030204" pitchFamily="34"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dual enrollment or AP)</a:t>
                      </a:r>
                      <a:endParaRPr lang="en-US" sz="1100"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Senior Math </a:t>
                      </a:r>
                      <a:r>
                        <a:rPr lang="en-US" sz="1100" dirty="0" smtClean="0">
                          <a:effectLst/>
                          <a:latin typeface="Arial Narrow" panose="020B0606020202030204" pitchFamily="34" charset="0"/>
                          <a:cs typeface="Times New Roman" panose="02020603050405020304" pitchFamily="18" charset="0"/>
                        </a:rPr>
                        <a:t>(see senior course list)</a:t>
                      </a:r>
                      <a:endParaRPr lang="en-US" sz="1600" dirty="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US Government</a:t>
                      </a:r>
                      <a:r>
                        <a:rPr lang="en-US" sz="1600" baseline="0" dirty="0" smtClean="0">
                          <a:effectLst/>
                          <a:latin typeface="Times New Roman" panose="02020603050405020304" pitchFamily="18" charset="0"/>
                          <a:cs typeface="Times New Roman" panose="02020603050405020304" pitchFamily="18" charset="0"/>
                        </a:rPr>
                        <a:t> &amp; Economics </a:t>
                      </a:r>
                      <a:r>
                        <a:rPr lang="en-US" sz="1100" dirty="0" smtClean="0">
                          <a:effectLst/>
                          <a:latin typeface="Arial Narrow" panose="020B0606020202030204" pitchFamily="34" charset="0"/>
                          <a:cs typeface="Times New Roman" panose="02020603050405020304" pitchFamily="18" charset="0"/>
                        </a:rPr>
                        <a:t>(gen</a:t>
                      </a:r>
                      <a:r>
                        <a:rPr lang="en-US" sz="1100" baseline="0" dirty="0" smtClean="0">
                          <a:effectLst/>
                          <a:latin typeface="Arial Narrow" panose="020B0606020202030204" pitchFamily="34" charset="0"/>
                          <a:cs typeface="Times New Roman" panose="02020603050405020304" pitchFamily="18" charset="0"/>
                        </a:rPr>
                        <a:t> </a:t>
                      </a:r>
                      <a:r>
                        <a:rPr lang="en-US" sz="1100" baseline="0" dirty="0" err="1" smtClean="0">
                          <a:effectLst/>
                          <a:latin typeface="Arial Narrow" panose="020B0606020202030204" pitchFamily="34" charset="0"/>
                          <a:cs typeface="Times New Roman" panose="02020603050405020304" pitchFamily="18" charset="0"/>
                        </a:rPr>
                        <a:t>ed</a:t>
                      </a:r>
                      <a:r>
                        <a:rPr lang="en-US" sz="1100" baseline="0" dirty="0" smtClean="0">
                          <a:effectLst/>
                          <a:latin typeface="Arial Narrow" panose="020B0606020202030204" pitchFamily="34"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or AP)</a:t>
                      </a:r>
                      <a:endParaRPr lang="en-US" sz="1100" dirty="0" smtClean="0">
                        <a:effectLst/>
                        <a:latin typeface="Times New Roman" panose="02020603050405020304" pitchFamily="18" charset="0"/>
                        <a:cs typeface="Times New Roman" panose="02020603050405020304" pitchFamily="18" charset="0"/>
                      </a:endParaRPr>
                    </a:p>
                    <a:p>
                      <a:pPr marL="342900" marR="0" lvl="0" indent="-342900" algn="l">
                        <a:lnSpc>
                          <a:spcPct val="107000"/>
                        </a:lnSpc>
                        <a:spcBef>
                          <a:spcPts val="0"/>
                        </a:spcBef>
                        <a:spcAft>
                          <a:spcPts val="80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7202" marR="37202" marT="0" marB="0">
                    <a:solidFill>
                      <a:srgbClr val="CCCCFF"/>
                    </a:solidFill>
                  </a:tcPr>
                </a:tc>
                <a:extLst>
                  <a:ext uri="{0D108BD9-81ED-4DB2-BD59-A6C34878D82A}">
                    <a16:rowId xmlns:a16="http://schemas.microsoft.com/office/drawing/2014/main" val="1948624773"/>
                  </a:ext>
                </a:extLst>
              </a:tr>
            </a:tbl>
          </a:graphicData>
        </a:graphic>
      </p:graphicFrame>
      <p:sp>
        <p:nvSpPr>
          <p:cNvPr id="5" name="AutoShape 2" descr="Most Improved Report Card Grade Score Increase Better Results Stock  Illustration - Illustration of higher, educate: 4860884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9" name="Content Placeholder 7"/>
          <p:cNvGraphicFramePr>
            <a:graphicFrameLocks/>
          </p:cNvGraphicFramePr>
          <p:nvPr>
            <p:extLst>
              <p:ext uri="{D42A27DB-BD31-4B8C-83A1-F6EECF244321}">
                <p14:modId xmlns:p14="http://schemas.microsoft.com/office/powerpoint/2010/main" val="1715751615"/>
              </p:ext>
            </p:extLst>
          </p:nvPr>
        </p:nvGraphicFramePr>
        <p:xfrm>
          <a:off x="2238215" y="2209800"/>
          <a:ext cx="2239108" cy="3538601"/>
        </p:xfrm>
        <a:graphic>
          <a:graphicData uri="http://schemas.openxmlformats.org/drawingml/2006/table">
            <a:tbl>
              <a:tblPr>
                <a:tableStyleId>{5C22544A-7EE6-4342-B048-85BDC9FD1C3A}</a:tableStyleId>
              </a:tblPr>
              <a:tblGrid>
                <a:gridCol w="2239108">
                  <a:extLst>
                    <a:ext uri="{9D8B030D-6E8A-4147-A177-3AD203B41FA5}">
                      <a16:colId xmlns:a16="http://schemas.microsoft.com/office/drawing/2014/main" val="3433047158"/>
                    </a:ext>
                  </a:extLst>
                </a:gridCol>
              </a:tblGrid>
              <a:tr h="3493656">
                <a:tc>
                  <a:txBody>
                    <a:bodyPr/>
                    <a:lstStyle/>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SOPHOMORE YEAR</a:t>
                      </a:r>
                    </a:p>
                    <a:p>
                      <a:pPr marL="0" marR="0" lvl="0" indent="0" algn="ctr">
                        <a:lnSpc>
                          <a:spcPct val="107000"/>
                        </a:lnSpc>
                        <a:spcBef>
                          <a:spcPts val="0"/>
                        </a:spcBef>
                        <a:spcAft>
                          <a:spcPts val="0"/>
                        </a:spcAft>
                        <a:buFont typeface="+mj-lt"/>
                        <a:buNone/>
                      </a:pPr>
                      <a:r>
                        <a:rPr lang="en-US" sz="1800" b="1" dirty="0" smtClean="0">
                          <a:effectLst/>
                          <a:latin typeface="Times New Roman" panose="02020603050405020304" pitchFamily="18" charset="0"/>
                          <a:cs typeface="Times New Roman" panose="02020603050405020304" pitchFamily="18" charset="0"/>
                        </a:rPr>
                        <a:t>(6 credits)</a:t>
                      </a:r>
                    </a:p>
                    <a:p>
                      <a:pPr marL="0" marR="0" lvl="0" indent="0" algn="ctr">
                        <a:lnSpc>
                          <a:spcPct val="107000"/>
                        </a:lnSpc>
                        <a:spcBef>
                          <a:spcPts val="0"/>
                        </a:spcBef>
                        <a:spcAft>
                          <a:spcPts val="0"/>
                        </a:spcAft>
                        <a:buFont typeface="+mj-lt"/>
                        <a:buNone/>
                      </a:pPr>
                      <a:endParaRPr lang="en-US" sz="1800" b="1"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ELA 3-4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a:t>
                      </a:r>
                      <a:r>
                        <a:rPr lang="en-US" sz="1100" baseline="0" dirty="0" smtClean="0">
                          <a:effectLst/>
                          <a:latin typeface="Arial Narrow" panose="020B0606020202030204" pitchFamily="34" charset="0"/>
                          <a:cs typeface="Times New Roman" panose="02020603050405020304" pitchFamily="18" charset="0"/>
                        </a:rPr>
                        <a:t> </a:t>
                      </a:r>
                      <a:r>
                        <a:rPr lang="en-US" sz="1100" dirty="0" smtClean="0">
                          <a:effectLst/>
                          <a:latin typeface="Arial Narrow" panose="020B0606020202030204" pitchFamily="34" charset="0"/>
                          <a:cs typeface="Times New Roman" panose="02020603050405020304" pitchFamily="18" charset="0"/>
                        </a:rPr>
                        <a:t>honors,</a:t>
                      </a:r>
                      <a:r>
                        <a:rPr lang="en-US" sz="1100" baseline="0" dirty="0" smtClean="0">
                          <a:effectLst/>
                          <a:latin typeface="Arial Narrow" panose="020B0606020202030204" pitchFamily="34" charset="0"/>
                          <a:cs typeface="Times New Roman" panose="02020603050405020304" pitchFamily="18" charset="0"/>
                        </a:rPr>
                        <a:t>  or AP Seminar</a:t>
                      </a:r>
                      <a:r>
                        <a:rPr lang="en-US" sz="1100" dirty="0" smtClean="0">
                          <a:effectLst/>
                          <a:latin typeface="Arial Narrow" panose="020B0606020202030204" pitchFamily="34" charset="0"/>
                          <a:cs typeface="Times New Roman" panose="02020603050405020304" pitchFamily="18" charset="0"/>
                        </a:rPr>
                        <a:t>)</a:t>
                      </a: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Geometry </a:t>
                      </a:r>
                      <a:r>
                        <a:rPr lang="en-US" sz="1600" dirty="0">
                          <a:effectLst/>
                          <a:latin typeface="Times New Roman" panose="02020603050405020304" pitchFamily="18" charset="0"/>
                          <a:cs typeface="Times New Roman" panose="02020603050405020304" pitchFamily="18" charset="0"/>
                        </a:rPr>
                        <a:t>1-2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honors)</a:t>
                      </a: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Earth </a:t>
                      </a:r>
                      <a:r>
                        <a:rPr lang="en-US" sz="1600" dirty="0" err="1" smtClean="0">
                          <a:effectLst/>
                          <a:latin typeface="Times New Roman" panose="02020603050405020304" pitchFamily="18" charset="0"/>
                          <a:cs typeface="Times New Roman" panose="02020603050405020304" pitchFamily="18" charset="0"/>
                        </a:rPr>
                        <a:t>Sci</a:t>
                      </a:r>
                      <a:r>
                        <a:rPr lang="en-US" sz="1600" dirty="0" smtClean="0">
                          <a:effectLst/>
                          <a:latin typeface="Times New Roman" panose="02020603050405020304" pitchFamily="18" charset="0"/>
                          <a:cs typeface="Times New Roman" panose="02020603050405020304" pitchFamily="18" charset="0"/>
                        </a:rPr>
                        <a:t> </a:t>
                      </a:r>
                      <a:r>
                        <a:rPr lang="en-US" sz="1600" b="1" dirty="0" smtClean="0">
                          <a:effectLst/>
                          <a:latin typeface="Times New Roman" panose="02020603050405020304" pitchFamily="18" charset="0"/>
                          <a:cs typeface="Times New Roman" panose="02020603050405020304" pitchFamily="18" charset="0"/>
                        </a:rPr>
                        <a:t>or</a:t>
                      </a:r>
                      <a:r>
                        <a:rPr lang="en-US" sz="1600" dirty="0" smtClean="0">
                          <a:effectLst/>
                          <a:latin typeface="Times New Roman" panose="02020603050405020304" pitchFamily="18" charset="0"/>
                          <a:cs typeface="Times New Roman" panose="02020603050405020304" pitchFamily="18" charset="0"/>
                        </a:rPr>
                        <a:t> Environmental</a:t>
                      </a:r>
                      <a:r>
                        <a:rPr lang="en-US" sz="1600" baseline="0" dirty="0" smtClean="0">
                          <a:effectLst/>
                          <a:latin typeface="Times New Roman" panose="02020603050405020304" pitchFamily="18" charset="0"/>
                          <a:cs typeface="Times New Roman" panose="02020603050405020304" pitchFamily="18" charset="0"/>
                        </a:rPr>
                        <a:t> </a:t>
                      </a:r>
                      <a:r>
                        <a:rPr lang="en-US" sz="1600" baseline="0" dirty="0" err="1" smtClean="0">
                          <a:effectLst/>
                          <a:latin typeface="Times New Roman" panose="02020603050405020304" pitchFamily="18" charset="0"/>
                          <a:cs typeface="Times New Roman" panose="02020603050405020304" pitchFamily="18" charset="0"/>
                        </a:rPr>
                        <a:t>Sci</a:t>
                      </a:r>
                      <a:endParaRPr lang="en-US" sz="1600" dirty="0" smtClean="0">
                        <a:effectLst/>
                        <a:latin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lnSpc>
                          <a:spcPct val="107000"/>
                        </a:lnSpc>
                        <a:spcBef>
                          <a:spcPts val="0"/>
                        </a:spcBef>
                        <a:spcAft>
                          <a:spcPts val="0"/>
                        </a:spcAft>
                        <a:buClrTx/>
                        <a:buSzTx/>
                        <a:buFont typeface="+mj-lt"/>
                        <a:buAutoNum type="arabicPeriod"/>
                        <a:tabLst/>
                        <a:defRPr/>
                      </a:pPr>
                      <a:r>
                        <a:rPr lang="en-US" sz="1600" dirty="0" smtClean="0">
                          <a:effectLst/>
                          <a:latin typeface="Times New Roman" panose="02020603050405020304" pitchFamily="18" charset="0"/>
                          <a:cs typeface="Times New Roman" panose="02020603050405020304" pitchFamily="18" charset="0"/>
                        </a:rPr>
                        <a:t>World History</a:t>
                      </a:r>
                      <a:r>
                        <a:rPr lang="en-US" sz="1600" baseline="0" dirty="0" smtClean="0">
                          <a:effectLst/>
                          <a:latin typeface="Times New Roman" panose="02020603050405020304" pitchFamily="18" charset="0"/>
                          <a:cs typeface="Times New Roman" panose="02020603050405020304" pitchFamily="18" charset="0"/>
                        </a:rPr>
                        <a:t> 1-2 </a:t>
                      </a:r>
                      <a:r>
                        <a:rPr lang="en-US" sz="1100" dirty="0" smtClean="0">
                          <a:effectLst/>
                          <a:latin typeface="Arial Narrow" panose="020B0606020202030204" pitchFamily="34" charset="0"/>
                          <a:cs typeface="Times New Roman" panose="02020603050405020304" pitchFamily="18" charset="0"/>
                        </a:rPr>
                        <a:t>(gen </a:t>
                      </a:r>
                      <a:r>
                        <a:rPr lang="en-US" sz="1100" dirty="0" err="1" smtClean="0">
                          <a:effectLst/>
                          <a:latin typeface="Arial Narrow" panose="020B0606020202030204" pitchFamily="34" charset="0"/>
                          <a:cs typeface="Times New Roman" panose="02020603050405020304" pitchFamily="18" charset="0"/>
                        </a:rPr>
                        <a:t>ed</a:t>
                      </a:r>
                      <a:r>
                        <a:rPr lang="en-US" sz="1100" dirty="0" smtClean="0">
                          <a:effectLst/>
                          <a:latin typeface="Arial Narrow" panose="020B0606020202030204" pitchFamily="34" charset="0"/>
                          <a:cs typeface="Times New Roman" panose="02020603050405020304" pitchFamily="18" charset="0"/>
                        </a:rPr>
                        <a:t> or AP)</a:t>
                      </a:r>
                    </a:p>
                    <a:p>
                      <a:pPr marL="342900" marR="0" lvl="0" indent="-342900" algn="l">
                        <a:lnSpc>
                          <a:spcPct val="107000"/>
                        </a:lnSpc>
                        <a:spcBef>
                          <a:spcPts val="0"/>
                        </a:spcBef>
                        <a:spcAft>
                          <a:spcPts val="0"/>
                        </a:spcAft>
                        <a:buFont typeface="+mj-lt"/>
                        <a:buAutoNum type="arabicPeriod"/>
                      </a:pPr>
                      <a:r>
                        <a:rPr lang="en-US" sz="1600" dirty="0" smtClean="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cs typeface="Times New Roman" panose="02020603050405020304" pitchFamily="18" charset="0"/>
                      </a:endParaRPr>
                    </a:p>
                    <a:p>
                      <a:pPr marL="342900" marR="0" lvl="0" indent="-342900" algn="l">
                        <a:lnSpc>
                          <a:spcPct val="107000"/>
                        </a:lnSpc>
                        <a:spcBef>
                          <a:spcPts val="0"/>
                        </a:spcBef>
                        <a:spcAft>
                          <a:spcPts val="800"/>
                        </a:spcAft>
                        <a:buFont typeface="+mj-lt"/>
                        <a:buAutoNum type="arabicPeriod"/>
                      </a:pPr>
                      <a:r>
                        <a:rPr lang="en-US" sz="1600" dirty="0">
                          <a:effectLst/>
                          <a:latin typeface="Times New Roman" panose="02020603050405020304" pitchFamily="18" charset="0"/>
                          <a:cs typeface="Times New Roman" panose="02020603050405020304" pitchFamily="18" charset="0"/>
                        </a:rPr>
                        <a:t>Elective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7202" marR="37202" marT="0" marB="0">
                    <a:solidFill>
                      <a:srgbClr val="E7FDF5"/>
                    </a:solidFill>
                  </a:tcPr>
                </a:tc>
                <a:extLst>
                  <a:ext uri="{0D108BD9-81ED-4DB2-BD59-A6C34878D82A}">
                    <a16:rowId xmlns:a16="http://schemas.microsoft.com/office/drawing/2014/main" val="1948624773"/>
                  </a:ext>
                </a:extLst>
              </a:tr>
            </a:tbl>
          </a:graphicData>
        </a:graphic>
      </p:graphicFrame>
      <p:sp>
        <p:nvSpPr>
          <p:cNvPr id="12" name="Title 1"/>
          <p:cNvSpPr txBox="1">
            <a:spLocks/>
          </p:cNvSpPr>
          <p:nvPr/>
        </p:nvSpPr>
        <p:spPr>
          <a:xfrm>
            <a:off x="304800" y="748400"/>
            <a:ext cx="7182729" cy="1120935"/>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3200" u="none" dirty="0" smtClean="0">
                <a:latin typeface="Comic Sans MS" panose="030F0702030302020204" pitchFamily="66" charset="0"/>
              </a:rPr>
              <a:t>Outline of Graduation Requirements </a:t>
            </a:r>
            <a:r>
              <a:rPr lang="en-US" sz="2800" u="none" dirty="0" smtClean="0">
                <a:latin typeface="Comic Sans MS" panose="030F0702030302020204" pitchFamily="66" charset="0"/>
              </a:rPr>
              <a:t/>
            </a:r>
            <a:br>
              <a:rPr lang="en-US" sz="2800" u="none" dirty="0" smtClean="0">
                <a:latin typeface="Comic Sans MS" panose="030F0702030302020204" pitchFamily="66" charset="0"/>
              </a:rPr>
            </a:br>
            <a:r>
              <a:rPr lang="en-US" sz="2400" u="none" dirty="0" smtClean="0">
                <a:latin typeface="Arial Rounded MT Bold" panose="020F0704030504030204" pitchFamily="34" charset="0"/>
              </a:rPr>
              <a:t>(9</a:t>
            </a:r>
            <a:r>
              <a:rPr lang="en-US" sz="2400" u="none" baseline="30000" dirty="0" smtClean="0">
                <a:latin typeface="Arial Rounded MT Bold" panose="020F0704030504030204" pitchFamily="34" charset="0"/>
              </a:rPr>
              <a:t>th</a:t>
            </a:r>
            <a:r>
              <a:rPr lang="en-US" sz="2400" u="none" dirty="0" smtClean="0">
                <a:latin typeface="Arial Rounded MT Bold" panose="020F0704030504030204" pitchFamily="34" charset="0"/>
              </a:rPr>
              <a:t> - 12</a:t>
            </a:r>
            <a:r>
              <a:rPr lang="en-US" sz="2400" u="none" baseline="30000" dirty="0" smtClean="0">
                <a:latin typeface="Arial Rounded MT Bold" panose="020F0704030504030204" pitchFamily="34" charset="0"/>
              </a:rPr>
              <a:t>th</a:t>
            </a:r>
            <a:r>
              <a:rPr lang="en-US" sz="2400" u="none" dirty="0" smtClean="0">
                <a:latin typeface="Arial Rounded MT Bold" panose="020F0704030504030204" pitchFamily="34" charset="0"/>
              </a:rPr>
              <a:t>)</a:t>
            </a:r>
            <a:endParaRPr lang="en-US" sz="2400" u="none" dirty="0">
              <a:latin typeface="Arial Rounded MT Bold" panose="020F0704030504030204" pitchFamily="34" charset="0"/>
            </a:endParaRPr>
          </a:p>
        </p:txBody>
      </p:sp>
      <p:sp>
        <p:nvSpPr>
          <p:cNvPr id="2" name="TextBox 1"/>
          <p:cNvSpPr txBox="1"/>
          <p:nvPr/>
        </p:nvSpPr>
        <p:spPr>
          <a:xfrm>
            <a:off x="2583324" y="5813088"/>
            <a:ext cx="4149042" cy="461665"/>
          </a:xfrm>
          <a:prstGeom prst="rect">
            <a:avLst/>
          </a:prstGeom>
          <a:noFill/>
        </p:spPr>
        <p:txBody>
          <a:bodyPr wrap="square" rtlCol="0">
            <a:spAutoFit/>
          </a:bodyPr>
          <a:lstStyle/>
          <a:p>
            <a:r>
              <a:rPr lang="en-US" sz="2400" dirty="0" smtClean="0">
                <a:solidFill>
                  <a:schemeClr val="bg1"/>
                </a:solidFill>
                <a:latin typeface="Stencil" panose="040409050D0802020404" pitchFamily="82" charset="0"/>
              </a:rPr>
              <a:t>22 Credits to Graduate </a:t>
            </a:r>
            <a:endParaRPr lang="en-US" sz="2400" dirty="0">
              <a:solidFill>
                <a:schemeClr val="bg1"/>
              </a:solidFill>
              <a:latin typeface="Stencil" panose="040409050D0802020404" pitchFamily="82" charset="0"/>
            </a:endParaRPr>
          </a:p>
        </p:txBody>
      </p:sp>
      <p:pic>
        <p:nvPicPr>
          <p:cNvPr id="13" name="Picture 2" descr="Boulder Creek High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8070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solidFill>
          <a:schemeClr val="accent5">
            <a:lumMod val="75000"/>
          </a:schemeClr>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457200" y="277856"/>
            <a:ext cx="7086600" cy="1246143"/>
          </a:xfrm>
          <a:solidFill>
            <a:schemeClr val="accent1">
              <a:lumMod val="75000"/>
            </a:schemeClr>
          </a:solidFill>
        </p:spPr>
        <p:txBody>
          <a:bodyPr>
            <a:normAutofit/>
          </a:bodyPr>
          <a:lstStyle/>
          <a:p>
            <a:pPr algn="ctr" eaLnBrk="1" fontAlgn="auto" hangingPunct="1">
              <a:spcAft>
                <a:spcPts val="0"/>
              </a:spcAft>
              <a:defRPr/>
            </a:pPr>
            <a:r>
              <a:rPr lang="en-US" sz="3600" dirty="0" smtClean="0">
                <a:solidFill>
                  <a:schemeClr val="tx1"/>
                </a:solidFill>
                <a:latin typeface="Comic Sans MS" panose="030F0702030302020204" pitchFamily="66" charset="0"/>
              </a:rPr>
              <a:t>Repeat A Class</a:t>
            </a:r>
          </a:p>
        </p:txBody>
      </p:sp>
      <p:sp>
        <p:nvSpPr>
          <p:cNvPr id="22531" name="Rectangle 3"/>
          <p:cNvSpPr>
            <a:spLocks noGrp="1" noChangeArrowheads="1"/>
          </p:cNvSpPr>
          <p:nvPr>
            <p:ph idx="4294967295"/>
          </p:nvPr>
        </p:nvSpPr>
        <p:spPr>
          <a:xfrm>
            <a:off x="292794" y="2057400"/>
            <a:ext cx="8153400" cy="42672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dirty="0" smtClean="0">
                <a:solidFill>
                  <a:schemeClr val="bg1"/>
                </a:solidFill>
              </a:rPr>
              <a:t>All  Core Courses </a:t>
            </a:r>
            <a:r>
              <a:rPr lang="en-US" sz="2000" dirty="0" smtClean="0">
                <a:solidFill>
                  <a:schemeClr val="bg1"/>
                </a:solidFill>
              </a:rPr>
              <a:t>(</a:t>
            </a:r>
            <a:r>
              <a:rPr lang="en-US" sz="2000" b="1" dirty="0" smtClean="0">
                <a:solidFill>
                  <a:srgbClr val="C00000"/>
                </a:solidFill>
              </a:rPr>
              <a:t>ELA, Math, Science &amp; Social Studies</a:t>
            </a:r>
            <a:r>
              <a:rPr lang="en-US" sz="2000" dirty="0" smtClean="0">
                <a:solidFill>
                  <a:schemeClr val="bg1"/>
                </a:solidFill>
              </a:rPr>
              <a:t>) </a:t>
            </a:r>
            <a:r>
              <a:rPr lang="en-US" dirty="0" smtClean="0">
                <a:solidFill>
                  <a:schemeClr val="bg1"/>
                </a:solidFill>
              </a:rPr>
              <a:t>are part of the graduation requirements and must be repeated until a passing grade is achieved.</a:t>
            </a:r>
          </a:p>
          <a:p>
            <a:pPr marL="274320" indent="-274320" eaLnBrk="1" fontAlgn="auto" hangingPunct="1">
              <a:spcAft>
                <a:spcPts val="0"/>
              </a:spcAft>
              <a:buClr>
                <a:schemeClr val="accent3"/>
              </a:buClr>
              <a:buFont typeface="Wingdings 2"/>
              <a:buChar char=""/>
              <a:defRPr/>
            </a:pPr>
            <a:endParaRPr lang="en-US" dirty="0" smtClean="0">
              <a:solidFill>
                <a:schemeClr val="bg1"/>
              </a:solidFill>
            </a:endParaRPr>
          </a:p>
          <a:p>
            <a:pPr marL="274320" indent="-274320" eaLnBrk="1" fontAlgn="auto" hangingPunct="1">
              <a:spcAft>
                <a:spcPts val="0"/>
              </a:spcAft>
              <a:buClr>
                <a:schemeClr val="accent3"/>
              </a:buClr>
              <a:buFont typeface="Wingdings 2"/>
              <a:buChar char=""/>
              <a:defRPr/>
            </a:pPr>
            <a:r>
              <a:rPr lang="en-US" dirty="0" smtClean="0">
                <a:solidFill>
                  <a:schemeClr val="bg1"/>
                </a:solidFill>
              </a:rPr>
              <a:t>A Failed Elective may be replaced with a different elective to meet graduation requirement of 22 total credits.  </a:t>
            </a:r>
            <a:r>
              <a:rPr lang="en-US" dirty="0" smtClean="0"/>
              <a:t>    </a:t>
            </a:r>
          </a:p>
          <a:p>
            <a:pPr marL="274320" indent="-274320" algn="just" eaLnBrk="1" fontAlgn="auto" hangingPunct="1">
              <a:spcAft>
                <a:spcPts val="0"/>
              </a:spcAft>
              <a:buClr>
                <a:schemeClr val="accent3"/>
              </a:buClr>
              <a:buFontTx/>
              <a:buNone/>
              <a:defRPr/>
            </a:pPr>
            <a:r>
              <a:rPr lang="en-US" dirty="0" smtClean="0"/>
              <a:t>					</a:t>
            </a:r>
          </a:p>
          <a:p>
            <a:pPr marL="274320" indent="-274320" algn="just" eaLnBrk="1" fontAlgn="auto" hangingPunct="1">
              <a:spcAft>
                <a:spcPts val="0"/>
              </a:spcAft>
              <a:buClr>
                <a:schemeClr val="accent3"/>
              </a:buClr>
              <a:buFontTx/>
              <a:buNone/>
              <a:defRPr/>
            </a:pPr>
            <a:endParaRPr lang="en-US" dirty="0" smtClean="0"/>
          </a:p>
          <a:p>
            <a:pPr marL="274320" indent="-274320" eaLnBrk="1" fontAlgn="auto" hangingPunct="1">
              <a:spcAft>
                <a:spcPts val="0"/>
              </a:spcAft>
              <a:buClr>
                <a:schemeClr val="accent3"/>
              </a:buClr>
              <a:buFontTx/>
              <a:buNone/>
              <a:defRPr/>
            </a:pPr>
            <a:r>
              <a:rPr lang="en-US" sz="3200" b="1" dirty="0" smtClean="0">
                <a:solidFill>
                  <a:srgbClr val="FF0000"/>
                </a:solidFill>
              </a:rPr>
              <a:t>                        </a:t>
            </a:r>
            <a:r>
              <a:rPr lang="en-US" sz="3200" b="1" dirty="0" smtClean="0">
                <a:solidFill>
                  <a:srgbClr val="FFC000"/>
                </a:solidFill>
              </a:rPr>
              <a:t>Passing ALL classes will keep you on track for graduation!</a:t>
            </a:r>
            <a:r>
              <a:rPr lang="en-US" sz="3200" b="1" dirty="0" smtClean="0">
                <a:solidFill>
                  <a:schemeClr val="accent3">
                    <a:lumMod val="60000"/>
                    <a:lumOff val="40000"/>
                  </a:schemeClr>
                </a:solidFill>
              </a:rPr>
              <a:t>  </a:t>
            </a:r>
          </a:p>
        </p:txBody>
      </p:sp>
      <p:pic>
        <p:nvPicPr>
          <p:cNvPr id="6149" name="Picture 6" descr="C:\Documents and Settings\drobson\Local Settings\Temporary Internet Files\Content.IE5\CUS8UBM9\MCj01047140000[1].wmf"/>
          <p:cNvPicPr>
            <a:picLocks noChangeAspect="1" noChangeArrowheads="1"/>
          </p:cNvPicPr>
          <p:nvPr/>
        </p:nvPicPr>
        <p:blipFill>
          <a:blip r:embed="rId4" cstate="print"/>
          <a:srcRect/>
          <a:stretch>
            <a:fillRect/>
          </a:stretch>
        </p:blipFill>
        <p:spPr bwMode="auto">
          <a:xfrm>
            <a:off x="1600200" y="4419600"/>
            <a:ext cx="1600200" cy="1371600"/>
          </a:xfrm>
          <a:prstGeom prst="rect">
            <a:avLst/>
          </a:prstGeom>
          <a:noFill/>
          <a:ln w="9525">
            <a:noFill/>
            <a:miter lim="800000"/>
            <a:headEnd/>
            <a:tailEnd/>
          </a:ln>
        </p:spPr>
      </p:pic>
      <p:pic>
        <p:nvPicPr>
          <p:cNvPr id="7" name="Picture 2" descr="Boulder Creek High School">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Click="0" advTm="24883">
        <p14:ferris dir="l"/>
      </p:transition>
    </mc:Choice>
    <mc:Fallback xmlns="">
      <p:transition spd="slow" advClick="0" advTm="24883">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824" y="1138767"/>
            <a:ext cx="6798734" cy="1303867"/>
          </a:xfrm>
          <a:solidFill>
            <a:schemeClr val="accent1">
              <a:lumMod val="50000"/>
            </a:schemeClr>
          </a:solidFill>
        </p:spPr>
        <p:txBody>
          <a:bodyPr>
            <a:normAutofit/>
          </a:bodyPr>
          <a:lstStyle/>
          <a:p>
            <a:r>
              <a:rPr lang="en-US" sz="3600" dirty="0" smtClean="0">
                <a:latin typeface="Comic Sans MS" panose="030F0702030302020204" pitchFamily="66" charset="0"/>
              </a:rPr>
              <a:t>How can I make up a class or improve a grade?</a:t>
            </a:r>
            <a:endParaRPr lang="en-US" sz="3600" dirty="0">
              <a:latin typeface="Comic Sans MS" panose="030F0702030302020204" pitchFamily="66" charset="0"/>
            </a:endParaRPr>
          </a:p>
        </p:txBody>
      </p:sp>
      <p:sp>
        <p:nvSpPr>
          <p:cNvPr id="3" name="Content Placeholder 2"/>
          <p:cNvSpPr>
            <a:spLocks noGrp="1"/>
          </p:cNvSpPr>
          <p:nvPr>
            <p:ph idx="1"/>
          </p:nvPr>
        </p:nvSpPr>
        <p:spPr>
          <a:xfrm>
            <a:off x="762000" y="2667000"/>
            <a:ext cx="6798736" cy="2667000"/>
          </a:xfrm>
        </p:spPr>
        <p:txBody>
          <a:bodyPr>
            <a:normAutofit/>
          </a:bodyPr>
          <a:lstStyle/>
          <a:p>
            <a:pPr marL="0" indent="0">
              <a:buNone/>
            </a:pPr>
            <a:r>
              <a:rPr lang="en-US" sz="2800" dirty="0"/>
              <a:t>If you would like to make up a class or </a:t>
            </a:r>
            <a:r>
              <a:rPr lang="en-US" sz="2800" dirty="0" smtClean="0"/>
              <a:t>take </a:t>
            </a:r>
            <a:r>
              <a:rPr lang="en-US" sz="2800" dirty="0"/>
              <a:t>it for grade improvement</a:t>
            </a:r>
            <a:r>
              <a:rPr lang="en-US" sz="2800" dirty="0" smtClean="0"/>
              <a:t>, </a:t>
            </a:r>
            <a:r>
              <a:rPr lang="en-US" sz="2800" b="1" dirty="0" smtClean="0">
                <a:solidFill>
                  <a:schemeClr val="bg1"/>
                </a:solidFill>
              </a:rPr>
              <a:t>see your COUNSELOR first</a:t>
            </a:r>
            <a:r>
              <a:rPr lang="en-US" sz="2800" dirty="0" smtClean="0"/>
              <a:t>! </a:t>
            </a:r>
            <a:r>
              <a:rPr lang="en-US" sz="2800" dirty="0"/>
              <a:t>We want to make sure you are taking the correct class and that DVUSD will accept the credit</a:t>
            </a:r>
            <a:r>
              <a:rPr lang="en-US" dirty="0"/>
              <a:t>.</a:t>
            </a:r>
          </a:p>
          <a:p>
            <a:endParaRPr lang="en-US" dirty="0"/>
          </a:p>
        </p:txBody>
      </p:sp>
      <p:sp>
        <p:nvSpPr>
          <p:cNvPr id="5" name="AutoShape 2" descr="Most Improved Report Card Grade Score Increase Better Results Stock  Illustration - Illustration of higher, educate: 4860884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rot="625163">
            <a:off x="6244550" y="4596167"/>
            <a:ext cx="2120016" cy="1836085"/>
          </a:xfrm>
          <a:prstGeom prst="rect">
            <a:avLst/>
          </a:prstGeom>
        </p:spPr>
      </p:pic>
      <p:pic>
        <p:nvPicPr>
          <p:cNvPr id="7" name="Picture 2" descr="Boulder Creek High 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0" y="776622"/>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63414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7975" y="807750"/>
            <a:ext cx="6798734" cy="822510"/>
          </a:xfrm>
        </p:spPr>
        <p:txBody>
          <a:bodyPr>
            <a:noAutofit/>
          </a:bodyPr>
          <a:lstStyle/>
          <a:p>
            <a:pPr algn="l"/>
            <a:r>
              <a:rPr lang="en-US" sz="3200" dirty="0" smtClean="0">
                <a:latin typeface="Comic Sans MS" panose="030F0702030302020204" pitchFamily="66" charset="0"/>
                <a:sym typeface="Wingdings" panose="05000000000000000000" pitchFamily="2" charset="2"/>
              </a:rPr>
              <a:t>Deer Valley Credit Retrieval and Improvement Programs</a:t>
            </a:r>
            <a:endParaRPr lang="en-US" sz="3200" dirty="0">
              <a:latin typeface="Comic Sans MS" panose="030F0702030302020204" pitchFamily="66" charset="0"/>
            </a:endParaRPr>
          </a:p>
        </p:txBody>
      </p:sp>
      <p:sp>
        <p:nvSpPr>
          <p:cNvPr id="3" name="Text Placeholder 2"/>
          <p:cNvSpPr>
            <a:spLocks noGrp="1"/>
          </p:cNvSpPr>
          <p:nvPr>
            <p:ph type="body" idx="1"/>
          </p:nvPr>
        </p:nvSpPr>
        <p:spPr>
          <a:xfrm>
            <a:off x="609600" y="2123158"/>
            <a:ext cx="2286000" cy="576262"/>
          </a:xfrm>
          <a:solidFill>
            <a:schemeClr val="bg1"/>
          </a:solidFill>
        </p:spPr>
        <p:txBody>
          <a:bodyPr>
            <a:normAutofit/>
          </a:bodyPr>
          <a:lstStyle/>
          <a:p>
            <a:pPr algn="ctr"/>
            <a:r>
              <a:rPr lang="en-US" dirty="0" smtClean="0">
                <a:solidFill>
                  <a:schemeClr val="accent5">
                    <a:lumMod val="20000"/>
                    <a:lumOff val="80000"/>
                  </a:schemeClr>
                </a:solidFill>
                <a:latin typeface="Comic Sans MS" panose="030F0702030302020204" pitchFamily="66" charset="0"/>
                <a:hlinkClick r:id="rId3"/>
              </a:rPr>
              <a:t>DV Pathways</a:t>
            </a:r>
            <a:endParaRPr lang="en-US" dirty="0">
              <a:solidFill>
                <a:schemeClr val="accent5">
                  <a:lumMod val="20000"/>
                  <a:lumOff val="80000"/>
                </a:schemeClr>
              </a:solidFill>
              <a:latin typeface="Comic Sans MS" panose="030F0702030302020204" pitchFamily="66" charset="0"/>
            </a:endParaRPr>
          </a:p>
        </p:txBody>
      </p:sp>
      <p:sp>
        <p:nvSpPr>
          <p:cNvPr id="7" name="Content Placeholder 6"/>
          <p:cNvSpPr>
            <a:spLocks noGrp="1"/>
          </p:cNvSpPr>
          <p:nvPr>
            <p:ph sz="half" idx="2"/>
          </p:nvPr>
        </p:nvSpPr>
        <p:spPr>
          <a:xfrm>
            <a:off x="609600" y="2806831"/>
            <a:ext cx="3853717" cy="3468679"/>
          </a:xfrm>
        </p:spPr>
        <p:txBody>
          <a:bodyPr>
            <a:noAutofit/>
          </a:bodyPr>
          <a:lstStyle/>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cs typeface="Times New Roman" panose="02020603050405020304" pitchFamily="18" charset="0"/>
              </a:rPr>
              <a:t>1-2 </a:t>
            </a:r>
            <a:r>
              <a:rPr lang="en-US" sz="2000" dirty="0">
                <a:solidFill>
                  <a:schemeClr val="bg1"/>
                </a:solidFill>
                <a:latin typeface="Comic Sans MS" panose="030F0702030302020204" pitchFamily="66" charset="0"/>
                <a:cs typeface="Times New Roman" panose="02020603050405020304" pitchFamily="18" charset="0"/>
              </a:rPr>
              <a:t>sessions </a:t>
            </a:r>
            <a:r>
              <a:rPr lang="en-US" sz="2000" dirty="0" smtClean="0">
                <a:solidFill>
                  <a:schemeClr val="bg1"/>
                </a:solidFill>
                <a:latin typeface="Comic Sans MS" panose="030F0702030302020204" pitchFamily="66" charset="0"/>
                <a:cs typeface="Times New Roman" panose="02020603050405020304" pitchFamily="18" charset="0"/>
              </a:rPr>
              <a:t>each semester and 1 session in the summer</a:t>
            </a:r>
            <a:endParaRPr lang="en-US" sz="2000" dirty="0">
              <a:solidFill>
                <a:schemeClr val="bg1"/>
              </a:solidFill>
              <a:latin typeface="Comic Sans MS" panose="030F0702030302020204" pitchFamily="66" charset="0"/>
              <a:cs typeface="Times New Roman" panose="02020603050405020304" pitchFamily="18" charset="0"/>
            </a:endParaRPr>
          </a:p>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cs typeface="Times New Roman" panose="02020603050405020304" pitchFamily="18" charset="0"/>
              </a:rPr>
              <a:t>Small class size</a:t>
            </a:r>
            <a:endParaRPr lang="en-US" sz="2000" dirty="0">
              <a:solidFill>
                <a:schemeClr val="bg1"/>
              </a:solidFill>
              <a:latin typeface="Comic Sans MS" panose="030F0702030302020204" pitchFamily="66" charset="0"/>
              <a:cs typeface="Times New Roman" panose="02020603050405020304" pitchFamily="18" charset="0"/>
            </a:endParaRPr>
          </a:p>
          <a:p>
            <a:pPr lvl="0">
              <a:lnSpc>
                <a:spcPct val="100000"/>
              </a:lnSpc>
              <a:spcBef>
                <a:spcPts val="0"/>
              </a:spcBef>
              <a:spcAft>
                <a:spcPts val="0"/>
              </a:spcAft>
            </a:pPr>
            <a:r>
              <a:rPr lang="en-US" sz="2000" dirty="0">
                <a:solidFill>
                  <a:schemeClr val="bg1"/>
                </a:solidFill>
                <a:latin typeface="Comic Sans MS" panose="030F0702030302020204" pitchFamily="66" charset="0"/>
                <a:cs typeface="Times New Roman" panose="02020603050405020304" pitchFamily="18" charset="0"/>
              </a:rPr>
              <a:t>DVUSD </a:t>
            </a:r>
            <a:r>
              <a:rPr lang="en-US" sz="2000" dirty="0" smtClean="0">
                <a:solidFill>
                  <a:schemeClr val="bg1"/>
                </a:solidFill>
                <a:latin typeface="Comic Sans MS" panose="030F0702030302020204" pitchFamily="66" charset="0"/>
                <a:cs typeface="Times New Roman" panose="02020603050405020304" pitchFamily="18" charset="0"/>
              </a:rPr>
              <a:t>Approved</a:t>
            </a:r>
          </a:p>
          <a:p>
            <a:pPr lvl="0">
              <a:lnSpc>
                <a:spcPct val="100000"/>
              </a:lnSpc>
              <a:spcBef>
                <a:spcPts val="0"/>
              </a:spcBef>
              <a:spcAft>
                <a:spcPts val="0"/>
              </a:spcAft>
            </a:pPr>
            <a:r>
              <a:rPr lang="en-US" sz="2000" dirty="0" smtClean="0">
                <a:solidFill>
                  <a:schemeClr val="bg1"/>
                </a:solidFill>
                <a:latin typeface="Comic Sans MS" panose="030F0702030302020204" pitchFamily="66" charset="0"/>
                <a:cs typeface="Times New Roman" panose="02020603050405020304" pitchFamily="18" charset="0"/>
              </a:rPr>
              <a:t>Short-term </a:t>
            </a:r>
            <a:r>
              <a:rPr lang="en-US" sz="2000" dirty="0">
                <a:solidFill>
                  <a:schemeClr val="bg1"/>
                </a:solidFill>
                <a:latin typeface="Comic Sans MS" panose="030F0702030302020204" pitchFamily="66" charset="0"/>
                <a:cs typeface="Times New Roman" panose="02020603050405020304" pitchFamily="18" charset="0"/>
              </a:rPr>
              <a:t>commitment to </a:t>
            </a:r>
            <a:r>
              <a:rPr lang="en-US" sz="2000" dirty="0" smtClean="0">
                <a:solidFill>
                  <a:schemeClr val="bg1"/>
                </a:solidFill>
                <a:latin typeface="Comic Sans MS" panose="030F0702030302020204" pitchFamily="66" charset="0"/>
                <a:cs typeface="Times New Roman" panose="02020603050405020304" pitchFamily="18" charset="0"/>
              </a:rPr>
              <a:t>earn </a:t>
            </a:r>
            <a:r>
              <a:rPr lang="en-US" sz="2000" dirty="0">
                <a:solidFill>
                  <a:schemeClr val="bg1"/>
                </a:solidFill>
                <a:latin typeface="Comic Sans MS" panose="030F0702030302020204" pitchFamily="66" charset="0"/>
                <a:cs typeface="Times New Roman" panose="02020603050405020304" pitchFamily="18" charset="0"/>
              </a:rPr>
              <a:t>c</a:t>
            </a:r>
            <a:r>
              <a:rPr lang="en-US" sz="2000" dirty="0" smtClean="0">
                <a:solidFill>
                  <a:schemeClr val="bg1"/>
                </a:solidFill>
                <a:latin typeface="Comic Sans MS" panose="030F0702030302020204" pitchFamily="66" charset="0"/>
                <a:cs typeface="Times New Roman" panose="02020603050405020304" pitchFamily="18" charset="0"/>
              </a:rPr>
              <a:t>redit</a:t>
            </a:r>
            <a:endParaRPr lang="en-US" sz="2000" dirty="0">
              <a:solidFill>
                <a:schemeClr val="bg1"/>
              </a:solidFill>
              <a:latin typeface="Comic Sans MS" panose="030F0702030302020204" pitchFamily="66" charset="0"/>
              <a:cs typeface="Times New Roman" panose="02020603050405020304" pitchFamily="18" charset="0"/>
            </a:endParaRPr>
          </a:p>
          <a:p>
            <a:pPr lvl="1">
              <a:lnSpc>
                <a:spcPct val="100000"/>
              </a:lnSpc>
              <a:spcBef>
                <a:spcPts val="0"/>
              </a:spcBef>
              <a:spcAft>
                <a:spcPts val="0"/>
              </a:spcAft>
              <a:buFont typeface="Arial" panose="020B0604020202020204" pitchFamily="34" charset="0"/>
              <a:buChar char="•"/>
            </a:pPr>
            <a:r>
              <a:rPr lang="en-US" dirty="0">
                <a:solidFill>
                  <a:schemeClr val="bg1"/>
                </a:solidFill>
                <a:latin typeface="Comic Sans MS" panose="030F0702030302020204" pitchFamily="66" charset="0"/>
                <a:cs typeface="Times New Roman" panose="02020603050405020304" pitchFamily="18" charset="0"/>
              </a:rPr>
              <a:t>Seven week enrollment</a:t>
            </a:r>
          </a:p>
          <a:p>
            <a:pPr lvl="1">
              <a:lnSpc>
                <a:spcPct val="100000"/>
              </a:lnSpc>
              <a:spcBef>
                <a:spcPts val="0"/>
              </a:spcBef>
              <a:spcAft>
                <a:spcPts val="0"/>
              </a:spcAft>
              <a:buFont typeface="Arial" panose="020B0604020202020204" pitchFamily="34" charset="0"/>
              <a:buChar char="•"/>
            </a:pPr>
            <a:r>
              <a:rPr lang="en-US" dirty="0" smtClean="0">
                <a:solidFill>
                  <a:schemeClr val="bg1"/>
                </a:solidFill>
                <a:latin typeface="Comic Sans MS" panose="030F0702030302020204" pitchFamily="66" charset="0"/>
                <a:cs typeface="Times New Roman" panose="02020603050405020304" pitchFamily="18" charset="0"/>
              </a:rPr>
              <a:t>Monday - Thursday</a:t>
            </a:r>
            <a:endParaRPr lang="en-US" dirty="0">
              <a:solidFill>
                <a:schemeClr val="bg1"/>
              </a:solidFill>
              <a:latin typeface="Comic Sans MS" panose="030F0702030302020204" pitchFamily="66" charset="0"/>
              <a:cs typeface="Times New Roman" panose="02020603050405020304" pitchFamily="18" charset="0"/>
            </a:endParaRPr>
          </a:p>
          <a:p>
            <a:pPr lvl="1">
              <a:lnSpc>
                <a:spcPct val="100000"/>
              </a:lnSpc>
              <a:spcBef>
                <a:spcPts val="0"/>
              </a:spcBef>
              <a:spcAft>
                <a:spcPts val="0"/>
              </a:spcAft>
              <a:buFont typeface="Arial" panose="020B0604020202020204" pitchFamily="34" charset="0"/>
              <a:buChar char="•"/>
            </a:pPr>
            <a:r>
              <a:rPr lang="en-US" dirty="0">
                <a:solidFill>
                  <a:schemeClr val="bg1"/>
                </a:solidFill>
                <a:latin typeface="Comic Sans MS" panose="030F0702030302020204" pitchFamily="66" charset="0"/>
                <a:cs typeface="Times New Roman" panose="02020603050405020304" pitchFamily="18" charset="0"/>
              </a:rPr>
              <a:t>Block </a:t>
            </a:r>
            <a:r>
              <a:rPr lang="en-US" dirty="0" smtClean="0">
                <a:solidFill>
                  <a:schemeClr val="bg1"/>
                </a:solidFill>
                <a:latin typeface="Comic Sans MS" panose="030F0702030302020204" pitchFamily="66" charset="0"/>
                <a:cs typeface="Times New Roman" panose="02020603050405020304" pitchFamily="18" charset="0"/>
              </a:rPr>
              <a:t>Schedule</a:t>
            </a:r>
            <a:endParaRPr lang="en-US" dirty="0">
              <a:solidFill>
                <a:schemeClr val="bg1"/>
              </a:solidFill>
              <a:latin typeface="Comic Sans MS" panose="030F0702030302020204" pitchFamily="66" charset="0"/>
              <a:cs typeface="Times New Roman" panose="02020603050405020304" pitchFamily="18" charset="0"/>
            </a:endParaRPr>
          </a:p>
          <a:p>
            <a:pPr>
              <a:lnSpc>
                <a:spcPct val="100000"/>
              </a:lnSpc>
              <a:buFont typeface="Arial" panose="020B0604020202020204" pitchFamily="34" charset="0"/>
              <a:buChar char="•"/>
            </a:pPr>
            <a:r>
              <a:rPr lang="en-US" sz="2000" dirty="0" smtClean="0">
                <a:solidFill>
                  <a:schemeClr val="bg1"/>
                </a:solidFill>
                <a:latin typeface="Comic Sans MS" panose="030F0702030302020204" pitchFamily="66" charset="0"/>
              </a:rPr>
              <a:t>Free</a:t>
            </a:r>
            <a:endParaRPr lang="en-US" sz="2000" dirty="0">
              <a:solidFill>
                <a:schemeClr val="bg1"/>
              </a:solidFill>
              <a:latin typeface="Comic Sans MS" panose="030F0702030302020204" pitchFamily="66" charset="0"/>
            </a:endParaRPr>
          </a:p>
        </p:txBody>
      </p:sp>
      <p:sp>
        <p:nvSpPr>
          <p:cNvPr id="6" name="Text Placeholder 5"/>
          <p:cNvSpPr>
            <a:spLocks noGrp="1"/>
          </p:cNvSpPr>
          <p:nvPr>
            <p:ph type="body" sz="quarter" idx="3"/>
          </p:nvPr>
        </p:nvSpPr>
        <p:spPr>
          <a:xfrm>
            <a:off x="4775547" y="2123158"/>
            <a:ext cx="3020800" cy="576262"/>
          </a:xfrm>
          <a:solidFill>
            <a:schemeClr val="bg1"/>
          </a:solidFill>
        </p:spPr>
        <p:txBody>
          <a:bodyPr>
            <a:normAutofit/>
          </a:bodyPr>
          <a:lstStyle/>
          <a:p>
            <a:pPr algn="ctr"/>
            <a:r>
              <a:rPr lang="en-US" u="sng" dirty="0" smtClean="0">
                <a:solidFill>
                  <a:schemeClr val="accent5">
                    <a:lumMod val="20000"/>
                    <a:lumOff val="80000"/>
                  </a:schemeClr>
                </a:solidFill>
                <a:latin typeface="Comic Sans MS" panose="030F0702030302020204" pitchFamily="66" charset="0"/>
                <a:hlinkClick r:id="rId4"/>
              </a:rPr>
              <a:t>Aspire </a:t>
            </a:r>
            <a:r>
              <a:rPr lang="en-US" sz="1400" u="sng" dirty="0" smtClean="0">
                <a:solidFill>
                  <a:schemeClr val="accent5">
                    <a:lumMod val="20000"/>
                    <a:lumOff val="80000"/>
                  </a:schemeClr>
                </a:solidFill>
                <a:latin typeface="Comic Sans MS" panose="030F0702030302020204" pitchFamily="66" charset="0"/>
                <a:hlinkClick r:id="rId4"/>
              </a:rPr>
              <a:t>(DV Online Program)</a:t>
            </a:r>
            <a:r>
              <a:rPr lang="en-US" sz="1400" dirty="0" smtClean="0">
                <a:solidFill>
                  <a:schemeClr val="accent5">
                    <a:lumMod val="20000"/>
                    <a:lumOff val="80000"/>
                  </a:schemeClr>
                </a:solidFill>
                <a:latin typeface="Comic Sans MS" panose="030F0702030302020204" pitchFamily="66" charset="0"/>
                <a:hlinkClick r:id="rId4"/>
              </a:rPr>
              <a:t> </a:t>
            </a:r>
            <a:endParaRPr lang="en-US" sz="1400" dirty="0">
              <a:solidFill>
                <a:schemeClr val="accent5">
                  <a:lumMod val="20000"/>
                  <a:lumOff val="80000"/>
                </a:schemeClr>
              </a:solidFill>
              <a:latin typeface="Comic Sans MS" panose="030F0702030302020204" pitchFamily="66" charset="0"/>
            </a:endParaRPr>
          </a:p>
        </p:txBody>
      </p:sp>
      <p:sp>
        <p:nvSpPr>
          <p:cNvPr id="10" name="Content Placeholder 9"/>
          <p:cNvSpPr>
            <a:spLocks noGrp="1"/>
          </p:cNvSpPr>
          <p:nvPr>
            <p:ph sz="quarter" idx="4"/>
          </p:nvPr>
        </p:nvSpPr>
        <p:spPr>
          <a:xfrm>
            <a:off x="4653550" y="2806831"/>
            <a:ext cx="3607605" cy="3124200"/>
          </a:xfrm>
        </p:spPr>
        <p:txBody>
          <a:bodyPr>
            <a:normAutofit/>
          </a:bodyPr>
          <a:lstStyle/>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rPr>
              <a:t>1 session each semester and in the summer</a:t>
            </a:r>
          </a:p>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rPr>
              <a:t>Schedule flexibility</a:t>
            </a:r>
          </a:p>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rPr>
              <a:t>Variety of course selections</a:t>
            </a:r>
          </a:p>
          <a:p>
            <a:pPr>
              <a:lnSpc>
                <a:spcPct val="100000"/>
              </a:lnSpc>
              <a:spcBef>
                <a:spcPts val="0"/>
              </a:spcBef>
              <a:spcAft>
                <a:spcPts val="0"/>
              </a:spcAft>
              <a:buFont typeface="Arial" panose="020B0604020202020204" pitchFamily="34" charset="0"/>
              <a:buChar char="•"/>
            </a:pPr>
            <a:r>
              <a:rPr lang="en-US" sz="2000" dirty="0" smtClean="0">
                <a:solidFill>
                  <a:schemeClr val="bg1"/>
                </a:solidFill>
                <a:latin typeface="Comic Sans MS" panose="030F0702030302020204" pitchFamily="66" charset="0"/>
              </a:rPr>
              <a:t>Cost $200 per class</a:t>
            </a:r>
            <a:endParaRPr lang="en-US" sz="2000" dirty="0">
              <a:solidFill>
                <a:schemeClr val="bg1"/>
              </a:solidFill>
              <a:latin typeface="Comic Sans MS" panose="030F0702030302020204" pitchFamily="66" charset="0"/>
            </a:endParaRPr>
          </a:p>
        </p:txBody>
      </p:sp>
      <p:sp>
        <p:nvSpPr>
          <p:cNvPr id="5" name="AutoShape 2" descr="Most Improved Report Card Grade Score Increase Better Results Stock  Illustration - Illustration of higher, educate: 4860884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5"/>
          <a:stretch>
            <a:fillRect/>
          </a:stretch>
        </p:blipFill>
        <p:spPr>
          <a:xfrm>
            <a:off x="7521501" y="4953000"/>
            <a:ext cx="1457975" cy="1707866"/>
          </a:xfrm>
          <a:prstGeom prst="rect">
            <a:avLst/>
          </a:prstGeom>
        </p:spPr>
      </p:pic>
      <p:pic>
        <p:nvPicPr>
          <p:cNvPr id="11"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493418"/>
      </p:ext>
    </p:extLst>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685800" y="1032157"/>
            <a:ext cx="6645488" cy="1303867"/>
          </a:xfrm>
          <a:solidFill>
            <a:schemeClr val="accent2">
              <a:lumMod val="50000"/>
            </a:schemeClr>
          </a:solidFill>
        </p:spPr>
        <p:txBody>
          <a:bodyPr>
            <a:normAutofit/>
          </a:bodyPr>
          <a:lstStyle/>
          <a:p>
            <a:r>
              <a:rPr lang="en-US" sz="3200" dirty="0" smtClean="0">
                <a:latin typeface="Comic Sans MS" panose="030F0702030302020204" pitchFamily="66" charset="0"/>
              </a:rPr>
              <a:t>Career &amp; Technical Education (CTE) and West </a:t>
            </a:r>
            <a:r>
              <a:rPr lang="en-US" sz="3200" dirty="0" err="1" smtClean="0">
                <a:latin typeface="Comic Sans MS" panose="030F0702030302020204" pitchFamily="66" charset="0"/>
              </a:rPr>
              <a:t>Mec</a:t>
            </a:r>
            <a:r>
              <a:rPr lang="en-US" sz="3200" dirty="0" smtClean="0">
                <a:latin typeface="Comic Sans MS" panose="030F0702030302020204" pitchFamily="66" charset="0"/>
              </a:rPr>
              <a:t> Programs</a:t>
            </a:r>
            <a:endParaRPr lang="en-US" sz="3200" dirty="0">
              <a:latin typeface="Comic Sans MS" panose="030F0702030302020204" pitchFamily="66" charset="0"/>
            </a:endParaRPr>
          </a:p>
        </p:txBody>
      </p:sp>
      <p:sp>
        <p:nvSpPr>
          <p:cNvPr id="5" name="Text Placeholder 4"/>
          <p:cNvSpPr>
            <a:spLocks noGrp="1"/>
          </p:cNvSpPr>
          <p:nvPr>
            <p:ph type="body" idx="1"/>
          </p:nvPr>
        </p:nvSpPr>
        <p:spPr>
          <a:xfrm>
            <a:off x="5533681" y="3029041"/>
            <a:ext cx="2305472" cy="914400"/>
          </a:xfrm>
        </p:spPr>
        <p:txBody>
          <a:bodyPr/>
          <a:lstStyle/>
          <a:p>
            <a:pPr algn="ctr"/>
            <a:r>
              <a:rPr lang="en-US" sz="4000" u="sng" dirty="0" smtClean="0">
                <a:latin typeface="Comic Sans MS" panose="030F0702030302020204" pitchFamily="66" charset="0"/>
                <a:hlinkClick r:id="rId2"/>
              </a:rPr>
              <a:t>CTE</a:t>
            </a:r>
            <a:r>
              <a:rPr lang="en-US" sz="4000" dirty="0" smtClean="0">
                <a:latin typeface="Comic Sans MS" panose="030F0702030302020204" pitchFamily="66" charset="0"/>
              </a:rPr>
              <a:t> </a:t>
            </a:r>
            <a:endParaRPr lang="en-US" sz="4000" dirty="0">
              <a:latin typeface="Comic Sans MS" panose="030F0702030302020204" pitchFamily="66" charset="0"/>
            </a:endParaRPr>
          </a:p>
        </p:txBody>
      </p:sp>
      <p:sp>
        <p:nvSpPr>
          <p:cNvPr id="7" name="Text Placeholder 6"/>
          <p:cNvSpPr>
            <a:spLocks noGrp="1"/>
          </p:cNvSpPr>
          <p:nvPr>
            <p:ph type="body" sz="quarter" idx="3"/>
          </p:nvPr>
        </p:nvSpPr>
        <p:spPr>
          <a:xfrm>
            <a:off x="5249786" y="4293009"/>
            <a:ext cx="2911688" cy="576262"/>
          </a:xfrm>
        </p:spPr>
        <p:txBody>
          <a:bodyPr>
            <a:normAutofit fontScale="92500" lnSpcReduction="10000"/>
          </a:bodyPr>
          <a:lstStyle/>
          <a:p>
            <a:pPr algn="ctr"/>
            <a:r>
              <a:rPr lang="en-US" sz="4000" u="sng" dirty="0" smtClean="0">
                <a:latin typeface="Comic Sans MS" panose="030F0702030302020204" pitchFamily="66" charset="0"/>
                <a:hlinkClick r:id="rId3"/>
              </a:rPr>
              <a:t>West </a:t>
            </a:r>
            <a:r>
              <a:rPr lang="en-US" sz="4000" u="sng" dirty="0" err="1" smtClean="0">
                <a:latin typeface="Comic Sans MS" panose="030F0702030302020204" pitchFamily="66" charset="0"/>
                <a:hlinkClick r:id="rId3"/>
              </a:rPr>
              <a:t>Mec</a:t>
            </a:r>
            <a:endParaRPr lang="en-US" sz="4000" u="sng" dirty="0">
              <a:latin typeface="Comic Sans MS" panose="030F0702030302020204" pitchFamily="66" charset="0"/>
            </a:endParaRPr>
          </a:p>
        </p:txBody>
      </p:sp>
      <p:sp>
        <p:nvSpPr>
          <p:cNvPr id="10" name="Rectangle 9"/>
          <p:cNvSpPr/>
          <p:nvPr/>
        </p:nvSpPr>
        <p:spPr>
          <a:xfrm>
            <a:off x="685800" y="2382879"/>
            <a:ext cx="7848600" cy="861774"/>
          </a:xfrm>
          <a:prstGeom prst="rect">
            <a:avLst/>
          </a:prstGeom>
        </p:spPr>
        <p:txBody>
          <a:bodyPr wrap="square">
            <a:spAutoFit/>
          </a:bodyPr>
          <a:lstStyle/>
          <a:p>
            <a:pPr marL="342900" indent="-342900">
              <a:buFont typeface="Wingdings" panose="05000000000000000000" pitchFamily="2" charset="2"/>
              <a:buChar char="v"/>
            </a:pPr>
            <a:r>
              <a:rPr lang="en-US" sz="2500" i="1" u="none" dirty="0"/>
              <a:t>Decide what program you are interested in and research </a:t>
            </a:r>
            <a:r>
              <a:rPr lang="en-US" sz="2500" i="1" u="none" dirty="0" smtClean="0"/>
              <a:t>it.</a:t>
            </a:r>
            <a:endParaRPr lang="en-US" sz="2500" i="1" u="none" dirty="0"/>
          </a:p>
        </p:txBody>
      </p:sp>
      <p:pic>
        <p:nvPicPr>
          <p:cNvPr id="11" name="Picture 10" descr="Progressive Charlestown: House Passes Bill to Strengthen &lt;strong&gt;Career and Technical Education&lt;/strong&g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2391" y="3244652"/>
            <a:ext cx="3726044" cy="2851347"/>
          </a:xfrm>
          <a:prstGeom prst="rect">
            <a:avLst/>
          </a:prstGeom>
        </p:spPr>
      </p:pic>
      <p:pic>
        <p:nvPicPr>
          <p:cNvPr id="8" name="Picture 2" descr="Boulder Creek High School">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841161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a:xfrm>
            <a:off x="685800" y="2225673"/>
            <a:ext cx="8107362" cy="1143000"/>
          </a:xfrm>
        </p:spPr>
        <p:txBody>
          <a:bodyPr>
            <a:normAutofit fontScale="90000"/>
          </a:bodyPr>
          <a:lstStyle/>
          <a:p>
            <a:pPr algn="ctr" eaLnBrk="1" fontAlgn="auto" hangingPunct="1">
              <a:spcAft>
                <a:spcPts val="0"/>
              </a:spcAft>
              <a:defRPr/>
            </a:pPr>
            <a:r>
              <a:rPr lang="en-US" u="sng" dirty="0" smtClean="0">
                <a:solidFill>
                  <a:schemeClr val="bg1"/>
                </a:solidFill>
                <a:latin typeface="Arial Rounded MT Bold" panose="020F0704030504030204" pitchFamily="34" charset="0"/>
              </a:rPr>
              <a:t>Advanced Placement (AP) vs Gen Ed</a:t>
            </a:r>
            <a:r>
              <a:rPr lang="en-US" dirty="0" smtClean="0">
                <a:solidFill>
                  <a:schemeClr val="bg1"/>
                </a:solidFill>
                <a:latin typeface="Arial Rounded MT Bold" panose="020F0704030504030204" pitchFamily="34" charset="0"/>
              </a:rPr>
              <a:t/>
            </a:r>
            <a:br>
              <a:rPr lang="en-US" dirty="0" smtClean="0">
                <a:solidFill>
                  <a:schemeClr val="bg1"/>
                </a:solidFill>
                <a:latin typeface="Arial Rounded MT Bold" panose="020F0704030504030204" pitchFamily="34" charset="0"/>
              </a:rPr>
            </a:br>
            <a:endParaRPr lang="en-US" dirty="0">
              <a:solidFill>
                <a:schemeClr val="bg1"/>
              </a:solidFill>
              <a:latin typeface="Arial Rounded MT Bold" panose="020F0704030504030204" pitchFamily="34" charset="0"/>
            </a:endParaRPr>
          </a:p>
        </p:txBody>
      </p:sp>
      <p:pic>
        <p:nvPicPr>
          <p:cNvPr id="5" name="Picture 2" descr="C:\Documents and Settings\ssouthmayd\Local Settings\Temporary Internet Files\Content.IE5\ABEUG7C0\MC900441902[1].wmf"/>
          <p:cNvPicPr>
            <a:picLocks noChangeAspect="1" noChangeArrowheads="1"/>
          </p:cNvPicPr>
          <p:nvPr/>
        </p:nvPicPr>
        <p:blipFill>
          <a:blip r:embed="rId3" cstate="print"/>
          <a:srcRect/>
          <a:stretch>
            <a:fillRect/>
          </a:stretch>
        </p:blipFill>
        <p:spPr bwMode="auto">
          <a:xfrm rot="21366790">
            <a:off x="744958" y="3418152"/>
            <a:ext cx="1520825" cy="1797050"/>
          </a:xfrm>
          <a:prstGeom prst="rect">
            <a:avLst/>
          </a:prstGeom>
          <a:noFill/>
        </p:spPr>
      </p:pic>
      <p:sp>
        <p:nvSpPr>
          <p:cNvPr id="3" name="TextBox 2"/>
          <p:cNvSpPr txBox="1"/>
          <p:nvPr/>
        </p:nvSpPr>
        <p:spPr>
          <a:xfrm rot="21000321">
            <a:off x="1215093" y="1208004"/>
            <a:ext cx="4095994" cy="461665"/>
          </a:xfrm>
          <a:prstGeom prst="rect">
            <a:avLst/>
          </a:prstGeom>
          <a:solidFill>
            <a:srgbClr val="C00000"/>
          </a:solidFill>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sz="2400" dirty="0" smtClean="0">
                <a:latin typeface="Comic Sans MS" panose="030F0702030302020204" pitchFamily="66" charset="0"/>
                <a:hlinkClick r:id="rId4"/>
              </a:rPr>
              <a:t>AP and Gen Ed Information</a:t>
            </a:r>
            <a:endParaRPr lang="en-US" sz="2400" dirty="0">
              <a:latin typeface="Comic Sans MS" panose="030F0702030302020204" pitchFamily="66" charset="0"/>
            </a:endParaRPr>
          </a:p>
        </p:txBody>
      </p:sp>
      <p:pic>
        <p:nvPicPr>
          <p:cNvPr id="7" name="Picture 2" descr="Boulder Creek High School">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924471" y="3175742"/>
            <a:ext cx="4419600" cy="1415772"/>
          </a:xfrm>
          <a:prstGeom prst="rect">
            <a:avLst/>
          </a:prstGeom>
        </p:spPr>
        <p:txBody>
          <a:bodyPr wrap="square">
            <a:spAutoFit/>
          </a:bodyPr>
          <a:lstStyle/>
          <a:p>
            <a:r>
              <a:rPr lang="en-US" dirty="0">
                <a:solidFill>
                  <a:schemeClr val="bg1"/>
                </a:solidFill>
              </a:rPr>
              <a:t/>
            </a:r>
            <a:br>
              <a:rPr lang="en-US" dirty="0">
                <a:solidFill>
                  <a:schemeClr val="bg1"/>
                </a:solidFill>
              </a:rPr>
            </a:br>
            <a:r>
              <a:rPr lang="en-US" sz="3200" u="none" dirty="0">
                <a:solidFill>
                  <a:schemeClr val="bg1"/>
                </a:solidFill>
              </a:rPr>
              <a:t>What’s right for me? </a:t>
            </a:r>
            <a:endParaRPr lang="en-US" sz="3200" u="none" dirty="0"/>
          </a:p>
        </p:txBody>
      </p:sp>
      <p:pic>
        <p:nvPicPr>
          <p:cNvPr id="8" name="Picture 7"/>
          <p:cNvPicPr>
            <a:picLocks noChangeAspect="1"/>
          </p:cNvPicPr>
          <p:nvPr/>
        </p:nvPicPr>
        <p:blipFill>
          <a:blip r:embed="rId7"/>
          <a:stretch>
            <a:fillRect/>
          </a:stretch>
        </p:blipFill>
        <p:spPr>
          <a:xfrm>
            <a:off x="6783375" y="4953000"/>
            <a:ext cx="2088734" cy="1686160"/>
          </a:xfrm>
          <a:prstGeom prst="rect">
            <a:avLst/>
          </a:prstGeom>
        </p:spPr>
      </p:pic>
    </p:spTree>
    <p:extLst>
      <p:ext uri="{BB962C8B-B14F-4D97-AF65-F5344CB8AC3E}">
        <p14:creationId xmlns:p14="http://schemas.microsoft.com/office/powerpoint/2010/main" val="3238590885"/>
      </p:ext>
    </p:extLst>
  </p:cSld>
  <p:clrMapOvr>
    <a:masterClrMapping/>
  </p:clrMapOvr>
  <mc:AlternateContent xmlns:mc="http://schemas.openxmlformats.org/markup-compatibility/2006" xmlns:p14="http://schemas.microsoft.com/office/powerpoint/2010/main">
    <mc:Choice Requires="p14">
      <p:transition spd="slow" p14:dur="4000" advClick="0" advTm="45128">
        <p14:vortex dir="r"/>
      </p:transition>
    </mc:Choice>
    <mc:Fallback xmlns="">
      <p:transition spd="slow" advClick="0" advTm="45128">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sz="half" idx="2"/>
            <p:extLst>
              <p:ext uri="{D42A27DB-BD31-4B8C-83A1-F6EECF244321}">
                <p14:modId xmlns:p14="http://schemas.microsoft.com/office/powerpoint/2010/main" val="2123456417"/>
              </p:ext>
            </p:extLst>
          </p:nvPr>
        </p:nvGraphicFramePr>
        <p:xfrm>
          <a:off x="381000" y="2057400"/>
          <a:ext cx="8305800" cy="4648200"/>
        </p:xfrm>
        <a:graphic>
          <a:graphicData uri="http://schemas.openxmlformats.org/drawingml/2006/table">
            <a:tbl>
              <a:tblPr firstRow="1" bandRow="1">
                <a:tableStyleId>{5C22544A-7EE6-4342-B048-85BDC9FD1C3A}</a:tableStyleId>
              </a:tblPr>
              <a:tblGrid>
                <a:gridCol w="2793769">
                  <a:extLst>
                    <a:ext uri="{9D8B030D-6E8A-4147-A177-3AD203B41FA5}">
                      <a16:colId xmlns:a16="http://schemas.microsoft.com/office/drawing/2014/main" val="20000"/>
                    </a:ext>
                  </a:extLst>
                </a:gridCol>
                <a:gridCol w="5512031">
                  <a:extLst>
                    <a:ext uri="{9D8B030D-6E8A-4147-A177-3AD203B41FA5}">
                      <a16:colId xmlns:a16="http://schemas.microsoft.com/office/drawing/2014/main" val="20001"/>
                    </a:ext>
                  </a:extLst>
                </a:gridCol>
              </a:tblGrid>
              <a:tr h="868659">
                <a:tc>
                  <a:txBody>
                    <a:bodyPr/>
                    <a:lstStyle/>
                    <a:p>
                      <a:r>
                        <a:rPr lang="en-US" sz="2400" dirty="0" smtClean="0">
                          <a:latin typeface="Comic Sans MS" panose="030F0702030302020204" pitchFamily="66" charset="0"/>
                        </a:rPr>
                        <a:t>World</a:t>
                      </a:r>
                      <a:r>
                        <a:rPr lang="en-US" sz="2400" baseline="0" dirty="0" smtClean="0">
                          <a:latin typeface="Comic Sans MS" panose="030F0702030302020204" pitchFamily="66" charset="0"/>
                        </a:rPr>
                        <a:t> History</a:t>
                      </a:r>
                      <a:endParaRPr lang="en-US" sz="2400" dirty="0">
                        <a:latin typeface="Comic Sans MS" panose="030F0702030302020204" pitchFamily="66" charset="0"/>
                      </a:endParaRPr>
                    </a:p>
                  </a:txBody>
                  <a:tcPr/>
                </a:tc>
                <a:tc>
                  <a:txBody>
                    <a:bodyPr/>
                    <a:lstStyle/>
                    <a:p>
                      <a:r>
                        <a:rPr lang="en-US" sz="2400" dirty="0" smtClean="0">
                          <a:latin typeface="Comic Sans MS" panose="030F0702030302020204" pitchFamily="66" charset="0"/>
                        </a:rPr>
                        <a:t>Advanced Placement (AP) </a:t>
                      </a:r>
                    </a:p>
                    <a:p>
                      <a:r>
                        <a:rPr lang="en-US" sz="2400" dirty="0" smtClean="0">
                          <a:latin typeface="Comic Sans MS" panose="030F0702030302020204" pitchFamily="66" charset="0"/>
                        </a:rPr>
                        <a:t>World History</a:t>
                      </a:r>
                      <a:endParaRPr lang="en-US" sz="2400" dirty="0">
                        <a:latin typeface="Comic Sans MS" panose="030F0702030302020204" pitchFamily="66" charset="0"/>
                      </a:endParaRPr>
                    </a:p>
                  </a:txBody>
                  <a:tcPr/>
                </a:tc>
                <a:extLst>
                  <a:ext uri="{0D108BD9-81ED-4DB2-BD59-A6C34878D82A}">
                    <a16:rowId xmlns:a16="http://schemas.microsoft.com/office/drawing/2014/main" val="10000"/>
                  </a:ext>
                </a:extLst>
              </a:tr>
              <a:tr h="3779541">
                <a:tc>
                  <a:txBody>
                    <a:bodyPr/>
                    <a:lstStyle/>
                    <a:p>
                      <a:r>
                        <a:rPr lang="en-US" sz="2000" dirty="0" smtClean="0">
                          <a:solidFill>
                            <a:schemeClr val="accent2">
                              <a:lumMod val="60000"/>
                              <a:lumOff val="40000"/>
                            </a:schemeClr>
                          </a:solidFill>
                          <a:latin typeface="Comic Sans MS" panose="030F0702030302020204" pitchFamily="66" charset="0"/>
                        </a:rPr>
                        <a:t>This</a:t>
                      </a:r>
                      <a:r>
                        <a:rPr lang="en-US" sz="2000" baseline="0" dirty="0" smtClean="0">
                          <a:solidFill>
                            <a:schemeClr val="accent2">
                              <a:lumMod val="60000"/>
                              <a:lumOff val="40000"/>
                            </a:schemeClr>
                          </a:solidFill>
                          <a:latin typeface="Comic Sans MS" panose="030F0702030302020204" pitchFamily="66" charset="0"/>
                        </a:rPr>
                        <a:t> is a requirement for graduation</a:t>
                      </a:r>
                      <a:endParaRPr lang="en-US" sz="2000" dirty="0">
                        <a:solidFill>
                          <a:schemeClr val="accent2">
                            <a:lumMod val="60000"/>
                            <a:lumOff val="40000"/>
                          </a:schemeClr>
                        </a:solidFill>
                        <a:latin typeface="Comic Sans MS" panose="030F0702030302020204" pitchFamily="66" charset="0"/>
                      </a:endParaRPr>
                    </a:p>
                  </a:txBody>
                  <a:tcPr>
                    <a:solidFill>
                      <a:schemeClr val="bg1">
                        <a:lumMod val="85000"/>
                      </a:schemeClr>
                    </a:solidFill>
                  </a:tcPr>
                </a:tc>
                <a:tc>
                  <a:txBody>
                    <a:bodyPr/>
                    <a:lstStyle/>
                    <a:p>
                      <a:pPr marL="285750" indent="-285750">
                        <a:buFont typeface="Wingdings" panose="05000000000000000000" pitchFamily="2" charset="2"/>
                        <a:buChar char="q"/>
                      </a:pPr>
                      <a:r>
                        <a:rPr lang="en-US" sz="2000" dirty="0" smtClean="0">
                          <a:solidFill>
                            <a:schemeClr val="accent2">
                              <a:lumMod val="60000"/>
                              <a:lumOff val="40000"/>
                            </a:schemeClr>
                          </a:solidFill>
                          <a:latin typeface="Comic Sans MS" panose="030F0702030302020204" pitchFamily="66" charset="0"/>
                        </a:rPr>
                        <a:t>Highly motivated, willing to accept a challenge!</a:t>
                      </a:r>
                    </a:p>
                    <a:p>
                      <a:pPr marL="285750" indent="-285750">
                        <a:buFont typeface="Wingdings" panose="05000000000000000000" pitchFamily="2" charset="2"/>
                        <a:buChar char="q"/>
                      </a:pPr>
                      <a:r>
                        <a:rPr lang="en-US" sz="2000" dirty="0" smtClean="0">
                          <a:solidFill>
                            <a:schemeClr val="accent2">
                              <a:lumMod val="60000"/>
                              <a:lumOff val="40000"/>
                            </a:schemeClr>
                          </a:solidFill>
                          <a:latin typeface="Comic Sans MS" panose="030F0702030302020204" pitchFamily="66" charset="0"/>
                        </a:rPr>
                        <a:t>“B”</a:t>
                      </a:r>
                      <a:r>
                        <a:rPr lang="en-US" sz="2000" baseline="0" dirty="0" smtClean="0">
                          <a:solidFill>
                            <a:schemeClr val="accent2">
                              <a:lumMod val="60000"/>
                              <a:lumOff val="40000"/>
                            </a:schemeClr>
                          </a:solidFill>
                          <a:latin typeface="Comic Sans MS" panose="030F0702030302020204" pitchFamily="66" charset="0"/>
                        </a:rPr>
                        <a:t> or higher in ELA Honors</a:t>
                      </a:r>
                    </a:p>
                    <a:p>
                      <a:pPr marL="285750" indent="-285750">
                        <a:buFont typeface="Wingdings" panose="05000000000000000000" pitchFamily="2" charset="2"/>
                        <a:buChar char="q"/>
                      </a:pPr>
                      <a:r>
                        <a:rPr lang="en-US" sz="2000" baseline="0" dirty="0" smtClean="0">
                          <a:solidFill>
                            <a:schemeClr val="accent2">
                              <a:lumMod val="60000"/>
                              <a:lumOff val="40000"/>
                            </a:schemeClr>
                          </a:solidFill>
                          <a:latin typeface="Comic Sans MS" panose="030F0702030302020204" pitchFamily="66" charset="0"/>
                        </a:rPr>
                        <a:t>“A” in ELA (</a:t>
                      </a:r>
                      <a:r>
                        <a:rPr lang="en-US" sz="2000" baseline="0" dirty="0" err="1" smtClean="0">
                          <a:solidFill>
                            <a:schemeClr val="accent2">
                              <a:lumMod val="60000"/>
                              <a:lumOff val="40000"/>
                            </a:schemeClr>
                          </a:solidFill>
                          <a:latin typeface="Comic Sans MS" panose="030F0702030302020204" pitchFamily="66" charset="0"/>
                        </a:rPr>
                        <a:t>lexile</a:t>
                      </a:r>
                      <a:r>
                        <a:rPr lang="en-US" sz="2000" baseline="0" dirty="0" smtClean="0">
                          <a:solidFill>
                            <a:schemeClr val="accent2">
                              <a:lumMod val="60000"/>
                              <a:lumOff val="40000"/>
                            </a:schemeClr>
                          </a:solidFill>
                          <a:latin typeface="Comic Sans MS" panose="030F0702030302020204" pitchFamily="66" charset="0"/>
                        </a:rPr>
                        <a:t> 1100 or higher)</a:t>
                      </a:r>
                    </a:p>
                    <a:p>
                      <a:pPr marL="285750" indent="-285750">
                        <a:buFont typeface="Wingdings" panose="05000000000000000000" pitchFamily="2" charset="2"/>
                        <a:buChar char="q"/>
                      </a:pPr>
                      <a:r>
                        <a:rPr lang="en-US" sz="2000" baseline="0" dirty="0" smtClean="0">
                          <a:solidFill>
                            <a:schemeClr val="accent2">
                              <a:lumMod val="60000"/>
                              <a:lumOff val="40000"/>
                            </a:schemeClr>
                          </a:solidFill>
                          <a:latin typeface="Comic Sans MS" panose="030F0702030302020204" pitchFamily="66" charset="0"/>
                        </a:rPr>
                        <a:t>Strong work ethic and excellent time management skills!</a:t>
                      </a:r>
                    </a:p>
                    <a:p>
                      <a:pPr marL="285750" indent="-285750">
                        <a:buFont typeface="Wingdings" panose="05000000000000000000" pitchFamily="2" charset="2"/>
                        <a:buChar char="q"/>
                      </a:pPr>
                      <a:r>
                        <a:rPr lang="en-US" sz="2000" baseline="0" dirty="0" smtClean="0">
                          <a:solidFill>
                            <a:schemeClr val="accent2">
                              <a:lumMod val="60000"/>
                              <a:lumOff val="40000"/>
                            </a:schemeClr>
                          </a:solidFill>
                          <a:latin typeface="Comic Sans MS" panose="030F0702030302020204" pitchFamily="66" charset="0"/>
                        </a:rPr>
                        <a:t>Expect 1 -2 hours of homework 5-6 nights a week</a:t>
                      </a:r>
                    </a:p>
                    <a:p>
                      <a:pPr marL="285750" indent="-285750">
                        <a:buFont typeface="Wingdings" panose="05000000000000000000" pitchFamily="2" charset="2"/>
                        <a:buChar char="q"/>
                      </a:pPr>
                      <a:r>
                        <a:rPr lang="en-US" sz="2000" baseline="0" dirty="0" smtClean="0">
                          <a:solidFill>
                            <a:schemeClr val="accent2">
                              <a:lumMod val="60000"/>
                              <a:lumOff val="40000"/>
                            </a:schemeClr>
                          </a:solidFill>
                          <a:latin typeface="Comic Sans MS" panose="030F0702030302020204" pitchFamily="66" charset="0"/>
                        </a:rPr>
                        <a:t>You will read 1 chapter a week</a:t>
                      </a:r>
                    </a:p>
                    <a:p>
                      <a:pPr marL="285750" indent="-285750">
                        <a:buFont typeface="Wingdings" panose="05000000000000000000" pitchFamily="2" charset="2"/>
                        <a:buChar char="q"/>
                      </a:pPr>
                      <a:r>
                        <a:rPr lang="en-US" sz="2000" baseline="0" dirty="0" smtClean="0">
                          <a:solidFill>
                            <a:schemeClr val="accent2">
                              <a:lumMod val="60000"/>
                              <a:lumOff val="40000"/>
                            </a:schemeClr>
                          </a:solidFill>
                          <a:latin typeface="Comic Sans MS" panose="030F0702030302020204" pitchFamily="66" charset="0"/>
                        </a:rPr>
                        <a:t>1 Primary Source per week</a:t>
                      </a:r>
                    </a:p>
                    <a:p>
                      <a:pPr marL="285750" indent="-285750">
                        <a:buFont typeface="Wingdings" panose="05000000000000000000" pitchFamily="2" charset="2"/>
                        <a:buChar char="q"/>
                      </a:pPr>
                      <a:r>
                        <a:rPr lang="en-US" sz="2000" kern="1200" dirty="0" smtClean="0">
                          <a:solidFill>
                            <a:schemeClr val="accent2">
                              <a:lumMod val="60000"/>
                              <a:lumOff val="40000"/>
                            </a:schemeClr>
                          </a:solidFill>
                          <a:effectLst/>
                          <a:latin typeface="Comic Sans MS" panose="030F0702030302020204" pitchFamily="66" charset="0"/>
                          <a:ea typeface="+mn-ea"/>
                          <a:cs typeface="+mn-cs"/>
                        </a:rPr>
                        <a:t>Writing tests at least once a week </a:t>
                      </a:r>
                      <a:r>
                        <a:rPr lang="en-US" sz="2000" b="1" kern="1200" dirty="0" smtClean="0">
                          <a:solidFill>
                            <a:schemeClr val="accent2">
                              <a:lumMod val="60000"/>
                              <a:lumOff val="40000"/>
                            </a:schemeClr>
                          </a:solidFill>
                          <a:effectLst/>
                          <a:latin typeface="Comic Sans MS" panose="030F0702030302020204" pitchFamily="66" charset="0"/>
                          <a:ea typeface="+mn-ea"/>
                          <a:cs typeface="+mn-cs"/>
                        </a:rPr>
                        <a:t>(Heavily focused on writing)</a:t>
                      </a:r>
                      <a:endParaRPr lang="en-US" sz="2000" dirty="0">
                        <a:solidFill>
                          <a:schemeClr val="accent2">
                            <a:lumMod val="60000"/>
                            <a:lumOff val="40000"/>
                          </a:schemeClr>
                        </a:solidFill>
                      </a:endParaRPr>
                    </a:p>
                  </a:txBody>
                  <a:tcPr>
                    <a:solidFill>
                      <a:schemeClr val="bg1">
                        <a:lumMod val="85000"/>
                      </a:schemeClr>
                    </a:solid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stretch>
            <a:fillRect/>
          </a:stretch>
        </p:blipFill>
        <p:spPr>
          <a:xfrm>
            <a:off x="947241" y="4114800"/>
            <a:ext cx="1458318" cy="1936946"/>
          </a:xfrm>
          <a:prstGeom prst="rect">
            <a:avLst/>
          </a:prstGeom>
        </p:spPr>
      </p:pic>
      <p:sp>
        <p:nvSpPr>
          <p:cNvPr id="7" name="TextBox 6"/>
          <p:cNvSpPr txBox="1"/>
          <p:nvPr/>
        </p:nvSpPr>
        <p:spPr>
          <a:xfrm>
            <a:off x="1676400" y="815865"/>
            <a:ext cx="5410200" cy="830997"/>
          </a:xfrm>
          <a:prstGeom prst="rect">
            <a:avLst/>
          </a:prstGeom>
          <a:noFill/>
        </p:spPr>
        <p:txBody>
          <a:bodyPr wrap="square" rtlCol="0">
            <a:spAutoFit/>
          </a:bodyPr>
          <a:lstStyle/>
          <a:p>
            <a:r>
              <a:rPr lang="en-US" sz="4800" u="none" dirty="0" smtClean="0"/>
              <a:t>World History</a:t>
            </a:r>
            <a:endParaRPr lang="en-US" sz="4800" u="none" dirty="0"/>
          </a:p>
        </p:txBody>
      </p:sp>
      <p:pic>
        <p:nvPicPr>
          <p:cNvPr id="6" name="Picture 2" descr="Boulder Creek High 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359661"/>
      </p:ext>
    </p:extLst>
  </p:cSld>
  <p:clrMapOvr>
    <a:masterClrMapping/>
  </p:clrMapOvr>
  <mc:AlternateContent xmlns:mc="http://schemas.openxmlformats.org/markup-compatibility/2006" xmlns:p14="http://schemas.microsoft.com/office/powerpoint/2010/main">
    <mc:Choice Requires="p14">
      <p:transition spd="slow" p14:dur="1500" advTm="152203">
        <p14:window dir="vert"/>
      </p:transition>
    </mc:Choice>
    <mc:Fallback xmlns="">
      <p:transition spd="slow" advTm="152203">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380999" y="554814"/>
            <a:ext cx="7507941" cy="1446550"/>
          </a:xfrm>
          <a:prstGeom prst="rect">
            <a:avLst/>
          </a:prstGeom>
          <a:noFill/>
        </p:spPr>
        <p:txBody>
          <a:bodyPr wrap="square" rtlCol="0">
            <a:spAutoFit/>
          </a:bodyPr>
          <a:lstStyle/>
          <a:p>
            <a:r>
              <a:rPr lang="en-US" sz="4800" u="none" dirty="0" smtClean="0"/>
              <a:t>English Language Arts </a:t>
            </a:r>
            <a:r>
              <a:rPr lang="en-US" sz="4000" u="none" dirty="0" smtClean="0"/>
              <a:t>(ELA)</a:t>
            </a:r>
            <a:endParaRPr lang="en-US" sz="4000" u="none" dirty="0"/>
          </a:p>
        </p:txBody>
      </p:sp>
      <p:pic>
        <p:nvPicPr>
          <p:cNvPr id="6" name="Picture 2" descr="Boulder Creek High Scho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p:cNvGraphicFramePr>
            <a:graphicFrameLocks noGrp="1"/>
          </p:cNvGraphicFramePr>
          <p:nvPr>
            <p:ph sz="half" idx="2"/>
            <p:extLst>
              <p:ext uri="{D42A27DB-BD31-4B8C-83A1-F6EECF244321}">
                <p14:modId xmlns:p14="http://schemas.microsoft.com/office/powerpoint/2010/main" val="2293710061"/>
              </p:ext>
            </p:extLst>
          </p:nvPr>
        </p:nvGraphicFramePr>
        <p:xfrm>
          <a:off x="381000" y="2133600"/>
          <a:ext cx="8153400" cy="4445357"/>
        </p:xfrm>
        <a:graphic>
          <a:graphicData uri="http://schemas.openxmlformats.org/drawingml/2006/table">
            <a:tbl>
              <a:tblPr firstRow="1" bandRow="1">
                <a:tableStyleId>{5C22544A-7EE6-4342-B048-85BDC9FD1C3A}</a:tableStyleId>
              </a:tblPr>
              <a:tblGrid>
                <a:gridCol w="1905000">
                  <a:extLst>
                    <a:ext uri="{9D8B030D-6E8A-4147-A177-3AD203B41FA5}">
                      <a16:colId xmlns:a16="http://schemas.microsoft.com/office/drawing/2014/main" val="1220894911"/>
                    </a:ext>
                  </a:extLst>
                </a:gridCol>
                <a:gridCol w="2514600">
                  <a:extLst>
                    <a:ext uri="{9D8B030D-6E8A-4147-A177-3AD203B41FA5}">
                      <a16:colId xmlns:a16="http://schemas.microsoft.com/office/drawing/2014/main" val="2795159675"/>
                    </a:ext>
                  </a:extLst>
                </a:gridCol>
                <a:gridCol w="3733800">
                  <a:extLst>
                    <a:ext uri="{9D8B030D-6E8A-4147-A177-3AD203B41FA5}">
                      <a16:colId xmlns:a16="http://schemas.microsoft.com/office/drawing/2014/main" val="3154643565"/>
                    </a:ext>
                  </a:extLst>
                </a:gridCol>
              </a:tblGrid>
              <a:tr h="568602">
                <a:tc>
                  <a:txBody>
                    <a:bodyPr/>
                    <a:lstStyle/>
                    <a:p>
                      <a:r>
                        <a:rPr lang="en-US" sz="2400" dirty="0" smtClean="0">
                          <a:solidFill>
                            <a:schemeClr val="accent2">
                              <a:lumMod val="75000"/>
                            </a:schemeClr>
                          </a:solidFill>
                          <a:latin typeface="Comic Sans MS" panose="030F0702030302020204" pitchFamily="66" charset="0"/>
                        </a:rPr>
                        <a:t>ELA 3-4</a:t>
                      </a:r>
                      <a:endParaRPr lang="en-US" sz="2400" dirty="0">
                        <a:solidFill>
                          <a:schemeClr val="accent2">
                            <a:lumMod val="75000"/>
                          </a:schemeClr>
                        </a:solidFill>
                        <a:latin typeface="Comic Sans MS" panose="030F0702030302020204" pitchFamily="66" charset="0"/>
                      </a:endParaRPr>
                    </a:p>
                  </a:txBody>
                  <a:tcPr>
                    <a:solidFill>
                      <a:schemeClr val="bg1"/>
                    </a:solidFill>
                  </a:tcPr>
                </a:tc>
                <a:tc>
                  <a:txBody>
                    <a:bodyPr/>
                    <a:lstStyle/>
                    <a:p>
                      <a:r>
                        <a:rPr lang="en-US" sz="2400" dirty="0" smtClean="0">
                          <a:solidFill>
                            <a:schemeClr val="accent2">
                              <a:lumMod val="75000"/>
                            </a:schemeClr>
                          </a:solidFill>
                          <a:latin typeface="Comic Sans MS" panose="030F0702030302020204" pitchFamily="66" charset="0"/>
                        </a:rPr>
                        <a:t>ELA 3-4 Honors</a:t>
                      </a:r>
                      <a:endParaRPr lang="en-US" sz="2400" dirty="0">
                        <a:solidFill>
                          <a:schemeClr val="accent2">
                            <a:lumMod val="75000"/>
                          </a:schemeClr>
                        </a:solidFill>
                        <a:latin typeface="Comic Sans MS" panose="030F0702030302020204" pitchFamily="66" charset="0"/>
                      </a:endParaRPr>
                    </a:p>
                  </a:txBody>
                  <a:tcPr>
                    <a:solidFill>
                      <a:schemeClr val="bg1"/>
                    </a:solidFill>
                  </a:tcPr>
                </a:tc>
                <a:tc>
                  <a:txBody>
                    <a:bodyPr/>
                    <a:lstStyle/>
                    <a:p>
                      <a:r>
                        <a:rPr lang="en-US" sz="2400" dirty="0" smtClean="0">
                          <a:solidFill>
                            <a:schemeClr val="accent2">
                              <a:lumMod val="75000"/>
                            </a:schemeClr>
                          </a:solidFill>
                          <a:latin typeface="Comic Sans MS" panose="030F0702030302020204" pitchFamily="66" charset="0"/>
                        </a:rPr>
                        <a:t>AP Seminar</a:t>
                      </a:r>
                      <a:endParaRPr lang="en-US" sz="2400" dirty="0">
                        <a:solidFill>
                          <a:schemeClr val="accent2">
                            <a:lumMod val="75000"/>
                          </a:schemeClr>
                        </a:solidFill>
                        <a:latin typeface="Comic Sans MS" panose="030F0702030302020204" pitchFamily="66" charset="0"/>
                      </a:endParaRPr>
                    </a:p>
                  </a:txBody>
                  <a:tcPr>
                    <a:solidFill>
                      <a:schemeClr val="bg1"/>
                    </a:solidFill>
                  </a:tcPr>
                </a:tc>
                <a:extLst>
                  <a:ext uri="{0D108BD9-81ED-4DB2-BD59-A6C34878D82A}">
                    <a16:rowId xmlns:a16="http://schemas.microsoft.com/office/drawing/2014/main" val="3580919436"/>
                  </a:ext>
                </a:extLst>
              </a:tr>
              <a:tr h="3622397">
                <a:tc>
                  <a:txBody>
                    <a:bodyPr/>
                    <a:lstStyle/>
                    <a:p>
                      <a:r>
                        <a:rPr lang="en-US" dirty="0" smtClean="0">
                          <a:solidFill>
                            <a:schemeClr val="tx1"/>
                          </a:solidFill>
                          <a:latin typeface="Comic Sans MS" panose="030F0702030302020204" pitchFamily="66" charset="0"/>
                        </a:rPr>
                        <a:t>This is</a:t>
                      </a:r>
                      <a:r>
                        <a:rPr lang="en-US" baseline="0" dirty="0" smtClean="0">
                          <a:solidFill>
                            <a:schemeClr val="tx1"/>
                          </a:solidFill>
                          <a:latin typeface="Comic Sans MS" panose="030F0702030302020204" pitchFamily="66" charset="0"/>
                        </a:rPr>
                        <a:t> a requirement for graduation.</a:t>
                      </a:r>
                    </a:p>
                    <a:p>
                      <a:endParaRPr lang="en-US" baseline="0" dirty="0" smtClean="0">
                        <a:solidFill>
                          <a:schemeClr val="tx1"/>
                        </a:solidFill>
                        <a:latin typeface="Comic Sans MS" panose="030F0702030302020204" pitchFamily="66" charset="0"/>
                      </a:endParaRPr>
                    </a:p>
                    <a:p>
                      <a:endParaRPr lang="en-US" baseline="0" dirty="0" smtClean="0">
                        <a:solidFill>
                          <a:schemeClr val="tx1"/>
                        </a:solidFill>
                        <a:latin typeface="Comic Sans MS" panose="030F0702030302020204" pitchFamily="66" charset="0"/>
                      </a:endParaRPr>
                    </a:p>
                    <a:p>
                      <a:endParaRPr lang="en-US" baseline="0" dirty="0" smtClean="0">
                        <a:solidFill>
                          <a:schemeClr val="tx1"/>
                        </a:solidFill>
                        <a:latin typeface="Comic Sans MS" panose="030F0702030302020204" pitchFamily="66" charset="0"/>
                      </a:endParaRPr>
                    </a:p>
                    <a:p>
                      <a:endParaRPr lang="en-US" dirty="0">
                        <a:solidFill>
                          <a:schemeClr val="tx1"/>
                        </a:solidFill>
                        <a:latin typeface="Comic Sans MS" panose="030F0702030302020204" pitchFamily="66" charset="0"/>
                      </a:endParaRPr>
                    </a:p>
                  </a:txBody>
                  <a:tcPr>
                    <a:solidFill>
                      <a:srgbClr val="E14C09"/>
                    </a:solidFill>
                  </a:tcPr>
                </a:tc>
                <a:tc>
                  <a:txBody>
                    <a:bodyPr/>
                    <a:lstStyle/>
                    <a:p>
                      <a:pPr marL="285750" indent="-285750">
                        <a:buFont typeface="Wingdings" panose="05000000000000000000" pitchFamily="2" charset="2"/>
                        <a:buChar char="q"/>
                      </a:pPr>
                      <a:r>
                        <a:rPr lang="en-US" dirty="0" smtClean="0">
                          <a:solidFill>
                            <a:schemeClr val="tx1"/>
                          </a:solidFill>
                          <a:latin typeface="Comic Sans MS" panose="030F0702030302020204" pitchFamily="66" charset="0"/>
                        </a:rPr>
                        <a:t>Advanced</a:t>
                      </a:r>
                      <a:r>
                        <a:rPr lang="en-US" baseline="0" dirty="0" smtClean="0">
                          <a:solidFill>
                            <a:schemeClr val="tx1"/>
                          </a:solidFill>
                          <a:latin typeface="Comic Sans MS" panose="030F0702030302020204" pitchFamily="66" charset="0"/>
                        </a:rPr>
                        <a:t> level ELA course.</a:t>
                      </a:r>
                    </a:p>
                    <a:p>
                      <a:pPr marL="285750" indent="-285750">
                        <a:buFont typeface="Wingdings" panose="05000000000000000000" pitchFamily="2" charset="2"/>
                        <a:buChar char="q"/>
                      </a:pPr>
                      <a:r>
                        <a:rPr lang="en-US" sz="1800" dirty="0" smtClean="0">
                          <a:solidFill>
                            <a:schemeClr val="tx1"/>
                          </a:solidFill>
                          <a:latin typeface="Comic Sans MS" panose="030F0702030302020204" pitchFamily="66" charset="0"/>
                        </a:rPr>
                        <a:t>“B”</a:t>
                      </a:r>
                      <a:r>
                        <a:rPr lang="en-US" sz="1800" baseline="0" dirty="0" smtClean="0">
                          <a:solidFill>
                            <a:schemeClr val="tx1"/>
                          </a:solidFill>
                          <a:latin typeface="Comic Sans MS" panose="030F0702030302020204" pitchFamily="66" charset="0"/>
                        </a:rPr>
                        <a:t> or higher in ELA Honors</a:t>
                      </a:r>
                    </a:p>
                    <a:p>
                      <a:pPr marL="285750" indent="-285750">
                        <a:buFont typeface="Wingdings" panose="05000000000000000000" pitchFamily="2" charset="2"/>
                        <a:buChar char="q"/>
                      </a:pPr>
                      <a:r>
                        <a:rPr lang="en-US" sz="1800" baseline="0" dirty="0" smtClean="0">
                          <a:solidFill>
                            <a:schemeClr val="tx1"/>
                          </a:solidFill>
                          <a:latin typeface="Comic Sans MS" panose="030F0702030302020204" pitchFamily="66" charset="0"/>
                        </a:rPr>
                        <a:t>“A” in ELA </a:t>
                      </a:r>
                      <a:r>
                        <a:rPr lang="en-US" sz="1600" baseline="0" dirty="0" smtClean="0">
                          <a:solidFill>
                            <a:schemeClr val="tx1"/>
                          </a:solidFill>
                          <a:latin typeface="Comic Sans MS" panose="030F0702030302020204" pitchFamily="66" charset="0"/>
                        </a:rPr>
                        <a:t>(</a:t>
                      </a:r>
                      <a:r>
                        <a:rPr lang="en-US" sz="1600" baseline="0" dirty="0" err="1" smtClean="0">
                          <a:solidFill>
                            <a:schemeClr val="tx1"/>
                          </a:solidFill>
                          <a:latin typeface="Comic Sans MS" panose="030F0702030302020204" pitchFamily="66" charset="0"/>
                        </a:rPr>
                        <a:t>lexile</a:t>
                      </a:r>
                      <a:r>
                        <a:rPr lang="en-US" sz="1600" baseline="0" dirty="0" smtClean="0">
                          <a:solidFill>
                            <a:schemeClr val="tx1"/>
                          </a:solidFill>
                          <a:latin typeface="Comic Sans MS" panose="030F0702030302020204" pitchFamily="66" charset="0"/>
                        </a:rPr>
                        <a:t> 1100 or higher)</a:t>
                      </a:r>
                    </a:p>
                    <a:p>
                      <a:pPr marL="0" indent="0">
                        <a:buFont typeface="Wingdings" panose="05000000000000000000" pitchFamily="2" charset="2"/>
                        <a:buNone/>
                      </a:pPr>
                      <a:endParaRPr lang="en-US" dirty="0">
                        <a:solidFill>
                          <a:schemeClr val="tx1"/>
                        </a:solidFill>
                        <a:latin typeface="Comic Sans MS" panose="030F0702030302020204" pitchFamily="66" charset="0"/>
                      </a:endParaRPr>
                    </a:p>
                  </a:txBody>
                  <a:tcPr>
                    <a:solidFill>
                      <a:srgbClr val="E14C09"/>
                    </a:solidFill>
                  </a:tcPr>
                </a:tc>
                <a:tc>
                  <a:txBody>
                    <a:bodyPr/>
                    <a:lstStyle/>
                    <a:p>
                      <a:pPr marL="285750" indent="-285750">
                        <a:buFont typeface="Wingdings" panose="05000000000000000000" pitchFamily="2" charset="2"/>
                        <a:buChar char="q"/>
                      </a:pPr>
                      <a:r>
                        <a:rPr lang="en-US" dirty="0" smtClean="0">
                          <a:solidFill>
                            <a:schemeClr val="tx1"/>
                          </a:solidFill>
                          <a:latin typeface="Comic Sans MS" panose="030F0702030302020204" pitchFamily="66" charset="0"/>
                        </a:rPr>
                        <a:t>Reading</a:t>
                      </a:r>
                      <a:r>
                        <a:rPr lang="en-US" baseline="0" dirty="0" smtClean="0">
                          <a:solidFill>
                            <a:schemeClr val="tx1"/>
                          </a:solidFill>
                          <a:latin typeface="Comic Sans MS" panose="030F0702030302020204" pitchFamily="66" charset="0"/>
                        </a:rPr>
                        <a:t> and analyzing novels, plays, and short stories.</a:t>
                      </a:r>
                    </a:p>
                    <a:p>
                      <a:pPr marL="285750" indent="-285750">
                        <a:buFont typeface="Wingdings" panose="05000000000000000000" pitchFamily="2" charset="2"/>
                        <a:buChar char="q"/>
                      </a:pPr>
                      <a:r>
                        <a:rPr lang="en-US" baseline="0" dirty="0" smtClean="0">
                          <a:solidFill>
                            <a:schemeClr val="tx1"/>
                          </a:solidFill>
                          <a:latin typeface="Comic Sans MS" panose="030F0702030302020204" pitchFamily="66" charset="0"/>
                        </a:rPr>
                        <a:t>2 essays and 2 presentations</a:t>
                      </a:r>
                    </a:p>
                    <a:p>
                      <a:pPr marL="285750" indent="-285750">
                        <a:buFont typeface="Wingdings" panose="05000000000000000000" pitchFamily="2" charset="2"/>
                        <a:buChar char="q"/>
                      </a:pPr>
                      <a:r>
                        <a:rPr lang="en-US" baseline="0" dirty="0" smtClean="0">
                          <a:solidFill>
                            <a:schemeClr val="tx1"/>
                          </a:solidFill>
                          <a:latin typeface="Comic Sans MS" panose="030F0702030302020204" pitchFamily="66" charset="0"/>
                        </a:rPr>
                        <a:t>Writing rhetorical analysis, arguments, and synthesis essays.</a:t>
                      </a:r>
                    </a:p>
                    <a:p>
                      <a:pPr marL="285750" indent="-285750">
                        <a:buFont typeface="Wingdings" panose="05000000000000000000" pitchFamily="2" charset="2"/>
                        <a:buChar char="q"/>
                      </a:pPr>
                      <a:r>
                        <a:rPr lang="en-US" baseline="0" dirty="0" smtClean="0">
                          <a:solidFill>
                            <a:schemeClr val="tx1"/>
                          </a:solidFill>
                          <a:latin typeface="Comic Sans MS" panose="030F0702030302020204" pitchFamily="66" charset="0"/>
                        </a:rPr>
                        <a:t>Team and individual projects and presentations.</a:t>
                      </a:r>
                    </a:p>
                    <a:p>
                      <a:pPr marL="285750" indent="-285750">
                        <a:buFont typeface="Wingdings" panose="05000000000000000000" pitchFamily="2" charset="2"/>
                        <a:buChar char="q"/>
                      </a:pPr>
                      <a:r>
                        <a:rPr lang="en-US" baseline="0" dirty="0" smtClean="0">
                          <a:solidFill>
                            <a:schemeClr val="tx1"/>
                          </a:solidFill>
                          <a:latin typeface="Comic Sans MS" panose="030F0702030302020204" pitchFamily="66" charset="0"/>
                        </a:rPr>
                        <a:t>End of course exam</a:t>
                      </a:r>
                    </a:p>
                    <a:p>
                      <a:pPr marL="285750" indent="-285750">
                        <a:buFont typeface="Wingdings" panose="05000000000000000000" pitchFamily="2" charset="2"/>
                        <a:buChar char="q"/>
                      </a:pPr>
                      <a:r>
                        <a:rPr lang="en-US" sz="1800" dirty="0" smtClean="0">
                          <a:solidFill>
                            <a:schemeClr val="tx1"/>
                          </a:solidFill>
                          <a:latin typeface="Comic Sans MS" panose="030F0702030302020204" pitchFamily="66" charset="0"/>
                        </a:rPr>
                        <a:t>“B”</a:t>
                      </a:r>
                      <a:r>
                        <a:rPr lang="en-US" sz="1800" baseline="0" dirty="0" smtClean="0">
                          <a:solidFill>
                            <a:schemeClr val="tx1"/>
                          </a:solidFill>
                          <a:latin typeface="Comic Sans MS" panose="030F0702030302020204" pitchFamily="66" charset="0"/>
                        </a:rPr>
                        <a:t> or higher in ELA Honors</a:t>
                      </a:r>
                    </a:p>
                    <a:p>
                      <a:pPr marL="285750" indent="-285750">
                        <a:buFont typeface="Wingdings" panose="05000000000000000000" pitchFamily="2" charset="2"/>
                        <a:buChar char="q"/>
                      </a:pPr>
                      <a:r>
                        <a:rPr lang="en-US" sz="1800" baseline="0" dirty="0" smtClean="0">
                          <a:solidFill>
                            <a:schemeClr val="tx1"/>
                          </a:solidFill>
                          <a:latin typeface="Comic Sans MS" panose="030F0702030302020204" pitchFamily="66" charset="0"/>
                        </a:rPr>
                        <a:t>“A” in ELA </a:t>
                      </a:r>
                      <a:r>
                        <a:rPr lang="en-US" sz="1600" baseline="0" dirty="0" smtClean="0">
                          <a:solidFill>
                            <a:schemeClr val="tx1"/>
                          </a:solidFill>
                          <a:latin typeface="Comic Sans MS" panose="030F0702030302020204" pitchFamily="66" charset="0"/>
                        </a:rPr>
                        <a:t>(</a:t>
                      </a:r>
                      <a:r>
                        <a:rPr lang="en-US" sz="1600" baseline="0" dirty="0" err="1" smtClean="0">
                          <a:solidFill>
                            <a:schemeClr val="tx1"/>
                          </a:solidFill>
                          <a:latin typeface="Comic Sans MS" panose="030F0702030302020204" pitchFamily="66" charset="0"/>
                        </a:rPr>
                        <a:t>lexile</a:t>
                      </a:r>
                      <a:r>
                        <a:rPr lang="en-US" sz="1600" baseline="0" dirty="0" smtClean="0">
                          <a:solidFill>
                            <a:schemeClr val="tx1"/>
                          </a:solidFill>
                          <a:latin typeface="Comic Sans MS" panose="030F0702030302020204" pitchFamily="66" charset="0"/>
                        </a:rPr>
                        <a:t> 1100 or higher)</a:t>
                      </a:r>
                    </a:p>
                    <a:p>
                      <a:pPr marL="285750" indent="-285750">
                        <a:buFont typeface="Wingdings" panose="05000000000000000000" pitchFamily="2" charset="2"/>
                        <a:buChar char="q"/>
                      </a:pPr>
                      <a:endParaRPr lang="en-US" dirty="0">
                        <a:solidFill>
                          <a:schemeClr val="tx1"/>
                        </a:solidFill>
                        <a:latin typeface="Comic Sans MS" panose="030F0702030302020204" pitchFamily="66" charset="0"/>
                      </a:endParaRPr>
                    </a:p>
                  </a:txBody>
                  <a:tcPr>
                    <a:solidFill>
                      <a:srgbClr val="E14C09"/>
                    </a:solidFill>
                  </a:tcPr>
                </a:tc>
                <a:extLst>
                  <a:ext uri="{0D108BD9-81ED-4DB2-BD59-A6C34878D82A}">
                    <a16:rowId xmlns:a16="http://schemas.microsoft.com/office/drawing/2014/main" val="1697606327"/>
                  </a:ext>
                </a:extLst>
              </a:tr>
            </a:tbl>
          </a:graphicData>
        </a:graphic>
      </p:graphicFrame>
      <p:pic>
        <p:nvPicPr>
          <p:cNvPr id="12" name="Picture 11"/>
          <p:cNvPicPr>
            <a:picLocks noChangeAspect="1"/>
          </p:cNvPicPr>
          <p:nvPr/>
        </p:nvPicPr>
        <p:blipFill>
          <a:blip r:embed="rId5"/>
          <a:stretch>
            <a:fillRect/>
          </a:stretch>
        </p:blipFill>
        <p:spPr>
          <a:xfrm>
            <a:off x="380999" y="4724400"/>
            <a:ext cx="2145557" cy="1854557"/>
          </a:xfrm>
          <a:prstGeom prst="rect">
            <a:avLst/>
          </a:prstGeom>
        </p:spPr>
      </p:pic>
    </p:spTree>
    <p:extLst>
      <p:ext uri="{BB962C8B-B14F-4D97-AF65-F5344CB8AC3E}">
        <p14:creationId xmlns:p14="http://schemas.microsoft.com/office/powerpoint/2010/main" val="3690388981"/>
      </p:ext>
    </p:extLst>
  </p:cSld>
  <p:clrMapOvr>
    <a:masterClrMapping/>
  </p:clrMapOvr>
  <mc:AlternateContent xmlns:mc="http://schemas.openxmlformats.org/markup-compatibility/2006" xmlns:p14="http://schemas.microsoft.com/office/powerpoint/2010/main">
    <mc:Choice Requires="p14">
      <p:transition spd="slow" p14:dur="1600" advTm="152203">
        <p14:prism isInverted="1"/>
      </p:transition>
    </mc:Choice>
    <mc:Fallback xmlns="">
      <p:transition spd="slow" advTm="152203">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1954682" y="319945"/>
            <a:ext cx="3795326" cy="853356"/>
          </a:xfrm>
          <a:solidFill>
            <a:schemeClr val="accent1">
              <a:lumMod val="75000"/>
            </a:schemeClr>
          </a:solidFill>
        </p:spPr>
        <p:txBody>
          <a:bodyPr>
            <a:normAutofit/>
          </a:bodyPr>
          <a:lstStyle/>
          <a:p>
            <a:r>
              <a:rPr lang="en-US" dirty="0" smtClean="0">
                <a:latin typeface="Comic Sans MS" panose="030F0702030302020204" pitchFamily="66" charset="0"/>
              </a:rPr>
              <a:t>Science Options</a:t>
            </a:r>
            <a:endParaRPr lang="en-US" dirty="0">
              <a:latin typeface="Comic Sans MS" panose="030F0702030302020204" pitchFamily="66" charset="0"/>
            </a:endParaRPr>
          </a:p>
        </p:txBody>
      </p:sp>
      <p:pic>
        <p:nvPicPr>
          <p:cNvPr id="10" name="Content Placeholder 9" descr="File:&lt;strong&gt;Chemistry&lt;/strong&gt; Barnstar purple.svg - Wikimedia Commons"/>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425250" y="2287886"/>
            <a:ext cx="1552085" cy="1275273"/>
          </a:xfrm>
        </p:spPr>
      </p:pic>
      <p:pic>
        <p:nvPicPr>
          <p:cNvPr id="9" name="Picture 8" descr="Ciencias Naturales: The &lt;strong&gt;Earth&lt;/strong&gt;'s featur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7371" y="2458371"/>
            <a:ext cx="1726629" cy="1174108"/>
          </a:xfrm>
          <a:prstGeom prst="rect">
            <a:avLst/>
          </a:prstGeom>
        </p:spPr>
      </p:pic>
      <p:pic>
        <p:nvPicPr>
          <p:cNvPr id="11" name="Picture 10" descr="Frontiers | Cyanobacterial Farming for &lt;strong&gt;Environment&lt;/strong&gt; Friendly Sustainable Agriculture Practice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352" y="2401171"/>
            <a:ext cx="1752600" cy="1496187"/>
          </a:xfrm>
          <a:prstGeom prst="rect">
            <a:avLst/>
          </a:prstGeom>
        </p:spPr>
      </p:pic>
      <p:sp>
        <p:nvSpPr>
          <p:cNvPr id="13" name="TextBox 12"/>
          <p:cNvSpPr txBox="1"/>
          <p:nvPr/>
        </p:nvSpPr>
        <p:spPr>
          <a:xfrm>
            <a:off x="241567" y="4011865"/>
            <a:ext cx="2308170" cy="707886"/>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u="none" dirty="0" smtClean="0">
                <a:latin typeface="Comic Sans MS" panose="030F0702030302020204" pitchFamily="66" charset="0"/>
              </a:rPr>
              <a:t>Environmental</a:t>
            </a:r>
          </a:p>
          <a:p>
            <a:pPr algn="ctr"/>
            <a:endParaRPr lang="en-US" sz="2000" u="none" dirty="0">
              <a:latin typeface="Comic Sans MS" panose="030F0702030302020204" pitchFamily="66" charset="0"/>
            </a:endParaRPr>
          </a:p>
        </p:txBody>
      </p:sp>
      <p:sp>
        <p:nvSpPr>
          <p:cNvPr id="14" name="TextBox 13"/>
          <p:cNvSpPr txBox="1"/>
          <p:nvPr/>
        </p:nvSpPr>
        <p:spPr>
          <a:xfrm>
            <a:off x="3384491" y="3768045"/>
            <a:ext cx="2085882" cy="1015663"/>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u="none" dirty="0" smtClean="0">
                <a:latin typeface="Comic Sans MS" panose="030F0702030302020204" pitchFamily="66" charset="0"/>
              </a:rPr>
              <a:t>Earth </a:t>
            </a:r>
          </a:p>
          <a:p>
            <a:pPr algn="ctr"/>
            <a:r>
              <a:rPr lang="en-US" sz="2000" u="none" dirty="0" smtClean="0">
                <a:latin typeface="Comic Sans MS" panose="030F0702030302020204" pitchFamily="66" charset="0"/>
              </a:rPr>
              <a:t>or </a:t>
            </a:r>
          </a:p>
          <a:p>
            <a:pPr algn="ctr"/>
            <a:r>
              <a:rPr lang="en-US" sz="2000" u="none" dirty="0" smtClean="0">
                <a:latin typeface="Comic Sans MS" panose="030F0702030302020204" pitchFamily="66" charset="0"/>
              </a:rPr>
              <a:t>Earth Honors</a:t>
            </a:r>
            <a:endParaRPr lang="en-US" sz="2000" u="none" dirty="0">
              <a:latin typeface="Comic Sans MS" panose="030F0702030302020204" pitchFamily="66" charset="0"/>
            </a:endParaRPr>
          </a:p>
        </p:txBody>
      </p:sp>
      <p:sp>
        <p:nvSpPr>
          <p:cNvPr id="2" name="TextBox 1"/>
          <p:cNvSpPr txBox="1"/>
          <p:nvPr/>
        </p:nvSpPr>
        <p:spPr>
          <a:xfrm flipH="1">
            <a:off x="3281163" y="6332398"/>
            <a:ext cx="2468845" cy="338554"/>
          </a:xfrm>
          <a:prstGeom prst="rect">
            <a:avLst/>
          </a:prstGeom>
          <a:solidFill>
            <a:schemeClr val="accent1">
              <a:lumMod val="75000"/>
            </a:schemeClr>
          </a:solidFill>
        </p:spPr>
        <p:txBody>
          <a:bodyPr wrap="square" rtlCol="0">
            <a:spAutoFit/>
          </a:bodyPr>
          <a:lstStyle/>
          <a:p>
            <a:r>
              <a:rPr lang="en-US" sz="1600" dirty="0" smtClean="0">
                <a:hlinkClick r:id="rId5"/>
              </a:rPr>
              <a:t>New Science Standards</a:t>
            </a:r>
            <a:endParaRPr lang="en-US" sz="1600" dirty="0"/>
          </a:p>
        </p:txBody>
      </p:sp>
      <p:sp>
        <p:nvSpPr>
          <p:cNvPr id="4" name="TextBox 3"/>
          <p:cNvSpPr txBox="1"/>
          <p:nvPr/>
        </p:nvSpPr>
        <p:spPr>
          <a:xfrm>
            <a:off x="0" y="1308867"/>
            <a:ext cx="7467600" cy="707886"/>
          </a:xfrm>
          <a:prstGeom prst="rect">
            <a:avLst/>
          </a:prstGeom>
          <a:noFill/>
        </p:spPr>
        <p:txBody>
          <a:bodyPr wrap="square" rtlCol="0">
            <a:spAutoFit/>
          </a:bodyPr>
          <a:lstStyle/>
          <a:p>
            <a:pPr algn="ctr"/>
            <a:r>
              <a:rPr lang="en-US" sz="2000" b="1" u="none" dirty="0" smtClean="0"/>
              <a:t>Students must </a:t>
            </a:r>
            <a:r>
              <a:rPr lang="en-US" sz="2000" b="1" u="none" dirty="0"/>
              <a:t>t</a:t>
            </a:r>
            <a:r>
              <a:rPr lang="en-US" sz="2000" b="1" u="none" dirty="0" smtClean="0"/>
              <a:t>ake Environmental </a:t>
            </a:r>
            <a:r>
              <a:rPr lang="en-US" sz="2000" b="1" dirty="0" smtClean="0"/>
              <a:t>OR</a:t>
            </a:r>
            <a:r>
              <a:rPr lang="en-US" sz="2000" b="1" u="none" dirty="0" smtClean="0"/>
              <a:t> Earth Science by the end of your Junior Year</a:t>
            </a:r>
            <a:endParaRPr lang="en-US" sz="2000" b="1" u="none" dirty="0"/>
          </a:p>
        </p:txBody>
      </p:sp>
      <p:sp>
        <p:nvSpPr>
          <p:cNvPr id="15" name="TextBox 14"/>
          <p:cNvSpPr txBox="1"/>
          <p:nvPr/>
        </p:nvSpPr>
        <p:spPr>
          <a:xfrm>
            <a:off x="241567" y="4990884"/>
            <a:ext cx="8673833" cy="1077218"/>
          </a:xfrm>
          <a:prstGeom prst="rect">
            <a:avLst/>
          </a:prstGeom>
          <a:noFill/>
        </p:spPr>
        <p:txBody>
          <a:bodyPr wrap="square" rtlCol="0">
            <a:spAutoFit/>
          </a:bodyPr>
          <a:lstStyle/>
          <a:p>
            <a:pPr marL="285750" indent="-285750">
              <a:buFont typeface="Wingdings" panose="05000000000000000000" pitchFamily="2" charset="2"/>
              <a:buChar char="v"/>
            </a:pPr>
            <a:r>
              <a:rPr lang="en-US" sz="1600" b="1" u="none" dirty="0">
                <a:solidFill>
                  <a:schemeClr val="bg1"/>
                </a:solidFill>
                <a:latin typeface="Times New Roman" panose="02020603050405020304" pitchFamily="18" charset="0"/>
                <a:cs typeface="Times New Roman" panose="02020603050405020304" pitchFamily="18" charset="0"/>
              </a:rPr>
              <a:t>If you select Chemistry/Chemistry Honors for your Sophomore year, you must complete Earth or Environmental Science by the end of Junior </a:t>
            </a:r>
            <a:r>
              <a:rPr lang="en-US" sz="1600" b="1" u="none" dirty="0" smtClean="0">
                <a:solidFill>
                  <a:schemeClr val="bg1"/>
                </a:solidFill>
                <a:latin typeface="Times New Roman" panose="02020603050405020304" pitchFamily="18" charset="0"/>
                <a:cs typeface="Times New Roman" panose="02020603050405020304" pitchFamily="18" charset="0"/>
              </a:rPr>
              <a:t>year, </a:t>
            </a:r>
            <a:r>
              <a:rPr lang="en-US" sz="1600" b="1" u="none" dirty="0">
                <a:solidFill>
                  <a:schemeClr val="bg1"/>
                </a:solidFill>
                <a:latin typeface="Times New Roman" panose="02020603050405020304" pitchFamily="18" charset="0"/>
                <a:cs typeface="Times New Roman" panose="02020603050405020304" pitchFamily="18" charset="0"/>
              </a:rPr>
              <a:t>or </a:t>
            </a:r>
            <a:r>
              <a:rPr lang="en-US" sz="1600" b="1" u="none" dirty="0" smtClean="0">
                <a:solidFill>
                  <a:schemeClr val="bg1"/>
                </a:solidFill>
                <a:latin typeface="Times New Roman" panose="02020603050405020304" pitchFamily="18" charset="0"/>
                <a:cs typeface="Times New Roman" panose="02020603050405020304" pitchFamily="18" charset="0"/>
              </a:rPr>
              <a:t>you can take Honors </a:t>
            </a:r>
            <a:r>
              <a:rPr lang="en-US" sz="1600" b="1" u="none" dirty="0">
                <a:solidFill>
                  <a:schemeClr val="bg1"/>
                </a:solidFill>
                <a:latin typeface="Times New Roman" panose="02020603050405020304" pitchFamily="18" charset="0"/>
                <a:cs typeface="Times New Roman" panose="02020603050405020304" pitchFamily="18" charset="0"/>
              </a:rPr>
              <a:t>Earth Science course </a:t>
            </a:r>
            <a:r>
              <a:rPr lang="en-US" sz="1600" b="1" u="none" dirty="0" smtClean="0">
                <a:solidFill>
                  <a:schemeClr val="bg1"/>
                </a:solidFill>
                <a:latin typeface="Times New Roman" panose="02020603050405020304" pitchFamily="18" charset="0"/>
                <a:cs typeface="Times New Roman" panose="02020603050405020304" pitchFamily="18" charset="0"/>
              </a:rPr>
              <a:t>with </a:t>
            </a:r>
            <a:r>
              <a:rPr lang="en-US" sz="1600" b="1" u="none" dirty="0">
                <a:solidFill>
                  <a:schemeClr val="bg1"/>
                </a:solidFill>
                <a:latin typeface="Times New Roman" panose="02020603050405020304" pitchFamily="18" charset="0"/>
                <a:cs typeface="Times New Roman" panose="02020603050405020304" pitchFamily="18" charset="0"/>
              </a:rPr>
              <a:t>Aspire </a:t>
            </a:r>
            <a:r>
              <a:rPr lang="en-US" sz="1400" b="1" u="none" dirty="0">
                <a:solidFill>
                  <a:schemeClr val="bg1"/>
                </a:solidFill>
                <a:latin typeface="Times New Roman" panose="02020603050405020304" pitchFamily="18" charset="0"/>
                <a:cs typeface="Times New Roman" panose="02020603050405020304" pitchFamily="18" charset="0"/>
              </a:rPr>
              <a:t>(DV online program) </a:t>
            </a:r>
            <a:r>
              <a:rPr lang="en-US" sz="1600" b="1" u="none" dirty="0" smtClean="0">
                <a:solidFill>
                  <a:schemeClr val="bg1"/>
                </a:solidFill>
                <a:latin typeface="Times New Roman" panose="02020603050405020304" pitchFamily="18" charset="0"/>
                <a:cs typeface="Times New Roman" panose="02020603050405020304" pitchFamily="18" charset="0"/>
              </a:rPr>
              <a:t>which </a:t>
            </a:r>
            <a:r>
              <a:rPr lang="en-US" sz="1600" b="1" u="none" dirty="0">
                <a:solidFill>
                  <a:schemeClr val="bg1"/>
                </a:solidFill>
                <a:latin typeface="Times New Roman" panose="02020603050405020304" pitchFamily="18" charset="0"/>
                <a:cs typeface="Times New Roman" panose="02020603050405020304" pitchFamily="18" charset="0"/>
              </a:rPr>
              <a:t>meets the science </a:t>
            </a:r>
            <a:r>
              <a:rPr lang="en-US" sz="1600" b="1" u="none" dirty="0" smtClean="0">
                <a:solidFill>
                  <a:schemeClr val="bg1"/>
                </a:solidFill>
                <a:latin typeface="Times New Roman" panose="02020603050405020304" pitchFamily="18" charset="0"/>
                <a:cs typeface="Times New Roman" panose="02020603050405020304" pitchFamily="18" charset="0"/>
              </a:rPr>
              <a:t>requirement </a:t>
            </a:r>
            <a:r>
              <a:rPr lang="en-US" sz="1600" b="1" u="none" dirty="0">
                <a:solidFill>
                  <a:schemeClr val="bg1"/>
                </a:solidFill>
                <a:latin typeface="Times New Roman" panose="02020603050405020304" pitchFamily="18" charset="0"/>
                <a:cs typeface="Times New Roman" panose="02020603050405020304" pitchFamily="18" charset="0"/>
              </a:rPr>
              <a:t>if </a:t>
            </a:r>
            <a:r>
              <a:rPr lang="en-US" sz="1600" b="1" u="none" dirty="0" smtClean="0">
                <a:solidFill>
                  <a:schemeClr val="bg1"/>
                </a:solidFill>
                <a:latin typeface="Times New Roman" panose="02020603050405020304" pitchFamily="18" charset="0"/>
                <a:cs typeface="Times New Roman" panose="02020603050405020304" pitchFamily="18" charset="0"/>
              </a:rPr>
              <a:t>you </a:t>
            </a:r>
            <a:r>
              <a:rPr lang="en-US" sz="1600" b="1" u="none" dirty="0">
                <a:solidFill>
                  <a:schemeClr val="bg1"/>
                </a:solidFill>
                <a:latin typeface="Times New Roman" panose="02020603050405020304" pitchFamily="18" charset="0"/>
                <a:cs typeface="Times New Roman" panose="02020603050405020304" pitchFamily="18" charset="0"/>
              </a:rPr>
              <a:t>have </a:t>
            </a:r>
            <a:r>
              <a:rPr lang="en-US" sz="1600" b="1" u="none" dirty="0" smtClean="0">
                <a:solidFill>
                  <a:schemeClr val="bg1"/>
                </a:solidFill>
                <a:latin typeface="Times New Roman" panose="02020603050405020304" pitchFamily="18" charset="0"/>
                <a:cs typeface="Times New Roman" panose="02020603050405020304" pitchFamily="18" charset="0"/>
              </a:rPr>
              <a:t>a </a:t>
            </a:r>
            <a:r>
              <a:rPr lang="en-US" sz="1600" b="1" u="none" dirty="0">
                <a:solidFill>
                  <a:schemeClr val="bg1"/>
                </a:solidFill>
                <a:latin typeface="Times New Roman" panose="02020603050405020304" pitchFamily="18" charset="0"/>
                <a:cs typeface="Times New Roman" panose="02020603050405020304" pitchFamily="18" charset="0"/>
              </a:rPr>
              <a:t>goal of taking another science Junior </a:t>
            </a:r>
            <a:r>
              <a:rPr lang="en-US" sz="1600" b="1" u="none" dirty="0" smtClean="0">
                <a:solidFill>
                  <a:schemeClr val="bg1"/>
                </a:solidFill>
                <a:latin typeface="Times New Roman" panose="02020603050405020304" pitchFamily="18" charset="0"/>
                <a:cs typeface="Times New Roman" panose="02020603050405020304" pitchFamily="18" charset="0"/>
              </a:rPr>
              <a:t>year, </a:t>
            </a:r>
            <a:r>
              <a:rPr lang="en-US" sz="1600" b="1" u="none" dirty="0">
                <a:solidFill>
                  <a:schemeClr val="bg1"/>
                </a:solidFill>
                <a:latin typeface="Times New Roman" panose="02020603050405020304" pitchFamily="18" charset="0"/>
                <a:cs typeface="Times New Roman" panose="02020603050405020304" pitchFamily="18" charset="0"/>
              </a:rPr>
              <a:t>such as Anatomy/Physiology, AP Bio, Physics or </a:t>
            </a:r>
            <a:r>
              <a:rPr lang="en-US" sz="1600" b="1" u="none" dirty="0" smtClean="0">
                <a:solidFill>
                  <a:schemeClr val="bg1"/>
                </a:solidFill>
                <a:latin typeface="Times New Roman" panose="02020603050405020304" pitchFamily="18" charset="0"/>
                <a:cs typeface="Times New Roman" panose="02020603050405020304" pitchFamily="18" charset="0"/>
              </a:rPr>
              <a:t> etc.</a:t>
            </a:r>
            <a:endParaRPr lang="en-US" sz="1600" b="1" u="none" dirty="0">
              <a:solidFill>
                <a:schemeClr val="bg1"/>
              </a:solidFill>
              <a:latin typeface="Times New Roman" panose="02020603050405020304" pitchFamily="18" charset="0"/>
              <a:cs typeface="Times New Roman" panose="02020603050405020304" pitchFamily="18" charset="0"/>
            </a:endParaRPr>
          </a:p>
        </p:txBody>
      </p:sp>
      <p:sp>
        <p:nvSpPr>
          <p:cNvPr id="5" name="Down Arrow Callout 4"/>
          <p:cNvSpPr/>
          <p:nvPr/>
        </p:nvSpPr>
        <p:spPr>
          <a:xfrm>
            <a:off x="5849551" y="3632479"/>
            <a:ext cx="2576014" cy="1417614"/>
          </a:xfrm>
          <a:prstGeom prst="downArrowCallou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928086" y="3625887"/>
            <a:ext cx="2418943" cy="923330"/>
          </a:xfrm>
          <a:prstGeom prst="rect">
            <a:avLst/>
          </a:prstGeom>
        </p:spPr>
        <p:txBody>
          <a:bodyPr wrap="square">
            <a:spAutoFit/>
          </a:bodyPr>
          <a:lstStyle/>
          <a:p>
            <a:pPr algn="ctr"/>
            <a:r>
              <a:rPr lang="en-US" sz="2000" u="none" dirty="0" smtClean="0"/>
              <a:t>Chemistry or Chemistry Honors</a:t>
            </a:r>
          </a:p>
          <a:p>
            <a:pPr algn="ctr"/>
            <a:r>
              <a:rPr lang="en-US" sz="1400" u="none" dirty="0" smtClean="0"/>
              <a:t>(</a:t>
            </a:r>
            <a:r>
              <a:rPr lang="en-US" sz="1400" b="1" i="1" u="none" dirty="0" smtClean="0"/>
              <a:t>read below</a:t>
            </a:r>
            <a:r>
              <a:rPr lang="en-US" sz="1400" u="none" dirty="0" smtClean="0"/>
              <a:t>)</a:t>
            </a:r>
            <a:endParaRPr lang="en-US" sz="1400" u="none" dirty="0"/>
          </a:p>
        </p:txBody>
      </p:sp>
      <p:pic>
        <p:nvPicPr>
          <p:cNvPr id="17"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1531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14" name="Title 13"/>
          <p:cNvSpPr>
            <a:spLocks noGrp="1"/>
          </p:cNvSpPr>
          <p:nvPr>
            <p:ph type="title"/>
          </p:nvPr>
        </p:nvSpPr>
        <p:spPr>
          <a:xfrm>
            <a:off x="304800" y="685800"/>
            <a:ext cx="4419600" cy="1371600"/>
          </a:xfrm>
        </p:spPr>
        <p:txBody>
          <a:bodyPr>
            <a:normAutofit/>
          </a:bodyPr>
          <a:lstStyle/>
          <a:p>
            <a:r>
              <a:rPr lang="en-US" sz="2800" dirty="0" smtClean="0">
                <a:latin typeface="Arial Rounded MT Bold" panose="020F0704030504030204" pitchFamily="34" charset="0"/>
                <a:hlinkClick r:id="rId3"/>
              </a:rPr>
              <a:t>Course Registration Sheet for Sophomore Year</a:t>
            </a:r>
            <a:endParaRPr lang="en-US" sz="2800" dirty="0">
              <a:latin typeface="Arial Rounded MT Bold" panose="020F0704030504030204" pitchFamily="34" charset="0"/>
            </a:endParaRPr>
          </a:p>
        </p:txBody>
      </p:sp>
      <p:sp>
        <p:nvSpPr>
          <p:cNvPr id="16" name="Text Placeholder 15"/>
          <p:cNvSpPr>
            <a:spLocks noGrp="1"/>
          </p:cNvSpPr>
          <p:nvPr>
            <p:ph type="body" sz="half" idx="2"/>
          </p:nvPr>
        </p:nvSpPr>
        <p:spPr>
          <a:xfrm>
            <a:off x="457200" y="2057400"/>
            <a:ext cx="3810000" cy="4495800"/>
          </a:xfrm>
        </p:spPr>
        <p:txBody>
          <a:bodyPr>
            <a:normAutofit/>
          </a:bodyPr>
          <a:lstStyle/>
          <a:p>
            <a:pPr marL="285750" indent="-285750" algn="l">
              <a:buClrTx/>
              <a:buFont typeface="Wingdings" panose="05000000000000000000" pitchFamily="2" charset="2"/>
              <a:buChar char="q"/>
            </a:pPr>
            <a:r>
              <a:rPr lang="en-US" sz="1800" dirty="0" smtClean="0">
                <a:latin typeface="Berlin Sans FB" panose="020E0602020502020306" pitchFamily="34" charset="0"/>
              </a:rPr>
              <a:t>Fill-in your first and last name, student ID #, student email, and </a:t>
            </a:r>
            <a:r>
              <a:rPr lang="en-US" sz="1800" dirty="0" smtClean="0">
                <a:solidFill>
                  <a:srgbClr val="C00000"/>
                </a:solidFill>
                <a:latin typeface="Berlin Sans FB" panose="020E0602020502020306" pitchFamily="34" charset="0"/>
                <a:hlinkClick r:id="rId4" action="ppaction://hlinksldjump"/>
              </a:rPr>
              <a:t>counselor’s name</a:t>
            </a:r>
            <a:r>
              <a:rPr lang="en-US" sz="1800" dirty="0" smtClean="0">
                <a:latin typeface="Berlin Sans FB" panose="020E0602020502020306" pitchFamily="34" charset="0"/>
              </a:rPr>
              <a:t>.</a:t>
            </a:r>
          </a:p>
          <a:p>
            <a:pPr marL="285750" indent="-285750" algn="l">
              <a:buClrTx/>
              <a:buFont typeface="Wingdings" panose="05000000000000000000" pitchFamily="2" charset="2"/>
              <a:buChar char="q"/>
            </a:pPr>
            <a:r>
              <a:rPr lang="en-US" sz="1800" dirty="0" smtClean="0">
                <a:latin typeface="Berlin Sans FB" panose="020E0602020502020306" pitchFamily="34" charset="0"/>
              </a:rPr>
              <a:t>Select classes for:</a:t>
            </a:r>
          </a:p>
          <a:p>
            <a:pPr marL="742950" lvl="1" indent="-285750">
              <a:buClrTx/>
              <a:buFont typeface="Wingdings" panose="05000000000000000000" pitchFamily="2" charset="2"/>
              <a:buChar char="q"/>
            </a:pPr>
            <a:r>
              <a:rPr lang="en-US" sz="1800" dirty="0" smtClean="0">
                <a:latin typeface="Berlin Sans FB" panose="020E0602020502020306" pitchFamily="34" charset="0"/>
              </a:rPr>
              <a:t>ELA</a:t>
            </a:r>
          </a:p>
          <a:p>
            <a:pPr marL="742950" lvl="1" indent="-285750">
              <a:buClrTx/>
              <a:buFont typeface="Wingdings" panose="05000000000000000000" pitchFamily="2" charset="2"/>
              <a:buChar char="q"/>
            </a:pPr>
            <a:r>
              <a:rPr lang="en-US" sz="1800" dirty="0" smtClean="0">
                <a:latin typeface="Berlin Sans FB" panose="020E0602020502020306" pitchFamily="34" charset="0"/>
              </a:rPr>
              <a:t>Social Studies</a:t>
            </a:r>
          </a:p>
          <a:p>
            <a:pPr marL="742950" lvl="1" indent="-285750">
              <a:buClrTx/>
              <a:buFont typeface="Wingdings" panose="05000000000000000000" pitchFamily="2" charset="2"/>
              <a:buChar char="q"/>
            </a:pPr>
            <a:r>
              <a:rPr lang="en-US" sz="1800" dirty="0" smtClean="0">
                <a:latin typeface="Berlin Sans FB" panose="020E0602020502020306" pitchFamily="34" charset="0"/>
              </a:rPr>
              <a:t>Science</a:t>
            </a:r>
          </a:p>
          <a:p>
            <a:pPr marL="742950" lvl="1" indent="-285750">
              <a:buClrTx/>
              <a:buFont typeface="Wingdings" panose="05000000000000000000" pitchFamily="2" charset="2"/>
              <a:buChar char="q"/>
            </a:pPr>
            <a:r>
              <a:rPr lang="en-US" sz="1800" dirty="0" smtClean="0">
                <a:latin typeface="Berlin Sans FB" panose="020E0602020502020306" pitchFamily="34" charset="0"/>
              </a:rPr>
              <a:t>Math</a:t>
            </a:r>
          </a:p>
          <a:p>
            <a:pPr marL="742950" lvl="1" indent="-285750">
              <a:buClrTx/>
              <a:buFont typeface="Wingdings" panose="05000000000000000000" pitchFamily="2" charset="2"/>
              <a:buChar char="q"/>
            </a:pPr>
            <a:r>
              <a:rPr lang="en-US" sz="1800" dirty="0" smtClean="0">
                <a:latin typeface="Berlin Sans FB" panose="020E0602020502020306" pitchFamily="34" charset="0"/>
              </a:rPr>
              <a:t>2 Electives</a:t>
            </a:r>
          </a:p>
          <a:p>
            <a:pPr marL="742950" lvl="1" indent="-285750">
              <a:buClrTx/>
              <a:buFont typeface="Wingdings" panose="05000000000000000000" pitchFamily="2" charset="2"/>
              <a:buChar char="q"/>
            </a:pPr>
            <a:r>
              <a:rPr lang="en-US" sz="1800" dirty="0" smtClean="0">
                <a:latin typeface="Berlin Sans FB" panose="020E0602020502020306" pitchFamily="34" charset="0"/>
              </a:rPr>
              <a:t>2 Alternate Electives </a:t>
            </a:r>
            <a:r>
              <a:rPr lang="en-US" sz="1600" dirty="0" smtClean="0">
                <a:latin typeface="Berlin Sans FB" panose="020E0602020502020306" pitchFamily="34" charset="0"/>
              </a:rPr>
              <a:t>(</a:t>
            </a:r>
            <a:r>
              <a:rPr lang="en-US" sz="1600" i="1" dirty="0" smtClean="0">
                <a:latin typeface="Berlin Sans FB" panose="020E0602020502020306" pitchFamily="34" charset="0"/>
              </a:rPr>
              <a:t>electives and alternate electives cannot be the same</a:t>
            </a:r>
            <a:r>
              <a:rPr lang="en-US" sz="1600" dirty="0" smtClean="0">
                <a:latin typeface="Berlin Sans FB" panose="020E0602020502020306" pitchFamily="34" charset="0"/>
              </a:rPr>
              <a:t>)</a:t>
            </a:r>
          </a:p>
          <a:p>
            <a:pPr algn="l">
              <a:buClrTx/>
            </a:pPr>
            <a:endParaRPr lang="en-US" dirty="0" smtClean="0"/>
          </a:p>
          <a:p>
            <a:pPr>
              <a:buClrTx/>
            </a:pPr>
            <a:r>
              <a:rPr lang="en-US" sz="1200" b="1" i="1" dirty="0" smtClean="0">
                <a:latin typeface="Arial Narrow" panose="020B0606020202030204" pitchFamily="34" charset="0"/>
              </a:rPr>
              <a:t>                    </a:t>
            </a:r>
            <a:r>
              <a:rPr lang="en-US" sz="1200" b="1" i="1" dirty="0" smtClean="0">
                <a:latin typeface="Arial Narrow" panose="020B0606020202030204" pitchFamily="34" charset="0"/>
                <a:hlinkClick r:id="rId3"/>
              </a:rPr>
              <a:t>List of Sophomore Courses</a:t>
            </a:r>
            <a:endParaRPr lang="en-US" sz="1200" b="1" i="1" dirty="0">
              <a:latin typeface="Arial Narrow" panose="020B0606020202030204" pitchFamily="34" charset="0"/>
            </a:endParaRPr>
          </a:p>
        </p:txBody>
      </p:sp>
      <p:pic>
        <p:nvPicPr>
          <p:cNvPr id="4" name="Picture 3"/>
          <p:cNvPicPr>
            <a:picLocks noChangeAspect="1"/>
          </p:cNvPicPr>
          <p:nvPr/>
        </p:nvPicPr>
        <p:blipFill>
          <a:blip r:embed="rId5"/>
          <a:stretch>
            <a:fillRect/>
          </a:stretch>
        </p:blipFill>
        <p:spPr>
          <a:xfrm>
            <a:off x="4648200" y="609600"/>
            <a:ext cx="4343400" cy="5943600"/>
          </a:xfrm>
          <a:prstGeom prst="rect">
            <a:avLst/>
          </a:prstGeom>
        </p:spPr>
      </p:pic>
    </p:spTree>
    <p:extLst>
      <p:ext uri="{BB962C8B-B14F-4D97-AF65-F5344CB8AC3E}">
        <p14:creationId xmlns:p14="http://schemas.microsoft.com/office/powerpoint/2010/main" val="3101045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18140">
        <p15:prstTrans prst="curtains"/>
      </p:transition>
    </mc:Choice>
    <mc:Fallback xmlns="">
      <p:transition spd="slow" advTm="1814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24600" cy="1303867"/>
          </a:xfrm>
        </p:spPr>
        <p:txBody>
          <a:bodyPr>
            <a:normAutofit/>
          </a:bodyPr>
          <a:lstStyle/>
          <a:p>
            <a:r>
              <a:rPr lang="en-US" sz="3200" dirty="0" smtClean="0">
                <a:latin typeface="Comic Sans MS" panose="030F0702030302020204" pitchFamily="66" charset="0"/>
              </a:rPr>
              <a:t>Courses Registration for Your Sophomore Year</a:t>
            </a:r>
            <a:endParaRPr lang="en-US" sz="3200" dirty="0"/>
          </a:p>
        </p:txBody>
      </p:sp>
      <p:sp>
        <p:nvSpPr>
          <p:cNvPr id="10" name="Content Placeholder 9"/>
          <p:cNvSpPr>
            <a:spLocks noGrp="1"/>
          </p:cNvSpPr>
          <p:nvPr>
            <p:ph idx="1"/>
          </p:nvPr>
        </p:nvSpPr>
        <p:spPr>
          <a:xfrm>
            <a:off x="921121" y="2507339"/>
            <a:ext cx="7772400" cy="3444997"/>
          </a:xfrm>
        </p:spPr>
        <p:txBody>
          <a:bodyPr>
            <a:normAutofit/>
          </a:bodyPr>
          <a:lstStyle/>
          <a:p>
            <a:pPr>
              <a:buFont typeface="Wingdings" panose="05000000000000000000" pitchFamily="2" charset="2"/>
              <a:buChar char="q"/>
            </a:pPr>
            <a:r>
              <a:rPr lang="en-US" b="1" dirty="0"/>
              <a:t> </a:t>
            </a:r>
            <a:r>
              <a:rPr lang="en-US" dirty="0" smtClean="0">
                <a:latin typeface="Times New Roman" panose="02020603050405020304" pitchFamily="18" charset="0"/>
                <a:cs typeface="Times New Roman" panose="02020603050405020304" pitchFamily="18" charset="0"/>
              </a:rPr>
              <a:t>Log </a:t>
            </a:r>
            <a:r>
              <a:rPr lang="en-US" dirty="0">
                <a:latin typeface="Times New Roman" panose="02020603050405020304" pitchFamily="18" charset="0"/>
                <a:cs typeface="Times New Roman" panose="02020603050405020304" pitchFamily="18" charset="0"/>
              </a:rPr>
              <a:t>onto </a:t>
            </a:r>
            <a:r>
              <a:rPr lang="en-US" dirty="0" err="1" smtClean="0">
                <a:latin typeface="Times New Roman" panose="02020603050405020304" pitchFamily="18" charset="0"/>
                <a:cs typeface="Times New Roman" panose="02020603050405020304" pitchFamily="18" charset="0"/>
              </a:rPr>
              <a:t>Powerschools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u="sng" dirty="0" smtClean="0">
                <a:latin typeface="Times New Roman" panose="02020603050405020304" pitchFamily="18" charset="0"/>
                <a:cs typeface="Times New Roman" panose="02020603050405020304" pitchFamily="18" charset="0"/>
                <a:hlinkClick r:id="rId3"/>
              </a:rPr>
              <a:t>https</a:t>
            </a:r>
            <a:r>
              <a:rPr lang="en-US" u="sng" dirty="0">
                <a:latin typeface="Times New Roman" panose="02020603050405020304" pitchFamily="18" charset="0"/>
                <a:cs typeface="Times New Roman" panose="02020603050405020304" pitchFamily="18" charset="0"/>
                <a:hlinkClick r:id="rId3"/>
              </a:rPr>
              <a:t>://</a:t>
            </a:r>
            <a:r>
              <a:rPr lang="en-US" u="sng" dirty="0" smtClean="0">
                <a:latin typeface="Times New Roman" panose="02020603050405020304" pitchFamily="18" charset="0"/>
                <a:cs typeface="Times New Roman" panose="02020603050405020304" pitchFamily="18" charset="0"/>
                <a:hlinkClick r:id="rId3"/>
              </a:rPr>
              <a:t>ps.dvusd.org</a:t>
            </a:r>
            <a:r>
              <a:rPr lang="en-US" dirty="0" smtClean="0">
                <a:latin typeface="Times New Roman" panose="02020603050405020304" pitchFamily="18" charset="0"/>
                <a:cs typeface="Times New Roman" panose="02020603050405020304" pitchFamily="18" charset="0"/>
              </a:rPr>
              <a:t>) from the browser.  Don’t use the app.</a:t>
            </a:r>
          </a:p>
          <a:p>
            <a:pPr>
              <a:buFont typeface="Wingdings" panose="05000000000000000000" pitchFamily="2" charset="2"/>
              <a:buChar char="q"/>
            </a:pPr>
            <a:r>
              <a:rPr lang="en-US" dirty="0" smtClean="0"/>
              <a:t> </a:t>
            </a:r>
            <a:r>
              <a:rPr lang="en-US" dirty="0" smtClean="0">
                <a:latin typeface="Times New Roman" panose="02020603050405020304" pitchFamily="18" charset="0"/>
                <a:cs typeface="Times New Roman" panose="02020603050405020304" pitchFamily="18" charset="0"/>
              </a:rPr>
              <a:t>Sign </a:t>
            </a:r>
            <a:r>
              <a:rPr lang="en-US" dirty="0">
                <a:latin typeface="Times New Roman" panose="02020603050405020304" pitchFamily="18" charset="0"/>
                <a:cs typeface="Times New Roman" panose="02020603050405020304" pitchFamily="18" charset="0"/>
              </a:rPr>
              <a:t>in using your </a:t>
            </a:r>
            <a:r>
              <a:rPr lang="en-US" dirty="0" err="1">
                <a:latin typeface="Times New Roman" panose="02020603050405020304" pitchFamily="18" charset="0"/>
                <a:cs typeface="Times New Roman" panose="02020603050405020304" pitchFamily="18" charset="0"/>
              </a:rPr>
              <a:t>Powerschool</a:t>
            </a:r>
            <a:r>
              <a:rPr lang="en-US" dirty="0">
                <a:latin typeface="Times New Roman" panose="02020603050405020304" pitchFamily="18" charset="0"/>
                <a:cs typeface="Times New Roman" panose="02020603050405020304" pitchFamily="18" charset="0"/>
              </a:rPr>
              <a:t> username and password.</a:t>
            </a:r>
          </a:p>
          <a:p>
            <a:endParaRPr lang="en-US" dirty="0"/>
          </a:p>
        </p:txBody>
      </p:sp>
      <p:pic>
        <p:nvPicPr>
          <p:cNvPr id="12" name="Picture 11" descr="login.jpg.png"/>
          <p:cNvPicPr/>
          <p:nvPr/>
        </p:nvPicPr>
        <p:blipFill>
          <a:blip r:embed="rId4">
            <a:extLst>
              <a:ext uri="{28A0092B-C50C-407E-A947-70E740481C1C}">
                <a14:useLocalDpi xmlns:a14="http://schemas.microsoft.com/office/drawing/2010/main" val="0"/>
              </a:ext>
            </a:extLst>
          </a:blip>
          <a:srcRect/>
          <a:stretch>
            <a:fillRect/>
          </a:stretch>
        </p:blipFill>
        <p:spPr bwMode="auto">
          <a:xfrm>
            <a:off x="3036293" y="3962399"/>
            <a:ext cx="5091642" cy="1828800"/>
          </a:xfrm>
          <a:prstGeom prst="rect">
            <a:avLst/>
          </a:prstGeom>
          <a:noFill/>
          <a:ln>
            <a:noFill/>
          </a:ln>
        </p:spPr>
      </p:pic>
      <p:sp>
        <p:nvSpPr>
          <p:cNvPr id="3" name="Rectangle 2"/>
          <p:cNvSpPr/>
          <p:nvPr/>
        </p:nvSpPr>
        <p:spPr>
          <a:xfrm>
            <a:off x="463922" y="1984119"/>
            <a:ext cx="8229599" cy="523220"/>
          </a:xfrm>
          <a:prstGeom prst="rect">
            <a:avLst/>
          </a:prstGeom>
        </p:spPr>
        <p:txBody>
          <a:bodyPr wrap="square">
            <a:spAutoFit/>
          </a:bodyPr>
          <a:lstStyle/>
          <a:p>
            <a:r>
              <a:rPr lang="en-US" sz="2800" dirty="0" smtClean="0">
                <a:solidFill>
                  <a:schemeClr val="bg1"/>
                </a:solidFill>
              </a:rPr>
              <a:t>Electronic </a:t>
            </a:r>
            <a:r>
              <a:rPr lang="en-US" sz="2800" dirty="0">
                <a:solidFill>
                  <a:schemeClr val="bg1"/>
                </a:solidFill>
              </a:rPr>
              <a:t>Course Request Process Instructions</a:t>
            </a:r>
          </a:p>
        </p:txBody>
      </p:sp>
      <p:pic>
        <p:nvPicPr>
          <p:cNvPr id="4" name="Picture 3"/>
          <p:cNvPicPr>
            <a:picLocks noChangeAspect="1"/>
          </p:cNvPicPr>
          <p:nvPr/>
        </p:nvPicPr>
        <p:blipFill>
          <a:blip r:embed="rId5"/>
          <a:stretch>
            <a:fillRect/>
          </a:stretch>
        </p:blipFill>
        <p:spPr>
          <a:xfrm>
            <a:off x="921121" y="4060545"/>
            <a:ext cx="1632507" cy="1632507"/>
          </a:xfrm>
          <a:prstGeom prst="rect">
            <a:avLst/>
          </a:prstGeom>
        </p:spPr>
      </p:pic>
      <p:pic>
        <p:nvPicPr>
          <p:cNvPr id="7"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075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8140">
        <p15:prstTrans prst="drape"/>
      </p:transition>
    </mc:Choice>
    <mc:Fallback xmlns="">
      <p:transition spd="slow" advTm="1814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t="13866" r="1537" b="30276"/>
          <a:stretch>
            <a:fillRect/>
          </a:stretch>
        </p:blipFill>
        <p:spPr bwMode="auto">
          <a:xfrm>
            <a:off x="685800" y="2209800"/>
            <a:ext cx="8082078" cy="39137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Oval 1"/>
          <p:cNvSpPr/>
          <p:nvPr/>
        </p:nvSpPr>
        <p:spPr>
          <a:xfrm>
            <a:off x="304800" y="2286000"/>
            <a:ext cx="1905000" cy="3962400"/>
          </a:xfrm>
          <a:prstGeom prst="ellipse">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 name="Picture 2" descr="Boulder Creek High 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797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45830">
        <p15:prstTrans prst="drape"/>
      </p:transition>
    </mc:Choice>
    <mc:Fallback xmlns="">
      <p:transition spd="slow" advTm="4583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15" name="Content Placeholder 14" descr="class registration.jpg.png"/>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712990" y="1193703"/>
            <a:ext cx="2735761" cy="1430048"/>
          </a:xfrm>
          <a:prstGeom prst="rect">
            <a:avLst/>
          </a:prstGeom>
          <a:noFill/>
          <a:ln>
            <a:noFill/>
          </a:ln>
        </p:spPr>
      </p:pic>
      <p:pic>
        <p:nvPicPr>
          <p:cNvPr id="18" name="Content Placeholder 17" descr="Course Request.jpg.png"/>
          <p:cNvPicPr>
            <a:picLocks noGrp="1"/>
          </p:cNvPicPr>
          <p:nvPr>
            <p:ph sz="half" idx="2"/>
          </p:nvPr>
        </p:nvPicPr>
        <p:blipFill>
          <a:blip r:embed="rId4" cstate="print">
            <a:extLst>
              <a:ext uri="{28A0092B-C50C-407E-A947-70E740481C1C}">
                <a14:useLocalDpi xmlns:a14="http://schemas.microsoft.com/office/drawing/2010/main" val="0"/>
              </a:ext>
            </a:extLst>
          </a:blip>
          <a:stretch>
            <a:fillRect/>
          </a:stretch>
        </p:blipFill>
        <p:spPr bwMode="auto">
          <a:xfrm>
            <a:off x="4038600" y="3268404"/>
            <a:ext cx="4876800" cy="3208596"/>
          </a:xfrm>
          <a:prstGeom prst="rect">
            <a:avLst/>
          </a:prstGeom>
          <a:noFill/>
          <a:ln>
            <a:noFill/>
          </a:ln>
        </p:spPr>
      </p:pic>
      <p:sp>
        <p:nvSpPr>
          <p:cNvPr id="20" name="TextBox 19"/>
          <p:cNvSpPr txBox="1"/>
          <p:nvPr/>
        </p:nvSpPr>
        <p:spPr>
          <a:xfrm>
            <a:off x="628651" y="2623751"/>
            <a:ext cx="3152774" cy="2585323"/>
          </a:xfrm>
          <a:prstGeom prst="rect">
            <a:avLst/>
          </a:prstGeom>
          <a:noFill/>
        </p:spPr>
        <p:txBody>
          <a:bodyPr wrap="square" rtlCol="0">
            <a:spAutoFit/>
          </a:bodyPr>
          <a:lstStyle/>
          <a:p>
            <a:r>
              <a:rPr lang="en-US" sz="2700" u="none" dirty="0">
                <a:solidFill>
                  <a:schemeClr val="bg1"/>
                </a:solidFill>
              </a:rPr>
              <a:t>To select your classes, you will click on the pencil </a:t>
            </a:r>
            <a:r>
              <a:rPr lang="en-US" sz="2700" u="none" dirty="0" smtClean="0">
                <a:solidFill>
                  <a:schemeClr val="bg1"/>
                </a:solidFill>
              </a:rPr>
              <a:t>icon     and </a:t>
            </a:r>
            <a:r>
              <a:rPr lang="en-US" sz="2700" u="none" dirty="0">
                <a:solidFill>
                  <a:schemeClr val="bg1"/>
                </a:solidFill>
              </a:rPr>
              <a:t>choose courses for each subject area. </a:t>
            </a:r>
          </a:p>
        </p:txBody>
      </p:sp>
      <p:sp>
        <p:nvSpPr>
          <p:cNvPr id="21" name="Right Arrow 20"/>
          <p:cNvSpPr/>
          <p:nvPr/>
        </p:nvSpPr>
        <p:spPr>
          <a:xfrm rot="1312525">
            <a:off x="7223028" y="3057653"/>
            <a:ext cx="1468375" cy="607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u="none" dirty="0">
                <a:latin typeface="Comic Sans MS" panose="030F0702030302020204" pitchFamily="66" charset="0"/>
              </a:rPr>
              <a:t>p</a:t>
            </a:r>
            <a:r>
              <a:rPr lang="en-US" sz="1400" u="none" dirty="0" smtClean="0">
                <a:latin typeface="Comic Sans MS" panose="030F0702030302020204" pitchFamily="66" charset="0"/>
              </a:rPr>
              <a:t>encil icon</a:t>
            </a:r>
            <a:endParaRPr lang="en-US" sz="1400" u="none" dirty="0">
              <a:latin typeface="Comic Sans MS" panose="030F0702030302020204" pitchFamily="66" charset="0"/>
            </a:endParaRPr>
          </a:p>
        </p:txBody>
      </p:sp>
      <p:sp>
        <p:nvSpPr>
          <p:cNvPr id="2" name="Right Arrow Callout 1"/>
          <p:cNvSpPr/>
          <p:nvPr/>
        </p:nvSpPr>
        <p:spPr>
          <a:xfrm>
            <a:off x="228600" y="1010710"/>
            <a:ext cx="4347450" cy="1506248"/>
          </a:xfrm>
          <a:prstGeom prst="rightArrowCallou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u="none" dirty="0" smtClean="0">
                <a:latin typeface="Comic Sans MS" panose="030F0702030302020204" pitchFamily="66" charset="0"/>
              </a:rPr>
              <a:t>Click on the </a:t>
            </a:r>
            <a:r>
              <a:rPr lang="en-US" sz="2400" b="1" i="1" u="none" dirty="0" smtClean="0">
                <a:latin typeface="Comic Sans MS" panose="030F0702030302020204" pitchFamily="66" charset="0"/>
              </a:rPr>
              <a:t>Class Registration</a:t>
            </a:r>
            <a:r>
              <a:rPr lang="en-US" sz="2400" u="none" dirty="0" smtClean="0">
                <a:latin typeface="Comic Sans MS" panose="030F0702030302020204" pitchFamily="66" charset="0"/>
              </a:rPr>
              <a:t> link</a:t>
            </a:r>
            <a:endParaRPr lang="en-US" sz="2400" u="none" dirty="0">
              <a:latin typeface="Comic Sans MS" panose="030F0702030302020204" pitchFamily="66" charset="0"/>
            </a:endParaRPr>
          </a:p>
        </p:txBody>
      </p:sp>
      <p:pic>
        <p:nvPicPr>
          <p:cNvPr id="5" name="Picture 4"/>
          <p:cNvPicPr>
            <a:picLocks noChangeAspect="1"/>
          </p:cNvPicPr>
          <p:nvPr/>
        </p:nvPicPr>
        <p:blipFill>
          <a:blip r:embed="rId5"/>
          <a:stretch>
            <a:fillRect/>
          </a:stretch>
        </p:blipFill>
        <p:spPr>
          <a:xfrm>
            <a:off x="1371600" y="3916412"/>
            <a:ext cx="457397" cy="426988"/>
          </a:xfrm>
          <a:prstGeom prst="rect">
            <a:avLst/>
          </a:prstGeom>
        </p:spPr>
      </p:pic>
      <p:pic>
        <p:nvPicPr>
          <p:cNvPr id="8"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311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1722">
        <p15:prstTrans prst="drape"/>
      </p:transition>
    </mc:Choice>
    <mc:Fallback xmlns="">
      <p:transition spd="slow" advTm="11722">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266699" y="655528"/>
            <a:ext cx="7421563" cy="1655518"/>
          </a:xfrm>
          <a:prstGeom prst="rect">
            <a:avLst/>
          </a:prstGeom>
        </p:spPr>
        <p:txBody>
          <a:bodyPr wrap="square">
            <a:spAutoFit/>
          </a:bodyPr>
          <a:lstStyle/>
          <a:p>
            <a:pPr>
              <a:lnSpc>
                <a:spcPct val="107000"/>
              </a:lnSpc>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omic Sans MS" panose="030F0702030302020204" pitchFamily="66" charset="0"/>
                <a:ea typeface="Times New Roman" panose="02020603050405020304" pitchFamily="18" charset="0"/>
                <a:cs typeface="Times New Roman" panose="02020603050405020304" pitchFamily="18" charset="0"/>
              </a:rPr>
              <a:t>Follow the directions of each course group.  All red ! must be gone before you can select the “</a:t>
            </a:r>
            <a:r>
              <a:rPr lang="en-US" sz="2400" b="1" dirty="0">
                <a:latin typeface="Comic Sans MS" panose="030F0702030302020204" pitchFamily="66" charset="0"/>
                <a:ea typeface="Times New Roman" panose="02020603050405020304" pitchFamily="18" charset="0"/>
                <a:cs typeface="Times New Roman" panose="02020603050405020304" pitchFamily="18" charset="0"/>
              </a:rPr>
              <a:t>Submit</a:t>
            </a:r>
            <a:r>
              <a:rPr lang="en-US" sz="2400" dirty="0">
                <a:latin typeface="Comic Sans MS" panose="030F0702030302020204" pitchFamily="66" charset="0"/>
                <a:ea typeface="Times New Roman" panose="02020603050405020304" pitchFamily="18" charset="0"/>
                <a:cs typeface="Times New Roman" panose="02020603050405020304" pitchFamily="18" charset="0"/>
              </a:rPr>
              <a:t>” button to finish the process.</a:t>
            </a:r>
            <a:r>
              <a:rPr lang="en-US" sz="2400" dirty="0">
                <a:latin typeface="Comic Sans MS" panose="030F0702030302020204" pitchFamily="66" charset="0"/>
                <a:ea typeface="Calibri" panose="020F0502020204030204" pitchFamily="34" charset="0"/>
                <a:cs typeface="Times New Roman" panose="02020603050405020304" pitchFamily="18" charset="0"/>
              </a:rPr>
              <a:t/>
            </a:r>
            <a:br>
              <a:rPr lang="en-US" sz="2400" dirty="0">
                <a:latin typeface="Comic Sans MS" panose="030F0702030302020204" pitchFamily="66" charset="0"/>
                <a:ea typeface="Calibri" panose="020F0502020204030204" pitchFamily="34" charset="0"/>
                <a:cs typeface="Times New Roman" panose="02020603050405020304" pitchFamily="18" charset="0"/>
              </a:rPr>
            </a:b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17" descr="Course Request.jpg.png"/>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457200" y="2362200"/>
            <a:ext cx="7848600" cy="3890864"/>
          </a:xfrm>
          <a:prstGeom prst="rect">
            <a:avLst/>
          </a:prstGeom>
          <a:noFill/>
          <a:ln>
            <a:noFill/>
          </a:ln>
        </p:spPr>
      </p:pic>
      <p:sp>
        <p:nvSpPr>
          <p:cNvPr id="9" name="Right Arrow 8"/>
          <p:cNvSpPr/>
          <p:nvPr/>
        </p:nvSpPr>
        <p:spPr>
          <a:xfrm rot="2791775">
            <a:off x="6259868" y="5057424"/>
            <a:ext cx="1854963" cy="619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u="none" dirty="0" smtClean="0">
                <a:latin typeface="Comic Sans MS" panose="030F0702030302020204" pitchFamily="66" charset="0"/>
              </a:rPr>
              <a:t>Submit</a:t>
            </a:r>
            <a:endParaRPr lang="en-US" sz="1600" u="none" dirty="0">
              <a:latin typeface="Comic Sans MS" panose="030F0702030302020204" pitchFamily="66" charset="0"/>
            </a:endParaRPr>
          </a:p>
        </p:txBody>
      </p:sp>
      <p:pic>
        <p:nvPicPr>
          <p:cNvPr id="5" name="Picture 2" descr="Boulder Creek High School">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97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913">
        <p15:prstTrans prst="drape"/>
      </p:transition>
    </mc:Choice>
    <mc:Fallback xmlns="">
      <p:transition spd="slow" advTm="10913">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7400" y="791043"/>
            <a:ext cx="5486400" cy="1300914"/>
          </a:xfrm>
        </p:spPr>
        <p:txBody>
          <a:bodyPr>
            <a:normAutofit fontScale="90000"/>
          </a:bodyPr>
          <a:lstStyle/>
          <a:p>
            <a:r>
              <a:rPr lang="en-US" dirty="0" smtClean="0"/>
              <a:t/>
            </a:r>
            <a:br>
              <a:rPr lang="en-US" dirty="0" smtClean="0"/>
            </a:br>
            <a:r>
              <a:rPr lang="en-US" dirty="0" smtClean="0">
                <a:latin typeface="Comic Sans MS" panose="030F0702030302020204" pitchFamily="66" charset="0"/>
              </a:rPr>
              <a:t>Video Tutorial </a:t>
            </a:r>
            <a:r>
              <a:rPr lang="en-US" dirty="0"/>
              <a:t> </a:t>
            </a:r>
            <a:r>
              <a:rPr lang="en-US" dirty="0" smtClean="0"/>
              <a:t/>
            </a:r>
            <a:br>
              <a:rPr lang="en-US" dirty="0" smtClean="0"/>
            </a:br>
            <a:r>
              <a:rPr lang="en-US" sz="3100" u="sng" dirty="0" smtClean="0">
                <a:hlinkClick r:id="rId3"/>
              </a:rPr>
              <a:t>https</a:t>
            </a:r>
            <a:r>
              <a:rPr lang="en-US" sz="3100" u="sng" dirty="0">
                <a:hlinkClick r:id="rId3"/>
              </a:rPr>
              <a:t>://vimeo.com/110188954</a:t>
            </a:r>
            <a:r>
              <a:rPr lang="en-US" sz="3100" dirty="0">
                <a:hlinkClick r:id="rId3"/>
              </a:rPr>
              <a:t>   </a:t>
            </a:r>
            <a:r>
              <a:rPr lang="en-US" dirty="0">
                <a:hlinkClick r:id="rId3"/>
              </a:rPr>
              <a:t> </a:t>
            </a:r>
            <a:r>
              <a:rPr lang="en-US" dirty="0"/>
              <a:t/>
            </a:r>
            <a:br>
              <a:rPr lang="en-US" dirty="0"/>
            </a:br>
            <a:endParaRPr lang="en-US" dirty="0"/>
          </a:p>
        </p:txBody>
      </p:sp>
      <p:sp>
        <p:nvSpPr>
          <p:cNvPr id="3" name="Content Placeholder 2"/>
          <p:cNvSpPr>
            <a:spLocks noGrp="1"/>
          </p:cNvSpPr>
          <p:nvPr>
            <p:ph idx="1"/>
          </p:nvPr>
        </p:nvSpPr>
        <p:spPr>
          <a:xfrm>
            <a:off x="1143000" y="2303026"/>
            <a:ext cx="7010400" cy="1623060"/>
          </a:xfrm>
        </p:spPr>
        <p:txBody>
          <a:bodyPr/>
          <a:lstStyle/>
          <a:p>
            <a:pPr marL="0" indent="0">
              <a:buNone/>
            </a:pPr>
            <a:r>
              <a:rPr lang="en-US" dirty="0" smtClean="0">
                <a:solidFill>
                  <a:schemeClr val="bg1"/>
                </a:solidFill>
                <a:latin typeface="Comic Sans MS" panose="030F0702030302020204" pitchFamily="66" charset="0"/>
              </a:rPr>
              <a:t>If you have questions after you have viewed the tutorial and have tried to input your classes, please e-mail your counselor.  We are happy to help you with the process.</a:t>
            </a:r>
            <a:endParaRPr lang="en-US" dirty="0">
              <a:solidFill>
                <a:schemeClr val="bg1"/>
              </a:solidFill>
              <a:latin typeface="Comic Sans MS" panose="030F0702030302020204" pitchFamily="66" charset="0"/>
            </a:endParaRPr>
          </a:p>
        </p:txBody>
      </p:sp>
      <p:pic>
        <p:nvPicPr>
          <p:cNvPr id="4" name="Picture 3"/>
          <p:cNvPicPr>
            <a:picLocks noChangeAspect="1"/>
          </p:cNvPicPr>
          <p:nvPr/>
        </p:nvPicPr>
        <p:blipFill>
          <a:blip r:embed="rId4"/>
          <a:stretch>
            <a:fillRect/>
          </a:stretch>
        </p:blipFill>
        <p:spPr>
          <a:xfrm>
            <a:off x="140286" y="733146"/>
            <a:ext cx="1622743" cy="1082760"/>
          </a:xfrm>
          <a:prstGeom prst="rect">
            <a:avLst/>
          </a:prstGeom>
        </p:spPr>
      </p:pic>
      <p:pic>
        <p:nvPicPr>
          <p:cNvPr id="6" name="Picture 5"/>
          <p:cNvPicPr>
            <a:picLocks noChangeAspect="1"/>
          </p:cNvPicPr>
          <p:nvPr/>
        </p:nvPicPr>
        <p:blipFill>
          <a:blip r:embed="rId5"/>
          <a:stretch>
            <a:fillRect/>
          </a:stretch>
        </p:blipFill>
        <p:spPr>
          <a:xfrm>
            <a:off x="3243262" y="3926086"/>
            <a:ext cx="2809875" cy="2264188"/>
          </a:xfrm>
          <a:prstGeom prst="rect">
            <a:avLst/>
          </a:prstGeom>
        </p:spPr>
      </p:pic>
      <p:pic>
        <p:nvPicPr>
          <p:cNvPr id="7" name="Picture 2" descr="Boulder Creek High School">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61266"/>
      </p:ext>
    </p:extLst>
  </p:cSld>
  <p:clrMapOvr>
    <a:masterClrMapping/>
  </p:clrMapOvr>
  <mc:AlternateContent xmlns:mc="http://schemas.openxmlformats.org/markup-compatibility/2006" xmlns:p14="http://schemas.microsoft.com/office/powerpoint/2010/main">
    <mc:Choice Requires="p14">
      <p:transition spd="slow" p14:dur="1400" advTm="14648">
        <p14:ripple/>
      </p:transition>
    </mc:Choice>
    <mc:Fallback xmlns="">
      <p:transition spd="slow" advTm="14648">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0"/>
            <a:ext cx="6798734" cy="1303867"/>
          </a:xfrm>
        </p:spPr>
        <p:txBody>
          <a:bodyPr>
            <a:noAutofit/>
          </a:bodyPr>
          <a:lstStyle/>
          <a:p>
            <a:r>
              <a:rPr lang="en-US" sz="3200" dirty="0" smtClean="0">
                <a:latin typeface="Comic Sans MS" panose="030F0702030302020204" pitchFamily="66" charset="0"/>
              </a:rPr>
              <a:t>To assist you with your career search,  click </a:t>
            </a:r>
            <a:r>
              <a:rPr lang="en-US" sz="3200" dirty="0" smtClean="0">
                <a:latin typeface="Comic Sans MS" panose="030F0702030302020204" pitchFamily="66" charset="0"/>
                <a:hlinkClick r:id="rId3"/>
              </a:rPr>
              <a:t>HERE</a:t>
            </a:r>
            <a:r>
              <a:rPr lang="en-US" sz="3200" dirty="0" smtClean="0">
                <a:latin typeface="Comic Sans MS" panose="030F0702030302020204" pitchFamily="66" charset="0"/>
              </a:rPr>
              <a:t>.</a:t>
            </a:r>
            <a:endParaRPr lang="en-US" sz="3200" dirty="0">
              <a:latin typeface="Comic Sans MS" panose="030F0702030302020204" pitchFamily="66" charset="0"/>
            </a:endParaRPr>
          </a:p>
        </p:txBody>
      </p:sp>
      <p:sp>
        <p:nvSpPr>
          <p:cNvPr id="5" name="TextBox 4"/>
          <p:cNvSpPr txBox="1"/>
          <p:nvPr/>
        </p:nvSpPr>
        <p:spPr>
          <a:xfrm>
            <a:off x="2215379" y="1143000"/>
            <a:ext cx="5181600" cy="707886"/>
          </a:xfrm>
          <a:prstGeom prst="rect">
            <a:avLst/>
          </a:prstGeom>
          <a:noFill/>
        </p:spPr>
        <p:txBody>
          <a:bodyPr wrap="square" rtlCol="0">
            <a:spAutoFit/>
          </a:bodyPr>
          <a:lstStyle/>
          <a:p>
            <a:r>
              <a:rPr lang="en-US" sz="4000" u="none" dirty="0" smtClean="0"/>
              <a:t>Career Exploration</a:t>
            </a:r>
            <a:endParaRPr lang="en-US" sz="4000" u="none" dirty="0"/>
          </a:p>
        </p:txBody>
      </p:sp>
      <p:pic>
        <p:nvPicPr>
          <p:cNvPr id="6" name="Picture 5"/>
          <p:cNvPicPr>
            <a:picLocks noChangeAspect="1"/>
          </p:cNvPicPr>
          <p:nvPr/>
        </p:nvPicPr>
        <p:blipFill>
          <a:blip r:embed="rId4"/>
          <a:stretch>
            <a:fillRect/>
          </a:stretch>
        </p:blipFill>
        <p:spPr>
          <a:xfrm>
            <a:off x="2238825" y="3582833"/>
            <a:ext cx="4971149" cy="2589473"/>
          </a:xfrm>
          <a:prstGeom prst="rect">
            <a:avLst/>
          </a:prstGeom>
        </p:spPr>
      </p:pic>
      <p:pic>
        <p:nvPicPr>
          <p:cNvPr id="7" name="Picture 2" descr="Boulder Creek High School">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852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114">
        <p15:prstTrans prst="crush"/>
      </p:transition>
    </mc:Choice>
    <mc:Fallback xmlns="">
      <p:transition spd="slow" advTm="10114">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0"/>
            <a:ext cx="6798734" cy="1303867"/>
          </a:xfrm>
        </p:spPr>
        <p:txBody>
          <a:bodyPr>
            <a:noAutofit/>
          </a:bodyPr>
          <a:lstStyle/>
          <a:p>
            <a:r>
              <a:rPr lang="en-US" sz="3200" dirty="0" smtClean="0">
                <a:latin typeface="Comic Sans MS" panose="030F0702030302020204" pitchFamily="66" charset="0"/>
              </a:rPr>
              <a:t>Please visit the counseling website for information and opportunities.</a:t>
            </a:r>
            <a:endParaRPr lang="en-US" sz="3200" dirty="0">
              <a:latin typeface="Comic Sans MS" panose="030F0702030302020204" pitchFamily="66" charset="0"/>
            </a:endParaRPr>
          </a:p>
        </p:txBody>
      </p:sp>
      <p:sp>
        <p:nvSpPr>
          <p:cNvPr id="7" name="Rectangle 6"/>
          <p:cNvSpPr/>
          <p:nvPr/>
        </p:nvSpPr>
        <p:spPr>
          <a:xfrm>
            <a:off x="2590800" y="3424773"/>
            <a:ext cx="4572000" cy="369332"/>
          </a:xfrm>
          <a:prstGeom prst="rect">
            <a:avLst/>
          </a:prstGeom>
        </p:spPr>
        <p:txBody>
          <a:bodyPr>
            <a:spAutoFit/>
          </a:bodyPr>
          <a:lstStyle/>
          <a:p>
            <a:r>
              <a:rPr lang="en-US" sz="1800" b="1" u="none" dirty="0">
                <a:solidFill>
                  <a:schemeClr val="accent3">
                    <a:lumMod val="75000"/>
                  </a:schemeClr>
                </a:solidFill>
                <a:hlinkClick r:id="rId3"/>
              </a:rPr>
              <a:t>Boulder Creek Counseling Webpage</a:t>
            </a:r>
            <a:endParaRPr lang="en-US" sz="1800" b="1" u="none" dirty="0">
              <a:solidFill>
                <a:schemeClr val="accent3">
                  <a:lumMod val="75000"/>
                </a:schemeClr>
              </a:solidFill>
            </a:endParaRPr>
          </a:p>
        </p:txBody>
      </p:sp>
      <p:pic>
        <p:nvPicPr>
          <p:cNvPr id="8" name="Picture 7"/>
          <p:cNvPicPr>
            <a:picLocks noChangeAspect="1"/>
          </p:cNvPicPr>
          <p:nvPr/>
        </p:nvPicPr>
        <p:blipFill>
          <a:blip r:embed="rId4"/>
          <a:stretch>
            <a:fillRect/>
          </a:stretch>
        </p:blipFill>
        <p:spPr>
          <a:xfrm>
            <a:off x="3276600" y="3979455"/>
            <a:ext cx="2543887" cy="2255580"/>
          </a:xfrm>
          <a:prstGeom prst="rect">
            <a:avLst/>
          </a:prstGeom>
        </p:spPr>
      </p:pic>
      <p:sp>
        <p:nvSpPr>
          <p:cNvPr id="9" name="TextBox 8"/>
          <p:cNvSpPr txBox="1"/>
          <p:nvPr/>
        </p:nvSpPr>
        <p:spPr>
          <a:xfrm>
            <a:off x="1371600" y="914400"/>
            <a:ext cx="5410200" cy="923330"/>
          </a:xfrm>
          <a:prstGeom prst="rect">
            <a:avLst/>
          </a:prstGeom>
          <a:noFill/>
        </p:spPr>
        <p:txBody>
          <a:bodyPr wrap="square" rtlCol="0">
            <a:spAutoFit/>
          </a:bodyPr>
          <a:lstStyle/>
          <a:p>
            <a:r>
              <a:rPr lang="en-US" u="none" dirty="0" smtClean="0">
                <a:latin typeface="Wide Latin" panose="020A0A07050505020404" pitchFamily="18" charset="0"/>
              </a:rPr>
              <a:t>Thanks</a:t>
            </a:r>
            <a:endParaRPr lang="en-US" u="none" dirty="0">
              <a:latin typeface="Wide Latin" panose="020A0A07050505020404" pitchFamily="18" charset="0"/>
            </a:endParaRPr>
          </a:p>
        </p:txBody>
      </p:sp>
      <p:pic>
        <p:nvPicPr>
          <p:cNvPr id="10" name="Picture 2" descr="Boulder Creek High School">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7742" y="801828"/>
            <a:ext cx="1216894" cy="1014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688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114">
        <p15:prstTrans prst="fracture"/>
      </p:transition>
    </mc:Choice>
    <mc:Fallback xmlns="">
      <p:transition spd="slow" advTm="10114">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1|1.3|3.1|2.4"/>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ln/>
      </a:spPr>
      <a:bodyPr wrap="none" rtlCol="0">
        <a:spAutoFit/>
      </a:bodyPr>
      <a:lstStyle>
        <a:defPPr algn="ctr">
          <a:defRPr sz="2400" dirty="0"/>
        </a:defPPr>
      </a:lstStyle>
      <a:style>
        <a:lnRef idx="2">
          <a:schemeClr val="dk1"/>
        </a:lnRef>
        <a:fillRef idx="1">
          <a:schemeClr val="lt1"/>
        </a:fillRef>
        <a:effectRef idx="0">
          <a:schemeClr val="dk1"/>
        </a:effectRef>
        <a:fontRef idx="minor">
          <a:schemeClr val="dk1"/>
        </a:fontRef>
      </a:style>
    </a:tx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Berlin">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8255</TotalTime>
  <Words>1649</Words>
  <Application>Microsoft Office PowerPoint</Application>
  <PresentationFormat>On-screen Show (4:3)</PresentationFormat>
  <Paragraphs>300</Paragraphs>
  <Slides>25</Slides>
  <Notes>21</Notes>
  <HiddenSlides>0</HiddenSlides>
  <MMClips>3</MMClips>
  <ScaleCrop>false</ScaleCrop>
  <HeadingPairs>
    <vt:vector size="6" baseType="variant">
      <vt:variant>
        <vt:lpstr>Fonts Used</vt:lpstr>
      </vt:variant>
      <vt:variant>
        <vt:i4>14</vt:i4>
      </vt:variant>
      <vt:variant>
        <vt:lpstr>Theme</vt:lpstr>
      </vt:variant>
      <vt:variant>
        <vt:i4>9</vt:i4>
      </vt:variant>
      <vt:variant>
        <vt:lpstr>Slide Titles</vt:lpstr>
      </vt:variant>
      <vt:variant>
        <vt:i4>25</vt:i4>
      </vt:variant>
    </vt:vector>
  </HeadingPairs>
  <TitlesOfParts>
    <vt:vector size="48" baseType="lpstr">
      <vt:lpstr>Arial</vt:lpstr>
      <vt:lpstr>Arial Narrow</vt:lpstr>
      <vt:lpstr>Arial Rounded MT Bold</vt:lpstr>
      <vt:lpstr>Berlin Sans FB</vt:lpstr>
      <vt:lpstr>Calibri</vt:lpstr>
      <vt:lpstr>Comic Sans MS</vt:lpstr>
      <vt:lpstr>Cooper Black</vt:lpstr>
      <vt:lpstr>Stencil</vt:lpstr>
      <vt:lpstr>Times</vt:lpstr>
      <vt:lpstr>Times New Roman</vt:lpstr>
      <vt:lpstr>Trebuchet MS</vt:lpstr>
      <vt:lpstr>Wide Latin</vt:lpstr>
      <vt:lpstr>Wingdings</vt:lpstr>
      <vt:lpstr>Wingdings 2</vt:lpstr>
      <vt:lpstr>Custom Design</vt:lpstr>
      <vt:lpstr>1_Custom Design</vt:lpstr>
      <vt:lpstr>2_Custom Design</vt:lpstr>
      <vt:lpstr>3_Custom Design</vt:lpstr>
      <vt:lpstr>4_Custom Design</vt:lpstr>
      <vt:lpstr>5_Custom Design</vt:lpstr>
      <vt:lpstr>6_Custom Design</vt:lpstr>
      <vt:lpstr>7_Custom Design</vt:lpstr>
      <vt:lpstr>Berlin</vt:lpstr>
      <vt:lpstr>Freshmen Course Registration Presentation</vt:lpstr>
      <vt:lpstr>PowerPoint Presentation</vt:lpstr>
      <vt:lpstr>Who is my counselor?</vt:lpstr>
      <vt:lpstr>Counseling Support Staff</vt:lpstr>
      <vt:lpstr>Resources </vt:lpstr>
      <vt:lpstr>IMPORTANT TERMS TO UNDERSTAND IN HIGH SCHOOL</vt:lpstr>
      <vt:lpstr>Graduation Requirements</vt:lpstr>
      <vt:lpstr>IN-STATE UNIVERSITY ENTRANCE REQUIREMENTS </vt:lpstr>
      <vt:lpstr>PowerPoint Presentation</vt:lpstr>
      <vt:lpstr>Repeat A Class</vt:lpstr>
      <vt:lpstr>How can I make up a class or improve a grade?</vt:lpstr>
      <vt:lpstr>Deer Valley Credit Retrieval and Improvement Programs</vt:lpstr>
      <vt:lpstr>Career &amp; Technical Education (CTE) and West Mec Programs</vt:lpstr>
      <vt:lpstr>Advanced Placement (AP) vs Gen Ed </vt:lpstr>
      <vt:lpstr>PowerPoint Presentation</vt:lpstr>
      <vt:lpstr>PowerPoint Presentation</vt:lpstr>
      <vt:lpstr>Science Options</vt:lpstr>
      <vt:lpstr>Course Registration Sheet for Sophomore Year</vt:lpstr>
      <vt:lpstr>Courses Registration for Your Sophomore Year</vt:lpstr>
      <vt:lpstr>PowerPoint Presentation</vt:lpstr>
      <vt:lpstr>PowerPoint Presentation</vt:lpstr>
      <vt:lpstr> Follow the directions of each course group.  All red ! must be gone before you can select the “Submit” button to finish the process. </vt:lpstr>
      <vt:lpstr> Video Tutorial   https://vimeo.com/110188954     </vt:lpstr>
      <vt:lpstr>To assist you with your career search,  click HERE.</vt:lpstr>
      <vt:lpstr>Please visit the counseling website for information and opportunities.</vt:lpstr>
    </vt:vector>
  </TitlesOfParts>
  <Company>dvusd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Registration</dc:title>
  <dc:creator>Hillcrest Middle School</dc:creator>
  <cp:lastModifiedBy>Patricia A Sherrod</cp:lastModifiedBy>
  <cp:revision>721</cp:revision>
  <cp:lastPrinted>2017-11-30T20:26:30Z</cp:lastPrinted>
  <dcterms:created xsi:type="dcterms:W3CDTF">1999-06-03T20:12:52Z</dcterms:created>
  <dcterms:modified xsi:type="dcterms:W3CDTF">2023-12-01T15:15:32Z</dcterms:modified>
</cp:coreProperties>
</file>