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7010400" cy="9296400"/>
  <p:embeddedFontLst>
    <p:embeddedFont>
      <p:font typeface="Calibri" panose="020F0502020204030204" pitchFamily="34" charset="0"/>
      <p:regular r:id="rId20"/>
      <p:bold r:id="rId21"/>
      <p:italic r:id="rId22"/>
      <p:boldItalic r:id="rId23"/>
    </p:embeddedFont>
    <p:embeddedFont>
      <p:font typeface="Trebuchet MS" panose="020B0603020202020204" pitchFamily="34" charset="0"/>
      <p:regular r:id="rId24"/>
      <p:bold r:id="rId25"/>
      <p:italic r:id="rId26"/>
      <p:boldItalic r:id="rId27"/>
    </p:embeddedFont>
    <p:embeddedFont>
      <p:font typeface="Arial Black" panose="020B0A04020102020204" pitchFamily="34" charset="0"/>
      <p:regular r:id="rId28"/>
      <p:bold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9AA0A6"/>
          </p15:clr>
        </p15:guide>
        <p15:guide id="2" pos="384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D45D2C9-7BE7-4FCF-8C65-EB4244C15844}">
  <a:tblStyle styleId="{0D45D2C9-7BE7-4FCF-8C65-EB4244C15844}"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E14EF83F-8C73-4608-80EA-ACC959681650}"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CECE7"/>
          </a:solidFill>
        </a:fill>
      </a:tcStyle>
    </a:wholeTbl>
    <a:band1H>
      <a:tcTxStyle/>
      <a:tcStyle>
        <a:tcBdr/>
        <a:fill>
          <a:solidFill>
            <a:srgbClr val="F8D6CC"/>
          </a:solidFill>
        </a:fill>
      </a:tcStyle>
    </a:band1H>
    <a:band2H>
      <a:tcTxStyle/>
      <a:tcStyle>
        <a:tcBdr/>
      </a:tcStyle>
    </a:band2H>
    <a:band1V>
      <a:tcTxStyle/>
      <a:tcStyle>
        <a:tcBdr/>
        <a:fill>
          <a:solidFill>
            <a:srgbClr val="F8D6CC"/>
          </a:solidFill>
        </a:fill>
      </a:tcStyle>
    </a:band1V>
    <a:band2V>
      <a:tcTxStyle/>
      <a:tcStyle>
        <a:tcBdr/>
      </a:tcStyle>
    </a:band2V>
    <a:lastCol>
      <a:tcTxStyle b="on" i="off">
        <a:font>
          <a:latin typeface="Calibri"/>
          <a:ea typeface="Calibri"/>
          <a:cs typeface="Calibri"/>
        </a:font>
        <a:schemeClr val="lt1"/>
      </a:tcTxStyle>
      <a:tcStyle>
        <a:tcBdr/>
        <a:fill>
          <a:solidFill>
            <a:schemeClr val="accent2"/>
          </a:solidFill>
        </a:fill>
      </a:tcStyle>
    </a:lastCol>
    <a:firstCol>
      <a:tcTxStyle b="on" i="off">
        <a:font>
          <a:latin typeface="Calibri"/>
          <a:ea typeface="Calibri"/>
          <a:cs typeface="Calibri"/>
        </a:font>
        <a:schemeClr val="lt1"/>
      </a:tcTxStyle>
      <a:tcStyle>
        <a:tcBdr/>
        <a:fill>
          <a:solidFill>
            <a:schemeClr val="accent2"/>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2"/>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2"/>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644" y="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5" name="Google Shape;95;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3: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04" name="Google Shape;104;p3: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579783d110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579783d110_0_0: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17" name="Google Shape;117;g1579783d110_0_0: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23" name="Google Shape;123;p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36" name="Google Shape;136;p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p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3" name="Google Shape;143;p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54" name="Google Shape;154;p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569ca90f54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569ca90f54_0_0: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2" name="Google Shape;162;g1569ca90f54_0_0: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9: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Students, your counselors want to take one more opportunity to remind you of the credit requirements for graduation. Remember that 22 credits are needed to graduate from BCHS, but you must also have met all of the course requirements as well. Your counselor will review your credits with you during your individual ECAP meeting; however, if at any point you have a question about taking classes online or outside of BCHS, please make sure to check with your counselor prior to enrolling to ensure you will receive credit. We cannot accept credits from schools that are not accredited. </a:t>
            </a:r>
            <a:endParaRPr sz="1200" b="0" i="0" u="none" strike="noStrike" cap="none">
              <a:solidFill>
                <a:schemeClr val="dk1"/>
              </a:solidFill>
              <a:latin typeface="Calibri"/>
              <a:ea typeface="Calibri"/>
              <a:cs typeface="Calibri"/>
              <a:sym typeface="Calibri"/>
            </a:endParaRPr>
          </a:p>
        </p:txBody>
      </p:sp>
      <p:sp>
        <p:nvSpPr>
          <p:cNvPr id="169" name="Google Shape;169;p9: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1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83" name="Google Shape;183;p10: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3: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92" name="Google Shape;192;p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00" name="Google Shape;200;p1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1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07" name="Google Shape;207;p1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5b13487323_3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15b13487323_3_0: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14" name="Google Shape;214;g15b13487323_3_0: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fea64c953f_0_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fea64c953f_0_12: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20" name="Google Shape;220;gfea64c953f_0_12: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5"/>
          <p:cNvSpPr>
            <a:spLocks noGrp="1"/>
          </p:cNvSpPr>
          <p:nvPr>
            <p:ph type="pic" idx="2"/>
          </p:nvPr>
        </p:nvSpPr>
        <p:spPr>
          <a:xfrm>
            <a:off x="5183188" y="987425"/>
            <a:ext cx="6172200" cy="4873625"/>
          </a:xfrm>
          <a:prstGeom prst="rect">
            <a:avLst/>
          </a:prstGeom>
          <a:noFill/>
          <a:ln>
            <a:noFill/>
          </a:ln>
        </p:spPr>
      </p:sp>
      <p:sp>
        <p:nvSpPr>
          <p:cNvPr id="37" name="Google Shape;37;p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8" name="Google Shape;3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6"/>
        <p:cNvGrpSpPr/>
        <p:nvPr/>
      </p:nvGrpSpPr>
      <p:grpSpPr>
        <a:xfrm>
          <a:off x="0" y="0"/>
          <a:ext cx="0" cy="0"/>
          <a:chOff x="0" y="0"/>
          <a:chExt cx="0" cy="0"/>
        </a:xfrm>
      </p:grpSpPr>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3" name="Google Shape;5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 name="Google Shape;59;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1" name="Google Shape;61;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8" name="Google Shape;68;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s://www.dvusd.org/Page/4415"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DjPRtv2Ttzo"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www.dvusd.org/Page/175"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est-mec.ed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hyperlink" Target="https://www.dvusd.org/Page/65122"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14.xml.rels><?xml version="1.0" encoding="UTF-8" standalone="yes"?>
<Relationships xmlns="http://schemas.openxmlformats.org/package/2006/relationships"><Relationship Id="rId3" Type="http://schemas.openxmlformats.org/officeDocument/2006/relationships/hyperlink" Target="http://www.aztransfer.com/"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8"/>
        <p:cNvGrpSpPr/>
        <p:nvPr/>
      </p:nvGrpSpPr>
      <p:grpSpPr>
        <a:xfrm>
          <a:off x="0" y="0"/>
          <a:ext cx="0" cy="0"/>
          <a:chOff x="0" y="0"/>
          <a:chExt cx="0" cy="0"/>
        </a:xfrm>
      </p:grpSpPr>
      <p:sp>
        <p:nvSpPr>
          <p:cNvPr id="89" name="Google Shape;89;p13"/>
          <p:cNvSpPr txBox="1">
            <a:spLocks noGrp="1"/>
          </p:cNvSpPr>
          <p:nvPr>
            <p:ph type="ctrTitle"/>
          </p:nvPr>
        </p:nvSpPr>
        <p:spPr>
          <a:xfrm>
            <a:off x="1636625" y="2305875"/>
            <a:ext cx="8077200" cy="2819700"/>
          </a:xfrm>
          <a:prstGeom prst="rect">
            <a:avLst/>
          </a:prstGeom>
          <a:solidFill>
            <a:schemeClr val="lt1"/>
          </a:solidFill>
          <a:ln w="9525" cap="flat" cmpd="sng">
            <a:solidFill>
              <a:srgbClr val="FF0000"/>
            </a:solidFill>
            <a:prstDash val="solid"/>
            <a:round/>
            <a:headEnd type="none" w="sm" len="sm"/>
            <a:tailEnd type="none" w="sm" len="sm"/>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a:t>SOPHOMORE</a:t>
            </a:r>
            <a:br>
              <a:rPr lang="en-US"/>
            </a:br>
            <a:r>
              <a:rPr lang="en-US"/>
              <a:t>Guidance Session </a:t>
            </a:r>
            <a:br>
              <a:rPr lang="en-US"/>
            </a:br>
            <a:endParaRPr/>
          </a:p>
        </p:txBody>
      </p:sp>
      <p:pic>
        <p:nvPicPr>
          <p:cNvPr id="90" name="Google Shape;90;p13" descr="jagpaw.JPG"/>
          <p:cNvPicPr preferRelativeResize="0"/>
          <p:nvPr/>
        </p:nvPicPr>
        <p:blipFill rotWithShape="1">
          <a:blip r:embed="rId3">
            <a:alphaModFix/>
          </a:blip>
          <a:srcRect/>
          <a:stretch/>
        </p:blipFill>
        <p:spPr>
          <a:xfrm>
            <a:off x="8319050" y="251800"/>
            <a:ext cx="2971800" cy="3200400"/>
          </a:xfrm>
          <a:prstGeom prst="rect">
            <a:avLst/>
          </a:prstGeom>
          <a:noFill/>
          <a:ln w="9525" cap="flat" cmpd="sng">
            <a:solidFill>
              <a:srgbClr val="FF0000"/>
            </a:solidFill>
            <a:prstDash val="solid"/>
            <a:round/>
            <a:headEnd type="none" w="sm" len="sm"/>
            <a:tailEnd type="none" w="sm" len="sm"/>
          </a:ln>
        </p:spPr>
      </p:pic>
      <p:pic>
        <p:nvPicPr>
          <p:cNvPr id="91" name="Google Shape;91;p13"/>
          <p:cNvPicPr preferRelativeResize="0"/>
          <p:nvPr/>
        </p:nvPicPr>
        <p:blipFill rotWithShape="1">
          <a:blip r:embed="rId4">
            <a:alphaModFix/>
          </a:blip>
          <a:srcRect/>
          <a:stretch/>
        </p:blipFill>
        <p:spPr>
          <a:xfrm>
            <a:off x="11430000" y="6096000"/>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1"/>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4125"/>
        </a:solidFill>
        <a:effectLst/>
      </p:bgPr>
    </p:bg>
    <p:spTree>
      <p:nvGrpSpPr>
        <p:cNvPr id="1" name="Shape 96"/>
        <p:cNvGrpSpPr/>
        <p:nvPr/>
      </p:nvGrpSpPr>
      <p:grpSpPr>
        <a:xfrm>
          <a:off x="0" y="0"/>
          <a:ext cx="0" cy="0"/>
          <a:chOff x="0" y="0"/>
          <a:chExt cx="0" cy="0"/>
        </a:xfrm>
      </p:grpSpPr>
      <p:sp>
        <p:nvSpPr>
          <p:cNvPr id="97" name="Google Shape;97;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What to expect today…..</a:t>
            </a:r>
            <a:endParaRPr/>
          </a:p>
        </p:txBody>
      </p:sp>
      <p:sp>
        <p:nvSpPr>
          <p:cNvPr id="98" name="Google Shape;98;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ts val="2800"/>
              <a:buFont typeface="Calibri"/>
              <a:buAutoNum type="arabicPeriod"/>
            </a:pPr>
            <a:r>
              <a:rPr lang="en-US"/>
              <a:t>Who is my counselor?</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How to stay connected with counseling</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CTE and West Mec Opportunities</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Science Course Sequence</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Registration for courses your junior high school year. </a:t>
            </a:r>
            <a:endParaRPr/>
          </a:p>
          <a:p>
            <a:pPr marL="0" lvl="0" indent="0" algn="l" rtl="0">
              <a:lnSpc>
                <a:spcPct val="90000"/>
              </a:lnSpc>
              <a:spcBef>
                <a:spcPts val="1000"/>
              </a:spcBef>
              <a:spcAft>
                <a:spcPts val="0"/>
              </a:spcAft>
              <a:buClr>
                <a:schemeClr val="dk1"/>
              </a:buClr>
              <a:buSzPts val="2800"/>
              <a:buNone/>
            </a:pPr>
            <a:endParaRPr/>
          </a:p>
          <a:p>
            <a:pPr marL="514350" lvl="0" indent="-336550" algn="l" rtl="0">
              <a:lnSpc>
                <a:spcPct val="90000"/>
              </a:lnSpc>
              <a:spcBef>
                <a:spcPts val="1000"/>
              </a:spcBef>
              <a:spcAft>
                <a:spcPts val="0"/>
              </a:spcAft>
              <a:buClr>
                <a:schemeClr val="dk1"/>
              </a:buClr>
              <a:buSzPts val="2800"/>
              <a:buFont typeface="Calibri"/>
              <a:buNone/>
            </a:pPr>
            <a:endParaRPr/>
          </a:p>
          <a:p>
            <a:pPr marL="514350" lvl="0" indent="-336550" algn="l" rtl="0">
              <a:lnSpc>
                <a:spcPct val="90000"/>
              </a:lnSpc>
              <a:spcBef>
                <a:spcPts val="1000"/>
              </a:spcBef>
              <a:spcAft>
                <a:spcPts val="0"/>
              </a:spcAft>
              <a:buClr>
                <a:schemeClr val="dk1"/>
              </a:buClr>
              <a:buSzPts val="2800"/>
              <a:buFont typeface="Calibri"/>
              <a:buNone/>
            </a:pPr>
            <a:endParaRPr/>
          </a:p>
        </p:txBody>
      </p:sp>
      <p:pic>
        <p:nvPicPr>
          <p:cNvPr id="99" name="Google Shape;99;p14"/>
          <p:cNvPicPr preferRelativeResize="0"/>
          <p:nvPr/>
        </p:nvPicPr>
        <p:blipFill rotWithShape="1">
          <a:blip r:embed="rId3">
            <a:alphaModFix/>
          </a:blip>
          <a:srcRect/>
          <a:stretch/>
        </p:blipFill>
        <p:spPr>
          <a:xfrm>
            <a:off x="8261650" y="265649"/>
            <a:ext cx="3419398" cy="3183774"/>
          </a:xfrm>
          <a:prstGeom prst="rect">
            <a:avLst/>
          </a:prstGeom>
          <a:noFill/>
          <a:ln>
            <a:noFill/>
          </a:ln>
        </p:spPr>
      </p:pic>
      <p:pic>
        <p:nvPicPr>
          <p:cNvPr id="100" name="Google Shape;100;p14"/>
          <p:cNvPicPr preferRelativeResize="0"/>
          <p:nvPr/>
        </p:nvPicPr>
        <p:blipFill rotWithShape="1">
          <a:blip r:embed="rId4">
            <a:alphaModFix/>
          </a:blip>
          <a:srcRect/>
          <a:stretch/>
        </p:blipFill>
        <p:spPr>
          <a:xfrm>
            <a:off x="11430000" y="6096000"/>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1"/>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5"/>
          <p:cNvSpPr txBox="1">
            <a:spLocks noGrp="1"/>
          </p:cNvSpPr>
          <p:nvPr>
            <p:ph type="title"/>
          </p:nvPr>
        </p:nvSpPr>
        <p:spPr>
          <a:xfrm>
            <a:off x="0" y="0"/>
            <a:ext cx="12192000" cy="6858000"/>
          </a:xfrm>
          <a:prstGeom prst="rect">
            <a:avLst/>
          </a:prstGeom>
          <a:solidFill>
            <a:schemeClr val="dk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4860"/>
              <a:buFont typeface="Trebuchet MS"/>
              <a:buNone/>
            </a:pPr>
            <a:r>
              <a:rPr lang="en-US" sz="4860" b="1">
                <a:solidFill>
                  <a:schemeClr val="lt1"/>
                </a:solidFill>
                <a:latin typeface="Trebuchet MS"/>
                <a:ea typeface="Trebuchet MS"/>
                <a:cs typeface="Trebuchet MS"/>
                <a:sym typeface="Trebuchet MS"/>
              </a:rPr>
              <a:t>Allow us to introduce ourselves…</a:t>
            </a:r>
            <a:endParaRPr sz="4860" b="1">
              <a:solidFill>
                <a:schemeClr val="lt1"/>
              </a:solidFill>
              <a:latin typeface="Trebuchet MS"/>
              <a:ea typeface="Trebuchet MS"/>
              <a:cs typeface="Trebuchet MS"/>
              <a:sym typeface="Trebuchet MS"/>
            </a:endParaRPr>
          </a:p>
        </p:txBody>
      </p:sp>
      <p:sp>
        <p:nvSpPr>
          <p:cNvPr id="107" name="Google Shape;107;p15"/>
          <p:cNvSpPr txBox="1">
            <a:spLocks noGrp="1"/>
          </p:cNvSpPr>
          <p:nvPr>
            <p:ph type="body" idx="1"/>
          </p:nvPr>
        </p:nvSpPr>
        <p:spPr>
          <a:xfrm>
            <a:off x="1378625" y="974025"/>
            <a:ext cx="8313900" cy="5108700"/>
          </a:xfrm>
          <a:prstGeom prst="rect">
            <a:avLst/>
          </a:prstGeom>
          <a:solidFill>
            <a:schemeClr val="lt1"/>
          </a:solid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Students with last names </a:t>
            </a:r>
            <a:r>
              <a:rPr lang="en-US" b="1"/>
              <a:t>A-COW </a:t>
            </a:r>
            <a:r>
              <a:rPr lang="en-US" sz="1800">
                <a:solidFill>
                  <a:srgbClr val="3F3F3F"/>
                </a:solidFill>
                <a:latin typeface="Trebuchet MS"/>
                <a:ea typeface="Trebuchet MS"/>
                <a:cs typeface="Trebuchet MS"/>
                <a:sym typeface="Trebuchet MS"/>
              </a:rPr>
              <a:t>~ </a:t>
            </a:r>
            <a:r>
              <a:rPr lang="en-US">
                <a:solidFill>
                  <a:srgbClr val="3F3F3F"/>
                </a:solidFill>
                <a:latin typeface="Trebuchet MS"/>
                <a:ea typeface="Trebuchet MS"/>
                <a:cs typeface="Trebuchet MS"/>
                <a:sym typeface="Trebuchet MS"/>
              </a:rPr>
              <a:t>Ms. Chazan</a:t>
            </a:r>
            <a:endParaRPr>
              <a:solidFill>
                <a:srgbClr val="3F3F3F"/>
              </a:solidFill>
              <a:latin typeface="Trebuchet MS"/>
              <a:ea typeface="Trebuchet MS"/>
              <a:cs typeface="Trebuchet MS"/>
              <a:sym typeface="Trebuchet MS"/>
            </a:endParaRPr>
          </a:p>
          <a:p>
            <a:pPr marL="342900" lvl="0" indent="-342900" algn="l" rtl="0">
              <a:lnSpc>
                <a:spcPct val="90000"/>
              </a:lnSpc>
              <a:spcBef>
                <a:spcPts val="100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Students with last names </a:t>
            </a:r>
            <a:r>
              <a:rPr lang="en-US" b="1"/>
              <a:t>COX</a:t>
            </a:r>
            <a:r>
              <a:rPr lang="en-US" sz="1800" b="1">
                <a:solidFill>
                  <a:srgbClr val="3F3F3F"/>
                </a:solidFill>
                <a:latin typeface="Trebuchet MS"/>
                <a:ea typeface="Trebuchet MS"/>
                <a:cs typeface="Trebuchet MS"/>
                <a:sym typeface="Trebuchet MS"/>
              </a:rPr>
              <a:t>-</a:t>
            </a:r>
            <a:r>
              <a:rPr lang="en-US" b="1"/>
              <a:t>HES </a:t>
            </a:r>
            <a:r>
              <a:rPr lang="en-US" sz="1800">
                <a:solidFill>
                  <a:srgbClr val="3F3F3F"/>
                </a:solidFill>
                <a:latin typeface="Trebuchet MS"/>
                <a:ea typeface="Trebuchet MS"/>
                <a:cs typeface="Trebuchet MS"/>
                <a:sym typeface="Trebuchet MS"/>
              </a:rPr>
              <a:t>~ </a:t>
            </a:r>
            <a:r>
              <a:rPr lang="en-US">
                <a:solidFill>
                  <a:srgbClr val="3F3F3F"/>
                </a:solidFill>
                <a:latin typeface="Trebuchet MS"/>
                <a:ea typeface="Trebuchet MS"/>
                <a:cs typeface="Trebuchet MS"/>
                <a:sym typeface="Trebuchet MS"/>
              </a:rPr>
              <a:t>M</a:t>
            </a:r>
            <a:r>
              <a:rPr lang="en-US"/>
              <a:t>r</a:t>
            </a:r>
            <a:r>
              <a:rPr lang="en-US">
                <a:solidFill>
                  <a:srgbClr val="3F3F3F"/>
                </a:solidFill>
                <a:latin typeface="Trebuchet MS"/>
                <a:ea typeface="Trebuchet MS"/>
                <a:cs typeface="Trebuchet MS"/>
                <a:sym typeface="Trebuchet MS"/>
              </a:rPr>
              <a:t>. </a:t>
            </a:r>
            <a:r>
              <a:rPr lang="en-US"/>
              <a:t>Sheets</a:t>
            </a:r>
            <a:endParaRPr/>
          </a:p>
          <a:p>
            <a:pPr marL="342900" lvl="0" indent="-342900" algn="l" rtl="0">
              <a:lnSpc>
                <a:spcPct val="90000"/>
              </a:lnSpc>
              <a:spcBef>
                <a:spcPts val="100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Students with last names </a:t>
            </a:r>
            <a:r>
              <a:rPr lang="en-US" b="1"/>
              <a:t>HET-MC</a:t>
            </a:r>
            <a:r>
              <a:rPr lang="en-US" sz="1800">
                <a:solidFill>
                  <a:srgbClr val="3F3F3F"/>
                </a:solidFill>
                <a:latin typeface="Trebuchet MS"/>
                <a:ea typeface="Trebuchet MS"/>
                <a:cs typeface="Trebuchet MS"/>
                <a:sym typeface="Trebuchet MS"/>
              </a:rPr>
              <a:t> ~ </a:t>
            </a:r>
            <a:r>
              <a:rPr lang="en-US">
                <a:solidFill>
                  <a:srgbClr val="3F3F3F"/>
                </a:solidFill>
                <a:latin typeface="Trebuchet MS"/>
                <a:ea typeface="Trebuchet MS"/>
                <a:cs typeface="Trebuchet MS"/>
                <a:sym typeface="Trebuchet MS"/>
              </a:rPr>
              <a:t>Ms. Mohr</a:t>
            </a:r>
            <a:endParaRPr>
              <a:solidFill>
                <a:srgbClr val="3F3F3F"/>
              </a:solidFill>
              <a:latin typeface="Trebuchet MS"/>
              <a:ea typeface="Trebuchet MS"/>
              <a:cs typeface="Trebuchet MS"/>
              <a:sym typeface="Trebuchet MS"/>
            </a:endParaRPr>
          </a:p>
          <a:p>
            <a:pPr marL="342900" lvl="0" indent="-342900" algn="l" rtl="0">
              <a:lnSpc>
                <a:spcPct val="90000"/>
              </a:lnSpc>
              <a:spcBef>
                <a:spcPts val="100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Students with last names </a:t>
            </a:r>
            <a:r>
              <a:rPr lang="en-US" b="1"/>
              <a:t>ME</a:t>
            </a:r>
            <a:r>
              <a:rPr lang="en-US" b="1">
                <a:solidFill>
                  <a:srgbClr val="3F3F3F"/>
                </a:solidFill>
                <a:latin typeface="Trebuchet MS"/>
                <a:ea typeface="Trebuchet MS"/>
                <a:cs typeface="Trebuchet MS"/>
                <a:sym typeface="Trebuchet MS"/>
              </a:rPr>
              <a:t>-SE</a:t>
            </a:r>
            <a:r>
              <a:rPr lang="en-US">
                <a:solidFill>
                  <a:srgbClr val="3F3F3F"/>
                </a:solidFill>
                <a:latin typeface="Trebuchet MS"/>
                <a:ea typeface="Trebuchet MS"/>
                <a:cs typeface="Trebuchet MS"/>
                <a:sym typeface="Trebuchet MS"/>
              </a:rPr>
              <a:t> ~ Ms. </a:t>
            </a:r>
            <a:r>
              <a:rPr lang="en-US"/>
              <a:t>Sherrod</a:t>
            </a:r>
            <a:endParaRPr>
              <a:solidFill>
                <a:srgbClr val="3F3F3F"/>
              </a:solidFill>
              <a:latin typeface="Trebuchet MS"/>
              <a:ea typeface="Trebuchet MS"/>
              <a:cs typeface="Trebuchet MS"/>
              <a:sym typeface="Trebuchet MS"/>
            </a:endParaRPr>
          </a:p>
          <a:p>
            <a:pPr marL="342900" lvl="0" indent="-342900" algn="l" rtl="0">
              <a:lnSpc>
                <a:spcPct val="90000"/>
              </a:lnSpc>
              <a:spcBef>
                <a:spcPts val="100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Students with last names </a:t>
            </a:r>
            <a:r>
              <a:rPr lang="en-US" b="1"/>
              <a:t>SH-Z</a:t>
            </a:r>
            <a:r>
              <a:rPr lang="en-US" sz="1800">
                <a:solidFill>
                  <a:srgbClr val="3F3F3F"/>
                </a:solidFill>
                <a:latin typeface="Trebuchet MS"/>
                <a:ea typeface="Trebuchet MS"/>
                <a:cs typeface="Trebuchet MS"/>
                <a:sym typeface="Trebuchet MS"/>
              </a:rPr>
              <a:t> </a:t>
            </a:r>
            <a:r>
              <a:rPr lang="en-US">
                <a:solidFill>
                  <a:srgbClr val="3F3F3F"/>
                </a:solidFill>
                <a:latin typeface="Trebuchet MS"/>
                <a:ea typeface="Trebuchet MS"/>
                <a:cs typeface="Trebuchet MS"/>
                <a:sym typeface="Trebuchet MS"/>
              </a:rPr>
              <a:t>~ Ms. LoDolce</a:t>
            </a:r>
            <a:endParaRPr>
              <a:solidFill>
                <a:srgbClr val="3F3F3F"/>
              </a:solidFill>
              <a:latin typeface="Trebuchet MS"/>
              <a:ea typeface="Trebuchet MS"/>
              <a:cs typeface="Trebuchet MS"/>
              <a:sym typeface="Trebuchet MS"/>
            </a:endParaRPr>
          </a:p>
          <a:p>
            <a:pPr marL="342900" lvl="0" indent="-365760" algn="l" rtl="0">
              <a:lnSpc>
                <a:spcPct val="90000"/>
              </a:lnSpc>
              <a:spcBef>
                <a:spcPts val="1000"/>
              </a:spcBef>
              <a:spcAft>
                <a:spcPts val="0"/>
              </a:spcAft>
              <a:buClr>
                <a:srgbClr val="3F3F3F"/>
              </a:buClr>
              <a:buSzPts val="1800"/>
              <a:buFont typeface="Trebuchet MS"/>
              <a:buChar char="▶"/>
            </a:pPr>
            <a:r>
              <a:rPr lang="en-US" sz="2000">
                <a:solidFill>
                  <a:srgbClr val="3F3F3F"/>
                </a:solidFill>
                <a:latin typeface="Trebuchet MS"/>
                <a:ea typeface="Trebuchet MS"/>
                <a:cs typeface="Trebuchet MS"/>
                <a:sym typeface="Trebuchet MS"/>
              </a:rPr>
              <a:t>Transition and Gifted-</a:t>
            </a:r>
            <a:r>
              <a:rPr lang="en-US">
                <a:solidFill>
                  <a:srgbClr val="3F3F3F"/>
                </a:solidFill>
                <a:latin typeface="Trebuchet MS"/>
                <a:ea typeface="Trebuchet MS"/>
                <a:cs typeface="Trebuchet MS"/>
                <a:sym typeface="Trebuchet MS"/>
              </a:rPr>
              <a:t> Ms. Heid</a:t>
            </a:r>
            <a:endParaRPr>
              <a:solidFill>
                <a:srgbClr val="3F3F3F"/>
              </a:solidFill>
              <a:latin typeface="Trebuchet MS"/>
              <a:ea typeface="Trebuchet MS"/>
              <a:cs typeface="Trebuchet MS"/>
              <a:sym typeface="Trebuchet MS"/>
            </a:endParaRPr>
          </a:p>
          <a:p>
            <a:pPr marL="342900" lvl="0" indent="-342900" algn="l" rtl="0">
              <a:lnSpc>
                <a:spcPct val="90000"/>
              </a:lnSpc>
              <a:spcBef>
                <a:spcPts val="1000"/>
              </a:spcBef>
              <a:spcAft>
                <a:spcPts val="0"/>
              </a:spcAft>
              <a:buClr>
                <a:schemeClr val="accent1"/>
              </a:buClr>
              <a:buSzPts val="1440"/>
              <a:buFont typeface="Noto Sans Symbols"/>
              <a:buChar char="▶"/>
            </a:pPr>
            <a:r>
              <a:rPr lang="en-US"/>
              <a:t>Mary Shaba: Counselor Secretary</a:t>
            </a:r>
            <a:endParaRPr/>
          </a:p>
          <a:p>
            <a:pPr marL="342900" lvl="0" indent="-342900" algn="l" rtl="0">
              <a:lnSpc>
                <a:spcPct val="90000"/>
              </a:lnSpc>
              <a:spcBef>
                <a:spcPts val="1000"/>
              </a:spcBef>
              <a:spcAft>
                <a:spcPts val="0"/>
              </a:spcAft>
              <a:buClr>
                <a:schemeClr val="accent1"/>
              </a:buClr>
              <a:buSzPts val="1440"/>
              <a:buFont typeface="Noto Sans Symbols"/>
              <a:buChar char="▶"/>
            </a:pPr>
            <a:r>
              <a:rPr lang="en-US"/>
              <a:t>Gina Ferguson: Registrar Clerk</a:t>
            </a:r>
            <a:endParaRPr/>
          </a:p>
          <a:p>
            <a:pPr marL="342900" lvl="0" indent="-251459" algn="l" rtl="0">
              <a:lnSpc>
                <a:spcPct val="90000"/>
              </a:lnSpc>
              <a:spcBef>
                <a:spcPts val="1000"/>
              </a:spcBef>
              <a:spcAft>
                <a:spcPts val="0"/>
              </a:spcAft>
              <a:buClr>
                <a:schemeClr val="accent1"/>
              </a:buClr>
              <a:buSzPts val="1440"/>
              <a:buFont typeface="Noto Sans Symbols"/>
              <a:buNone/>
            </a:pPr>
            <a:endParaRPr/>
          </a:p>
          <a:p>
            <a:pPr marL="342900" lvl="0" indent="-342900" algn="ctr" rtl="0">
              <a:lnSpc>
                <a:spcPct val="90000"/>
              </a:lnSpc>
              <a:spcBef>
                <a:spcPts val="1000"/>
              </a:spcBef>
              <a:spcAft>
                <a:spcPts val="0"/>
              </a:spcAft>
              <a:buClr>
                <a:schemeClr val="accent1"/>
              </a:buClr>
              <a:buSzPts val="1440"/>
              <a:buFont typeface="Noto Sans Symbols"/>
              <a:buChar char="▶"/>
            </a:pPr>
            <a:r>
              <a:rPr lang="en-US" u="sng">
                <a:solidFill>
                  <a:schemeClr val="hlink"/>
                </a:solidFill>
                <a:hlinkClick r:id="rId3"/>
              </a:rPr>
              <a:t>Counselor E-mails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111"/>
        <p:cNvGrpSpPr/>
        <p:nvPr/>
      </p:nvGrpSpPr>
      <p:grpSpPr>
        <a:xfrm>
          <a:off x="0" y="0"/>
          <a:ext cx="0" cy="0"/>
          <a:chOff x="0" y="0"/>
          <a:chExt cx="0" cy="0"/>
        </a:xfrm>
      </p:grpSpPr>
      <p:sp>
        <p:nvSpPr>
          <p:cNvPr id="112" name="Google Shape;112;p16"/>
          <p:cNvSpPr txBox="1">
            <a:spLocks noGrp="1"/>
          </p:cNvSpPr>
          <p:nvPr>
            <p:ph type="ctrTitle"/>
          </p:nvPr>
        </p:nvSpPr>
        <p:spPr>
          <a:xfrm>
            <a:off x="1524000" y="1122363"/>
            <a:ext cx="9144000" cy="2387700"/>
          </a:xfrm>
          <a:prstGeom prst="rect">
            <a:avLst/>
          </a:prstGeom>
          <a:solidFill>
            <a:srgbClr val="FF0000"/>
          </a:solid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a:t>CTE: Career &amp; Technical Education</a:t>
            </a:r>
            <a:endParaRPr/>
          </a:p>
        </p:txBody>
      </p:sp>
      <p:sp>
        <p:nvSpPr>
          <p:cNvPr id="113" name="Google Shape;113;p16"/>
          <p:cNvSpPr txBox="1">
            <a:spLocks noGrp="1"/>
          </p:cNvSpPr>
          <p:nvPr>
            <p:ph type="subTitle" idx="1"/>
          </p:nvPr>
        </p:nvSpPr>
        <p:spPr>
          <a:xfrm>
            <a:off x="1524000" y="3602038"/>
            <a:ext cx="9144000" cy="1655762"/>
          </a:xfrm>
          <a:prstGeom prst="rect">
            <a:avLst/>
          </a:prstGeom>
          <a:solidFill>
            <a:schemeClr val="dk1"/>
          </a:solid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sz="3500">
                <a:solidFill>
                  <a:schemeClr val="lt1"/>
                </a:solidFill>
              </a:rPr>
              <a:t>Why CTE or West-Mec?</a:t>
            </a:r>
            <a:endParaRPr sz="3500">
              <a:solidFill>
                <a:schemeClr val="lt1"/>
              </a:solidFill>
            </a:endParaRPr>
          </a:p>
          <a:p>
            <a:pPr marL="0" lvl="0" indent="0" algn="ctr" rtl="0">
              <a:lnSpc>
                <a:spcPct val="90000"/>
              </a:lnSpc>
              <a:spcBef>
                <a:spcPts val="1000"/>
              </a:spcBef>
              <a:spcAft>
                <a:spcPts val="0"/>
              </a:spcAft>
              <a:buClr>
                <a:schemeClr val="dk1"/>
              </a:buClr>
              <a:buSzPts val="2400"/>
              <a:buNone/>
            </a:pPr>
            <a:endParaRPr>
              <a:solidFill>
                <a:schemeClr val="lt1"/>
              </a:solidFill>
            </a:endParaRPr>
          </a:p>
          <a:p>
            <a:pPr marL="0" lvl="0" indent="0" algn="ctr" rtl="0">
              <a:lnSpc>
                <a:spcPct val="90000"/>
              </a:lnSpc>
              <a:spcBef>
                <a:spcPts val="1000"/>
              </a:spcBef>
              <a:spcAft>
                <a:spcPts val="0"/>
              </a:spcAft>
              <a:buClr>
                <a:schemeClr val="dk1"/>
              </a:buClr>
              <a:buSzPts val="2400"/>
              <a:buNone/>
            </a:pPr>
            <a:r>
              <a:rPr lang="en-US">
                <a:solidFill>
                  <a:schemeClr val="lt1"/>
                </a:solidFill>
              </a:rPr>
              <a:t>Our CTE/West-Mec programs provide a faster way forward</a:t>
            </a:r>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119" name="Google Shape;119;p17" descr="Learn about Career &amp; Colleges Opportunities in Deer Valley Unified School District!&#10;CTE Programs empower students to develop leadership, academic, and technical skills needed in the global economy for continued learning and workforce success." title="DVUSD Career &amp; Technical Education">
            <a:hlinkClick r:id="rId3"/>
          </p:cNvPr>
          <p:cNvPicPr preferRelativeResize="0"/>
          <p:nvPr/>
        </p:nvPicPr>
        <p:blipFill>
          <a:blip r:embed="rId4">
            <a:alphaModFix/>
          </a:blip>
          <a:stretch>
            <a:fillRect/>
          </a:stretch>
        </p:blipFill>
        <p:spPr>
          <a:xfrm>
            <a:off x="152400" y="152400"/>
            <a:ext cx="12039600" cy="6705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10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Career &amp; Technical Education</a:t>
            </a:r>
            <a:endParaRPr/>
          </a:p>
        </p:txBody>
      </p:sp>
      <p:graphicFrame>
        <p:nvGraphicFramePr>
          <p:cNvPr id="126" name="Google Shape;126;p18"/>
          <p:cNvGraphicFramePr/>
          <p:nvPr/>
        </p:nvGraphicFramePr>
        <p:xfrm>
          <a:off x="991895" y="7826643"/>
          <a:ext cx="9670900" cy="9079640"/>
        </p:xfrm>
        <a:graphic>
          <a:graphicData uri="http://schemas.openxmlformats.org/drawingml/2006/table">
            <a:tbl>
              <a:tblPr>
                <a:noFill/>
                <a:tableStyleId>{0D45D2C9-7BE7-4FCF-8C65-EB4244C15844}</a:tableStyleId>
              </a:tblPr>
              <a:tblGrid>
                <a:gridCol w="1872425">
                  <a:extLst>
                    <a:ext uri="{9D8B030D-6E8A-4147-A177-3AD203B41FA5}">
                      <a16:colId xmlns:a16="http://schemas.microsoft.com/office/drawing/2014/main" val="20000"/>
                    </a:ext>
                  </a:extLst>
                </a:gridCol>
                <a:gridCol w="1872425">
                  <a:extLst>
                    <a:ext uri="{9D8B030D-6E8A-4147-A177-3AD203B41FA5}">
                      <a16:colId xmlns:a16="http://schemas.microsoft.com/office/drawing/2014/main" val="20001"/>
                    </a:ext>
                  </a:extLst>
                </a:gridCol>
                <a:gridCol w="1872425">
                  <a:extLst>
                    <a:ext uri="{9D8B030D-6E8A-4147-A177-3AD203B41FA5}">
                      <a16:colId xmlns:a16="http://schemas.microsoft.com/office/drawing/2014/main" val="20002"/>
                    </a:ext>
                  </a:extLst>
                </a:gridCol>
                <a:gridCol w="1872425">
                  <a:extLst>
                    <a:ext uri="{9D8B030D-6E8A-4147-A177-3AD203B41FA5}">
                      <a16:colId xmlns:a16="http://schemas.microsoft.com/office/drawing/2014/main" val="20003"/>
                    </a:ext>
                  </a:extLst>
                </a:gridCol>
                <a:gridCol w="2181200">
                  <a:extLst>
                    <a:ext uri="{9D8B030D-6E8A-4147-A177-3AD203B41FA5}">
                      <a16:colId xmlns:a16="http://schemas.microsoft.com/office/drawing/2014/main" val="20004"/>
                    </a:ext>
                  </a:extLst>
                </a:gridCol>
              </a:tblGrid>
              <a:tr h="524900">
                <a:tc>
                  <a:txBody>
                    <a:bodyPr/>
                    <a:lstStyle/>
                    <a:p>
                      <a:pPr marL="0" marR="0" lvl="0" indent="0" algn="ctr" rtl="0">
                        <a:spcBef>
                          <a:spcPts val="0"/>
                        </a:spcBef>
                        <a:spcAft>
                          <a:spcPts val="0"/>
                        </a:spcAft>
                        <a:buNone/>
                      </a:pPr>
                      <a:r>
                        <a:rPr lang="en-US" sz="2800" b="0" i="0" u="none" strike="noStrike" cap="none">
                          <a:solidFill>
                            <a:schemeClr val="dk1"/>
                          </a:solidFill>
                          <a:latin typeface="Arial Black"/>
                          <a:ea typeface="Arial Black"/>
                          <a:cs typeface="Arial Black"/>
                          <a:sym typeface="Arial Black"/>
                        </a:rPr>
                        <a:t>BCHS</a:t>
                      </a:r>
                      <a:endParaRPr sz="2800" b="0" i="0" u="none" strike="noStrike" cap="none">
                        <a:solidFill>
                          <a:srgbClr val="000000"/>
                        </a:solidFill>
                        <a:latin typeface="Arial Black"/>
                        <a:ea typeface="Arial Black"/>
                        <a:cs typeface="Arial Black"/>
                        <a:sym typeface="Arial Black"/>
                      </a:endParaRPr>
                    </a:p>
                  </a:txBody>
                  <a:tcPr marL="5600" marR="5600" marT="5600" marB="0" anchor="ctr"/>
                </a:tc>
                <a:tc>
                  <a:txBody>
                    <a:bodyPr/>
                    <a:lstStyle/>
                    <a:p>
                      <a:pPr marL="0" marR="0" lvl="0" indent="0" algn="ctr" rtl="0">
                        <a:spcBef>
                          <a:spcPts val="0"/>
                        </a:spcBef>
                        <a:spcAft>
                          <a:spcPts val="0"/>
                        </a:spcAft>
                        <a:buNone/>
                      </a:pPr>
                      <a:r>
                        <a:rPr lang="en-US" sz="2800" b="0" i="0" u="none" strike="noStrike" cap="none">
                          <a:solidFill>
                            <a:schemeClr val="dk1"/>
                          </a:solidFill>
                          <a:latin typeface="Arial Black"/>
                          <a:ea typeface="Arial Black"/>
                          <a:cs typeface="Arial Black"/>
                          <a:sym typeface="Arial Black"/>
                        </a:rPr>
                        <a:t>BGHS</a:t>
                      </a:r>
                      <a:endParaRPr sz="2800" b="0" i="0" u="none" strike="noStrike" cap="none">
                        <a:solidFill>
                          <a:srgbClr val="000000"/>
                        </a:solidFill>
                        <a:latin typeface="Arial Black"/>
                        <a:ea typeface="Arial Black"/>
                        <a:cs typeface="Arial Black"/>
                        <a:sym typeface="Arial Black"/>
                      </a:endParaRPr>
                    </a:p>
                  </a:txBody>
                  <a:tcPr marL="5600" marR="5600" marT="5600" marB="0" anchor="ctr"/>
                </a:tc>
                <a:tc>
                  <a:txBody>
                    <a:bodyPr/>
                    <a:lstStyle/>
                    <a:p>
                      <a:pPr marL="0" marR="0" lvl="0" indent="0" algn="ctr" rtl="0">
                        <a:spcBef>
                          <a:spcPts val="0"/>
                        </a:spcBef>
                        <a:spcAft>
                          <a:spcPts val="0"/>
                        </a:spcAft>
                        <a:buNone/>
                      </a:pPr>
                      <a:r>
                        <a:rPr lang="en-US" sz="2800" b="0" i="0" u="none" strike="noStrike" cap="none">
                          <a:solidFill>
                            <a:srgbClr val="000000"/>
                          </a:solidFill>
                          <a:latin typeface="Arial Black"/>
                          <a:ea typeface="Arial Black"/>
                          <a:cs typeface="Arial Black"/>
                          <a:sym typeface="Arial Black"/>
                        </a:rPr>
                        <a:t>DVHS</a:t>
                      </a:r>
                      <a:endParaRPr sz="2800" b="0" i="0" u="none" strike="noStrike" cap="none">
                        <a:solidFill>
                          <a:srgbClr val="000000"/>
                        </a:solidFill>
                        <a:latin typeface="Arial Black"/>
                        <a:ea typeface="Arial Black"/>
                        <a:cs typeface="Arial Black"/>
                        <a:sym typeface="Arial Black"/>
                      </a:endParaRPr>
                    </a:p>
                  </a:txBody>
                  <a:tcPr marL="5600" marR="5600" marT="5600" marB="0" anchor="ctr"/>
                </a:tc>
                <a:tc>
                  <a:txBody>
                    <a:bodyPr/>
                    <a:lstStyle/>
                    <a:p>
                      <a:pPr marL="0" marR="0" lvl="0" indent="0" algn="ctr" rtl="0">
                        <a:lnSpc>
                          <a:spcPct val="100000"/>
                        </a:lnSpc>
                        <a:spcBef>
                          <a:spcPts val="0"/>
                        </a:spcBef>
                        <a:spcAft>
                          <a:spcPts val="0"/>
                        </a:spcAft>
                        <a:buClr>
                          <a:schemeClr val="dk1"/>
                        </a:buClr>
                        <a:buSzPts val="2800"/>
                        <a:buFont typeface="Arial Black"/>
                        <a:buNone/>
                      </a:pPr>
                      <a:r>
                        <a:rPr lang="en-US" sz="2800" b="0" i="0" u="none" strike="noStrike" cap="none">
                          <a:solidFill>
                            <a:schemeClr val="dk1"/>
                          </a:solidFill>
                          <a:latin typeface="Arial Black"/>
                          <a:ea typeface="Arial Black"/>
                          <a:cs typeface="Arial Black"/>
                          <a:sym typeface="Arial Black"/>
                        </a:rPr>
                        <a:t>MRHS</a:t>
                      </a:r>
                      <a:endParaRPr sz="2800" b="0" i="0" u="none" strike="noStrike" cap="none">
                        <a:solidFill>
                          <a:srgbClr val="000000"/>
                        </a:solidFill>
                        <a:latin typeface="Arial Black"/>
                        <a:ea typeface="Arial Black"/>
                        <a:cs typeface="Arial Black"/>
                        <a:sym typeface="Arial Black"/>
                      </a:endParaRPr>
                    </a:p>
                    <a:p>
                      <a:pPr marL="0" marR="0" lvl="0" indent="0" algn="ctr" rtl="0">
                        <a:spcBef>
                          <a:spcPts val="0"/>
                        </a:spcBef>
                        <a:spcAft>
                          <a:spcPts val="0"/>
                        </a:spcAft>
                        <a:buNone/>
                      </a:pPr>
                      <a:endParaRPr sz="1200" b="0" i="0" u="none" strike="noStrike" cap="none">
                        <a:solidFill>
                          <a:srgbClr val="000000"/>
                        </a:solidFill>
                        <a:latin typeface="Arial Black"/>
                        <a:ea typeface="Arial Black"/>
                        <a:cs typeface="Arial Black"/>
                        <a:sym typeface="Arial Black"/>
                      </a:endParaRPr>
                    </a:p>
                  </a:txBody>
                  <a:tcPr marL="5600" marR="5600" marT="5600" marB="0" anchor="ctr"/>
                </a:tc>
                <a:tc>
                  <a:txBody>
                    <a:bodyPr/>
                    <a:lstStyle/>
                    <a:p>
                      <a:pPr marL="0" marR="0" lvl="0" indent="0" algn="ctr" rtl="0">
                        <a:spcBef>
                          <a:spcPts val="0"/>
                        </a:spcBef>
                        <a:spcAft>
                          <a:spcPts val="0"/>
                        </a:spcAft>
                        <a:buNone/>
                      </a:pPr>
                      <a:r>
                        <a:rPr lang="en-US" sz="2800" u="none" strike="noStrike" cap="none">
                          <a:latin typeface="Arial Black"/>
                          <a:ea typeface="Arial Black"/>
                          <a:cs typeface="Arial Black"/>
                          <a:sym typeface="Arial Black"/>
                        </a:rPr>
                        <a:t>SDOHS</a:t>
                      </a:r>
                      <a:endParaRPr sz="2800" b="0" i="0" u="none" strike="noStrike" cap="none">
                        <a:solidFill>
                          <a:srgbClr val="000000"/>
                        </a:solidFill>
                        <a:latin typeface="Arial Black"/>
                        <a:ea typeface="Arial Black"/>
                        <a:cs typeface="Arial Black"/>
                        <a:sym typeface="Arial Black"/>
                      </a:endParaRPr>
                    </a:p>
                  </a:txBody>
                  <a:tcPr marL="5600" marR="5600" marT="5600" marB="0" anchor="ctr"/>
                </a:tc>
                <a:extLst>
                  <a:ext uri="{0D108BD9-81ED-4DB2-BD59-A6C34878D82A}">
                    <a16:rowId xmlns:a16="http://schemas.microsoft.com/office/drawing/2014/main" val="10000"/>
                  </a:ext>
                </a:extLst>
              </a:tr>
              <a:tr h="4750800">
                <a:tc>
                  <a:txBody>
                    <a:bodyPr/>
                    <a:lstStyle/>
                    <a:p>
                      <a:pPr marL="171450" marR="0" lvl="0" indent="-171450" algn="l" rtl="0">
                        <a:spcBef>
                          <a:spcPts val="0"/>
                        </a:spcBef>
                        <a:spcAft>
                          <a:spcPts val="0"/>
                        </a:spcAft>
                        <a:buClr>
                          <a:schemeClr val="dk1"/>
                        </a:buClr>
                        <a:buSzPts val="2000"/>
                        <a:buFont typeface="Arial"/>
                        <a:buChar char="•"/>
                      </a:pPr>
                      <a:r>
                        <a:rPr lang="en-US" sz="2000" u="none" strike="noStrike" cap="none"/>
                        <a:t>  Animation</a:t>
                      </a:r>
                      <a:endParaRPr/>
                    </a:p>
                    <a:p>
                      <a:pPr marL="285750" marR="0" lvl="0" indent="-285750" algn="l" rtl="0">
                        <a:spcBef>
                          <a:spcPts val="0"/>
                        </a:spcBef>
                        <a:spcAft>
                          <a:spcPts val="0"/>
                        </a:spcAft>
                        <a:buClr>
                          <a:schemeClr val="dk1"/>
                        </a:buClr>
                        <a:buSzPts val="2000"/>
                        <a:buFont typeface="Arial"/>
                        <a:buChar char="•"/>
                      </a:pPr>
                      <a:r>
                        <a:rPr lang="en-US" sz="2000" u="none" strike="noStrike" cap="none"/>
                        <a:t>Early Childhood </a:t>
                      </a:r>
                      <a:endParaRPr/>
                    </a:p>
                    <a:p>
                      <a:pPr marL="0" marR="0" lvl="0" indent="0" algn="l" rtl="0">
                        <a:spcBef>
                          <a:spcPts val="0"/>
                        </a:spcBef>
                        <a:spcAft>
                          <a:spcPts val="0"/>
                        </a:spcAft>
                        <a:buClr>
                          <a:schemeClr val="dk1"/>
                        </a:buClr>
                        <a:buSzPts val="2000"/>
                        <a:buFont typeface="Arial"/>
                        <a:buNone/>
                      </a:pPr>
                      <a:r>
                        <a:rPr lang="en-US" sz="2000" u="none" strike="noStrike" cap="none"/>
                        <a:t>     Education</a:t>
                      </a:r>
                      <a:endParaRPr/>
                    </a:p>
                    <a:p>
                      <a:pPr marL="285750" marR="0" lvl="0" indent="-285750" algn="l" rtl="0">
                        <a:spcBef>
                          <a:spcPts val="0"/>
                        </a:spcBef>
                        <a:spcAft>
                          <a:spcPts val="0"/>
                        </a:spcAft>
                        <a:buClr>
                          <a:schemeClr val="dk1"/>
                        </a:buClr>
                        <a:buSzPts val="2000"/>
                        <a:buFont typeface="Arial"/>
                        <a:buChar char="•"/>
                      </a:pPr>
                      <a:r>
                        <a:rPr lang="en-US" sz="2000" u="none" strike="noStrike" cap="none"/>
                        <a:t>Engineering</a:t>
                      </a:r>
                      <a:endParaRPr/>
                    </a:p>
                    <a:p>
                      <a:pPr marL="285750" marR="0" lvl="0" indent="-285750" algn="l" rtl="0">
                        <a:spcBef>
                          <a:spcPts val="0"/>
                        </a:spcBef>
                        <a:spcAft>
                          <a:spcPts val="0"/>
                        </a:spcAft>
                        <a:buClr>
                          <a:schemeClr val="dk1"/>
                        </a:buClr>
                        <a:buSzPts val="2000"/>
                        <a:buFont typeface="Arial"/>
                        <a:buChar char="•"/>
                      </a:pPr>
                      <a:r>
                        <a:rPr lang="en-US" sz="2000" u="none" strike="noStrike" cap="none"/>
                        <a:t>Finance</a:t>
                      </a:r>
                      <a:endParaRPr/>
                    </a:p>
                    <a:p>
                      <a:pPr marL="285750" marR="0" lvl="0" indent="-285750" algn="l" rtl="0">
                        <a:spcBef>
                          <a:spcPts val="0"/>
                        </a:spcBef>
                        <a:spcAft>
                          <a:spcPts val="0"/>
                        </a:spcAft>
                        <a:buClr>
                          <a:schemeClr val="dk1"/>
                        </a:buClr>
                        <a:buSzPts val="2000"/>
                        <a:buFont typeface="Arial"/>
                        <a:buChar char="•"/>
                      </a:pPr>
                      <a:r>
                        <a:rPr lang="en-US" sz="2000" u="none" strike="noStrike" cap="none"/>
                        <a:t>Graphic Design</a:t>
                      </a:r>
                      <a:endParaRPr/>
                    </a:p>
                    <a:p>
                      <a:pPr marL="285750" marR="0" lvl="0" indent="-285750" algn="l" rtl="0">
                        <a:spcBef>
                          <a:spcPts val="0"/>
                        </a:spcBef>
                        <a:spcAft>
                          <a:spcPts val="0"/>
                        </a:spcAft>
                        <a:buClr>
                          <a:schemeClr val="dk1"/>
                        </a:buClr>
                        <a:buSzPts val="2000"/>
                        <a:buFont typeface="Arial"/>
                        <a:buChar char="•"/>
                      </a:pPr>
                      <a:r>
                        <a:rPr lang="en-US" sz="2000" u="none" strike="noStrike" cap="none"/>
                        <a:t>Media Productions</a:t>
                      </a:r>
                      <a:endParaRPr/>
                    </a:p>
                    <a:p>
                      <a:pPr marL="285750" marR="0" lvl="0" indent="-285750" algn="l" rtl="0">
                        <a:spcBef>
                          <a:spcPts val="0"/>
                        </a:spcBef>
                        <a:spcAft>
                          <a:spcPts val="0"/>
                        </a:spcAft>
                        <a:buClr>
                          <a:schemeClr val="dk1"/>
                        </a:buClr>
                        <a:buSzPts val="2000"/>
                        <a:buFont typeface="Arial"/>
                        <a:buChar char="•"/>
                      </a:pPr>
                      <a:r>
                        <a:rPr lang="en-US" sz="2000" u="none" strike="noStrike" cap="none"/>
                        <a:t>Software &amp; App Design</a:t>
                      </a:r>
                      <a:endParaRPr/>
                    </a:p>
                    <a:p>
                      <a:pPr marL="0" marR="0" lvl="0" indent="0" algn="l" rtl="0">
                        <a:spcBef>
                          <a:spcPts val="0"/>
                        </a:spcBef>
                        <a:spcAft>
                          <a:spcPts val="0"/>
                        </a:spcAft>
                        <a:buNone/>
                      </a:pPr>
                      <a:endParaRPr sz="500" b="0" i="0" u="none" strike="noStrike" cap="none">
                        <a:solidFill>
                          <a:srgbClr val="000000"/>
                        </a:solidFill>
                        <a:latin typeface="Calibri"/>
                        <a:ea typeface="Calibri"/>
                        <a:cs typeface="Calibri"/>
                        <a:sym typeface="Calibri"/>
                      </a:endParaRPr>
                    </a:p>
                  </a:txBody>
                  <a:tcPr marL="5600" marR="5600" marT="5600" marB="0" anchor="ctr"/>
                </a:tc>
                <a:tc>
                  <a:txBody>
                    <a:bodyPr/>
                    <a:lstStyle/>
                    <a:p>
                      <a:pPr marL="171450" marR="0" lvl="0" indent="-171450" algn="l" rtl="0">
                        <a:spcBef>
                          <a:spcPts val="0"/>
                        </a:spcBef>
                        <a:spcAft>
                          <a:spcPts val="0"/>
                        </a:spcAft>
                        <a:buClr>
                          <a:schemeClr val="dk1"/>
                        </a:buClr>
                        <a:buSzPts val="500"/>
                        <a:buFont typeface="Arial"/>
                        <a:buChar char="•"/>
                      </a:pPr>
                      <a:r>
                        <a:rPr lang="en-US" sz="500" u="none" strike="noStrike" cap="none"/>
                        <a:t> </a:t>
                      </a:r>
                      <a:r>
                        <a:rPr lang="en-US" sz="2000" u="none" strike="noStrike" cap="none"/>
                        <a:t>Architectural Drafting</a:t>
                      </a:r>
                      <a:endParaRPr/>
                    </a:p>
                    <a:p>
                      <a:pPr marL="342900" marR="0" lvl="0" indent="-342900" algn="l" rtl="0">
                        <a:spcBef>
                          <a:spcPts val="0"/>
                        </a:spcBef>
                        <a:spcAft>
                          <a:spcPts val="0"/>
                        </a:spcAft>
                        <a:buClr>
                          <a:schemeClr val="dk1"/>
                        </a:buClr>
                        <a:buSzPts val="2000"/>
                        <a:buFont typeface="Arial"/>
                        <a:buChar char="•"/>
                      </a:pPr>
                      <a:r>
                        <a:rPr lang="en-US" sz="2000" u="none" strike="noStrike" cap="none"/>
                        <a:t>Business Operations</a:t>
                      </a:r>
                      <a:endParaRPr/>
                    </a:p>
                    <a:p>
                      <a:pPr marL="342900" marR="0" lvl="0" indent="-342900" algn="l" rtl="0">
                        <a:spcBef>
                          <a:spcPts val="0"/>
                        </a:spcBef>
                        <a:spcAft>
                          <a:spcPts val="0"/>
                        </a:spcAft>
                        <a:buClr>
                          <a:schemeClr val="dk1"/>
                        </a:buClr>
                        <a:buSzPts val="2000"/>
                        <a:buFont typeface="Arial"/>
                        <a:buChar char="•"/>
                      </a:pPr>
                      <a:r>
                        <a:rPr lang="en-US" sz="2000" u="none" strike="noStrike" cap="none"/>
                        <a:t>Culinary Arts</a:t>
                      </a:r>
                      <a:endParaRPr/>
                    </a:p>
                    <a:p>
                      <a:pPr marL="342900" marR="0" lvl="0" indent="-342900" algn="l" rtl="0">
                        <a:spcBef>
                          <a:spcPts val="0"/>
                        </a:spcBef>
                        <a:spcAft>
                          <a:spcPts val="0"/>
                        </a:spcAft>
                        <a:buClr>
                          <a:schemeClr val="dk1"/>
                        </a:buClr>
                        <a:buSzPts val="2000"/>
                        <a:buFont typeface="Arial"/>
                        <a:buChar char="•"/>
                      </a:pPr>
                      <a:r>
                        <a:rPr lang="en-US" sz="2000" u="none" strike="noStrike" cap="none"/>
                        <a:t>Graphic Design</a:t>
                      </a:r>
                      <a:endParaRPr/>
                    </a:p>
                    <a:p>
                      <a:pPr marL="342900" marR="0" lvl="0" indent="-342900" algn="l" rtl="0">
                        <a:spcBef>
                          <a:spcPts val="0"/>
                        </a:spcBef>
                        <a:spcAft>
                          <a:spcPts val="0"/>
                        </a:spcAft>
                        <a:buClr>
                          <a:schemeClr val="dk1"/>
                        </a:buClr>
                        <a:buSzPts val="2000"/>
                        <a:buFont typeface="Arial"/>
                        <a:buChar char="•"/>
                      </a:pPr>
                      <a:r>
                        <a:rPr lang="en-US" sz="2000" u="none" strike="noStrike" cap="none"/>
                        <a:t>Finance   </a:t>
                      </a:r>
                      <a:endParaRPr/>
                    </a:p>
                    <a:p>
                      <a:pPr marL="342900" marR="0" lvl="0" indent="-342900" algn="l" rtl="0">
                        <a:spcBef>
                          <a:spcPts val="0"/>
                        </a:spcBef>
                        <a:spcAft>
                          <a:spcPts val="0"/>
                        </a:spcAft>
                        <a:buClr>
                          <a:schemeClr val="dk1"/>
                        </a:buClr>
                        <a:buSzPts val="2000"/>
                        <a:buFont typeface="Arial"/>
                        <a:buChar char="•"/>
                      </a:pPr>
                      <a:r>
                        <a:rPr lang="en-US" sz="2000" u="none" strike="noStrike" cap="none"/>
                        <a:t>Marketing</a:t>
                      </a:r>
                      <a:endParaRPr/>
                    </a:p>
                    <a:p>
                      <a:pPr marL="342900" marR="0" lvl="0" indent="-342900" algn="l" rtl="0">
                        <a:spcBef>
                          <a:spcPts val="0"/>
                        </a:spcBef>
                        <a:spcAft>
                          <a:spcPts val="0"/>
                        </a:spcAft>
                        <a:buClr>
                          <a:schemeClr val="dk1"/>
                        </a:buClr>
                        <a:buSzPts val="2000"/>
                        <a:buFont typeface="Arial"/>
                        <a:buChar char="•"/>
                      </a:pPr>
                      <a:r>
                        <a:rPr lang="en-US" sz="2000" u="none" strike="noStrike" cap="none"/>
                        <a:t>Media Productions</a:t>
                      </a:r>
                      <a:endParaRPr/>
                    </a:p>
                    <a:p>
                      <a:pPr marL="342900" marR="0" lvl="0" indent="-342900" algn="l" rtl="0">
                        <a:spcBef>
                          <a:spcPts val="0"/>
                        </a:spcBef>
                        <a:spcAft>
                          <a:spcPts val="0"/>
                        </a:spcAft>
                        <a:buClr>
                          <a:schemeClr val="dk1"/>
                        </a:buClr>
                        <a:buSzPts val="2000"/>
                        <a:buFont typeface="Arial"/>
                        <a:buChar char="•"/>
                      </a:pPr>
                      <a:r>
                        <a:rPr lang="en-US" sz="2000" u="none" strike="noStrike" cap="none"/>
                        <a:t>Software &amp; App Design</a:t>
                      </a:r>
                      <a:endParaRPr/>
                    </a:p>
                    <a:p>
                      <a:pPr marL="0" marR="0" lvl="0" indent="0" algn="l" rtl="0">
                        <a:spcBef>
                          <a:spcPts val="0"/>
                        </a:spcBef>
                        <a:spcAft>
                          <a:spcPts val="0"/>
                        </a:spcAft>
                        <a:buNone/>
                      </a:pPr>
                      <a:endParaRPr sz="500" b="0" i="0" u="none" strike="noStrike" cap="none">
                        <a:solidFill>
                          <a:srgbClr val="000000"/>
                        </a:solidFill>
                        <a:latin typeface="Calibri"/>
                        <a:ea typeface="Calibri"/>
                        <a:cs typeface="Calibri"/>
                        <a:sym typeface="Calibri"/>
                      </a:endParaRPr>
                    </a:p>
                  </a:txBody>
                  <a:tcPr marL="5600" marR="5600" marT="5600" marB="0" anchor="ctr"/>
                </a:tc>
                <a:tc>
                  <a:txBody>
                    <a:bodyPr/>
                    <a:lstStyle/>
                    <a:p>
                      <a:pPr marL="171450" marR="0" lvl="0" indent="-171450" algn="l" rtl="0">
                        <a:spcBef>
                          <a:spcPts val="0"/>
                        </a:spcBef>
                        <a:spcAft>
                          <a:spcPts val="0"/>
                        </a:spcAft>
                        <a:buClr>
                          <a:schemeClr val="dk1"/>
                        </a:buClr>
                        <a:buSzPts val="500"/>
                        <a:buFont typeface="Arial"/>
                        <a:buChar char="•"/>
                      </a:pPr>
                      <a:r>
                        <a:rPr lang="en-US" sz="500" u="none" strike="noStrike" cap="none"/>
                        <a:t> </a:t>
                      </a:r>
                      <a:r>
                        <a:rPr lang="en-US" sz="2400" u="none" strike="noStrike" cap="none">
                          <a:latin typeface="Calibri"/>
                          <a:ea typeface="Calibri"/>
                          <a:cs typeface="Calibri"/>
                          <a:sym typeface="Calibri"/>
                        </a:rPr>
                        <a:t>Air Force JROTC</a:t>
                      </a:r>
                      <a:endParaRPr/>
                    </a:p>
                    <a:p>
                      <a:pPr marL="342900" marR="0" lvl="0" indent="-342900" algn="l" rtl="0">
                        <a:spcBef>
                          <a:spcPts val="0"/>
                        </a:spcBef>
                        <a:spcAft>
                          <a:spcPts val="0"/>
                        </a:spcAft>
                        <a:buClr>
                          <a:schemeClr val="dk1"/>
                        </a:buClr>
                        <a:buSzPts val="2400"/>
                        <a:buFont typeface="Arial"/>
                        <a:buChar char="•"/>
                      </a:pPr>
                      <a:r>
                        <a:rPr lang="en-US" sz="2400" u="none" strike="noStrike" cap="none">
                          <a:latin typeface="Calibri"/>
                          <a:ea typeface="Calibri"/>
                          <a:cs typeface="Calibri"/>
                          <a:sym typeface="Calibri"/>
                        </a:rPr>
                        <a:t>Graphic Design</a:t>
                      </a:r>
                      <a:endParaRPr/>
                    </a:p>
                    <a:p>
                      <a:pPr marL="342900" marR="0" lvl="0" indent="-342900" algn="l" rtl="0">
                        <a:spcBef>
                          <a:spcPts val="0"/>
                        </a:spcBef>
                        <a:spcAft>
                          <a:spcPts val="0"/>
                        </a:spcAft>
                        <a:buClr>
                          <a:schemeClr val="dk1"/>
                        </a:buClr>
                        <a:buSzPts val="2400"/>
                        <a:buFont typeface="Arial"/>
                        <a:buChar char="•"/>
                      </a:pPr>
                      <a:r>
                        <a:rPr lang="en-US" sz="2400" u="none" strike="noStrike" cap="none">
                          <a:latin typeface="Calibri"/>
                          <a:ea typeface="Calibri"/>
                          <a:cs typeface="Calibri"/>
                          <a:sym typeface="Calibri"/>
                        </a:rPr>
                        <a:t>Hospitality Management</a:t>
                      </a:r>
                      <a:endParaRPr/>
                    </a:p>
                    <a:p>
                      <a:pPr marL="342900" marR="0" lvl="0" indent="-342900" algn="l" rtl="0">
                        <a:spcBef>
                          <a:spcPts val="0"/>
                        </a:spcBef>
                        <a:spcAft>
                          <a:spcPts val="0"/>
                        </a:spcAft>
                        <a:buClr>
                          <a:schemeClr val="dk1"/>
                        </a:buClr>
                        <a:buSzPts val="2400"/>
                        <a:buFont typeface="Arial"/>
                        <a:buChar char="•"/>
                      </a:pPr>
                      <a:r>
                        <a:rPr lang="en-US" sz="2400" u="none" strike="noStrike" cap="none">
                          <a:latin typeface="Calibri"/>
                          <a:ea typeface="Calibri"/>
                          <a:cs typeface="Calibri"/>
                          <a:sym typeface="Calibri"/>
                        </a:rPr>
                        <a:t>Marketing</a:t>
                      </a:r>
                      <a:endParaRPr/>
                    </a:p>
                    <a:p>
                      <a:pPr marL="342900" marR="0" lvl="0" indent="-342900" algn="l" rtl="0">
                        <a:spcBef>
                          <a:spcPts val="0"/>
                        </a:spcBef>
                        <a:spcAft>
                          <a:spcPts val="0"/>
                        </a:spcAft>
                        <a:buClr>
                          <a:schemeClr val="dk1"/>
                        </a:buClr>
                        <a:buSzPts val="2400"/>
                        <a:buFont typeface="Arial"/>
                        <a:buChar char="•"/>
                      </a:pPr>
                      <a:r>
                        <a:rPr lang="en-US" sz="2400" u="none" strike="noStrike" cap="none">
                          <a:latin typeface="Calibri"/>
                          <a:ea typeface="Calibri"/>
                          <a:cs typeface="Calibri"/>
                          <a:sym typeface="Calibri"/>
                        </a:rPr>
                        <a:t>Nursing Services</a:t>
                      </a:r>
                      <a:endParaRPr/>
                    </a:p>
                    <a:p>
                      <a:pPr marL="342900" marR="0" lvl="0" indent="-342900" algn="l" rtl="0">
                        <a:spcBef>
                          <a:spcPts val="0"/>
                        </a:spcBef>
                        <a:spcAft>
                          <a:spcPts val="0"/>
                        </a:spcAft>
                        <a:buClr>
                          <a:schemeClr val="dk1"/>
                        </a:buClr>
                        <a:buSzPts val="2400"/>
                        <a:buFont typeface="Arial"/>
                        <a:buChar char="•"/>
                      </a:pPr>
                      <a:r>
                        <a:rPr lang="en-US" sz="2400" u="none" strike="noStrike" cap="none">
                          <a:latin typeface="Calibri"/>
                          <a:ea typeface="Calibri"/>
                          <a:cs typeface="Calibri"/>
                          <a:sym typeface="Calibri"/>
                        </a:rPr>
                        <a:t>Software &amp; App Design</a:t>
                      </a:r>
                      <a:endParaRPr/>
                    </a:p>
                    <a:p>
                      <a:pPr marL="342900" marR="0" lvl="0" indent="-342900" algn="l" rtl="0">
                        <a:spcBef>
                          <a:spcPts val="0"/>
                        </a:spcBef>
                        <a:spcAft>
                          <a:spcPts val="0"/>
                        </a:spcAft>
                        <a:buClr>
                          <a:schemeClr val="dk1"/>
                        </a:buClr>
                        <a:buSzPts val="2400"/>
                        <a:buFont typeface="Arial"/>
                        <a:buChar char="•"/>
                      </a:pPr>
                      <a:r>
                        <a:rPr lang="en-US" sz="2400" u="none" strike="noStrike" cap="none">
                          <a:latin typeface="Calibri"/>
                          <a:ea typeface="Calibri"/>
                          <a:cs typeface="Calibri"/>
                          <a:sym typeface="Calibri"/>
                        </a:rPr>
                        <a:t>Sports Medicine</a:t>
                      </a:r>
                      <a:endParaRPr/>
                    </a:p>
                    <a:p>
                      <a:pPr marL="342900" marR="0" lvl="0" indent="-342900" algn="l" rtl="0">
                        <a:spcBef>
                          <a:spcPts val="0"/>
                        </a:spcBef>
                        <a:spcAft>
                          <a:spcPts val="0"/>
                        </a:spcAft>
                        <a:buClr>
                          <a:schemeClr val="dk1"/>
                        </a:buClr>
                        <a:buSzPts val="2400"/>
                        <a:buFont typeface="Arial"/>
                        <a:buChar char="•"/>
                      </a:pPr>
                      <a:r>
                        <a:rPr lang="en-US" sz="2400" u="none" strike="noStrike" cap="none">
                          <a:latin typeface="Calibri"/>
                          <a:ea typeface="Calibri"/>
                          <a:cs typeface="Calibri"/>
                          <a:sym typeface="Calibri"/>
                        </a:rPr>
                        <a:t>Stagecraft</a:t>
                      </a:r>
                      <a:endParaRPr/>
                    </a:p>
                    <a:p>
                      <a:pPr marL="0" marR="0" lvl="0" indent="0" algn="l" rtl="0">
                        <a:spcBef>
                          <a:spcPts val="0"/>
                        </a:spcBef>
                        <a:spcAft>
                          <a:spcPts val="0"/>
                        </a:spcAft>
                        <a:buNone/>
                      </a:pPr>
                      <a:endParaRPr sz="500" b="0" i="0" u="none" strike="noStrike" cap="none">
                        <a:solidFill>
                          <a:srgbClr val="000000"/>
                        </a:solidFill>
                        <a:latin typeface="Calibri"/>
                        <a:ea typeface="Calibri"/>
                        <a:cs typeface="Calibri"/>
                        <a:sym typeface="Calibri"/>
                      </a:endParaRPr>
                    </a:p>
                  </a:txBody>
                  <a:tcPr marL="5600" marR="5600" marT="5600" marB="0" anchor="ctr"/>
                </a:tc>
                <a:tc>
                  <a:txBody>
                    <a:bodyPr/>
                    <a:lstStyle/>
                    <a:p>
                      <a:pPr marL="171450" marR="0" lvl="0" indent="-171450" algn="l" rtl="0">
                        <a:spcBef>
                          <a:spcPts val="0"/>
                        </a:spcBef>
                        <a:spcAft>
                          <a:spcPts val="0"/>
                        </a:spcAft>
                        <a:buClr>
                          <a:schemeClr val="dk1"/>
                        </a:buClr>
                        <a:buSzPts val="1100"/>
                        <a:buFont typeface="Arial"/>
                        <a:buChar char="•"/>
                      </a:pPr>
                      <a:r>
                        <a:rPr lang="en-US" sz="1100" u="none" strike="noStrike" cap="none"/>
                        <a:t> </a:t>
                      </a:r>
                      <a:r>
                        <a:rPr lang="en-US" sz="2000" u="none" strike="noStrike" cap="none"/>
                        <a:t>Animation</a:t>
                      </a:r>
                      <a:endParaRPr/>
                    </a:p>
                    <a:p>
                      <a:pPr marL="171450" marR="0" lvl="0" indent="-171450" algn="l" rtl="0">
                        <a:spcBef>
                          <a:spcPts val="0"/>
                        </a:spcBef>
                        <a:spcAft>
                          <a:spcPts val="0"/>
                        </a:spcAft>
                        <a:buClr>
                          <a:schemeClr val="dk1"/>
                        </a:buClr>
                        <a:buSzPts val="2000"/>
                        <a:buFont typeface="Arial"/>
                        <a:buChar char="•"/>
                      </a:pPr>
                      <a:r>
                        <a:rPr lang="en-US" sz="2000" u="none" strike="noStrike" cap="none"/>
                        <a:t>Biomedical Science</a:t>
                      </a:r>
                      <a:endParaRPr/>
                    </a:p>
                    <a:p>
                      <a:pPr marL="171450" marR="0" lvl="0" indent="-171450" algn="l" rtl="0">
                        <a:spcBef>
                          <a:spcPts val="0"/>
                        </a:spcBef>
                        <a:spcAft>
                          <a:spcPts val="0"/>
                        </a:spcAft>
                        <a:buClr>
                          <a:schemeClr val="dk1"/>
                        </a:buClr>
                        <a:buSzPts val="2000"/>
                        <a:buFont typeface="Arial"/>
                        <a:buChar char="•"/>
                      </a:pPr>
                      <a:r>
                        <a:rPr lang="en-US" sz="2000" u="none" strike="noStrike" cap="none"/>
                        <a:t>Education Professions</a:t>
                      </a:r>
                      <a:endParaRPr/>
                    </a:p>
                    <a:p>
                      <a:pPr marL="171450" marR="0" lvl="0" indent="-171450" algn="l" rtl="0">
                        <a:spcBef>
                          <a:spcPts val="0"/>
                        </a:spcBef>
                        <a:spcAft>
                          <a:spcPts val="0"/>
                        </a:spcAft>
                        <a:buClr>
                          <a:schemeClr val="dk1"/>
                        </a:buClr>
                        <a:buSzPts val="2000"/>
                        <a:buFont typeface="Arial"/>
                        <a:buChar char="•"/>
                      </a:pPr>
                      <a:r>
                        <a:rPr lang="en-US" sz="2000" u="none" strike="noStrike" cap="none"/>
                        <a:t>Engineering</a:t>
                      </a:r>
                      <a:endParaRPr/>
                    </a:p>
                    <a:p>
                      <a:pPr marL="171450" marR="0" lvl="0" indent="-171450" algn="l" rtl="0">
                        <a:spcBef>
                          <a:spcPts val="0"/>
                        </a:spcBef>
                        <a:spcAft>
                          <a:spcPts val="0"/>
                        </a:spcAft>
                        <a:buClr>
                          <a:schemeClr val="dk1"/>
                        </a:buClr>
                        <a:buSzPts val="2000"/>
                        <a:buFont typeface="Arial"/>
                        <a:buChar char="•"/>
                      </a:pPr>
                      <a:r>
                        <a:rPr lang="en-US" sz="2000" u="none" strike="noStrike" cap="none"/>
                        <a:t>Graphic Design</a:t>
                      </a:r>
                      <a:endParaRPr/>
                    </a:p>
                    <a:p>
                      <a:pPr marL="171450" marR="0" lvl="0" indent="-171450" algn="l" rtl="0">
                        <a:spcBef>
                          <a:spcPts val="0"/>
                        </a:spcBef>
                        <a:spcAft>
                          <a:spcPts val="0"/>
                        </a:spcAft>
                        <a:buClr>
                          <a:schemeClr val="dk1"/>
                        </a:buClr>
                        <a:buSzPts val="2000"/>
                        <a:buFont typeface="Arial"/>
                        <a:buChar char="•"/>
                      </a:pPr>
                      <a:r>
                        <a:rPr lang="en-US" sz="2000" u="none" strike="noStrike" cap="none"/>
                        <a:t>Journalism and Digital Communication</a:t>
                      </a:r>
                      <a:endParaRPr/>
                    </a:p>
                    <a:p>
                      <a:pPr marL="171450" marR="0" lvl="0" indent="-171450" algn="l" rtl="0">
                        <a:spcBef>
                          <a:spcPts val="0"/>
                        </a:spcBef>
                        <a:spcAft>
                          <a:spcPts val="0"/>
                        </a:spcAft>
                        <a:buClr>
                          <a:schemeClr val="dk1"/>
                        </a:buClr>
                        <a:buSzPts val="2000"/>
                        <a:buFont typeface="Arial"/>
                        <a:buChar char="•"/>
                      </a:pPr>
                      <a:r>
                        <a:rPr lang="en-US" sz="2000" u="none" strike="noStrike" cap="none"/>
                        <a:t>Marketing</a:t>
                      </a:r>
                      <a:endParaRPr/>
                    </a:p>
                    <a:p>
                      <a:pPr marL="171450" marR="0" lvl="0" indent="-171450" algn="l" rtl="0">
                        <a:spcBef>
                          <a:spcPts val="0"/>
                        </a:spcBef>
                        <a:spcAft>
                          <a:spcPts val="0"/>
                        </a:spcAft>
                        <a:buClr>
                          <a:schemeClr val="dk1"/>
                        </a:buClr>
                        <a:buSzPts val="2000"/>
                        <a:buFont typeface="Arial"/>
                        <a:buChar char="•"/>
                      </a:pPr>
                      <a:r>
                        <a:rPr lang="en-US" sz="2000" u="none" strike="noStrike" cap="none"/>
                        <a:t>Media Production</a:t>
                      </a:r>
                      <a:endParaRPr/>
                    </a:p>
                    <a:p>
                      <a:pPr marL="171450" marR="0" lvl="0" indent="-171450" algn="l" rtl="0">
                        <a:spcBef>
                          <a:spcPts val="0"/>
                        </a:spcBef>
                        <a:spcAft>
                          <a:spcPts val="0"/>
                        </a:spcAft>
                        <a:buClr>
                          <a:schemeClr val="dk1"/>
                        </a:buClr>
                        <a:buSzPts val="2000"/>
                        <a:buFont typeface="Arial"/>
                        <a:buChar char="•"/>
                      </a:pPr>
                      <a:r>
                        <a:rPr lang="en-US" sz="2000" u="none" strike="noStrike" cap="none"/>
                        <a:t>Software &amp; App Design</a:t>
                      </a:r>
                      <a:endParaRPr/>
                    </a:p>
                    <a:p>
                      <a:pPr marL="0" marR="0" lvl="0" indent="0" algn="l" rtl="0">
                        <a:spcBef>
                          <a:spcPts val="0"/>
                        </a:spcBef>
                        <a:spcAft>
                          <a:spcPts val="0"/>
                        </a:spcAft>
                        <a:buNone/>
                      </a:pPr>
                      <a:endParaRPr sz="1100" b="0" i="0" u="none" strike="noStrike" cap="none">
                        <a:solidFill>
                          <a:srgbClr val="000000"/>
                        </a:solidFill>
                        <a:latin typeface="Arial"/>
                        <a:ea typeface="Arial"/>
                        <a:cs typeface="Arial"/>
                        <a:sym typeface="Arial"/>
                      </a:endParaRPr>
                    </a:p>
                  </a:txBody>
                  <a:tcPr marL="151200" marR="5600" marT="5600" marB="0" anchor="ctr"/>
                </a:tc>
                <a:tc rowSpan="12">
                  <a:txBody>
                    <a:bodyPr/>
                    <a:lstStyle/>
                    <a:p>
                      <a:pPr marL="342900" marR="0" lvl="0" indent="-342900" algn="l" rtl="0">
                        <a:spcBef>
                          <a:spcPts val="0"/>
                        </a:spcBef>
                        <a:spcAft>
                          <a:spcPts val="0"/>
                        </a:spcAft>
                        <a:buClr>
                          <a:schemeClr val="dk1"/>
                        </a:buClr>
                        <a:buSzPts val="2000"/>
                        <a:buFont typeface="Arial"/>
                        <a:buChar char="•"/>
                      </a:pPr>
                      <a:r>
                        <a:rPr lang="en-US" sz="2000" u="none" strike="noStrike" cap="none"/>
                        <a:t>Accounting</a:t>
                      </a:r>
                      <a:endParaRPr/>
                    </a:p>
                    <a:p>
                      <a:pPr marL="342900" marR="0" lvl="0" indent="-342900" algn="l" rtl="0">
                        <a:spcBef>
                          <a:spcPts val="0"/>
                        </a:spcBef>
                        <a:spcAft>
                          <a:spcPts val="0"/>
                        </a:spcAft>
                        <a:buClr>
                          <a:schemeClr val="dk1"/>
                        </a:buClr>
                        <a:buSzPts val="2000"/>
                        <a:buFont typeface="Arial"/>
                        <a:buChar char="•"/>
                      </a:pPr>
                      <a:r>
                        <a:rPr lang="en-US" sz="2000" u="none" strike="noStrike" cap="none"/>
                        <a:t>Air Force JROTC</a:t>
                      </a:r>
                      <a:endParaRPr/>
                    </a:p>
                    <a:p>
                      <a:pPr marL="342900" marR="0" lvl="0" indent="-342900" algn="l" rtl="0">
                        <a:spcBef>
                          <a:spcPts val="0"/>
                        </a:spcBef>
                        <a:spcAft>
                          <a:spcPts val="0"/>
                        </a:spcAft>
                        <a:buClr>
                          <a:schemeClr val="dk1"/>
                        </a:buClr>
                        <a:buSzPts val="2000"/>
                        <a:buFont typeface="Arial"/>
                        <a:buChar char="•"/>
                      </a:pPr>
                      <a:r>
                        <a:rPr lang="en-US" sz="2000" u="none" strike="noStrike" cap="none"/>
                        <a:t>Early Childhood Education</a:t>
                      </a:r>
                      <a:endParaRPr/>
                    </a:p>
                    <a:p>
                      <a:pPr marL="342900" marR="0" lvl="0" indent="-342900" algn="l" rtl="0">
                        <a:spcBef>
                          <a:spcPts val="0"/>
                        </a:spcBef>
                        <a:spcAft>
                          <a:spcPts val="0"/>
                        </a:spcAft>
                        <a:buClr>
                          <a:schemeClr val="dk1"/>
                        </a:buClr>
                        <a:buSzPts val="2000"/>
                        <a:buFont typeface="Arial"/>
                        <a:buChar char="•"/>
                      </a:pPr>
                      <a:r>
                        <a:rPr lang="en-US" sz="2000" u="none" strike="noStrike" cap="none"/>
                        <a:t>Graphic Design</a:t>
                      </a:r>
                      <a:endParaRPr/>
                    </a:p>
                    <a:p>
                      <a:pPr marL="342900" marR="0" lvl="0" indent="-342900" algn="l" rtl="0">
                        <a:spcBef>
                          <a:spcPts val="0"/>
                        </a:spcBef>
                        <a:spcAft>
                          <a:spcPts val="0"/>
                        </a:spcAft>
                        <a:buClr>
                          <a:schemeClr val="dk1"/>
                        </a:buClr>
                        <a:buSzPts val="2000"/>
                        <a:buFont typeface="Arial"/>
                        <a:buChar char="•"/>
                      </a:pPr>
                      <a:r>
                        <a:rPr lang="en-US" sz="2000" u="none" strike="noStrike" cap="none"/>
                        <a:t>Interior Design</a:t>
                      </a:r>
                      <a:endParaRPr/>
                    </a:p>
                    <a:p>
                      <a:pPr marL="342900" marR="0" lvl="0" indent="-342900" algn="l" rtl="0">
                        <a:spcBef>
                          <a:spcPts val="0"/>
                        </a:spcBef>
                        <a:spcAft>
                          <a:spcPts val="0"/>
                        </a:spcAft>
                        <a:buClr>
                          <a:schemeClr val="dk1"/>
                        </a:buClr>
                        <a:buSzPts val="2000"/>
                        <a:buFont typeface="Arial"/>
                        <a:buChar char="•"/>
                      </a:pPr>
                      <a:r>
                        <a:rPr lang="en-US" sz="2000" u="none" strike="noStrike" cap="none"/>
                        <a:t>Journalism and Digital Communication</a:t>
                      </a:r>
                      <a:endParaRPr/>
                    </a:p>
                    <a:p>
                      <a:pPr marL="342900" marR="0" lvl="0" indent="-342900" algn="l" rtl="0">
                        <a:spcBef>
                          <a:spcPts val="0"/>
                        </a:spcBef>
                        <a:spcAft>
                          <a:spcPts val="0"/>
                        </a:spcAft>
                        <a:buClr>
                          <a:schemeClr val="dk1"/>
                        </a:buClr>
                        <a:buSzPts val="2000"/>
                        <a:buFont typeface="Arial"/>
                        <a:buChar char="•"/>
                      </a:pPr>
                      <a:r>
                        <a:rPr lang="en-US" sz="2000" u="none" strike="noStrike" cap="none"/>
                        <a:t>Marketing</a:t>
                      </a:r>
                      <a:endParaRPr/>
                    </a:p>
                    <a:p>
                      <a:pPr marL="342900" marR="0" lvl="0" indent="-342900" algn="l" rtl="0">
                        <a:spcBef>
                          <a:spcPts val="0"/>
                        </a:spcBef>
                        <a:spcAft>
                          <a:spcPts val="0"/>
                        </a:spcAft>
                        <a:buClr>
                          <a:schemeClr val="dk1"/>
                        </a:buClr>
                        <a:buSzPts val="2000"/>
                        <a:buFont typeface="Arial"/>
                        <a:buChar char="•"/>
                      </a:pPr>
                      <a:r>
                        <a:rPr lang="en-US" sz="2000" u="none" strike="noStrike" cap="none"/>
                        <a:t>Media Production</a:t>
                      </a:r>
                      <a:endParaRPr/>
                    </a:p>
                    <a:p>
                      <a:pPr marL="342900" marR="0" lvl="0" indent="-342900" algn="l" rtl="0">
                        <a:spcBef>
                          <a:spcPts val="0"/>
                        </a:spcBef>
                        <a:spcAft>
                          <a:spcPts val="0"/>
                        </a:spcAft>
                        <a:buClr>
                          <a:schemeClr val="dk1"/>
                        </a:buClr>
                        <a:buSzPts val="2000"/>
                        <a:buFont typeface="Arial"/>
                        <a:buChar char="•"/>
                      </a:pPr>
                      <a:r>
                        <a:rPr lang="en-US" sz="2000" u="none" strike="noStrike" cap="none"/>
                        <a:t>Software &amp; App Design</a:t>
                      </a:r>
                      <a:endParaRPr/>
                    </a:p>
                    <a:p>
                      <a:pPr marL="342900" marR="0" lvl="0" indent="-342900" algn="l" rtl="0">
                        <a:spcBef>
                          <a:spcPts val="0"/>
                        </a:spcBef>
                        <a:spcAft>
                          <a:spcPts val="0"/>
                        </a:spcAft>
                        <a:buClr>
                          <a:schemeClr val="dk1"/>
                        </a:buClr>
                        <a:buSzPts val="2000"/>
                        <a:buFont typeface="Arial"/>
                        <a:buChar char="•"/>
                      </a:pPr>
                      <a:r>
                        <a:rPr lang="en-US" sz="2000" u="none" strike="noStrike" cap="none"/>
                        <a:t>Sports Medicine</a:t>
                      </a:r>
                      <a:endParaRPr/>
                    </a:p>
                    <a:p>
                      <a:pPr marL="342900" marR="0" lvl="0" indent="-342900" algn="l" rtl="0">
                        <a:spcBef>
                          <a:spcPts val="0"/>
                        </a:spcBef>
                        <a:spcAft>
                          <a:spcPts val="0"/>
                        </a:spcAft>
                        <a:buClr>
                          <a:schemeClr val="dk1"/>
                        </a:buClr>
                        <a:buSzPts val="2000"/>
                        <a:buFont typeface="Arial"/>
                        <a:buChar char="•"/>
                      </a:pPr>
                      <a:r>
                        <a:rPr lang="en-US" sz="2000" u="none" strike="noStrike" cap="none"/>
                        <a:t>Stagecraft</a:t>
                      </a:r>
                      <a:endParaRPr/>
                    </a:p>
                    <a:p>
                      <a:pPr marL="0" marR="0" lvl="0" indent="0" algn="l" rtl="0">
                        <a:spcBef>
                          <a:spcPts val="0"/>
                        </a:spcBef>
                        <a:spcAft>
                          <a:spcPts val="0"/>
                        </a:spcAft>
                        <a:buNone/>
                      </a:pPr>
                      <a:endParaRPr sz="2000" b="0" i="0" u="none" strike="noStrike" cap="none">
                        <a:solidFill>
                          <a:srgbClr val="000000"/>
                        </a:solidFill>
                        <a:latin typeface="Calibri"/>
                        <a:ea typeface="Calibri"/>
                        <a:cs typeface="Calibri"/>
                        <a:sym typeface="Calibri"/>
                      </a:endParaRPr>
                    </a:p>
                  </a:txBody>
                  <a:tcPr marL="151200" marR="5600" marT="5600" marB="0" anchor="ctr"/>
                </a:tc>
                <a:extLst>
                  <a:ext uri="{0D108BD9-81ED-4DB2-BD59-A6C34878D82A}">
                    <a16:rowId xmlns:a16="http://schemas.microsoft.com/office/drawing/2014/main" val="10001"/>
                  </a:ext>
                </a:extLst>
              </a:tr>
              <a:tr h="238825">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1100" u="none" strike="noStrike"/>
                        <a:t> </a:t>
                      </a:r>
                      <a:endParaRPr sz="1100" b="0" i="0" u="none" strike="noStrike">
                        <a:solidFill>
                          <a:srgbClr val="000000"/>
                        </a:solidFill>
                        <a:latin typeface="Arial"/>
                        <a:ea typeface="Arial"/>
                        <a:cs typeface="Arial"/>
                        <a:sym typeface="Arial"/>
                      </a:endParaRPr>
                    </a:p>
                  </a:txBody>
                  <a:tcPr marL="151200" marR="5600" marT="5600" marB="0" anchor="ctr"/>
                </a:tc>
                <a:tc vMerge="1">
                  <a:txBody>
                    <a:bodyPr/>
                    <a:lstStyle/>
                    <a:p>
                      <a:endParaRPr lang="en-US"/>
                    </a:p>
                  </a:txBody>
                  <a:tcPr/>
                </a:tc>
                <a:extLst>
                  <a:ext uri="{0D108BD9-81ED-4DB2-BD59-A6C34878D82A}">
                    <a16:rowId xmlns:a16="http://schemas.microsoft.com/office/drawing/2014/main" val="10002"/>
                  </a:ext>
                </a:extLst>
              </a:tr>
              <a:tr h="238825">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151200" marR="5600" marT="5600" marB="0" anchor="ctr"/>
                </a:tc>
                <a:tc vMerge="1">
                  <a:txBody>
                    <a:bodyPr/>
                    <a:lstStyle/>
                    <a:p>
                      <a:endParaRPr lang="en-US"/>
                    </a:p>
                  </a:txBody>
                  <a:tcPr/>
                </a:tc>
                <a:extLst>
                  <a:ext uri="{0D108BD9-81ED-4DB2-BD59-A6C34878D82A}">
                    <a16:rowId xmlns:a16="http://schemas.microsoft.com/office/drawing/2014/main" val="10003"/>
                  </a:ext>
                </a:extLst>
              </a:tr>
              <a:tr h="238825">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151200" marR="5600" marT="5600" marB="0" anchor="ctr"/>
                </a:tc>
                <a:tc vMerge="1">
                  <a:txBody>
                    <a:bodyPr/>
                    <a:lstStyle/>
                    <a:p>
                      <a:endParaRPr lang="en-US"/>
                    </a:p>
                  </a:txBody>
                  <a:tcPr/>
                </a:tc>
                <a:extLst>
                  <a:ext uri="{0D108BD9-81ED-4DB2-BD59-A6C34878D82A}">
                    <a16:rowId xmlns:a16="http://schemas.microsoft.com/office/drawing/2014/main" val="10004"/>
                  </a:ext>
                </a:extLst>
              </a:tr>
              <a:tr h="238825">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151200" marR="5600" marT="5600" marB="0" anchor="ctr"/>
                </a:tc>
                <a:tc vMerge="1">
                  <a:txBody>
                    <a:bodyPr/>
                    <a:lstStyle/>
                    <a:p>
                      <a:endParaRPr lang="en-US"/>
                    </a:p>
                  </a:txBody>
                  <a:tcPr/>
                </a:tc>
                <a:extLst>
                  <a:ext uri="{0D108BD9-81ED-4DB2-BD59-A6C34878D82A}">
                    <a16:rowId xmlns:a16="http://schemas.microsoft.com/office/drawing/2014/main" val="10005"/>
                  </a:ext>
                </a:extLst>
              </a:tr>
              <a:tr h="238825">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151200" marR="5600" marT="5600" marB="0" anchor="ctr"/>
                </a:tc>
                <a:tc vMerge="1">
                  <a:txBody>
                    <a:bodyPr/>
                    <a:lstStyle/>
                    <a:p>
                      <a:endParaRPr lang="en-US"/>
                    </a:p>
                  </a:txBody>
                  <a:tcPr/>
                </a:tc>
                <a:extLst>
                  <a:ext uri="{0D108BD9-81ED-4DB2-BD59-A6C34878D82A}">
                    <a16:rowId xmlns:a16="http://schemas.microsoft.com/office/drawing/2014/main" val="10006"/>
                  </a:ext>
                </a:extLst>
              </a:tr>
              <a:tr h="238825">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151200" marR="5600" marT="5600" marB="0" anchor="ctr"/>
                </a:tc>
                <a:tc vMerge="1">
                  <a:txBody>
                    <a:bodyPr/>
                    <a:lstStyle/>
                    <a:p>
                      <a:endParaRPr lang="en-US"/>
                    </a:p>
                  </a:txBody>
                  <a:tcPr/>
                </a:tc>
                <a:extLst>
                  <a:ext uri="{0D108BD9-81ED-4DB2-BD59-A6C34878D82A}">
                    <a16:rowId xmlns:a16="http://schemas.microsoft.com/office/drawing/2014/main" val="10007"/>
                  </a:ext>
                </a:extLst>
              </a:tr>
              <a:tr h="238825">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151200" marR="5600" marT="5600" marB="0" anchor="ctr"/>
                </a:tc>
                <a:tc vMerge="1">
                  <a:txBody>
                    <a:bodyPr/>
                    <a:lstStyle/>
                    <a:p>
                      <a:endParaRPr lang="en-US"/>
                    </a:p>
                  </a:txBody>
                  <a:tcPr/>
                </a:tc>
                <a:extLst>
                  <a:ext uri="{0D108BD9-81ED-4DB2-BD59-A6C34878D82A}">
                    <a16:rowId xmlns:a16="http://schemas.microsoft.com/office/drawing/2014/main" val="10008"/>
                  </a:ext>
                </a:extLst>
              </a:tr>
              <a:tr h="238825">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151200" marR="5600" marT="5600" marB="0" anchor="ctr"/>
                </a:tc>
                <a:tc vMerge="1">
                  <a:txBody>
                    <a:bodyPr/>
                    <a:lstStyle/>
                    <a:p>
                      <a:endParaRPr lang="en-US"/>
                    </a:p>
                  </a:txBody>
                  <a:tcPr/>
                </a:tc>
                <a:extLst>
                  <a:ext uri="{0D108BD9-81ED-4DB2-BD59-A6C34878D82A}">
                    <a16:rowId xmlns:a16="http://schemas.microsoft.com/office/drawing/2014/main" val="10009"/>
                  </a:ext>
                </a:extLst>
              </a:tr>
              <a:tr h="238825">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151200" marR="5600" marT="5600" marB="0" anchor="ctr"/>
                </a:tc>
                <a:tc vMerge="1">
                  <a:txBody>
                    <a:bodyPr/>
                    <a:lstStyle/>
                    <a:p>
                      <a:endParaRPr lang="en-US"/>
                    </a:p>
                  </a:txBody>
                  <a:tcPr/>
                </a:tc>
                <a:extLst>
                  <a:ext uri="{0D108BD9-81ED-4DB2-BD59-A6C34878D82A}">
                    <a16:rowId xmlns:a16="http://schemas.microsoft.com/office/drawing/2014/main" val="10010"/>
                  </a:ext>
                </a:extLst>
              </a:tr>
              <a:tr h="238825">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5600" marR="5600" marT="5600" marB="0"/>
                </a:tc>
                <a:tc>
                  <a:txBody>
                    <a:bodyPr/>
                    <a:lstStyle/>
                    <a:p>
                      <a:pPr marL="0" marR="0" lvl="0" indent="0" algn="l" rtl="0">
                        <a:spcBef>
                          <a:spcPts val="0"/>
                        </a:spcBef>
                        <a:spcAft>
                          <a:spcPts val="0"/>
                        </a:spcAft>
                        <a:buNone/>
                      </a:pPr>
                      <a:endParaRPr sz="1800"/>
                    </a:p>
                  </a:txBody>
                  <a:tcPr marL="151200" marR="5600" marT="5600" marB="0" anchor="ctr"/>
                </a:tc>
                <a:tc vMerge="1">
                  <a:txBody>
                    <a:bodyPr/>
                    <a:lstStyle/>
                    <a:p>
                      <a:endParaRPr lang="en-US"/>
                    </a:p>
                  </a:txBody>
                  <a:tcPr/>
                </a:tc>
                <a:extLst>
                  <a:ext uri="{0D108BD9-81ED-4DB2-BD59-A6C34878D82A}">
                    <a16:rowId xmlns:a16="http://schemas.microsoft.com/office/drawing/2014/main" val="10011"/>
                  </a:ext>
                </a:extLst>
              </a:tr>
              <a:tr h="82800">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vMerge="1">
                  <a:txBody>
                    <a:bodyPr/>
                    <a:lstStyle/>
                    <a:p>
                      <a:endParaRPr lang="en-US"/>
                    </a:p>
                  </a:txBody>
                  <a:tcPr/>
                </a:tc>
                <a:extLst>
                  <a:ext uri="{0D108BD9-81ED-4DB2-BD59-A6C34878D82A}">
                    <a16:rowId xmlns:a16="http://schemas.microsoft.com/office/drawing/2014/main" val="10012"/>
                  </a:ext>
                </a:extLst>
              </a:tr>
            </a:tbl>
          </a:graphicData>
        </a:graphic>
      </p:graphicFrame>
      <p:graphicFrame>
        <p:nvGraphicFramePr>
          <p:cNvPr id="127" name="Google Shape;127;p18"/>
          <p:cNvGraphicFramePr/>
          <p:nvPr/>
        </p:nvGraphicFramePr>
        <p:xfrm>
          <a:off x="542441" y="1503336"/>
          <a:ext cx="10585350" cy="4516755"/>
        </p:xfrm>
        <a:graphic>
          <a:graphicData uri="http://schemas.openxmlformats.org/drawingml/2006/table">
            <a:tbl>
              <a:tblPr firstRow="1" firstCol="1" bandRow="1">
                <a:noFill/>
                <a:tableStyleId>{0D45D2C9-7BE7-4FCF-8C65-EB4244C15844}</a:tableStyleId>
              </a:tblPr>
              <a:tblGrid>
                <a:gridCol w="1639325">
                  <a:extLst>
                    <a:ext uri="{9D8B030D-6E8A-4147-A177-3AD203B41FA5}">
                      <a16:colId xmlns:a16="http://schemas.microsoft.com/office/drawing/2014/main" val="20000"/>
                    </a:ext>
                  </a:extLst>
                </a:gridCol>
                <a:gridCol w="1681200">
                  <a:extLst>
                    <a:ext uri="{9D8B030D-6E8A-4147-A177-3AD203B41FA5}">
                      <a16:colId xmlns:a16="http://schemas.microsoft.com/office/drawing/2014/main" val="20001"/>
                    </a:ext>
                  </a:extLst>
                </a:gridCol>
                <a:gridCol w="1654450">
                  <a:extLst>
                    <a:ext uri="{9D8B030D-6E8A-4147-A177-3AD203B41FA5}">
                      <a16:colId xmlns:a16="http://schemas.microsoft.com/office/drawing/2014/main" val="20002"/>
                    </a:ext>
                  </a:extLst>
                </a:gridCol>
                <a:gridCol w="1721550">
                  <a:extLst>
                    <a:ext uri="{9D8B030D-6E8A-4147-A177-3AD203B41FA5}">
                      <a16:colId xmlns:a16="http://schemas.microsoft.com/office/drawing/2014/main" val="20003"/>
                    </a:ext>
                  </a:extLst>
                </a:gridCol>
                <a:gridCol w="1944975">
                  <a:extLst>
                    <a:ext uri="{9D8B030D-6E8A-4147-A177-3AD203B41FA5}">
                      <a16:colId xmlns:a16="http://schemas.microsoft.com/office/drawing/2014/main" val="20004"/>
                    </a:ext>
                  </a:extLst>
                </a:gridCol>
                <a:gridCol w="1943850">
                  <a:extLst>
                    <a:ext uri="{9D8B030D-6E8A-4147-A177-3AD203B41FA5}">
                      <a16:colId xmlns:a16="http://schemas.microsoft.com/office/drawing/2014/main" val="20005"/>
                    </a:ext>
                  </a:extLst>
                </a:gridCol>
              </a:tblGrid>
              <a:tr h="910000">
                <a:tc>
                  <a:txBody>
                    <a:bodyPr/>
                    <a:lstStyle/>
                    <a:p>
                      <a:pPr marL="0" marR="0" lvl="0" indent="0" algn="ctr" rtl="0">
                        <a:lnSpc>
                          <a:spcPct val="107000"/>
                        </a:lnSpc>
                        <a:spcBef>
                          <a:spcPts val="0"/>
                        </a:spcBef>
                        <a:spcAft>
                          <a:spcPts val="0"/>
                        </a:spcAft>
                        <a:buNone/>
                      </a:pPr>
                      <a:r>
                        <a:rPr lang="en-US" sz="2800" b="1">
                          <a:latin typeface="Arial Black"/>
                          <a:ea typeface="Arial Black"/>
                          <a:cs typeface="Arial Black"/>
                          <a:sym typeface="Arial Black"/>
                        </a:rPr>
                        <a:t>BCHS</a:t>
                      </a:r>
                      <a:endParaRPr/>
                    </a:p>
                    <a:p>
                      <a:pPr marL="0" marR="0" lvl="0" indent="0" algn="ctr" rtl="0">
                        <a:lnSpc>
                          <a:spcPct val="107000"/>
                        </a:lnSpc>
                        <a:spcBef>
                          <a:spcPts val="0"/>
                        </a:spcBef>
                        <a:spcAft>
                          <a:spcPts val="0"/>
                        </a:spcAft>
                        <a:buNone/>
                      </a:pPr>
                      <a:r>
                        <a:rPr lang="en-US" sz="2800" b="1">
                          <a:latin typeface="Arial Black"/>
                          <a:ea typeface="Arial Black"/>
                          <a:cs typeface="Arial Black"/>
                          <a:sym typeface="Arial Black"/>
                        </a:rPr>
                        <a:t> </a:t>
                      </a:r>
                      <a:endParaRPr sz="2800" b="1">
                        <a:latin typeface="Arial Black"/>
                        <a:ea typeface="Arial Black"/>
                        <a:cs typeface="Arial Black"/>
                        <a:sym typeface="Arial Black"/>
                      </a:endParaRPr>
                    </a:p>
                  </a:txBody>
                  <a:tcPr marL="66550" marR="66550" marT="0" marB="0">
                    <a:solidFill>
                      <a:srgbClr val="FF0000"/>
                    </a:solidFill>
                  </a:tcPr>
                </a:tc>
                <a:tc>
                  <a:txBody>
                    <a:bodyPr/>
                    <a:lstStyle/>
                    <a:p>
                      <a:pPr marL="0" marR="0" lvl="0" indent="0" algn="ctr" rtl="0">
                        <a:lnSpc>
                          <a:spcPct val="107000"/>
                        </a:lnSpc>
                        <a:spcBef>
                          <a:spcPts val="0"/>
                        </a:spcBef>
                        <a:spcAft>
                          <a:spcPts val="0"/>
                        </a:spcAft>
                        <a:buNone/>
                      </a:pPr>
                      <a:r>
                        <a:rPr lang="en-US" sz="2800" b="1">
                          <a:latin typeface="Arial Black"/>
                          <a:ea typeface="Arial Black"/>
                          <a:cs typeface="Arial Black"/>
                          <a:sym typeface="Arial Black"/>
                        </a:rPr>
                        <a:t>BGHS</a:t>
                      </a:r>
                      <a:endParaRPr/>
                    </a:p>
                    <a:p>
                      <a:pPr marL="0" marR="0" lvl="0" indent="0" algn="l" rtl="0">
                        <a:lnSpc>
                          <a:spcPct val="107000"/>
                        </a:lnSpc>
                        <a:spcBef>
                          <a:spcPts val="0"/>
                        </a:spcBef>
                        <a:spcAft>
                          <a:spcPts val="0"/>
                        </a:spcAft>
                        <a:buNone/>
                      </a:pPr>
                      <a:r>
                        <a:rPr lang="en-US" sz="2800" b="1">
                          <a:latin typeface="Arial Black"/>
                          <a:ea typeface="Arial Black"/>
                          <a:cs typeface="Arial Black"/>
                          <a:sym typeface="Arial Black"/>
                        </a:rPr>
                        <a:t> </a:t>
                      </a:r>
                      <a:endParaRPr sz="2800" b="1">
                        <a:latin typeface="Arial Black"/>
                        <a:ea typeface="Arial Black"/>
                        <a:cs typeface="Arial Black"/>
                        <a:sym typeface="Arial Black"/>
                      </a:endParaRPr>
                    </a:p>
                  </a:txBody>
                  <a:tcPr marL="66550" marR="66550" marT="0" marB="0">
                    <a:solidFill>
                      <a:srgbClr val="FFD966"/>
                    </a:solidFill>
                  </a:tcPr>
                </a:tc>
                <a:tc>
                  <a:txBody>
                    <a:bodyPr/>
                    <a:lstStyle/>
                    <a:p>
                      <a:pPr marL="0" marR="0" lvl="0" indent="0" algn="ctr" rtl="0">
                        <a:lnSpc>
                          <a:spcPct val="107000"/>
                        </a:lnSpc>
                        <a:spcBef>
                          <a:spcPts val="0"/>
                        </a:spcBef>
                        <a:spcAft>
                          <a:spcPts val="0"/>
                        </a:spcAft>
                        <a:buNone/>
                      </a:pPr>
                      <a:r>
                        <a:rPr lang="en-US" sz="2800" b="1">
                          <a:solidFill>
                            <a:srgbClr val="8DA9DB"/>
                          </a:solidFill>
                          <a:latin typeface="Arial Black"/>
                          <a:ea typeface="Arial Black"/>
                          <a:cs typeface="Arial Black"/>
                          <a:sym typeface="Arial Black"/>
                        </a:rPr>
                        <a:t>DVHS</a:t>
                      </a:r>
                      <a:endParaRPr/>
                    </a:p>
                    <a:p>
                      <a:pPr marL="0" marR="0" lvl="0" indent="0" algn="ctr" rtl="0">
                        <a:lnSpc>
                          <a:spcPct val="107000"/>
                        </a:lnSpc>
                        <a:spcBef>
                          <a:spcPts val="0"/>
                        </a:spcBef>
                        <a:spcAft>
                          <a:spcPts val="0"/>
                        </a:spcAft>
                        <a:buNone/>
                      </a:pPr>
                      <a:r>
                        <a:rPr lang="en-US" sz="2800" b="1">
                          <a:solidFill>
                            <a:srgbClr val="8DA9DB"/>
                          </a:solidFill>
                          <a:latin typeface="Arial Black"/>
                          <a:ea typeface="Arial Black"/>
                          <a:cs typeface="Arial Black"/>
                          <a:sym typeface="Arial Black"/>
                        </a:rPr>
                        <a:t> </a:t>
                      </a:r>
                      <a:endParaRPr sz="2800" b="1">
                        <a:solidFill>
                          <a:srgbClr val="8DA9DB"/>
                        </a:solidFill>
                        <a:latin typeface="Arial Black"/>
                        <a:ea typeface="Arial Black"/>
                        <a:cs typeface="Arial Black"/>
                        <a:sym typeface="Arial Black"/>
                      </a:endParaRPr>
                    </a:p>
                  </a:txBody>
                  <a:tcPr marL="66550" marR="66550" marT="0" marB="0">
                    <a:solidFill>
                      <a:srgbClr val="1E4E79"/>
                    </a:solidFill>
                  </a:tcPr>
                </a:tc>
                <a:tc>
                  <a:txBody>
                    <a:bodyPr/>
                    <a:lstStyle/>
                    <a:p>
                      <a:pPr marL="0" marR="0" lvl="0" indent="0" algn="ctr" rtl="0">
                        <a:lnSpc>
                          <a:spcPct val="107000"/>
                        </a:lnSpc>
                        <a:spcBef>
                          <a:spcPts val="0"/>
                        </a:spcBef>
                        <a:spcAft>
                          <a:spcPts val="0"/>
                        </a:spcAft>
                        <a:buNone/>
                      </a:pPr>
                      <a:r>
                        <a:rPr lang="en-US" sz="2800" b="1">
                          <a:latin typeface="Arial Black"/>
                          <a:ea typeface="Arial Black"/>
                          <a:cs typeface="Arial Black"/>
                          <a:sym typeface="Arial Black"/>
                        </a:rPr>
                        <a:t>MRHS</a:t>
                      </a:r>
                      <a:endParaRPr/>
                    </a:p>
                    <a:p>
                      <a:pPr marL="0" marR="0" lvl="0" indent="0" algn="ctr" rtl="0">
                        <a:lnSpc>
                          <a:spcPct val="107000"/>
                        </a:lnSpc>
                        <a:spcBef>
                          <a:spcPts val="0"/>
                        </a:spcBef>
                        <a:spcAft>
                          <a:spcPts val="0"/>
                        </a:spcAft>
                        <a:buNone/>
                      </a:pPr>
                      <a:r>
                        <a:rPr lang="en-US" sz="2800" b="1">
                          <a:latin typeface="Arial Black"/>
                          <a:ea typeface="Arial Black"/>
                          <a:cs typeface="Arial Black"/>
                          <a:sym typeface="Arial Black"/>
                        </a:rPr>
                        <a:t> </a:t>
                      </a:r>
                      <a:endParaRPr sz="2800" b="1">
                        <a:latin typeface="Arial Black"/>
                        <a:ea typeface="Arial Black"/>
                        <a:cs typeface="Arial Black"/>
                        <a:sym typeface="Arial Black"/>
                      </a:endParaRPr>
                    </a:p>
                  </a:txBody>
                  <a:tcPr marL="66550" marR="66550" marT="0" marB="0">
                    <a:solidFill>
                      <a:srgbClr val="548135"/>
                    </a:solidFill>
                  </a:tcPr>
                </a:tc>
                <a:tc>
                  <a:txBody>
                    <a:bodyPr/>
                    <a:lstStyle/>
                    <a:p>
                      <a:pPr marL="0" marR="0" lvl="0" indent="0" algn="ctr" rtl="0">
                        <a:lnSpc>
                          <a:spcPct val="107000"/>
                        </a:lnSpc>
                        <a:spcBef>
                          <a:spcPts val="0"/>
                        </a:spcBef>
                        <a:spcAft>
                          <a:spcPts val="0"/>
                        </a:spcAft>
                        <a:buNone/>
                      </a:pPr>
                      <a:r>
                        <a:rPr lang="en-US" sz="2800" b="1">
                          <a:latin typeface="Arial Black"/>
                          <a:ea typeface="Arial Black"/>
                          <a:cs typeface="Arial Black"/>
                          <a:sym typeface="Arial Black"/>
                        </a:rPr>
                        <a:t>SDOHS</a:t>
                      </a:r>
                      <a:endParaRPr/>
                    </a:p>
                    <a:p>
                      <a:pPr marL="0" marR="0" lvl="0" indent="0" algn="l" rtl="0">
                        <a:lnSpc>
                          <a:spcPct val="107000"/>
                        </a:lnSpc>
                        <a:spcBef>
                          <a:spcPts val="0"/>
                        </a:spcBef>
                        <a:spcAft>
                          <a:spcPts val="0"/>
                        </a:spcAft>
                        <a:buNone/>
                      </a:pPr>
                      <a:r>
                        <a:rPr lang="en-US" sz="2800" b="1">
                          <a:latin typeface="Arial Black"/>
                          <a:ea typeface="Arial Black"/>
                          <a:cs typeface="Arial Black"/>
                          <a:sym typeface="Arial Black"/>
                        </a:rPr>
                        <a:t> </a:t>
                      </a:r>
                      <a:endParaRPr sz="2800" b="1">
                        <a:latin typeface="Arial Black"/>
                        <a:ea typeface="Arial Black"/>
                        <a:cs typeface="Arial Black"/>
                        <a:sym typeface="Arial Black"/>
                      </a:endParaRPr>
                    </a:p>
                  </a:txBody>
                  <a:tcPr marL="66550" marR="66550" marT="0" marB="0">
                    <a:solidFill>
                      <a:srgbClr val="2E75B5"/>
                    </a:solidFill>
                  </a:tcPr>
                </a:tc>
                <a:tc>
                  <a:txBody>
                    <a:bodyPr/>
                    <a:lstStyle/>
                    <a:p>
                      <a:pPr marL="0" marR="0" lvl="0" indent="0" algn="ctr" rtl="0">
                        <a:lnSpc>
                          <a:spcPct val="107000"/>
                        </a:lnSpc>
                        <a:spcBef>
                          <a:spcPts val="0"/>
                        </a:spcBef>
                        <a:spcAft>
                          <a:spcPts val="0"/>
                        </a:spcAft>
                        <a:buNone/>
                      </a:pPr>
                      <a:r>
                        <a:rPr lang="en-US" sz="2800">
                          <a:latin typeface="Arial Black"/>
                          <a:ea typeface="Arial Black"/>
                          <a:cs typeface="Arial Black"/>
                          <a:sym typeface="Arial Black"/>
                        </a:rPr>
                        <a:t>Aspire Online</a:t>
                      </a:r>
                      <a:endParaRPr sz="2800" b="1">
                        <a:latin typeface="Arial Black"/>
                        <a:ea typeface="Arial Black"/>
                        <a:cs typeface="Arial Black"/>
                        <a:sym typeface="Arial Black"/>
                      </a:endParaRPr>
                    </a:p>
                  </a:txBody>
                  <a:tcPr marL="66550" marR="66550" marT="0" marB="0">
                    <a:solidFill>
                      <a:schemeClr val="accent2"/>
                    </a:solidFill>
                  </a:tcPr>
                </a:tc>
                <a:extLst>
                  <a:ext uri="{0D108BD9-81ED-4DB2-BD59-A6C34878D82A}">
                    <a16:rowId xmlns:a16="http://schemas.microsoft.com/office/drawing/2014/main" val="10000"/>
                  </a:ext>
                </a:extLst>
              </a:tr>
              <a:tr h="3591250">
                <a:tc>
                  <a:txBody>
                    <a:bodyPr/>
                    <a:lstStyle/>
                    <a:p>
                      <a:pPr marL="342900" marR="0" lvl="0" indent="-342900" algn="l" rtl="0">
                        <a:lnSpc>
                          <a:spcPct val="107000"/>
                        </a:lnSpc>
                        <a:spcBef>
                          <a:spcPts val="0"/>
                        </a:spcBef>
                        <a:spcAft>
                          <a:spcPts val="0"/>
                        </a:spcAft>
                        <a:buClr>
                          <a:schemeClr val="dk1"/>
                        </a:buClr>
                        <a:buSzPts val="1400"/>
                        <a:buFont typeface="Arial"/>
                        <a:buChar char="•"/>
                      </a:pPr>
                      <a:r>
                        <a:rPr lang="en-US" sz="1400"/>
                        <a:t>Animation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Early Childhood </a:t>
                      </a:r>
                      <a:endParaRPr/>
                    </a:p>
                    <a:p>
                      <a:pPr marL="0" marR="0" lvl="0" indent="0" algn="l" rtl="0">
                        <a:lnSpc>
                          <a:spcPct val="107000"/>
                        </a:lnSpc>
                        <a:spcBef>
                          <a:spcPts val="0"/>
                        </a:spcBef>
                        <a:spcAft>
                          <a:spcPts val="0"/>
                        </a:spcAft>
                        <a:buClr>
                          <a:schemeClr val="dk1"/>
                        </a:buClr>
                        <a:buSzPts val="1400"/>
                        <a:buFont typeface="Arial"/>
                        <a:buNone/>
                      </a:pPr>
                      <a:r>
                        <a:rPr lang="en-US" sz="1400"/>
                        <a:t>         Education</a:t>
                      </a:r>
                      <a:endParaRPr sz="1400"/>
                    </a:p>
                    <a:p>
                      <a:pPr marL="342900" marR="0" lvl="0" indent="-342900" algn="l" rtl="0">
                        <a:lnSpc>
                          <a:spcPct val="107000"/>
                        </a:lnSpc>
                        <a:spcBef>
                          <a:spcPts val="0"/>
                        </a:spcBef>
                        <a:spcAft>
                          <a:spcPts val="0"/>
                        </a:spcAft>
                        <a:buClr>
                          <a:schemeClr val="dk1"/>
                        </a:buClr>
                        <a:buSzPts val="1400"/>
                        <a:buFont typeface="Arial"/>
                        <a:buChar char="•"/>
                      </a:pPr>
                      <a:r>
                        <a:rPr lang="en-US" sz="1400"/>
                        <a:t>Engineering</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Finance</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Graphic Design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Media Productions</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Software &amp; App Design</a:t>
                      </a:r>
                      <a:endParaRPr sz="1400"/>
                    </a:p>
                    <a:p>
                      <a:pPr marL="342900" marR="0" lvl="0" indent="-342900" algn="l" rtl="0">
                        <a:lnSpc>
                          <a:spcPct val="107000"/>
                        </a:lnSpc>
                        <a:spcBef>
                          <a:spcPts val="0"/>
                        </a:spcBef>
                        <a:spcAft>
                          <a:spcPts val="0"/>
                        </a:spcAft>
                        <a:buSzPts val="1400"/>
                        <a:buChar char="•"/>
                      </a:pPr>
                      <a:r>
                        <a:rPr lang="en-US"/>
                        <a:t>Esucation Professions</a:t>
                      </a:r>
                      <a:endParaRPr/>
                    </a:p>
                    <a:p>
                      <a:pPr marL="0" marR="0" lvl="0" indent="0" algn="l" rtl="0">
                        <a:lnSpc>
                          <a:spcPct val="107000"/>
                        </a:lnSpc>
                        <a:spcBef>
                          <a:spcPts val="0"/>
                        </a:spcBef>
                        <a:spcAft>
                          <a:spcPts val="0"/>
                        </a:spcAft>
                        <a:buClr>
                          <a:schemeClr val="dk1"/>
                        </a:buClr>
                        <a:buSzPts val="1100"/>
                        <a:buFont typeface="Arial"/>
                        <a:buNone/>
                      </a:pPr>
                      <a:r>
                        <a:rPr lang="en-US" sz="1100"/>
                        <a:t> </a:t>
                      </a:r>
                      <a:endParaRPr sz="1100">
                        <a:latin typeface="Calibri"/>
                        <a:ea typeface="Calibri"/>
                        <a:cs typeface="Calibri"/>
                        <a:sym typeface="Calibri"/>
                      </a:endParaRPr>
                    </a:p>
                  </a:txBody>
                  <a:tcPr marL="66550" marR="66550" marT="0" marB="0">
                    <a:solidFill>
                      <a:srgbClr val="FF0000"/>
                    </a:solidFill>
                  </a:tcPr>
                </a:tc>
                <a:tc>
                  <a:txBody>
                    <a:bodyPr/>
                    <a:lstStyle/>
                    <a:p>
                      <a:pPr marL="342900" marR="0" lvl="0" indent="-342900" algn="l" rtl="0">
                        <a:lnSpc>
                          <a:spcPct val="107000"/>
                        </a:lnSpc>
                        <a:spcBef>
                          <a:spcPts val="0"/>
                        </a:spcBef>
                        <a:spcAft>
                          <a:spcPts val="0"/>
                        </a:spcAft>
                        <a:buClr>
                          <a:schemeClr val="dk1"/>
                        </a:buClr>
                        <a:buSzPts val="1400"/>
                        <a:buFont typeface="Arial"/>
                        <a:buChar char="•"/>
                      </a:pPr>
                      <a:r>
                        <a:rPr lang="en-US" sz="1400"/>
                        <a:t>Architectural Drafting</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Business Operations</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Culinary Arts</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Graphic Design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Finance   </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Marketing</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Media Productions</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Software &amp; App Design</a:t>
                      </a:r>
                      <a:endParaRPr/>
                    </a:p>
                    <a:p>
                      <a:pPr marL="0" marR="0" lvl="0" indent="0" algn="l" rtl="0">
                        <a:lnSpc>
                          <a:spcPct val="107000"/>
                        </a:lnSpc>
                        <a:spcBef>
                          <a:spcPts val="0"/>
                        </a:spcBef>
                        <a:spcAft>
                          <a:spcPts val="0"/>
                        </a:spcAft>
                        <a:buClr>
                          <a:schemeClr val="dk1"/>
                        </a:buClr>
                        <a:buSzPts val="1100"/>
                        <a:buFont typeface="Arial"/>
                        <a:buNone/>
                      </a:pPr>
                      <a:r>
                        <a:rPr lang="en-US" sz="1100"/>
                        <a:t> </a:t>
                      </a:r>
                      <a:endParaRPr sz="1100">
                        <a:latin typeface="Calibri"/>
                        <a:ea typeface="Calibri"/>
                        <a:cs typeface="Calibri"/>
                        <a:sym typeface="Calibri"/>
                      </a:endParaRPr>
                    </a:p>
                  </a:txBody>
                  <a:tcPr marL="66550" marR="66550" marT="0" marB="0">
                    <a:solidFill>
                      <a:srgbClr val="FFD966"/>
                    </a:solidFill>
                  </a:tcPr>
                </a:tc>
                <a:tc>
                  <a:txBody>
                    <a:bodyPr/>
                    <a:lstStyle/>
                    <a:p>
                      <a:pPr marL="342900" marR="0" lvl="0" indent="-342900" algn="l" rtl="0">
                        <a:lnSpc>
                          <a:spcPct val="107000"/>
                        </a:lnSpc>
                        <a:spcBef>
                          <a:spcPts val="0"/>
                        </a:spcBef>
                        <a:spcAft>
                          <a:spcPts val="0"/>
                        </a:spcAft>
                        <a:buClr>
                          <a:srgbClr val="8DA9DB"/>
                        </a:buClr>
                        <a:buSzPts val="1400"/>
                        <a:buFont typeface="Arial"/>
                        <a:buChar char="•"/>
                      </a:pPr>
                      <a:r>
                        <a:rPr lang="en-US" sz="1400">
                          <a:solidFill>
                            <a:srgbClr val="8DA9DB"/>
                          </a:solidFill>
                        </a:rPr>
                        <a:t>Air Force JROTC</a:t>
                      </a:r>
                      <a:endParaRPr/>
                    </a:p>
                    <a:p>
                      <a:pPr marL="342900" marR="0" lvl="0" indent="-342900" algn="l" rtl="0">
                        <a:lnSpc>
                          <a:spcPct val="107000"/>
                        </a:lnSpc>
                        <a:spcBef>
                          <a:spcPts val="0"/>
                        </a:spcBef>
                        <a:spcAft>
                          <a:spcPts val="0"/>
                        </a:spcAft>
                        <a:buClr>
                          <a:srgbClr val="8DA9DB"/>
                        </a:buClr>
                        <a:buSzPts val="1400"/>
                        <a:buFont typeface="Arial"/>
                        <a:buChar char="•"/>
                      </a:pPr>
                      <a:r>
                        <a:rPr lang="en-US" sz="1400">
                          <a:solidFill>
                            <a:srgbClr val="8DA9DB"/>
                          </a:solidFill>
                        </a:rPr>
                        <a:t>Graphic Design</a:t>
                      </a:r>
                      <a:endParaRPr/>
                    </a:p>
                    <a:p>
                      <a:pPr marL="342900" marR="0" lvl="0" indent="-342900" algn="l" rtl="0">
                        <a:lnSpc>
                          <a:spcPct val="107000"/>
                        </a:lnSpc>
                        <a:spcBef>
                          <a:spcPts val="0"/>
                        </a:spcBef>
                        <a:spcAft>
                          <a:spcPts val="0"/>
                        </a:spcAft>
                        <a:buClr>
                          <a:srgbClr val="8DA9DB"/>
                        </a:buClr>
                        <a:buSzPts val="1400"/>
                        <a:buFont typeface="Arial"/>
                        <a:buChar char="•"/>
                      </a:pPr>
                      <a:r>
                        <a:rPr lang="en-US" sz="1400">
                          <a:solidFill>
                            <a:srgbClr val="8DA9DB"/>
                          </a:solidFill>
                        </a:rPr>
                        <a:t>Hospitality Management</a:t>
                      </a:r>
                      <a:endParaRPr/>
                    </a:p>
                    <a:p>
                      <a:pPr marL="342900" marR="0" lvl="0" indent="-342900" algn="l" rtl="0">
                        <a:lnSpc>
                          <a:spcPct val="107000"/>
                        </a:lnSpc>
                        <a:spcBef>
                          <a:spcPts val="0"/>
                        </a:spcBef>
                        <a:spcAft>
                          <a:spcPts val="0"/>
                        </a:spcAft>
                        <a:buClr>
                          <a:srgbClr val="8DA9DB"/>
                        </a:buClr>
                        <a:buSzPts val="1400"/>
                        <a:buFont typeface="Arial"/>
                        <a:buChar char="•"/>
                      </a:pPr>
                      <a:r>
                        <a:rPr lang="en-US" sz="1400">
                          <a:solidFill>
                            <a:srgbClr val="8DA9DB"/>
                          </a:solidFill>
                        </a:rPr>
                        <a:t>Marketing</a:t>
                      </a:r>
                      <a:endParaRPr/>
                    </a:p>
                    <a:p>
                      <a:pPr marL="342900" marR="0" lvl="0" indent="-342900" algn="l" rtl="0">
                        <a:lnSpc>
                          <a:spcPct val="107000"/>
                        </a:lnSpc>
                        <a:spcBef>
                          <a:spcPts val="0"/>
                        </a:spcBef>
                        <a:spcAft>
                          <a:spcPts val="0"/>
                        </a:spcAft>
                        <a:buClr>
                          <a:srgbClr val="8DA9DB"/>
                        </a:buClr>
                        <a:buSzPts val="1400"/>
                        <a:buFont typeface="Arial"/>
                        <a:buChar char="•"/>
                      </a:pPr>
                      <a:r>
                        <a:rPr lang="en-US" sz="1400">
                          <a:solidFill>
                            <a:srgbClr val="8DA9DB"/>
                          </a:solidFill>
                        </a:rPr>
                        <a:t>Nursing Services</a:t>
                      </a:r>
                      <a:endParaRPr/>
                    </a:p>
                    <a:p>
                      <a:pPr marL="342900" marR="0" lvl="0" indent="-342900" algn="l" rtl="0">
                        <a:lnSpc>
                          <a:spcPct val="107000"/>
                        </a:lnSpc>
                        <a:spcBef>
                          <a:spcPts val="0"/>
                        </a:spcBef>
                        <a:spcAft>
                          <a:spcPts val="0"/>
                        </a:spcAft>
                        <a:buClr>
                          <a:srgbClr val="8DA9DB"/>
                        </a:buClr>
                        <a:buSzPts val="1400"/>
                        <a:buFont typeface="Arial"/>
                        <a:buChar char="•"/>
                      </a:pPr>
                      <a:r>
                        <a:rPr lang="en-US" sz="1400">
                          <a:solidFill>
                            <a:srgbClr val="8DA9DB"/>
                          </a:solidFill>
                        </a:rPr>
                        <a:t>Software &amp; App Design</a:t>
                      </a:r>
                      <a:endParaRPr/>
                    </a:p>
                    <a:p>
                      <a:pPr marL="342900" marR="0" lvl="0" indent="-342900" algn="l" rtl="0">
                        <a:lnSpc>
                          <a:spcPct val="107000"/>
                        </a:lnSpc>
                        <a:spcBef>
                          <a:spcPts val="0"/>
                        </a:spcBef>
                        <a:spcAft>
                          <a:spcPts val="0"/>
                        </a:spcAft>
                        <a:buClr>
                          <a:srgbClr val="8DA9DB"/>
                        </a:buClr>
                        <a:buSzPts val="1400"/>
                        <a:buFont typeface="Arial"/>
                        <a:buChar char="•"/>
                      </a:pPr>
                      <a:r>
                        <a:rPr lang="en-US" sz="1400">
                          <a:solidFill>
                            <a:srgbClr val="8DA9DB"/>
                          </a:solidFill>
                        </a:rPr>
                        <a:t>Sports Medicine</a:t>
                      </a:r>
                      <a:endParaRPr/>
                    </a:p>
                    <a:p>
                      <a:pPr marL="342900" marR="0" lvl="0" indent="-342900" algn="l" rtl="0">
                        <a:lnSpc>
                          <a:spcPct val="107000"/>
                        </a:lnSpc>
                        <a:spcBef>
                          <a:spcPts val="0"/>
                        </a:spcBef>
                        <a:spcAft>
                          <a:spcPts val="0"/>
                        </a:spcAft>
                        <a:buClr>
                          <a:srgbClr val="8DA9DB"/>
                        </a:buClr>
                        <a:buSzPts val="1400"/>
                        <a:buFont typeface="Arial"/>
                        <a:buChar char="•"/>
                      </a:pPr>
                      <a:r>
                        <a:rPr lang="en-US" sz="1400">
                          <a:solidFill>
                            <a:srgbClr val="8DA9DB"/>
                          </a:solidFill>
                        </a:rPr>
                        <a:t>Stagecraft</a:t>
                      </a:r>
                      <a:endParaRPr/>
                    </a:p>
                    <a:p>
                      <a:pPr marL="228600" marR="0" lvl="0" indent="0" algn="l" rtl="0">
                        <a:lnSpc>
                          <a:spcPct val="107000"/>
                        </a:lnSpc>
                        <a:spcBef>
                          <a:spcPts val="0"/>
                        </a:spcBef>
                        <a:spcAft>
                          <a:spcPts val="0"/>
                        </a:spcAft>
                        <a:buNone/>
                      </a:pPr>
                      <a:r>
                        <a:rPr lang="en-US" sz="800">
                          <a:solidFill>
                            <a:srgbClr val="8DA9DB"/>
                          </a:solidFill>
                        </a:rPr>
                        <a:t> </a:t>
                      </a:r>
                      <a:endParaRPr sz="1100">
                        <a:solidFill>
                          <a:srgbClr val="8DA9DB"/>
                        </a:solidFill>
                        <a:latin typeface="Calibri"/>
                        <a:ea typeface="Calibri"/>
                        <a:cs typeface="Calibri"/>
                        <a:sym typeface="Calibri"/>
                      </a:endParaRPr>
                    </a:p>
                  </a:txBody>
                  <a:tcPr marL="66550" marR="66550" marT="0" marB="0">
                    <a:solidFill>
                      <a:srgbClr val="1E4E79"/>
                    </a:solidFill>
                  </a:tcPr>
                </a:tc>
                <a:tc>
                  <a:txBody>
                    <a:bodyPr/>
                    <a:lstStyle/>
                    <a:p>
                      <a:pPr marL="342900" marR="0" lvl="0" indent="-342900" algn="l" rtl="0">
                        <a:lnSpc>
                          <a:spcPct val="107000"/>
                        </a:lnSpc>
                        <a:spcBef>
                          <a:spcPts val="0"/>
                        </a:spcBef>
                        <a:spcAft>
                          <a:spcPts val="0"/>
                        </a:spcAft>
                        <a:buClr>
                          <a:schemeClr val="dk1"/>
                        </a:buClr>
                        <a:buSzPts val="1400"/>
                        <a:buFont typeface="Arial"/>
                        <a:buChar char="•"/>
                      </a:pPr>
                      <a:r>
                        <a:rPr lang="en-US" sz="1400"/>
                        <a:t>Animation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Biomedical Science</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Education Professions</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Engineering</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Graphic Design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Journalism and Digital Communication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Marketing</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Media Production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Software &amp; App Design</a:t>
                      </a:r>
                      <a:endParaRPr/>
                    </a:p>
                    <a:p>
                      <a:pPr marL="0" marR="0" lvl="0" indent="0" algn="l" rtl="0">
                        <a:lnSpc>
                          <a:spcPct val="107000"/>
                        </a:lnSpc>
                        <a:spcBef>
                          <a:spcPts val="0"/>
                        </a:spcBef>
                        <a:spcAft>
                          <a:spcPts val="0"/>
                        </a:spcAft>
                        <a:buClr>
                          <a:schemeClr val="dk1"/>
                        </a:buClr>
                        <a:buSzPts val="1100"/>
                        <a:buFont typeface="Arial"/>
                        <a:buNone/>
                      </a:pPr>
                      <a:endParaRPr sz="1100">
                        <a:latin typeface="Calibri"/>
                        <a:ea typeface="Calibri"/>
                        <a:cs typeface="Calibri"/>
                        <a:sym typeface="Calibri"/>
                      </a:endParaRPr>
                    </a:p>
                  </a:txBody>
                  <a:tcPr marL="66550" marR="66550" marT="0" marB="0">
                    <a:solidFill>
                      <a:srgbClr val="548135"/>
                    </a:solidFill>
                  </a:tcPr>
                </a:tc>
                <a:tc>
                  <a:txBody>
                    <a:bodyPr/>
                    <a:lstStyle/>
                    <a:p>
                      <a:pPr marL="342900" marR="0" lvl="0" indent="-342900" algn="l" rtl="0">
                        <a:lnSpc>
                          <a:spcPct val="107000"/>
                        </a:lnSpc>
                        <a:spcBef>
                          <a:spcPts val="0"/>
                        </a:spcBef>
                        <a:spcAft>
                          <a:spcPts val="0"/>
                        </a:spcAft>
                        <a:buClr>
                          <a:schemeClr val="dk1"/>
                        </a:buClr>
                        <a:buSzPts val="1400"/>
                        <a:buFont typeface="Arial"/>
                        <a:buChar char="•"/>
                      </a:pPr>
                      <a:r>
                        <a:rPr lang="en-US" sz="1400"/>
                        <a:t>Accounting</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Air Force JROTC</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Early Childhood Education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Graphic Design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Interior Design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Journalism and Digital Communication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Marketing</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Media Production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Software &amp; App Design</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Sports Medicine</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Stagecraft</a:t>
                      </a:r>
                      <a:endParaRPr/>
                    </a:p>
                    <a:p>
                      <a:pPr marL="228600" marR="0" lvl="0" indent="0" algn="l" rtl="0">
                        <a:lnSpc>
                          <a:spcPct val="107000"/>
                        </a:lnSpc>
                        <a:spcBef>
                          <a:spcPts val="0"/>
                        </a:spcBef>
                        <a:spcAft>
                          <a:spcPts val="0"/>
                        </a:spcAft>
                        <a:buNone/>
                      </a:pPr>
                      <a:r>
                        <a:rPr lang="en-US" sz="1100"/>
                        <a:t> </a:t>
                      </a:r>
                      <a:endParaRPr sz="1100">
                        <a:latin typeface="Calibri"/>
                        <a:ea typeface="Calibri"/>
                        <a:cs typeface="Calibri"/>
                        <a:sym typeface="Calibri"/>
                      </a:endParaRPr>
                    </a:p>
                  </a:txBody>
                  <a:tcPr marL="66550" marR="66550" marT="0" marB="0">
                    <a:solidFill>
                      <a:srgbClr val="2E75B5"/>
                    </a:solidFill>
                  </a:tcPr>
                </a:tc>
                <a:tc>
                  <a:txBody>
                    <a:bodyPr/>
                    <a:lstStyle/>
                    <a:p>
                      <a:pPr marL="342900" marR="0" lvl="0" indent="-342900" algn="l" rtl="0">
                        <a:lnSpc>
                          <a:spcPct val="107000"/>
                        </a:lnSpc>
                        <a:spcBef>
                          <a:spcPts val="0"/>
                        </a:spcBef>
                        <a:spcAft>
                          <a:spcPts val="0"/>
                        </a:spcAft>
                        <a:buClr>
                          <a:schemeClr val="dk1"/>
                        </a:buClr>
                        <a:buSzPts val="1400"/>
                        <a:buFont typeface="Arial"/>
                        <a:buChar char="•"/>
                      </a:pPr>
                      <a:r>
                        <a:rPr lang="en-US" sz="1400"/>
                        <a:t>Accounting</a:t>
                      </a:r>
                      <a:endParaRPr/>
                    </a:p>
                    <a:p>
                      <a:pPr marL="342900" marR="0" lvl="0" indent="-342900" algn="l" rtl="0">
                        <a:lnSpc>
                          <a:spcPct val="107000"/>
                        </a:lnSpc>
                        <a:spcBef>
                          <a:spcPts val="0"/>
                        </a:spcBef>
                        <a:spcAft>
                          <a:spcPts val="0"/>
                        </a:spcAft>
                        <a:buClr>
                          <a:schemeClr val="dk1"/>
                        </a:buClr>
                        <a:buSzPts val="1400"/>
                        <a:buFont typeface="Arial"/>
                        <a:buChar char="•"/>
                      </a:pPr>
                      <a:r>
                        <a:rPr lang="en-US" sz="1400"/>
                        <a:t>Business Operations</a:t>
                      </a:r>
                      <a:endParaRPr/>
                    </a:p>
                    <a:p>
                      <a:pPr marL="457200" marR="0" lvl="0" indent="0" algn="l" rtl="0">
                        <a:lnSpc>
                          <a:spcPct val="107000"/>
                        </a:lnSpc>
                        <a:spcBef>
                          <a:spcPts val="0"/>
                        </a:spcBef>
                        <a:spcAft>
                          <a:spcPts val="0"/>
                        </a:spcAft>
                        <a:buNone/>
                      </a:pPr>
                      <a:r>
                        <a:rPr lang="en-US" sz="1400"/>
                        <a:t> </a:t>
                      </a:r>
                      <a:endParaRPr sz="1400">
                        <a:latin typeface="Calibri"/>
                        <a:ea typeface="Calibri"/>
                        <a:cs typeface="Calibri"/>
                        <a:sym typeface="Calibri"/>
                      </a:endParaRPr>
                    </a:p>
                  </a:txBody>
                  <a:tcPr marL="66550" marR="66550" marT="0" marB="0">
                    <a:solidFill>
                      <a:schemeClr val="accent2"/>
                    </a:solidFill>
                  </a:tcPr>
                </a:tc>
                <a:extLst>
                  <a:ext uri="{0D108BD9-81ED-4DB2-BD59-A6C34878D82A}">
                    <a16:rowId xmlns:a16="http://schemas.microsoft.com/office/drawing/2014/main" val="10001"/>
                  </a:ext>
                </a:extLst>
              </a:tr>
            </a:tbl>
          </a:graphicData>
        </a:graphic>
      </p:graphicFrame>
      <p:pic>
        <p:nvPicPr>
          <p:cNvPr id="128" name="Google Shape;128;p18" descr="jagpaw.JPG"/>
          <p:cNvPicPr preferRelativeResize="0"/>
          <p:nvPr/>
        </p:nvPicPr>
        <p:blipFill rotWithShape="1">
          <a:blip r:embed="rId3">
            <a:alphaModFix/>
          </a:blip>
          <a:srcRect/>
          <a:stretch/>
        </p:blipFill>
        <p:spPr>
          <a:xfrm>
            <a:off x="682925" y="5167800"/>
            <a:ext cx="1224675" cy="837576"/>
          </a:xfrm>
          <a:prstGeom prst="rect">
            <a:avLst/>
          </a:prstGeom>
          <a:noFill/>
          <a:ln>
            <a:noFill/>
          </a:ln>
        </p:spPr>
      </p:pic>
      <p:pic>
        <p:nvPicPr>
          <p:cNvPr id="129" name="Google Shape;129;p18" descr="Deer Valley High School"/>
          <p:cNvPicPr preferRelativeResize="0"/>
          <p:nvPr/>
        </p:nvPicPr>
        <p:blipFill rotWithShape="1">
          <a:blip r:embed="rId4">
            <a:alphaModFix/>
          </a:blip>
          <a:srcRect/>
          <a:stretch/>
        </p:blipFill>
        <p:spPr>
          <a:xfrm>
            <a:off x="4026333" y="5067946"/>
            <a:ext cx="1534332" cy="952145"/>
          </a:xfrm>
          <a:prstGeom prst="rect">
            <a:avLst/>
          </a:prstGeom>
          <a:noFill/>
          <a:ln>
            <a:noFill/>
          </a:ln>
        </p:spPr>
      </p:pic>
      <p:pic>
        <p:nvPicPr>
          <p:cNvPr id="130" name="Google Shape;130;p18" descr="Mountain Ridge High School"/>
          <p:cNvPicPr preferRelativeResize="0"/>
          <p:nvPr/>
        </p:nvPicPr>
        <p:blipFill rotWithShape="1">
          <a:blip r:embed="rId5">
            <a:alphaModFix/>
          </a:blip>
          <a:srcRect/>
          <a:stretch/>
        </p:blipFill>
        <p:spPr>
          <a:xfrm>
            <a:off x="5560665" y="1863372"/>
            <a:ext cx="1591159" cy="554364"/>
          </a:xfrm>
          <a:prstGeom prst="rect">
            <a:avLst/>
          </a:prstGeom>
          <a:noFill/>
          <a:ln>
            <a:noFill/>
          </a:ln>
        </p:spPr>
      </p:pic>
      <p:pic>
        <p:nvPicPr>
          <p:cNvPr id="131" name="Google Shape;131;p18" descr="Barry Goldwater High School"/>
          <p:cNvPicPr preferRelativeResize="0"/>
          <p:nvPr/>
        </p:nvPicPr>
        <p:blipFill rotWithShape="1">
          <a:blip r:embed="rId6">
            <a:alphaModFix/>
          </a:blip>
          <a:srcRect/>
          <a:stretch/>
        </p:blipFill>
        <p:spPr>
          <a:xfrm>
            <a:off x="2354613" y="5067946"/>
            <a:ext cx="1224689" cy="1012079"/>
          </a:xfrm>
          <a:prstGeom prst="rect">
            <a:avLst/>
          </a:prstGeom>
          <a:noFill/>
          <a:ln>
            <a:noFill/>
          </a:ln>
        </p:spPr>
      </p:pic>
      <p:pic>
        <p:nvPicPr>
          <p:cNvPr id="132" name="Google Shape;132;p18" descr="Sandra Day O'Connor High School"/>
          <p:cNvPicPr preferRelativeResize="0"/>
          <p:nvPr/>
        </p:nvPicPr>
        <p:blipFill rotWithShape="1">
          <a:blip r:embed="rId7">
            <a:alphaModFix/>
          </a:blip>
          <a:srcRect/>
          <a:stretch/>
        </p:blipFill>
        <p:spPr>
          <a:xfrm>
            <a:off x="7733656" y="1748135"/>
            <a:ext cx="852406" cy="6696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7"/>
        <p:cNvGrpSpPr/>
        <p:nvPr/>
      </p:nvGrpSpPr>
      <p:grpSpPr>
        <a:xfrm>
          <a:off x="0" y="0"/>
          <a:ext cx="0" cy="0"/>
          <a:chOff x="0" y="0"/>
          <a:chExt cx="0" cy="0"/>
        </a:xfrm>
      </p:grpSpPr>
      <p:sp>
        <p:nvSpPr>
          <p:cNvPr id="138" name="Google Shape;138;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chemeClr val="lt1"/>
                </a:solidFill>
              </a:rPr>
              <a:t>Steps to apply to CTE programs and what you need to know:</a:t>
            </a:r>
            <a:endParaRPr>
              <a:solidFill>
                <a:schemeClr val="lt1"/>
              </a:solidFill>
            </a:endParaRPr>
          </a:p>
        </p:txBody>
      </p:sp>
      <p:sp>
        <p:nvSpPr>
          <p:cNvPr id="139" name="Google Shape;139;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lt1"/>
              </a:buClr>
              <a:buSzPts val="2800"/>
              <a:buAutoNum type="arabicPeriod"/>
            </a:pPr>
            <a:r>
              <a:rPr lang="en-US">
                <a:solidFill>
                  <a:schemeClr val="lt1"/>
                </a:solidFill>
              </a:rPr>
              <a:t>Decide what program you are interested in and research it. </a:t>
            </a:r>
            <a:endParaRPr>
              <a:solidFill>
                <a:schemeClr val="lt1"/>
              </a:solidFill>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Are my grades sufficient for the program I am interested in? </a:t>
            </a:r>
            <a:endParaRPr>
              <a:solidFill>
                <a:schemeClr val="lt1"/>
              </a:solidFill>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How many elective credits will this program provide me with?</a:t>
            </a:r>
            <a:endParaRPr>
              <a:solidFill>
                <a:schemeClr val="lt1"/>
              </a:solidFill>
            </a:endParaRPr>
          </a:p>
          <a:p>
            <a:pPr marL="514350" lvl="0" indent="-514350" algn="l" rtl="0">
              <a:lnSpc>
                <a:spcPct val="90000"/>
              </a:lnSpc>
              <a:spcBef>
                <a:spcPts val="1000"/>
              </a:spcBef>
              <a:spcAft>
                <a:spcPts val="0"/>
              </a:spcAft>
              <a:buClr>
                <a:schemeClr val="lt1"/>
              </a:buClr>
              <a:buSzPts val="2800"/>
              <a:buAutoNum type="arabicPeriod"/>
            </a:pPr>
            <a:r>
              <a:rPr lang="en-US">
                <a:solidFill>
                  <a:schemeClr val="lt1"/>
                </a:solidFill>
              </a:rPr>
              <a:t>Determine the cost of the program.</a:t>
            </a:r>
            <a:endParaRPr>
              <a:solidFill>
                <a:schemeClr val="lt1"/>
              </a:solidFill>
            </a:endParaRPr>
          </a:p>
          <a:p>
            <a:pPr marL="514350" lvl="0" indent="-514350" algn="l" rtl="0">
              <a:lnSpc>
                <a:spcPct val="90000"/>
              </a:lnSpc>
              <a:spcBef>
                <a:spcPts val="1000"/>
              </a:spcBef>
              <a:spcAft>
                <a:spcPts val="0"/>
              </a:spcAft>
              <a:buClr>
                <a:schemeClr val="lt1"/>
              </a:buClr>
              <a:buSzPts val="2800"/>
              <a:buAutoNum type="arabicPeriod"/>
            </a:pPr>
            <a:r>
              <a:rPr lang="en-US">
                <a:solidFill>
                  <a:schemeClr val="lt1"/>
                </a:solidFill>
              </a:rPr>
              <a:t>Determine if you have transportation to attend the program. Transportation is not provided.</a:t>
            </a:r>
            <a:endParaRPr>
              <a:solidFill>
                <a:schemeClr val="lt1"/>
              </a:solidFill>
            </a:endParaRPr>
          </a:p>
          <a:p>
            <a:pPr marL="514350" lvl="0" indent="-514350" algn="l" rtl="0">
              <a:lnSpc>
                <a:spcPct val="90000"/>
              </a:lnSpc>
              <a:spcBef>
                <a:spcPts val="1000"/>
              </a:spcBef>
              <a:spcAft>
                <a:spcPts val="0"/>
              </a:spcAft>
              <a:buClr>
                <a:schemeClr val="lt1"/>
              </a:buClr>
              <a:buSzPts val="2800"/>
              <a:buAutoNum type="arabicPeriod"/>
            </a:pPr>
            <a:r>
              <a:rPr lang="en-US">
                <a:solidFill>
                  <a:schemeClr val="lt1"/>
                </a:solidFill>
              </a:rPr>
              <a:t>Items needed to apply.</a:t>
            </a:r>
            <a:endParaRPr>
              <a:solidFill>
                <a:schemeClr val="lt1"/>
              </a:solidFill>
            </a:endParaRPr>
          </a:p>
          <a:p>
            <a:pPr marL="1143000" lvl="2" indent="-228600" algn="l" rtl="0">
              <a:lnSpc>
                <a:spcPct val="90000"/>
              </a:lnSpc>
              <a:spcBef>
                <a:spcPts val="500"/>
              </a:spcBef>
              <a:spcAft>
                <a:spcPts val="0"/>
              </a:spcAft>
              <a:buClr>
                <a:schemeClr val="lt1"/>
              </a:buClr>
              <a:buSzPts val="2000"/>
              <a:buFont typeface="Noto Sans Symbols"/>
              <a:buChar char="▪"/>
            </a:pPr>
            <a:r>
              <a:rPr lang="en-US">
                <a:solidFill>
                  <a:schemeClr val="lt1"/>
                </a:solidFill>
              </a:rPr>
              <a:t>Fill out the application which you can find here:  </a:t>
            </a:r>
            <a:r>
              <a:rPr lang="en-US" u="sng">
                <a:solidFill>
                  <a:schemeClr val="lt1"/>
                </a:solidFil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CTE Programs</a:t>
            </a:r>
            <a:endParaRPr>
              <a:solidFill>
                <a:schemeClr val="lt1"/>
              </a:solidFill>
            </a:endParaRPr>
          </a:p>
          <a:p>
            <a:pPr marL="1143000" lvl="2" indent="-228600" algn="l" rtl="0">
              <a:lnSpc>
                <a:spcPct val="90000"/>
              </a:lnSpc>
              <a:spcBef>
                <a:spcPts val="500"/>
              </a:spcBef>
              <a:spcAft>
                <a:spcPts val="0"/>
              </a:spcAft>
              <a:buClr>
                <a:schemeClr val="lt1"/>
              </a:buClr>
              <a:buSzPts val="2000"/>
              <a:buFont typeface="Noto Sans Symbols"/>
              <a:buChar char="▪"/>
            </a:pPr>
            <a:r>
              <a:rPr lang="en-US">
                <a:solidFill>
                  <a:schemeClr val="lt1"/>
                </a:solidFill>
              </a:rPr>
              <a:t>Bring completed application to your counselor for DVUSD CTE Programs</a:t>
            </a:r>
            <a:endParaRPr>
              <a:solidFill>
                <a:schemeClr val="lt1"/>
              </a:solidFill>
            </a:endParaRPr>
          </a:p>
          <a:p>
            <a:pPr marL="1600200" lvl="3" indent="-228600" algn="l" rtl="0">
              <a:lnSpc>
                <a:spcPct val="90000"/>
              </a:lnSpc>
              <a:spcBef>
                <a:spcPts val="500"/>
              </a:spcBef>
              <a:spcAft>
                <a:spcPts val="0"/>
              </a:spcAft>
              <a:buClr>
                <a:schemeClr val="lt1"/>
              </a:buClr>
              <a:buSzPts val="1800"/>
              <a:buFont typeface="Courier New"/>
              <a:buChar char="o"/>
            </a:pPr>
            <a:r>
              <a:rPr lang="en-US">
                <a:solidFill>
                  <a:schemeClr val="lt1"/>
                </a:solidFill>
              </a:rPr>
              <a:t>If applying for a West Mec program, provide your counselor with your travel form as well. </a:t>
            </a:r>
            <a:endParaRPr>
              <a:solidFill>
                <a:schemeClr val="lt1"/>
              </a:solidFill>
            </a:endParaRPr>
          </a:p>
          <a:p>
            <a:pPr marL="514350" lvl="0" indent="-33655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West-Mec</a:t>
            </a:r>
            <a:br>
              <a:rPr lang="en-US"/>
            </a:br>
            <a:r>
              <a:rPr lang="en-US" u="sng">
                <a:solidFill>
                  <a:schemeClr val="hlink"/>
                </a:solidFill>
                <a:hlinkClick r:id="rId3"/>
              </a:rPr>
              <a:t>www.West-Mec.EDU</a:t>
            </a:r>
            <a:endParaRPr/>
          </a:p>
        </p:txBody>
      </p:sp>
      <p:graphicFrame>
        <p:nvGraphicFramePr>
          <p:cNvPr id="146" name="Google Shape;146;p20"/>
          <p:cNvGraphicFramePr/>
          <p:nvPr/>
        </p:nvGraphicFramePr>
        <p:xfrm>
          <a:off x="2254859" y="9969936"/>
          <a:ext cx="9601325" cy="34635640"/>
        </p:xfrm>
        <a:graphic>
          <a:graphicData uri="http://schemas.openxmlformats.org/drawingml/2006/table">
            <a:tbl>
              <a:tblPr>
                <a:noFill/>
                <a:tableStyleId>{0D45D2C9-7BE7-4FCF-8C65-EB4244C15844}</a:tableStyleId>
              </a:tblPr>
              <a:tblGrid>
                <a:gridCol w="36600">
                  <a:extLst>
                    <a:ext uri="{9D8B030D-6E8A-4147-A177-3AD203B41FA5}">
                      <a16:colId xmlns:a16="http://schemas.microsoft.com/office/drawing/2014/main" val="20000"/>
                    </a:ext>
                  </a:extLst>
                </a:gridCol>
                <a:gridCol w="1650150">
                  <a:extLst>
                    <a:ext uri="{9D8B030D-6E8A-4147-A177-3AD203B41FA5}">
                      <a16:colId xmlns:a16="http://schemas.microsoft.com/office/drawing/2014/main" val="20001"/>
                    </a:ext>
                  </a:extLst>
                </a:gridCol>
                <a:gridCol w="4303200">
                  <a:extLst>
                    <a:ext uri="{9D8B030D-6E8A-4147-A177-3AD203B41FA5}">
                      <a16:colId xmlns:a16="http://schemas.microsoft.com/office/drawing/2014/main" val="20002"/>
                    </a:ext>
                  </a:extLst>
                </a:gridCol>
                <a:gridCol w="1689125">
                  <a:extLst>
                    <a:ext uri="{9D8B030D-6E8A-4147-A177-3AD203B41FA5}">
                      <a16:colId xmlns:a16="http://schemas.microsoft.com/office/drawing/2014/main" val="20003"/>
                    </a:ext>
                  </a:extLst>
                </a:gridCol>
                <a:gridCol w="1922250">
                  <a:extLst>
                    <a:ext uri="{9D8B030D-6E8A-4147-A177-3AD203B41FA5}">
                      <a16:colId xmlns:a16="http://schemas.microsoft.com/office/drawing/2014/main" val="20004"/>
                    </a:ext>
                  </a:extLst>
                </a:gridCol>
              </a:tblGrid>
              <a:tr h="5177925">
                <a:tc>
                  <a:txBody>
                    <a:bodyPr/>
                    <a:lstStyle/>
                    <a:p>
                      <a:pPr marL="0" marR="0" lvl="0" indent="0" algn="ctr" rtl="0">
                        <a:spcBef>
                          <a:spcPts val="0"/>
                        </a:spcBef>
                        <a:spcAft>
                          <a:spcPts val="0"/>
                        </a:spcAft>
                        <a:buNone/>
                      </a:pPr>
                      <a:r>
                        <a:rPr lang="en-US" sz="2800" b="0" i="0" u="none" strike="noStrike">
                          <a:solidFill>
                            <a:srgbClr val="000000"/>
                          </a:solidFill>
                          <a:latin typeface="Arial Black"/>
                          <a:ea typeface="Arial Black"/>
                          <a:cs typeface="Arial Black"/>
                          <a:sym typeface="Arial Black"/>
                        </a:rPr>
                        <a:t>Health Science</a:t>
                      </a:r>
                      <a:endParaRPr sz="2800" b="0" i="0" u="none" strike="noStrike">
                        <a:solidFill>
                          <a:srgbClr val="000000"/>
                        </a:solidFill>
                        <a:latin typeface="Arial Black"/>
                        <a:ea typeface="Arial Black"/>
                        <a:cs typeface="Arial Black"/>
                        <a:sym typeface="Arial Black"/>
                      </a:endParaRPr>
                    </a:p>
                  </a:txBody>
                  <a:tcPr marL="5600" marR="5600" marT="5600" marB="0" anchor="ctr"/>
                </a:tc>
                <a:tc>
                  <a:txBody>
                    <a:bodyPr/>
                    <a:lstStyle/>
                    <a:p>
                      <a:pPr marL="0" marR="0" lvl="0" indent="0" algn="ctr" rtl="0">
                        <a:spcBef>
                          <a:spcPts val="0"/>
                        </a:spcBef>
                        <a:spcAft>
                          <a:spcPts val="0"/>
                        </a:spcAft>
                        <a:buNone/>
                      </a:pPr>
                      <a:r>
                        <a:rPr lang="en-US" sz="2800" b="0" i="0" u="none" strike="noStrike">
                          <a:solidFill>
                            <a:srgbClr val="000000"/>
                          </a:solidFill>
                          <a:latin typeface="Arial Black"/>
                          <a:ea typeface="Arial Black"/>
                          <a:cs typeface="Arial Black"/>
                          <a:sym typeface="Arial Black"/>
                        </a:rPr>
                        <a:t>Information Technology</a:t>
                      </a:r>
                      <a:endParaRPr sz="2800" b="0" i="0" u="none" strike="noStrike">
                        <a:solidFill>
                          <a:srgbClr val="000000"/>
                        </a:solidFill>
                        <a:latin typeface="Arial Black"/>
                        <a:ea typeface="Arial Black"/>
                        <a:cs typeface="Arial Black"/>
                        <a:sym typeface="Arial Black"/>
                      </a:endParaRPr>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ctr" rtl="0">
                        <a:spcBef>
                          <a:spcPts val="0"/>
                        </a:spcBef>
                        <a:spcAft>
                          <a:spcPts val="0"/>
                        </a:spcAft>
                        <a:buNone/>
                      </a:pPr>
                      <a:r>
                        <a:rPr lang="en-US" sz="2800" u="none" strike="noStrike">
                          <a:latin typeface="Arial Black"/>
                          <a:ea typeface="Arial Black"/>
                          <a:cs typeface="Arial Black"/>
                          <a:sym typeface="Arial Black"/>
                        </a:rPr>
                        <a:t>SDOHS</a:t>
                      </a:r>
                      <a:endParaRPr sz="2800" b="0" i="0" u="none" strike="noStrike">
                        <a:solidFill>
                          <a:srgbClr val="000000"/>
                        </a:solidFill>
                        <a:latin typeface="Arial Black"/>
                        <a:ea typeface="Arial Black"/>
                        <a:cs typeface="Arial Black"/>
                        <a:sym typeface="Arial Black"/>
                      </a:endParaRPr>
                    </a:p>
                  </a:txBody>
                  <a:tcPr marL="5600" marR="5600" marT="5600" marB="0" anchor="ctr"/>
                </a:tc>
                <a:extLst>
                  <a:ext uri="{0D108BD9-81ED-4DB2-BD59-A6C34878D82A}">
                    <a16:rowId xmlns:a16="http://schemas.microsoft.com/office/drawing/2014/main" val="10000"/>
                  </a:ext>
                </a:extLst>
              </a:tr>
              <a:tr h="26699850">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5600" marR="5600" marT="5600" marB="0" anchor="ctr"/>
                </a:tc>
                <a:tc>
                  <a:txBody>
                    <a:bodyPr/>
                    <a:lstStyle/>
                    <a:p>
                      <a:pPr marL="0" marR="0" lvl="0" indent="0" algn="l" rtl="0">
                        <a:spcBef>
                          <a:spcPts val="0"/>
                        </a:spcBef>
                        <a:spcAft>
                          <a:spcPts val="0"/>
                        </a:spcAft>
                        <a:buNone/>
                      </a:pPr>
                      <a:endParaRPr sz="1800"/>
                    </a:p>
                  </a:txBody>
                  <a:tcPr marL="151200" marR="5600" marT="5600" marB="0" anchor="ctr"/>
                </a:tc>
                <a:tc rowSpan="12">
                  <a:txBody>
                    <a:bodyPr/>
                    <a:lstStyle/>
                    <a:p>
                      <a:pPr marL="0" marR="0" lvl="0" indent="0" algn="l" rtl="0">
                        <a:spcBef>
                          <a:spcPts val="0"/>
                        </a:spcBef>
                        <a:spcAft>
                          <a:spcPts val="0"/>
                        </a:spcAft>
                        <a:buNone/>
                      </a:pPr>
                      <a:endParaRPr sz="2000" b="0" i="0" u="none" strike="noStrike">
                        <a:solidFill>
                          <a:srgbClr val="000000"/>
                        </a:solidFill>
                        <a:latin typeface="Calibri"/>
                        <a:ea typeface="Calibri"/>
                        <a:cs typeface="Calibri"/>
                        <a:sym typeface="Calibri"/>
                      </a:endParaRPr>
                    </a:p>
                  </a:txBody>
                  <a:tcPr marL="151200" marR="5600" marT="5600" marB="0" anchor="ctr"/>
                </a:tc>
                <a:extLst>
                  <a:ext uri="{0D108BD9-81ED-4DB2-BD59-A6C34878D82A}">
                    <a16:rowId xmlns:a16="http://schemas.microsoft.com/office/drawing/2014/main" val="10001"/>
                  </a:ext>
                </a:extLst>
              </a:tr>
              <a:tr h="204550">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1100" u="none" strike="noStrike"/>
                        <a:t> </a:t>
                      </a:r>
                      <a:endParaRPr sz="1100" b="0" i="0" u="none" strike="noStrike">
                        <a:solidFill>
                          <a:srgbClr val="000000"/>
                        </a:solidFill>
                        <a:latin typeface="Arial"/>
                        <a:ea typeface="Arial"/>
                        <a:cs typeface="Arial"/>
                        <a:sym typeface="Arial"/>
                      </a:endParaRPr>
                    </a:p>
                  </a:txBody>
                  <a:tcPr marL="151200" marR="5600" marT="5600" marB="0" anchor="ctr"/>
                </a:tc>
                <a:tc vMerge="1">
                  <a:txBody>
                    <a:bodyPr/>
                    <a:lstStyle/>
                    <a:p>
                      <a:endParaRPr lang="en-US"/>
                    </a:p>
                  </a:txBody>
                  <a:tcPr/>
                </a:tc>
                <a:extLst>
                  <a:ext uri="{0D108BD9-81ED-4DB2-BD59-A6C34878D82A}">
                    <a16:rowId xmlns:a16="http://schemas.microsoft.com/office/drawing/2014/main" val="10002"/>
                  </a:ext>
                </a:extLst>
              </a:tr>
              <a:tr h="161550">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1100" u="none" strike="noStrike"/>
                        <a:t> </a:t>
                      </a:r>
                      <a:endParaRPr sz="1100" b="0" i="0" u="none" strike="noStrike">
                        <a:solidFill>
                          <a:srgbClr val="000000"/>
                        </a:solidFill>
                        <a:latin typeface="Arial"/>
                        <a:ea typeface="Arial"/>
                        <a:cs typeface="Arial"/>
                        <a:sym typeface="Arial"/>
                      </a:endParaRPr>
                    </a:p>
                  </a:txBody>
                  <a:tcPr marL="151200" marR="5600" marT="5600" marB="0" anchor="ctr"/>
                </a:tc>
                <a:tc vMerge="1">
                  <a:txBody>
                    <a:bodyPr/>
                    <a:lstStyle/>
                    <a:p>
                      <a:endParaRPr lang="en-US"/>
                    </a:p>
                  </a:txBody>
                  <a:tcPr/>
                </a:tc>
                <a:extLst>
                  <a:ext uri="{0D108BD9-81ED-4DB2-BD59-A6C34878D82A}">
                    <a16:rowId xmlns:a16="http://schemas.microsoft.com/office/drawing/2014/main" val="10003"/>
                  </a:ext>
                </a:extLst>
              </a:tr>
              <a:tr h="228975">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1100" u="none" strike="noStrike"/>
                        <a:t> </a:t>
                      </a:r>
                      <a:endParaRPr sz="1100" b="0" i="0" u="none" strike="noStrike">
                        <a:solidFill>
                          <a:srgbClr val="000000"/>
                        </a:solidFill>
                        <a:latin typeface="Arial"/>
                        <a:ea typeface="Arial"/>
                        <a:cs typeface="Arial"/>
                        <a:sym typeface="Arial"/>
                      </a:endParaRPr>
                    </a:p>
                  </a:txBody>
                  <a:tcPr marL="151200" marR="5600" marT="5600" marB="0" anchor="ctr"/>
                </a:tc>
                <a:tc vMerge="1">
                  <a:txBody>
                    <a:bodyPr/>
                    <a:lstStyle/>
                    <a:p>
                      <a:endParaRPr lang="en-US"/>
                    </a:p>
                  </a:txBody>
                  <a:tcPr/>
                </a:tc>
                <a:extLst>
                  <a:ext uri="{0D108BD9-81ED-4DB2-BD59-A6C34878D82A}">
                    <a16:rowId xmlns:a16="http://schemas.microsoft.com/office/drawing/2014/main" val="10004"/>
                  </a:ext>
                </a:extLst>
              </a:tr>
              <a:tr h="161550">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1100" u="none" strike="noStrike"/>
                        <a:t> </a:t>
                      </a:r>
                      <a:endParaRPr sz="1100" b="0" i="0" u="none" strike="noStrike">
                        <a:solidFill>
                          <a:srgbClr val="000000"/>
                        </a:solidFill>
                        <a:latin typeface="Arial"/>
                        <a:ea typeface="Arial"/>
                        <a:cs typeface="Arial"/>
                        <a:sym typeface="Arial"/>
                      </a:endParaRPr>
                    </a:p>
                  </a:txBody>
                  <a:tcPr marL="151200" marR="5600" marT="5600" marB="0" anchor="ctr"/>
                </a:tc>
                <a:tc vMerge="1">
                  <a:txBody>
                    <a:bodyPr/>
                    <a:lstStyle/>
                    <a:p>
                      <a:endParaRPr lang="en-US"/>
                    </a:p>
                  </a:txBody>
                  <a:tcPr/>
                </a:tc>
                <a:extLst>
                  <a:ext uri="{0D108BD9-81ED-4DB2-BD59-A6C34878D82A}">
                    <a16:rowId xmlns:a16="http://schemas.microsoft.com/office/drawing/2014/main" val="10005"/>
                  </a:ext>
                </a:extLst>
              </a:tr>
              <a:tr h="228975">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a:txBody>
                    <a:bodyPr/>
                    <a:lstStyle/>
                    <a:p>
                      <a:pPr marL="0" marR="0" lvl="0" indent="0" algn="l" rtl="0">
                        <a:spcBef>
                          <a:spcPts val="0"/>
                        </a:spcBef>
                        <a:spcAft>
                          <a:spcPts val="0"/>
                        </a:spcAft>
                        <a:buNone/>
                      </a:pPr>
                      <a:r>
                        <a:rPr lang="en-US" sz="1100" u="none" strike="noStrike"/>
                        <a:t> </a:t>
                      </a:r>
                      <a:endParaRPr sz="1100" b="0" i="0" u="none" strike="noStrike">
                        <a:solidFill>
                          <a:srgbClr val="000000"/>
                        </a:solidFill>
                        <a:latin typeface="Arial"/>
                        <a:ea typeface="Arial"/>
                        <a:cs typeface="Arial"/>
                        <a:sym typeface="Arial"/>
                      </a:endParaRPr>
                    </a:p>
                  </a:txBody>
                  <a:tcPr marL="151200" marR="5600" marT="5600" marB="0" anchor="ctr"/>
                </a:tc>
                <a:tc vMerge="1">
                  <a:txBody>
                    <a:bodyPr/>
                    <a:lstStyle/>
                    <a:p>
                      <a:endParaRPr lang="en-US"/>
                    </a:p>
                  </a:txBody>
                  <a:tcPr/>
                </a:tc>
                <a:extLst>
                  <a:ext uri="{0D108BD9-81ED-4DB2-BD59-A6C34878D82A}">
                    <a16:rowId xmlns:a16="http://schemas.microsoft.com/office/drawing/2014/main" val="10006"/>
                  </a:ext>
                </a:extLst>
              </a:tr>
              <a:tr h="228975">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1100" u="none" strike="noStrike"/>
                        <a:t> </a:t>
                      </a:r>
                      <a:endParaRPr sz="1100" b="0" i="0" u="none" strike="noStrike">
                        <a:solidFill>
                          <a:srgbClr val="000000"/>
                        </a:solidFill>
                        <a:latin typeface="Arial"/>
                        <a:ea typeface="Arial"/>
                        <a:cs typeface="Arial"/>
                        <a:sym typeface="Arial"/>
                      </a:endParaRPr>
                    </a:p>
                  </a:txBody>
                  <a:tcPr marL="151200" marR="5600" marT="5600" marB="0" anchor="ctr"/>
                </a:tc>
                <a:tc vMerge="1">
                  <a:txBody>
                    <a:bodyPr/>
                    <a:lstStyle/>
                    <a:p>
                      <a:endParaRPr lang="en-US"/>
                    </a:p>
                  </a:txBody>
                  <a:tcPr/>
                </a:tc>
                <a:extLst>
                  <a:ext uri="{0D108BD9-81ED-4DB2-BD59-A6C34878D82A}">
                    <a16:rowId xmlns:a16="http://schemas.microsoft.com/office/drawing/2014/main" val="10007"/>
                  </a:ext>
                </a:extLst>
              </a:tr>
              <a:tr h="228975">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1100" u="none" strike="noStrike"/>
                        <a:t> </a:t>
                      </a:r>
                      <a:endParaRPr sz="1100" b="0" i="0" u="none" strike="noStrike">
                        <a:solidFill>
                          <a:srgbClr val="000000"/>
                        </a:solidFill>
                        <a:latin typeface="Arial"/>
                        <a:ea typeface="Arial"/>
                        <a:cs typeface="Arial"/>
                        <a:sym typeface="Arial"/>
                      </a:endParaRPr>
                    </a:p>
                  </a:txBody>
                  <a:tcPr marL="151200" marR="5600" marT="5600" marB="0" anchor="ctr"/>
                </a:tc>
                <a:tc vMerge="1">
                  <a:txBody>
                    <a:bodyPr/>
                    <a:lstStyle/>
                    <a:p>
                      <a:endParaRPr lang="en-US"/>
                    </a:p>
                  </a:txBody>
                  <a:tcPr/>
                </a:tc>
                <a:extLst>
                  <a:ext uri="{0D108BD9-81ED-4DB2-BD59-A6C34878D82A}">
                    <a16:rowId xmlns:a16="http://schemas.microsoft.com/office/drawing/2014/main" val="10008"/>
                  </a:ext>
                </a:extLst>
              </a:tr>
              <a:tr h="228975">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1100" u="none" strike="noStrike"/>
                        <a:t> </a:t>
                      </a:r>
                      <a:endParaRPr sz="1100" b="0" i="0" u="none" strike="noStrike">
                        <a:solidFill>
                          <a:srgbClr val="000000"/>
                        </a:solidFill>
                        <a:latin typeface="Arial"/>
                        <a:ea typeface="Arial"/>
                        <a:cs typeface="Arial"/>
                        <a:sym typeface="Arial"/>
                      </a:endParaRPr>
                    </a:p>
                  </a:txBody>
                  <a:tcPr marL="151200" marR="5600" marT="5600" marB="0" anchor="ctr"/>
                </a:tc>
                <a:tc vMerge="1">
                  <a:txBody>
                    <a:bodyPr/>
                    <a:lstStyle/>
                    <a:p>
                      <a:endParaRPr lang="en-US"/>
                    </a:p>
                  </a:txBody>
                  <a:tcPr/>
                </a:tc>
                <a:extLst>
                  <a:ext uri="{0D108BD9-81ED-4DB2-BD59-A6C34878D82A}">
                    <a16:rowId xmlns:a16="http://schemas.microsoft.com/office/drawing/2014/main" val="10009"/>
                  </a:ext>
                </a:extLst>
              </a:tr>
              <a:tr h="228975">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1100" u="none" strike="noStrike"/>
                        <a:t> </a:t>
                      </a:r>
                      <a:endParaRPr sz="1100" b="0" i="0" u="none" strike="noStrike">
                        <a:solidFill>
                          <a:srgbClr val="000000"/>
                        </a:solidFill>
                        <a:latin typeface="Arial"/>
                        <a:ea typeface="Arial"/>
                        <a:cs typeface="Arial"/>
                        <a:sym typeface="Arial"/>
                      </a:endParaRPr>
                    </a:p>
                  </a:txBody>
                  <a:tcPr marL="151200" marR="5600" marT="5600" marB="0" anchor="ctr"/>
                </a:tc>
                <a:tc vMerge="1">
                  <a:txBody>
                    <a:bodyPr/>
                    <a:lstStyle/>
                    <a:p>
                      <a:endParaRPr lang="en-US"/>
                    </a:p>
                  </a:txBody>
                  <a:tcPr/>
                </a:tc>
                <a:extLst>
                  <a:ext uri="{0D108BD9-81ED-4DB2-BD59-A6C34878D82A}">
                    <a16:rowId xmlns:a16="http://schemas.microsoft.com/office/drawing/2014/main" val="10010"/>
                  </a:ext>
                </a:extLst>
              </a:tr>
              <a:tr h="228975">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1100" u="none" strike="noStrike"/>
                        <a:t> </a:t>
                      </a:r>
                      <a:endParaRPr sz="1100" b="0" i="0" u="none" strike="noStrike">
                        <a:solidFill>
                          <a:srgbClr val="000000"/>
                        </a:solidFill>
                        <a:latin typeface="Arial"/>
                        <a:ea typeface="Arial"/>
                        <a:cs typeface="Arial"/>
                        <a:sym typeface="Arial"/>
                      </a:endParaRPr>
                    </a:p>
                  </a:txBody>
                  <a:tcPr marL="151200" marR="5600" marT="5600" marB="0" anchor="ctr"/>
                </a:tc>
                <a:tc vMerge="1">
                  <a:txBody>
                    <a:bodyPr/>
                    <a:lstStyle/>
                    <a:p>
                      <a:endParaRPr lang="en-US"/>
                    </a:p>
                  </a:txBody>
                  <a:tcPr/>
                </a:tc>
                <a:extLst>
                  <a:ext uri="{0D108BD9-81ED-4DB2-BD59-A6C34878D82A}">
                    <a16:rowId xmlns:a16="http://schemas.microsoft.com/office/drawing/2014/main" val="10011"/>
                  </a:ext>
                </a:extLst>
              </a:tr>
              <a:tr h="228975">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600" u="none" strike="noStrike"/>
                        <a:t> </a:t>
                      </a:r>
                      <a:endParaRPr sz="600" b="0" i="0" u="none" strike="noStrike">
                        <a:solidFill>
                          <a:srgbClr val="000000"/>
                        </a:solidFill>
                        <a:latin typeface="Calibri"/>
                        <a:ea typeface="Calibri"/>
                        <a:cs typeface="Calibri"/>
                        <a:sym typeface="Calibri"/>
                      </a:endParaRPr>
                    </a:p>
                  </a:txBody>
                  <a:tcPr marL="5600" marR="5600" marT="5600" marB="0"/>
                </a:tc>
                <a:tc>
                  <a:txBody>
                    <a:bodyPr/>
                    <a:lstStyle/>
                    <a:p>
                      <a:pPr marL="0" marR="0" lvl="0" indent="0" algn="l" rtl="0">
                        <a:spcBef>
                          <a:spcPts val="0"/>
                        </a:spcBef>
                        <a:spcAft>
                          <a:spcPts val="0"/>
                        </a:spcAft>
                        <a:buNone/>
                      </a:pPr>
                      <a:r>
                        <a:rPr lang="en-US" sz="500" u="none" strike="noStrike"/>
                        <a:t> </a:t>
                      </a:r>
                      <a:endParaRPr sz="500" b="0" i="0" u="none" strike="noStrike">
                        <a:solidFill>
                          <a:srgbClr val="000000"/>
                        </a:solidFill>
                        <a:latin typeface="Calibri"/>
                        <a:ea typeface="Calibri"/>
                        <a:cs typeface="Calibri"/>
                        <a:sym typeface="Calibri"/>
                      </a:endParaRPr>
                    </a:p>
                  </a:txBody>
                  <a:tcPr marL="5600" marR="5600" marT="5600" marB="0" anchor="ctr"/>
                </a:tc>
                <a:tc vMerge="1">
                  <a:txBody>
                    <a:bodyPr/>
                    <a:lstStyle/>
                    <a:p>
                      <a:endParaRPr lang="en-US"/>
                    </a:p>
                  </a:txBody>
                  <a:tcPr/>
                </a:tc>
                <a:extLst>
                  <a:ext uri="{0D108BD9-81ED-4DB2-BD59-A6C34878D82A}">
                    <a16:rowId xmlns:a16="http://schemas.microsoft.com/office/drawing/2014/main" val="10012"/>
                  </a:ext>
                </a:extLst>
              </a:tr>
            </a:tbl>
          </a:graphicData>
        </a:graphic>
      </p:graphicFrame>
      <p:graphicFrame>
        <p:nvGraphicFramePr>
          <p:cNvPr id="147" name="Google Shape;147;p20"/>
          <p:cNvGraphicFramePr/>
          <p:nvPr/>
        </p:nvGraphicFramePr>
        <p:xfrm>
          <a:off x="960894" y="1690692"/>
          <a:ext cx="10647350" cy="4944900"/>
        </p:xfrm>
        <a:graphic>
          <a:graphicData uri="http://schemas.openxmlformats.org/drawingml/2006/table">
            <a:tbl>
              <a:tblPr firstRow="1" firstCol="1" bandRow="1">
                <a:noFill/>
                <a:tableStyleId>{E14EF83F-8C73-4608-80EA-ACC959681650}</a:tableStyleId>
              </a:tblPr>
              <a:tblGrid>
                <a:gridCol w="1369075">
                  <a:extLst>
                    <a:ext uri="{9D8B030D-6E8A-4147-A177-3AD203B41FA5}">
                      <a16:colId xmlns:a16="http://schemas.microsoft.com/office/drawing/2014/main" val="20000"/>
                    </a:ext>
                  </a:extLst>
                </a:gridCol>
                <a:gridCol w="1291750">
                  <a:extLst>
                    <a:ext uri="{9D8B030D-6E8A-4147-A177-3AD203B41FA5}">
                      <a16:colId xmlns:a16="http://schemas.microsoft.com/office/drawing/2014/main" val="20001"/>
                    </a:ext>
                  </a:extLst>
                </a:gridCol>
                <a:gridCol w="1477250">
                  <a:extLst>
                    <a:ext uri="{9D8B030D-6E8A-4147-A177-3AD203B41FA5}">
                      <a16:colId xmlns:a16="http://schemas.microsoft.com/office/drawing/2014/main" val="20002"/>
                    </a:ext>
                  </a:extLst>
                </a:gridCol>
                <a:gridCol w="1628525">
                  <a:extLst>
                    <a:ext uri="{9D8B030D-6E8A-4147-A177-3AD203B41FA5}">
                      <a16:colId xmlns:a16="http://schemas.microsoft.com/office/drawing/2014/main" val="20003"/>
                    </a:ext>
                  </a:extLst>
                </a:gridCol>
                <a:gridCol w="1768575">
                  <a:extLst>
                    <a:ext uri="{9D8B030D-6E8A-4147-A177-3AD203B41FA5}">
                      <a16:colId xmlns:a16="http://schemas.microsoft.com/office/drawing/2014/main" val="20004"/>
                    </a:ext>
                  </a:extLst>
                </a:gridCol>
                <a:gridCol w="1437850">
                  <a:extLst>
                    <a:ext uri="{9D8B030D-6E8A-4147-A177-3AD203B41FA5}">
                      <a16:colId xmlns:a16="http://schemas.microsoft.com/office/drawing/2014/main" val="20005"/>
                    </a:ext>
                  </a:extLst>
                </a:gridCol>
                <a:gridCol w="1674325">
                  <a:extLst>
                    <a:ext uri="{9D8B030D-6E8A-4147-A177-3AD203B41FA5}">
                      <a16:colId xmlns:a16="http://schemas.microsoft.com/office/drawing/2014/main" val="20006"/>
                    </a:ext>
                  </a:extLst>
                </a:gridCol>
              </a:tblGrid>
              <a:tr h="1251175">
                <a:tc>
                  <a:txBody>
                    <a:bodyPr/>
                    <a:lstStyle/>
                    <a:p>
                      <a:pPr marL="0" marR="0" lvl="0" indent="0" algn="ctr" rtl="0">
                        <a:lnSpc>
                          <a:spcPct val="107000"/>
                        </a:lnSpc>
                        <a:spcBef>
                          <a:spcPts val="0"/>
                        </a:spcBef>
                        <a:spcAft>
                          <a:spcPts val="0"/>
                        </a:spcAft>
                        <a:buNone/>
                      </a:pPr>
                      <a:r>
                        <a:rPr lang="en-US" sz="1800"/>
                        <a:t>Health Science</a:t>
                      </a:r>
                      <a:endParaRPr/>
                    </a:p>
                    <a:p>
                      <a:pPr marL="0" marR="0" lvl="0" indent="0" algn="l" rtl="0">
                        <a:lnSpc>
                          <a:spcPct val="107000"/>
                        </a:lnSpc>
                        <a:spcBef>
                          <a:spcPts val="0"/>
                        </a:spcBef>
                        <a:spcAft>
                          <a:spcPts val="0"/>
                        </a:spcAft>
                        <a:buNone/>
                      </a:pPr>
                      <a:r>
                        <a:rPr lang="en-US" sz="1800"/>
                        <a:t> </a:t>
                      </a:r>
                      <a:endParaRPr sz="1800">
                        <a:latin typeface="Calibri"/>
                        <a:ea typeface="Calibri"/>
                        <a:cs typeface="Calibri"/>
                        <a:sym typeface="Calibri"/>
                      </a:endParaRPr>
                    </a:p>
                  </a:txBody>
                  <a:tcPr marL="68575" marR="68575" marT="0" marB="0">
                    <a:solidFill>
                      <a:srgbClr val="FF0000"/>
                    </a:solidFill>
                  </a:tcPr>
                </a:tc>
                <a:tc>
                  <a:txBody>
                    <a:bodyPr/>
                    <a:lstStyle/>
                    <a:p>
                      <a:pPr marL="0" marR="0" lvl="0" indent="0" algn="l" rtl="0">
                        <a:lnSpc>
                          <a:spcPct val="107000"/>
                        </a:lnSpc>
                        <a:spcBef>
                          <a:spcPts val="0"/>
                        </a:spcBef>
                        <a:spcAft>
                          <a:spcPts val="0"/>
                        </a:spcAft>
                        <a:buNone/>
                      </a:pPr>
                      <a:r>
                        <a:rPr lang="en-US" sz="1800"/>
                        <a:t>Information Technology</a:t>
                      </a:r>
                      <a:endParaRPr sz="1800">
                        <a:latin typeface="Calibri"/>
                        <a:ea typeface="Calibri"/>
                        <a:cs typeface="Calibri"/>
                        <a:sym typeface="Calibri"/>
                      </a:endParaRPr>
                    </a:p>
                  </a:txBody>
                  <a:tcPr marL="68575" marR="68575" marT="0" marB="0">
                    <a:solidFill>
                      <a:srgbClr val="FF0000"/>
                    </a:solidFill>
                  </a:tcPr>
                </a:tc>
                <a:tc>
                  <a:txBody>
                    <a:bodyPr/>
                    <a:lstStyle/>
                    <a:p>
                      <a:pPr marL="0" marR="0" lvl="0" indent="0" algn="ctr" rtl="0">
                        <a:lnSpc>
                          <a:spcPct val="107000"/>
                        </a:lnSpc>
                        <a:spcBef>
                          <a:spcPts val="0"/>
                        </a:spcBef>
                        <a:spcAft>
                          <a:spcPts val="0"/>
                        </a:spcAft>
                        <a:buNone/>
                      </a:pPr>
                      <a:r>
                        <a:rPr lang="en-US" sz="1800"/>
                        <a:t>Human Services</a:t>
                      </a:r>
                      <a:endParaRPr/>
                    </a:p>
                    <a:p>
                      <a:pPr marL="0" marR="0" lvl="0" indent="0" algn="l" rtl="0">
                        <a:lnSpc>
                          <a:spcPct val="107000"/>
                        </a:lnSpc>
                        <a:spcBef>
                          <a:spcPts val="0"/>
                        </a:spcBef>
                        <a:spcAft>
                          <a:spcPts val="0"/>
                        </a:spcAft>
                        <a:buNone/>
                      </a:pPr>
                      <a:r>
                        <a:rPr lang="en-US" sz="1800"/>
                        <a:t> </a:t>
                      </a:r>
                      <a:endParaRPr sz="1800">
                        <a:latin typeface="Calibri"/>
                        <a:ea typeface="Calibri"/>
                        <a:cs typeface="Calibri"/>
                        <a:sym typeface="Calibri"/>
                      </a:endParaRPr>
                    </a:p>
                  </a:txBody>
                  <a:tcPr marL="68575" marR="68575" marT="0" marB="0">
                    <a:solidFill>
                      <a:srgbClr val="FF0000"/>
                    </a:solidFill>
                  </a:tcPr>
                </a:tc>
                <a:tc>
                  <a:txBody>
                    <a:bodyPr/>
                    <a:lstStyle/>
                    <a:p>
                      <a:pPr marL="0" marR="0" lvl="0" indent="0" algn="ctr" rtl="0">
                        <a:lnSpc>
                          <a:spcPct val="107000"/>
                        </a:lnSpc>
                        <a:spcBef>
                          <a:spcPts val="0"/>
                        </a:spcBef>
                        <a:spcAft>
                          <a:spcPts val="0"/>
                        </a:spcAft>
                        <a:buNone/>
                      </a:pPr>
                      <a:r>
                        <a:rPr lang="en-US" sz="1800"/>
                        <a:t>Architecture &amp; Construction</a:t>
                      </a:r>
                      <a:endParaRPr/>
                    </a:p>
                    <a:p>
                      <a:pPr marL="0" marR="0" lvl="0" indent="0" algn="l" rtl="0">
                        <a:lnSpc>
                          <a:spcPct val="107000"/>
                        </a:lnSpc>
                        <a:spcBef>
                          <a:spcPts val="0"/>
                        </a:spcBef>
                        <a:spcAft>
                          <a:spcPts val="0"/>
                        </a:spcAft>
                        <a:buNone/>
                      </a:pPr>
                      <a:r>
                        <a:rPr lang="en-US" sz="1800"/>
                        <a:t> </a:t>
                      </a:r>
                      <a:endParaRPr sz="1800">
                        <a:latin typeface="Calibri"/>
                        <a:ea typeface="Calibri"/>
                        <a:cs typeface="Calibri"/>
                        <a:sym typeface="Calibri"/>
                      </a:endParaRPr>
                    </a:p>
                  </a:txBody>
                  <a:tcPr marL="68575" marR="68575" marT="0" marB="0">
                    <a:solidFill>
                      <a:srgbClr val="FF0000"/>
                    </a:solidFill>
                  </a:tcPr>
                </a:tc>
                <a:tc>
                  <a:txBody>
                    <a:bodyPr/>
                    <a:lstStyle/>
                    <a:p>
                      <a:pPr marL="0" marR="0" lvl="0" indent="0" algn="l" rtl="0">
                        <a:lnSpc>
                          <a:spcPct val="107000"/>
                        </a:lnSpc>
                        <a:spcBef>
                          <a:spcPts val="0"/>
                        </a:spcBef>
                        <a:spcAft>
                          <a:spcPts val="0"/>
                        </a:spcAft>
                        <a:buNone/>
                      </a:pPr>
                      <a:r>
                        <a:rPr lang="en-US" sz="1800"/>
                        <a:t>Science, Technology &amp; Math</a:t>
                      </a:r>
                      <a:endParaRPr sz="1800">
                        <a:latin typeface="Calibri"/>
                        <a:ea typeface="Calibri"/>
                        <a:cs typeface="Calibri"/>
                        <a:sym typeface="Calibri"/>
                      </a:endParaRPr>
                    </a:p>
                  </a:txBody>
                  <a:tcPr marL="68575" marR="68575" marT="0" marB="0">
                    <a:solidFill>
                      <a:srgbClr val="FF0000"/>
                    </a:solidFill>
                  </a:tcPr>
                </a:tc>
                <a:tc>
                  <a:txBody>
                    <a:bodyPr/>
                    <a:lstStyle/>
                    <a:p>
                      <a:pPr marL="0" marR="0" lvl="0" indent="0" algn="l" rtl="0">
                        <a:lnSpc>
                          <a:spcPct val="107000"/>
                        </a:lnSpc>
                        <a:spcBef>
                          <a:spcPts val="0"/>
                        </a:spcBef>
                        <a:spcAft>
                          <a:spcPts val="0"/>
                        </a:spcAft>
                        <a:buNone/>
                      </a:pPr>
                      <a:r>
                        <a:rPr lang="en-US" sz="1800"/>
                        <a:t>Manufacturing</a:t>
                      </a:r>
                      <a:endParaRPr sz="1800">
                        <a:latin typeface="Calibri"/>
                        <a:ea typeface="Calibri"/>
                        <a:cs typeface="Calibri"/>
                        <a:sym typeface="Calibri"/>
                      </a:endParaRPr>
                    </a:p>
                  </a:txBody>
                  <a:tcPr marL="68575" marR="68575" marT="0" marB="0">
                    <a:solidFill>
                      <a:srgbClr val="FF0000"/>
                    </a:solidFill>
                  </a:tcPr>
                </a:tc>
                <a:tc>
                  <a:txBody>
                    <a:bodyPr/>
                    <a:lstStyle/>
                    <a:p>
                      <a:pPr marL="0" marR="0" lvl="0" indent="0" algn="l" rtl="0">
                        <a:lnSpc>
                          <a:spcPct val="107000"/>
                        </a:lnSpc>
                        <a:spcBef>
                          <a:spcPts val="0"/>
                        </a:spcBef>
                        <a:spcAft>
                          <a:spcPts val="0"/>
                        </a:spcAft>
                        <a:buNone/>
                      </a:pPr>
                      <a:r>
                        <a:rPr lang="en-US" sz="1800"/>
                        <a:t>Transportation, Distribution &amp; Logistics</a:t>
                      </a:r>
                      <a:endParaRPr sz="1800">
                        <a:latin typeface="Calibri"/>
                        <a:ea typeface="Calibri"/>
                        <a:cs typeface="Calibri"/>
                        <a:sym typeface="Calibri"/>
                      </a:endParaRPr>
                    </a:p>
                  </a:txBody>
                  <a:tcPr marL="68575" marR="68575" marT="0" marB="0">
                    <a:solidFill>
                      <a:srgbClr val="FF0000"/>
                    </a:solidFill>
                  </a:tcPr>
                </a:tc>
                <a:extLst>
                  <a:ext uri="{0D108BD9-81ED-4DB2-BD59-A6C34878D82A}">
                    <a16:rowId xmlns:a16="http://schemas.microsoft.com/office/drawing/2014/main" val="10000"/>
                  </a:ext>
                </a:extLst>
              </a:tr>
              <a:tr h="3693725">
                <a:tc>
                  <a:txBody>
                    <a:bodyPr/>
                    <a:lstStyle/>
                    <a:p>
                      <a:pPr marL="342900" marR="0" lvl="0" indent="-355600" algn="l" rtl="0">
                        <a:lnSpc>
                          <a:spcPct val="107000"/>
                        </a:lnSpc>
                        <a:spcBef>
                          <a:spcPts val="0"/>
                        </a:spcBef>
                        <a:spcAft>
                          <a:spcPts val="0"/>
                        </a:spcAft>
                        <a:buClr>
                          <a:schemeClr val="lt1"/>
                        </a:buClr>
                        <a:buSzPts val="1600"/>
                        <a:buFont typeface="Arial"/>
                        <a:buChar char="•"/>
                      </a:pPr>
                      <a:r>
                        <a:rPr lang="en-US" sz="1600" b="0"/>
                        <a:t>Dental Assisting</a:t>
                      </a:r>
                      <a:endParaRPr sz="1600" b="0"/>
                    </a:p>
                    <a:p>
                      <a:pPr marL="342900" marR="0" lvl="0" indent="-355600" algn="l" rtl="0">
                        <a:lnSpc>
                          <a:spcPct val="107000"/>
                        </a:lnSpc>
                        <a:spcBef>
                          <a:spcPts val="0"/>
                        </a:spcBef>
                        <a:spcAft>
                          <a:spcPts val="0"/>
                        </a:spcAft>
                        <a:buClr>
                          <a:schemeClr val="lt1"/>
                        </a:buClr>
                        <a:buSzPts val="1600"/>
                        <a:buFont typeface="Arial"/>
                        <a:buChar char="•"/>
                      </a:pPr>
                      <a:r>
                        <a:rPr lang="en-US" sz="1600" b="0"/>
                        <a:t>Biomedical Science</a:t>
                      </a:r>
                      <a:endParaRPr sz="1600" b="0"/>
                    </a:p>
                    <a:p>
                      <a:pPr marL="342900" marR="0" lvl="0" indent="-355600" algn="l" rtl="0">
                        <a:lnSpc>
                          <a:spcPct val="107000"/>
                        </a:lnSpc>
                        <a:spcBef>
                          <a:spcPts val="0"/>
                        </a:spcBef>
                        <a:spcAft>
                          <a:spcPts val="0"/>
                        </a:spcAft>
                        <a:buClr>
                          <a:schemeClr val="lt1"/>
                        </a:buClr>
                        <a:buSzPts val="1600"/>
                        <a:buFont typeface="Arial"/>
                        <a:buChar char="•"/>
                      </a:pPr>
                      <a:r>
                        <a:rPr lang="en-US" sz="1600" b="0"/>
                        <a:t>Medical Assisting</a:t>
                      </a:r>
                      <a:endParaRPr sz="1600" b="0"/>
                    </a:p>
                    <a:p>
                      <a:pPr marL="342900" marR="0" lvl="0" indent="-355600" algn="l" rtl="0">
                        <a:lnSpc>
                          <a:spcPct val="107000"/>
                        </a:lnSpc>
                        <a:spcBef>
                          <a:spcPts val="0"/>
                        </a:spcBef>
                        <a:spcAft>
                          <a:spcPts val="0"/>
                        </a:spcAft>
                        <a:buClr>
                          <a:schemeClr val="lt1"/>
                        </a:buClr>
                        <a:buSzPts val="1600"/>
                        <a:buFont typeface="Arial"/>
                        <a:buChar char="•"/>
                      </a:pPr>
                      <a:r>
                        <a:rPr lang="en-US" sz="1600" b="0"/>
                        <a:t>Pharmacy Technician</a:t>
                      </a:r>
                      <a:endParaRPr sz="1600" b="0"/>
                    </a:p>
                    <a:p>
                      <a:pPr marL="342900" marR="0" lvl="0" indent="-355600" algn="l" rtl="0">
                        <a:lnSpc>
                          <a:spcPct val="107000"/>
                        </a:lnSpc>
                        <a:spcBef>
                          <a:spcPts val="0"/>
                        </a:spcBef>
                        <a:spcAft>
                          <a:spcPts val="0"/>
                        </a:spcAft>
                        <a:buClr>
                          <a:schemeClr val="lt1"/>
                        </a:buClr>
                        <a:buSzPts val="1600"/>
                        <a:buFont typeface="Arial"/>
                        <a:buChar char="•"/>
                      </a:pPr>
                      <a:r>
                        <a:rPr lang="en-US" sz="1600" b="0"/>
                        <a:t>Physical Therapy Technician</a:t>
                      </a:r>
                      <a:endParaRPr sz="1600" b="0"/>
                    </a:p>
                    <a:p>
                      <a:pPr marL="342900" marR="0" lvl="0" indent="-355600" algn="l" rtl="0">
                        <a:lnSpc>
                          <a:spcPct val="107000"/>
                        </a:lnSpc>
                        <a:spcBef>
                          <a:spcPts val="0"/>
                        </a:spcBef>
                        <a:spcAft>
                          <a:spcPts val="0"/>
                        </a:spcAft>
                        <a:buClr>
                          <a:schemeClr val="lt1"/>
                        </a:buClr>
                        <a:buSzPts val="1600"/>
                        <a:buFont typeface="Arial"/>
                        <a:buChar char="•"/>
                      </a:pPr>
                      <a:r>
                        <a:rPr lang="en-US" sz="1600" b="0"/>
                        <a:t>Veterinary Sciences</a:t>
                      </a:r>
                      <a:endParaRPr sz="1600" b="0"/>
                    </a:p>
                    <a:p>
                      <a:pPr marL="0" marR="0" lvl="0" indent="0" algn="l" rtl="0">
                        <a:lnSpc>
                          <a:spcPct val="107000"/>
                        </a:lnSpc>
                        <a:spcBef>
                          <a:spcPts val="0"/>
                        </a:spcBef>
                        <a:spcAft>
                          <a:spcPts val="0"/>
                        </a:spcAft>
                        <a:buNone/>
                      </a:pPr>
                      <a:r>
                        <a:rPr lang="en-US" sz="1400"/>
                        <a:t> </a:t>
                      </a:r>
                      <a:endParaRPr sz="1400">
                        <a:latin typeface="Calibri"/>
                        <a:ea typeface="Calibri"/>
                        <a:cs typeface="Calibri"/>
                        <a:sym typeface="Calibri"/>
                      </a:endParaRPr>
                    </a:p>
                  </a:txBody>
                  <a:tcPr marL="68575" marR="68575" marT="0" marB="0">
                    <a:solidFill>
                      <a:srgbClr val="FF0000"/>
                    </a:solidFill>
                  </a:tcPr>
                </a:tc>
                <a:tc>
                  <a:txBody>
                    <a:bodyPr/>
                    <a:lstStyle/>
                    <a:p>
                      <a:pPr marL="342900" marR="0" lvl="0" indent="-368300" algn="l" rtl="0">
                        <a:lnSpc>
                          <a:spcPct val="107000"/>
                        </a:lnSpc>
                        <a:spcBef>
                          <a:spcPts val="0"/>
                        </a:spcBef>
                        <a:spcAft>
                          <a:spcPts val="0"/>
                        </a:spcAft>
                        <a:buClr>
                          <a:schemeClr val="lt1"/>
                        </a:buClr>
                        <a:buSzPts val="1800"/>
                        <a:buFont typeface="Arial"/>
                        <a:buChar char="•"/>
                      </a:pPr>
                      <a:r>
                        <a:rPr lang="en-US" sz="1800">
                          <a:solidFill>
                            <a:schemeClr val="lt1"/>
                          </a:solidFill>
                        </a:rPr>
                        <a:t>Coding</a:t>
                      </a:r>
                      <a:endParaRPr sz="1800">
                        <a:solidFill>
                          <a:schemeClr val="lt1"/>
                        </a:solidFill>
                      </a:endParaRPr>
                    </a:p>
                    <a:p>
                      <a:pPr marL="342900" marR="0" lvl="0" indent="-368300" algn="l" rtl="0">
                        <a:lnSpc>
                          <a:spcPct val="107000"/>
                        </a:lnSpc>
                        <a:spcBef>
                          <a:spcPts val="0"/>
                        </a:spcBef>
                        <a:spcAft>
                          <a:spcPts val="0"/>
                        </a:spcAft>
                        <a:buClr>
                          <a:schemeClr val="lt1"/>
                        </a:buClr>
                        <a:buSzPts val="1800"/>
                        <a:buFont typeface="Arial"/>
                        <a:buChar char="•"/>
                      </a:pPr>
                      <a:r>
                        <a:rPr lang="en-US" sz="1800">
                          <a:solidFill>
                            <a:schemeClr val="lt1"/>
                          </a:solidFill>
                        </a:rPr>
                        <a:t>IT Security</a:t>
                      </a:r>
                      <a:endParaRPr sz="1800">
                        <a:solidFill>
                          <a:schemeClr val="lt1"/>
                        </a:solidFill>
                      </a:endParaRPr>
                    </a:p>
                    <a:p>
                      <a:pPr marL="0" marR="0" lvl="0" indent="0" algn="l" rtl="0">
                        <a:lnSpc>
                          <a:spcPct val="107000"/>
                        </a:lnSpc>
                        <a:spcBef>
                          <a:spcPts val="0"/>
                        </a:spcBef>
                        <a:spcAft>
                          <a:spcPts val="0"/>
                        </a:spcAft>
                        <a:buNone/>
                      </a:pPr>
                      <a:r>
                        <a:rPr lang="en-US" sz="1800"/>
                        <a:t> </a:t>
                      </a:r>
                      <a:endParaRPr sz="1800">
                        <a:latin typeface="Calibri"/>
                        <a:ea typeface="Calibri"/>
                        <a:cs typeface="Calibri"/>
                        <a:sym typeface="Calibri"/>
                      </a:endParaRPr>
                    </a:p>
                  </a:txBody>
                  <a:tcPr marL="68575" marR="68575" marT="0" marB="0">
                    <a:solidFill>
                      <a:srgbClr val="FF0000"/>
                    </a:solidFill>
                  </a:tcPr>
                </a:tc>
                <a:tc>
                  <a:txBody>
                    <a:bodyPr/>
                    <a:lstStyle/>
                    <a:p>
                      <a:pPr marL="342900" marR="0" lvl="0" indent="-349250" algn="l" rtl="0">
                        <a:lnSpc>
                          <a:spcPct val="107000"/>
                        </a:lnSpc>
                        <a:spcBef>
                          <a:spcPts val="0"/>
                        </a:spcBef>
                        <a:spcAft>
                          <a:spcPts val="0"/>
                        </a:spcAft>
                        <a:buClr>
                          <a:schemeClr val="lt1"/>
                        </a:buClr>
                        <a:buSzPts val="1500"/>
                        <a:buFont typeface="Arial"/>
                        <a:buChar char="•"/>
                      </a:pPr>
                      <a:r>
                        <a:rPr lang="en-US" sz="1500">
                          <a:solidFill>
                            <a:schemeClr val="lt1"/>
                          </a:solidFill>
                        </a:rPr>
                        <a:t>Aesthetician</a:t>
                      </a:r>
                      <a:endParaRPr sz="1500">
                        <a:solidFill>
                          <a:schemeClr val="lt1"/>
                        </a:solidFill>
                      </a:endParaRPr>
                    </a:p>
                    <a:p>
                      <a:pPr marL="342900" marR="0" lvl="0" indent="-349250" algn="l" rtl="0">
                        <a:lnSpc>
                          <a:spcPct val="107000"/>
                        </a:lnSpc>
                        <a:spcBef>
                          <a:spcPts val="0"/>
                        </a:spcBef>
                        <a:spcAft>
                          <a:spcPts val="0"/>
                        </a:spcAft>
                        <a:buClr>
                          <a:schemeClr val="lt1"/>
                        </a:buClr>
                        <a:buSzPts val="1500"/>
                        <a:buFont typeface="Arial"/>
                        <a:buChar char="•"/>
                      </a:pPr>
                      <a:r>
                        <a:rPr lang="en-US" sz="1500">
                          <a:solidFill>
                            <a:schemeClr val="lt1"/>
                          </a:solidFill>
                        </a:rPr>
                        <a:t>Culinary Principles</a:t>
                      </a:r>
                      <a:endParaRPr sz="1500">
                        <a:solidFill>
                          <a:schemeClr val="lt1"/>
                        </a:solidFill>
                      </a:endParaRPr>
                    </a:p>
                    <a:p>
                      <a:pPr marL="342900" marR="0" lvl="0" indent="-349250" algn="l" rtl="0">
                        <a:lnSpc>
                          <a:spcPct val="107000"/>
                        </a:lnSpc>
                        <a:spcBef>
                          <a:spcPts val="0"/>
                        </a:spcBef>
                        <a:spcAft>
                          <a:spcPts val="0"/>
                        </a:spcAft>
                        <a:buClr>
                          <a:schemeClr val="lt1"/>
                        </a:buClr>
                        <a:buSzPts val="1500"/>
                        <a:buFont typeface="Arial"/>
                        <a:buChar char="•"/>
                      </a:pPr>
                      <a:r>
                        <a:rPr lang="en-US" sz="1500">
                          <a:solidFill>
                            <a:schemeClr val="lt1"/>
                          </a:solidFill>
                        </a:rPr>
                        <a:t>Hair Styling</a:t>
                      </a:r>
                      <a:endParaRPr sz="1500">
                        <a:solidFill>
                          <a:schemeClr val="lt1"/>
                        </a:solidFill>
                      </a:endParaRPr>
                    </a:p>
                    <a:p>
                      <a:pPr marL="0" marR="0" lvl="0" indent="0" algn="l" rtl="0">
                        <a:lnSpc>
                          <a:spcPct val="107000"/>
                        </a:lnSpc>
                        <a:spcBef>
                          <a:spcPts val="0"/>
                        </a:spcBef>
                        <a:spcAft>
                          <a:spcPts val="0"/>
                        </a:spcAft>
                        <a:buNone/>
                      </a:pPr>
                      <a:r>
                        <a:rPr lang="en-US" sz="800"/>
                        <a:t> </a:t>
                      </a:r>
                      <a:endParaRPr sz="1100">
                        <a:latin typeface="Calibri"/>
                        <a:ea typeface="Calibri"/>
                        <a:cs typeface="Calibri"/>
                        <a:sym typeface="Calibri"/>
                      </a:endParaRPr>
                    </a:p>
                  </a:txBody>
                  <a:tcPr marL="68575" marR="68575" marT="0" marB="0">
                    <a:solidFill>
                      <a:srgbClr val="FF0000"/>
                    </a:solidFill>
                  </a:tcPr>
                </a:tc>
                <a:tc>
                  <a:txBody>
                    <a:bodyPr/>
                    <a:lstStyle/>
                    <a:p>
                      <a:pPr marL="342900" marR="0" lvl="0" indent="-355600" algn="l" rtl="0">
                        <a:lnSpc>
                          <a:spcPct val="107000"/>
                        </a:lnSpc>
                        <a:spcBef>
                          <a:spcPts val="0"/>
                        </a:spcBef>
                        <a:spcAft>
                          <a:spcPts val="0"/>
                        </a:spcAft>
                        <a:buClr>
                          <a:schemeClr val="lt1"/>
                        </a:buClr>
                        <a:buSzPts val="1600"/>
                        <a:buFont typeface="Arial"/>
                        <a:buChar char="•"/>
                      </a:pPr>
                      <a:r>
                        <a:rPr lang="en-US" sz="1600">
                          <a:solidFill>
                            <a:schemeClr val="lt1"/>
                          </a:solidFill>
                        </a:rPr>
                        <a:t>Air Conditioning</a:t>
                      </a:r>
                      <a:endParaRPr sz="1600">
                        <a:solidFill>
                          <a:schemeClr val="lt1"/>
                        </a:solidFill>
                      </a:endParaRPr>
                    </a:p>
                    <a:p>
                      <a:pPr marL="342900" marR="0" lvl="0" indent="-355600" algn="l" rtl="0">
                        <a:lnSpc>
                          <a:spcPct val="107000"/>
                        </a:lnSpc>
                        <a:spcBef>
                          <a:spcPts val="0"/>
                        </a:spcBef>
                        <a:spcAft>
                          <a:spcPts val="0"/>
                        </a:spcAft>
                        <a:buClr>
                          <a:schemeClr val="lt1"/>
                        </a:buClr>
                        <a:buSzPts val="1600"/>
                        <a:buFont typeface="Arial"/>
                        <a:buChar char="•"/>
                      </a:pPr>
                      <a:r>
                        <a:rPr lang="en-US" sz="1600">
                          <a:solidFill>
                            <a:schemeClr val="lt1"/>
                          </a:solidFill>
                        </a:rPr>
                        <a:t>Electrical Trade Specialty</a:t>
                      </a:r>
                      <a:endParaRPr sz="1600">
                        <a:solidFill>
                          <a:schemeClr val="lt1"/>
                        </a:solidFill>
                      </a:endParaRPr>
                    </a:p>
                    <a:p>
                      <a:pPr marL="342900" marR="0" lvl="0" indent="-355600" algn="l" rtl="0">
                        <a:lnSpc>
                          <a:spcPct val="107000"/>
                        </a:lnSpc>
                        <a:spcBef>
                          <a:spcPts val="0"/>
                        </a:spcBef>
                        <a:spcAft>
                          <a:spcPts val="0"/>
                        </a:spcAft>
                        <a:buClr>
                          <a:schemeClr val="lt1"/>
                        </a:buClr>
                        <a:buSzPts val="1600"/>
                        <a:buFont typeface="Arial"/>
                        <a:buChar char="•"/>
                      </a:pPr>
                      <a:r>
                        <a:rPr lang="en-US" sz="1600">
                          <a:solidFill>
                            <a:schemeClr val="lt1"/>
                          </a:solidFill>
                        </a:rPr>
                        <a:t>General Construction Technician</a:t>
                      </a:r>
                      <a:endParaRPr sz="1600">
                        <a:solidFill>
                          <a:schemeClr val="lt1"/>
                        </a:solidFill>
                      </a:endParaRPr>
                    </a:p>
                    <a:p>
                      <a:pPr marL="0" marR="0" lvl="0" indent="0" algn="l" rtl="0">
                        <a:lnSpc>
                          <a:spcPct val="107000"/>
                        </a:lnSpc>
                        <a:spcBef>
                          <a:spcPts val="0"/>
                        </a:spcBef>
                        <a:spcAft>
                          <a:spcPts val="0"/>
                        </a:spcAft>
                        <a:buNone/>
                      </a:pPr>
                      <a:r>
                        <a:rPr lang="en-US" sz="1100"/>
                        <a:t> </a:t>
                      </a:r>
                      <a:endParaRPr sz="1100">
                        <a:latin typeface="Calibri"/>
                        <a:ea typeface="Calibri"/>
                        <a:cs typeface="Calibri"/>
                        <a:sym typeface="Calibri"/>
                      </a:endParaRPr>
                    </a:p>
                  </a:txBody>
                  <a:tcPr marL="68575" marR="68575" marT="0" marB="0">
                    <a:solidFill>
                      <a:srgbClr val="FF0000"/>
                    </a:solidFill>
                  </a:tcPr>
                </a:tc>
                <a:tc>
                  <a:txBody>
                    <a:bodyPr/>
                    <a:lstStyle/>
                    <a:p>
                      <a:pPr marL="342900" marR="0" lvl="0" indent="-355600" algn="l" rtl="0">
                        <a:lnSpc>
                          <a:spcPct val="107000"/>
                        </a:lnSpc>
                        <a:spcBef>
                          <a:spcPts val="0"/>
                        </a:spcBef>
                        <a:spcAft>
                          <a:spcPts val="0"/>
                        </a:spcAft>
                        <a:buClr>
                          <a:schemeClr val="lt1"/>
                        </a:buClr>
                        <a:buSzPts val="1600"/>
                        <a:buFont typeface="Arial"/>
                        <a:buChar char="•"/>
                      </a:pPr>
                      <a:r>
                        <a:rPr lang="en-US" sz="1600">
                          <a:solidFill>
                            <a:schemeClr val="lt1"/>
                          </a:solidFill>
                        </a:rPr>
                        <a:t>Energy &amp; Industrial Technology</a:t>
                      </a:r>
                      <a:endParaRPr sz="1600">
                        <a:solidFill>
                          <a:schemeClr val="lt1"/>
                        </a:solidFill>
                      </a:endParaRPr>
                    </a:p>
                    <a:p>
                      <a:pPr marL="342900" marR="0" lvl="0" indent="-355600" algn="l" rtl="0">
                        <a:lnSpc>
                          <a:spcPct val="107000"/>
                        </a:lnSpc>
                        <a:spcBef>
                          <a:spcPts val="0"/>
                        </a:spcBef>
                        <a:spcAft>
                          <a:spcPts val="0"/>
                        </a:spcAft>
                        <a:buClr>
                          <a:schemeClr val="lt1"/>
                        </a:buClr>
                        <a:buSzPts val="1600"/>
                        <a:buFont typeface="Arial"/>
                        <a:buChar char="•"/>
                      </a:pPr>
                      <a:r>
                        <a:rPr lang="en-US" sz="1600">
                          <a:solidFill>
                            <a:schemeClr val="lt1"/>
                          </a:solidFill>
                        </a:rPr>
                        <a:t>Environmental Sustainability</a:t>
                      </a:r>
                      <a:endParaRPr sz="1600">
                        <a:solidFill>
                          <a:schemeClr val="lt1"/>
                        </a:solidFill>
                        <a:latin typeface="Calibri"/>
                        <a:ea typeface="Calibri"/>
                        <a:cs typeface="Calibri"/>
                        <a:sym typeface="Calibri"/>
                      </a:endParaRPr>
                    </a:p>
                  </a:txBody>
                  <a:tcPr marL="68575" marR="68575" marT="0" marB="0">
                    <a:solidFill>
                      <a:srgbClr val="FF0000"/>
                    </a:solidFill>
                  </a:tcPr>
                </a:tc>
                <a:tc>
                  <a:txBody>
                    <a:bodyPr/>
                    <a:lstStyle/>
                    <a:p>
                      <a:pPr marL="342900" marR="0" lvl="0" indent="-342900" algn="l" rtl="0">
                        <a:lnSpc>
                          <a:spcPct val="107000"/>
                        </a:lnSpc>
                        <a:spcBef>
                          <a:spcPts val="0"/>
                        </a:spcBef>
                        <a:spcAft>
                          <a:spcPts val="0"/>
                        </a:spcAft>
                        <a:buClr>
                          <a:schemeClr val="lt1"/>
                        </a:buClr>
                        <a:buSzPts val="1600"/>
                        <a:buFont typeface="Arial"/>
                        <a:buChar char="•"/>
                      </a:pPr>
                      <a:r>
                        <a:rPr lang="en-US" sz="1600">
                          <a:solidFill>
                            <a:schemeClr val="lt1"/>
                          </a:solidFill>
                        </a:rPr>
                        <a:t>Precision Machinery</a:t>
                      </a:r>
                      <a:endParaRPr>
                        <a:solidFill>
                          <a:schemeClr val="lt1"/>
                        </a:solidFill>
                      </a:endParaRPr>
                    </a:p>
                    <a:p>
                      <a:pPr marL="342900" marR="0" lvl="0" indent="-342900" algn="l" rtl="0">
                        <a:lnSpc>
                          <a:spcPct val="107000"/>
                        </a:lnSpc>
                        <a:spcBef>
                          <a:spcPts val="0"/>
                        </a:spcBef>
                        <a:spcAft>
                          <a:spcPts val="0"/>
                        </a:spcAft>
                        <a:buClr>
                          <a:schemeClr val="lt1"/>
                        </a:buClr>
                        <a:buSzPts val="1600"/>
                        <a:buFont typeface="Arial"/>
                        <a:buChar char="•"/>
                      </a:pPr>
                      <a:r>
                        <a:rPr lang="en-US" sz="1600">
                          <a:solidFill>
                            <a:schemeClr val="lt1"/>
                          </a:solidFill>
                        </a:rPr>
                        <a:t>Welding Technology</a:t>
                      </a:r>
                      <a:endParaRPr sz="1600">
                        <a:solidFill>
                          <a:schemeClr val="lt1"/>
                        </a:solidFill>
                        <a:latin typeface="Calibri"/>
                        <a:ea typeface="Calibri"/>
                        <a:cs typeface="Calibri"/>
                        <a:sym typeface="Calibri"/>
                      </a:endParaRPr>
                    </a:p>
                  </a:txBody>
                  <a:tcPr marL="68575" marR="68575" marT="0" marB="0">
                    <a:solidFill>
                      <a:srgbClr val="FF0000"/>
                    </a:solidFill>
                  </a:tcPr>
                </a:tc>
                <a:tc>
                  <a:txBody>
                    <a:bodyPr/>
                    <a:lstStyle/>
                    <a:p>
                      <a:pPr marL="342900" marR="0" lvl="0" indent="-342900" algn="l" rtl="0">
                        <a:lnSpc>
                          <a:spcPct val="107000"/>
                        </a:lnSpc>
                        <a:spcBef>
                          <a:spcPts val="0"/>
                        </a:spcBef>
                        <a:spcAft>
                          <a:spcPts val="0"/>
                        </a:spcAft>
                        <a:buClr>
                          <a:schemeClr val="lt1"/>
                        </a:buClr>
                        <a:buSzPts val="1400"/>
                        <a:buFont typeface="Arial"/>
                        <a:buChar char="•"/>
                      </a:pPr>
                      <a:r>
                        <a:rPr lang="en-US" sz="1400">
                          <a:solidFill>
                            <a:schemeClr val="lt1"/>
                          </a:solidFill>
                        </a:rPr>
                        <a:t>Automotive Collision Technology</a:t>
                      </a:r>
                      <a:endParaRPr>
                        <a:solidFill>
                          <a:schemeClr val="lt1"/>
                        </a:solidFill>
                      </a:endParaRPr>
                    </a:p>
                    <a:p>
                      <a:pPr marL="342900" marR="0" lvl="0" indent="-342900" algn="l" rtl="0">
                        <a:lnSpc>
                          <a:spcPct val="107000"/>
                        </a:lnSpc>
                        <a:spcBef>
                          <a:spcPts val="0"/>
                        </a:spcBef>
                        <a:spcAft>
                          <a:spcPts val="0"/>
                        </a:spcAft>
                        <a:buClr>
                          <a:schemeClr val="lt1"/>
                        </a:buClr>
                        <a:buSzPts val="1400"/>
                        <a:buFont typeface="Arial"/>
                        <a:buChar char="•"/>
                      </a:pPr>
                      <a:r>
                        <a:rPr lang="en-US" sz="1400">
                          <a:solidFill>
                            <a:schemeClr val="lt1"/>
                          </a:solidFill>
                        </a:rPr>
                        <a:t>Automotive Technology</a:t>
                      </a:r>
                      <a:endParaRPr>
                        <a:solidFill>
                          <a:schemeClr val="lt1"/>
                        </a:solidFill>
                      </a:endParaRPr>
                    </a:p>
                    <a:p>
                      <a:pPr marL="342900" marR="0" lvl="0" indent="-342900" algn="l" rtl="0">
                        <a:lnSpc>
                          <a:spcPct val="107000"/>
                        </a:lnSpc>
                        <a:spcBef>
                          <a:spcPts val="0"/>
                        </a:spcBef>
                        <a:spcAft>
                          <a:spcPts val="0"/>
                        </a:spcAft>
                        <a:buClr>
                          <a:schemeClr val="lt1"/>
                        </a:buClr>
                        <a:buSzPts val="1400"/>
                        <a:buFont typeface="Arial"/>
                        <a:buChar char="•"/>
                      </a:pPr>
                      <a:r>
                        <a:rPr lang="en-US" sz="1400">
                          <a:solidFill>
                            <a:schemeClr val="lt1"/>
                          </a:solidFill>
                        </a:rPr>
                        <a:t>Aviation Maintenance Technology</a:t>
                      </a:r>
                      <a:endParaRPr>
                        <a:solidFill>
                          <a:schemeClr val="lt1"/>
                        </a:solidFill>
                      </a:endParaRPr>
                    </a:p>
                    <a:p>
                      <a:pPr marL="342900" marR="0" lvl="0" indent="-342900" algn="l" rtl="0">
                        <a:lnSpc>
                          <a:spcPct val="107000"/>
                        </a:lnSpc>
                        <a:spcBef>
                          <a:spcPts val="0"/>
                        </a:spcBef>
                        <a:spcAft>
                          <a:spcPts val="0"/>
                        </a:spcAft>
                        <a:buClr>
                          <a:schemeClr val="lt1"/>
                        </a:buClr>
                        <a:buSzPts val="1400"/>
                        <a:buFont typeface="Arial"/>
                        <a:buChar char="•"/>
                      </a:pPr>
                      <a:r>
                        <a:rPr lang="en-US" sz="1400">
                          <a:solidFill>
                            <a:schemeClr val="lt1"/>
                          </a:solidFill>
                        </a:rPr>
                        <a:t>Avionics/Drone Electronics</a:t>
                      </a:r>
                      <a:endParaRPr>
                        <a:solidFill>
                          <a:schemeClr val="lt1"/>
                        </a:solidFill>
                      </a:endParaRPr>
                    </a:p>
                    <a:p>
                      <a:pPr marL="342900" marR="0" lvl="0" indent="-342900" algn="l" rtl="0">
                        <a:lnSpc>
                          <a:spcPct val="107000"/>
                        </a:lnSpc>
                        <a:spcBef>
                          <a:spcPts val="0"/>
                        </a:spcBef>
                        <a:spcAft>
                          <a:spcPts val="0"/>
                        </a:spcAft>
                        <a:buClr>
                          <a:schemeClr val="lt1"/>
                        </a:buClr>
                        <a:buSzPts val="1400"/>
                        <a:buFont typeface="Arial"/>
                        <a:buChar char="•"/>
                      </a:pPr>
                      <a:r>
                        <a:rPr lang="en-US" sz="1400">
                          <a:solidFill>
                            <a:schemeClr val="lt1"/>
                          </a:solidFill>
                        </a:rPr>
                        <a:t>Medium/Heavy Diesel Technology</a:t>
                      </a:r>
                      <a:endParaRPr>
                        <a:solidFill>
                          <a:schemeClr val="lt1"/>
                        </a:solidFill>
                      </a:endParaRPr>
                    </a:p>
                    <a:p>
                      <a:pPr marL="342900" marR="0" lvl="0" indent="-342900" algn="l" rtl="0">
                        <a:lnSpc>
                          <a:spcPct val="107000"/>
                        </a:lnSpc>
                        <a:spcBef>
                          <a:spcPts val="0"/>
                        </a:spcBef>
                        <a:spcAft>
                          <a:spcPts val="0"/>
                        </a:spcAft>
                        <a:buClr>
                          <a:schemeClr val="lt1"/>
                        </a:buClr>
                        <a:buSzPts val="1400"/>
                        <a:buFont typeface="Arial"/>
                        <a:buChar char="•"/>
                      </a:pPr>
                      <a:r>
                        <a:rPr lang="en-US" sz="1400">
                          <a:solidFill>
                            <a:schemeClr val="lt1"/>
                          </a:solidFill>
                        </a:rPr>
                        <a:t>Powersports Technology</a:t>
                      </a:r>
                      <a:endParaRPr sz="1400">
                        <a:solidFill>
                          <a:schemeClr val="lt1"/>
                        </a:solidFill>
                        <a:latin typeface="Calibri"/>
                        <a:ea typeface="Calibri"/>
                        <a:cs typeface="Calibri"/>
                        <a:sym typeface="Calibri"/>
                      </a:endParaRPr>
                    </a:p>
                  </a:txBody>
                  <a:tcPr marL="68575" marR="68575" marT="0" marB="0">
                    <a:solidFill>
                      <a:srgbClr val="FF0000"/>
                    </a:solidFill>
                  </a:tcPr>
                </a:tc>
                <a:extLst>
                  <a:ext uri="{0D108BD9-81ED-4DB2-BD59-A6C34878D82A}">
                    <a16:rowId xmlns:a16="http://schemas.microsoft.com/office/drawing/2014/main" val="10001"/>
                  </a:ext>
                </a:extLst>
              </a:tr>
            </a:tbl>
          </a:graphicData>
        </a:graphic>
      </p:graphicFrame>
      <p:sp>
        <p:nvSpPr>
          <p:cNvPr id="148" name="Google Shape;148;p20" descr="West-MEC - Home | Facebook"/>
          <p:cNvSpPr/>
          <p:nvPr/>
        </p:nvSpPr>
        <p:spPr>
          <a:xfrm>
            <a:off x="155575" y="-144463"/>
            <a:ext cx="2215666" cy="221567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9" name="Google Shape;149;p20" descr="West-MEC - Online Learning Academy"/>
          <p:cNvPicPr preferRelativeResize="0"/>
          <p:nvPr/>
        </p:nvPicPr>
        <p:blipFill rotWithShape="1">
          <a:blip r:embed="rId4">
            <a:alphaModFix/>
          </a:blip>
          <a:srcRect/>
          <a:stretch/>
        </p:blipFill>
        <p:spPr>
          <a:xfrm>
            <a:off x="433953" y="247973"/>
            <a:ext cx="2278250" cy="1317356"/>
          </a:xfrm>
          <a:prstGeom prst="rect">
            <a:avLst/>
          </a:prstGeom>
          <a:noFill/>
          <a:ln>
            <a:noFill/>
          </a:ln>
        </p:spPr>
      </p:pic>
      <p:pic>
        <p:nvPicPr>
          <p:cNvPr id="150" name="Google Shape;150;p20" descr="West-MEC - Online Learning Academy"/>
          <p:cNvPicPr preferRelativeResize="0"/>
          <p:nvPr/>
        </p:nvPicPr>
        <p:blipFill rotWithShape="1">
          <a:blip r:embed="rId5">
            <a:alphaModFix/>
          </a:blip>
          <a:srcRect/>
          <a:stretch/>
        </p:blipFill>
        <p:spPr>
          <a:xfrm>
            <a:off x="8912118" y="-15397"/>
            <a:ext cx="2845930" cy="156533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57" name="Google Shape;157;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158" name="Google Shape;158;p21"/>
          <p:cNvPicPr preferRelativeResize="0"/>
          <p:nvPr/>
        </p:nvPicPr>
        <p:blipFill rotWithShape="1">
          <a:blip r:embed="rId3">
            <a:alphaModFix/>
          </a:blip>
          <a:srcRect/>
          <a:stretch/>
        </p:blipFill>
        <p:spPr>
          <a:xfrm>
            <a:off x="526943" y="-1993878"/>
            <a:ext cx="11019294" cy="885187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63"/>
        <p:cNvGrpSpPr/>
        <p:nvPr/>
      </p:nvGrpSpPr>
      <p:grpSpPr>
        <a:xfrm>
          <a:off x="0" y="0"/>
          <a:ext cx="0" cy="0"/>
          <a:chOff x="0" y="0"/>
          <a:chExt cx="0" cy="0"/>
        </a:xfrm>
      </p:grpSpPr>
      <p:sp>
        <p:nvSpPr>
          <p:cNvPr id="164" name="Google Shape;164;p22"/>
          <p:cNvSpPr txBox="1">
            <a:spLocks noGrp="1"/>
          </p:cNvSpPr>
          <p:nvPr>
            <p:ph type="title"/>
          </p:nvPr>
        </p:nvSpPr>
        <p:spPr>
          <a:xfrm>
            <a:off x="977325" y="1266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2800">
                <a:solidFill>
                  <a:schemeClr val="lt1"/>
                </a:solidFill>
              </a:rPr>
              <a:t>WEST-MEC APPLICATION </a:t>
            </a:r>
            <a:endParaRPr>
              <a:solidFill>
                <a:schemeClr val="lt1"/>
              </a:solidFill>
            </a:endParaRPr>
          </a:p>
        </p:txBody>
      </p:sp>
      <p:sp>
        <p:nvSpPr>
          <p:cNvPr id="165" name="Google Shape;165;p22"/>
          <p:cNvSpPr txBox="1">
            <a:spLocks noGrp="1"/>
          </p:cNvSpPr>
          <p:nvPr>
            <p:ph type="body" idx="1"/>
          </p:nvPr>
        </p:nvSpPr>
        <p:spPr>
          <a:xfrm>
            <a:off x="838200" y="21039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solidFill>
                  <a:schemeClr val="lt1"/>
                </a:solidFill>
              </a:rPr>
              <a:t>~Please see your counselor for information on West-Mec if you need help applying on the West mec website</a:t>
            </a:r>
            <a:endParaRPr>
              <a:solidFill>
                <a:schemeClr val="lt1"/>
              </a:solidFill>
            </a:endParaRPr>
          </a:p>
          <a:p>
            <a:pPr marL="0" lvl="0" indent="0" algn="l" rtl="0">
              <a:spcBef>
                <a:spcPts val="1000"/>
              </a:spcBef>
              <a:spcAft>
                <a:spcPts val="0"/>
              </a:spcAft>
              <a:buNone/>
            </a:pPr>
            <a:endParaRPr>
              <a:solidFill>
                <a:schemeClr val="lt1"/>
              </a:solidFill>
            </a:endParaRPr>
          </a:p>
          <a:p>
            <a:pPr marL="0" lvl="0" indent="0" algn="l" rtl="0">
              <a:spcBef>
                <a:spcPts val="1000"/>
              </a:spcBef>
              <a:spcAft>
                <a:spcPts val="0"/>
              </a:spcAft>
              <a:buNone/>
            </a:pPr>
            <a:r>
              <a:rPr lang="en-US">
                <a:solidFill>
                  <a:schemeClr val="lt1"/>
                </a:solidFill>
              </a:rPr>
              <a:t>~If you have already applied, be sure to get your application to your counselor for submittal </a:t>
            </a:r>
            <a:endParaRPr>
              <a:solidFill>
                <a:schemeClr val="lt1"/>
              </a:solidFill>
            </a:endParaRPr>
          </a:p>
          <a:p>
            <a:pPr marL="0" lvl="0" indent="0" algn="l" rtl="0">
              <a:spcBef>
                <a:spcPts val="1000"/>
              </a:spcBef>
              <a:spcAft>
                <a:spcPts val="0"/>
              </a:spcAft>
              <a:buNone/>
            </a:pPr>
            <a:r>
              <a:rPr lang="en-US">
                <a:solidFill>
                  <a:schemeClr val="lt1"/>
                </a:solidFill>
              </a:rPr>
              <a:t> </a:t>
            </a:r>
            <a:endParaRPr>
              <a:solidFill>
                <a:schemeClr val="lt1"/>
              </a:solidFill>
            </a:endParaRPr>
          </a:p>
          <a:p>
            <a:pPr marL="0" lvl="0" indent="0" algn="l" rtl="0">
              <a:spcBef>
                <a:spcPts val="1000"/>
              </a:spcBef>
              <a:spcAft>
                <a:spcPts val="0"/>
              </a:spcAft>
              <a:buNone/>
            </a:pPr>
            <a:r>
              <a:rPr lang="en-US">
                <a:solidFill>
                  <a:schemeClr val="lt1"/>
                </a:solidFill>
              </a:rPr>
              <a:t>~Consider start and end times of West Mec programs and how it will effect your core classes</a:t>
            </a:r>
            <a:endParaRPr>
              <a:solidFill>
                <a:schemeClr val="lt1"/>
              </a:solidFill>
            </a:endParaRPr>
          </a:p>
          <a:p>
            <a:pPr marL="0" lvl="0" indent="0" algn="l" rtl="0">
              <a:spcBef>
                <a:spcPts val="100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fade">
                                      <p:cBhvr>
                                        <p:cTn id="7" dur="10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C4125"/>
        </a:solidFill>
        <a:effectLst/>
      </p:bgPr>
    </p:bg>
    <p:spTree>
      <p:nvGrpSpPr>
        <p:cNvPr id="1" name="Shape 170"/>
        <p:cNvGrpSpPr/>
        <p:nvPr/>
      </p:nvGrpSpPr>
      <p:grpSpPr>
        <a:xfrm>
          <a:off x="0" y="0"/>
          <a:ext cx="0" cy="0"/>
          <a:chOff x="0" y="0"/>
          <a:chExt cx="0" cy="0"/>
        </a:xfrm>
      </p:grpSpPr>
      <p:sp>
        <p:nvSpPr>
          <p:cNvPr id="171" name="Google Shape;171;p23"/>
          <p:cNvSpPr txBox="1">
            <a:spLocks noGrp="1"/>
          </p:cNvSpPr>
          <p:nvPr>
            <p:ph type="title"/>
          </p:nvPr>
        </p:nvSpPr>
        <p:spPr>
          <a:xfrm>
            <a:off x="3473163" y="349168"/>
            <a:ext cx="4760786" cy="990600"/>
          </a:xfrm>
          <a:prstGeom prst="rect">
            <a:avLst/>
          </a:prstGeom>
          <a:noFill/>
          <a:ln>
            <a:noFill/>
          </a:ln>
        </p:spPr>
        <p:txBody>
          <a:bodyPr spcFirstLastPara="1" wrap="square" lIns="68550" tIns="34275" rIns="68550" bIns="34275" anchor="t" anchorCtr="0">
            <a:noAutofit/>
          </a:bodyPr>
          <a:lstStyle/>
          <a:p>
            <a:pPr marL="0" lvl="0" indent="0" algn="ctr" rtl="0">
              <a:lnSpc>
                <a:spcPct val="90000"/>
              </a:lnSpc>
              <a:spcBef>
                <a:spcPts val="0"/>
              </a:spcBef>
              <a:spcAft>
                <a:spcPts val="0"/>
              </a:spcAft>
              <a:buClr>
                <a:schemeClr val="dk1"/>
              </a:buClr>
              <a:buSzPts val="2700"/>
              <a:buFont typeface="Calibri"/>
              <a:buNone/>
            </a:pPr>
            <a:r>
              <a:rPr lang="en-US" sz="2700"/>
              <a:t>You need </a:t>
            </a:r>
            <a:r>
              <a:rPr lang="en-US" sz="2700" b="1" i="1" u="sng"/>
              <a:t>22</a:t>
            </a:r>
            <a:r>
              <a:rPr lang="en-US" sz="2700"/>
              <a:t> credits to graduate</a:t>
            </a:r>
            <a:endParaRPr sz="2700"/>
          </a:p>
        </p:txBody>
      </p:sp>
      <p:sp>
        <p:nvSpPr>
          <p:cNvPr id="172" name="Google Shape;172;p23"/>
          <p:cNvSpPr txBox="1">
            <a:spLocks noGrp="1"/>
          </p:cNvSpPr>
          <p:nvPr>
            <p:ph type="body" idx="1"/>
          </p:nvPr>
        </p:nvSpPr>
        <p:spPr>
          <a:xfrm>
            <a:off x="2156225" y="1550500"/>
            <a:ext cx="3647400" cy="3432300"/>
          </a:xfrm>
          <a:prstGeom prst="rect">
            <a:avLst/>
          </a:prstGeom>
          <a:solidFill>
            <a:schemeClr val="dk1"/>
          </a:solidFill>
          <a:ln w="9525" cap="flat" cmpd="sng">
            <a:solidFill>
              <a:schemeClr val="lt1"/>
            </a:solidFill>
            <a:prstDash val="solid"/>
            <a:round/>
            <a:headEnd type="none" w="sm" len="sm"/>
            <a:tailEnd type="none" w="sm" len="sm"/>
          </a:ln>
        </p:spPr>
        <p:txBody>
          <a:bodyPr spcFirstLastPara="1" wrap="square" lIns="68550" tIns="34275" rIns="68550" bIns="34275" anchor="t" anchorCtr="0">
            <a:noAutofit/>
          </a:bodyPr>
          <a:lstStyle/>
          <a:p>
            <a:pPr marL="557213" lvl="1" indent="-227012" algn="l" rtl="0">
              <a:lnSpc>
                <a:spcPct val="90000"/>
              </a:lnSpc>
              <a:spcBef>
                <a:spcPts val="750"/>
              </a:spcBef>
              <a:spcAft>
                <a:spcPts val="0"/>
              </a:spcAft>
              <a:buClr>
                <a:schemeClr val="lt1"/>
              </a:buClr>
              <a:buSzPts val="1600"/>
              <a:buChar char="•"/>
            </a:pPr>
            <a:r>
              <a:rPr lang="en-US" sz="1600">
                <a:solidFill>
                  <a:schemeClr val="lt1"/>
                </a:solidFill>
              </a:rPr>
              <a:t>4 credits of English Language Arts</a:t>
            </a:r>
            <a:endParaRPr sz="1600">
              <a:solidFill>
                <a:schemeClr val="lt1"/>
              </a:solidFill>
            </a:endParaRPr>
          </a:p>
          <a:p>
            <a:pPr marL="557213" lvl="1" indent="-227012" algn="l" rtl="0">
              <a:lnSpc>
                <a:spcPct val="90000"/>
              </a:lnSpc>
              <a:spcBef>
                <a:spcPts val="750"/>
              </a:spcBef>
              <a:spcAft>
                <a:spcPts val="0"/>
              </a:spcAft>
              <a:buClr>
                <a:schemeClr val="lt1"/>
              </a:buClr>
              <a:buSzPts val="1600"/>
              <a:buChar char="•"/>
            </a:pPr>
            <a:r>
              <a:rPr lang="en-US" sz="1600">
                <a:solidFill>
                  <a:schemeClr val="lt1"/>
                </a:solidFill>
              </a:rPr>
              <a:t>4 credits of Math</a:t>
            </a:r>
            <a:endParaRPr sz="1600">
              <a:solidFill>
                <a:schemeClr val="lt1"/>
              </a:solidFill>
            </a:endParaRPr>
          </a:p>
          <a:p>
            <a:pPr marL="557213" lvl="1" indent="-227012" algn="l" rtl="0">
              <a:lnSpc>
                <a:spcPct val="90000"/>
              </a:lnSpc>
              <a:spcBef>
                <a:spcPts val="750"/>
              </a:spcBef>
              <a:spcAft>
                <a:spcPts val="0"/>
              </a:spcAft>
              <a:buClr>
                <a:schemeClr val="lt1"/>
              </a:buClr>
              <a:buSzPts val="1600"/>
              <a:buChar char="•"/>
            </a:pPr>
            <a:r>
              <a:rPr lang="en-US" sz="1600">
                <a:solidFill>
                  <a:schemeClr val="lt1"/>
                </a:solidFill>
              </a:rPr>
              <a:t>3 credits of Lab Science (1 must be Biology)</a:t>
            </a:r>
            <a:endParaRPr sz="2600">
              <a:solidFill>
                <a:schemeClr val="lt1"/>
              </a:solidFill>
            </a:endParaRPr>
          </a:p>
          <a:p>
            <a:pPr marL="557213" lvl="1" indent="-227012" algn="l" rtl="0">
              <a:lnSpc>
                <a:spcPct val="90000"/>
              </a:lnSpc>
              <a:spcBef>
                <a:spcPts val="750"/>
              </a:spcBef>
              <a:spcAft>
                <a:spcPts val="0"/>
              </a:spcAft>
              <a:buClr>
                <a:schemeClr val="lt1"/>
              </a:buClr>
              <a:buSzPts val="1600"/>
              <a:buChar char="•"/>
            </a:pPr>
            <a:r>
              <a:rPr lang="en-US" sz="1600">
                <a:solidFill>
                  <a:schemeClr val="lt1"/>
                </a:solidFill>
              </a:rPr>
              <a:t>.5 credit of Health &amp; .5 credit of P.E.</a:t>
            </a:r>
            <a:endParaRPr sz="1600">
              <a:solidFill>
                <a:schemeClr val="lt1"/>
              </a:solidFill>
            </a:endParaRPr>
          </a:p>
          <a:p>
            <a:pPr marL="557213" lvl="1" indent="-227012" algn="l" rtl="0">
              <a:lnSpc>
                <a:spcPct val="90000"/>
              </a:lnSpc>
              <a:spcBef>
                <a:spcPts val="750"/>
              </a:spcBef>
              <a:spcAft>
                <a:spcPts val="0"/>
              </a:spcAft>
              <a:buClr>
                <a:schemeClr val="lt1"/>
              </a:buClr>
              <a:buSzPts val="1600"/>
              <a:buChar char="•"/>
            </a:pPr>
            <a:r>
              <a:rPr lang="en-US" sz="1600">
                <a:solidFill>
                  <a:schemeClr val="lt1"/>
                </a:solidFill>
              </a:rPr>
              <a:t>3 credits of Social Studies</a:t>
            </a:r>
            <a:endParaRPr sz="1600">
              <a:solidFill>
                <a:schemeClr val="lt1"/>
              </a:solidFill>
            </a:endParaRPr>
          </a:p>
          <a:p>
            <a:pPr marL="557213" lvl="1" indent="-227012" algn="l" rtl="0">
              <a:lnSpc>
                <a:spcPct val="90000"/>
              </a:lnSpc>
              <a:spcBef>
                <a:spcPts val="750"/>
              </a:spcBef>
              <a:spcAft>
                <a:spcPts val="0"/>
              </a:spcAft>
              <a:buClr>
                <a:schemeClr val="lt1"/>
              </a:buClr>
              <a:buSzPts val="1600"/>
              <a:buChar char="•"/>
            </a:pPr>
            <a:r>
              <a:rPr lang="en-US" sz="1600">
                <a:solidFill>
                  <a:schemeClr val="lt1"/>
                </a:solidFill>
              </a:rPr>
              <a:t>1 credit of CTE </a:t>
            </a:r>
            <a:r>
              <a:rPr lang="en-US" sz="1600" i="1">
                <a:solidFill>
                  <a:schemeClr val="lt1"/>
                </a:solidFill>
              </a:rPr>
              <a:t>OR </a:t>
            </a:r>
            <a:r>
              <a:rPr lang="en-US" sz="1600">
                <a:solidFill>
                  <a:schemeClr val="lt1"/>
                </a:solidFill>
              </a:rPr>
              <a:t>Fine Arts</a:t>
            </a:r>
            <a:endParaRPr sz="2600">
              <a:solidFill>
                <a:schemeClr val="lt1"/>
              </a:solidFill>
            </a:endParaRPr>
          </a:p>
          <a:p>
            <a:pPr marL="557213" lvl="1" indent="-227012" algn="l" rtl="0">
              <a:lnSpc>
                <a:spcPct val="90000"/>
              </a:lnSpc>
              <a:spcBef>
                <a:spcPts val="750"/>
              </a:spcBef>
              <a:spcAft>
                <a:spcPts val="0"/>
              </a:spcAft>
              <a:buClr>
                <a:schemeClr val="lt1"/>
              </a:buClr>
              <a:buSzPts val="1600"/>
              <a:buChar char="•"/>
            </a:pPr>
            <a:r>
              <a:rPr lang="en-US" sz="1600">
                <a:solidFill>
                  <a:schemeClr val="lt1"/>
                </a:solidFill>
              </a:rPr>
              <a:t> 6 credits of Elective</a:t>
            </a:r>
            <a:endParaRPr sz="2600">
              <a:solidFill>
                <a:schemeClr val="lt1"/>
              </a:solidFill>
            </a:endParaRPr>
          </a:p>
        </p:txBody>
      </p:sp>
      <p:sp>
        <p:nvSpPr>
          <p:cNvPr id="173" name="Google Shape;173;p23"/>
          <p:cNvSpPr txBox="1">
            <a:spLocks noGrp="1"/>
          </p:cNvSpPr>
          <p:nvPr>
            <p:ph type="body" idx="2"/>
          </p:nvPr>
        </p:nvSpPr>
        <p:spPr>
          <a:xfrm>
            <a:off x="5868225" y="1550500"/>
            <a:ext cx="3668100" cy="2925300"/>
          </a:xfrm>
          <a:prstGeom prst="rect">
            <a:avLst/>
          </a:prstGeom>
          <a:solidFill>
            <a:schemeClr val="dk1"/>
          </a:solidFill>
          <a:ln w="9525" cap="flat" cmpd="sng">
            <a:solidFill>
              <a:schemeClr val="lt1"/>
            </a:solidFill>
            <a:prstDash val="solid"/>
            <a:round/>
            <a:headEnd type="none" w="sm" len="sm"/>
            <a:tailEnd type="none" w="sm" len="sm"/>
          </a:ln>
        </p:spPr>
        <p:txBody>
          <a:bodyPr spcFirstLastPara="1" wrap="square" lIns="91425" tIns="45700" rIns="91425" bIns="45700" anchor="t" anchorCtr="0">
            <a:normAutofit fontScale="25000" lnSpcReduction="20000"/>
          </a:bodyPr>
          <a:lstStyle/>
          <a:p>
            <a:pPr marL="557213" lvl="1" indent="-220272" algn="l" rtl="0">
              <a:lnSpc>
                <a:spcPct val="90000"/>
              </a:lnSpc>
              <a:spcBef>
                <a:spcPts val="0"/>
              </a:spcBef>
              <a:spcAft>
                <a:spcPts val="0"/>
              </a:spcAft>
              <a:buClr>
                <a:schemeClr val="lt1"/>
              </a:buClr>
              <a:buSzPct val="100000"/>
              <a:buChar char="•"/>
            </a:pPr>
            <a:r>
              <a:rPr lang="en-US" sz="6615">
                <a:solidFill>
                  <a:schemeClr val="lt1"/>
                </a:solidFill>
              </a:rPr>
              <a:t>4 credits of English Language Arts</a:t>
            </a:r>
            <a:endParaRPr sz="4215">
              <a:solidFill>
                <a:schemeClr val="lt1"/>
              </a:solidFill>
            </a:endParaRPr>
          </a:p>
          <a:p>
            <a:pPr marL="557213" lvl="1" indent="-220272" algn="l" rtl="0">
              <a:lnSpc>
                <a:spcPct val="90000"/>
              </a:lnSpc>
              <a:spcBef>
                <a:spcPts val="500"/>
              </a:spcBef>
              <a:spcAft>
                <a:spcPts val="0"/>
              </a:spcAft>
              <a:buClr>
                <a:schemeClr val="lt1"/>
              </a:buClr>
              <a:buSzPct val="100000"/>
              <a:buChar char="•"/>
            </a:pPr>
            <a:r>
              <a:rPr lang="en-US" sz="6615">
                <a:solidFill>
                  <a:schemeClr val="lt1"/>
                </a:solidFill>
              </a:rPr>
              <a:t>4 credits of Math</a:t>
            </a:r>
            <a:endParaRPr sz="4215">
              <a:solidFill>
                <a:schemeClr val="lt1"/>
              </a:solidFill>
            </a:endParaRPr>
          </a:p>
          <a:p>
            <a:pPr marL="557213" lvl="1" indent="-220272" algn="l" rtl="0">
              <a:lnSpc>
                <a:spcPct val="90000"/>
              </a:lnSpc>
              <a:spcBef>
                <a:spcPts val="500"/>
              </a:spcBef>
              <a:spcAft>
                <a:spcPts val="0"/>
              </a:spcAft>
              <a:buClr>
                <a:schemeClr val="lt1"/>
              </a:buClr>
              <a:buSzPct val="100000"/>
              <a:buChar char="•"/>
            </a:pPr>
            <a:r>
              <a:rPr lang="en-US" sz="6615">
                <a:solidFill>
                  <a:schemeClr val="lt1"/>
                </a:solidFill>
              </a:rPr>
              <a:t>3 credits of Lab Science</a:t>
            </a:r>
            <a:endParaRPr sz="4215">
              <a:solidFill>
                <a:schemeClr val="lt1"/>
              </a:solidFill>
            </a:endParaRPr>
          </a:p>
          <a:p>
            <a:pPr marL="557213" lvl="1" indent="-220272" algn="l" rtl="0">
              <a:lnSpc>
                <a:spcPct val="90000"/>
              </a:lnSpc>
              <a:spcBef>
                <a:spcPts val="500"/>
              </a:spcBef>
              <a:spcAft>
                <a:spcPts val="0"/>
              </a:spcAft>
              <a:buClr>
                <a:schemeClr val="lt1"/>
              </a:buClr>
              <a:buSzPct val="100000"/>
              <a:buChar char="•"/>
            </a:pPr>
            <a:r>
              <a:rPr lang="en-US" sz="6615">
                <a:solidFill>
                  <a:schemeClr val="lt1"/>
                </a:solidFill>
              </a:rPr>
              <a:t>2 credits of Social Studies</a:t>
            </a:r>
            <a:endParaRPr sz="4215">
              <a:solidFill>
                <a:schemeClr val="lt1"/>
              </a:solidFill>
            </a:endParaRPr>
          </a:p>
          <a:p>
            <a:pPr marL="557213" lvl="1" indent="-220272" algn="l" rtl="0">
              <a:lnSpc>
                <a:spcPct val="90000"/>
              </a:lnSpc>
              <a:spcBef>
                <a:spcPts val="500"/>
              </a:spcBef>
              <a:spcAft>
                <a:spcPts val="0"/>
              </a:spcAft>
              <a:buClr>
                <a:schemeClr val="lt1"/>
              </a:buClr>
              <a:buSzPct val="100000"/>
              <a:buChar char="•"/>
            </a:pPr>
            <a:r>
              <a:rPr lang="en-US" sz="6615">
                <a:solidFill>
                  <a:schemeClr val="lt1"/>
                </a:solidFill>
              </a:rPr>
              <a:t>1 credit of CTE </a:t>
            </a:r>
            <a:r>
              <a:rPr lang="en-US" sz="6615" i="1">
                <a:solidFill>
                  <a:schemeClr val="lt1"/>
                </a:solidFill>
              </a:rPr>
              <a:t>OR </a:t>
            </a:r>
            <a:r>
              <a:rPr lang="en-US" sz="6615">
                <a:solidFill>
                  <a:schemeClr val="lt1"/>
                </a:solidFill>
              </a:rPr>
              <a:t>Fine Arts</a:t>
            </a:r>
            <a:endParaRPr sz="4215">
              <a:solidFill>
                <a:schemeClr val="lt1"/>
              </a:solidFill>
            </a:endParaRPr>
          </a:p>
          <a:p>
            <a:pPr marL="557213" lvl="1" indent="-220272" algn="l" rtl="0">
              <a:lnSpc>
                <a:spcPct val="90000"/>
              </a:lnSpc>
              <a:spcBef>
                <a:spcPts val="500"/>
              </a:spcBef>
              <a:spcAft>
                <a:spcPts val="0"/>
              </a:spcAft>
              <a:buClr>
                <a:schemeClr val="lt1"/>
              </a:buClr>
              <a:buSzPct val="100000"/>
              <a:buChar char="•"/>
            </a:pPr>
            <a:r>
              <a:rPr lang="en-US" sz="6615">
                <a:solidFill>
                  <a:schemeClr val="lt1"/>
                </a:solidFill>
              </a:rPr>
              <a:t> 2 credits of the SAME World Language</a:t>
            </a:r>
            <a:endParaRPr sz="4215">
              <a:solidFill>
                <a:schemeClr val="lt1"/>
              </a:solidFill>
            </a:endParaRPr>
          </a:p>
          <a:p>
            <a:pPr marL="557213" lvl="1" indent="-115252" algn="l" rtl="0">
              <a:lnSpc>
                <a:spcPct val="90000"/>
              </a:lnSpc>
              <a:spcBef>
                <a:spcPts val="500"/>
              </a:spcBef>
              <a:spcAft>
                <a:spcPts val="0"/>
              </a:spcAft>
              <a:buClr>
                <a:schemeClr val="dk1"/>
              </a:buClr>
              <a:buSzPct val="72558"/>
              <a:buNone/>
            </a:pPr>
            <a:endParaRPr sz="6615">
              <a:solidFill>
                <a:schemeClr val="lt1"/>
              </a:solidFill>
            </a:endParaRPr>
          </a:p>
          <a:p>
            <a:pPr marL="342900" lvl="1" indent="0" algn="l" rtl="0">
              <a:lnSpc>
                <a:spcPct val="90000"/>
              </a:lnSpc>
              <a:spcBef>
                <a:spcPts val="500"/>
              </a:spcBef>
              <a:spcAft>
                <a:spcPts val="0"/>
              </a:spcAft>
              <a:buClr>
                <a:schemeClr val="dk1"/>
              </a:buClr>
              <a:buSzPct val="72558"/>
              <a:buNone/>
            </a:pPr>
            <a:r>
              <a:rPr lang="en-US" sz="6615">
                <a:solidFill>
                  <a:schemeClr val="lt1"/>
                </a:solidFill>
              </a:rPr>
              <a:t>*Be sure to check University admission requirements! They may need a 3</a:t>
            </a:r>
            <a:r>
              <a:rPr lang="en-US" sz="6615" baseline="30000">
                <a:solidFill>
                  <a:schemeClr val="lt1"/>
                </a:solidFill>
              </a:rPr>
              <a:t>rd</a:t>
            </a:r>
            <a:r>
              <a:rPr lang="en-US" sz="6615">
                <a:solidFill>
                  <a:schemeClr val="lt1"/>
                </a:solidFill>
              </a:rPr>
              <a:t> year of World Language or a fine art? Just a few examples.</a:t>
            </a:r>
            <a:endParaRPr sz="4215">
              <a:solidFill>
                <a:schemeClr val="lt1"/>
              </a:solidFill>
            </a:endParaRPr>
          </a:p>
          <a:p>
            <a:pPr marL="102870" lvl="0" indent="0" algn="l" rtl="0">
              <a:lnSpc>
                <a:spcPct val="90000"/>
              </a:lnSpc>
              <a:spcBef>
                <a:spcPts val="1000"/>
              </a:spcBef>
              <a:spcAft>
                <a:spcPts val="0"/>
              </a:spcAft>
              <a:buClr>
                <a:schemeClr val="dk1"/>
              </a:buClr>
              <a:buSzPct val="100000"/>
              <a:buNone/>
            </a:pPr>
            <a:endParaRPr/>
          </a:p>
        </p:txBody>
      </p:sp>
      <p:sp>
        <p:nvSpPr>
          <p:cNvPr id="174" name="Google Shape;174;p23"/>
          <p:cNvSpPr txBox="1">
            <a:spLocks noGrp="1"/>
          </p:cNvSpPr>
          <p:nvPr>
            <p:ph type="body" idx="4294967295"/>
          </p:nvPr>
        </p:nvSpPr>
        <p:spPr>
          <a:xfrm>
            <a:off x="5868825" y="1008352"/>
            <a:ext cx="4050300" cy="3315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600"/>
              <a:buNone/>
            </a:pPr>
            <a:r>
              <a:rPr lang="en-US" sz="1600" b="1">
                <a:latin typeface="Trebuchet MS"/>
                <a:ea typeface="Trebuchet MS"/>
                <a:cs typeface="Trebuchet MS"/>
                <a:sym typeface="Trebuchet MS"/>
              </a:rPr>
              <a:t>COLLEGE/UNIVERSITY REQUIREMENTS</a:t>
            </a:r>
            <a:endParaRPr/>
          </a:p>
        </p:txBody>
      </p:sp>
      <p:pic>
        <p:nvPicPr>
          <p:cNvPr id="175" name="Google Shape;175;p23"/>
          <p:cNvPicPr preferRelativeResize="0"/>
          <p:nvPr/>
        </p:nvPicPr>
        <p:blipFill rotWithShape="1">
          <a:blip r:embed="rId3">
            <a:alphaModFix/>
          </a:blip>
          <a:srcRect/>
          <a:stretch/>
        </p:blipFill>
        <p:spPr>
          <a:xfrm>
            <a:off x="8953500" y="5429250"/>
            <a:ext cx="457200" cy="457200"/>
          </a:xfrm>
          <a:prstGeom prst="rect">
            <a:avLst/>
          </a:prstGeom>
          <a:noFill/>
          <a:ln>
            <a:noFill/>
          </a:ln>
        </p:spPr>
      </p:pic>
      <p:sp>
        <p:nvSpPr>
          <p:cNvPr id="176" name="Google Shape;176;p23"/>
          <p:cNvSpPr txBox="1"/>
          <p:nvPr/>
        </p:nvSpPr>
        <p:spPr>
          <a:xfrm>
            <a:off x="2559674" y="981369"/>
            <a:ext cx="2840442" cy="369332"/>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High School Requirements</a:t>
            </a:r>
            <a:endParaRPr/>
          </a:p>
        </p:txBody>
      </p:sp>
      <p:pic>
        <p:nvPicPr>
          <p:cNvPr id="177" name="Google Shape;177;p23" descr="One of the most difficult speeches to prepare is an address to a graduation class, which is why ..."/>
          <p:cNvPicPr preferRelativeResize="0"/>
          <p:nvPr/>
        </p:nvPicPr>
        <p:blipFill rotWithShape="1">
          <a:blip r:embed="rId4">
            <a:alphaModFix/>
          </a:blip>
          <a:srcRect/>
          <a:stretch/>
        </p:blipFill>
        <p:spPr>
          <a:xfrm>
            <a:off x="1980108" y="4402274"/>
            <a:ext cx="8231781" cy="1878037"/>
          </a:xfrm>
          <a:prstGeom prst="rect">
            <a:avLst/>
          </a:prstGeom>
          <a:noFill/>
          <a:ln w="9525" cap="flat" cmpd="sng">
            <a:solidFill>
              <a:schemeClr val="dk1"/>
            </a:solidFill>
            <a:prstDash val="solid"/>
            <a:round/>
            <a:headEnd type="none" w="sm" len="sm"/>
            <a:tailEnd type="none" w="sm" len="sm"/>
          </a:ln>
        </p:spPr>
      </p:pic>
      <p:sp>
        <p:nvSpPr>
          <p:cNvPr id="178" name="Google Shape;178;p23"/>
          <p:cNvSpPr txBox="1"/>
          <p:nvPr/>
        </p:nvSpPr>
        <p:spPr>
          <a:xfrm rot="-1967270">
            <a:off x="566023" y="1051497"/>
            <a:ext cx="2057551" cy="369332"/>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Black"/>
                <a:ea typeface="Arial Black"/>
                <a:cs typeface="Arial Black"/>
                <a:sym typeface="Arial Black"/>
              </a:rPr>
              <a:t>Class of 2026!!</a:t>
            </a:r>
            <a:endParaRPr sz="1800">
              <a:solidFill>
                <a:schemeClr val="dk1"/>
              </a:solidFill>
              <a:latin typeface="Arial Black"/>
              <a:ea typeface="Arial Black"/>
              <a:cs typeface="Arial Black"/>
              <a:sym typeface="Arial Black"/>
            </a:endParaRPr>
          </a:p>
        </p:txBody>
      </p:sp>
      <p:pic>
        <p:nvPicPr>
          <p:cNvPr id="179" name="Google Shape;179;p23" descr="Finish Line"/>
          <p:cNvPicPr preferRelativeResize="0"/>
          <p:nvPr/>
        </p:nvPicPr>
        <p:blipFill rotWithShape="1">
          <a:blip r:embed="rId5">
            <a:alphaModFix/>
          </a:blip>
          <a:srcRect/>
          <a:stretch/>
        </p:blipFill>
        <p:spPr>
          <a:xfrm rot="639371">
            <a:off x="9516808" y="1972544"/>
            <a:ext cx="2477159" cy="1378613"/>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84"/>
        <p:cNvGrpSpPr/>
        <p:nvPr/>
      </p:nvGrpSpPr>
      <p:grpSpPr>
        <a:xfrm>
          <a:off x="0" y="0"/>
          <a:ext cx="0" cy="0"/>
          <a:chOff x="0" y="0"/>
          <a:chExt cx="0" cy="0"/>
        </a:xfrm>
      </p:grpSpPr>
      <p:sp>
        <p:nvSpPr>
          <p:cNvPr id="185" name="Google Shape;185;p24"/>
          <p:cNvSpPr txBox="1">
            <a:spLocks noGrp="1"/>
          </p:cNvSpPr>
          <p:nvPr>
            <p:ph type="ctrTitle"/>
          </p:nvPr>
        </p:nvSpPr>
        <p:spPr>
          <a:xfrm>
            <a:off x="1547057" y="139700"/>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a:solidFill>
                  <a:schemeClr val="lt1"/>
                </a:solidFill>
              </a:rPr>
              <a:t>☺ Reminders ☺ </a:t>
            </a:r>
            <a:br>
              <a:rPr lang="en-US">
                <a:solidFill>
                  <a:schemeClr val="lt1"/>
                </a:solidFill>
              </a:rPr>
            </a:br>
            <a:endParaRPr>
              <a:solidFill>
                <a:schemeClr val="lt1"/>
              </a:solidFill>
            </a:endParaRPr>
          </a:p>
        </p:txBody>
      </p:sp>
      <p:pic>
        <p:nvPicPr>
          <p:cNvPr id="186" name="Google Shape;186;p24"/>
          <p:cNvPicPr preferRelativeResize="0"/>
          <p:nvPr/>
        </p:nvPicPr>
        <p:blipFill rotWithShape="1">
          <a:blip r:embed="rId3">
            <a:alphaModFix/>
          </a:blip>
          <a:srcRect/>
          <a:stretch/>
        </p:blipFill>
        <p:spPr>
          <a:xfrm rot="-993563">
            <a:off x="218643" y="485851"/>
            <a:ext cx="1823314" cy="1695298"/>
          </a:xfrm>
          <a:prstGeom prst="rect">
            <a:avLst/>
          </a:prstGeom>
          <a:noFill/>
          <a:ln>
            <a:noFill/>
          </a:ln>
        </p:spPr>
      </p:pic>
      <p:pic>
        <p:nvPicPr>
          <p:cNvPr id="187" name="Google Shape;187;p24"/>
          <p:cNvPicPr preferRelativeResize="0"/>
          <p:nvPr/>
        </p:nvPicPr>
        <p:blipFill rotWithShape="1">
          <a:blip r:embed="rId3">
            <a:alphaModFix/>
          </a:blip>
          <a:srcRect/>
          <a:stretch/>
        </p:blipFill>
        <p:spPr>
          <a:xfrm rot="809098">
            <a:off x="10164911" y="274714"/>
            <a:ext cx="1823314" cy="1695298"/>
          </a:xfrm>
          <a:prstGeom prst="rect">
            <a:avLst/>
          </a:prstGeom>
          <a:noFill/>
          <a:ln>
            <a:noFill/>
          </a:ln>
        </p:spPr>
      </p:pic>
      <p:sp>
        <p:nvSpPr>
          <p:cNvPr id="188" name="Google Shape;188;p24"/>
          <p:cNvSpPr txBox="1"/>
          <p:nvPr/>
        </p:nvSpPr>
        <p:spPr>
          <a:xfrm>
            <a:off x="1032707" y="2032000"/>
            <a:ext cx="10172700" cy="4248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If you need credit recovery please see your counselor to discuss options. </a:t>
            </a:r>
            <a:endParaRPr sz="24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-Pathways</a:t>
            </a:r>
            <a:endParaRPr sz="24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-Online (Aspire)</a:t>
            </a:r>
            <a:endParaRPr sz="2400">
              <a:solidFill>
                <a:schemeClr val="lt1"/>
              </a:solidFill>
              <a:latin typeface="Calibri"/>
              <a:ea typeface="Calibri"/>
              <a:cs typeface="Calibri"/>
              <a:sym typeface="Calibri"/>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If you would like to make up a class or take it for grade improvement, see your COUNSELOR first! We want to make sure you are taking the correct class and that DVUSD will accept the credit.</a:t>
            </a:r>
            <a:endParaRPr>
              <a:solidFill>
                <a:schemeClr val="lt1"/>
              </a:solidFill>
            </a:endParaRPr>
          </a:p>
          <a:p>
            <a:pPr marL="0" marR="0" lvl="0" indent="0" algn="l" rtl="0">
              <a:spcBef>
                <a:spcPts val="0"/>
              </a:spcBef>
              <a:spcAft>
                <a:spcPts val="0"/>
              </a:spcAft>
              <a:buNone/>
            </a:pPr>
            <a:endParaRPr sz="1800">
              <a:solidFill>
                <a:schemeClr val="lt1"/>
              </a:solidFill>
              <a:latin typeface="Calibri"/>
              <a:ea typeface="Calibri"/>
              <a:cs typeface="Calibri"/>
              <a:sym typeface="Calibri"/>
            </a:endParaRPr>
          </a:p>
          <a:p>
            <a:pPr marL="0" marR="0" lvl="0" indent="0" algn="l" rtl="0">
              <a:spcBef>
                <a:spcPts val="0"/>
              </a:spcBef>
              <a:spcAft>
                <a:spcPts val="0"/>
              </a:spcAft>
              <a:buNone/>
            </a:pPr>
            <a:endParaRPr sz="1800">
              <a:solidFill>
                <a:schemeClr val="lt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89" name="Google Shape;189;p24"/>
          <p:cNvPicPr preferRelativeResize="0"/>
          <p:nvPr/>
        </p:nvPicPr>
        <p:blipFill rotWithShape="1">
          <a:blip r:embed="rId4">
            <a:alphaModFix/>
          </a:blip>
          <a:srcRect/>
          <a:stretch/>
        </p:blipFill>
        <p:spPr>
          <a:xfrm>
            <a:off x="11430000" y="6096000"/>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9"/>
                                        </p:tgtEl>
                                        <p:attrNameLst>
                                          <p:attrName>style.visibility</p:attrName>
                                        </p:attrNameLst>
                                      </p:cBhvr>
                                      <p:to>
                                        <p:strVal val="visible"/>
                                      </p:to>
                                    </p:set>
                                    <p:animEffect transition="in" filter="fade">
                                      <p:cBhvr>
                                        <p:cTn id="7" dur="1"/>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3"/>
        <p:cNvGrpSpPr/>
        <p:nvPr/>
      </p:nvGrpSpPr>
      <p:grpSpPr>
        <a:xfrm>
          <a:off x="0" y="0"/>
          <a:ext cx="0" cy="0"/>
          <a:chOff x="0" y="0"/>
          <a:chExt cx="0" cy="0"/>
        </a:xfrm>
      </p:grpSpPr>
      <p:sp>
        <p:nvSpPr>
          <p:cNvPr id="194" name="Google Shape;194;p25"/>
          <p:cNvSpPr txBox="1">
            <a:spLocks noGrp="1"/>
          </p:cNvSpPr>
          <p:nvPr>
            <p:ph type="title"/>
          </p:nvPr>
        </p:nvSpPr>
        <p:spPr>
          <a:xfrm>
            <a:off x="838200" y="385000"/>
            <a:ext cx="10515600" cy="1325700"/>
          </a:xfrm>
          <a:prstGeom prst="rect">
            <a:avLst/>
          </a:prstGeom>
          <a:solidFill>
            <a:schemeClr val="lt1"/>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What are three differences between AP and Dual??</a:t>
            </a:r>
            <a:endParaRPr/>
          </a:p>
        </p:txBody>
      </p:sp>
      <p:sp>
        <p:nvSpPr>
          <p:cNvPr id="195" name="Google Shape;195;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u="sng">
                <a:solidFill>
                  <a:schemeClr val="hlink"/>
                </a:solidFill>
                <a:hlinkClick r:id="rId3"/>
              </a:rPr>
              <a:t> </a:t>
            </a:r>
            <a:endParaRPr/>
          </a:p>
          <a:p>
            <a:pPr marL="228600" lvl="0" indent="-50800" algn="l" rtl="0">
              <a:lnSpc>
                <a:spcPct val="90000"/>
              </a:lnSpc>
              <a:spcBef>
                <a:spcPts val="1000"/>
              </a:spcBef>
              <a:spcAft>
                <a:spcPts val="0"/>
              </a:spcAft>
              <a:buClr>
                <a:schemeClr val="dk1"/>
              </a:buClr>
              <a:buSzPts val="2800"/>
              <a:buNone/>
            </a:pPr>
            <a:endParaRPr u="sng">
              <a:solidFill>
                <a:schemeClr val="hlink"/>
              </a:solidFill>
              <a:hlinkClick r:id="rId3"/>
            </a:endParaRPr>
          </a:p>
          <a:p>
            <a:pPr marL="0" lvl="0" indent="0" algn="ctr" rtl="0">
              <a:lnSpc>
                <a:spcPct val="90000"/>
              </a:lnSpc>
              <a:spcBef>
                <a:spcPts val="1000"/>
              </a:spcBef>
              <a:spcAft>
                <a:spcPts val="0"/>
              </a:spcAft>
              <a:buClr>
                <a:schemeClr val="dk1"/>
              </a:buClr>
              <a:buSzPts val="8000"/>
              <a:buNone/>
            </a:pPr>
            <a:r>
              <a:rPr lang="en-US" sz="8000" u="sng">
                <a:solidFill>
                  <a:schemeClr val="hlink"/>
                </a:solidFill>
                <a:hlinkClick r:id="rId3"/>
              </a:rPr>
              <a:t>AP or DUAL</a:t>
            </a:r>
            <a:endParaRPr sz="8000"/>
          </a:p>
        </p:txBody>
      </p:sp>
      <p:pic>
        <p:nvPicPr>
          <p:cNvPr id="196" name="Google Shape;196;p25" descr="301 Moved Permanently"/>
          <p:cNvPicPr preferRelativeResize="0"/>
          <p:nvPr/>
        </p:nvPicPr>
        <p:blipFill rotWithShape="1">
          <a:blip r:embed="rId4">
            <a:alphaModFix/>
          </a:blip>
          <a:srcRect/>
          <a:stretch/>
        </p:blipFill>
        <p:spPr>
          <a:xfrm>
            <a:off x="5514975" y="4210908"/>
            <a:ext cx="1162050" cy="2333625"/>
          </a:xfrm>
          <a:prstGeom prst="rect">
            <a:avLst/>
          </a:prstGeom>
          <a:noFill/>
          <a:ln w="9525" cap="flat" cmpd="sng">
            <a:solidFill>
              <a:srgbClr val="FF0000"/>
            </a:solidFill>
            <a:prstDash val="solid"/>
            <a:round/>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graphicFrame>
        <p:nvGraphicFramePr>
          <p:cNvPr id="202" name="Google Shape;202;p26"/>
          <p:cNvGraphicFramePr/>
          <p:nvPr/>
        </p:nvGraphicFramePr>
        <p:xfrm>
          <a:off x="-3" y="0"/>
          <a:ext cx="12039600" cy="6779575"/>
        </p:xfrm>
        <a:graphic>
          <a:graphicData uri="http://schemas.openxmlformats.org/drawingml/2006/table">
            <a:tbl>
              <a:tblPr firstRow="1" firstCol="1" bandRow="1">
                <a:noFill/>
                <a:tableStyleId>{0D45D2C9-7BE7-4FCF-8C65-EB4244C15844}</a:tableStyleId>
              </a:tblPr>
              <a:tblGrid>
                <a:gridCol w="6145300">
                  <a:extLst>
                    <a:ext uri="{9D8B030D-6E8A-4147-A177-3AD203B41FA5}">
                      <a16:colId xmlns:a16="http://schemas.microsoft.com/office/drawing/2014/main" val="20000"/>
                    </a:ext>
                  </a:extLst>
                </a:gridCol>
                <a:gridCol w="5894300">
                  <a:extLst>
                    <a:ext uri="{9D8B030D-6E8A-4147-A177-3AD203B41FA5}">
                      <a16:colId xmlns:a16="http://schemas.microsoft.com/office/drawing/2014/main" val="20001"/>
                    </a:ext>
                  </a:extLst>
                </a:gridCol>
              </a:tblGrid>
              <a:tr h="650375">
                <a:tc>
                  <a:txBody>
                    <a:bodyPr/>
                    <a:lstStyle/>
                    <a:p>
                      <a:pPr marL="0" marR="0" lvl="0" indent="0" algn="ctr" rtl="0">
                        <a:lnSpc>
                          <a:spcPct val="107000"/>
                        </a:lnSpc>
                        <a:spcBef>
                          <a:spcPts val="0"/>
                        </a:spcBef>
                        <a:spcAft>
                          <a:spcPts val="0"/>
                        </a:spcAft>
                        <a:buNone/>
                      </a:pPr>
                      <a:r>
                        <a:rPr lang="en-US" sz="2600"/>
                        <a:t>Rio Salado Dual Enrollment</a:t>
                      </a:r>
                      <a:endParaRPr sz="2600">
                        <a:latin typeface="Calibri"/>
                        <a:ea typeface="Calibri"/>
                        <a:cs typeface="Calibri"/>
                        <a:sym typeface="Calibri"/>
                      </a:endParaRPr>
                    </a:p>
                  </a:txBody>
                  <a:tcPr marL="64425" marR="64425" marT="0" marB="0">
                    <a:solidFill>
                      <a:srgbClr val="FF0000"/>
                    </a:solidFill>
                  </a:tcPr>
                </a:tc>
                <a:tc>
                  <a:txBody>
                    <a:bodyPr/>
                    <a:lstStyle/>
                    <a:p>
                      <a:pPr marL="0" marR="0" lvl="0" indent="0" algn="ctr" rtl="0">
                        <a:lnSpc>
                          <a:spcPct val="107000"/>
                        </a:lnSpc>
                        <a:spcBef>
                          <a:spcPts val="0"/>
                        </a:spcBef>
                        <a:spcAft>
                          <a:spcPts val="0"/>
                        </a:spcAft>
                        <a:buNone/>
                      </a:pPr>
                      <a:r>
                        <a:rPr lang="en-US" sz="2800"/>
                        <a:t>Advanced Placement</a:t>
                      </a:r>
                      <a:endParaRPr sz="2800">
                        <a:latin typeface="Calibri"/>
                        <a:ea typeface="Calibri"/>
                        <a:cs typeface="Calibri"/>
                        <a:sym typeface="Calibri"/>
                      </a:endParaRPr>
                    </a:p>
                  </a:txBody>
                  <a:tcPr marL="64425" marR="64425" marT="0" marB="0">
                    <a:solidFill>
                      <a:schemeClr val="dk1"/>
                    </a:solidFill>
                  </a:tcPr>
                </a:tc>
                <a:extLst>
                  <a:ext uri="{0D108BD9-81ED-4DB2-BD59-A6C34878D82A}">
                    <a16:rowId xmlns:a16="http://schemas.microsoft.com/office/drawing/2014/main" val="10000"/>
                  </a:ext>
                </a:extLst>
              </a:tr>
              <a:tr h="510150">
                <a:tc>
                  <a:txBody>
                    <a:bodyPr/>
                    <a:lstStyle/>
                    <a:p>
                      <a:pPr marL="0" marR="0" lvl="0" indent="0" algn="l" rtl="0">
                        <a:lnSpc>
                          <a:spcPct val="107000"/>
                        </a:lnSpc>
                        <a:spcBef>
                          <a:spcPts val="0"/>
                        </a:spcBef>
                        <a:spcAft>
                          <a:spcPts val="0"/>
                        </a:spcAft>
                        <a:buNone/>
                      </a:pPr>
                      <a:r>
                        <a:rPr lang="en-US" sz="1900"/>
                        <a:t>COST: $97.00 Per Credit Hour Plus a $15.00 registration fee.</a:t>
                      </a:r>
                      <a:endParaRPr sz="1900">
                        <a:latin typeface="Calibri"/>
                        <a:ea typeface="Calibri"/>
                        <a:cs typeface="Calibri"/>
                        <a:sym typeface="Calibri"/>
                      </a:endParaRPr>
                    </a:p>
                  </a:txBody>
                  <a:tcPr marL="64425" marR="64425" marT="0" marB="0">
                    <a:solidFill>
                      <a:srgbClr val="FF0000"/>
                    </a:solidFill>
                  </a:tcPr>
                </a:tc>
                <a:tc>
                  <a:txBody>
                    <a:bodyPr/>
                    <a:lstStyle/>
                    <a:p>
                      <a:pPr marL="0" marR="0" lvl="0" indent="0" algn="l" rtl="0">
                        <a:lnSpc>
                          <a:spcPct val="107000"/>
                        </a:lnSpc>
                        <a:spcBef>
                          <a:spcPts val="0"/>
                        </a:spcBef>
                        <a:spcAft>
                          <a:spcPts val="0"/>
                        </a:spcAft>
                        <a:buNone/>
                      </a:pPr>
                      <a:r>
                        <a:rPr lang="en-US" sz="1900" b="1">
                          <a:solidFill>
                            <a:schemeClr val="lt1"/>
                          </a:solidFill>
                        </a:rPr>
                        <a:t>COST: $102.00 Per Test taken</a:t>
                      </a:r>
                      <a:endParaRPr sz="1900" b="1">
                        <a:solidFill>
                          <a:schemeClr val="lt1"/>
                        </a:solidFill>
                      </a:endParaRPr>
                    </a:p>
                  </a:txBody>
                  <a:tcPr marL="64425" marR="64425" marT="0" marB="0">
                    <a:solidFill>
                      <a:schemeClr val="dk1"/>
                    </a:solidFill>
                  </a:tcPr>
                </a:tc>
                <a:extLst>
                  <a:ext uri="{0D108BD9-81ED-4DB2-BD59-A6C34878D82A}">
                    <a16:rowId xmlns:a16="http://schemas.microsoft.com/office/drawing/2014/main" val="10001"/>
                  </a:ext>
                </a:extLst>
              </a:tr>
              <a:tr h="1242075">
                <a:tc>
                  <a:txBody>
                    <a:bodyPr/>
                    <a:lstStyle/>
                    <a:p>
                      <a:pPr marL="0" marR="0" lvl="0" indent="0" algn="l" rtl="0">
                        <a:lnSpc>
                          <a:spcPct val="107000"/>
                        </a:lnSpc>
                        <a:spcBef>
                          <a:spcPts val="0"/>
                        </a:spcBef>
                        <a:spcAft>
                          <a:spcPts val="0"/>
                        </a:spcAft>
                        <a:buNone/>
                      </a:pPr>
                      <a:r>
                        <a:rPr lang="en-US" sz="1900"/>
                        <a:t>College Credit: </a:t>
                      </a:r>
                      <a:endParaRPr sz="1700"/>
                    </a:p>
                    <a:p>
                      <a:pPr marL="0" marR="0" lvl="0" indent="0" algn="l" rtl="0">
                        <a:lnSpc>
                          <a:spcPct val="107000"/>
                        </a:lnSpc>
                        <a:spcBef>
                          <a:spcPts val="0"/>
                        </a:spcBef>
                        <a:spcAft>
                          <a:spcPts val="0"/>
                        </a:spcAft>
                        <a:buNone/>
                      </a:pPr>
                      <a:r>
                        <a:rPr lang="en-US" sz="1900"/>
                        <a:t> </a:t>
                      </a:r>
                      <a:endParaRPr sz="1700"/>
                    </a:p>
                    <a:p>
                      <a:pPr marL="0" marR="0" lvl="0" indent="0" algn="l" rtl="0">
                        <a:lnSpc>
                          <a:spcPct val="107000"/>
                        </a:lnSpc>
                        <a:spcBef>
                          <a:spcPts val="0"/>
                        </a:spcBef>
                        <a:spcAft>
                          <a:spcPts val="0"/>
                        </a:spcAft>
                        <a:buNone/>
                      </a:pPr>
                      <a:r>
                        <a:rPr lang="en-US" sz="1900"/>
                        <a:t>In-State transfers-check on intended major</a:t>
                      </a:r>
                      <a:endParaRPr sz="1700"/>
                    </a:p>
                    <a:p>
                      <a:pPr marL="0" marR="0" lvl="0" indent="0" algn="l" rtl="0">
                        <a:lnSpc>
                          <a:spcPct val="107000"/>
                        </a:lnSpc>
                        <a:spcBef>
                          <a:spcPts val="0"/>
                        </a:spcBef>
                        <a:spcAft>
                          <a:spcPts val="0"/>
                        </a:spcAft>
                        <a:buNone/>
                      </a:pPr>
                      <a:r>
                        <a:rPr lang="en-US" sz="1900"/>
                        <a:t>Out-of-State varies, check with school you plan to attend.</a:t>
                      </a:r>
                      <a:endParaRPr sz="1900">
                        <a:latin typeface="Calibri"/>
                        <a:ea typeface="Calibri"/>
                        <a:cs typeface="Calibri"/>
                        <a:sym typeface="Calibri"/>
                      </a:endParaRPr>
                    </a:p>
                  </a:txBody>
                  <a:tcPr marL="64425" marR="64425" marT="0" marB="0">
                    <a:solidFill>
                      <a:srgbClr val="FF0000"/>
                    </a:solidFill>
                  </a:tcPr>
                </a:tc>
                <a:tc>
                  <a:txBody>
                    <a:bodyPr/>
                    <a:lstStyle/>
                    <a:p>
                      <a:pPr marL="0" marR="0" lvl="0" indent="0" algn="l" rtl="0">
                        <a:lnSpc>
                          <a:spcPct val="107000"/>
                        </a:lnSpc>
                        <a:spcBef>
                          <a:spcPts val="0"/>
                        </a:spcBef>
                        <a:spcAft>
                          <a:spcPts val="0"/>
                        </a:spcAft>
                        <a:buNone/>
                      </a:pPr>
                      <a:r>
                        <a:rPr lang="en-US" sz="1900" b="1">
                          <a:solidFill>
                            <a:schemeClr val="lt1"/>
                          </a:solidFill>
                        </a:rPr>
                        <a:t>College Credit:</a:t>
                      </a:r>
                      <a:endParaRPr sz="1700" b="1">
                        <a:solidFill>
                          <a:schemeClr val="lt1"/>
                        </a:solidFill>
                      </a:endParaRPr>
                    </a:p>
                    <a:p>
                      <a:pPr marL="0" marR="0" lvl="0" indent="0" algn="l" rtl="0">
                        <a:lnSpc>
                          <a:spcPct val="107000"/>
                        </a:lnSpc>
                        <a:spcBef>
                          <a:spcPts val="0"/>
                        </a:spcBef>
                        <a:spcAft>
                          <a:spcPts val="0"/>
                        </a:spcAft>
                        <a:buNone/>
                      </a:pPr>
                      <a:r>
                        <a:rPr lang="en-US" sz="1900" b="1">
                          <a:solidFill>
                            <a:schemeClr val="lt1"/>
                          </a:solidFill>
                        </a:rPr>
                        <a:t> </a:t>
                      </a:r>
                      <a:endParaRPr sz="1700" b="1">
                        <a:solidFill>
                          <a:schemeClr val="lt1"/>
                        </a:solidFill>
                      </a:endParaRPr>
                    </a:p>
                    <a:p>
                      <a:pPr marL="0" marR="0" lvl="0" indent="0" algn="l" rtl="0">
                        <a:lnSpc>
                          <a:spcPct val="107000"/>
                        </a:lnSpc>
                        <a:spcBef>
                          <a:spcPts val="0"/>
                        </a:spcBef>
                        <a:spcAft>
                          <a:spcPts val="0"/>
                        </a:spcAft>
                        <a:buNone/>
                      </a:pPr>
                      <a:r>
                        <a:rPr lang="en-US" sz="1900" b="1">
                          <a:solidFill>
                            <a:schemeClr val="lt1"/>
                          </a:solidFill>
                        </a:rPr>
                        <a:t>Score a 3, 4, or 5 to earn credit.  The score depends on school and major. </a:t>
                      </a:r>
                      <a:endParaRPr sz="1900" b="1">
                        <a:solidFill>
                          <a:schemeClr val="lt1"/>
                        </a:solidFill>
                      </a:endParaRPr>
                    </a:p>
                  </a:txBody>
                  <a:tcPr marL="64425" marR="64425" marT="0" marB="0">
                    <a:solidFill>
                      <a:schemeClr val="dk1"/>
                    </a:solidFill>
                  </a:tcPr>
                </a:tc>
                <a:extLst>
                  <a:ext uri="{0D108BD9-81ED-4DB2-BD59-A6C34878D82A}">
                    <a16:rowId xmlns:a16="http://schemas.microsoft.com/office/drawing/2014/main" val="10002"/>
                  </a:ext>
                </a:extLst>
              </a:tr>
              <a:tr h="2070200">
                <a:tc>
                  <a:txBody>
                    <a:bodyPr/>
                    <a:lstStyle/>
                    <a:p>
                      <a:pPr marL="0" marR="0" lvl="0" indent="0" algn="l" rtl="0">
                        <a:lnSpc>
                          <a:spcPct val="107000"/>
                        </a:lnSpc>
                        <a:spcBef>
                          <a:spcPts val="0"/>
                        </a:spcBef>
                        <a:spcAft>
                          <a:spcPts val="0"/>
                        </a:spcAft>
                        <a:buNone/>
                      </a:pPr>
                      <a:r>
                        <a:rPr lang="en-US" sz="1800"/>
                        <a:t>Academic Requirement:</a:t>
                      </a:r>
                      <a:endParaRPr sz="1600"/>
                    </a:p>
                    <a:p>
                      <a:pPr marL="0" marR="0" lvl="0" indent="0" algn="l" rtl="0">
                        <a:lnSpc>
                          <a:spcPct val="107000"/>
                        </a:lnSpc>
                        <a:spcBef>
                          <a:spcPts val="0"/>
                        </a:spcBef>
                        <a:spcAft>
                          <a:spcPts val="0"/>
                        </a:spcAft>
                        <a:buNone/>
                      </a:pPr>
                      <a:r>
                        <a:rPr lang="en-US" sz="1800"/>
                        <a:t> </a:t>
                      </a:r>
                      <a:endParaRPr sz="1600"/>
                    </a:p>
                    <a:p>
                      <a:pPr marL="0" marR="0" lvl="0" indent="0" algn="l" rtl="0">
                        <a:lnSpc>
                          <a:spcPct val="107000"/>
                        </a:lnSpc>
                        <a:spcBef>
                          <a:spcPts val="0"/>
                        </a:spcBef>
                        <a:spcAft>
                          <a:spcPts val="0"/>
                        </a:spcAft>
                        <a:buNone/>
                      </a:pPr>
                      <a:r>
                        <a:rPr lang="en-US" sz="1800"/>
                        <a:t>Must have a 2.6 GPA in ELA and a 3.0 GPA in math to enroll.  If you do not have the required GPA you will have to take the ED Ready test online through Rio Salado Community College.</a:t>
                      </a:r>
                      <a:endParaRPr sz="1800"/>
                    </a:p>
                    <a:p>
                      <a:pPr marL="0" marR="0" lvl="0" indent="0" algn="l" rtl="0">
                        <a:lnSpc>
                          <a:spcPct val="107000"/>
                        </a:lnSpc>
                        <a:spcBef>
                          <a:spcPts val="0"/>
                        </a:spcBef>
                        <a:spcAft>
                          <a:spcPts val="0"/>
                        </a:spcAft>
                        <a:buNone/>
                      </a:pPr>
                      <a:r>
                        <a:rPr lang="en-US" sz="1800"/>
                        <a:t> </a:t>
                      </a:r>
                      <a:endParaRPr sz="1600"/>
                    </a:p>
                    <a:p>
                      <a:pPr marL="0" marR="0" lvl="0" indent="0" algn="l" rtl="0">
                        <a:lnSpc>
                          <a:spcPct val="107000"/>
                        </a:lnSpc>
                        <a:spcBef>
                          <a:spcPts val="0"/>
                        </a:spcBef>
                        <a:spcAft>
                          <a:spcPts val="0"/>
                        </a:spcAft>
                        <a:buNone/>
                      </a:pPr>
                      <a:r>
                        <a:rPr lang="en-US" sz="1800"/>
                        <a:t>Payment will be due during Fall/Spring semester of class.</a:t>
                      </a:r>
                      <a:endParaRPr sz="1800">
                        <a:latin typeface="Calibri"/>
                        <a:ea typeface="Calibri"/>
                        <a:cs typeface="Calibri"/>
                        <a:sym typeface="Calibri"/>
                      </a:endParaRPr>
                    </a:p>
                  </a:txBody>
                  <a:tcPr marL="64425" marR="64425" marT="0" marB="0">
                    <a:solidFill>
                      <a:srgbClr val="FF0000"/>
                    </a:solidFill>
                  </a:tcPr>
                </a:tc>
                <a:tc>
                  <a:txBody>
                    <a:bodyPr/>
                    <a:lstStyle/>
                    <a:p>
                      <a:pPr marL="0" marR="0" lvl="0" indent="0" algn="l" rtl="0">
                        <a:lnSpc>
                          <a:spcPct val="107000"/>
                        </a:lnSpc>
                        <a:spcBef>
                          <a:spcPts val="0"/>
                        </a:spcBef>
                        <a:spcAft>
                          <a:spcPts val="0"/>
                        </a:spcAft>
                        <a:buNone/>
                      </a:pPr>
                      <a:r>
                        <a:rPr lang="en-US" sz="1800" b="1">
                          <a:solidFill>
                            <a:schemeClr val="lt1"/>
                          </a:solidFill>
                        </a:rPr>
                        <a:t>Academic Requirement:</a:t>
                      </a:r>
                      <a:endParaRPr sz="1600" b="1">
                        <a:solidFill>
                          <a:schemeClr val="lt1"/>
                        </a:solidFill>
                      </a:endParaRPr>
                    </a:p>
                    <a:p>
                      <a:pPr marL="0" marR="0" lvl="0" indent="0" algn="l" rtl="0">
                        <a:lnSpc>
                          <a:spcPct val="107000"/>
                        </a:lnSpc>
                        <a:spcBef>
                          <a:spcPts val="0"/>
                        </a:spcBef>
                        <a:spcAft>
                          <a:spcPts val="0"/>
                        </a:spcAft>
                        <a:buNone/>
                      </a:pPr>
                      <a:r>
                        <a:rPr lang="en-US" sz="1800" b="1">
                          <a:solidFill>
                            <a:schemeClr val="lt1"/>
                          </a:solidFill>
                        </a:rPr>
                        <a:t> </a:t>
                      </a:r>
                      <a:endParaRPr sz="1600" b="1">
                        <a:solidFill>
                          <a:schemeClr val="lt1"/>
                        </a:solidFill>
                      </a:endParaRPr>
                    </a:p>
                    <a:p>
                      <a:pPr marL="0" marR="0" lvl="0" indent="0" algn="l" rtl="0">
                        <a:lnSpc>
                          <a:spcPct val="107000"/>
                        </a:lnSpc>
                        <a:spcBef>
                          <a:spcPts val="0"/>
                        </a:spcBef>
                        <a:spcAft>
                          <a:spcPts val="0"/>
                        </a:spcAft>
                        <a:buNone/>
                      </a:pPr>
                      <a:r>
                        <a:rPr lang="en-US" sz="1800" b="1">
                          <a:solidFill>
                            <a:schemeClr val="lt1"/>
                          </a:solidFill>
                        </a:rPr>
                        <a:t>Highly motivated honors level students</a:t>
                      </a:r>
                      <a:endParaRPr sz="1600" b="1">
                        <a:solidFill>
                          <a:schemeClr val="lt1"/>
                        </a:solidFill>
                      </a:endParaRPr>
                    </a:p>
                    <a:p>
                      <a:pPr marL="0" marR="0" lvl="0" indent="0" algn="l" rtl="0">
                        <a:lnSpc>
                          <a:spcPct val="107000"/>
                        </a:lnSpc>
                        <a:spcBef>
                          <a:spcPts val="0"/>
                        </a:spcBef>
                        <a:spcAft>
                          <a:spcPts val="0"/>
                        </a:spcAft>
                        <a:buNone/>
                      </a:pPr>
                      <a:endParaRPr sz="1800" b="1">
                        <a:solidFill>
                          <a:schemeClr val="lt1"/>
                        </a:solidFill>
                      </a:endParaRPr>
                    </a:p>
                    <a:p>
                      <a:pPr marL="0" marR="0" lvl="0" indent="0" algn="l" rtl="0">
                        <a:lnSpc>
                          <a:spcPct val="107000"/>
                        </a:lnSpc>
                        <a:spcBef>
                          <a:spcPts val="0"/>
                        </a:spcBef>
                        <a:spcAft>
                          <a:spcPts val="0"/>
                        </a:spcAft>
                        <a:buNone/>
                      </a:pPr>
                      <a:r>
                        <a:rPr lang="en-US" sz="1800" b="1">
                          <a:solidFill>
                            <a:schemeClr val="lt1"/>
                          </a:solidFill>
                        </a:rPr>
                        <a:t>May have summer reading/activity required</a:t>
                      </a:r>
                      <a:endParaRPr sz="1600" b="1">
                        <a:solidFill>
                          <a:schemeClr val="lt1"/>
                        </a:solidFill>
                      </a:endParaRPr>
                    </a:p>
                    <a:p>
                      <a:pPr marL="0" marR="0" lvl="0" indent="0" algn="l" rtl="0">
                        <a:lnSpc>
                          <a:spcPct val="107000"/>
                        </a:lnSpc>
                        <a:spcBef>
                          <a:spcPts val="0"/>
                        </a:spcBef>
                        <a:spcAft>
                          <a:spcPts val="0"/>
                        </a:spcAft>
                        <a:buNone/>
                      </a:pPr>
                      <a:r>
                        <a:rPr lang="en-US" sz="1800" b="1">
                          <a:solidFill>
                            <a:schemeClr val="lt1"/>
                          </a:solidFill>
                        </a:rPr>
                        <a:t> </a:t>
                      </a:r>
                      <a:endParaRPr sz="1600" b="1">
                        <a:solidFill>
                          <a:schemeClr val="lt1"/>
                        </a:solidFill>
                      </a:endParaRPr>
                    </a:p>
                    <a:p>
                      <a:pPr marL="0" marR="0" lvl="0" indent="0" algn="l" rtl="0">
                        <a:lnSpc>
                          <a:spcPct val="107000"/>
                        </a:lnSpc>
                        <a:spcBef>
                          <a:spcPts val="0"/>
                        </a:spcBef>
                        <a:spcAft>
                          <a:spcPts val="0"/>
                        </a:spcAft>
                        <a:buNone/>
                      </a:pPr>
                      <a:r>
                        <a:rPr lang="en-US" sz="1800" b="1">
                          <a:solidFill>
                            <a:schemeClr val="lt1"/>
                          </a:solidFill>
                        </a:rPr>
                        <a:t>Follows true college curricula</a:t>
                      </a:r>
                      <a:endParaRPr sz="1800" b="1">
                        <a:solidFill>
                          <a:schemeClr val="lt1"/>
                        </a:solidFill>
                      </a:endParaRPr>
                    </a:p>
                  </a:txBody>
                  <a:tcPr marL="64425" marR="64425" marT="0" marB="0">
                    <a:solidFill>
                      <a:schemeClr val="dk1"/>
                    </a:solidFill>
                  </a:tcPr>
                </a:tc>
                <a:extLst>
                  <a:ext uri="{0D108BD9-81ED-4DB2-BD59-A6C34878D82A}">
                    <a16:rowId xmlns:a16="http://schemas.microsoft.com/office/drawing/2014/main" val="10003"/>
                  </a:ext>
                </a:extLst>
              </a:tr>
              <a:tr h="532350">
                <a:tc>
                  <a:txBody>
                    <a:bodyPr/>
                    <a:lstStyle/>
                    <a:p>
                      <a:pPr marL="0" marR="0" lvl="0" indent="0" algn="l" rtl="0">
                        <a:lnSpc>
                          <a:spcPct val="107000"/>
                        </a:lnSpc>
                        <a:spcBef>
                          <a:spcPts val="0"/>
                        </a:spcBef>
                        <a:spcAft>
                          <a:spcPts val="0"/>
                        </a:spcAft>
                        <a:buNone/>
                      </a:pPr>
                      <a:r>
                        <a:rPr lang="en-US" sz="1900"/>
                        <a:t>Represents the rigor of the community college curricula</a:t>
                      </a:r>
                      <a:endParaRPr sz="1900">
                        <a:latin typeface="Calibri"/>
                        <a:ea typeface="Calibri"/>
                        <a:cs typeface="Calibri"/>
                        <a:sym typeface="Calibri"/>
                      </a:endParaRPr>
                    </a:p>
                  </a:txBody>
                  <a:tcPr marL="64425" marR="64425" marT="0" marB="0">
                    <a:solidFill>
                      <a:srgbClr val="FF0000"/>
                    </a:solidFill>
                  </a:tcPr>
                </a:tc>
                <a:tc>
                  <a:txBody>
                    <a:bodyPr/>
                    <a:lstStyle/>
                    <a:p>
                      <a:pPr marL="0" marR="0" lvl="0" indent="0" algn="l" rtl="0">
                        <a:lnSpc>
                          <a:spcPct val="107000"/>
                        </a:lnSpc>
                        <a:spcBef>
                          <a:spcPts val="0"/>
                        </a:spcBef>
                        <a:spcAft>
                          <a:spcPts val="0"/>
                        </a:spcAft>
                        <a:buNone/>
                      </a:pPr>
                      <a:r>
                        <a:rPr lang="en-US" sz="1800" b="1">
                          <a:solidFill>
                            <a:schemeClr val="lt1"/>
                          </a:solidFill>
                        </a:rPr>
                        <a:t>Represents the rigor and expectation of university curricula</a:t>
                      </a:r>
                      <a:endParaRPr sz="1800" b="1">
                        <a:solidFill>
                          <a:schemeClr val="lt1"/>
                        </a:solidFill>
                      </a:endParaRPr>
                    </a:p>
                  </a:txBody>
                  <a:tcPr marL="64425" marR="64425" marT="0" marB="0">
                    <a:solidFill>
                      <a:schemeClr val="dk1"/>
                    </a:solidFill>
                  </a:tcPr>
                </a:tc>
                <a:extLst>
                  <a:ext uri="{0D108BD9-81ED-4DB2-BD59-A6C34878D82A}">
                    <a16:rowId xmlns:a16="http://schemas.microsoft.com/office/drawing/2014/main" val="10004"/>
                  </a:ext>
                </a:extLst>
              </a:tr>
              <a:tr h="1774425">
                <a:tc>
                  <a:txBody>
                    <a:bodyPr/>
                    <a:lstStyle/>
                    <a:p>
                      <a:pPr marL="0" marR="0" lvl="0" indent="0" algn="l" rtl="0">
                        <a:lnSpc>
                          <a:spcPct val="107000"/>
                        </a:lnSpc>
                        <a:spcBef>
                          <a:spcPts val="0"/>
                        </a:spcBef>
                        <a:spcAft>
                          <a:spcPts val="0"/>
                        </a:spcAft>
                        <a:buNone/>
                      </a:pPr>
                      <a:r>
                        <a:rPr lang="en-US" sz="1900"/>
                        <a:t>How will it transfer to community college/university:</a:t>
                      </a:r>
                      <a:endParaRPr sz="1700"/>
                    </a:p>
                    <a:p>
                      <a:pPr marL="0" marR="0" lvl="0" indent="0" algn="l" rtl="0">
                        <a:lnSpc>
                          <a:spcPct val="107000"/>
                        </a:lnSpc>
                        <a:spcBef>
                          <a:spcPts val="0"/>
                        </a:spcBef>
                        <a:spcAft>
                          <a:spcPts val="0"/>
                        </a:spcAft>
                        <a:buNone/>
                      </a:pPr>
                      <a:r>
                        <a:rPr lang="en-US" sz="1900"/>
                        <a:t>Visit the community college/university website you plan to attend</a:t>
                      </a:r>
                      <a:endParaRPr sz="1700"/>
                    </a:p>
                    <a:p>
                      <a:pPr marL="0" marR="0" lvl="0" indent="0" algn="l" rtl="0">
                        <a:lnSpc>
                          <a:spcPct val="107000"/>
                        </a:lnSpc>
                        <a:spcBef>
                          <a:spcPts val="0"/>
                        </a:spcBef>
                        <a:spcAft>
                          <a:spcPts val="0"/>
                        </a:spcAft>
                        <a:buNone/>
                      </a:pPr>
                      <a:r>
                        <a:rPr lang="en-US" sz="1900"/>
                        <a:t>Go to </a:t>
                      </a:r>
                      <a:r>
                        <a:rPr lang="en-US" sz="1900" u="sng">
                          <a:solidFill>
                            <a:schemeClr val="hlink"/>
                          </a:solidFill>
                          <a:hlinkClick r:id="rId3"/>
                        </a:rPr>
                        <a:t>www.aztransfer.com</a:t>
                      </a:r>
                      <a:endParaRPr sz="1900"/>
                    </a:p>
                    <a:p>
                      <a:pPr marL="0" marR="0" lvl="0" indent="0" algn="l" rtl="0">
                        <a:lnSpc>
                          <a:spcPct val="107000"/>
                        </a:lnSpc>
                        <a:spcBef>
                          <a:spcPts val="0"/>
                        </a:spcBef>
                        <a:spcAft>
                          <a:spcPts val="0"/>
                        </a:spcAft>
                        <a:buNone/>
                      </a:pPr>
                      <a:r>
                        <a:rPr lang="en-US" sz="1600"/>
                        <a:t> </a:t>
                      </a:r>
                      <a:endParaRPr/>
                    </a:p>
                    <a:p>
                      <a:pPr marL="0" marR="0" lvl="0" indent="0" algn="l" rtl="0">
                        <a:lnSpc>
                          <a:spcPct val="107000"/>
                        </a:lnSpc>
                        <a:spcBef>
                          <a:spcPts val="0"/>
                        </a:spcBef>
                        <a:spcAft>
                          <a:spcPts val="0"/>
                        </a:spcAft>
                        <a:buNone/>
                      </a:pPr>
                      <a:r>
                        <a:rPr lang="en-US" sz="1600"/>
                        <a:t> </a:t>
                      </a:r>
                      <a:endParaRPr sz="1600">
                        <a:latin typeface="Calibri"/>
                        <a:ea typeface="Calibri"/>
                        <a:cs typeface="Calibri"/>
                        <a:sym typeface="Calibri"/>
                      </a:endParaRPr>
                    </a:p>
                  </a:txBody>
                  <a:tcPr marL="64425" marR="64425" marT="0" marB="0">
                    <a:solidFill>
                      <a:srgbClr val="FF0000"/>
                    </a:solidFill>
                  </a:tcPr>
                </a:tc>
                <a:tc>
                  <a:txBody>
                    <a:bodyPr/>
                    <a:lstStyle/>
                    <a:p>
                      <a:pPr marL="0" marR="0" lvl="0" indent="0" algn="l" rtl="0">
                        <a:lnSpc>
                          <a:spcPct val="107000"/>
                        </a:lnSpc>
                        <a:spcBef>
                          <a:spcPts val="0"/>
                        </a:spcBef>
                        <a:spcAft>
                          <a:spcPts val="0"/>
                        </a:spcAft>
                        <a:buNone/>
                      </a:pPr>
                      <a:r>
                        <a:rPr lang="en-US" sz="1900" b="1">
                          <a:solidFill>
                            <a:schemeClr val="lt1"/>
                          </a:solidFill>
                        </a:rPr>
                        <a:t>How will it transfer to community college/university:</a:t>
                      </a:r>
                      <a:endParaRPr sz="1700" b="1">
                        <a:solidFill>
                          <a:schemeClr val="lt1"/>
                        </a:solidFill>
                      </a:endParaRPr>
                    </a:p>
                    <a:p>
                      <a:pPr marL="0" marR="0" lvl="0" indent="0" algn="l" rtl="0">
                        <a:lnSpc>
                          <a:spcPct val="107000"/>
                        </a:lnSpc>
                        <a:spcBef>
                          <a:spcPts val="0"/>
                        </a:spcBef>
                        <a:spcAft>
                          <a:spcPts val="0"/>
                        </a:spcAft>
                        <a:buNone/>
                      </a:pPr>
                      <a:r>
                        <a:rPr lang="en-US" sz="1900" b="1">
                          <a:solidFill>
                            <a:schemeClr val="lt1"/>
                          </a:solidFill>
                        </a:rPr>
                        <a:t>Visit the community college/university website you plan to attend</a:t>
                      </a:r>
                      <a:endParaRPr sz="1700" b="1">
                        <a:solidFill>
                          <a:schemeClr val="lt1"/>
                        </a:solidFill>
                      </a:endParaRPr>
                    </a:p>
                    <a:p>
                      <a:pPr marL="0" marR="0" lvl="0" indent="0" algn="l" rtl="0">
                        <a:lnSpc>
                          <a:spcPct val="107000"/>
                        </a:lnSpc>
                        <a:spcBef>
                          <a:spcPts val="0"/>
                        </a:spcBef>
                        <a:spcAft>
                          <a:spcPts val="0"/>
                        </a:spcAft>
                        <a:buNone/>
                      </a:pPr>
                      <a:r>
                        <a:rPr lang="en-US" sz="1900" b="1">
                          <a:solidFill>
                            <a:schemeClr val="lt1"/>
                          </a:solidFill>
                        </a:rPr>
                        <a:t>Go to </a:t>
                      </a:r>
                      <a:r>
                        <a:rPr lang="en-US" sz="1900" b="1" u="sng">
                          <a:solidFill>
                            <a:schemeClr val="lt1"/>
                          </a:solidFil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www.aztransfer.com</a:t>
                      </a:r>
                      <a:endParaRPr sz="1900" b="1">
                        <a:solidFill>
                          <a:schemeClr val="lt1"/>
                        </a:solidFill>
                      </a:endParaRPr>
                    </a:p>
                    <a:p>
                      <a:pPr marL="0" marR="0" lvl="0" indent="0" algn="l" rtl="0">
                        <a:lnSpc>
                          <a:spcPct val="107000"/>
                        </a:lnSpc>
                        <a:spcBef>
                          <a:spcPts val="0"/>
                        </a:spcBef>
                        <a:spcAft>
                          <a:spcPts val="0"/>
                        </a:spcAft>
                        <a:buNone/>
                      </a:pPr>
                      <a:r>
                        <a:rPr lang="en-US" sz="1600" b="1">
                          <a:solidFill>
                            <a:schemeClr val="lt1"/>
                          </a:solidFill>
                        </a:rPr>
                        <a:t> </a:t>
                      </a:r>
                      <a:endParaRPr b="1">
                        <a:solidFill>
                          <a:schemeClr val="lt1"/>
                        </a:solidFill>
                      </a:endParaRPr>
                    </a:p>
                    <a:p>
                      <a:pPr marL="0" marR="0" lvl="0" indent="0" algn="l" rtl="0">
                        <a:lnSpc>
                          <a:spcPct val="107000"/>
                        </a:lnSpc>
                        <a:spcBef>
                          <a:spcPts val="0"/>
                        </a:spcBef>
                        <a:spcAft>
                          <a:spcPts val="0"/>
                        </a:spcAft>
                        <a:buNone/>
                      </a:pPr>
                      <a:r>
                        <a:rPr lang="en-US" sz="1600" b="1">
                          <a:solidFill>
                            <a:schemeClr val="lt1"/>
                          </a:solidFill>
                        </a:rPr>
                        <a:t> </a:t>
                      </a:r>
                      <a:endParaRPr sz="1600" b="1">
                        <a:solidFill>
                          <a:schemeClr val="lt1"/>
                        </a:solidFill>
                      </a:endParaRPr>
                    </a:p>
                  </a:txBody>
                  <a:tcPr marL="64425" marR="64425" marT="0" marB="0">
                    <a:solidFill>
                      <a:schemeClr val="dk1"/>
                    </a:solidFill>
                  </a:tcPr>
                </a:tc>
                <a:extLst>
                  <a:ext uri="{0D108BD9-81ED-4DB2-BD59-A6C34878D82A}">
                    <a16:rowId xmlns:a16="http://schemas.microsoft.com/office/drawing/2014/main" val="10005"/>
                  </a:ext>
                </a:extLst>
              </a:tr>
            </a:tbl>
          </a:graphicData>
        </a:graphic>
      </p:graphicFrame>
      <p:pic>
        <p:nvPicPr>
          <p:cNvPr id="203" name="Google Shape;203;p26"/>
          <p:cNvPicPr preferRelativeResize="0"/>
          <p:nvPr/>
        </p:nvPicPr>
        <p:blipFill rotWithShape="1">
          <a:blip r:embed="rId4">
            <a:alphaModFix/>
          </a:blip>
          <a:srcRect/>
          <a:stretch/>
        </p:blipFill>
        <p:spPr>
          <a:xfrm>
            <a:off x="11430000" y="6096000"/>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3"/>
                                        </p:tgtEl>
                                        <p:attrNameLst>
                                          <p:attrName>style.visibility</p:attrName>
                                        </p:attrNameLst>
                                      </p:cBhvr>
                                      <p:to>
                                        <p:strVal val="visible"/>
                                      </p:to>
                                    </p:set>
                                    <p:animEffect transition="in" filter="fade">
                                      <p:cBhvr>
                                        <p:cTn id="7" dur="1"/>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aphicFrame>
        <p:nvGraphicFramePr>
          <p:cNvPr id="209" name="Google Shape;209;p27"/>
          <p:cNvGraphicFramePr/>
          <p:nvPr/>
        </p:nvGraphicFramePr>
        <p:xfrm>
          <a:off x="1" y="0"/>
          <a:ext cx="12192000" cy="4988900"/>
        </p:xfrm>
        <a:graphic>
          <a:graphicData uri="http://schemas.openxmlformats.org/drawingml/2006/table">
            <a:tbl>
              <a:tblPr firstRow="1" bandRow="1">
                <a:noFill/>
                <a:tableStyleId>{0D45D2C9-7BE7-4FCF-8C65-EB4244C15844}</a:tableStyleId>
              </a:tblPr>
              <a:tblGrid>
                <a:gridCol w="12192000">
                  <a:extLst>
                    <a:ext uri="{9D8B030D-6E8A-4147-A177-3AD203B41FA5}">
                      <a16:colId xmlns:a16="http://schemas.microsoft.com/office/drawing/2014/main" val="20000"/>
                    </a:ext>
                  </a:extLst>
                </a:gridCol>
              </a:tblGrid>
              <a:tr h="2001700">
                <a:tc>
                  <a:txBody>
                    <a:bodyPr/>
                    <a:lstStyle/>
                    <a:p>
                      <a:pPr marL="0" marR="0" lvl="0" indent="0" algn="ctr" rtl="0">
                        <a:lnSpc>
                          <a:spcPct val="100000"/>
                        </a:lnSpc>
                        <a:spcBef>
                          <a:spcPts val="0"/>
                        </a:spcBef>
                        <a:spcAft>
                          <a:spcPts val="0"/>
                        </a:spcAft>
                        <a:buClr>
                          <a:schemeClr val="dk1"/>
                        </a:buClr>
                        <a:buSzPts val="2800"/>
                        <a:buFont typeface="Calibri"/>
                        <a:buNone/>
                      </a:pPr>
                      <a:r>
                        <a:rPr lang="en-US" sz="2800"/>
                        <a:t>SCIENCE COURSE SELECTION</a:t>
                      </a:r>
                      <a:endParaRPr sz="2800"/>
                    </a:p>
                    <a:p>
                      <a:pPr marL="0" marR="0" lvl="0" indent="0" algn="ctr" rtl="0">
                        <a:spcBef>
                          <a:spcPts val="0"/>
                        </a:spcBef>
                        <a:spcAft>
                          <a:spcPts val="0"/>
                        </a:spcAft>
                        <a:buNone/>
                      </a:pPr>
                      <a:r>
                        <a:rPr lang="en-US" sz="2800"/>
                        <a:t/>
                      </a:r>
                      <a:br>
                        <a:rPr lang="en-US" sz="2800"/>
                      </a:br>
                      <a:endParaRPr sz="2800"/>
                    </a:p>
                  </a:txBody>
                  <a:tcPr marL="91450" marR="91450" marT="45725" marB="45725">
                    <a:solidFill>
                      <a:schemeClr val="dk1"/>
                    </a:solidFill>
                  </a:tcPr>
                </a:tc>
                <a:extLst>
                  <a:ext uri="{0D108BD9-81ED-4DB2-BD59-A6C34878D82A}">
                    <a16:rowId xmlns:a16="http://schemas.microsoft.com/office/drawing/2014/main" val="10000"/>
                  </a:ext>
                </a:extLst>
              </a:tr>
              <a:tr h="907450">
                <a:tc>
                  <a:txBody>
                    <a:bodyPr/>
                    <a:lstStyle/>
                    <a:p>
                      <a:pPr marL="0" marR="0" lvl="0" indent="0" algn="l" rtl="0">
                        <a:spcBef>
                          <a:spcPts val="0"/>
                        </a:spcBef>
                        <a:spcAft>
                          <a:spcPts val="0"/>
                        </a:spcAft>
                        <a:buNone/>
                      </a:pPr>
                      <a:r>
                        <a:rPr lang="en-US" sz="3000" b="1"/>
                        <a:t>Freshmen Year: Biology or Biology Honors</a:t>
                      </a:r>
                      <a:endParaRPr sz="3000" b="1"/>
                    </a:p>
                  </a:txBody>
                  <a:tcPr marL="91450" marR="91450" marT="45725" marB="45725">
                    <a:solidFill>
                      <a:srgbClr val="FF0000"/>
                    </a:solidFill>
                  </a:tcPr>
                </a:tc>
                <a:extLst>
                  <a:ext uri="{0D108BD9-81ED-4DB2-BD59-A6C34878D82A}">
                    <a16:rowId xmlns:a16="http://schemas.microsoft.com/office/drawing/2014/main" val="10001"/>
                  </a:ext>
                </a:extLst>
              </a:tr>
              <a:tr h="756575">
                <a:tc>
                  <a:txBody>
                    <a:bodyPr/>
                    <a:lstStyle/>
                    <a:p>
                      <a:pPr marL="0" marR="0" lvl="0" indent="0" algn="l" rtl="0">
                        <a:spcBef>
                          <a:spcPts val="0"/>
                        </a:spcBef>
                        <a:spcAft>
                          <a:spcPts val="0"/>
                        </a:spcAft>
                        <a:buNone/>
                      </a:pPr>
                      <a:r>
                        <a:rPr lang="en-US" sz="2500" b="1">
                          <a:solidFill>
                            <a:schemeClr val="lt1"/>
                          </a:solidFill>
                        </a:rPr>
                        <a:t>Sophomore Year: Earth, Earth Honors, Environmental, Chemistry, or Chemistry Honors</a:t>
                      </a:r>
                      <a:endParaRPr sz="2500" b="1">
                        <a:solidFill>
                          <a:schemeClr val="lt1"/>
                        </a:solidFill>
                      </a:endParaRPr>
                    </a:p>
                  </a:txBody>
                  <a:tcPr marL="91450" marR="91450" marT="45725" marB="45725">
                    <a:lnB w="12700" cap="flat" cmpd="sng">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r h="1323175">
                <a:tc>
                  <a:txBody>
                    <a:bodyPr/>
                    <a:lstStyle/>
                    <a:p>
                      <a:pPr marL="0" marR="0" lvl="0" indent="0" algn="l" rtl="0">
                        <a:spcBef>
                          <a:spcPts val="0"/>
                        </a:spcBef>
                        <a:spcAft>
                          <a:spcPts val="0"/>
                        </a:spcAft>
                        <a:buNone/>
                      </a:pPr>
                      <a:r>
                        <a:rPr lang="en-US" sz="2400" b="1"/>
                        <a:t>Junior Year: Chemistry, Chemistry Honors, Earth, Earth Honors, Environmental, AP Environmental, Anatomy &amp; Physiology, Physics Honors,  AP Physics C (Calculus based), AP Biology</a:t>
                      </a:r>
                      <a:endParaRPr sz="2400" b="1"/>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0000"/>
                    </a:solidFill>
                  </a:tcPr>
                </a:tc>
                <a:extLst>
                  <a:ext uri="{0D108BD9-81ED-4DB2-BD59-A6C34878D82A}">
                    <a16:rowId xmlns:a16="http://schemas.microsoft.com/office/drawing/2014/main" val="10003"/>
                  </a:ext>
                </a:extLst>
              </a:tr>
            </a:tbl>
          </a:graphicData>
        </a:graphic>
      </p:graphicFrame>
      <p:pic>
        <p:nvPicPr>
          <p:cNvPr id="210" name="Google Shape;210;p27" descr="Science - Handwriting image"/>
          <p:cNvPicPr preferRelativeResize="0"/>
          <p:nvPr/>
        </p:nvPicPr>
        <p:blipFill rotWithShape="1">
          <a:blip r:embed="rId3">
            <a:alphaModFix/>
          </a:blip>
          <a:srcRect/>
          <a:stretch/>
        </p:blipFill>
        <p:spPr>
          <a:xfrm>
            <a:off x="1431225" y="5108725"/>
            <a:ext cx="8468151" cy="166930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6" name="Google Shape;216;p28"/>
          <p:cNvPicPr preferRelativeResize="0"/>
          <p:nvPr/>
        </p:nvPicPr>
        <p:blipFill>
          <a:blip r:embed="rId3">
            <a:alphaModFix/>
          </a:blip>
          <a:stretch>
            <a:fillRect/>
          </a:stretch>
        </p:blipFill>
        <p:spPr>
          <a:xfrm>
            <a:off x="3228525" y="99388"/>
            <a:ext cx="5128600" cy="6659225"/>
          </a:xfrm>
          <a:prstGeom prst="rect">
            <a:avLst/>
          </a:prstGeom>
          <a:noFill/>
          <a:ln w="9525" cap="flat" cmpd="sng">
            <a:solidFill>
              <a:srgbClr val="FF0000"/>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21"/>
        <p:cNvGrpSpPr/>
        <p:nvPr/>
      </p:nvGrpSpPr>
      <p:grpSpPr>
        <a:xfrm>
          <a:off x="0" y="0"/>
          <a:ext cx="0" cy="0"/>
          <a:chOff x="0" y="0"/>
          <a:chExt cx="0" cy="0"/>
        </a:xfrm>
      </p:grpSpPr>
      <p:sp>
        <p:nvSpPr>
          <p:cNvPr id="222" name="Google Shape;222;p29"/>
          <p:cNvSpPr txBox="1">
            <a:spLocks noGrp="1"/>
          </p:cNvSpPr>
          <p:nvPr>
            <p:ph type="title"/>
          </p:nvPr>
        </p:nvSpPr>
        <p:spPr>
          <a:xfrm>
            <a:off x="760275" y="477075"/>
            <a:ext cx="3932100" cy="894600"/>
          </a:xfrm>
          <a:prstGeom prst="rect">
            <a:avLst/>
          </a:prstGeom>
          <a:ln w="9525" cap="flat" cmpd="sng">
            <a:solidFill>
              <a:srgbClr val="FF0000"/>
            </a:solidFill>
            <a:prstDash val="solid"/>
            <a:round/>
            <a:headEnd type="none" w="sm" len="sm"/>
            <a:tailEnd type="none" w="sm" len="sm"/>
          </a:ln>
        </p:spPr>
        <p:txBody>
          <a:bodyPr spcFirstLastPara="1" wrap="square" lIns="91425" tIns="45700" rIns="91425" bIns="45700" anchor="b" anchorCtr="0">
            <a:normAutofit/>
          </a:bodyPr>
          <a:lstStyle/>
          <a:p>
            <a:pPr marL="0" lvl="0" indent="0" algn="l" rtl="0">
              <a:spcBef>
                <a:spcPts val="0"/>
              </a:spcBef>
              <a:spcAft>
                <a:spcPts val="0"/>
              </a:spcAft>
              <a:buNone/>
            </a:pPr>
            <a:r>
              <a:rPr lang="en-US" sz="5400" b="1">
                <a:solidFill>
                  <a:schemeClr val="lt1"/>
                </a:solidFill>
              </a:rPr>
              <a:t>Next Steps</a:t>
            </a:r>
            <a:endParaRPr sz="5400" b="1">
              <a:solidFill>
                <a:schemeClr val="lt1"/>
              </a:solidFill>
            </a:endParaRPr>
          </a:p>
        </p:txBody>
      </p:sp>
      <p:sp>
        <p:nvSpPr>
          <p:cNvPr id="223" name="Google Shape;223;p29"/>
          <p:cNvSpPr txBox="1">
            <a:spLocks noGrp="1"/>
          </p:cNvSpPr>
          <p:nvPr>
            <p:ph type="body" idx="1"/>
          </p:nvPr>
        </p:nvSpPr>
        <p:spPr>
          <a:xfrm>
            <a:off x="839800" y="1649900"/>
            <a:ext cx="3852600" cy="4218900"/>
          </a:xfrm>
          <a:prstGeom prst="rect">
            <a:avLst/>
          </a:prstGeom>
          <a:ln w="9525" cap="flat" cmpd="sng">
            <a:solidFill>
              <a:srgbClr val="FF0000"/>
            </a:solidFill>
            <a:prstDash val="solid"/>
            <a:round/>
            <a:headEnd type="none" w="sm" len="sm"/>
            <a:tailEnd type="none" w="sm" len="sm"/>
          </a:ln>
        </p:spPr>
        <p:txBody>
          <a:bodyPr spcFirstLastPara="1" wrap="square" lIns="91425" tIns="45700" rIns="91425" bIns="45700" anchor="t" anchorCtr="0">
            <a:normAutofit fontScale="92500"/>
          </a:bodyPr>
          <a:lstStyle/>
          <a:p>
            <a:pPr marL="0" lvl="0" indent="0" algn="l" rtl="0">
              <a:spcBef>
                <a:spcPts val="1000"/>
              </a:spcBef>
              <a:spcAft>
                <a:spcPts val="0"/>
              </a:spcAft>
              <a:buNone/>
            </a:pPr>
            <a:r>
              <a:rPr lang="en-US" sz="2600" b="1">
                <a:solidFill>
                  <a:schemeClr val="lt1"/>
                </a:solidFill>
              </a:rPr>
              <a:t>-You will get a pass for your individual ECAP meeting with your counselor</a:t>
            </a:r>
            <a:endParaRPr sz="2600" b="1">
              <a:solidFill>
                <a:schemeClr val="lt1"/>
              </a:solidFill>
            </a:endParaRPr>
          </a:p>
          <a:p>
            <a:pPr marL="0" lvl="0" indent="0" algn="l" rtl="0">
              <a:spcBef>
                <a:spcPts val="1000"/>
              </a:spcBef>
              <a:spcAft>
                <a:spcPts val="0"/>
              </a:spcAft>
              <a:buNone/>
            </a:pPr>
            <a:r>
              <a:rPr lang="en-US" sz="2600" b="1">
                <a:solidFill>
                  <a:schemeClr val="lt1"/>
                </a:solidFill>
              </a:rPr>
              <a:t>-You will pick your courses with your counselors for next year</a:t>
            </a:r>
            <a:endParaRPr sz="2600" b="1">
              <a:solidFill>
                <a:schemeClr val="lt1"/>
              </a:solidFill>
            </a:endParaRPr>
          </a:p>
          <a:p>
            <a:pPr marL="0" lvl="0" indent="0" algn="l" rtl="0">
              <a:spcBef>
                <a:spcPts val="1000"/>
              </a:spcBef>
              <a:spcAft>
                <a:spcPts val="0"/>
              </a:spcAft>
              <a:buNone/>
            </a:pPr>
            <a:r>
              <a:rPr lang="en-US" sz="2600" b="1">
                <a:solidFill>
                  <a:schemeClr val="lt1"/>
                </a:solidFill>
              </a:rPr>
              <a:t>-Be thinking of what questions you have for your individual meeting</a:t>
            </a:r>
            <a:endParaRPr sz="2600" b="1">
              <a:solidFill>
                <a:schemeClr val="lt1"/>
              </a:solidFill>
            </a:endParaRPr>
          </a:p>
          <a:p>
            <a:pPr marL="0" lvl="0" indent="0" algn="l" rtl="0">
              <a:spcBef>
                <a:spcPts val="1000"/>
              </a:spcBef>
              <a:spcAft>
                <a:spcPts val="0"/>
              </a:spcAft>
              <a:buNone/>
            </a:pPr>
            <a:r>
              <a:rPr lang="en-US" sz="2600" b="1">
                <a:solidFill>
                  <a:schemeClr val="lt1"/>
                </a:solidFill>
              </a:rPr>
              <a:t>-Must come at the time on your pass due to scheduling</a:t>
            </a:r>
            <a:endParaRPr sz="2600" b="1">
              <a:solidFill>
                <a:schemeClr val="lt1"/>
              </a:solidFill>
            </a:endParaRPr>
          </a:p>
        </p:txBody>
      </p:sp>
      <p:pic>
        <p:nvPicPr>
          <p:cNvPr id="224" name="Google Shape;224;p29"/>
          <p:cNvPicPr preferRelativeResize="0">
            <a:picLocks noGrp="1"/>
          </p:cNvPicPr>
          <p:nvPr>
            <p:ph type="pic" idx="2"/>
          </p:nvPr>
        </p:nvPicPr>
        <p:blipFill rotWithShape="1">
          <a:blip r:embed="rId3">
            <a:alphaModFix/>
          </a:blip>
          <a:srcRect l="7763" r="7763"/>
          <a:stretch/>
        </p:blipFill>
        <p:spPr>
          <a:xfrm>
            <a:off x="5183200" y="477075"/>
            <a:ext cx="6172201" cy="5383850"/>
          </a:xfrm>
          <a:prstGeom prst="rect">
            <a:avLst/>
          </a:prstGeom>
          <a:ln w="9525" cap="flat" cmpd="sng">
            <a:solidFill>
              <a:srgbClr val="FF0000"/>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1301</Words>
  <Application>Microsoft Office PowerPoint</Application>
  <PresentationFormat>Widescreen</PresentationFormat>
  <Paragraphs>337</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Courier New</vt:lpstr>
      <vt:lpstr>Trebuchet MS</vt:lpstr>
      <vt:lpstr>Arial Black</vt:lpstr>
      <vt:lpstr>Noto Sans Symbols</vt:lpstr>
      <vt:lpstr>Office Theme</vt:lpstr>
      <vt:lpstr>SOPHOMORE Guidance Session  </vt:lpstr>
      <vt:lpstr>What to expect today…..</vt:lpstr>
      <vt:lpstr>Allow us to introduce ourselves…</vt:lpstr>
      <vt:lpstr>CTE: Career &amp; Technical Education</vt:lpstr>
      <vt:lpstr>PowerPoint Presentation</vt:lpstr>
      <vt:lpstr>Career &amp; Technical Education</vt:lpstr>
      <vt:lpstr>Steps to apply to CTE programs and what you need to know:</vt:lpstr>
      <vt:lpstr>West-Mec www.West-Mec.EDU</vt:lpstr>
      <vt:lpstr>PowerPoint Presentation</vt:lpstr>
      <vt:lpstr>WEST-MEC APPLICATION </vt:lpstr>
      <vt:lpstr>You need 22 credits to graduate</vt:lpstr>
      <vt:lpstr>☺ Reminders ☺  </vt:lpstr>
      <vt:lpstr>What are three differences between AP and Dual??</vt:lpstr>
      <vt:lpstr>PowerPoint Presentation</vt:lpstr>
      <vt:lpstr>PowerPoint Presentation</vt:lpstr>
      <vt:lpstr>PowerPoint Presentation</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SOPHOMORE Guidance Session  </dc:title>
  <dc:creator>Dennis J Sheets</dc:creator>
  <cp:lastModifiedBy>Dennis J Sheets</cp:lastModifiedBy>
  <cp:revision>1</cp:revision>
  <dcterms:modified xsi:type="dcterms:W3CDTF">2023-09-26T14:54:44Z</dcterms:modified>
</cp:coreProperties>
</file>