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15"/>
  </p:notesMasterIdLst>
  <p:handoutMasterIdLst>
    <p:handoutMasterId r:id="rId16"/>
  </p:handoutMasterIdLst>
  <p:sldIdLst>
    <p:sldId id="256" r:id="rId2"/>
    <p:sldId id="259" r:id="rId3"/>
    <p:sldId id="308" r:id="rId4"/>
    <p:sldId id="290" r:id="rId5"/>
    <p:sldId id="263" r:id="rId6"/>
    <p:sldId id="289" r:id="rId7"/>
    <p:sldId id="309" r:id="rId8"/>
    <p:sldId id="301" r:id="rId9"/>
    <p:sldId id="272" r:id="rId10"/>
    <p:sldId id="311" r:id="rId11"/>
    <p:sldId id="299" r:id="rId12"/>
    <p:sldId id="269" r:id="rId13"/>
    <p:sldId id="293" r:id="rId1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B0BB43-70C6-4DE7-8F56-358D8A42DA22}">
  <a:tblStyle styleId="{D0B0BB43-70C6-4DE7-8F56-358D8A42DA2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48" autoAdjust="0"/>
  </p:normalViewPr>
  <p:slideViewPr>
    <p:cSldViewPr snapToGrid="0">
      <p:cViewPr varScale="1">
        <p:scale>
          <a:sx n="68" d="100"/>
          <a:sy n="68" d="100"/>
        </p:scale>
        <p:origin x="40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hyperlink" Target="https://universityhq.org/how-to-become/" TargetMode="External"/><Relationship Id="rId2" Type="http://schemas.openxmlformats.org/officeDocument/2006/relationships/hyperlink" Target="https://www.dvusd.org/Page/75491" TargetMode="External"/><Relationship Id="rId1" Type="http://schemas.openxmlformats.org/officeDocument/2006/relationships/hyperlink" Target="https://www.dvusd.org/Page/64917" TargetMode="External"/><Relationship Id="rId4" Type="http://schemas.openxmlformats.org/officeDocument/2006/relationships/hyperlink" Target="https://www.maricopa.edu/"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www.dvusd.org/Page/75491" TargetMode="External"/><Relationship Id="rId2" Type="http://schemas.openxmlformats.org/officeDocument/2006/relationships/hyperlink" Target="https://www.dvusd.org/Page/64917" TargetMode="External"/><Relationship Id="rId1" Type="http://schemas.openxmlformats.org/officeDocument/2006/relationships/image" Target="../media/image1.jpeg"/><Relationship Id="rId5" Type="http://schemas.openxmlformats.org/officeDocument/2006/relationships/hyperlink" Target="https://www.maricopa.edu/" TargetMode="External"/><Relationship Id="rId4" Type="http://schemas.openxmlformats.org/officeDocument/2006/relationships/hyperlink" Target="https://universityhq.org/how-to-become/" TargetMode="Externa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BA41DE-2E76-4306-A125-893E68B39A23}" type="doc">
      <dgm:prSet loTypeId="urn:microsoft.com/office/officeart/2005/8/layout/default" loCatId="list" qsTypeId="urn:microsoft.com/office/officeart/2005/8/quickstyle/simple5" qsCatId="simple" csTypeId="urn:microsoft.com/office/officeart/2005/8/colors/accent2_2" csCatId="accent2"/>
      <dgm:spPr/>
      <dgm:t>
        <a:bodyPr/>
        <a:lstStyle/>
        <a:p>
          <a:endParaRPr lang="en-US"/>
        </a:p>
      </dgm:t>
    </dgm:pt>
    <dgm:pt modelId="{E7B83493-450F-4A75-9565-05F3EE57AF66}">
      <dgm:prSet/>
      <dgm:spPr/>
      <dgm:t>
        <a:bodyPr/>
        <a:lstStyle/>
        <a:p>
          <a:r>
            <a:rPr lang="en-US">
              <a:hlinkClick xmlns:r="http://schemas.openxmlformats.org/officeDocument/2006/relationships" r:id="rId1"/>
            </a:rPr>
            <a:t>MILITARY</a:t>
          </a:r>
          <a:endParaRPr lang="en-US"/>
        </a:p>
      </dgm:t>
    </dgm:pt>
    <dgm:pt modelId="{D8845739-0237-4A17-B0E9-69789108E9A7}" type="parTrans" cxnId="{09EFEED4-38AB-4BB1-A1EF-C7AC94D74B8E}">
      <dgm:prSet/>
      <dgm:spPr/>
      <dgm:t>
        <a:bodyPr/>
        <a:lstStyle/>
        <a:p>
          <a:endParaRPr lang="en-US"/>
        </a:p>
      </dgm:t>
    </dgm:pt>
    <dgm:pt modelId="{FCA9919D-2865-4A1A-9B0F-DEAC7C105E9D}" type="sibTrans" cxnId="{09EFEED4-38AB-4BB1-A1EF-C7AC94D74B8E}">
      <dgm:prSet/>
      <dgm:spPr/>
      <dgm:t>
        <a:bodyPr/>
        <a:lstStyle/>
        <a:p>
          <a:endParaRPr lang="en-US"/>
        </a:p>
      </dgm:t>
    </dgm:pt>
    <dgm:pt modelId="{E311C7C2-617E-45D2-A6B5-63683ADAFA99}">
      <dgm:prSet/>
      <dgm:spPr/>
      <dgm:t>
        <a:bodyPr/>
        <a:lstStyle/>
        <a:p>
          <a:r>
            <a:rPr lang="en-US">
              <a:hlinkClick xmlns:r="http://schemas.openxmlformats.org/officeDocument/2006/relationships" r:id="rId2"/>
            </a:rPr>
            <a:t>TRADES/TECH SCHOOL</a:t>
          </a:r>
          <a:endParaRPr lang="en-US"/>
        </a:p>
      </dgm:t>
    </dgm:pt>
    <dgm:pt modelId="{62517780-E89E-4700-9C3B-2D30F4971BF2}" type="parTrans" cxnId="{95BE9508-7AD2-4206-A636-90942D0157B7}">
      <dgm:prSet/>
      <dgm:spPr/>
      <dgm:t>
        <a:bodyPr/>
        <a:lstStyle/>
        <a:p>
          <a:endParaRPr lang="en-US"/>
        </a:p>
      </dgm:t>
    </dgm:pt>
    <dgm:pt modelId="{1E2A4E78-2EC3-4BF2-AD48-8B81BA00305C}" type="sibTrans" cxnId="{95BE9508-7AD2-4206-A636-90942D0157B7}">
      <dgm:prSet/>
      <dgm:spPr/>
      <dgm:t>
        <a:bodyPr/>
        <a:lstStyle/>
        <a:p>
          <a:endParaRPr lang="en-US"/>
        </a:p>
      </dgm:t>
    </dgm:pt>
    <dgm:pt modelId="{2C5ADDB6-E864-433E-AFC3-D2E8882991A8}">
      <dgm:prSet/>
      <dgm:spPr/>
      <dgm:t>
        <a:bodyPr/>
        <a:lstStyle/>
        <a:p>
          <a:r>
            <a:rPr lang="en-US">
              <a:hlinkClick xmlns:r="http://schemas.openxmlformats.org/officeDocument/2006/relationships" r:id="rId3"/>
            </a:rPr>
            <a:t>CAREER RESEARCH</a:t>
          </a:r>
          <a:endParaRPr lang="en-US"/>
        </a:p>
      </dgm:t>
    </dgm:pt>
    <dgm:pt modelId="{BDAA289A-EA16-49CE-A1A6-7C00D2FAB0EE}" type="parTrans" cxnId="{3D1CF49E-4CAB-4E4F-9D55-BA4430B784BE}">
      <dgm:prSet/>
      <dgm:spPr/>
      <dgm:t>
        <a:bodyPr/>
        <a:lstStyle/>
        <a:p>
          <a:endParaRPr lang="en-US"/>
        </a:p>
      </dgm:t>
    </dgm:pt>
    <dgm:pt modelId="{B1AC0F57-E7D2-437A-9ACD-240F5820BBBF}" type="sibTrans" cxnId="{3D1CF49E-4CAB-4E4F-9D55-BA4430B784BE}">
      <dgm:prSet/>
      <dgm:spPr/>
      <dgm:t>
        <a:bodyPr/>
        <a:lstStyle/>
        <a:p>
          <a:endParaRPr lang="en-US"/>
        </a:p>
      </dgm:t>
    </dgm:pt>
    <dgm:pt modelId="{B8B487D4-C1B6-4031-A731-97A46A677E51}">
      <dgm:prSet/>
      <dgm:spPr/>
      <dgm:t>
        <a:bodyPr/>
        <a:lstStyle/>
        <a:p>
          <a:r>
            <a:rPr lang="en-US">
              <a:hlinkClick xmlns:r="http://schemas.openxmlformats.org/officeDocument/2006/relationships" r:id="rId4"/>
            </a:rPr>
            <a:t>COMMUNITY COLLEGE</a:t>
          </a:r>
          <a:endParaRPr lang="en-US"/>
        </a:p>
      </dgm:t>
    </dgm:pt>
    <dgm:pt modelId="{78B57074-8AEC-4618-8513-20BEE2BBE5B3}" type="parTrans" cxnId="{590E4781-2DB7-4F8A-9A8E-FFE829C2A8FC}">
      <dgm:prSet/>
      <dgm:spPr/>
      <dgm:t>
        <a:bodyPr/>
        <a:lstStyle/>
        <a:p>
          <a:endParaRPr lang="en-US"/>
        </a:p>
      </dgm:t>
    </dgm:pt>
    <dgm:pt modelId="{049A11CF-99CC-4D04-B5C7-8A1B0A8D78E4}" type="sibTrans" cxnId="{590E4781-2DB7-4F8A-9A8E-FFE829C2A8FC}">
      <dgm:prSet/>
      <dgm:spPr/>
      <dgm:t>
        <a:bodyPr/>
        <a:lstStyle/>
        <a:p>
          <a:endParaRPr lang="en-US"/>
        </a:p>
      </dgm:t>
    </dgm:pt>
    <dgm:pt modelId="{63F18AF8-B23E-6843-ADC7-A570C4AE220F}" type="pres">
      <dgm:prSet presAssocID="{CEBA41DE-2E76-4306-A125-893E68B39A23}" presName="diagram" presStyleCnt="0">
        <dgm:presLayoutVars>
          <dgm:dir/>
          <dgm:resizeHandles val="exact"/>
        </dgm:presLayoutVars>
      </dgm:prSet>
      <dgm:spPr/>
      <dgm:t>
        <a:bodyPr/>
        <a:lstStyle/>
        <a:p>
          <a:endParaRPr lang="en-US"/>
        </a:p>
      </dgm:t>
    </dgm:pt>
    <dgm:pt modelId="{CDC78CB6-5E7E-ED44-8C26-186AB977C298}" type="pres">
      <dgm:prSet presAssocID="{E7B83493-450F-4A75-9565-05F3EE57AF66}" presName="node" presStyleLbl="node1" presStyleIdx="0" presStyleCnt="4">
        <dgm:presLayoutVars>
          <dgm:bulletEnabled val="1"/>
        </dgm:presLayoutVars>
      </dgm:prSet>
      <dgm:spPr/>
      <dgm:t>
        <a:bodyPr/>
        <a:lstStyle/>
        <a:p>
          <a:endParaRPr lang="en-US"/>
        </a:p>
      </dgm:t>
    </dgm:pt>
    <dgm:pt modelId="{B062AD66-CD82-AE48-8510-E6F1408C960E}" type="pres">
      <dgm:prSet presAssocID="{FCA9919D-2865-4A1A-9B0F-DEAC7C105E9D}" presName="sibTrans" presStyleCnt="0"/>
      <dgm:spPr/>
    </dgm:pt>
    <dgm:pt modelId="{09F85CBC-EF19-1746-AA40-1F6DC7550403}" type="pres">
      <dgm:prSet presAssocID="{E311C7C2-617E-45D2-A6B5-63683ADAFA99}" presName="node" presStyleLbl="node1" presStyleIdx="1" presStyleCnt="4">
        <dgm:presLayoutVars>
          <dgm:bulletEnabled val="1"/>
        </dgm:presLayoutVars>
      </dgm:prSet>
      <dgm:spPr/>
      <dgm:t>
        <a:bodyPr/>
        <a:lstStyle/>
        <a:p>
          <a:endParaRPr lang="en-US"/>
        </a:p>
      </dgm:t>
    </dgm:pt>
    <dgm:pt modelId="{6D05772E-9AB3-4746-A1D3-CE04DFEB2F3D}" type="pres">
      <dgm:prSet presAssocID="{1E2A4E78-2EC3-4BF2-AD48-8B81BA00305C}" presName="sibTrans" presStyleCnt="0"/>
      <dgm:spPr/>
    </dgm:pt>
    <dgm:pt modelId="{39B52E0D-0159-A04B-80CA-6BF0C746C9CB}" type="pres">
      <dgm:prSet presAssocID="{2C5ADDB6-E864-433E-AFC3-D2E8882991A8}" presName="node" presStyleLbl="node1" presStyleIdx="2" presStyleCnt="4">
        <dgm:presLayoutVars>
          <dgm:bulletEnabled val="1"/>
        </dgm:presLayoutVars>
      </dgm:prSet>
      <dgm:spPr/>
      <dgm:t>
        <a:bodyPr/>
        <a:lstStyle/>
        <a:p>
          <a:endParaRPr lang="en-US"/>
        </a:p>
      </dgm:t>
    </dgm:pt>
    <dgm:pt modelId="{3E32FB43-7C5F-C746-A116-9FC148F949C0}" type="pres">
      <dgm:prSet presAssocID="{B1AC0F57-E7D2-437A-9ACD-240F5820BBBF}" presName="sibTrans" presStyleCnt="0"/>
      <dgm:spPr/>
    </dgm:pt>
    <dgm:pt modelId="{154CEC9C-1B30-2049-B841-BA695D39DEC4}" type="pres">
      <dgm:prSet presAssocID="{B8B487D4-C1B6-4031-A731-97A46A677E51}" presName="node" presStyleLbl="node1" presStyleIdx="3" presStyleCnt="4">
        <dgm:presLayoutVars>
          <dgm:bulletEnabled val="1"/>
        </dgm:presLayoutVars>
      </dgm:prSet>
      <dgm:spPr/>
      <dgm:t>
        <a:bodyPr/>
        <a:lstStyle/>
        <a:p>
          <a:endParaRPr lang="en-US"/>
        </a:p>
      </dgm:t>
    </dgm:pt>
  </dgm:ptLst>
  <dgm:cxnLst>
    <dgm:cxn modelId="{661ACEC5-7E08-F64A-AF51-37C61038C044}" type="presOf" srcId="{2C5ADDB6-E864-433E-AFC3-D2E8882991A8}" destId="{39B52E0D-0159-A04B-80CA-6BF0C746C9CB}" srcOrd="0" destOrd="0" presId="urn:microsoft.com/office/officeart/2005/8/layout/default"/>
    <dgm:cxn modelId="{E79169AB-4295-6647-B94D-DB18FC8A0F88}" type="presOf" srcId="{CEBA41DE-2E76-4306-A125-893E68B39A23}" destId="{63F18AF8-B23E-6843-ADC7-A570C4AE220F}" srcOrd="0" destOrd="0" presId="urn:microsoft.com/office/officeart/2005/8/layout/default"/>
    <dgm:cxn modelId="{95BE9508-7AD2-4206-A636-90942D0157B7}" srcId="{CEBA41DE-2E76-4306-A125-893E68B39A23}" destId="{E311C7C2-617E-45D2-A6B5-63683ADAFA99}" srcOrd="1" destOrd="0" parTransId="{62517780-E89E-4700-9C3B-2D30F4971BF2}" sibTransId="{1E2A4E78-2EC3-4BF2-AD48-8B81BA00305C}"/>
    <dgm:cxn modelId="{BD61CB40-7620-4047-A935-FEB6D2DBC322}" type="presOf" srcId="{B8B487D4-C1B6-4031-A731-97A46A677E51}" destId="{154CEC9C-1B30-2049-B841-BA695D39DEC4}" srcOrd="0" destOrd="0" presId="urn:microsoft.com/office/officeart/2005/8/layout/default"/>
    <dgm:cxn modelId="{09EFEED4-38AB-4BB1-A1EF-C7AC94D74B8E}" srcId="{CEBA41DE-2E76-4306-A125-893E68B39A23}" destId="{E7B83493-450F-4A75-9565-05F3EE57AF66}" srcOrd="0" destOrd="0" parTransId="{D8845739-0237-4A17-B0E9-69789108E9A7}" sibTransId="{FCA9919D-2865-4A1A-9B0F-DEAC7C105E9D}"/>
    <dgm:cxn modelId="{3D1CF49E-4CAB-4E4F-9D55-BA4430B784BE}" srcId="{CEBA41DE-2E76-4306-A125-893E68B39A23}" destId="{2C5ADDB6-E864-433E-AFC3-D2E8882991A8}" srcOrd="2" destOrd="0" parTransId="{BDAA289A-EA16-49CE-A1A6-7C00D2FAB0EE}" sibTransId="{B1AC0F57-E7D2-437A-9ACD-240F5820BBBF}"/>
    <dgm:cxn modelId="{3A30B3EC-18D6-114C-8546-733CE649F8EF}" type="presOf" srcId="{E7B83493-450F-4A75-9565-05F3EE57AF66}" destId="{CDC78CB6-5E7E-ED44-8C26-186AB977C298}" srcOrd="0" destOrd="0" presId="urn:microsoft.com/office/officeart/2005/8/layout/default"/>
    <dgm:cxn modelId="{590E4781-2DB7-4F8A-9A8E-FFE829C2A8FC}" srcId="{CEBA41DE-2E76-4306-A125-893E68B39A23}" destId="{B8B487D4-C1B6-4031-A731-97A46A677E51}" srcOrd="3" destOrd="0" parTransId="{78B57074-8AEC-4618-8513-20BEE2BBE5B3}" sibTransId="{049A11CF-99CC-4D04-B5C7-8A1B0A8D78E4}"/>
    <dgm:cxn modelId="{B844AF9C-1812-5045-A6EA-BE799921BD23}" type="presOf" srcId="{E311C7C2-617E-45D2-A6B5-63683ADAFA99}" destId="{09F85CBC-EF19-1746-AA40-1F6DC7550403}" srcOrd="0" destOrd="0" presId="urn:microsoft.com/office/officeart/2005/8/layout/default"/>
    <dgm:cxn modelId="{13E01603-BF25-4248-9A72-6DF4C70406D6}" type="presParOf" srcId="{63F18AF8-B23E-6843-ADC7-A570C4AE220F}" destId="{CDC78CB6-5E7E-ED44-8C26-186AB977C298}" srcOrd="0" destOrd="0" presId="urn:microsoft.com/office/officeart/2005/8/layout/default"/>
    <dgm:cxn modelId="{7A478B1E-CE30-9D49-B9AF-F950510356D4}" type="presParOf" srcId="{63F18AF8-B23E-6843-ADC7-A570C4AE220F}" destId="{B062AD66-CD82-AE48-8510-E6F1408C960E}" srcOrd="1" destOrd="0" presId="urn:microsoft.com/office/officeart/2005/8/layout/default"/>
    <dgm:cxn modelId="{B5069D83-6449-F747-8FD0-B71AB7DBE0C4}" type="presParOf" srcId="{63F18AF8-B23E-6843-ADC7-A570C4AE220F}" destId="{09F85CBC-EF19-1746-AA40-1F6DC7550403}" srcOrd="2" destOrd="0" presId="urn:microsoft.com/office/officeart/2005/8/layout/default"/>
    <dgm:cxn modelId="{5661DAE7-8FE4-3A40-B67D-0F1DBD26140A}" type="presParOf" srcId="{63F18AF8-B23E-6843-ADC7-A570C4AE220F}" destId="{6D05772E-9AB3-4746-A1D3-CE04DFEB2F3D}" srcOrd="3" destOrd="0" presId="urn:microsoft.com/office/officeart/2005/8/layout/default"/>
    <dgm:cxn modelId="{6E896F3D-FD0F-8349-A6C2-A2A336113EDA}" type="presParOf" srcId="{63F18AF8-B23E-6843-ADC7-A570C4AE220F}" destId="{39B52E0D-0159-A04B-80CA-6BF0C746C9CB}" srcOrd="4" destOrd="0" presId="urn:microsoft.com/office/officeart/2005/8/layout/default"/>
    <dgm:cxn modelId="{9F21D23B-EF23-544C-A4BF-307CD8CC2B09}" type="presParOf" srcId="{63F18AF8-B23E-6843-ADC7-A570C4AE220F}" destId="{3E32FB43-7C5F-C746-A116-9FC148F949C0}" srcOrd="5" destOrd="0" presId="urn:microsoft.com/office/officeart/2005/8/layout/default"/>
    <dgm:cxn modelId="{EF92706F-4856-784B-83E5-B0770A189DA1}" type="presParOf" srcId="{63F18AF8-B23E-6843-ADC7-A570C4AE220F}" destId="{154CEC9C-1B30-2049-B841-BA695D39DEC4}" srcOrd="6" destOrd="0" presId="urn:microsoft.com/office/officeart/2005/8/layout/defaul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C78CB6-5E7E-ED44-8C26-186AB977C298}">
      <dsp:nvSpPr>
        <dsp:cNvPr id="0" name=""/>
        <dsp:cNvSpPr/>
      </dsp:nvSpPr>
      <dsp:spPr>
        <a:xfrm>
          <a:off x="453" y="231707"/>
          <a:ext cx="1767129" cy="1060277"/>
        </a:xfrm>
        <a:prstGeom prst="rect">
          <a:avLst/>
        </a:prstGeom>
        <a:blipFill rotWithShape="0">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a:outerShdw blurRad="25400" dist="127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hlinkClick xmlns:r="http://schemas.openxmlformats.org/officeDocument/2006/relationships" r:id="rId2"/>
            </a:rPr>
            <a:t>MILITARY</a:t>
          </a:r>
          <a:endParaRPr lang="en-US" sz="2300" kern="1200"/>
        </a:p>
      </dsp:txBody>
      <dsp:txXfrm>
        <a:off x="453" y="231707"/>
        <a:ext cx="1767129" cy="1060277"/>
      </dsp:txXfrm>
    </dsp:sp>
    <dsp:sp modelId="{09F85CBC-EF19-1746-AA40-1F6DC7550403}">
      <dsp:nvSpPr>
        <dsp:cNvPr id="0" name=""/>
        <dsp:cNvSpPr/>
      </dsp:nvSpPr>
      <dsp:spPr>
        <a:xfrm>
          <a:off x="1944295" y="231707"/>
          <a:ext cx="1767129" cy="1060277"/>
        </a:xfrm>
        <a:prstGeom prst="rect">
          <a:avLst/>
        </a:prstGeom>
        <a:blipFill rotWithShape="0">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a:outerShdw blurRad="25400" dist="127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hlinkClick xmlns:r="http://schemas.openxmlformats.org/officeDocument/2006/relationships" r:id="rId3"/>
            </a:rPr>
            <a:t>TRADES/TECH SCHOOL</a:t>
          </a:r>
          <a:endParaRPr lang="en-US" sz="2300" kern="1200"/>
        </a:p>
      </dsp:txBody>
      <dsp:txXfrm>
        <a:off x="1944295" y="231707"/>
        <a:ext cx="1767129" cy="1060277"/>
      </dsp:txXfrm>
    </dsp:sp>
    <dsp:sp modelId="{39B52E0D-0159-A04B-80CA-6BF0C746C9CB}">
      <dsp:nvSpPr>
        <dsp:cNvPr id="0" name=""/>
        <dsp:cNvSpPr/>
      </dsp:nvSpPr>
      <dsp:spPr>
        <a:xfrm>
          <a:off x="453" y="1468697"/>
          <a:ext cx="1767129" cy="1060277"/>
        </a:xfrm>
        <a:prstGeom prst="rect">
          <a:avLst/>
        </a:prstGeom>
        <a:blipFill rotWithShape="0">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a:outerShdw blurRad="25400" dist="127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hlinkClick xmlns:r="http://schemas.openxmlformats.org/officeDocument/2006/relationships" r:id="rId4"/>
            </a:rPr>
            <a:t>CAREER RESEARCH</a:t>
          </a:r>
          <a:endParaRPr lang="en-US" sz="2300" kern="1200"/>
        </a:p>
      </dsp:txBody>
      <dsp:txXfrm>
        <a:off x="453" y="1468697"/>
        <a:ext cx="1767129" cy="1060277"/>
      </dsp:txXfrm>
    </dsp:sp>
    <dsp:sp modelId="{154CEC9C-1B30-2049-B841-BA695D39DEC4}">
      <dsp:nvSpPr>
        <dsp:cNvPr id="0" name=""/>
        <dsp:cNvSpPr/>
      </dsp:nvSpPr>
      <dsp:spPr>
        <a:xfrm>
          <a:off x="1944295" y="1468697"/>
          <a:ext cx="1767129" cy="1060277"/>
        </a:xfrm>
        <a:prstGeom prst="rect">
          <a:avLst/>
        </a:prstGeom>
        <a:blipFill rotWithShape="0">
          <a:blip xmlns:r="http://schemas.openxmlformats.org/officeDocument/2006/relationships" r:embed="rId1">
            <a:duotone>
              <a:schemeClr val="accent2">
                <a:hueOff val="0"/>
                <a:satOff val="0"/>
                <a:lumOff val="0"/>
                <a:alphaOff val="0"/>
                <a:shade val="88000"/>
                <a:lumMod val="88000"/>
              </a:schemeClr>
              <a:schemeClr val="accent2">
                <a:hueOff val="0"/>
                <a:satOff val="0"/>
                <a:lumOff val="0"/>
                <a:alphaOff val="0"/>
              </a:schemeClr>
            </a:duotone>
          </a:blip>
          <a:tile tx="0" ty="0" sx="100000" sy="100000" flip="none" algn="tl"/>
        </a:blipFill>
        <a:ln>
          <a:noFill/>
        </a:ln>
        <a:effectLst>
          <a:outerShdw blurRad="25400" dist="127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hlinkClick xmlns:r="http://schemas.openxmlformats.org/officeDocument/2006/relationships" r:id="rId5"/>
            </a:rPr>
            <a:t>COMMUNITY COLLEGE</a:t>
          </a:r>
          <a:endParaRPr lang="en-US" sz="2300" kern="1200"/>
        </a:p>
      </dsp:txBody>
      <dsp:txXfrm>
        <a:off x="1944295" y="1468697"/>
        <a:ext cx="1767129" cy="106027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7717923-CED5-4340-BAB0-1B7AD4F07412}" type="datetimeFigureOut">
              <a:rPr lang="en-US" smtClean="0"/>
              <a:t>10/17/2022</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F5E1A28-EBF0-466B-8CE6-0ED46E522DF0}" type="slidenum">
              <a:rPr lang="en-US" smtClean="0"/>
              <a:t>‹#›</a:t>
            </a:fld>
            <a:endParaRPr lang="en-US"/>
          </a:p>
        </p:txBody>
      </p:sp>
    </p:spTree>
    <p:extLst>
      <p:ext uri="{BB962C8B-B14F-4D97-AF65-F5344CB8AC3E}">
        <p14:creationId xmlns:p14="http://schemas.microsoft.com/office/powerpoint/2010/main" val="2781717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75" tIns="46575" rIns="93175" bIns="4657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722227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46" name="Google Shape;146;p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6677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4: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69" name="Google Shape;169;p4: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76313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40d3cea976_4_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40d3cea976_4_11: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3" name="Google Shape;203;g40d3cea976_4_11: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extLst>
      <p:ext uri="{BB962C8B-B14F-4D97-AF65-F5344CB8AC3E}">
        <p14:creationId xmlns:p14="http://schemas.microsoft.com/office/powerpoint/2010/main" val="1198963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6: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b="0" i="0" u="none" strike="noStrike" cap="none" dirty="0">
              <a:solidFill>
                <a:schemeClr val="dk1"/>
              </a:solidFill>
              <a:latin typeface="Calibri"/>
              <a:ea typeface="Calibri"/>
              <a:cs typeface="Calibri"/>
              <a:sym typeface="Calibri"/>
            </a:endParaRPr>
          </a:p>
        </p:txBody>
      </p:sp>
      <p:sp>
        <p:nvSpPr>
          <p:cNvPr id="144" name="Google Shape;144;p6: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05471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4: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Students, your counselors want to take one more opportunity to remind you of the credit requirements for graduation. Remember that 22 credits are needed to graduate from BCHS, but you must also have met all of the course requirements as well. Your counselor will review your credits with you during your individual ECAP meeting; however, if at any point you have a question about taking classes online or outside of BCHS, please make sure to check with your counselor prior to enrolling to ensure you will receive credit. We cannot accept credits from schools that are not accredited. </a:t>
            </a:r>
            <a:endParaRPr sz="1200" b="0" i="0" u="none" strike="noStrike" cap="none">
              <a:solidFill>
                <a:schemeClr val="dk1"/>
              </a:solidFill>
              <a:latin typeface="Calibri"/>
              <a:ea typeface="Calibri"/>
              <a:cs typeface="Calibri"/>
              <a:sym typeface="Calibri"/>
            </a:endParaRPr>
          </a:p>
        </p:txBody>
      </p:sp>
      <p:sp>
        <p:nvSpPr>
          <p:cNvPr id="257" name="Google Shape;257;p14: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87328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6: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73" name="Google Shape;273;p16: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4967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3: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49" name="Google Shape;249;p13: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50832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3" name="Freeform 12"/>
          <p:cNvSpPr/>
          <p:nvPr/>
        </p:nvSpPr>
        <p:spPr>
          <a:xfrm>
            <a:off x="-8467" y="-16933"/>
            <a:ext cx="8754534" cy="6451600"/>
          </a:xfrm>
          <a:custGeom>
            <a:avLst/>
            <a:gdLst/>
            <a:ahLst/>
            <a:cxnLst/>
            <a:rect l="l" t="t" r="r" b="b"/>
            <a:pathLst>
              <a:path w="8754534" h="6451600">
                <a:moveTo>
                  <a:pt x="8373534" y="0"/>
                </a:moveTo>
                <a:lnTo>
                  <a:pt x="8754534" y="5994400"/>
                </a:lnTo>
                <a:lnTo>
                  <a:pt x="0" y="6451600"/>
                </a:lnTo>
                <a:lnTo>
                  <a:pt x="0" y="0"/>
                </a:lnTo>
                <a:lnTo>
                  <a:pt x="8373534" y="0"/>
                </a:lnTo>
                <a:close/>
              </a:path>
            </a:pathLst>
          </a:cu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10379" y="4445000"/>
            <a:ext cx="8464695" cy="1715811"/>
          </a:xfrm>
          <a:custGeom>
            <a:avLst/>
            <a:gdLst/>
            <a:ahLst/>
            <a:cxnLst/>
            <a:rect l="l" t="t" r="r" b="b"/>
            <a:pathLst>
              <a:path w="8428428" h="1878553">
                <a:moveTo>
                  <a:pt x="0" y="438229"/>
                </a:moveTo>
                <a:lnTo>
                  <a:pt x="8343246" y="0"/>
                </a:lnTo>
                <a:lnTo>
                  <a:pt x="8428428" y="1424838"/>
                </a:lnTo>
                <a:lnTo>
                  <a:pt x="7515" y="1878553"/>
                </a:lnTo>
                <a:lnTo>
                  <a:pt x="0" y="438229"/>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2864" y="0"/>
            <a:ext cx="5811235" cy="321615"/>
          </a:xfrm>
          <a:custGeom>
            <a:avLst/>
            <a:gdLst/>
            <a:ahLst/>
            <a:cxnLst/>
            <a:rect l="l" t="t" r="r" b="b"/>
            <a:pathLst>
              <a:path w="5811235" h="321615">
                <a:moveTo>
                  <a:pt x="0" y="0"/>
                </a:moveTo>
                <a:lnTo>
                  <a:pt x="5811235" y="0"/>
                </a:lnTo>
                <a:lnTo>
                  <a:pt x="1" y="321615"/>
                </a:lnTo>
                <a:cubicBezTo>
                  <a:pt x="1" y="214410"/>
                  <a:pt x="0" y="107205"/>
                  <a:pt x="0" y="0"/>
                </a:cubicBez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0" name="Freeform 29"/>
          <p:cNvSpPr/>
          <p:nvPr/>
        </p:nvSpPr>
        <p:spPr>
          <a:xfrm rot="21420000">
            <a:off x="-170768" y="213023"/>
            <a:ext cx="8480534" cy="5746008"/>
          </a:xfrm>
          <a:custGeom>
            <a:avLst/>
            <a:gdLst/>
            <a:ahLst/>
            <a:cxnLst/>
            <a:rect l="l" t="t" r="r" b="b"/>
            <a:pathLst>
              <a:path w="11307378" h="5746008">
                <a:moveTo>
                  <a:pt x="11270997" y="0"/>
                </a:moveTo>
                <a:lnTo>
                  <a:pt x="11307378" y="5746008"/>
                </a:lnTo>
                <a:lnTo>
                  <a:pt x="1" y="574313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451416" y="668338"/>
            <a:ext cx="7533524" cy="2766528"/>
          </a:xfrm>
        </p:spPr>
        <p:txBody>
          <a:bodyPr anchor="b">
            <a:normAutofit/>
          </a:bodyPr>
          <a:lstStyle>
            <a:lvl1pPr algn="r">
              <a:defRPr sz="7200"/>
            </a:lvl1pPr>
          </a:lstStyle>
          <a:p>
            <a:r>
              <a:rPr lang="en-US" smtClean="0"/>
              <a:t>Click to edit Master title style</a:t>
            </a:r>
            <a:endParaRPr lang="en-US" dirty="0"/>
          </a:p>
        </p:txBody>
      </p:sp>
      <p:sp>
        <p:nvSpPr>
          <p:cNvPr id="3" name="Subtitle 2"/>
          <p:cNvSpPr>
            <a:spLocks noGrp="1"/>
          </p:cNvSpPr>
          <p:nvPr>
            <p:ph type="subTitle" idx="1"/>
          </p:nvPr>
        </p:nvSpPr>
        <p:spPr>
          <a:xfrm rot="21420000">
            <a:off x="554462" y="3446830"/>
            <a:ext cx="7512060" cy="550333"/>
          </a:xfrm>
        </p:spPr>
        <p:txBody>
          <a:bodyPr anchor="t">
            <a:noAutofit/>
          </a:bodyPr>
          <a:lstStyle>
            <a:lvl1pPr marL="0" indent="0" algn="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3669071" y="4714242"/>
            <a:ext cx="4607740" cy="942356"/>
          </a:xfrm>
        </p:spPr>
        <p:txBody>
          <a:bodyPr/>
          <a:lstStyle>
            <a:lvl1pPr algn="ctr">
              <a:defRPr sz="4200">
                <a:solidFill>
                  <a:schemeClr val="accent1">
                    <a:lumMod val="50000"/>
                  </a:schemeClr>
                </a:solidFill>
              </a:defRPr>
            </a:lvl1pPr>
          </a:lstStyle>
          <a:p>
            <a:endParaRPr lang="en-US"/>
          </a:p>
        </p:txBody>
      </p:sp>
      <p:sp>
        <p:nvSpPr>
          <p:cNvPr id="5" name="Footer Placeholder 4"/>
          <p:cNvSpPr>
            <a:spLocks noGrp="1"/>
          </p:cNvSpPr>
          <p:nvPr>
            <p:ph type="ftr" sz="quarter" idx="11"/>
          </p:nvPr>
        </p:nvSpPr>
        <p:spPr>
          <a:xfrm rot="21420000">
            <a:off x="-12134" y="4954635"/>
            <a:ext cx="2987069" cy="918361"/>
          </a:xfrm>
        </p:spPr>
        <p:txBody>
          <a:bodyPr vert="horz" lIns="91440" tIns="45720" rIns="91440" bIns="45720" rtlCol="0" anchor="ctr"/>
          <a:lstStyle>
            <a:lvl1pPr algn="r">
              <a:defRPr lang="en-US" sz="4200" dirty="0"/>
            </a:lvl1pPr>
          </a:lstStyle>
          <a:p>
            <a:endParaRPr lang="en-US"/>
          </a:p>
        </p:txBody>
      </p:sp>
      <p:sp>
        <p:nvSpPr>
          <p:cNvPr id="6" name="Slide Number Placeholder 5"/>
          <p:cNvSpPr>
            <a:spLocks noGrp="1"/>
          </p:cNvSpPr>
          <p:nvPr>
            <p:ph type="sldNum" sz="quarter" idx="12"/>
          </p:nvPr>
        </p:nvSpPr>
        <p:spPr>
          <a:xfrm rot="21420000">
            <a:off x="7401518" y="3819948"/>
            <a:ext cx="680390" cy="498470"/>
          </a:xfrm>
        </p:spPr>
        <p:txBody>
          <a:bodyPr/>
          <a:lstStyle>
            <a:lvl1pPr>
              <a:defRPr sz="2400">
                <a:solidFill>
                  <a:schemeClr val="tx1">
                    <a:lumMod val="75000"/>
                    <a:lumOff val="25000"/>
                  </a:schemeClr>
                </a:solidFill>
              </a:defRPr>
            </a:lvl1pPr>
          </a:lstStyle>
          <a:p>
            <a:pPr marL="0" lvl="0" indent="0" algn="ctr" rtl="0">
              <a:spcBef>
                <a:spcPts val="0"/>
              </a:spcBef>
              <a:spcAft>
                <a:spcPts val="0"/>
              </a:spcAft>
              <a:buNone/>
            </a:pPr>
            <a:fld id="{00000000-1234-1234-1234-123412341234}" type="slidenum">
              <a:rPr lang="en-US" smtClean="0"/>
              <a:t>‹#›</a:t>
            </a:fld>
            <a:endParaRPr lang="en-US"/>
          </a:p>
        </p:txBody>
      </p:sp>
      <p:sp>
        <p:nvSpPr>
          <p:cNvPr id="33" name="5-Point Star 32"/>
          <p:cNvSpPr/>
          <p:nvPr/>
        </p:nvSpPr>
        <p:spPr>
          <a:xfrm rot="21420000">
            <a:off x="3121951" y="5057183"/>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16055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514351" y="2063396"/>
            <a:ext cx="7796030" cy="331118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299155997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6030"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514351" y="3742267"/>
            <a:ext cx="7796030"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59595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514351" y="685800"/>
            <a:ext cx="779766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514350" y="2063396"/>
            <a:ext cx="3816536"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4495478" y="2063396"/>
            <a:ext cx="3814904"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426701714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514351" y="685800"/>
            <a:ext cx="7796030"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39569" y="2063396"/>
            <a:ext cx="3591317"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514352" y="2861733"/>
            <a:ext cx="3816534"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15340" y="2063396"/>
            <a:ext cx="359667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4495477" y="2861733"/>
            <a:ext cx="3816535" cy="2512852"/>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226501728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26471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5962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232" y="685800"/>
            <a:ext cx="3095145"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3784600" y="685801"/>
            <a:ext cx="4525781" cy="468878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20232" y="2709053"/>
            <a:ext cx="3095146"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192850665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0"/>
            <a:ext cx="440817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47740" y="1"/>
            <a:ext cx="3162641"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14351" y="2709053"/>
            <a:ext cx="440817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310320384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4106333"/>
            <a:ext cx="7796031"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4351" y="685800"/>
            <a:ext cx="7794385"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14335" y="4702923"/>
            <a:ext cx="7796046"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176590510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7677"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514335" y="4106333"/>
            <a:ext cx="7796047"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28555850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99" y="685800"/>
            <a:ext cx="7143765"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162698" y="3610032"/>
            <a:ext cx="6500967"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514351" y="4106334"/>
            <a:ext cx="779766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
        <p:nvSpPr>
          <p:cNvPr id="10" name="TextBox 9"/>
          <p:cNvSpPr txBox="1"/>
          <p:nvPr/>
        </p:nvSpPr>
        <p:spPr>
          <a:xfrm>
            <a:off x="404280" y="88785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1" name="TextBox 10"/>
          <p:cNvSpPr txBox="1"/>
          <p:nvPr/>
        </p:nvSpPr>
        <p:spPr>
          <a:xfrm>
            <a:off x="7897147" y="290648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3558198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4351" y="1723855"/>
            <a:ext cx="7796030"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514351" y="4247468"/>
            <a:ext cx="7796030"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416951348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514351" y="685801"/>
            <a:ext cx="7796030"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514352"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514352"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175967"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175966"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5827785"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5827785"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272221200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514351" y="685801"/>
            <a:ext cx="779766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518880"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514335" y="2063396"/>
            <a:ext cx="2482596"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18880" y="4389288"/>
            <a:ext cx="2482596"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178058"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176999" y="2063396"/>
            <a:ext cx="2482596"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176998" y="4389286"/>
            <a:ext cx="2483655"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5826708"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5826614" y="2063394"/>
            <a:ext cx="2482596"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826614" y="4389284"/>
            <a:ext cx="2482596"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205904282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514351" y="2063396"/>
            <a:ext cx="7796030" cy="331119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375999047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1896" y="685801"/>
            <a:ext cx="1698485"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514351" y="685801"/>
            <a:ext cx="5928323" cy="4688785"/>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426367096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Shape 43"/>
        <p:cNvGrpSpPr/>
        <p:nvPr/>
      </p:nvGrpSpPr>
      <p:grpSpPr>
        <a:xfrm>
          <a:off x="0" y="0"/>
          <a:ext cx="0" cy="0"/>
          <a:chOff x="0" y="0"/>
          <a:chExt cx="0" cy="0"/>
        </a:xfrm>
      </p:grpSpPr>
      <p:sp>
        <p:nvSpPr>
          <p:cNvPr id="44" name="Google Shape;44;p3"/>
          <p:cNvSpPr txBox="1">
            <a:spLocks noGrp="1"/>
          </p:cNvSpPr>
          <p:nvPr>
            <p:ph type="title"/>
          </p:nvPr>
        </p:nvSpPr>
        <p:spPr>
          <a:xfrm>
            <a:off x="609599" y="609600"/>
            <a:ext cx="6347713" cy="13208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45" name="Google Shape;45;p3"/>
          <p:cNvSpPr txBox="1">
            <a:spLocks noGrp="1"/>
          </p:cNvSpPr>
          <p:nvPr>
            <p:ph type="body" idx="1"/>
          </p:nvPr>
        </p:nvSpPr>
        <p:spPr>
          <a:xfrm>
            <a:off x="609599" y="2160590"/>
            <a:ext cx="6347714" cy="3880773"/>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46" name="Google Shape;46;p3"/>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7" name="Google Shape;47;p3"/>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8" name="Google Shape;48;p3"/>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ct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ct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ct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ct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ct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ct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ct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ct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228703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1_Two Content">
    <p:spTree>
      <p:nvGrpSpPr>
        <p:cNvPr id="1" name="Shape 58"/>
        <p:cNvGrpSpPr/>
        <p:nvPr/>
      </p:nvGrpSpPr>
      <p:grpSpPr>
        <a:xfrm>
          <a:off x="0" y="0"/>
          <a:ext cx="0" cy="0"/>
          <a:chOff x="0" y="0"/>
          <a:chExt cx="0" cy="0"/>
        </a:xfrm>
      </p:grpSpPr>
      <p:sp>
        <p:nvSpPr>
          <p:cNvPr id="59" name="Google Shape;59;p5"/>
          <p:cNvSpPr txBox="1">
            <a:spLocks noGrp="1"/>
          </p:cNvSpPr>
          <p:nvPr>
            <p:ph type="title"/>
          </p:nvPr>
        </p:nvSpPr>
        <p:spPr>
          <a:xfrm>
            <a:off x="609600" y="609600"/>
            <a:ext cx="6347714" cy="13208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60" name="Google Shape;60;p5"/>
          <p:cNvSpPr txBox="1">
            <a:spLocks noGrp="1"/>
          </p:cNvSpPr>
          <p:nvPr>
            <p:ph type="body" idx="1"/>
          </p:nvPr>
        </p:nvSpPr>
        <p:spPr>
          <a:xfrm>
            <a:off x="609600" y="2160589"/>
            <a:ext cx="3088109" cy="3880772"/>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61" name="Google Shape;61;p5"/>
          <p:cNvSpPr txBox="1">
            <a:spLocks noGrp="1"/>
          </p:cNvSpPr>
          <p:nvPr>
            <p:ph type="body" idx="2"/>
          </p:nvPr>
        </p:nvSpPr>
        <p:spPr>
          <a:xfrm>
            <a:off x="3869204" y="2160590"/>
            <a:ext cx="3088110" cy="3880773"/>
          </a:xfrm>
          <a:prstGeom prst="rect">
            <a:avLst/>
          </a:prstGeom>
          <a:noFill/>
          <a:ln>
            <a:noFill/>
          </a:ln>
        </p:spPr>
        <p:txBody>
          <a:bodyPr spcFirstLastPara="1" wrap="square" lIns="91425" tIns="45700" rIns="91425" bIns="45700" anchor="t" anchorCtr="0"/>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62" name="Google Shape;62;p5"/>
          <p:cNvSpPr txBox="1">
            <a:spLocks noGrp="1"/>
          </p:cNvSpPr>
          <p:nvPr>
            <p:ph type="dt" idx="10"/>
          </p:nvPr>
        </p:nvSpPr>
        <p:spPr>
          <a:xfrm>
            <a:off x="5405258" y="6041363"/>
            <a:ext cx="684132" cy="365125"/>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3" name="Google Shape;63;p5"/>
          <p:cNvSpPr txBox="1">
            <a:spLocks noGrp="1"/>
          </p:cNvSpPr>
          <p:nvPr>
            <p:ph type="ftr" idx="11"/>
          </p:nvPr>
        </p:nvSpPr>
        <p:spPr>
          <a:xfrm>
            <a:off x="609599" y="6041363"/>
            <a:ext cx="4622973"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4" name="Google Shape;64;p5"/>
          <p:cNvSpPr txBox="1">
            <a:spLocks noGrp="1"/>
          </p:cNvSpPr>
          <p:nvPr>
            <p:ph type="sldNum" idx="12"/>
          </p:nvPr>
        </p:nvSpPr>
        <p:spPr>
          <a:xfrm>
            <a:off x="6444676" y="6041363"/>
            <a:ext cx="51263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2853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0" name="Group 9"/>
          <p:cNvGrpSpPr/>
          <p:nvPr/>
        </p:nvGrpSpPr>
        <p:grpSpPr>
          <a:xfrm>
            <a:off x="-19048" y="1"/>
            <a:ext cx="9004013"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grpSp>
      <p:sp>
        <p:nvSpPr>
          <p:cNvPr id="2" name="Title Placeholder 1"/>
          <p:cNvSpPr>
            <a:spLocks noGrp="1"/>
          </p:cNvSpPr>
          <p:nvPr>
            <p:ph type="title"/>
          </p:nvPr>
        </p:nvSpPr>
        <p:spPr>
          <a:xfrm>
            <a:off x="514351" y="685801"/>
            <a:ext cx="7797662" cy="11519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514351" y="2063396"/>
            <a:ext cx="7797662" cy="3311189"/>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73562" y="5757334"/>
            <a:ext cx="2838450" cy="498470"/>
          </a:xfrm>
          <a:prstGeom prst="rect">
            <a:avLst/>
          </a:prstGeom>
        </p:spPr>
        <p:txBody>
          <a:bodyPr vert="horz" lIns="91440" tIns="45720" rIns="91440" bIns="45720" rtlCol="0" anchor="ctr"/>
          <a:lstStyle>
            <a:lvl1pPr algn="r">
              <a:defRPr sz="2800" cap="all" baseline="0">
                <a:solidFill>
                  <a:schemeClr val="accent1">
                    <a:lumMod val="50000"/>
                  </a:schemeClr>
                </a:solidFill>
              </a:defRPr>
            </a:lvl1pPr>
          </a:lstStyle>
          <a:p>
            <a:endParaRPr lang="en-US"/>
          </a:p>
        </p:txBody>
      </p:sp>
      <p:sp>
        <p:nvSpPr>
          <p:cNvPr id="5" name="Footer Placeholder 4"/>
          <p:cNvSpPr>
            <a:spLocks noGrp="1"/>
          </p:cNvSpPr>
          <p:nvPr>
            <p:ph type="ftr" sz="quarter" idx="3"/>
          </p:nvPr>
        </p:nvSpPr>
        <p:spPr>
          <a:xfrm>
            <a:off x="514351" y="5757334"/>
            <a:ext cx="4124789" cy="498470"/>
          </a:xfrm>
          <a:prstGeom prst="rect">
            <a:avLst/>
          </a:prstGeom>
        </p:spPr>
        <p:txBody>
          <a:bodyPr vert="horz" lIns="91440" tIns="45720" rIns="91440" bIns="45720" rtlCol="0" anchor="ctr"/>
          <a:lstStyle>
            <a:lvl1pPr algn="l">
              <a:defRPr sz="28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4715341" y="5757334"/>
            <a:ext cx="680390" cy="498470"/>
          </a:xfrm>
          <a:prstGeom prst="rect">
            <a:avLst/>
          </a:prstGeom>
        </p:spPr>
        <p:txBody>
          <a:bodyPr vert="horz" lIns="91440" tIns="45720" rIns="91440" bIns="45720" rtlCol="0" anchor="ctr"/>
          <a:lstStyle>
            <a:lvl1pPr algn="ctr">
              <a:defRPr sz="2800" cap="all" baseline="0">
                <a:solidFill>
                  <a:schemeClr val="accent1">
                    <a:lumMod val="50000"/>
                  </a:schemeClr>
                </a:solidFill>
              </a:defRPr>
            </a:lvl1pPr>
          </a:lstStyle>
          <a:p>
            <a:pPr marL="0" lvl="0" indent="0" algn="ctr" rtl="0">
              <a:spcBef>
                <a:spcPts val="0"/>
              </a:spcBef>
              <a:spcAft>
                <a:spcPts val="0"/>
              </a:spcAft>
              <a:buNone/>
            </a:pPr>
            <a:fld id="{00000000-1234-1234-1234-123412341234}" type="slidenum">
              <a:rPr lang="en-US" smtClean="0"/>
              <a:t>‹#›</a:t>
            </a:fld>
            <a:endParaRPr lang="en-US" sz="1600">
              <a:solidFill>
                <a:schemeClr val="dk2"/>
              </a:solidFill>
            </a:endParaRPr>
          </a:p>
        </p:txBody>
      </p:sp>
    </p:spTree>
    <p:extLst>
      <p:ext uri="{BB962C8B-B14F-4D97-AF65-F5344CB8AC3E}">
        <p14:creationId xmlns:p14="http://schemas.microsoft.com/office/powerpoint/2010/main" val="115783658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Lst>
  <p:hf sldNum="0" hdr="0" ftr="0" dt="0"/>
  <p:txStyles>
    <p:titleStyle>
      <a:lvl1pPr algn="l" defTabSz="914400" rtl="0" eaLnBrk="1" latinLnBrk="0" hangingPunct="1">
        <a:lnSpc>
          <a:spcPct val="90000"/>
        </a:lnSpc>
        <a:spcBef>
          <a:spcPct val="0"/>
        </a:spcBef>
        <a:buNone/>
        <a:defRPr sz="4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hyperlink" Target="https://www.dvusd.org/site/handlers/filedownload.ashx?moduleinstanceid=1660&amp;dataid=181978&amp;FileName=Academic_Planning_Guide_2022-2023_%202.pdf" TargetMode="External"/><Relationship Id="rId2" Type="http://schemas.openxmlformats.org/officeDocument/2006/relationships/hyperlink" Target="https://www.dvusd.org/site/default.aspx?PageID=76026" TargetMode="External"/><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hyperlink" Target="https://www.dvusd.org/Page/4415"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dvusd.org/Page/29778" TargetMode="External"/><Relationship Id="rId2" Type="http://schemas.openxmlformats.org/officeDocument/2006/relationships/hyperlink" Target="https://www.dvusd.org/Page/6754" TargetMode="External"/><Relationship Id="rId1" Type="http://schemas.openxmlformats.org/officeDocument/2006/relationships/slideLayout" Target="../slideLayouts/slideLayout18.xml"/><Relationship Id="rId4" Type="http://schemas.openxmlformats.org/officeDocument/2006/relationships/hyperlink" Target="https://www.dvusd.org/Page/29801"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dvusd.org/Page/68790"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hyperlink" Target="https://www.collegeboard.org/"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hyperlink" Target="http://www.act.org/"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technofaq.org/posts/2017/07/5-important-electrical-repairs-services-to-look-out-for/" TargetMode="External"/><Relationship Id="rId13" Type="http://schemas.microsoft.com/office/2007/relationships/diagramDrawing" Target="../diagrams/drawing1.xml"/><Relationship Id="rId7" Type="http://schemas.openxmlformats.org/officeDocument/2006/relationships/image" Target="../media/image10.jpg"/><Relationship Id="rId12" Type="http://schemas.openxmlformats.org/officeDocument/2006/relationships/diagramColors" Target="../diagrams/colors1.xml"/><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hyperlink" Target="https://open.maricopa.edu/scgb/chapter/chapter-24-finding-a-career-path/" TargetMode="External"/><Relationship Id="rId11" Type="http://schemas.openxmlformats.org/officeDocument/2006/relationships/diagramQuickStyle" Target="../diagrams/quickStyle1.xml"/><Relationship Id="rId5" Type="http://schemas.openxmlformats.org/officeDocument/2006/relationships/image" Target="../media/image9.jpg"/><Relationship Id="rId10" Type="http://schemas.openxmlformats.org/officeDocument/2006/relationships/diagramLayout" Target="../diagrams/layout1.xml"/><Relationship Id="rId4" Type="http://schemas.openxmlformats.org/officeDocument/2006/relationships/hyperlink" Target="https://www.propublica.org/article/turbotax-military-discount-trick-troops-paying-to-file-taxes" TargetMode="External"/><Relationship Id="rId9"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hyperlink" Target="https://www.dvusd.org/Page/76026" TargetMode="External"/><Relationship Id="rId2" Type="http://schemas.openxmlformats.org/officeDocument/2006/relationships/hyperlink" Target="https://www.dvusd.org/Page/6798" TargetMode="External"/><Relationship Id="rId1" Type="http://schemas.openxmlformats.org/officeDocument/2006/relationships/slideLayout" Target="../slideLayouts/slideLayout18.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s://www.dvusd.org/Page/6798" TargetMode="External"/><Relationship Id="rId2" Type="http://schemas.openxmlformats.org/officeDocument/2006/relationships/hyperlink" Target="https://www.dvusd.org/cms/lib/AZ01901092/Centricity/Domain/2167/Junior%20Course%20REgistration%20form.pdf" TargetMode="External"/><Relationship Id="rId1" Type="http://schemas.openxmlformats.org/officeDocument/2006/relationships/slideLayout" Target="../slideLayouts/slideLayout18.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8"/>
          <p:cNvSpPr txBox="1">
            <a:spLocks noGrp="1"/>
          </p:cNvSpPr>
          <p:nvPr>
            <p:ph type="ctrTitle"/>
          </p:nvPr>
        </p:nvSpPr>
        <p:spPr>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accent1"/>
              </a:buClr>
              <a:buSzPts val="6000"/>
              <a:buFont typeface="Trebuchet MS"/>
              <a:buNone/>
            </a:pPr>
            <a:r>
              <a:rPr lang="en-US" sz="6000" b="0" i="0" u="none" strike="noStrike" cap="none">
                <a:solidFill>
                  <a:schemeClr val="accent1"/>
                </a:solidFill>
                <a:latin typeface="Trebuchet MS"/>
                <a:ea typeface="Trebuchet MS"/>
                <a:cs typeface="Trebuchet MS"/>
                <a:sym typeface="Trebuchet MS"/>
              </a:rPr>
              <a:t>Junior Presentation</a:t>
            </a:r>
            <a:endParaRPr sz="6000" b="0" i="0" u="none" strike="noStrike" cap="none">
              <a:solidFill>
                <a:schemeClr val="accent1"/>
              </a:solidFill>
              <a:latin typeface="Trebuchet MS"/>
              <a:ea typeface="Trebuchet MS"/>
              <a:cs typeface="Trebuchet MS"/>
              <a:sym typeface="Trebuchet MS"/>
            </a:endParaRPr>
          </a:p>
        </p:txBody>
      </p:sp>
      <p:sp>
        <p:nvSpPr>
          <p:cNvPr id="149" name="Google Shape;149;p18"/>
          <p:cNvSpPr txBox="1">
            <a:spLocks noGrp="1"/>
          </p:cNvSpPr>
          <p:nvPr>
            <p:ph type="subTitle" idx="1"/>
          </p:nvPr>
        </p:nvSpPr>
        <p:spPr>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accent1"/>
              </a:buClr>
              <a:buSzPts val="2880"/>
              <a:buFont typeface="Noto Sans Symbols"/>
              <a:buNone/>
            </a:pPr>
            <a:r>
              <a:rPr lang="en-US" sz="3600" b="0" i="0" u="none" strike="noStrike" cap="none">
                <a:solidFill>
                  <a:srgbClr val="7F7F7F"/>
                </a:solidFill>
                <a:latin typeface="Trebuchet MS"/>
                <a:ea typeface="Trebuchet MS"/>
                <a:cs typeface="Trebuchet MS"/>
                <a:sym typeface="Trebuchet MS"/>
              </a:rPr>
              <a:t>I am a Junior! Now what?</a:t>
            </a:r>
            <a:endParaRPr sz="3600" b="0" i="0" u="none" strike="noStrike" cap="none">
              <a:solidFill>
                <a:srgbClr val="7F7F7F"/>
              </a:solidFill>
              <a:latin typeface="Trebuchet MS"/>
              <a:ea typeface="Trebuchet MS"/>
              <a:cs typeface="Trebuchet MS"/>
              <a:sym typeface="Trebuchet MS"/>
            </a:endParaRPr>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1"/>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959"/>
              <a:buFont typeface="Trebuchet MS"/>
              <a:buNone/>
            </a:pPr>
            <a:r>
              <a:rPr lang="en-US" sz="3959" b="1" dirty="0" smtClean="0"/>
              <a:t>Meeting with your counselor….</a:t>
            </a:r>
            <a:endParaRPr sz="3959" b="1" i="0" u="none" strike="noStrike" cap="none" dirty="0">
              <a:solidFill>
                <a:schemeClr val="accent1"/>
              </a:solidFill>
              <a:latin typeface="Trebuchet MS"/>
              <a:ea typeface="Trebuchet MS"/>
              <a:cs typeface="Trebuchet MS"/>
              <a:sym typeface="Trebuchet MS"/>
            </a:endParaRPr>
          </a:p>
        </p:txBody>
      </p:sp>
      <p:sp>
        <p:nvSpPr>
          <p:cNvPr id="172" name="Google Shape;172;p21"/>
          <p:cNvSpPr txBox="1">
            <a:spLocks noGrp="1"/>
          </p:cNvSpPr>
          <p:nvPr>
            <p:ph type="body" idx="1"/>
          </p:nvPr>
        </p:nvSpPr>
        <p:spPr>
          <a:xfrm>
            <a:off x="360759" y="1789723"/>
            <a:ext cx="7853266" cy="388077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1000"/>
              </a:spcBef>
              <a:spcAft>
                <a:spcPts val="0"/>
              </a:spcAft>
              <a:buClr>
                <a:schemeClr val="accent1"/>
              </a:buClr>
              <a:buSzPts val="1440"/>
              <a:buFont typeface="+mj-lt"/>
              <a:buAutoNum type="arabicPeriod"/>
            </a:pPr>
            <a:r>
              <a:rPr lang="en-US" sz="2000" dirty="0" smtClean="0"/>
              <a:t>At the end of October, counselors will be meeting with each Junior individually to discuss post-secondary plans and senior year schedule.</a:t>
            </a:r>
          </a:p>
          <a:p>
            <a:pPr marL="342900" marR="0" lvl="0" indent="-342900" algn="l" rtl="0">
              <a:spcBef>
                <a:spcPts val="1000"/>
              </a:spcBef>
              <a:spcAft>
                <a:spcPts val="0"/>
              </a:spcAft>
              <a:buClr>
                <a:schemeClr val="accent1"/>
              </a:buClr>
              <a:buSzPts val="1440"/>
              <a:buFont typeface="+mj-lt"/>
              <a:buAutoNum type="arabicPeriod"/>
            </a:pPr>
            <a:r>
              <a:rPr lang="en-US" sz="2000" dirty="0" smtClean="0"/>
              <a:t>In preparation for your meeting please review the following slides, it is best to review before your meeting. </a:t>
            </a:r>
          </a:p>
          <a:p>
            <a:pPr marL="342900" marR="0" lvl="0" indent="-342900" algn="l" rtl="0">
              <a:spcBef>
                <a:spcPts val="1000"/>
              </a:spcBef>
              <a:spcAft>
                <a:spcPts val="0"/>
              </a:spcAft>
              <a:buClr>
                <a:schemeClr val="accent1"/>
              </a:buClr>
              <a:buSzPts val="1440"/>
              <a:buFont typeface="+mj-lt"/>
              <a:buAutoNum type="arabicPeriod"/>
            </a:pPr>
            <a:r>
              <a:rPr lang="en-US" sz="2000" dirty="0" smtClean="0"/>
              <a:t>Counselors will begin meeting with Juniors the week of October 24, 2022. Please understand that we have large case loads and it will take about a month to see all our students. </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42" y="609600"/>
            <a:ext cx="8229600" cy="698695"/>
          </a:xfrm>
        </p:spPr>
        <p:txBody>
          <a:bodyPr/>
          <a:lstStyle/>
          <a:p>
            <a:r>
              <a:rPr lang="en-US" dirty="0" smtClean="0"/>
              <a:t>Checklist to Complete Before Meeting:</a:t>
            </a:r>
            <a:endParaRPr lang="en-US" dirty="0"/>
          </a:p>
        </p:txBody>
      </p:sp>
      <p:sp>
        <p:nvSpPr>
          <p:cNvPr id="3" name="Text Placeholder 2"/>
          <p:cNvSpPr>
            <a:spLocks noGrp="1"/>
          </p:cNvSpPr>
          <p:nvPr>
            <p:ph type="body" idx="1"/>
          </p:nvPr>
        </p:nvSpPr>
        <p:spPr>
          <a:xfrm>
            <a:off x="947223" y="1308295"/>
            <a:ext cx="3118340" cy="3880773"/>
          </a:xfrm>
        </p:spPr>
        <p:txBody>
          <a:bodyPr>
            <a:normAutofit fontScale="70000" lnSpcReduction="20000"/>
          </a:bodyPr>
          <a:lstStyle/>
          <a:p>
            <a:pPr marL="480060" indent="-342900">
              <a:buFont typeface="+mj-lt"/>
              <a:buAutoNum type="arabicPeriod"/>
            </a:pPr>
            <a:r>
              <a:rPr lang="en-US" sz="2000" dirty="0" smtClean="0"/>
              <a:t>Review all slides in this power point</a:t>
            </a:r>
          </a:p>
          <a:p>
            <a:pPr marL="480060" indent="-342900">
              <a:buFont typeface="+mj-lt"/>
              <a:buAutoNum type="arabicPeriod"/>
            </a:pPr>
            <a:r>
              <a:rPr lang="en-US" sz="2000" dirty="0" smtClean="0"/>
              <a:t>Make a list of questions for your counselor</a:t>
            </a:r>
          </a:p>
          <a:p>
            <a:pPr marL="480060" indent="-342900">
              <a:buFont typeface="+mj-lt"/>
              <a:buAutoNum type="arabicPeriod"/>
            </a:pPr>
            <a:r>
              <a:rPr lang="en-US" sz="2000" dirty="0" smtClean="0"/>
              <a:t>Review list of </a:t>
            </a:r>
            <a:r>
              <a:rPr lang="en-US" sz="2000" dirty="0" smtClean="0">
                <a:hlinkClick r:id="rId2"/>
              </a:rPr>
              <a:t>Senior Courses</a:t>
            </a:r>
            <a:r>
              <a:rPr lang="en-US" sz="2000" dirty="0"/>
              <a:t> </a:t>
            </a:r>
            <a:r>
              <a:rPr lang="en-US" sz="2000" dirty="0" smtClean="0"/>
              <a:t>&amp; </a:t>
            </a:r>
            <a:r>
              <a:rPr lang="en-US" sz="2000" dirty="0" smtClean="0">
                <a:hlinkClick r:id="rId3"/>
              </a:rPr>
              <a:t>Course Descriptions</a:t>
            </a:r>
            <a:endParaRPr lang="en-US" sz="2000" dirty="0" smtClean="0"/>
          </a:p>
          <a:p>
            <a:pPr marL="480060" indent="-342900">
              <a:buFont typeface="+mj-lt"/>
              <a:buAutoNum type="arabicPeriod"/>
            </a:pPr>
            <a:r>
              <a:rPr lang="en-US" sz="2000" dirty="0" smtClean="0"/>
              <a:t>Complete Course </a:t>
            </a:r>
            <a:r>
              <a:rPr lang="en-US" sz="2000" dirty="0" smtClean="0">
                <a:hlinkClick r:id="rId2"/>
              </a:rPr>
              <a:t>Registration Sheet</a:t>
            </a:r>
            <a:endParaRPr lang="en-US" sz="2000" dirty="0" smtClean="0"/>
          </a:p>
          <a:p>
            <a:pPr marL="480060" indent="-342900">
              <a:buFont typeface="+mj-lt"/>
              <a:buAutoNum type="arabicPeriod"/>
            </a:pPr>
            <a:r>
              <a:rPr lang="en-US" sz="2000" dirty="0" smtClean="0"/>
              <a:t>Take time to review the </a:t>
            </a:r>
            <a:r>
              <a:rPr lang="en-US" sz="2000" dirty="0" smtClean="0">
                <a:hlinkClick r:id="rId4"/>
              </a:rPr>
              <a:t>counseling web page </a:t>
            </a:r>
            <a:r>
              <a:rPr lang="en-US" sz="2000" dirty="0" smtClean="0"/>
              <a:t>so you know the information that is available to you</a:t>
            </a:r>
            <a:endParaRPr lang="en-US" sz="2000" dirty="0"/>
          </a:p>
        </p:txBody>
      </p:sp>
      <p:pic>
        <p:nvPicPr>
          <p:cNvPr id="4" name="Picture 3" descr="Free photo Checklist Chores Checkmark To Do Activities Boxes - Max Pixel"/>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0976" y="1252458"/>
            <a:ext cx="3281166" cy="3936610"/>
          </a:xfrm>
          <a:prstGeom prst="rect">
            <a:avLst/>
          </a:prstGeom>
        </p:spPr>
      </p:pic>
    </p:spTree>
    <p:extLst>
      <p:ext uri="{BB962C8B-B14F-4D97-AF65-F5344CB8AC3E}">
        <p14:creationId xmlns:p14="http://schemas.microsoft.com/office/powerpoint/2010/main" val="3285949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 </a:t>
            </a:r>
            <a:r>
              <a:rPr lang="en-US" dirty="0" err="1" smtClean="0"/>
              <a:t>Mec</a:t>
            </a:r>
            <a:r>
              <a:rPr lang="en-US" dirty="0" smtClean="0"/>
              <a:t> and DVUSD CTE Updates</a:t>
            </a:r>
            <a:endParaRPr lang="en-US" dirty="0"/>
          </a:p>
        </p:txBody>
      </p:sp>
      <p:sp>
        <p:nvSpPr>
          <p:cNvPr id="3" name="Text Placeholder 2"/>
          <p:cNvSpPr>
            <a:spLocks noGrp="1"/>
          </p:cNvSpPr>
          <p:nvPr>
            <p:ph type="body" idx="1"/>
          </p:nvPr>
        </p:nvSpPr>
        <p:spPr>
          <a:xfrm>
            <a:off x="702905" y="1544770"/>
            <a:ext cx="6347714" cy="3880773"/>
          </a:xfrm>
        </p:spPr>
        <p:txBody>
          <a:bodyPr>
            <a:normAutofit/>
          </a:bodyPr>
          <a:lstStyle/>
          <a:p>
            <a:r>
              <a:rPr lang="en-US" dirty="0" smtClean="0"/>
              <a:t>West </a:t>
            </a:r>
            <a:r>
              <a:rPr lang="en-US" dirty="0" err="1" smtClean="0"/>
              <a:t>Mec</a:t>
            </a:r>
            <a:r>
              <a:rPr lang="en-US" dirty="0" smtClean="0"/>
              <a:t> is an option Juniors should consider for their senior year, they offer many 1 year programs.</a:t>
            </a:r>
            <a:r>
              <a:rPr lang="en-US" dirty="0"/>
              <a:t> </a:t>
            </a:r>
            <a:r>
              <a:rPr lang="en-US" dirty="0" smtClean="0"/>
              <a:t>For a complete list of West </a:t>
            </a:r>
            <a:r>
              <a:rPr lang="en-US" dirty="0" err="1" smtClean="0"/>
              <a:t>Mec</a:t>
            </a:r>
            <a:r>
              <a:rPr lang="en-US" dirty="0" smtClean="0"/>
              <a:t> Programs </a:t>
            </a:r>
            <a:r>
              <a:rPr lang="en-US" dirty="0" smtClean="0">
                <a:hlinkClick r:id="rId2"/>
              </a:rPr>
              <a:t>CLICK HERE.</a:t>
            </a:r>
            <a:endParaRPr lang="en-US" dirty="0" smtClean="0"/>
          </a:p>
          <a:p>
            <a:r>
              <a:rPr lang="en-US" dirty="0" smtClean="0"/>
              <a:t>You can also apply for a DVUSD CTE Programs </a:t>
            </a:r>
            <a:r>
              <a:rPr lang="en-US" dirty="0" smtClean="0">
                <a:hlinkClick r:id="rId3"/>
              </a:rPr>
              <a:t>HERE.</a:t>
            </a:r>
            <a:endParaRPr lang="en-US" dirty="0" smtClean="0"/>
          </a:p>
          <a:p>
            <a:r>
              <a:rPr lang="en-US" dirty="0" smtClean="0"/>
              <a:t>Applications opened on October 17th. You can find the application </a:t>
            </a:r>
            <a:r>
              <a:rPr lang="en-US" dirty="0" smtClean="0">
                <a:hlinkClick r:id="rId4"/>
              </a:rPr>
              <a:t>HERE</a:t>
            </a:r>
            <a:r>
              <a:rPr lang="en-US" dirty="0" smtClean="0"/>
              <a:t>.</a:t>
            </a:r>
          </a:p>
          <a:p>
            <a:r>
              <a:rPr lang="en-US" dirty="0" smtClean="0"/>
              <a:t>Reach out to your counselor with any questions. </a:t>
            </a:r>
          </a:p>
        </p:txBody>
      </p:sp>
    </p:spTree>
    <p:extLst>
      <p:ext uri="{BB962C8B-B14F-4D97-AF65-F5344CB8AC3E}">
        <p14:creationId xmlns:p14="http://schemas.microsoft.com/office/powerpoint/2010/main" val="23323743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5"/>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College Testing Timeline</a:t>
            </a:r>
            <a:endParaRPr dirty="0"/>
          </a:p>
        </p:txBody>
      </p:sp>
      <p:sp>
        <p:nvSpPr>
          <p:cNvPr id="206" name="Google Shape;206;p25"/>
          <p:cNvSpPr txBox="1">
            <a:spLocks noGrp="1"/>
          </p:cNvSpPr>
          <p:nvPr>
            <p:ph type="body" idx="1"/>
          </p:nvPr>
        </p:nvSpPr>
        <p:spPr>
          <a:xfrm>
            <a:off x="539733" y="1684729"/>
            <a:ext cx="6347700" cy="3880800"/>
          </a:xfrm>
          <a:prstGeom prst="rect">
            <a:avLst/>
          </a:prstGeom>
        </p:spPr>
        <p:txBody>
          <a:bodyPr spcFirstLastPara="1" wrap="square" lIns="91425" tIns="45700" rIns="91425" bIns="45700" anchor="t" anchorCtr="0">
            <a:noAutofit/>
          </a:bodyPr>
          <a:lstStyle/>
          <a:p>
            <a:pPr marL="0" indent="0">
              <a:buNone/>
            </a:pPr>
            <a:r>
              <a:rPr lang="en-US" sz="2000" dirty="0" smtClean="0"/>
              <a:t>ACT-April 4, 2023. This will be given during school hours</a:t>
            </a:r>
            <a:r>
              <a:rPr lang="en-US" sz="2000" dirty="0" smtClean="0"/>
              <a:t>. All juniors are registered to take the test. </a:t>
            </a:r>
            <a:endParaRPr lang="en-US" sz="2000" dirty="0" smtClean="0"/>
          </a:p>
          <a:p>
            <a:pPr marL="0" indent="0">
              <a:buNone/>
            </a:pPr>
            <a:r>
              <a:rPr lang="en-US" sz="2000" dirty="0" smtClean="0"/>
              <a:t>More details about testing will be shared closer to testing dates.</a:t>
            </a:r>
          </a:p>
          <a:p>
            <a:pPr marL="0" indent="0">
              <a:buNone/>
            </a:pPr>
            <a:r>
              <a:rPr lang="en-US" sz="2000" dirty="0" smtClean="0"/>
              <a:t>You can always check our </a:t>
            </a:r>
            <a:r>
              <a:rPr lang="en-US" sz="2000" dirty="0" smtClean="0">
                <a:hlinkClick r:id="rId3"/>
              </a:rPr>
              <a:t>website</a:t>
            </a:r>
            <a:r>
              <a:rPr lang="en-US" sz="2000" dirty="0" smtClean="0"/>
              <a:t> for updates on all testing.</a:t>
            </a:r>
            <a:endParaRPr sz="2000" dirty="0"/>
          </a:p>
        </p:txBody>
      </p:sp>
      <p:pic>
        <p:nvPicPr>
          <p:cNvPr id="2" name="Picture 1" descr="Testing - Highway Sign ima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3455" y="4192171"/>
            <a:ext cx="4783015" cy="177458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2"/>
              </a:buClr>
              <a:buSzPts val="4200"/>
              <a:buFont typeface="Cambria"/>
              <a:buNone/>
            </a:pPr>
            <a:r>
              <a:rPr lang="en-US" sz="4200" b="0" i="0" u="none" strike="noStrike" cap="none">
                <a:solidFill>
                  <a:schemeClr val="dk2"/>
                </a:solidFill>
                <a:latin typeface="Cambria"/>
                <a:ea typeface="Cambria"/>
                <a:cs typeface="Cambria"/>
                <a:sym typeface="Cambria"/>
              </a:rPr>
              <a:t>SAT &amp; ACT </a:t>
            </a:r>
            <a:br>
              <a:rPr lang="en-US" sz="4200" b="0" i="0" u="none" strike="noStrike" cap="none">
                <a:solidFill>
                  <a:schemeClr val="dk2"/>
                </a:solidFill>
                <a:latin typeface="Cambria"/>
                <a:ea typeface="Cambria"/>
                <a:cs typeface="Cambria"/>
                <a:sym typeface="Cambria"/>
              </a:rPr>
            </a:br>
            <a:r>
              <a:rPr lang="en-US" sz="4200" b="0" i="0" u="none" strike="noStrike" cap="none">
                <a:solidFill>
                  <a:schemeClr val="dk2"/>
                </a:solidFill>
                <a:latin typeface="Cambria"/>
                <a:ea typeface="Cambria"/>
                <a:cs typeface="Cambria"/>
                <a:sym typeface="Cambria"/>
              </a:rPr>
              <a:t>Fall Dates and Information</a:t>
            </a:r>
            <a:endParaRPr sz="4200" b="0" i="0" u="none" strike="noStrike" cap="none">
              <a:solidFill>
                <a:schemeClr val="dk2"/>
              </a:solidFill>
              <a:latin typeface="Cambria"/>
              <a:ea typeface="Cambria"/>
              <a:cs typeface="Cambria"/>
              <a:sym typeface="Cambria"/>
            </a:endParaRPr>
          </a:p>
        </p:txBody>
      </p:sp>
      <p:graphicFrame>
        <p:nvGraphicFramePr>
          <p:cNvPr id="147" name="Google Shape;147;p19"/>
          <p:cNvGraphicFramePr/>
          <p:nvPr>
            <p:extLst>
              <p:ext uri="{D42A27DB-BD31-4B8C-83A1-F6EECF244321}">
                <p14:modId xmlns:p14="http://schemas.microsoft.com/office/powerpoint/2010/main" val="2949912098"/>
              </p:ext>
            </p:extLst>
          </p:nvPr>
        </p:nvGraphicFramePr>
        <p:xfrm>
          <a:off x="381000" y="1600200"/>
          <a:ext cx="7620000" cy="4917735"/>
        </p:xfrm>
        <a:graphic>
          <a:graphicData uri="http://schemas.openxmlformats.org/drawingml/2006/table">
            <a:tbl>
              <a:tblPr firstRow="1" bandRow="1">
                <a:noFill/>
              </a:tblPr>
              <a:tblGrid>
                <a:gridCol w="38100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tblGrid>
              <a:tr h="1100225">
                <a:tc>
                  <a:txBody>
                    <a:bodyPr/>
                    <a:lstStyle/>
                    <a:p>
                      <a:pPr marL="0" marR="0" lvl="0" indent="0" algn="ctr" rtl="0">
                        <a:spcBef>
                          <a:spcPts val="0"/>
                        </a:spcBef>
                        <a:spcAft>
                          <a:spcPts val="0"/>
                        </a:spcAft>
                        <a:buNone/>
                      </a:pPr>
                      <a:r>
                        <a:rPr lang="en-US" sz="3000" b="1" u="none" strike="noStrike" cap="none" dirty="0"/>
                        <a:t>SA</a:t>
                      </a:r>
                      <a:r>
                        <a:rPr lang="en-US" sz="3000" dirty="0"/>
                        <a:t>T</a:t>
                      </a:r>
                      <a:endParaRPr dirty="0"/>
                    </a:p>
                    <a:p>
                      <a:pPr marL="0" marR="0" lvl="0" indent="0" algn="ctr" rtl="0">
                        <a:spcBef>
                          <a:spcPts val="0"/>
                        </a:spcBef>
                        <a:spcAft>
                          <a:spcPts val="0"/>
                        </a:spcAft>
                        <a:buNone/>
                      </a:pPr>
                      <a:r>
                        <a:rPr lang="en-US" sz="1800" b="1" u="none" strike="noStrike" cap="none" dirty="0"/>
                        <a:t>Register online at</a:t>
                      </a:r>
                      <a:r>
                        <a:rPr lang="en-US" sz="1800" b="1" u="none" strike="noStrike" cap="none" dirty="0" smtClean="0"/>
                        <a:t>:</a:t>
                      </a:r>
                    </a:p>
                    <a:p>
                      <a:pPr marL="0" marR="0" lvl="0" indent="0" algn="ctr" rtl="0">
                        <a:spcBef>
                          <a:spcPts val="0"/>
                        </a:spcBef>
                        <a:spcAft>
                          <a:spcPts val="0"/>
                        </a:spcAft>
                        <a:buNone/>
                      </a:pPr>
                      <a:r>
                        <a:rPr lang="en-US" sz="1800" b="1" u="none" strike="noStrike" cap="none" dirty="0" smtClean="0"/>
                        <a:t> </a:t>
                      </a:r>
                      <a:r>
                        <a:rPr lang="en-US" sz="1800" dirty="0" err="1" smtClean="0">
                          <a:hlinkClick r:id="rId3"/>
                        </a:rPr>
                        <a:t>Collegeboard</a:t>
                      </a:r>
                      <a:endParaRPr sz="1800" b="1" u="none" strike="noStrike" cap="none" dirty="0"/>
                    </a:p>
                  </a:txBody>
                  <a:tcPr marL="91450" marR="91450" marT="45725" marB="45725"/>
                </a:tc>
                <a:tc>
                  <a:txBody>
                    <a:bodyPr/>
                    <a:lstStyle/>
                    <a:p>
                      <a:pPr marL="0" marR="0" lvl="0" indent="0" algn="ctr" rtl="0">
                        <a:spcBef>
                          <a:spcPts val="0"/>
                        </a:spcBef>
                        <a:spcAft>
                          <a:spcPts val="0"/>
                        </a:spcAft>
                        <a:buNone/>
                      </a:pPr>
                      <a:r>
                        <a:rPr lang="en-US" sz="3000" b="1" u="none" strike="noStrike" cap="none" dirty="0"/>
                        <a:t>ACT</a:t>
                      </a:r>
                      <a:endParaRPr dirty="0"/>
                    </a:p>
                    <a:p>
                      <a:pPr marL="0" marR="0" lvl="0" indent="0" algn="ctr" rtl="0">
                        <a:spcBef>
                          <a:spcPts val="0"/>
                        </a:spcBef>
                        <a:spcAft>
                          <a:spcPts val="0"/>
                        </a:spcAft>
                        <a:buNone/>
                      </a:pPr>
                      <a:r>
                        <a:rPr lang="en-US" sz="1800" b="1" u="none" strike="noStrike" cap="none" dirty="0"/>
                        <a:t>Register online at:</a:t>
                      </a:r>
                      <a:endParaRPr dirty="0"/>
                    </a:p>
                    <a:p>
                      <a:pPr marL="0" marR="0" lvl="0" indent="0" algn="ctr" rtl="0">
                        <a:spcBef>
                          <a:spcPts val="0"/>
                        </a:spcBef>
                        <a:spcAft>
                          <a:spcPts val="0"/>
                        </a:spcAft>
                        <a:buNone/>
                      </a:pPr>
                      <a:r>
                        <a:rPr lang="en-US" sz="1800" dirty="0" smtClean="0">
                          <a:hlinkClick r:id="rId4"/>
                        </a:rPr>
                        <a:t>ACT</a:t>
                      </a:r>
                      <a:endParaRPr sz="1800" b="1" u="none" strike="noStrike" cap="none" dirty="0"/>
                    </a:p>
                  </a:txBody>
                  <a:tcPr marL="91450" marR="91450" marT="45725" marB="45725"/>
                </a:tc>
                <a:extLst>
                  <a:ext uri="{0D108BD9-81ED-4DB2-BD59-A6C34878D82A}">
                    <a16:rowId xmlns:a16="http://schemas.microsoft.com/office/drawing/2014/main" val="10000"/>
                  </a:ext>
                </a:extLst>
              </a:tr>
              <a:tr h="647875">
                <a:tc>
                  <a:txBody>
                    <a:bodyPr/>
                    <a:lstStyle/>
                    <a:p>
                      <a:pPr marL="0" marR="0" lvl="0" indent="0" algn="ctr" rtl="0">
                        <a:spcBef>
                          <a:spcPts val="0"/>
                        </a:spcBef>
                        <a:spcAft>
                          <a:spcPts val="0"/>
                        </a:spcAft>
                        <a:buNone/>
                      </a:pPr>
                      <a:r>
                        <a:rPr lang="en-US" sz="1600" u="none" strike="noStrike" cap="none" dirty="0" smtClean="0"/>
                        <a:t>Cost</a:t>
                      </a:r>
                      <a:r>
                        <a:rPr lang="en-US" sz="1600" u="none" strike="noStrike" cap="none" dirty="0"/>
                        <a:t>: </a:t>
                      </a:r>
                      <a:r>
                        <a:rPr lang="en-US" sz="1600" u="none" strike="noStrike" cap="none" dirty="0" smtClean="0"/>
                        <a:t>$60.00</a:t>
                      </a:r>
                      <a:endParaRPr sz="1600" dirty="0"/>
                    </a:p>
                  </a:txBody>
                  <a:tcPr marL="91450" marR="91450" marT="45725" marB="45725"/>
                </a:tc>
                <a:tc>
                  <a:txBody>
                    <a:bodyPr/>
                    <a:lstStyle/>
                    <a:p>
                      <a:pPr marL="0" marR="0" lvl="0" indent="0" algn="ctr" rtl="0">
                        <a:spcBef>
                          <a:spcPts val="0"/>
                        </a:spcBef>
                        <a:spcAft>
                          <a:spcPts val="0"/>
                        </a:spcAft>
                        <a:buNone/>
                      </a:pPr>
                      <a:r>
                        <a:rPr lang="en-US" sz="1600" u="none" strike="noStrike" cap="none" dirty="0"/>
                        <a:t>Cost: </a:t>
                      </a:r>
                      <a:r>
                        <a:rPr lang="en-US" sz="1600" u="none" strike="noStrike" cap="none" dirty="0" smtClean="0"/>
                        <a:t>$63</a:t>
                      </a:r>
                      <a:r>
                        <a:rPr lang="en-US" sz="1600" dirty="0" smtClean="0"/>
                        <a:t>.00</a:t>
                      </a:r>
                      <a:r>
                        <a:rPr lang="en-US" sz="1600" u="none" strike="noStrike" cap="none" dirty="0" smtClean="0"/>
                        <a:t> </a:t>
                      </a:r>
                      <a:r>
                        <a:rPr lang="en-US" sz="1600" u="none" strike="noStrike" cap="none" dirty="0"/>
                        <a:t>without writing</a:t>
                      </a:r>
                      <a:endParaRPr dirty="0"/>
                    </a:p>
                    <a:p>
                      <a:pPr marL="0" marR="0" lvl="0" indent="0" algn="ctr" rtl="0">
                        <a:spcBef>
                          <a:spcPts val="0"/>
                        </a:spcBef>
                        <a:spcAft>
                          <a:spcPts val="0"/>
                        </a:spcAft>
                        <a:buNone/>
                      </a:pPr>
                      <a:r>
                        <a:rPr lang="en-US" sz="1600" u="none" strike="noStrike" cap="none" dirty="0"/>
                        <a:t>         </a:t>
                      </a:r>
                      <a:r>
                        <a:rPr lang="en-US" sz="1600" u="none" strike="noStrike" cap="none" dirty="0" smtClean="0"/>
                        <a:t>$88.00 </a:t>
                      </a:r>
                      <a:r>
                        <a:rPr lang="en-US" sz="1600" u="none" strike="noStrike" cap="none" dirty="0"/>
                        <a:t>with writing </a:t>
                      </a:r>
                      <a:endParaRPr sz="1600" u="none" strike="noStrike" cap="none" dirty="0"/>
                    </a:p>
                  </a:txBody>
                  <a:tcPr marL="91450" marR="91450" marT="45725" marB="45725"/>
                </a:tc>
                <a:extLst>
                  <a:ext uri="{0D108BD9-81ED-4DB2-BD59-A6C34878D82A}">
                    <a16:rowId xmlns:a16="http://schemas.microsoft.com/office/drawing/2014/main" val="10001"/>
                  </a:ext>
                </a:extLst>
              </a:tr>
              <a:tr h="1716650">
                <a:tc>
                  <a:txBody>
                    <a:bodyPr/>
                    <a:lstStyle/>
                    <a:p>
                      <a:pPr marL="0" marR="0" lvl="0" indent="0" algn="ctr" rtl="0">
                        <a:spcBef>
                          <a:spcPts val="0"/>
                        </a:spcBef>
                        <a:spcAft>
                          <a:spcPts val="0"/>
                        </a:spcAft>
                        <a:buNone/>
                      </a:pPr>
                      <a:r>
                        <a:rPr lang="en-US" sz="1600" u="none" strike="noStrike" cap="none" dirty="0"/>
                        <a:t>Test Date: </a:t>
                      </a:r>
                      <a:endParaRPr sz="1600" dirty="0"/>
                    </a:p>
                    <a:p>
                      <a:pPr marL="0" marR="0" lvl="0" indent="0" algn="ctr" rtl="0">
                        <a:spcBef>
                          <a:spcPts val="0"/>
                        </a:spcBef>
                        <a:spcAft>
                          <a:spcPts val="0"/>
                        </a:spcAft>
                        <a:buNone/>
                      </a:pPr>
                      <a:r>
                        <a:rPr lang="en-US" sz="1600" dirty="0" smtClean="0"/>
                        <a:t>8/27/2022</a:t>
                      </a:r>
                      <a:endParaRPr sz="1600" dirty="0"/>
                    </a:p>
                    <a:p>
                      <a:pPr marL="0" marR="0" lvl="0" indent="0" algn="ctr" rtl="0">
                        <a:spcBef>
                          <a:spcPts val="0"/>
                        </a:spcBef>
                        <a:spcAft>
                          <a:spcPts val="0"/>
                        </a:spcAft>
                        <a:buNone/>
                      </a:pPr>
                      <a:r>
                        <a:rPr lang="en-US" sz="1600" dirty="0" smtClean="0"/>
                        <a:t>10/01/2022</a:t>
                      </a:r>
                      <a:r>
                        <a:rPr lang="en-US" sz="1600" baseline="0" dirty="0" smtClean="0"/>
                        <a:t>    </a:t>
                      </a:r>
                    </a:p>
                    <a:p>
                      <a:pPr marL="0" marR="0" lvl="0" indent="0" algn="ctr" rtl="0">
                        <a:spcBef>
                          <a:spcPts val="0"/>
                        </a:spcBef>
                        <a:spcAft>
                          <a:spcPts val="0"/>
                        </a:spcAft>
                        <a:buNone/>
                      </a:pPr>
                      <a:r>
                        <a:rPr lang="en-US" sz="1600" dirty="0" smtClean="0"/>
                        <a:t>11/05/2022</a:t>
                      </a:r>
                      <a:endParaRPr sz="1600" dirty="0" smtClean="0"/>
                    </a:p>
                    <a:p>
                      <a:pPr marL="0" marR="0" lvl="0" indent="0" algn="ctr" rtl="0">
                        <a:spcBef>
                          <a:spcPts val="0"/>
                        </a:spcBef>
                        <a:spcAft>
                          <a:spcPts val="0"/>
                        </a:spcAft>
                        <a:buNone/>
                      </a:pPr>
                      <a:r>
                        <a:rPr lang="en-US" sz="1600" dirty="0" smtClean="0"/>
                        <a:t>12/03/2022</a:t>
                      </a:r>
                    </a:p>
                    <a:p>
                      <a:pPr marL="0" marR="0" lvl="0" indent="0" algn="ctr" rtl="0">
                        <a:spcBef>
                          <a:spcPts val="0"/>
                        </a:spcBef>
                        <a:spcAft>
                          <a:spcPts val="0"/>
                        </a:spcAft>
                        <a:buNone/>
                      </a:pPr>
                      <a:r>
                        <a:rPr lang="en-US" sz="1600" dirty="0" smtClean="0"/>
                        <a:t>3/11/2023</a:t>
                      </a:r>
                      <a:endParaRPr sz="1600" dirty="0"/>
                    </a:p>
                    <a:p>
                      <a:pPr marL="0" marR="0" lvl="0" indent="0" algn="ctr" rtl="0">
                        <a:spcBef>
                          <a:spcPts val="0"/>
                        </a:spcBef>
                        <a:spcAft>
                          <a:spcPts val="0"/>
                        </a:spcAft>
                        <a:buNone/>
                      </a:pPr>
                      <a:r>
                        <a:rPr lang="en-US" sz="1600" dirty="0" smtClean="0"/>
                        <a:t>5/06/2023</a:t>
                      </a:r>
                    </a:p>
                    <a:p>
                      <a:pPr marL="0" marR="0" lvl="0" indent="0" algn="ctr" rtl="0">
                        <a:spcBef>
                          <a:spcPts val="0"/>
                        </a:spcBef>
                        <a:spcAft>
                          <a:spcPts val="0"/>
                        </a:spcAft>
                        <a:buNone/>
                      </a:pPr>
                      <a:r>
                        <a:rPr lang="en-US" sz="1600" dirty="0" smtClean="0"/>
                        <a:t>6/03/2023</a:t>
                      </a:r>
                      <a:endParaRPr sz="1600" dirty="0"/>
                    </a:p>
                  </a:txBody>
                  <a:tcPr marL="91450" marR="91450" marT="45725" marB="45725"/>
                </a:tc>
                <a:tc>
                  <a:txBody>
                    <a:bodyPr/>
                    <a:lstStyle/>
                    <a:p>
                      <a:pPr marL="0" marR="0" lvl="0" indent="0" algn="ctr" rtl="0">
                        <a:spcBef>
                          <a:spcPts val="0"/>
                        </a:spcBef>
                        <a:spcAft>
                          <a:spcPts val="0"/>
                        </a:spcAft>
                        <a:buNone/>
                      </a:pPr>
                      <a:r>
                        <a:rPr lang="en-US" sz="1600" u="none" strike="noStrike" cap="none" dirty="0"/>
                        <a:t>Test Date: </a:t>
                      </a:r>
                      <a:endParaRPr sz="1600" u="none" strike="noStrike" cap="none" dirty="0"/>
                    </a:p>
                    <a:p>
                      <a:pPr marL="0" marR="0" lvl="0" indent="0" algn="ctr" rtl="0">
                        <a:spcBef>
                          <a:spcPts val="0"/>
                        </a:spcBef>
                        <a:spcAft>
                          <a:spcPts val="0"/>
                        </a:spcAft>
                        <a:buNone/>
                      </a:pPr>
                      <a:r>
                        <a:rPr lang="en-US" sz="1600" dirty="0" smtClean="0"/>
                        <a:t>9/10/2022</a:t>
                      </a:r>
                      <a:endParaRPr sz="1600" dirty="0"/>
                    </a:p>
                    <a:p>
                      <a:pPr marL="0" marR="0" lvl="0" indent="0" algn="ctr" rtl="0">
                        <a:spcBef>
                          <a:spcPts val="0"/>
                        </a:spcBef>
                        <a:spcAft>
                          <a:spcPts val="0"/>
                        </a:spcAft>
                        <a:buNone/>
                      </a:pPr>
                      <a:r>
                        <a:rPr lang="en-US" sz="1600" dirty="0" smtClean="0"/>
                        <a:t>10/22/2022</a:t>
                      </a:r>
                    </a:p>
                    <a:p>
                      <a:pPr marL="0" marR="0" lvl="0" indent="0" algn="ctr" rtl="0">
                        <a:spcBef>
                          <a:spcPts val="0"/>
                        </a:spcBef>
                        <a:spcAft>
                          <a:spcPts val="0"/>
                        </a:spcAft>
                        <a:buNone/>
                      </a:pPr>
                      <a:r>
                        <a:rPr lang="en-US" sz="1600" dirty="0" smtClean="0"/>
                        <a:t>12/10/2022</a:t>
                      </a:r>
                      <a:endParaRPr sz="1600" dirty="0"/>
                    </a:p>
                    <a:p>
                      <a:pPr marL="0" marR="0" lvl="0" indent="0" algn="ctr" rtl="0">
                        <a:spcBef>
                          <a:spcPts val="0"/>
                        </a:spcBef>
                        <a:spcAft>
                          <a:spcPts val="0"/>
                        </a:spcAft>
                        <a:buNone/>
                      </a:pPr>
                      <a:r>
                        <a:rPr lang="en-US" sz="1600" dirty="0" smtClean="0"/>
                        <a:t>2/11/2023</a:t>
                      </a:r>
                      <a:endParaRPr sz="1600" dirty="0"/>
                    </a:p>
                    <a:p>
                      <a:pPr marL="0" marR="0" lvl="0" indent="0" algn="ctr" rtl="0">
                        <a:spcBef>
                          <a:spcPts val="0"/>
                        </a:spcBef>
                        <a:spcAft>
                          <a:spcPts val="0"/>
                        </a:spcAft>
                        <a:buNone/>
                      </a:pPr>
                      <a:r>
                        <a:rPr lang="en-US" sz="1600" dirty="0" smtClean="0"/>
                        <a:t>4/4/2023</a:t>
                      </a:r>
                      <a:r>
                        <a:rPr lang="en-US" sz="1600" baseline="0" dirty="0" smtClean="0"/>
                        <a:t> (free at BCHS)</a:t>
                      </a:r>
                    </a:p>
                    <a:p>
                      <a:pPr marL="0" marR="0" lvl="0" indent="0" algn="ctr" rtl="0">
                        <a:spcBef>
                          <a:spcPts val="0"/>
                        </a:spcBef>
                        <a:spcAft>
                          <a:spcPts val="0"/>
                        </a:spcAft>
                        <a:buNone/>
                      </a:pPr>
                      <a:r>
                        <a:rPr lang="en-US" sz="1600" baseline="0" dirty="0" smtClean="0"/>
                        <a:t>4/15/2023</a:t>
                      </a:r>
                      <a:endParaRPr sz="1600" dirty="0"/>
                    </a:p>
                    <a:p>
                      <a:pPr marL="0" marR="0" lvl="0" indent="0" algn="ctr" rtl="0">
                        <a:spcBef>
                          <a:spcPts val="0"/>
                        </a:spcBef>
                        <a:spcAft>
                          <a:spcPts val="0"/>
                        </a:spcAft>
                        <a:buNone/>
                      </a:pPr>
                      <a:r>
                        <a:rPr lang="en-US" sz="1600" dirty="0" smtClean="0"/>
                        <a:t>6/10/2023</a:t>
                      </a:r>
                      <a:endParaRPr sz="1600" dirty="0"/>
                    </a:p>
                    <a:p>
                      <a:pPr marL="0" marR="0" lvl="0" indent="0" algn="ctr" rtl="0">
                        <a:spcBef>
                          <a:spcPts val="0"/>
                        </a:spcBef>
                        <a:spcAft>
                          <a:spcPts val="0"/>
                        </a:spcAft>
                        <a:buNone/>
                      </a:pPr>
                      <a:r>
                        <a:rPr lang="en-US" sz="1600" dirty="0" smtClean="0"/>
                        <a:t>7/15/2023</a:t>
                      </a:r>
                      <a:endParaRPr sz="1600" dirty="0"/>
                    </a:p>
                  </a:txBody>
                  <a:tcPr marL="91450" marR="91450" marT="45725" marB="45725"/>
                </a:tc>
                <a:extLst>
                  <a:ext uri="{0D108BD9-81ED-4DB2-BD59-A6C34878D82A}">
                    <a16:rowId xmlns:a16="http://schemas.microsoft.com/office/drawing/2014/main" val="10002"/>
                  </a:ext>
                </a:extLst>
              </a:tr>
              <a:tr h="883625">
                <a:tc>
                  <a:txBody>
                    <a:bodyPr/>
                    <a:lstStyle/>
                    <a:p>
                      <a:pPr marL="0" marR="0" lvl="0" indent="0" algn="ctr" rtl="0">
                        <a:spcBef>
                          <a:spcPts val="0"/>
                        </a:spcBef>
                        <a:spcAft>
                          <a:spcPts val="0"/>
                        </a:spcAft>
                        <a:buNone/>
                      </a:pPr>
                      <a:endParaRPr lang="en-US" sz="1600" b="0" i="1" u="none" strike="noStrike" cap="none" dirty="0" smtClean="0">
                        <a:latin typeface="Arial" panose="020B0604020202020204" pitchFamily="34" charset="0"/>
                        <a:cs typeface="Arial" panose="020B0604020202020204" pitchFamily="34" charset="0"/>
                      </a:endParaRPr>
                    </a:p>
                    <a:p>
                      <a:pPr marL="0" marR="0" lvl="0" indent="0" algn="ctr" rtl="0">
                        <a:spcBef>
                          <a:spcPts val="0"/>
                        </a:spcBef>
                        <a:spcAft>
                          <a:spcPts val="0"/>
                        </a:spcAft>
                        <a:buNone/>
                      </a:pPr>
                      <a:endParaRPr sz="1600" b="0" i="1" u="none" strike="noStrike" cap="none" dirty="0">
                        <a:solidFill>
                          <a:schemeClr val="bg1"/>
                        </a:solidFill>
                        <a:latin typeface="Arial" panose="020B0604020202020204" pitchFamily="34" charset="0"/>
                        <a:cs typeface="Arial" panose="020B0604020202020204" pitchFamily="34" charset="0"/>
                      </a:endParaRPr>
                    </a:p>
                  </a:txBody>
                  <a:tcPr marL="91450" marR="91450" marT="45725" marB="45725"/>
                </a:tc>
                <a:tc>
                  <a:txBody>
                    <a:bodyPr/>
                    <a:lstStyle/>
                    <a:p>
                      <a:pPr marL="0" marR="0" lvl="0" indent="0" algn="ctr" rtl="0">
                        <a:spcBef>
                          <a:spcPts val="0"/>
                        </a:spcBef>
                        <a:spcAft>
                          <a:spcPts val="0"/>
                        </a:spcAft>
                        <a:buNone/>
                      </a:pPr>
                      <a:endParaRPr lang="en-US" sz="1200" b="1" i="1" u="none" strike="noStrike" cap="none" dirty="0" smtClean="0">
                        <a:latin typeface="Arial" panose="020B0604020202020204" pitchFamily="34" charset="0"/>
                        <a:cs typeface="Arial" panose="020B0604020202020204" pitchFamily="34" charset="0"/>
                      </a:endParaRPr>
                    </a:p>
                    <a:p>
                      <a:pPr marL="0" marR="0" lvl="0" indent="0" algn="ctr" rtl="0">
                        <a:spcBef>
                          <a:spcPts val="0"/>
                        </a:spcBef>
                        <a:spcAft>
                          <a:spcPts val="0"/>
                        </a:spcAft>
                        <a:buNone/>
                      </a:pPr>
                      <a:r>
                        <a:rPr lang="en-US" sz="1200" b="1" i="1" u="none" strike="noStrike" cap="none" dirty="0" smtClean="0">
                          <a:solidFill>
                            <a:schemeClr val="bg1"/>
                          </a:solidFill>
                          <a:latin typeface="Arial" panose="020B0604020202020204" pitchFamily="34" charset="0"/>
                          <a:cs typeface="Arial" panose="020B0604020202020204" pitchFamily="34" charset="0"/>
                        </a:rPr>
                        <a:t>students </a:t>
                      </a:r>
                      <a:r>
                        <a:rPr lang="en-US" sz="1200" b="1" i="1" u="none" strike="noStrike" cap="none" dirty="0">
                          <a:solidFill>
                            <a:schemeClr val="bg1"/>
                          </a:solidFill>
                          <a:latin typeface="Arial" panose="020B0604020202020204" pitchFamily="34" charset="0"/>
                          <a:cs typeface="Arial" panose="020B0604020202020204" pitchFamily="34" charset="0"/>
                        </a:rPr>
                        <a:t>are encouraged to </a:t>
                      </a:r>
                      <a:r>
                        <a:rPr lang="en-US" sz="1200" b="1" i="1" dirty="0">
                          <a:solidFill>
                            <a:schemeClr val="bg1"/>
                          </a:solidFill>
                          <a:latin typeface="Arial" panose="020B0604020202020204" pitchFamily="34" charset="0"/>
                          <a:cs typeface="Arial" panose="020B0604020202020204" pitchFamily="34" charset="0"/>
                        </a:rPr>
                        <a:t>check with the colleges they are applying to, to see if they require the writing for ACT or essay for SAT.</a:t>
                      </a:r>
                      <a:endParaRPr sz="1200" b="1" i="1" u="none" strike="noStrike" cap="none" dirty="0">
                        <a:solidFill>
                          <a:schemeClr val="bg1"/>
                        </a:solidFill>
                        <a:latin typeface="Arial" panose="020B0604020202020204" pitchFamily="34" charset="0"/>
                        <a:cs typeface="Arial" panose="020B0604020202020204" pitchFamily="34" charset="0"/>
                      </a:endParaRPr>
                    </a:p>
                  </a:txBody>
                  <a:tcPr marL="91450" marR="91450" marT="45725" marB="45725"/>
                </a:tc>
                <a:extLst>
                  <a:ext uri="{0D108BD9-81ED-4DB2-BD59-A6C34878D82A}">
                    <a16:rowId xmlns:a16="http://schemas.microsoft.com/office/drawing/2014/main" val="10003"/>
                  </a:ext>
                </a:extLst>
              </a:tr>
            </a:tbl>
          </a:graphicData>
        </a:graphic>
      </p:graphicFrame>
      <p:pic>
        <p:nvPicPr>
          <p:cNvPr id="148" name="Google Shape;148;p19" descr="C:\Users\lfricker\AppData\Local\Microsoft\Windows\Temporary Internet Files\Content.IE5\M3VVXST0\ACT_logo2[1].jpg"/>
          <p:cNvPicPr preferRelativeResize="0"/>
          <p:nvPr/>
        </p:nvPicPr>
        <p:blipFill rotWithShape="1">
          <a:blip r:embed="rId5">
            <a:alphaModFix/>
          </a:blip>
          <a:srcRect/>
          <a:stretch/>
        </p:blipFill>
        <p:spPr>
          <a:xfrm>
            <a:off x="7136322" y="304800"/>
            <a:ext cx="1056235" cy="609600"/>
          </a:xfrm>
          <a:prstGeom prst="rect">
            <a:avLst/>
          </a:prstGeom>
          <a:noFill/>
          <a:ln>
            <a:noFill/>
          </a:ln>
        </p:spPr>
      </p:pic>
      <p:pic>
        <p:nvPicPr>
          <p:cNvPr id="149" name="Google Shape;149;p19" descr="C:\Users\lfricker\AppData\Local\Microsoft\Windows\Temporary Internet Files\Content.IE5\LGQVIJ1R\Official SAT Study Guide front cover[1].jpg"/>
          <p:cNvPicPr preferRelativeResize="0"/>
          <p:nvPr/>
        </p:nvPicPr>
        <p:blipFill rotWithShape="1">
          <a:blip r:embed="rId6">
            <a:alphaModFix/>
          </a:blip>
          <a:srcRect/>
          <a:stretch/>
        </p:blipFill>
        <p:spPr>
          <a:xfrm>
            <a:off x="228600" y="120650"/>
            <a:ext cx="793750" cy="793750"/>
          </a:xfrm>
          <a:prstGeom prst="rect">
            <a:avLst/>
          </a:prstGeom>
          <a:noFill/>
          <a:ln>
            <a:noFill/>
          </a:ln>
        </p:spPr>
      </p:pic>
    </p:spTree>
    <p:extLst>
      <p:ext uri="{BB962C8B-B14F-4D97-AF65-F5344CB8AC3E}">
        <p14:creationId xmlns:p14="http://schemas.microsoft.com/office/powerpoint/2010/main" val="133457169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53414-3EC2-0C7C-85F6-61C2557E0202}"/>
              </a:ext>
            </a:extLst>
          </p:cNvPr>
          <p:cNvSpPr>
            <a:spLocks noGrp="1"/>
          </p:cNvSpPr>
          <p:nvPr>
            <p:ph type="title"/>
          </p:nvPr>
        </p:nvSpPr>
        <p:spPr>
          <a:xfrm>
            <a:off x="514352" y="1371600"/>
            <a:ext cx="3711879" cy="863974"/>
          </a:xfrm>
        </p:spPr>
        <p:txBody>
          <a:bodyPr>
            <a:normAutofit fontScale="90000"/>
          </a:bodyPr>
          <a:lstStyle/>
          <a:p>
            <a:r>
              <a:rPr lang="en-US" sz="2250" dirty="0">
                <a:solidFill>
                  <a:schemeClr val="tx1"/>
                </a:solidFill>
                <a:latin typeface="Trebuchet MS" panose="020B0703020202090204" pitchFamily="34" charset="0"/>
              </a:rPr>
              <a:t>Important Links for Post Secondary Planning!</a:t>
            </a:r>
          </a:p>
        </p:txBody>
      </p:sp>
      <p:pic>
        <p:nvPicPr>
          <p:cNvPr id="4" name="Picture 3" descr="A close-up of some money&#10;&#10;Description automatically generated with medium confidence">
            <a:extLst>
              <a:ext uri="{FF2B5EF4-FFF2-40B4-BE49-F238E27FC236}">
                <a16:creationId xmlns:a16="http://schemas.microsoft.com/office/drawing/2014/main" id="{5B71612F-B82B-9CF2-F9CB-D37338F821C5}"/>
              </a:ext>
            </a:extLst>
          </p:cNvPr>
          <p:cNvPicPr>
            <a:picLocks noChangeAspect="1"/>
          </p:cNvPicPr>
          <p:nvPr/>
        </p:nvPicPr>
        <p:blipFill rotWithShape="1">
          <a:blip r:embed="rId2">
            <a:extLst>
              <a:ext uri="{837473B0-CC2E-450A-ABE3-18F120FF3D39}">
                <a1611:picAttrSrcUrl xmlns:a1611="http://schemas.microsoft.com/office/drawing/2016/11/main" xmlns="" r:id="rId4"/>
              </a:ext>
            </a:extLst>
          </a:blip>
          <a:srcRect r="23443" b="-3"/>
          <a:stretch/>
        </p:blipFill>
        <p:spPr>
          <a:xfrm>
            <a:off x="4740582" y="1030814"/>
            <a:ext cx="3857110" cy="2645130"/>
          </a:xfrm>
          <a:prstGeom prst="rect">
            <a:avLst/>
          </a:prstGeom>
          <a:ln>
            <a:noFill/>
          </a:ln>
        </p:spPr>
      </p:pic>
      <p:pic>
        <p:nvPicPr>
          <p:cNvPr id="8" name="Picture 7" descr="Graphical user interface, application&#10;&#10;Description automatically generated">
            <a:extLst>
              <a:ext uri="{FF2B5EF4-FFF2-40B4-BE49-F238E27FC236}">
                <a16:creationId xmlns:a16="http://schemas.microsoft.com/office/drawing/2014/main" id="{110E07AB-AD15-9FEE-DF9C-492DBFB44ACF}"/>
              </a:ext>
            </a:extLst>
          </p:cNvPr>
          <p:cNvPicPr>
            <a:picLocks noChangeAspect="1"/>
          </p:cNvPicPr>
          <p:nvPr/>
        </p:nvPicPr>
        <p:blipFill rotWithShape="1">
          <a:blip r:embed="rId5">
            <a:extLst>
              <a:ext uri="{837473B0-CC2E-450A-ABE3-18F120FF3D39}">
                <a1611:picAttrSrcUrl xmlns:a1611="http://schemas.microsoft.com/office/drawing/2016/11/main" xmlns="" r:id="rId6"/>
              </a:ext>
            </a:extLst>
          </a:blip>
          <a:srcRect l="12434" r="13315" b="4"/>
          <a:stretch/>
        </p:blipFill>
        <p:spPr>
          <a:xfrm>
            <a:off x="4740582" y="3768526"/>
            <a:ext cx="1882264" cy="1692046"/>
          </a:xfrm>
          <a:prstGeom prst="rect">
            <a:avLst/>
          </a:prstGeom>
          <a:ln>
            <a:noFill/>
          </a:ln>
        </p:spPr>
      </p:pic>
      <p:pic>
        <p:nvPicPr>
          <p:cNvPr id="14" name="Picture 13">
            <a:extLst>
              <a:ext uri="{FF2B5EF4-FFF2-40B4-BE49-F238E27FC236}">
                <a16:creationId xmlns:a16="http://schemas.microsoft.com/office/drawing/2014/main" id="{50307BD8-B7E7-1385-0093-2089CB2F2CE0}"/>
              </a:ext>
            </a:extLst>
          </p:cNvPr>
          <p:cNvPicPr>
            <a:picLocks noChangeAspect="1"/>
          </p:cNvPicPr>
          <p:nvPr/>
        </p:nvPicPr>
        <p:blipFill rotWithShape="1">
          <a:blip r:embed="rId7">
            <a:extLst>
              <a:ext uri="{837473B0-CC2E-450A-ABE3-18F120FF3D39}">
                <a1611:picAttrSrcUrl xmlns:a1611="http://schemas.microsoft.com/office/drawing/2016/11/main" xmlns="" r:id="rId8"/>
              </a:ext>
            </a:extLst>
          </a:blip>
          <a:srcRect l="13366" r="12383" b="4"/>
          <a:stretch/>
        </p:blipFill>
        <p:spPr>
          <a:xfrm>
            <a:off x="6715428" y="3768526"/>
            <a:ext cx="1882264" cy="1692046"/>
          </a:xfrm>
          <a:prstGeom prst="rect">
            <a:avLst/>
          </a:prstGeom>
          <a:ln>
            <a:noFill/>
          </a:ln>
        </p:spPr>
      </p:pic>
      <p:graphicFrame>
        <p:nvGraphicFramePr>
          <p:cNvPr id="5" name="Content Placeholder 2">
            <a:extLst>
              <a:ext uri="{FF2B5EF4-FFF2-40B4-BE49-F238E27FC236}">
                <a16:creationId xmlns:a16="http://schemas.microsoft.com/office/drawing/2014/main" id="{467D4D4A-BC86-7240-8E73-BDDE0B174C09}"/>
              </a:ext>
            </a:extLst>
          </p:cNvPr>
          <p:cNvGraphicFramePr>
            <a:graphicFrameLocks noGrp="1"/>
          </p:cNvGraphicFramePr>
          <p:nvPr>
            <p:ph sz="quarter" idx="13"/>
            <p:extLst/>
          </p:nvPr>
        </p:nvGraphicFramePr>
        <p:xfrm>
          <a:off x="514352" y="2404797"/>
          <a:ext cx="3711879" cy="276068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828340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2"/>
          <p:cNvSpPr txBox="1">
            <a:spLocks noGrp="1"/>
          </p:cNvSpPr>
          <p:nvPr>
            <p:ph type="title"/>
          </p:nvPr>
        </p:nvSpPr>
        <p:spPr>
          <a:xfrm>
            <a:off x="1949163" y="349168"/>
            <a:ext cx="4760786" cy="990600"/>
          </a:xfrm>
          <a:prstGeom prst="rect">
            <a:avLst/>
          </a:prstGeom>
          <a:noFill/>
          <a:ln>
            <a:noFill/>
          </a:ln>
        </p:spPr>
        <p:txBody>
          <a:bodyPr spcFirstLastPara="1" vert="horz" wrap="square" lIns="68569" tIns="34275" rIns="68569" bIns="34275" rtlCol="0" anchor="t" anchorCtr="0">
            <a:noAutofit/>
          </a:bodyPr>
          <a:lstStyle/>
          <a:p>
            <a:pPr algn="ctr"/>
            <a:r>
              <a:rPr lang="en-US" sz="2700" dirty="0"/>
              <a:t>You need </a:t>
            </a:r>
            <a:r>
              <a:rPr lang="en-US" sz="2700" b="1" i="1" u="sng" dirty="0"/>
              <a:t>22</a:t>
            </a:r>
            <a:r>
              <a:rPr lang="en-US" sz="2700" dirty="0"/>
              <a:t> credits to graduate</a:t>
            </a:r>
            <a:endParaRPr sz="2700" dirty="0"/>
          </a:p>
        </p:txBody>
      </p:sp>
      <p:sp>
        <p:nvSpPr>
          <p:cNvPr id="260" name="Google Shape;260;p32"/>
          <p:cNvSpPr txBox="1">
            <a:spLocks noGrp="1"/>
          </p:cNvSpPr>
          <p:nvPr>
            <p:ph type="body" idx="1"/>
          </p:nvPr>
        </p:nvSpPr>
        <p:spPr>
          <a:xfrm>
            <a:off x="474259" y="2014724"/>
            <a:ext cx="3647363" cy="3643126"/>
          </a:xfrm>
          <a:prstGeom prst="rect">
            <a:avLst/>
          </a:prstGeom>
          <a:noFill/>
          <a:ln>
            <a:noFill/>
          </a:ln>
        </p:spPr>
        <p:txBody>
          <a:bodyPr spcFirstLastPara="1" vert="horz" wrap="square" lIns="68569" tIns="34275" rIns="68569" bIns="34275" rtlCol="0" anchor="t" anchorCtr="0">
            <a:noAutofit/>
          </a:bodyPr>
          <a:lstStyle/>
          <a:p>
            <a:pPr marL="557213" lvl="1" indent="-214313">
              <a:spcBef>
                <a:spcPts val="750"/>
              </a:spcBef>
            </a:pPr>
            <a:r>
              <a:rPr lang="en-US" sz="1400" dirty="0"/>
              <a:t>4 credits of English Language Arts</a:t>
            </a:r>
            <a:endParaRPr sz="1400" dirty="0"/>
          </a:p>
          <a:p>
            <a:pPr marL="557213" lvl="1" indent="-214313">
              <a:spcBef>
                <a:spcPts val="750"/>
              </a:spcBef>
            </a:pPr>
            <a:r>
              <a:rPr lang="en-US" sz="1400" dirty="0"/>
              <a:t>4 credits of Math</a:t>
            </a:r>
            <a:endParaRPr sz="1400" dirty="0"/>
          </a:p>
          <a:p>
            <a:pPr marL="557213" lvl="1" indent="-214313">
              <a:spcBef>
                <a:spcPts val="750"/>
              </a:spcBef>
            </a:pPr>
            <a:r>
              <a:rPr lang="en-US" sz="1400" dirty="0"/>
              <a:t>3 credits of Lab Science (1 must be Biology)</a:t>
            </a:r>
          </a:p>
          <a:p>
            <a:pPr marL="557213" lvl="1" indent="-214313">
              <a:spcBef>
                <a:spcPts val="750"/>
              </a:spcBef>
            </a:pPr>
            <a:r>
              <a:rPr lang="en-US" sz="1400" dirty="0"/>
              <a:t>.5 credit of Health &amp; .5 credit of P.E.</a:t>
            </a:r>
            <a:endParaRPr sz="1400" dirty="0"/>
          </a:p>
          <a:p>
            <a:pPr marL="557213" lvl="1" indent="-214313">
              <a:spcBef>
                <a:spcPts val="750"/>
              </a:spcBef>
            </a:pPr>
            <a:r>
              <a:rPr lang="en-US" sz="1400" dirty="0"/>
              <a:t>3 credits of Social Studies</a:t>
            </a:r>
            <a:endParaRPr sz="1400" dirty="0"/>
          </a:p>
          <a:p>
            <a:pPr marL="557213" lvl="1" indent="-214313">
              <a:spcBef>
                <a:spcPts val="750"/>
              </a:spcBef>
            </a:pPr>
            <a:r>
              <a:rPr lang="en-US" sz="1400" dirty="0"/>
              <a:t>1 credit of CTE </a:t>
            </a:r>
            <a:r>
              <a:rPr lang="en-US" sz="1400" i="1" dirty="0"/>
              <a:t>OR </a:t>
            </a:r>
            <a:r>
              <a:rPr lang="en-US" sz="1400" dirty="0"/>
              <a:t>Fine Arts</a:t>
            </a:r>
          </a:p>
          <a:p>
            <a:pPr marL="557213" lvl="1" indent="-214313">
              <a:spcBef>
                <a:spcPts val="750"/>
              </a:spcBef>
            </a:pPr>
            <a:r>
              <a:rPr lang="en-US" sz="1400" dirty="0"/>
              <a:t> 6 credits of Elective</a:t>
            </a:r>
          </a:p>
        </p:txBody>
      </p:sp>
      <p:sp>
        <p:nvSpPr>
          <p:cNvPr id="5" name="Text Placeholder 4"/>
          <p:cNvSpPr>
            <a:spLocks noGrp="1"/>
          </p:cNvSpPr>
          <p:nvPr>
            <p:ph type="body" idx="2"/>
          </p:nvPr>
        </p:nvSpPr>
        <p:spPr>
          <a:xfrm>
            <a:off x="4329556" y="2160428"/>
            <a:ext cx="3668032" cy="3058265"/>
          </a:xfrm>
        </p:spPr>
        <p:txBody>
          <a:bodyPr>
            <a:normAutofit fontScale="25000" lnSpcReduction="20000"/>
          </a:bodyPr>
          <a:lstStyle/>
          <a:p>
            <a:pPr marL="557213" lvl="1" indent="-214313"/>
            <a:r>
              <a:rPr lang="en-US" sz="4800" dirty="0"/>
              <a:t>4 credits of English Language Arts</a:t>
            </a:r>
          </a:p>
          <a:p>
            <a:pPr marL="557213" lvl="1" indent="-214313"/>
            <a:r>
              <a:rPr lang="en-US" sz="4800" dirty="0"/>
              <a:t>4 credits of Math</a:t>
            </a:r>
          </a:p>
          <a:p>
            <a:pPr marL="557213" lvl="1" indent="-214313"/>
            <a:r>
              <a:rPr lang="en-US" sz="4800" dirty="0"/>
              <a:t>3 credits of Lab </a:t>
            </a:r>
            <a:r>
              <a:rPr lang="en-US" sz="4800" dirty="0" smtClean="0"/>
              <a:t>Science</a:t>
            </a:r>
          </a:p>
          <a:p>
            <a:pPr marL="557213" lvl="1" indent="-214313"/>
            <a:r>
              <a:rPr lang="en-US" sz="4800" dirty="0" smtClean="0"/>
              <a:t>2 credits </a:t>
            </a:r>
            <a:r>
              <a:rPr lang="en-US" sz="4800" dirty="0"/>
              <a:t>of Social Studies</a:t>
            </a:r>
          </a:p>
          <a:p>
            <a:pPr marL="557213" lvl="1" indent="-214313"/>
            <a:r>
              <a:rPr lang="en-US" sz="4800" dirty="0"/>
              <a:t>1 credit of CTE </a:t>
            </a:r>
            <a:r>
              <a:rPr lang="en-US" sz="4800" i="1" dirty="0"/>
              <a:t>OR </a:t>
            </a:r>
            <a:r>
              <a:rPr lang="en-US" sz="4800" dirty="0"/>
              <a:t>Fine Arts</a:t>
            </a:r>
          </a:p>
          <a:p>
            <a:pPr marL="557213" lvl="1" indent="-214313"/>
            <a:r>
              <a:rPr lang="en-US" sz="4800" dirty="0" smtClean="0"/>
              <a:t> 2 credits of the SAME World Language</a:t>
            </a:r>
          </a:p>
          <a:p>
            <a:pPr marL="342900" lvl="1" indent="0">
              <a:buNone/>
            </a:pPr>
            <a:r>
              <a:rPr lang="en-US" sz="4800" dirty="0" smtClean="0"/>
              <a:t>*Be sure to check University admission requirements! They may require a 3</a:t>
            </a:r>
            <a:r>
              <a:rPr lang="en-US" sz="4800" baseline="30000" dirty="0" smtClean="0"/>
              <a:t>rd</a:t>
            </a:r>
            <a:r>
              <a:rPr lang="en-US" sz="4800" dirty="0" smtClean="0"/>
              <a:t> year of World Language or a fine art. </a:t>
            </a:r>
            <a:endParaRPr lang="en-US" dirty="0"/>
          </a:p>
        </p:txBody>
      </p:sp>
      <p:sp>
        <p:nvSpPr>
          <p:cNvPr id="2" name="Text Placeholder 1"/>
          <p:cNvSpPr>
            <a:spLocks noGrp="1"/>
          </p:cNvSpPr>
          <p:nvPr>
            <p:ph type="body" sz="quarter" idx="4294967295"/>
          </p:nvPr>
        </p:nvSpPr>
        <p:spPr>
          <a:xfrm>
            <a:off x="4525083" y="1440283"/>
            <a:ext cx="4050169" cy="509588"/>
          </a:xfrm>
        </p:spPr>
        <p:txBody>
          <a:bodyPr>
            <a:noAutofit/>
          </a:bodyPr>
          <a:lstStyle/>
          <a:p>
            <a:pPr marL="0" indent="0">
              <a:buNone/>
            </a:pPr>
            <a:r>
              <a:rPr lang="en-US" sz="1600" b="1" dirty="0" smtClean="0">
                <a:latin typeface="Trebuchet MS" panose="020B0603020202020204" pitchFamily="34" charset="0"/>
              </a:rPr>
              <a:t>COLLEGE/UNIVERSITY REQUIREMENTS</a:t>
            </a:r>
            <a:endParaRPr lang="en-US" sz="1600" b="1" dirty="0">
              <a:latin typeface="Trebuchet MS" panose="020B0603020202020204" pitchFamily="34" charset="0"/>
            </a:endParaRPr>
          </a:p>
        </p:txBody>
      </p:sp>
      <p:pic>
        <p:nvPicPr>
          <p:cNvPr id="261" name="Google Shape;261;p32"/>
          <p:cNvPicPr preferRelativeResize="0"/>
          <p:nvPr/>
        </p:nvPicPr>
        <p:blipFill rotWithShape="1">
          <a:blip r:embed="rId3">
            <a:alphaModFix/>
          </a:blip>
          <a:srcRect/>
          <a:stretch/>
        </p:blipFill>
        <p:spPr>
          <a:xfrm>
            <a:off x="7429500" y="5429250"/>
            <a:ext cx="457200" cy="457200"/>
          </a:xfrm>
          <a:prstGeom prst="rect">
            <a:avLst/>
          </a:prstGeom>
          <a:noFill/>
          <a:ln>
            <a:noFill/>
          </a:ln>
        </p:spPr>
      </p:pic>
      <p:sp>
        <p:nvSpPr>
          <p:cNvPr id="6" name="TextBox 5"/>
          <p:cNvSpPr txBox="1"/>
          <p:nvPr/>
        </p:nvSpPr>
        <p:spPr>
          <a:xfrm>
            <a:off x="877720" y="1440283"/>
            <a:ext cx="2840442" cy="369332"/>
          </a:xfrm>
          <a:prstGeom prst="rect">
            <a:avLst/>
          </a:prstGeom>
          <a:noFill/>
        </p:spPr>
        <p:txBody>
          <a:bodyPr wrap="square" rtlCol="0">
            <a:spAutoFit/>
          </a:bodyPr>
          <a:lstStyle/>
          <a:p>
            <a:r>
              <a:rPr lang="en-US" dirty="0"/>
              <a:t>High School Requirements</a:t>
            </a:r>
          </a:p>
        </p:txBody>
      </p:sp>
    </p:spTree>
    <p:extLst>
      <p:ext uri="{BB962C8B-B14F-4D97-AF65-F5344CB8AC3E}">
        <p14:creationId xmlns:p14="http://schemas.microsoft.com/office/powerpoint/2010/main" val="92048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4"/>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SzPts val="3600"/>
              <a:buFont typeface="Trebuchet MS"/>
              <a:buNone/>
            </a:pPr>
            <a:r>
              <a:rPr lang="en-US" sz="3600" b="0" i="0" u="none" strike="noStrike" cap="none">
                <a:solidFill>
                  <a:schemeClr val="accent1"/>
                </a:solidFill>
                <a:latin typeface="Trebuchet MS"/>
                <a:ea typeface="Trebuchet MS"/>
                <a:cs typeface="Trebuchet MS"/>
                <a:sym typeface="Trebuchet MS"/>
              </a:rPr>
              <a:t>Senior Schedule Reminders:</a:t>
            </a:r>
            <a:br>
              <a:rPr lang="en-US" sz="3600" b="0" i="0" u="none" strike="noStrike" cap="none">
                <a:solidFill>
                  <a:schemeClr val="accent1"/>
                </a:solidFill>
                <a:latin typeface="Trebuchet MS"/>
                <a:ea typeface="Trebuchet MS"/>
                <a:cs typeface="Trebuchet MS"/>
                <a:sym typeface="Trebuchet MS"/>
              </a:rPr>
            </a:br>
            <a:r>
              <a:rPr lang="en-US" sz="3600" b="0" i="0" u="none" strike="noStrike" cap="none">
                <a:solidFill>
                  <a:schemeClr val="accent1"/>
                </a:solidFill>
                <a:latin typeface="Trebuchet MS"/>
                <a:ea typeface="Trebuchet MS"/>
                <a:cs typeface="Trebuchet MS"/>
                <a:sym typeface="Trebuchet MS"/>
              </a:rPr>
              <a:t>“I want a half day!”</a:t>
            </a:r>
            <a:endParaRPr sz="3600" b="0" i="0" u="none" strike="noStrike" cap="none">
              <a:solidFill>
                <a:schemeClr val="accent1"/>
              </a:solidFill>
              <a:latin typeface="Trebuchet MS"/>
              <a:ea typeface="Trebuchet MS"/>
              <a:cs typeface="Trebuchet MS"/>
              <a:sym typeface="Trebuchet MS"/>
            </a:endParaRPr>
          </a:p>
        </p:txBody>
      </p:sp>
      <p:sp>
        <p:nvSpPr>
          <p:cNvPr id="276" name="Google Shape;276;p34"/>
          <p:cNvSpPr txBox="1">
            <a:spLocks noGrp="1"/>
          </p:cNvSpPr>
          <p:nvPr>
            <p:ph type="body" idx="1"/>
          </p:nvPr>
        </p:nvSpPr>
        <p:spPr>
          <a:xfrm>
            <a:off x="609598" y="1783048"/>
            <a:ext cx="7633650" cy="388077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440"/>
              <a:buFont typeface="Noto Sans Symbols"/>
              <a:buChar char="▶"/>
            </a:pPr>
            <a:r>
              <a:rPr lang="en-US" sz="1800" b="0" i="0" u="none" strike="noStrike" cap="none" dirty="0">
                <a:solidFill>
                  <a:srgbClr val="3F3F3F"/>
                </a:solidFill>
                <a:latin typeface="Trebuchet MS"/>
                <a:ea typeface="Trebuchet MS"/>
                <a:cs typeface="Trebuchet MS"/>
                <a:sym typeface="Trebuchet MS"/>
              </a:rPr>
              <a:t>Only those students who are on track with credits are eligible for a half day their senior year</a:t>
            </a:r>
            <a:r>
              <a:rPr lang="en-US" sz="1800" b="0" i="0" u="none" strike="noStrike" cap="none" dirty="0" smtClean="0">
                <a:solidFill>
                  <a:srgbClr val="3F3F3F"/>
                </a:solidFill>
                <a:latin typeface="Trebuchet MS"/>
                <a:ea typeface="Trebuchet MS"/>
                <a:cs typeface="Trebuchet MS"/>
                <a:sym typeface="Trebuchet MS"/>
              </a:rPr>
              <a:t>.</a:t>
            </a:r>
            <a:endParaRPr dirty="0"/>
          </a:p>
          <a:p>
            <a:pPr marL="342900" marR="0" lvl="0" indent="-342900" algn="l" rtl="0">
              <a:spcBef>
                <a:spcPts val="1000"/>
              </a:spcBef>
              <a:spcAft>
                <a:spcPts val="0"/>
              </a:spcAft>
              <a:buClr>
                <a:schemeClr val="accent1"/>
              </a:buClr>
              <a:buSzPts val="1440"/>
              <a:buFont typeface="Noto Sans Symbols"/>
              <a:buChar char="▶"/>
            </a:pPr>
            <a:r>
              <a:rPr lang="en-US" sz="1800" b="0" i="0" u="none" strike="noStrike" cap="none" dirty="0">
                <a:solidFill>
                  <a:srgbClr val="3F3F3F"/>
                </a:solidFill>
                <a:latin typeface="Trebuchet MS"/>
                <a:ea typeface="Trebuchet MS"/>
                <a:cs typeface="Trebuchet MS"/>
                <a:sym typeface="Trebuchet MS"/>
              </a:rPr>
              <a:t>Half day does not necessarily mean that you will have a morning-only schedule (morning senior classes fill up</a:t>
            </a:r>
            <a:r>
              <a:rPr lang="en-US" sz="1800" b="0" i="0" u="none" strike="noStrike" cap="none" dirty="0" smtClean="0">
                <a:solidFill>
                  <a:srgbClr val="3F3F3F"/>
                </a:solidFill>
                <a:latin typeface="Trebuchet MS"/>
                <a:ea typeface="Trebuchet MS"/>
                <a:cs typeface="Trebuchet MS"/>
                <a:sym typeface="Trebuchet MS"/>
              </a:rPr>
              <a:t>).</a:t>
            </a:r>
          </a:p>
          <a:p>
            <a:pPr marL="342900" marR="0" lvl="0" indent="-342900" algn="l" rtl="0">
              <a:spcBef>
                <a:spcPts val="1000"/>
              </a:spcBef>
              <a:spcAft>
                <a:spcPts val="0"/>
              </a:spcAft>
              <a:buClr>
                <a:schemeClr val="accent1"/>
              </a:buClr>
              <a:buSzPts val="1440"/>
              <a:buFont typeface="Noto Sans Symbols"/>
              <a:buChar char="▶"/>
            </a:pPr>
            <a:r>
              <a:rPr lang="en-US" b="1" i="1" u="sng" dirty="0" smtClean="0">
                <a:solidFill>
                  <a:schemeClr val="accent1"/>
                </a:solidFill>
              </a:rPr>
              <a:t>Yes, you have to be in four classes as a senior even if you are ahead with your credits. </a:t>
            </a:r>
            <a:endParaRPr b="1" i="1" u="sng" dirty="0">
              <a:solidFill>
                <a:schemeClr val="accent1"/>
              </a:solidFill>
            </a:endParaRPr>
          </a:p>
          <a:p>
            <a:pPr marL="342900" marR="0" lvl="0" indent="-251459" algn="l" rtl="0">
              <a:spcBef>
                <a:spcPts val="100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p:txBody>
      </p:sp>
      <p:pic>
        <p:nvPicPr>
          <p:cNvPr id="2" name="Picture 1" descr="The Happiness Warrior: 20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3582" y="3908474"/>
            <a:ext cx="3048000" cy="221097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sure if you are on track to graduate?</a:t>
            </a:r>
            <a:endParaRPr lang="en-US" dirty="0"/>
          </a:p>
        </p:txBody>
      </p:sp>
      <p:sp>
        <p:nvSpPr>
          <p:cNvPr id="3" name="Text Placeholder 2"/>
          <p:cNvSpPr>
            <a:spLocks noGrp="1"/>
          </p:cNvSpPr>
          <p:nvPr>
            <p:ph type="body" idx="1"/>
          </p:nvPr>
        </p:nvSpPr>
        <p:spPr>
          <a:xfrm>
            <a:off x="131297" y="1668220"/>
            <a:ext cx="6072555" cy="3880773"/>
          </a:xfrm>
        </p:spPr>
        <p:txBody>
          <a:bodyPr>
            <a:normAutofit/>
          </a:bodyPr>
          <a:lstStyle/>
          <a:p>
            <a:r>
              <a:rPr lang="en-US" sz="2400" dirty="0" smtClean="0"/>
              <a:t>Request your unofficial transcript on </a:t>
            </a:r>
            <a:r>
              <a:rPr lang="en-US" sz="2400" dirty="0" smtClean="0">
                <a:hlinkClick r:id="rId2"/>
              </a:rPr>
              <a:t>Parchment</a:t>
            </a:r>
            <a:r>
              <a:rPr lang="en-US" sz="2400" dirty="0" smtClean="0"/>
              <a:t>. You will also request your official transcript (colleges require this) through Parchment. </a:t>
            </a:r>
          </a:p>
          <a:p>
            <a:r>
              <a:rPr lang="en-US" sz="2400" dirty="0" smtClean="0"/>
              <a:t>Complete a credit check sheet found on our </a:t>
            </a:r>
            <a:r>
              <a:rPr lang="en-US" sz="2400" dirty="0" smtClean="0">
                <a:hlinkClick r:id="rId3"/>
              </a:rPr>
              <a:t>web page </a:t>
            </a:r>
            <a:r>
              <a:rPr lang="en-US" sz="2400" dirty="0" smtClean="0"/>
              <a:t>to know where you stand. </a:t>
            </a:r>
            <a:endParaRPr lang="en-US" sz="2400" dirty="0"/>
          </a:p>
        </p:txBody>
      </p:sp>
      <p:pic>
        <p:nvPicPr>
          <p:cNvPr id="4" name="Picture 3" descr="Christians in Context: from orthodoxy to orthopraxy.: God clearly answers the big question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2796" y="3137096"/>
            <a:ext cx="2688688" cy="2131304"/>
          </a:xfrm>
          <a:prstGeom prst="rect">
            <a:avLst/>
          </a:prstGeom>
        </p:spPr>
      </p:pic>
    </p:spTree>
    <p:extLst>
      <p:ext uri="{BB962C8B-B14F-4D97-AF65-F5344CB8AC3E}">
        <p14:creationId xmlns:p14="http://schemas.microsoft.com/office/powerpoint/2010/main" val="3798092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30543" t="17959" r="9594" b="3674"/>
          <a:stretch/>
        </p:blipFill>
        <p:spPr>
          <a:xfrm>
            <a:off x="122830" y="-150125"/>
            <a:ext cx="8707273" cy="4380931"/>
          </a:xfrm>
          <a:prstGeom prst="rect">
            <a:avLst/>
          </a:prstGeom>
        </p:spPr>
      </p:pic>
      <p:sp>
        <p:nvSpPr>
          <p:cNvPr id="7" name="TextBox 6"/>
          <p:cNvSpPr txBox="1"/>
          <p:nvPr/>
        </p:nvSpPr>
        <p:spPr>
          <a:xfrm>
            <a:off x="78989" y="4599716"/>
            <a:ext cx="8751114" cy="646331"/>
          </a:xfrm>
          <a:prstGeom prst="rect">
            <a:avLst/>
          </a:prstGeom>
          <a:noFill/>
        </p:spPr>
        <p:txBody>
          <a:bodyPr wrap="none" rtlCol="0">
            <a:spAutoFit/>
          </a:bodyPr>
          <a:lstStyle/>
          <a:p>
            <a:r>
              <a:rPr lang="en-US" dirty="0" smtClean="0"/>
              <a:t>Use the course request sheet located on our web page as a guide as you decide on classes.</a:t>
            </a:r>
          </a:p>
          <a:p>
            <a:r>
              <a:rPr lang="en-US" dirty="0" smtClean="0"/>
              <a:t>Please bring this with you to your counseling appointment. </a:t>
            </a:r>
            <a:endParaRPr lang="en-US" dirty="0"/>
          </a:p>
        </p:txBody>
      </p:sp>
      <p:sp>
        <p:nvSpPr>
          <p:cNvPr id="10" name="TextBox 9"/>
          <p:cNvSpPr txBox="1"/>
          <p:nvPr/>
        </p:nvSpPr>
        <p:spPr>
          <a:xfrm>
            <a:off x="6741994" y="2753478"/>
            <a:ext cx="1883391" cy="1477328"/>
          </a:xfrm>
          <a:prstGeom prst="rect">
            <a:avLst/>
          </a:prstGeom>
          <a:noFill/>
        </p:spPr>
        <p:txBody>
          <a:bodyPr wrap="square" rtlCol="0">
            <a:spAutoFit/>
          </a:bodyPr>
          <a:lstStyle/>
          <a:p>
            <a:r>
              <a:rPr lang="en-US" dirty="0" smtClean="0"/>
              <a:t>Circle your courses and be sure to choose back up elective courses.</a:t>
            </a:r>
            <a:endParaRPr lang="en-US" dirty="0"/>
          </a:p>
        </p:txBody>
      </p:sp>
    </p:spTree>
    <p:extLst>
      <p:ext uri="{BB962C8B-B14F-4D97-AF65-F5344CB8AC3E}">
        <p14:creationId xmlns:p14="http://schemas.microsoft.com/office/powerpoint/2010/main" val="38740927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1"/>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4400"/>
              <a:buFont typeface="Trebuchet MS"/>
              <a:buNone/>
            </a:pPr>
            <a:r>
              <a:rPr lang="en-US" sz="4400" b="0" i="0" u="none" strike="noStrike" cap="none">
                <a:solidFill>
                  <a:schemeClr val="accent1"/>
                </a:solidFill>
                <a:latin typeface="Trebuchet MS"/>
                <a:ea typeface="Trebuchet MS"/>
                <a:cs typeface="Trebuchet MS"/>
                <a:sym typeface="Trebuchet MS"/>
              </a:rPr>
              <a:t>Individual ECAP Meeting</a:t>
            </a:r>
            <a:endParaRPr sz="4400" b="0" i="0" u="none" strike="noStrike" cap="none">
              <a:solidFill>
                <a:schemeClr val="accent1"/>
              </a:solidFill>
              <a:latin typeface="Trebuchet MS"/>
              <a:ea typeface="Trebuchet MS"/>
              <a:cs typeface="Trebuchet MS"/>
              <a:sym typeface="Trebuchet MS"/>
            </a:endParaRPr>
          </a:p>
        </p:txBody>
      </p:sp>
      <p:sp>
        <p:nvSpPr>
          <p:cNvPr id="252" name="Google Shape;252;p31"/>
          <p:cNvSpPr txBox="1">
            <a:spLocks noGrp="1"/>
          </p:cNvSpPr>
          <p:nvPr>
            <p:ph type="body" idx="1"/>
          </p:nvPr>
        </p:nvSpPr>
        <p:spPr>
          <a:xfrm>
            <a:off x="130629" y="1675398"/>
            <a:ext cx="8444204" cy="388077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1920"/>
              <a:buFont typeface="Noto Sans Symbols"/>
              <a:buChar char="▶"/>
            </a:pPr>
            <a:r>
              <a:rPr lang="en-US" sz="2400" b="0" i="0" u="none" strike="noStrike" cap="none" dirty="0" smtClean="0">
                <a:solidFill>
                  <a:srgbClr val="3F3F3F"/>
                </a:solidFill>
                <a:latin typeface="Trebuchet MS"/>
                <a:ea typeface="Trebuchet MS"/>
                <a:cs typeface="Trebuchet MS"/>
                <a:sym typeface="Trebuchet MS"/>
              </a:rPr>
              <a:t>Your counselor will send a pass for you when it is time for your individual ECAP meeting. </a:t>
            </a:r>
            <a:endParaRPr lang="en-US" sz="2400" dirty="0"/>
          </a:p>
          <a:p>
            <a:pPr marL="342900" marR="0" lvl="0" indent="-342900" algn="l" rtl="0">
              <a:spcBef>
                <a:spcPts val="0"/>
              </a:spcBef>
              <a:spcAft>
                <a:spcPts val="0"/>
              </a:spcAft>
              <a:buClr>
                <a:schemeClr val="accent1"/>
              </a:buClr>
              <a:buSzPts val="1920"/>
              <a:buFont typeface="Noto Sans Symbols"/>
              <a:buChar char="▶"/>
            </a:pPr>
            <a:r>
              <a:rPr lang="en-US" sz="2400" b="0" i="0" u="none" strike="noStrike" cap="none" dirty="0" smtClean="0">
                <a:solidFill>
                  <a:srgbClr val="3F3F3F"/>
                </a:solidFill>
                <a:latin typeface="Trebuchet MS"/>
                <a:ea typeface="Trebuchet MS"/>
                <a:cs typeface="Trebuchet MS"/>
                <a:sym typeface="Trebuchet MS"/>
              </a:rPr>
              <a:t>There will be a </a:t>
            </a:r>
            <a:r>
              <a:rPr lang="en-US" sz="2400" b="1" i="0" u="none" strike="noStrike" cap="none" dirty="0" smtClean="0">
                <a:solidFill>
                  <a:srgbClr val="FF0000"/>
                </a:solidFill>
                <a:latin typeface="Trebuchet MS"/>
                <a:ea typeface="Trebuchet MS"/>
                <a:cs typeface="Trebuchet MS"/>
                <a:sym typeface="Trebuchet MS"/>
              </a:rPr>
              <a:t>time on your pass </a:t>
            </a:r>
            <a:r>
              <a:rPr lang="en-US" sz="2400" b="0" i="0" u="none" strike="noStrike" cap="none" dirty="0" smtClean="0">
                <a:solidFill>
                  <a:srgbClr val="3F3F3F"/>
                </a:solidFill>
                <a:latin typeface="Trebuchet MS"/>
                <a:ea typeface="Trebuchet MS"/>
                <a:cs typeface="Trebuchet MS"/>
                <a:sym typeface="Trebuchet MS"/>
              </a:rPr>
              <a:t>when to come to counseling. Be sure to come at that</a:t>
            </a:r>
          </a:p>
          <a:p>
            <a:pPr marL="0" marR="0" lvl="0" indent="0" algn="l" rtl="0">
              <a:spcBef>
                <a:spcPts val="0"/>
              </a:spcBef>
              <a:spcAft>
                <a:spcPts val="0"/>
              </a:spcAft>
              <a:buClr>
                <a:schemeClr val="accent1"/>
              </a:buClr>
              <a:buSzPts val="1920"/>
              <a:buNone/>
            </a:pPr>
            <a:r>
              <a:rPr lang="en-US" sz="2400" dirty="0"/>
              <a:t> </a:t>
            </a:r>
            <a:r>
              <a:rPr lang="en-US" sz="2400" dirty="0" smtClean="0"/>
              <a:t>   </a:t>
            </a:r>
            <a:r>
              <a:rPr lang="en-US" sz="2400" b="0" i="0" u="none" strike="noStrike" cap="none" dirty="0" smtClean="0">
                <a:solidFill>
                  <a:srgbClr val="3F3F3F"/>
                </a:solidFill>
                <a:latin typeface="Trebuchet MS"/>
                <a:ea typeface="Trebuchet MS"/>
                <a:cs typeface="Trebuchet MS"/>
                <a:sym typeface="Trebuchet MS"/>
              </a:rPr>
              <a:t>time to limit how long you may wait.</a:t>
            </a:r>
          </a:p>
          <a:p>
            <a:pPr marL="342900" marR="0" lvl="0" indent="-342900" algn="l" rtl="0">
              <a:spcBef>
                <a:spcPts val="0"/>
              </a:spcBef>
              <a:spcAft>
                <a:spcPts val="0"/>
              </a:spcAft>
              <a:buClr>
                <a:schemeClr val="accent1"/>
              </a:buClr>
              <a:buSzPts val="1920"/>
              <a:buFont typeface="Noto Sans Symbols"/>
              <a:buChar char="▶"/>
            </a:pPr>
            <a:r>
              <a:rPr lang="en-US" sz="2400" dirty="0" smtClean="0"/>
              <a:t>You will go over post secondary plans </a:t>
            </a:r>
          </a:p>
          <a:p>
            <a:pPr marL="0" marR="0" lvl="0" indent="0" algn="l" rtl="0">
              <a:spcBef>
                <a:spcPts val="0"/>
              </a:spcBef>
              <a:spcAft>
                <a:spcPts val="0"/>
              </a:spcAft>
              <a:buClr>
                <a:schemeClr val="accent1"/>
              </a:buClr>
              <a:buSzPts val="1920"/>
              <a:buNone/>
            </a:pPr>
            <a:r>
              <a:rPr lang="en-US" sz="2400" dirty="0" smtClean="0"/>
              <a:t>and courses to be taken your senior year.</a:t>
            </a:r>
            <a:endParaRPr lang="en-US" sz="2400" b="0" i="0" u="none" strike="noStrike" cap="none" dirty="0" smtClean="0">
              <a:solidFill>
                <a:srgbClr val="3F3F3F"/>
              </a:solidFill>
              <a:latin typeface="Trebuchet MS"/>
              <a:ea typeface="Trebuchet MS"/>
              <a:cs typeface="Trebuchet MS"/>
              <a:sym typeface="Trebuchet MS"/>
            </a:endParaRPr>
          </a:p>
          <a:p>
            <a:pPr marL="342900" marR="0" lvl="0" indent="-342900" algn="l" rtl="0">
              <a:spcBef>
                <a:spcPts val="0"/>
              </a:spcBef>
              <a:spcAft>
                <a:spcPts val="0"/>
              </a:spcAft>
              <a:buClr>
                <a:schemeClr val="accent1"/>
              </a:buClr>
              <a:buSzPts val="1920"/>
              <a:buFont typeface="Noto Sans Symbols"/>
              <a:buChar char="▶"/>
            </a:pPr>
            <a:endParaRPr sz="2400" b="0" i="0" u="none" strike="noStrike" cap="none" dirty="0">
              <a:solidFill>
                <a:srgbClr val="3F3F3F"/>
              </a:solidFill>
              <a:latin typeface="Trebuchet MS"/>
              <a:ea typeface="Trebuchet MS"/>
              <a:cs typeface="Trebuchet MS"/>
              <a:sym typeface="Trebuchet MS"/>
            </a:endParaRPr>
          </a:p>
        </p:txBody>
      </p:sp>
      <p:sp>
        <p:nvSpPr>
          <p:cNvPr id="3" name="TextBox 2"/>
          <p:cNvSpPr txBox="1"/>
          <p:nvPr/>
        </p:nvSpPr>
        <p:spPr>
          <a:xfrm>
            <a:off x="6086901" y="2996198"/>
            <a:ext cx="2661313" cy="2585323"/>
          </a:xfrm>
          <a:prstGeom prst="rect">
            <a:avLst/>
          </a:prstGeom>
          <a:noFill/>
        </p:spPr>
        <p:txBody>
          <a:bodyPr wrap="square" rtlCol="0">
            <a:spAutoFit/>
          </a:bodyPr>
          <a:lstStyle/>
          <a:p>
            <a:r>
              <a:rPr lang="en-US" u="sng" dirty="0"/>
              <a:t>Junior ECAP Meeting</a:t>
            </a:r>
            <a:endParaRPr lang="en-US" dirty="0"/>
          </a:p>
          <a:p>
            <a:r>
              <a:rPr lang="en-US" dirty="0"/>
              <a:t> </a:t>
            </a:r>
          </a:p>
          <a:p>
            <a:r>
              <a:rPr lang="en-US" dirty="0"/>
              <a:t>Name: Jane Smith</a:t>
            </a:r>
          </a:p>
          <a:p>
            <a:r>
              <a:rPr lang="en-US" dirty="0"/>
              <a:t> </a:t>
            </a:r>
          </a:p>
          <a:p>
            <a:r>
              <a:rPr lang="en-US" dirty="0"/>
              <a:t>Class Period: 4  Room: 300    </a:t>
            </a:r>
          </a:p>
          <a:p>
            <a:r>
              <a:rPr lang="en-US" dirty="0"/>
              <a:t> </a:t>
            </a:r>
          </a:p>
          <a:p>
            <a:r>
              <a:rPr lang="en-US" i="1" dirty="0">
                <a:solidFill>
                  <a:schemeClr val="accent1"/>
                </a:solidFill>
              </a:rPr>
              <a:t>Time: 9:15 am</a:t>
            </a:r>
          </a:p>
          <a:p>
            <a:r>
              <a:rPr lang="en-US" dirty="0"/>
              <a:t> </a:t>
            </a:r>
          </a:p>
          <a:p>
            <a:r>
              <a:rPr lang="en-US" dirty="0"/>
              <a:t>Counselor: Mrs. </a:t>
            </a:r>
            <a:r>
              <a:rPr lang="en-US" dirty="0" smtClean="0"/>
              <a:t>Sherrod</a:t>
            </a:r>
            <a:endParaRPr lang="en-US" dirty="0"/>
          </a:p>
        </p:txBody>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a:xfrm>
            <a:off x="609599" y="2160590"/>
            <a:ext cx="8356980" cy="3880773"/>
          </a:xfrm>
        </p:spPr>
        <p:txBody>
          <a:bodyPr/>
          <a:lstStyle/>
          <a:p>
            <a:endParaRPr lang="en-US" dirty="0" smtClean="0"/>
          </a:p>
          <a:p>
            <a:r>
              <a:rPr lang="en-US" dirty="0" smtClean="0"/>
              <a:t>Take time to learn what information is on the counseling web page.</a:t>
            </a:r>
          </a:p>
          <a:p>
            <a:r>
              <a:rPr lang="en-US" dirty="0" smtClean="0"/>
              <a:t>Visit the Counseling Webpage to know what colleges are visiting our campus and for college fair opportunities.</a:t>
            </a:r>
          </a:p>
          <a:p>
            <a:r>
              <a:rPr lang="en-US" dirty="0" smtClean="0"/>
              <a:t>Prepare for your counselor meeting so all your questions are addressed.</a:t>
            </a:r>
          </a:p>
          <a:p>
            <a:r>
              <a:rPr lang="en-US" dirty="0" smtClean="0"/>
              <a:t>Fill out your </a:t>
            </a:r>
            <a:r>
              <a:rPr lang="en-US" dirty="0" smtClean="0">
                <a:hlinkClick r:id="rId2"/>
              </a:rPr>
              <a:t>courses request sheet</a:t>
            </a:r>
            <a:r>
              <a:rPr lang="en-US" dirty="0" smtClean="0"/>
              <a:t>.</a:t>
            </a:r>
          </a:p>
          <a:p>
            <a:r>
              <a:rPr lang="en-US" dirty="0" smtClean="0"/>
              <a:t>You can always request your unofficial transcript on </a:t>
            </a:r>
            <a:r>
              <a:rPr lang="en-US" dirty="0" smtClean="0">
                <a:hlinkClick r:id="rId3"/>
              </a:rPr>
              <a:t>Parchment</a:t>
            </a:r>
            <a:r>
              <a:rPr lang="en-US" dirty="0" smtClean="0"/>
              <a:t> and check to be sure you are on track to graduate!</a:t>
            </a:r>
          </a:p>
        </p:txBody>
      </p:sp>
      <p:pic>
        <p:nvPicPr>
          <p:cNvPr id="5" name="Picture 4" descr="Life of an Educator - Dr. Justin Tarte: Don't forge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34" y="-1"/>
            <a:ext cx="8685095" cy="2797791"/>
          </a:xfrm>
          <a:prstGeom prst="rect">
            <a:avLst/>
          </a:prstGeom>
        </p:spPr>
      </p:pic>
    </p:spTree>
    <p:extLst>
      <p:ext uri="{BB962C8B-B14F-4D97-AF65-F5344CB8AC3E}">
        <p14:creationId xmlns:p14="http://schemas.microsoft.com/office/powerpoint/2010/main" val="9130954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4070</TotalTime>
  <Words>926</Words>
  <Application>Microsoft Office PowerPoint</Application>
  <PresentationFormat>On-screen Show (4:3)</PresentationFormat>
  <Paragraphs>111</Paragraphs>
  <Slides>13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Cambria</vt:lpstr>
      <vt:lpstr>Impact</vt:lpstr>
      <vt:lpstr>Noto Sans Symbols</vt:lpstr>
      <vt:lpstr>Trebuchet MS</vt:lpstr>
      <vt:lpstr>Main Event</vt:lpstr>
      <vt:lpstr>Junior Presentation</vt:lpstr>
      <vt:lpstr>Meeting with your counselor….</vt:lpstr>
      <vt:lpstr>Checklist to Complete Before Meeting:</vt:lpstr>
      <vt:lpstr>West Mec and DVUSD CTE Updates</vt:lpstr>
      <vt:lpstr>College Testing Timeline</vt:lpstr>
      <vt:lpstr>SAT &amp; ACT  Fall Dates and Information</vt:lpstr>
      <vt:lpstr>Important Links for Post Secondary Planning!</vt:lpstr>
      <vt:lpstr>You need 22 credits to graduate</vt:lpstr>
      <vt:lpstr>Senior Schedule Reminders: “I want a half day!”</vt:lpstr>
      <vt:lpstr>Not sure if you are on track to graduate?</vt:lpstr>
      <vt:lpstr>PowerPoint Presentation</vt:lpstr>
      <vt:lpstr>Individual ECAP Meeting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Junior Presentation</dc:title>
  <dc:creator>Sheree Southmayd</dc:creator>
  <cp:lastModifiedBy>Sheree Southmayd</cp:lastModifiedBy>
  <cp:revision>171</cp:revision>
  <cp:lastPrinted>2021-09-09T20:13:26Z</cp:lastPrinted>
  <dcterms:modified xsi:type="dcterms:W3CDTF">2022-10-17T19:57:34Z</dcterms:modified>
</cp:coreProperties>
</file>