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7315200" cy="96012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A691F557-FD8D-42D1-A631-18ED3B98C262}">
  <a:tblStyle styleId="{A691F557-FD8D-42D1-A631-18ED3B98C262}" styleName="Table_0">
    <a:wholeTbl>
      <a:tcStyle>
        <a:tcBdr>
          <a:left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5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70238" cy="4810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4143375" y="0"/>
            <a:ext cx="3170238" cy="4810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257300" y="719137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21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9118600"/>
            <a:ext cx="3170238" cy="4810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  <a:noFill/>
          <a:ln>
            <a:noFill/>
          </a:ln>
        </p:spPr>
        <p:txBody>
          <a:bodyPr lIns="95725" tIns="47850" rIns="95725" bIns="478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10794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7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21174"/>
          </a:xfrm>
          <a:prstGeom prst="rect">
            <a:avLst/>
          </a:prstGeom>
          <a:noFill/>
          <a:ln>
            <a:noFill/>
          </a:ln>
        </p:spPr>
        <p:txBody>
          <a:bodyPr lIns="95725" tIns="47850" rIns="95725" bIns="47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Need other company logos involved to place on cover.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  <a:noFill/>
          <a:ln>
            <a:noFill/>
          </a:ln>
        </p:spPr>
        <p:txBody>
          <a:bodyPr lIns="95725" tIns="47850" rIns="95725" bIns="478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7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21174"/>
          </a:xfrm>
          <a:prstGeom prst="rect">
            <a:avLst/>
          </a:prstGeom>
          <a:noFill/>
          <a:ln>
            <a:noFill/>
          </a:ln>
        </p:spPr>
        <p:txBody>
          <a:bodyPr lIns="95725" tIns="47850" rIns="95725" bIns="47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THE NUMBERS IN THE RIGHTHAND CORNER ARE DONE IN PPT.  FEEL FREE TO CHANGE AS NEEDED.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  <a:noFill/>
          <a:ln>
            <a:noFill/>
          </a:ln>
        </p:spPr>
        <p:txBody>
          <a:bodyPr lIns="95725" tIns="47850" rIns="95725" bIns="478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2117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7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00" cy="432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7"/>
            <a:ext cx="4800600" cy="3600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00" cy="432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00" cy="432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7"/>
            <a:ext cx="4800600" cy="3600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00" cy="432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7"/>
            <a:ext cx="4800600" cy="3600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00" cy="4321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7"/>
            <a:ext cx="4800600" cy="3600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xfrm>
            <a:off x="457200" y="65690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6858000" y="655320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457200" y="65690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6858000" y="655320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6858000" y="655320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457200" y="65690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6858000" y="655320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397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397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397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457200" y="65690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6858000" y="655320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dt" idx="10"/>
          </p:nvPr>
        </p:nvSpPr>
        <p:spPr>
          <a:xfrm>
            <a:off x="457200" y="65690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6858000" y="655320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ef.org/pubs/size_outcomes.pdf" TargetMode="External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/>
        </p:nvSpPr>
        <p:spPr>
          <a:xfrm>
            <a:off x="3124200" y="1828800"/>
            <a:ext cx="5562600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Community Meeting, July 18, 2016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School Size Report Overview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6858000" y="655320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0000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/>
          <p:nvPr/>
        </p:nvSpPr>
        <p:spPr>
          <a:xfrm>
            <a:off x="1143000" y="1848003"/>
            <a:ext cx="990600" cy="31376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0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01</a:t>
            </a: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0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02</a:t>
            </a: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0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03</a:t>
            </a: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0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04</a:t>
            </a: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0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05</a:t>
            </a: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0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0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9" name="Shape 49"/>
          <p:cNvSpPr txBox="1"/>
          <p:nvPr/>
        </p:nvSpPr>
        <p:spPr>
          <a:xfrm>
            <a:off x="2209800" y="1848008"/>
            <a:ext cx="6477000" cy="4524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000">
                <a:solidFill>
                  <a:schemeClr val="lt1"/>
                </a:solidFill>
              </a:rPr>
              <a:t>Purpose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000">
                <a:solidFill>
                  <a:schemeClr val="lt1"/>
                </a:solidFill>
              </a:rPr>
              <a:t>Enrollment chart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000">
                <a:solidFill>
                  <a:schemeClr val="lt1"/>
                </a:solidFill>
              </a:rPr>
              <a:t>Elementary schools in other districts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000">
                <a:solidFill>
                  <a:schemeClr val="lt1"/>
                </a:solidFill>
              </a:rPr>
              <a:t>Relationship to student learning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000">
                <a:solidFill>
                  <a:schemeClr val="lt1"/>
                </a:solidFill>
              </a:rPr>
              <a:t>Other/miscellaneous information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6858000" y="655320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" name="Shape 51" descr="SCASD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24" y="76199"/>
            <a:ext cx="1507325" cy="150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/>
        </p:nvSpPr>
        <p:spPr>
          <a:xfrm>
            <a:off x="1503150" y="1336400"/>
            <a:ext cx="6789000" cy="4557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did the most recent master plans state about elementary school size? What actions have the Board taken in relationship to school size?</a:t>
            </a:r>
          </a:p>
          <a:p>
            <a:pPr marL="457200" lvl="0" indent="-355600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is the capacity of each State College Area School District elementary school?</a:t>
            </a:r>
          </a:p>
          <a:p>
            <a:pPr marL="457200" lvl="0" indent="-355600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is the current enrollment of each State College Area School District elementary school? </a:t>
            </a:r>
          </a:p>
          <a:p>
            <a:pPr marL="457200" lvl="0" indent="-355600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are the most recent projections for each attendance area through 2022?  (2013 Stewman Study)</a:t>
            </a:r>
          </a:p>
          <a:p>
            <a:pPr marL="457200" lvl="0" indent="-355600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are the elementary school enrollments of our cohort school districts? </a:t>
            </a:r>
          </a:p>
          <a:p>
            <a:pPr marL="457200" lvl="0" indent="-355600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does the research say about elementary school size and student learning?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spcBef>
                <a:spcPts val="0"/>
              </a:spcBef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" name="Shape 57"/>
          <p:cNvSpPr txBox="1"/>
          <p:nvPr/>
        </p:nvSpPr>
        <p:spPr>
          <a:xfrm>
            <a:off x="993000" y="627075"/>
            <a:ext cx="8072400" cy="103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 sz="3600" b="1">
                <a:latin typeface="Times New Roman"/>
                <a:ea typeface="Times New Roman"/>
                <a:cs typeface="Times New Roman"/>
                <a:sym typeface="Times New Roman"/>
              </a:rPr>
              <a:t>Purpose for Report</a:t>
            </a:r>
          </a:p>
        </p:txBody>
      </p:sp>
      <p:pic>
        <p:nvPicPr>
          <p:cNvPr id="58" name="Shape 58" descr="SCASD.Logo.Color.updat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225" y="215850"/>
            <a:ext cx="1577475" cy="157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/>
        </p:nvSpPr>
        <p:spPr>
          <a:xfrm>
            <a:off x="1692375" y="407975"/>
            <a:ext cx="6684600" cy="102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 sz="2400" b="1">
                <a:latin typeface="Times New Roman"/>
                <a:ea typeface="Times New Roman"/>
                <a:cs typeface="Times New Roman"/>
                <a:sym typeface="Times New Roman"/>
              </a:rPr>
              <a:t>State College Area School District Elementary School Enrollment Information</a:t>
            </a:r>
          </a:p>
        </p:txBody>
      </p:sp>
      <p:graphicFrame>
        <p:nvGraphicFramePr>
          <p:cNvPr id="64" name="Shape 64"/>
          <p:cNvGraphicFramePr/>
          <p:nvPr/>
        </p:nvGraphicFramePr>
        <p:xfrm>
          <a:off x="152400" y="1950475"/>
          <a:ext cx="8936875" cy="4782875"/>
        </p:xfrm>
        <a:graphic>
          <a:graphicData uri="http://schemas.openxmlformats.org/drawingml/2006/table">
            <a:tbl>
              <a:tblPr>
                <a:noFill/>
                <a:tableStyleId>{A691F557-FD8D-42D1-A631-18ED3B98C262}</a:tableStyleId>
              </a:tblPr>
              <a:tblGrid>
                <a:gridCol w="2183650"/>
                <a:gridCol w="1105300"/>
                <a:gridCol w="1037925"/>
                <a:gridCol w="1037925"/>
                <a:gridCol w="1037925"/>
                <a:gridCol w="1037925"/>
                <a:gridCol w="1496225"/>
              </a:tblGrid>
              <a:tr h="115565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 u="sng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SCHOOL</a:t>
                      </a:r>
                    </a:p>
                  </a:txBody>
                  <a:tcPr marL="25400" marR="25400" marT="0" marB="0" anchor="ctr">
                    <a:lnL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 u="sng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Current Capacity (SCASD Policy estimates)</a:t>
                      </a:r>
                    </a:p>
                  </a:txBody>
                  <a:tcPr marL="25400" marR="25400" marT="0" marB="0" anchor="ctr">
                    <a:lnL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 u="sng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2012-2013</a:t>
                      </a:r>
                    </a:p>
                  </a:txBody>
                  <a:tcPr marL="25400" marR="25400" marT="0" marB="0" anchor="ctr">
                    <a:lnL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 u="sng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2013-2014</a:t>
                      </a:r>
                    </a:p>
                  </a:txBody>
                  <a:tcPr marL="25400" marR="25400" marT="0" marB="0" anchor="ctr">
                    <a:lnL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 u="sng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2014-2015</a:t>
                      </a:r>
                    </a:p>
                  </a:txBody>
                  <a:tcPr marL="25400" marR="25400" marT="0" marB="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 u="sng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2015-2016</a:t>
                      </a:r>
                    </a:p>
                  </a:txBody>
                  <a:tcPr marL="25400" marR="25400" marT="0" marB="0" anchor="ctr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 u="sng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Projected 2022</a:t>
                      </a:r>
                    </a:p>
                  </a:txBody>
                  <a:tcPr marL="25400" marR="25400" marT="0" marB="0" anchor="ctr"/>
                </a:tc>
              </a:tr>
              <a:tr h="4030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Corl Street</a:t>
                      </a:r>
                    </a:p>
                  </a:txBody>
                  <a:tcPr marL="25400" marR="25400" marT="0" marB="0" anchor="b">
                    <a:lnL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276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244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243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254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235</a:t>
                      </a:r>
                    </a:p>
                  </a:txBody>
                  <a:tcPr marL="25400" marR="254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345</a:t>
                      </a:r>
                    </a:p>
                  </a:txBody>
                  <a:tcPr marL="25400" marR="25400" marT="0" marB="0" anchor="ctr">
                    <a:solidFill>
                      <a:srgbClr val="FFFFFF"/>
                    </a:solidFill>
                  </a:tcPr>
                </a:tc>
              </a:tr>
              <a:tr h="4030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Easterly Parkway</a:t>
                      </a:r>
                    </a:p>
                  </a:txBody>
                  <a:tcPr marL="25400" marR="25400" marT="0" marB="0" anchor="b">
                    <a:lnL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414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336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340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345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346</a:t>
                      </a:r>
                    </a:p>
                  </a:txBody>
                  <a:tcPr marL="25400" marR="254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361</a:t>
                      </a:r>
                    </a:p>
                  </a:txBody>
                  <a:tcPr marL="25400" marR="25400" marT="0" marB="0" anchor="ctr">
                    <a:solidFill>
                      <a:srgbClr val="FFFFFF"/>
                    </a:solidFill>
                  </a:tcPr>
                </a:tc>
              </a:tr>
              <a:tr h="4030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Ferguson Township</a:t>
                      </a:r>
                    </a:p>
                  </a:txBody>
                  <a:tcPr marL="25400" marR="25400" marT="0" marB="0" anchor="b">
                    <a:lnL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414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355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352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373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371</a:t>
                      </a:r>
                    </a:p>
                  </a:txBody>
                  <a:tcPr marL="25400" marR="254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369</a:t>
                      </a:r>
                    </a:p>
                  </a:txBody>
                  <a:tcPr marL="25400" marR="25400" marT="0" marB="0" anchor="ctr">
                    <a:solidFill>
                      <a:srgbClr val="FFFFFF"/>
                    </a:solidFill>
                  </a:tcPr>
                </a:tc>
              </a:tr>
              <a:tr h="4030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Gray’s Woods</a:t>
                      </a:r>
                    </a:p>
                  </a:txBody>
                  <a:tcPr marL="25400" marR="25400" marT="0" marB="0" anchor="b">
                    <a:lnL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483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371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383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389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408</a:t>
                      </a:r>
                    </a:p>
                  </a:txBody>
                  <a:tcPr marL="25400" marR="254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363</a:t>
                      </a:r>
                    </a:p>
                  </a:txBody>
                  <a:tcPr marL="25400" marR="25400" marT="0" marB="0" anchor="ctr">
                    <a:solidFill>
                      <a:srgbClr val="FFFFFF"/>
                    </a:solidFill>
                  </a:tcPr>
                </a:tc>
              </a:tr>
              <a:tr h="4030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Houserville/Lemont</a:t>
                      </a:r>
                    </a:p>
                  </a:txBody>
                  <a:tcPr marL="25400" marR="25400" marT="0" marB="0" anchor="b">
                    <a:lnL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414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357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343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337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357</a:t>
                      </a:r>
                    </a:p>
                  </a:txBody>
                  <a:tcPr marL="25400" marR="254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351</a:t>
                      </a:r>
                    </a:p>
                  </a:txBody>
                  <a:tcPr marL="25400" marR="25400" marT="0" marB="0" anchor="ctr">
                    <a:solidFill>
                      <a:srgbClr val="FFFFFF"/>
                    </a:solidFill>
                  </a:tcPr>
                </a:tc>
              </a:tr>
              <a:tr h="4030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Mount Nittany</a:t>
                      </a:r>
                    </a:p>
                  </a:txBody>
                  <a:tcPr marL="25400" marR="25400" marT="0" marB="0" anchor="b">
                    <a:lnL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391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355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351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325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335</a:t>
                      </a:r>
                    </a:p>
                  </a:txBody>
                  <a:tcPr marL="25400" marR="254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351</a:t>
                      </a:r>
                    </a:p>
                  </a:txBody>
                  <a:tcPr marL="25400" marR="25400" marT="0" marB="0" anchor="ctr">
                    <a:solidFill>
                      <a:srgbClr val="FFFFFF"/>
                    </a:solidFill>
                  </a:tcPr>
                </a:tc>
              </a:tr>
              <a:tr h="4030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Park Forest Elem</a:t>
                      </a:r>
                    </a:p>
                  </a:txBody>
                  <a:tcPr marL="25400" marR="25400" marT="0" marB="0" anchor="b">
                    <a:lnL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529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488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475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476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490</a:t>
                      </a:r>
                    </a:p>
                  </a:txBody>
                  <a:tcPr marL="25400" marR="254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466</a:t>
                      </a:r>
                    </a:p>
                  </a:txBody>
                  <a:tcPr marL="25400" marR="25400" marT="0" marB="0" anchor="ctr">
                    <a:solidFill>
                      <a:srgbClr val="FFFFFF"/>
                    </a:solidFill>
                  </a:tcPr>
                </a:tc>
              </a:tr>
              <a:tr h="4030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Radio Park</a:t>
                      </a:r>
                    </a:p>
                  </a:txBody>
                  <a:tcPr marL="25400" marR="25400" marT="0" marB="0" anchor="b">
                    <a:lnL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414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378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350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375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359</a:t>
                      </a:r>
                    </a:p>
                  </a:txBody>
                  <a:tcPr marL="25400" marR="25400" marT="0" marB="0" anchor="ctr"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334</a:t>
                      </a:r>
                    </a:p>
                  </a:txBody>
                  <a:tcPr marL="25400" marR="25400" marT="0" marB="0" anchor="ctr"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30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CF305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 Elementary</a:t>
                      </a:r>
                    </a:p>
                  </a:txBody>
                  <a:tcPr marL="25400" marR="25400" marT="0" marB="0" anchor="b">
                    <a:lnL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CF305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3,335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CF305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2,884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CF305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2,837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CF305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2,730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CF305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2,901</a:t>
                      </a:r>
                    </a:p>
                  </a:txBody>
                  <a:tcPr marL="25400" marR="25400" marT="0" marB="0" anchor="ctr"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highlight>
                            <a:srgbClr val="FCF305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2,938</a:t>
                      </a:r>
                    </a:p>
                  </a:txBody>
                  <a:tcPr marL="25400" marR="25400" marT="0" marB="0" anchor="ctr"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305"/>
                    </a:solidFill>
                  </a:tcPr>
                </a:tc>
              </a:tr>
            </a:tbl>
          </a:graphicData>
        </a:graphic>
      </p:graphicFrame>
      <p:pic>
        <p:nvPicPr>
          <p:cNvPr id="65" name="Shape 65" descr="SCASD.Logo.Color.updat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159325"/>
            <a:ext cx="1580299" cy="1580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/>
          <p:nvPr/>
        </p:nvSpPr>
        <p:spPr>
          <a:xfrm>
            <a:off x="1944350" y="554675"/>
            <a:ext cx="6461400" cy="92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Comparing Elementary School Enrollments</a:t>
            </a:r>
          </a:p>
        </p:txBody>
      </p:sp>
      <p:sp>
        <p:nvSpPr>
          <p:cNvPr id="71" name="Shape 71"/>
          <p:cNvSpPr txBox="1"/>
          <p:nvPr/>
        </p:nvSpPr>
        <p:spPr>
          <a:xfrm>
            <a:off x="272425" y="2011100"/>
            <a:ext cx="8614200" cy="409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747713" lvl="0" indent="-523875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Abington School District (Montgomery County, PA)</a:t>
            </a:r>
          </a:p>
          <a:p>
            <a:pPr marL="747713" lvl="0" indent="-523875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Cumberland Valley School District (Cumberland County, PA)</a:t>
            </a:r>
          </a:p>
          <a:p>
            <a:pPr marL="747713" lvl="0" indent="-523875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Lower Merion School District (Montgomery County, PA)</a:t>
            </a:r>
          </a:p>
          <a:p>
            <a:pPr marL="747713" lvl="0" indent="-523875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North Allegheny School District (Allegheny County, PA)</a:t>
            </a:r>
          </a:p>
          <a:p>
            <a:pPr marL="747713" lvl="0" indent="-523875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Parkland School District (Lehigh County, PA)</a:t>
            </a:r>
          </a:p>
          <a:p>
            <a:pPr marL="747713" lvl="0" indent="-523875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State College Area School District (Centre County, PA)</a:t>
            </a:r>
          </a:p>
          <a:p>
            <a:pPr marL="747713" lvl="0" indent="-523875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Tredyffrin</a:t>
            </a: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en-US" sz="24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Easttown</a:t>
            </a: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School District (Chester County, PA)</a:t>
            </a:r>
          </a:p>
          <a:p>
            <a:pPr marL="747713" lvl="0" indent="-523875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Upper Saint Clair School District (</a:t>
            </a:r>
            <a:r>
              <a:rPr lang="en-US" sz="2400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Allegheny County, PA)</a:t>
            </a:r>
          </a:p>
          <a:p>
            <a:pPr marL="747713" lvl="0" indent="-523875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Charlottesville City Schools (Charlottesville, VA)</a:t>
            </a:r>
          </a:p>
          <a:p>
            <a:pPr marL="747713" lvl="0" indent="-523875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Cambridge Public Schools (Cambridge, MA)</a:t>
            </a:r>
          </a:p>
          <a:p>
            <a:pPr marL="747713" lvl="0" indent="-523875" rtl="0">
              <a:spcBef>
                <a:spcPts val="0"/>
              </a:spcBef>
              <a:buClr>
                <a:schemeClr val="dk1"/>
              </a:buClr>
              <a:buSzPct val="100000"/>
              <a:buFont typeface="Times New Roman"/>
              <a:buAutoNum type="arabicPeriod"/>
            </a:pP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Penn-Harris-Madison School Corporation (</a:t>
            </a:r>
            <a:r>
              <a:rPr lang="en-US" sz="2400" dirty="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Mishawaka, IN</a:t>
            </a: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</p:txBody>
      </p:sp>
      <p:pic>
        <p:nvPicPr>
          <p:cNvPr id="72" name="Shape 72" descr="SCASD.Logo.Color.updat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225" y="204800"/>
            <a:ext cx="1580299" cy="1580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Shape 77" descr="SchoolSize.Small.Imag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2049" y="46575"/>
            <a:ext cx="348204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Shape 78"/>
          <p:cNvSpPr txBox="1"/>
          <p:nvPr/>
        </p:nvSpPr>
        <p:spPr>
          <a:xfrm>
            <a:off x="144575" y="2369175"/>
            <a:ext cx="3564900" cy="354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2400" b="1" u="sng">
                <a:latin typeface="Times New Roman"/>
                <a:ea typeface="Times New Roman"/>
                <a:cs typeface="Times New Roman"/>
                <a:sym typeface="Times New Roman"/>
              </a:rPr>
              <a:t>Elementary School Size:</a:t>
            </a:r>
          </a:p>
          <a:p>
            <a:pPr lvl="0">
              <a:spcBef>
                <a:spcPts val="0"/>
              </a:spcBef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spcBef>
                <a:spcPts val="0"/>
              </a:spcBef>
              <a:buSzPct val="100000"/>
              <a:buFont typeface="Times New Roman"/>
              <a:buChar char="●"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Comparison to 10 other School Districts (including recent SCASD Cohort + 3 University Communities)</a:t>
            </a:r>
          </a:p>
          <a:p>
            <a:pPr marL="457200" lvl="0" indent="-342900" rtl="0">
              <a:spcBef>
                <a:spcPts val="0"/>
              </a:spcBef>
              <a:buSzPct val="100000"/>
              <a:buFont typeface="Times New Roman"/>
              <a:buChar char="●"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Please view on separate report document. This image is for a visual comparison to rank in school size.</a:t>
            </a:r>
          </a:p>
        </p:txBody>
      </p:sp>
      <p:pic>
        <p:nvPicPr>
          <p:cNvPr id="79" name="Shape 79" descr="SCASD.Logo.Color.updat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225" y="204800"/>
            <a:ext cx="1580299" cy="1580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/>
        </p:nvSpPr>
        <p:spPr>
          <a:xfrm>
            <a:off x="1944350" y="554675"/>
            <a:ext cx="6942300" cy="92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Elementary School Size &amp; Student Learning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272425" y="2011100"/>
            <a:ext cx="8614200" cy="409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800"/>
              </a:spcBef>
              <a:buSzPct val="100000"/>
              <a:buFont typeface="Times New Roman"/>
              <a:buAutoNum type="arabicPeriod"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Leithwood, K. &amp; Jantzi, D. (March 2009). A Review of Empirical Evidence About School Size Effects: A Policy Perspective. </a:t>
            </a:r>
            <a:r>
              <a:rPr lang="en-US" sz="2400" i="1">
                <a:latin typeface="Times New Roman"/>
                <a:ea typeface="Times New Roman"/>
                <a:cs typeface="Times New Roman"/>
                <a:sym typeface="Times New Roman"/>
              </a:rPr>
              <a:t>Review of Educational Research </a:t>
            </a: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(vol. 79 no. 1464-490).</a:t>
            </a:r>
          </a:p>
          <a:p>
            <a:pPr marL="457200" lvl="0" indent="-381000" rtl="0">
              <a:spcBef>
                <a:spcPts val="0"/>
              </a:spcBef>
              <a:buSzPct val="100000"/>
              <a:buFont typeface="Times New Roman"/>
              <a:buAutoNum type="arabicPeriod"/>
            </a:pP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Stevenson, K. (April 2006). School Size and Its Relationship to Student Outcomes and School Climate: A Review and Analysis of Eight South Carolina Statewide Studies. </a:t>
            </a:r>
            <a:r>
              <a:rPr lang="en-US" sz="2400" i="1">
                <a:latin typeface="Times New Roman"/>
                <a:ea typeface="Times New Roman"/>
                <a:cs typeface="Times New Roman"/>
                <a:sym typeface="Times New Roman"/>
              </a:rPr>
              <a:t>National Clearinghouse for Educational Facilities,</a:t>
            </a: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 1090 Vermont Avenue, N.W., Suite 700, Washington, D.C. 20005-4905. </a:t>
            </a:r>
            <a:r>
              <a:rPr lang="en-US" sz="2400" u="sng"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http://www.ncef.org/pubs/size_outcomes.pdf</a:t>
            </a:r>
            <a:r>
              <a:rPr lang="en-US" sz="2400"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pic>
        <p:nvPicPr>
          <p:cNvPr id="86" name="Shape 86" descr="SCASD.Logo.Color.updat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225" y="204800"/>
            <a:ext cx="1580299" cy="1580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/>
        </p:nvSpPr>
        <p:spPr>
          <a:xfrm>
            <a:off x="220225" y="2064825"/>
            <a:ext cx="8560200" cy="3135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6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Miscellaneous Information &amp; Questions/Discussion</a:t>
            </a:r>
          </a:p>
        </p:txBody>
      </p:sp>
      <p:pic>
        <p:nvPicPr>
          <p:cNvPr id="92" name="Shape 92" descr="SCASD.Logo.Color.updat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225" y="204800"/>
            <a:ext cx="1580299" cy="1580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werPoint Master Slides Templat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544</Words>
  <Application>Microsoft Macintosh PowerPoint</Application>
  <PresentationFormat>On-screen Show (4:3)</PresentationFormat>
  <Paragraphs>118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 Black</vt:lpstr>
      <vt:lpstr>PowerPoint Master Slides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Computer Services</cp:lastModifiedBy>
  <cp:revision>1</cp:revision>
  <dcterms:modified xsi:type="dcterms:W3CDTF">2016-07-18T20:19:46Z</dcterms:modified>
</cp:coreProperties>
</file>