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6" r:id="rId2"/>
    <p:sldId id="482" r:id="rId3"/>
    <p:sldId id="607" r:id="rId4"/>
    <p:sldId id="608" r:id="rId5"/>
    <p:sldId id="609" r:id="rId6"/>
    <p:sldId id="610" r:id="rId7"/>
    <p:sldId id="611" r:id="rId8"/>
    <p:sldId id="612" r:id="rId9"/>
    <p:sldId id="613" r:id="rId10"/>
    <p:sldId id="614" r:id="rId11"/>
    <p:sldId id="615" r:id="rId12"/>
    <p:sldId id="617" r:id="rId13"/>
    <p:sldId id="618" r:id="rId14"/>
  </p:sldIdLst>
  <p:sldSz cx="9144000" cy="6858000" type="letter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48" autoAdjust="0"/>
    <p:restoredTop sz="94660"/>
  </p:normalViewPr>
  <p:slideViewPr>
    <p:cSldViewPr>
      <p:cViewPr varScale="1">
        <p:scale>
          <a:sx n="56" d="100"/>
          <a:sy n="56" d="100"/>
        </p:scale>
        <p:origin x="-77" y="-3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9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8135DE-C2BB-47B8-9B42-C674CCA66AB6}" type="datetimeFigureOut">
              <a:rPr lang="en-US" altLang="en-US"/>
              <a:pPr>
                <a:defRPr/>
              </a:pPr>
              <a:t>7/18/2016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915CCA-3C56-4D7B-8EB0-EB93E514A9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968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C9FE71-4458-44A5-B1DC-4D1656F33322}" type="datetimeFigureOut">
              <a:rPr lang="en-US" altLang="en-US"/>
              <a:pPr>
                <a:defRPr/>
              </a:pPr>
              <a:t>7/18/2016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33" tIns="47866" rIns="95733" bIns="4786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5733" tIns="47866" rIns="95733" bIns="4786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1D47F45C-79FA-4BE2-9E68-DDB9ADB037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790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Need other company logos involved to place on cover.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AE0DCAC-407F-49D7-880C-519E24B59D30}" type="slidenum">
              <a:rPr lang="en-US" altLang="en-US" smtClean="0">
                <a:latin typeface="Calibri" pitchFamily="34" charset="0"/>
              </a:rPr>
              <a:pPr/>
              <a:t>1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2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3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4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5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6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7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8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9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10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11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12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13</a:t>
            </a:fld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93837-253E-4BEA-9245-EBA90593FC97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6071-3070-40B4-9228-41A7167A1C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4749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AAEC3-FA7F-468A-BB44-9CDD511B36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07856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25384-2BC1-41DD-A8DC-DF6B9DDE3E26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A0F9D-169A-4DDD-91D3-C5DE03DAE8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8891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7EF00-AF81-419E-B356-213D8797328C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5AA75-F4AE-4FF1-8E60-3BCF8416FC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75449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D167-79E6-4481-BCD8-842879A50A48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8018A-9D38-40F5-8C91-0806D8F3F9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30245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9C5B82-C17F-4AFF-94C4-F6750FBB92A8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dirty="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4ACFEAD-9AFB-4FA2-91FF-510C31740E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scasd.org/domain/242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124200" y="1828800"/>
            <a:ext cx="5562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Community Meeting, July 18, 2016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8018A-9D38-40F5-8C91-0806D8F3F99A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533400" y="781208"/>
            <a:ext cx="822960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3600" dirty="0" smtClean="0">
                <a:solidFill>
                  <a:schemeClr val="bg1"/>
                </a:solidFill>
              </a:rPr>
              <a:t>Cost Analysis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3600" dirty="0" smtClean="0">
                <a:solidFill>
                  <a:schemeClr val="bg1"/>
                </a:solidFill>
              </a:rPr>
              <a:t>And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3600" dirty="0" smtClean="0">
                <a:solidFill>
                  <a:schemeClr val="bg1"/>
                </a:solidFill>
              </a:rPr>
              <a:t>Demographic Study</a:t>
            </a:r>
            <a:endParaRPr lang="en-US" altLang="en-US" sz="36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838200" y="1295400"/>
            <a:ext cx="483293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Cost Analysis</a:t>
            </a: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Operational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Facility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04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Factors affecting Facility Costs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Square Footage/Size of School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Type of Constructions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Renovation versus New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Land Development Costs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Equipment/Furniture</a:t>
            </a:r>
            <a:endParaRPr lang="en-US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77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Factors affecting Operational Costs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Number of Instructional Staff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Regular Education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Core/Classroom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Non-Core</a:t>
            </a:r>
          </a:p>
          <a:p>
            <a:pPr marL="1828800" lvl="3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Art, Music, Physical Education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Special Ed/Gifted Ed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69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Factors affecting Operational Costs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Support Staff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Custodial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Cafeteria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Office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Nurse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36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Factors affecting Operational Costs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Transportation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Utilities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Programming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Equipment/Furniture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03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Demographic Survey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Purpose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Gain understanding of enrollment projections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Number of students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Attendance area boundaries</a:t>
            </a:r>
            <a:endParaRPr lang="en-US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757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Demographic Survey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Factors for consideration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New real estate development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Municipal planning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Land developers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Previous demographic surveys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 Black" pitchFamily="34" charset="0"/>
                <a:hlinkClick r:id="rId4"/>
              </a:rPr>
              <a:t>http://www.scasd.org/domain/2420</a:t>
            </a:r>
            <a:endParaRPr lang="en-US" sz="24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91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Demographic Survey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Employer trends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PSU – looking at future employee demographic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Other employers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Resident shift within the district</a:t>
            </a:r>
          </a:p>
        </p:txBody>
      </p:sp>
    </p:spTree>
    <p:extLst>
      <p:ext uri="{BB962C8B-B14F-4D97-AF65-F5344CB8AC3E}">
        <p14:creationId xmlns:p14="http://schemas.microsoft.com/office/powerpoint/2010/main" val="89852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/>
                </a:solidFill>
                <a:latin typeface="Arial Black" pitchFamily="34" charset="0"/>
              </a:rPr>
              <a:t>Demographic Survey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Population demographics trends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Adults waiting to have children later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Population desiring walkable locations</a:t>
            </a:r>
          </a:p>
        </p:txBody>
      </p:sp>
    </p:spTree>
    <p:extLst>
      <p:ext uri="{BB962C8B-B14F-4D97-AF65-F5344CB8AC3E}">
        <p14:creationId xmlns:p14="http://schemas.microsoft.com/office/powerpoint/2010/main" val="3671876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57200" y="533400"/>
            <a:ext cx="8229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32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765143"/>
              </p:ext>
            </p:extLst>
          </p:nvPr>
        </p:nvGraphicFramePr>
        <p:xfrm>
          <a:off x="304800" y="533396"/>
          <a:ext cx="8610597" cy="4568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1165"/>
                <a:gridCol w="636235"/>
                <a:gridCol w="990600"/>
                <a:gridCol w="1066800"/>
                <a:gridCol w="762000"/>
                <a:gridCol w="1219200"/>
                <a:gridCol w="838200"/>
                <a:gridCol w="990600"/>
                <a:gridCol w="685797"/>
              </a:tblGrid>
              <a:tr h="24214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SCASD Charter Enrollment by Attendance </a:t>
                      </a:r>
                      <a:r>
                        <a:rPr lang="en-US" sz="2000" u="none" strike="noStrike" dirty="0" smtClean="0">
                          <a:effectLst/>
                        </a:rPr>
                        <a:t>Area – Elementary</a:t>
                      </a: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393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Grade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Corl St.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Easterly Parkway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Ferguson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Gray's Woods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Houserville/Lemont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Mt. Nittany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Park Forest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Radio Park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2421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r>
                        <a:rPr lang="en-US" sz="2000" u="none" strike="noStrike" dirty="0" smtClean="0">
                          <a:effectLst/>
                        </a:rPr>
                        <a:t>Total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7264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% of Building Enrollment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20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Enrollment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350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372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359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342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368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661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442415" y="1905000"/>
            <a:ext cx="8229600" cy="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rial Black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553191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ster Slide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>
          <a:lnSpc>
            <a:spcPct val="150000"/>
          </a:lnSpc>
          <a:defRPr sz="2400" b="1" dirty="0">
            <a:solidFill>
              <a:schemeClr val="accent1">
                <a:lumMod val="75000"/>
              </a:schemeClr>
            </a:solidFill>
            <a:latin typeface="Arial Black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18625</TotalTime>
  <Words>532</Words>
  <Application>Microsoft Office PowerPoint</Application>
  <PresentationFormat>Letter Paper (8.5x11 in)</PresentationFormat>
  <Paragraphs>185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PowerPoint Master Slides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Jessie Harder</dc:creator>
  <cp:lastModifiedBy>BROWN, RANDY</cp:lastModifiedBy>
  <cp:revision>537</cp:revision>
  <cp:lastPrinted>2016-05-31T18:47:04Z</cp:lastPrinted>
  <dcterms:created xsi:type="dcterms:W3CDTF">2014-10-06T21:35:46Z</dcterms:created>
  <dcterms:modified xsi:type="dcterms:W3CDTF">2016-07-18T21:13:08Z</dcterms:modified>
</cp:coreProperties>
</file>