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256" r:id="rId2"/>
    <p:sldId id="482" r:id="rId3"/>
    <p:sldId id="619" r:id="rId4"/>
    <p:sldId id="630" r:id="rId5"/>
    <p:sldId id="626" r:id="rId6"/>
    <p:sldId id="621" r:id="rId7"/>
    <p:sldId id="623" r:id="rId8"/>
    <p:sldId id="625" r:id="rId9"/>
    <p:sldId id="624" r:id="rId10"/>
    <p:sldId id="629" r:id="rId11"/>
    <p:sldId id="628" r:id="rId12"/>
    <p:sldId id="627" r:id="rId13"/>
  </p:sldIdLst>
  <p:sldSz cx="9144000" cy="6858000" type="letter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48" autoAdjust="0"/>
    <p:restoredTop sz="94660"/>
  </p:normalViewPr>
  <p:slideViewPr>
    <p:cSldViewPr>
      <p:cViewPr>
        <p:scale>
          <a:sx n="56" d="100"/>
          <a:sy n="56" d="100"/>
        </p:scale>
        <p:origin x="-77" y="-3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9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1427" tIns="45714" rIns="91427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8135DE-C2BB-47B8-9B42-C674CCA66AB6}" type="datetimeFigureOut">
              <a:rPr lang="en-US" altLang="en-US"/>
              <a:pPr>
                <a:defRPr/>
              </a:pPr>
              <a:t>7/18/2016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1427" tIns="45714" rIns="91427" bIns="457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915CCA-3C56-4D7B-8EB0-EB93E514A9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968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 dirty="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DC9FE71-4458-44A5-B1DC-4D1656F33322}" type="datetimeFigureOut">
              <a:rPr lang="en-US" altLang="en-US"/>
              <a:pPr>
                <a:defRPr/>
              </a:pPr>
              <a:t>7/18/2016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33" tIns="47866" rIns="95733" bIns="4786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5733" tIns="47866" rIns="95733" bIns="4786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 dirty="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5733" tIns="47866" rIns="95733" bIns="4786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1D47F45C-79FA-4BE2-9E68-DDB9ADB037E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7906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Need other company logos involved to place on cover.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DAE0DCAC-407F-49D7-880C-519E24B59D30}" type="slidenum">
              <a:rPr lang="en-US" altLang="en-US" smtClean="0">
                <a:latin typeface="Calibri" pitchFamily="34" charset="0"/>
              </a:rPr>
              <a:pPr/>
              <a:t>1</a:t>
            </a:fld>
            <a:endParaRPr lang="en-US" alt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678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NOTE: THE NUMBERS IN THE RIGHTHAND CORNER ARE DONE IN PPT.  FEEL FREE TO CHANGE AS NEEDED.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fld id="{400D283B-341B-46FF-AAE2-CA634F5D3DDF}" type="slidenum">
              <a:rPr lang="en-US" altLang="en-US" smtClean="0">
                <a:latin typeface="Calibri" pitchFamily="34" charset="0"/>
              </a:rPr>
              <a:pPr/>
              <a:t>2</a:t>
            </a:fld>
            <a:endParaRPr lang="en-US" alt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101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93837-253E-4BEA-9245-EBA90593FC97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6071-3070-40B4-9228-41A7167A1C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474986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AAEC3-FA7F-468A-BB44-9CDD511B363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07856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25384-2BC1-41DD-A8DC-DF6B9DDE3E26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A0F9D-169A-4DDD-91D3-C5DE03DAE86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488917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7EF00-AF81-419E-B356-213D8797328C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5AA75-F4AE-4FF1-8E60-3BCF8416FC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754498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1D167-79E6-4481-BCD8-842879A50A48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8018A-9D38-40F5-8C91-0806D8F3F99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030245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690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49C5B82-C17F-4AFF-94C4-F6750FBB92A8}" type="datetime1">
              <a:rPr lang="en-US" altLang="en-US" smtClean="0"/>
              <a:t>7/18/2016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69075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dirty="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55320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4ACFEAD-9AFB-4FA2-91FF-510C31740E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docid=_wKw5gwmRJwGXM&amp;tbnid=APxMTkXQDYgF6M:&amp;ved=0CAUQjRw&amp;url=http://www.turnerbuildingscience.com/hvac-displacement-ventilation.php&amp;ei=4ICMU-3wNq-gsQSsv4CgCg&amp;bvm=bv.67720277,d.b2k&amp;psig=AFQjCNGmtTxh5EwgCWMnf4EjLygGKBEzRQ&amp;ust=1401803259501544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124200" y="1828800"/>
            <a:ext cx="5562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Community Meeting, July 18, 2016</a:t>
            </a:r>
          </a:p>
          <a:p>
            <a:pPr algn="r" eaLnBrk="1" hangingPunct="1">
              <a:defRPr/>
            </a:pPr>
            <a:r>
              <a:rPr lang="en-US" alt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rPr>
              <a:t>Update Designs and Phasing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28018A-9D38-40F5-8C91-0806D8F3F99A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1219200" y="781208"/>
            <a:ext cx="9906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01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>
                <a:solidFill>
                  <a:schemeClr val="bg1"/>
                </a:solidFill>
                <a:latin typeface="Arial Black" pitchFamily="34" charset="0"/>
              </a:rPr>
              <a:t>02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03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04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05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06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07</a:t>
            </a:r>
          </a:p>
          <a:p>
            <a:pPr algn="r"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  <a:latin typeface="Arial Black" pitchFamily="34" charset="0"/>
              </a:rPr>
              <a:t>08</a:t>
            </a:r>
          </a:p>
          <a:p>
            <a:pPr algn="r" eaLnBrk="1" hangingPunct="1">
              <a:lnSpc>
                <a:spcPct val="150000"/>
              </a:lnSpc>
            </a:pPr>
            <a:endParaRPr lang="en-US" altLang="en-US" sz="2400" dirty="0">
              <a:solidFill>
                <a:schemeClr val="bg1"/>
              </a:solidFill>
              <a:latin typeface="Arial Black" pitchFamily="34" charset="0"/>
            </a:endParaRPr>
          </a:p>
          <a:p>
            <a:pPr algn="r" eaLnBrk="1" hangingPunct="1">
              <a:lnSpc>
                <a:spcPct val="150000"/>
              </a:lnSpc>
            </a:pPr>
            <a:endParaRPr lang="en-US" altLang="en-US" sz="24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2286000" y="781208"/>
            <a:ext cx="64770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DESIGN OPTIONS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SITE INVESTIGATION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OPTION DEVELOPMENT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PUBLIC VS PRIVATE ZONES OF SCHOOL</a:t>
            </a:r>
            <a:endParaRPr lang="en-US" altLang="en-US" sz="2400" dirty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GRADE HOUSES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PUBLIC SPACE (CORE PROGRAM)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SUSTAINABILITY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sz="2400" dirty="0" smtClean="0">
                <a:solidFill>
                  <a:schemeClr val="bg1"/>
                </a:solidFill>
              </a:rPr>
              <a:t>PHASING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5AA75-F4AE-4FF1-8E60-3BCF8416FC7B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DESIGN OPTIONS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52400" y="41275"/>
            <a:ext cx="8991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Updated Preliminary Design Options – Ground Rules</a:t>
            </a:r>
            <a:endParaRPr lang="en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urrent building size.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urrent student enrollment.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Incorporate </a:t>
            </a:r>
            <a:r>
              <a:rPr lang="en" sz="2000" b="1" dirty="0">
                <a:solidFill>
                  <a:schemeClr val="accent1">
                    <a:lumMod val="75000"/>
                  </a:schemeClr>
                </a:solidFill>
              </a:rPr>
              <a:t>community, zoning, land development, administration and board committee 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comments.</a:t>
            </a:r>
            <a:endParaRPr lang="en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pic>
        <p:nvPicPr>
          <p:cNvPr id="819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r="3072"/>
          <a:stretch>
            <a:fillRect/>
          </a:stretch>
        </p:blipFill>
        <p:spPr bwMode="auto">
          <a:xfrm>
            <a:off x="152400" y="2106386"/>
            <a:ext cx="2986088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4" t="13280" r="16933" b="11720"/>
          <a:stretch>
            <a:fillRect/>
          </a:stretch>
        </p:blipFill>
        <p:spPr bwMode="auto">
          <a:xfrm>
            <a:off x="3305856" y="2076450"/>
            <a:ext cx="2667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4166" r="4703" b="9721"/>
          <a:stretch>
            <a:fillRect/>
          </a:stretch>
        </p:blipFill>
        <p:spPr bwMode="auto">
          <a:xfrm>
            <a:off x="6128657" y="2076450"/>
            <a:ext cx="28194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63286" y="4572000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Radio Park ES</a:t>
            </a: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3336131" y="4550229"/>
            <a:ext cx="2624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Houserville ES</a:t>
            </a: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6176282" y="4571999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Corl 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28599" y="4898686"/>
            <a:ext cx="8719457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The design team continues to explore additional building size, configuration options and attendance area analysis pending 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</a:b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results of demographic study and municipal planning efforts.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944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Site Investigation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52400" y="0"/>
            <a:ext cx="8991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</a:rPr>
              <a:t>Investigation of Site Conditions is occurring at Radio Park, </a:t>
            </a:r>
            <a:r>
              <a:rPr lang="en-US" sz="2400" b="1" u="sng" dirty="0" err="1" smtClean="0">
                <a:solidFill>
                  <a:schemeClr val="accent1">
                    <a:lumMod val="75000"/>
                  </a:schemeClr>
                </a:solidFill>
              </a:rPr>
              <a:t>Houserville</a:t>
            </a: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</a:rPr>
              <a:t> and Corl Street Schools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-US" sz="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Site Surveys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Zoning &amp; Municipality Requirements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Geotechnical Bore Investigation (Is there rock or substandard soil at locations of Building Designs?)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Geothermal Conductivity ( Is ground conducive to geothermal HVAC systems.</a:t>
            </a:r>
            <a:endParaRPr lang="en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838200" y="5864423"/>
            <a:ext cx="3124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Geothermal Conductivity Testing</a:t>
            </a: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5029200" y="5864225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Geotech Bore Locations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17" y="3015337"/>
            <a:ext cx="3509783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66" y="3017521"/>
            <a:ext cx="267533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14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Option Development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0" y="-304800"/>
            <a:ext cx="9144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000" b="1" u="sng" dirty="0" smtClean="0">
                <a:solidFill>
                  <a:schemeClr val="accent1">
                    <a:lumMod val="75000"/>
                  </a:schemeClr>
                </a:solidFill>
              </a:rPr>
              <a:t>Design team is investigating preliminary plans and developing educational program of spaces for elementary schools at this time with school district.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" sz="8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This includes one and two story building plans (No plans have been finalized at this time).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Discussions of classroom program, security, STEM (Science, Technology, Engineering and Math) and core program (Media Center, Gym, Large Group Instruction, Art &amp; Music and additional shared program.)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Anticipate this will evolve over the following 3 months.</a:t>
            </a:r>
            <a:endParaRPr lang="en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1111" r="8787" b="13333"/>
          <a:stretch/>
        </p:blipFill>
        <p:spPr>
          <a:xfrm>
            <a:off x="4343400" y="2794890"/>
            <a:ext cx="3812241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2" t="7778" r="10506" b="13333"/>
          <a:stretch/>
        </p:blipFill>
        <p:spPr>
          <a:xfrm>
            <a:off x="609600" y="2793975"/>
            <a:ext cx="3426759" cy="3201314"/>
          </a:xfrm>
          <a:prstGeom prst="rect">
            <a:avLst/>
          </a:prstGeom>
        </p:spPr>
      </p:pic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533400" y="5943600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Corl St. ES- One Story Option</a:t>
            </a:r>
          </a:p>
        </p:txBody>
      </p:sp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4229100" y="5943600"/>
            <a:ext cx="2590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Corl St. ES- Two Story Option</a:t>
            </a:r>
          </a:p>
        </p:txBody>
      </p:sp>
    </p:spTree>
    <p:extLst>
      <p:ext uri="{BB962C8B-B14F-4D97-AF65-F5344CB8AC3E}">
        <p14:creationId xmlns:p14="http://schemas.microsoft.com/office/powerpoint/2010/main" val="30265043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1" b="11592"/>
          <a:stretch/>
        </p:blipFill>
        <p:spPr>
          <a:xfrm>
            <a:off x="844323" y="152400"/>
            <a:ext cx="7108697" cy="4309155"/>
          </a:xfrm>
          <a:prstGeom prst="rect">
            <a:avLst/>
          </a:prstGeom>
        </p:spPr>
      </p:pic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Public versus Private Zones of Schools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28599" y="4736574"/>
            <a:ext cx="8719457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All school designs are being developed to create clear public/community and student zones.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	Grade Houses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	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Shared Public/ Community Space</a:t>
            </a:r>
          </a:p>
          <a:p>
            <a:pPr>
              <a:lnSpc>
                <a:spcPct val="150000"/>
              </a:lnSpc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76600" y="1916031"/>
            <a:ext cx="3663290" cy="255771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435483" y="5346174"/>
            <a:ext cx="555117" cy="3302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35483" y="5803374"/>
            <a:ext cx="555117" cy="330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752600" y="267380"/>
            <a:ext cx="2286000" cy="247582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495800" y="495980"/>
            <a:ext cx="1295400" cy="181570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698386" y="4461555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Radio Park ES</a:t>
            </a:r>
          </a:p>
        </p:txBody>
      </p:sp>
    </p:spTree>
    <p:extLst>
      <p:ext uri="{BB962C8B-B14F-4D97-AF65-F5344CB8AC3E}">
        <p14:creationId xmlns:p14="http://schemas.microsoft.com/office/powerpoint/2010/main" val="7858284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Grade Houses (School within a School)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6200" y="-152400"/>
            <a:ext cx="7924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Early Discussion of Classroom Pods/ Grade Houses</a:t>
            </a:r>
            <a:endParaRPr lang="en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Dedicated Zones for K-1, 2/3 &amp; 4/5 Grade Structures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Each Grade House typically includes 2 Grades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Locations of Grade Houses are designed to create identity and are entered from main public spaces.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-US" sz="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Grade Houses include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2 Grades Structures</a:t>
            </a:r>
            <a:endParaRPr lang="en-US" sz="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Open Classroom for Informal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33400" lvl="1">
              <a:spcBef>
                <a:spcPts val="0"/>
              </a:spcBef>
              <a:buSzPct val="100000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    Breakout Instruction</a:t>
            </a:r>
          </a:p>
          <a:p>
            <a:pPr marL="8191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Special Education </a:t>
            </a:r>
            <a:endParaRPr lang="en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63286" y="5885806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Radio Park ES</a:t>
            </a: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3581400" y="5864225"/>
            <a:ext cx="2624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Houserville ES</a:t>
            </a: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7019925" y="5622469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Corl 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3" t="62222" r="11363" b="14444"/>
          <a:stretch/>
        </p:blipFill>
        <p:spPr>
          <a:xfrm>
            <a:off x="5986571" y="3909338"/>
            <a:ext cx="2928829" cy="157706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t="9961" r="53994" b="40100"/>
          <a:stretch/>
        </p:blipFill>
        <p:spPr>
          <a:xfrm>
            <a:off x="163286" y="3124200"/>
            <a:ext cx="2438400" cy="274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9" t="58889" r="30252" b="12222"/>
          <a:stretch/>
        </p:blipFill>
        <p:spPr>
          <a:xfrm>
            <a:off x="2971800" y="3886200"/>
            <a:ext cx="2743200" cy="1981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3810000" y="1676400"/>
            <a:ext cx="5334000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-US" sz="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Small Group Instruction (SGI)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Close Proximity of Support Space</a:t>
            </a:r>
          </a:p>
          <a:p>
            <a:pPr marL="1333500" lvl="2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Faculty Rm, Storage, Toilets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b="1" dirty="0" smtClean="0">
                <a:solidFill>
                  <a:schemeClr val="accent1">
                    <a:lumMod val="75000"/>
                  </a:schemeClr>
                </a:solidFill>
              </a:rPr>
              <a:t>Ability to quickly move between formal classroom and breakout work whether in a SGI, open classroom or support. (Maximize Educational Time)</a:t>
            </a:r>
            <a:endParaRPr lang="en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</p:spTree>
    <p:extLst>
      <p:ext uri="{BB962C8B-B14F-4D97-AF65-F5344CB8AC3E}">
        <p14:creationId xmlns:p14="http://schemas.microsoft.com/office/powerpoint/2010/main" val="1852289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0" b="14269"/>
          <a:stretch/>
        </p:blipFill>
        <p:spPr>
          <a:xfrm>
            <a:off x="293370" y="2879509"/>
            <a:ext cx="7936230" cy="3292691"/>
          </a:xfrm>
          <a:prstGeom prst="rect">
            <a:avLst/>
          </a:prstGeom>
        </p:spPr>
      </p:pic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Open Classroom (Center of Grade House)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6200" y="-152400"/>
            <a:ext cx="66294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en Classrooms</a:t>
            </a:r>
            <a:endParaRPr lang="en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Direct Adjacency to Classroom Instruction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Opportunity for Formal &amp; Informal Instruction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Visual Connection to Classrooms (Acoustically Separated)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Multiple Classroom Instruction, Small Group Instruction, Individual 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Each Grade House typically includes 2 Grades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Locations of Grade Houses are designed to create identity and are entered from main public spaces.</a:t>
            </a: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5" t="11112" r="9552" b="51342"/>
          <a:stretch/>
        </p:blipFill>
        <p:spPr>
          <a:xfrm>
            <a:off x="6781800" y="228600"/>
            <a:ext cx="1447800" cy="257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791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Public Space (Core Program)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4584192" y="304800"/>
            <a:ext cx="440740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Shared Building Program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Each Grade House Shares Core Building Program that includes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Administration/ Nurse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Kitchen/ Cafeteria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Gymnasium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Media Center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Large Group Instruction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Art Classroom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Music Classroom</a:t>
            </a:r>
          </a:p>
          <a:p>
            <a:pPr marL="533400" lvl="1">
              <a:spcBef>
                <a:spcPts val="0"/>
              </a:spcBef>
              <a:buSzPct val="100000"/>
              <a:defRPr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b="1" dirty="0" smtClean="0">
                <a:solidFill>
                  <a:schemeClr val="accent1">
                    <a:lumMod val="75000"/>
                  </a:schemeClr>
                </a:solidFill>
              </a:rPr>
              <a:t>Shared Program is also designed to be used as community space after school hours.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" b="1" dirty="0" smtClean="0">
                <a:solidFill>
                  <a:schemeClr val="accent1">
                    <a:lumMod val="75000"/>
                  </a:schemeClr>
                </a:solidFill>
              </a:rPr>
              <a:t>Ability to limit access to entire building.</a:t>
            </a:r>
            <a:endParaRPr lang="en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28600" y="5410200"/>
            <a:ext cx="2624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Houserville 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18889" r="43131" b="28889"/>
          <a:stretch/>
        </p:blipFill>
        <p:spPr>
          <a:xfrm>
            <a:off x="228600" y="457200"/>
            <a:ext cx="4176281" cy="478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544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Sustainability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pic>
        <p:nvPicPr>
          <p:cNvPr id="13" name="Picture 2" descr="What_is_a_Green_buil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9" r="11363"/>
          <a:stretch>
            <a:fillRect/>
          </a:stretch>
        </p:blipFill>
        <p:spPr bwMode="auto">
          <a:xfrm>
            <a:off x="3810000" y="428171"/>
            <a:ext cx="53340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 bwMode="auto">
          <a:xfrm>
            <a:off x="88392" y="75247"/>
            <a:ext cx="4102608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Early Discussions</a:t>
            </a:r>
          </a:p>
          <a:p>
            <a:pPr marL="76200">
              <a:spcBef>
                <a:spcPts val="0"/>
              </a:spcBef>
              <a:buSzPct val="100000"/>
              <a:defRPr/>
            </a:pPr>
            <a:endParaRPr lang="en" sz="8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Energy Efficiency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Heating/Air Conditioning System Selection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High R-Value Thermal Exterior Envelope 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LED Lighting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Building Commissioning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Daylight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Sensoring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Investigation of Potential Use of Solar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Water Use Reduction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Low-Emitting VOC Materials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Indoor Air Quality Monitoring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During &amp; After Construction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Thermal Comfort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Acoustics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Daylighting and Exterior Views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Stormwater Run-off Reduction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School as a Teaching Tool Opportunity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951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Heating &amp; Air Conditioning System Selection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91732" y="5715000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1400" b="1" u="sng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Preliminary Discussion of efficient mechanical systems are being investigated. Site &amp; Building Design may create advantages for certain mechanical systems.</a:t>
            </a:r>
            <a:endParaRPr lang="en-US" sz="1400" b="1" u="sng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38" y="152400"/>
            <a:ext cx="4067995" cy="2590800"/>
          </a:xfrm>
          <a:prstGeom prst="rect">
            <a:avLst/>
          </a:prstGeom>
        </p:spPr>
      </p:pic>
      <p:pic>
        <p:nvPicPr>
          <p:cNvPr id="17" name="Picture 2" descr="http://www.turnerbuildingscience.com/images/displacement-ventilation-overview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8"/>
          <a:stretch>
            <a:fillRect/>
          </a:stretch>
        </p:blipFill>
        <p:spPr bwMode="auto">
          <a:xfrm>
            <a:off x="4648200" y="76200"/>
            <a:ext cx="3864045" cy="279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8"/>
          <a:stretch/>
        </p:blipFill>
        <p:spPr>
          <a:xfrm rot="10800000">
            <a:off x="224236" y="3063072"/>
            <a:ext cx="4067996" cy="2270927"/>
          </a:xfrm>
          <a:prstGeom prst="rect">
            <a:avLst/>
          </a:prstGeom>
        </p:spPr>
      </p:pic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161925" y="2740025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Geothermal</a:t>
            </a: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4876800" y="2833939"/>
            <a:ext cx="25396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Displacement Ventilation</a:t>
            </a:r>
          </a:p>
        </p:txBody>
      </p:sp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4876800" y="5410200"/>
            <a:ext cx="25396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Chilled Beam</a:t>
            </a: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161924" y="5422663"/>
            <a:ext cx="4333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Thermal Storage- Minimize daytime use of electricity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146" y="3155442"/>
            <a:ext cx="3695586" cy="22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58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609600" y="6248400"/>
            <a:ext cx="723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200" dirty="0" smtClean="0">
                <a:solidFill>
                  <a:schemeClr val="bg1"/>
                </a:solidFill>
                <a:latin typeface="Arial Black" pitchFamily="34" charset="0"/>
              </a:rPr>
              <a:t>Construction Phasing</a:t>
            </a:r>
            <a:endParaRPr lang="en-US" altLang="en-US" sz="2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52400" y="-152400"/>
            <a:ext cx="89916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6200">
              <a:spcBef>
                <a:spcPts val="0"/>
              </a:spcBef>
              <a:buSzPct val="100000"/>
              <a:defRPr/>
            </a:pPr>
            <a:endParaRPr lang="en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76200">
              <a:spcBef>
                <a:spcPts val="0"/>
              </a:spcBef>
              <a:buSzPct val="100000"/>
              <a:defRPr/>
            </a:pPr>
            <a:r>
              <a:rPr lang="en" sz="2400" b="1" u="sng" dirty="0" smtClean="0">
                <a:solidFill>
                  <a:schemeClr val="accent1">
                    <a:lumMod val="75000"/>
                  </a:schemeClr>
                </a:solidFill>
              </a:rPr>
              <a:t>Key Elements of Phasing</a:t>
            </a:r>
            <a:endParaRPr lang="en" sz="24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Seperation of Students and Construction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Phase 1 (Red H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ghlighted Areas) </a:t>
            </a:r>
          </a:p>
          <a:p>
            <a:pPr marL="876300" lvl="1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Construction of new classrooms to allow existing building to be renovated.</a:t>
            </a:r>
          </a:p>
          <a:p>
            <a:pPr marL="419100" indent="-3429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/>
            </a:pPr>
            <a:r>
              <a:rPr lang="en" sz="2000" b="1" dirty="0" smtClean="0">
                <a:solidFill>
                  <a:schemeClr val="accent1">
                    <a:lumMod val="75000"/>
                  </a:schemeClr>
                </a:solidFill>
              </a:rPr>
              <a:t>18 months of construction (Anticipate 3 phases of construction)</a:t>
            </a:r>
            <a:endParaRPr lang="en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n" sz="800" u="sng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" sz="2400" dirty="0"/>
          </a:p>
        </p:txBody>
      </p:sp>
      <p:pic>
        <p:nvPicPr>
          <p:cNvPr id="819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4" r="3072"/>
          <a:stretch>
            <a:fillRect/>
          </a:stretch>
        </p:blipFill>
        <p:spPr bwMode="auto">
          <a:xfrm>
            <a:off x="117729" y="2085975"/>
            <a:ext cx="2986088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4" t="13280" r="16933" b="11720"/>
          <a:stretch>
            <a:fillRect/>
          </a:stretch>
        </p:blipFill>
        <p:spPr bwMode="auto">
          <a:xfrm>
            <a:off x="3305856" y="2076450"/>
            <a:ext cx="2667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4166" r="4703" b="9721"/>
          <a:stretch>
            <a:fillRect/>
          </a:stretch>
        </p:blipFill>
        <p:spPr bwMode="auto">
          <a:xfrm>
            <a:off x="6128657" y="2076450"/>
            <a:ext cx="28194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163286" y="4572000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Radio Park ES</a:t>
            </a: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3336131" y="4550229"/>
            <a:ext cx="2624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Houserville ES</a:t>
            </a:r>
          </a:p>
        </p:txBody>
      </p: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6176282" y="4571999"/>
            <a:ext cx="1362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dirty="0" smtClean="0">
                <a:solidFill>
                  <a:schemeClr val="accent1">
                    <a:lumMod val="75000"/>
                  </a:schemeClr>
                </a:solidFill>
              </a:rPr>
              <a:t>Corl 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AAEC3-FA7F-468A-BB44-9CDD511B3639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228599" y="4898686"/>
            <a:ext cx="8719457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At this time it appears 3 buildings can effectively phase additions and renovation to the existing buildings.  It is anticipated this will 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e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volve with school district, design and construction team input.</a:t>
            </a:r>
            <a:endParaRPr lang="en-US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599" y="2075089"/>
            <a:ext cx="1143001" cy="1352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83759" y="3382872"/>
            <a:ext cx="1102642" cy="10261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050759" y="2189960"/>
            <a:ext cx="950241" cy="15438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33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Master Slides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>
          <a:lnSpc>
            <a:spcPct val="150000"/>
          </a:lnSpc>
          <a:defRPr sz="2400" b="1" dirty="0">
            <a:solidFill>
              <a:schemeClr val="accent1">
                <a:lumMod val="75000"/>
              </a:schemeClr>
            </a:solidFill>
            <a:latin typeface="Arial Black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19371</TotalTime>
  <Words>740</Words>
  <Application>Microsoft Office PowerPoint</Application>
  <PresentationFormat>Letter Paper (8.5x11 in)</PresentationFormat>
  <Paragraphs>150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PowerPoint Master Slides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Jessie Harder</dc:creator>
  <cp:lastModifiedBy>BROWN, RANDY</cp:lastModifiedBy>
  <cp:revision>532</cp:revision>
  <cp:lastPrinted>2016-05-31T18:47:04Z</cp:lastPrinted>
  <dcterms:created xsi:type="dcterms:W3CDTF">2014-10-06T21:35:46Z</dcterms:created>
  <dcterms:modified xsi:type="dcterms:W3CDTF">2016-07-18T21:15:02Z</dcterms:modified>
</cp:coreProperties>
</file>