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1"/>
  </p:notesMasterIdLst>
  <p:handoutMasterIdLst>
    <p:handoutMasterId r:id="rId22"/>
  </p:handoutMasterIdLst>
  <p:sldIdLst>
    <p:sldId id="256" r:id="rId2"/>
    <p:sldId id="482" r:id="rId3"/>
    <p:sldId id="607" r:id="rId4"/>
    <p:sldId id="615" r:id="rId5"/>
    <p:sldId id="606" r:id="rId6"/>
    <p:sldId id="619" r:id="rId7"/>
    <p:sldId id="531" r:id="rId8"/>
    <p:sldId id="563" r:id="rId9"/>
    <p:sldId id="559" r:id="rId10"/>
    <p:sldId id="566" r:id="rId11"/>
    <p:sldId id="586" r:id="rId12"/>
    <p:sldId id="616" r:id="rId13"/>
    <p:sldId id="610" r:id="rId14"/>
    <p:sldId id="611" r:id="rId15"/>
    <p:sldId id="612" r:id="rId16"/>
    <p:sldId id="613" r:id="rId17"/>
    <p:sldId id="617" r:id="rId18"/>
    <p:sldId id="618" r:id="rId19"/>
    <p:sldId id="614" r:id="rId20"/>
  </p:sldIdLst>
  <p:sldSz cx="9144000" cy="6858000" type="letter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48" autoAdjust="0"/>
    <p:restoredTop sz="94660"/>
  </p:normalViewPr>
  <p:slideViewPr>
    <p:cSldViewPr>
      <p:cViewPr varScale="1">
        <p:scale>
          <a:sx n="70" d="100"/>
          <a:sy n="70" d="100"/>
        </p:scale>
        <p:origin x="-379" y="-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993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 dirty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1427" tIns="45714" rIns="91427" bIns="457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38135DE-C2BB-47B8-9B42-C674CCA66AB6}" type="datetimeFigureOut">
              <a:rPr lang="en-US" altLang="en-US"/>
              <a:pPr>
                <a:defRPr/>
              </a:pPr>
              <a:t>7/14/2016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 dirty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wrap="square" lIns="91427" tIns="45714" rIns="91427" bIns="457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A915CCA-3C56-4D7B-8EB0-EB93E514A96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8968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wrap="square" lIns="95733" tIns="47866" rIns="95733" bIns="4786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 dirty="0"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5733" tIns="47866" rIns="95733" bIns="4786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DC9FE71-4458-44A5-B1DC-4D1656F33322}" type="datetimeFigureOut">
              <a:rPr lang="en-US" altLang="en-US"/>
              <a:pPr>
                <a:defRPr/>
              </a:pPr>
              <a:t>7/14/2016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733" tIns="47866" rIns="95733" bIns="47866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5733" tIns="47866" rIns="95733" bIns="4786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wrap="square" lIns="95733" tIns="47866" rIns="95733" bIns="4786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 dirty="0"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5733" tIns="47866" rIns="95733" bIns="4786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1D47F45C-79FA-4BE2-9E68-DDB9ADB037E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77906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Need other company logos involved to place on cover.</a:t>
            </a: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DAE0DCAC-407F-49D7-880C-519E24B59D30}" type="slidenum">
              <a:rPr lang="en-US" altLang="en-US" smtClean="0">
                <a:latin typeface="Calibri" pitchFamily="34" charset="0"/>
              </a:rPr>
              <a:pPr/>
              <a:t>1</a:t>
            </a:fld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NOTE: THE NUMBERS IN THE RIGHTHAND CORNER ARE DONE IN PPT.  FEEL FREE TO CHANGE AS NEEDED.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400D283B-341B-46FF-AAE2-CA634F5D3DDF}" type="slidenum">
              <a:rPr lang="en-US" altLang="en-US" smtClean="0">
                <a:latin typeface="Calibri" pitchFamily="34" charset="0"/>
              </a:rPr>
              <a:pPr/>
              <a:t>2</a:t>
            </a:fld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NOTE: THE NUMBERS IN THE RIGHTHAND CORNER ARE DONE IN PPT.  FEEL FREE TO CHANGE AS NEEDED.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400D283B-341B-46FF-AAE2-CA634F5D3DDF}" type="slidenum">
              <a:rPr lang="en-US" altLang="en-US" smtClean="0">
                <a:latin typeface="Calibri" pitchFamily="34" charset="0"/>
              </a:rPr>
              <a:pPr/>
              <a:t>3</a:t>
            </a:fld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NOTE: THE NUMBERS IN THE RIGHTHAND CORNER ARE DONE IN PPT.  FEEL FREE TO CHANGE AS NEEDED.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400D283B-341B-46FF-AAE2-CA634F5D3DDF}" type="slidenum">
              <a:rPr lang="en-US" altLang="en-US" smtClean="0">
                <a:latin typeface="Calibri" pitchFamily="34" charset="0"/>
              </a:rPr>
              <a:pPr/>
              <a:t>4</a:t>
            </a:fld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Jeff</a:t>
            </a: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35BAC08F-1FFD-4FD4-A91D-6F7EDF1ECD50}" type="slidenum">
              <a:rPr lang="en-US" altLang="en-US" smtClean="0">
                <a:latin typeface="Calibri" pitchFamily="34" charset="0"/>
              </a:rPr>
              <a:pPr/>
              <a:t>7</a:t>
            </a:fld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Jeff</a:t>
            </a: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D0CB8AE5-988C-44F5-AE7F-572563EDB420}" type="slidenum">
              <a:rPr lang="en-US" altLang="en-US" smtClean="0">
                <a:latin typeface="Calibri" pitchFamily="34" charset="0"/>
              </a:rPr>
              <a:pPr/>
              <a:t>8</a:t>
            </a:fld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Jeff</a:t>
            </a: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68E8593B-6D6E-45D4-B98F-F1431BEEA61F}" type="slidenum">
              <a:rPr lang="en-US" altLang="en-US" smtClean="0">
                <a:latin typeface="Calibri" pitchFamily="34" charset="0"/>
              </a:rPr>
              <a:pPr/>
              <a:t>9</a:t>
            </a:fld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Rob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C7880515-834F-4936-B224-85AF4984D2A8}" type="slidenum">
              <a:rPr lang="en-US" altLang="en-US" smtClean="0">
                <a:latin typeface="Calibri" pitchFamily="34" charset="0"/>
              </a:rPr>
              <a:pPr/>
              <a:t>10</a:t>
            </a:fld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NOTE: THE NUMBERS IN THE RIGHTHAND CORNER ARE DONE IN PPT.  FEEL FREE TO CHANGE AS NEEDED.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400D283B-341B-46FF-AAE2-CA634F5D3DDF}" type="slidenum">
              <a:rPr lang="en-US" altLang="en-US" smtClean="0">
                <a:latin typeface="Calibri" pitchFamily="34" charset="0"/>
              </a:rPr>
              <a:pPr/>
              <a:t>12</a:t>
            </a:fld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NOTE: THE NUMBERS IN THE RIGHTHAND CORNER ARE DONE IN PPT.  FEEL FREE TO CHANGE AS NEEDED.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400D283B-341B-46FF-AAE2-CA634F5D3DDF}" type="slidenum">
              <a:rPr lang="en-US" altLang="en-US" smtClean="0">
                <a:latin typeface="Calibri" pitchFamily="34" charset="0"/>
              </a:rPr>
              <a:pPr/>
              <a:t>17</a:t>
            </a:fld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NOTE: THE NUMBERS IN THE RIGHTHAND CORNER ARE DONE IN PPT.  FEEL FREE TO CHANGE AS NEEDED.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400D283B-341B-46FF-AAE2-CA634F5D3DDF}" type="slidenum">
              <a:rPr lang="en-US" altLang="en-US" smtClean="0">
                <a:latin typeface="Calibri" pitchFamily="34" charset="0"/>
              </a:rPr>
              <a:pPr/>
              <a:t>18</a:t>
            </a:fld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793837-253E-4BEA-9245-EBA90593FC97}" type="datetime1">
              <a:rPr lang="en-US" altLang="en-US" smtClean="0"/>
              <a:t>7/14/2016</a:t>
            </a:fld>
            <a:endParaRPr lang="en-US" alt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06071-3070-40B4-9228-41A7167A1C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6474986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AAEC3-FA7F-468A-BB44-9CDD511B363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8078568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 Black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400" b="1">
                <a:latin typeface="Arial" pitchFamily="34" charset="0"/>
                <a:cs typeface="Arial" pitchFamily="34" charset="0"/>
              </a:defRPr>
            </a:lvl1pPr>
            <a:lvl2pPr>
              <a:defRPr sz="2000">
                <a:latin typeface="Arial" pitchFamily="34" charset="0"/>
                <a:cs typeface="Arial" pitchFamily="34" charset="0"/>
              </a:defRPr>
            </a:lvl2pPr>
            <a:lvl3pPr>
              <a:defRPr sz="1400">
                <a:latin typeface="Arial" pitchFamily="34" charset="0"/>
                <a:cs typeface="Arial" pitchFamily="34" charset="0"/>
              </a:defRPr>
            </a:lvl3pPr>
            <a:lvl4pPr>
              <a:defRPr sz="1400">
                <a:latin typeface="Arial" pitchFamily="34" charset="0"/>
                <a:cs typeface="Arial" pitchFamily="34" charset="0"/>
              </a:defRPr>
            </a:lvl4pPr>
            <a:lvl5pPr>
              <a:defRPr sz="14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25384-2BC1-41DD-A8DC-DF6B9DDE3E26}" type="datetime1">
              <a:rPr lang="en-US" altLang="en-US" smtClean="0"/>
              <a:t>7/14/2016</a:t>
            </a:fld>
            <a:endParaRPr lang="en-US" alt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A0F9D-169A-4DDD-91D3-C5DE03DAE86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2488917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7EF00-AF81-419E-B356-213D8797328C}" type="datetime1">
              <a:rPr lang="en-US" altLang="en-US" smtClean="0"/>
              <a:t>7/14/2016</a:t>
            </a:fld>
            <a:endParaRPr lang="en-US" alt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5AA75-F4AE-4FF1-8E60-3BCF8416FC7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7754498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1D167-79E6-4481-BCD8-842879A50A48}" type="datetime1">
              <a:rPr lang="en-US" altLang="en-US" smtClean="0"/>
              <a:t>7/14/2016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8018A-9D38-40F5-8C91-0806D8F3F99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3030245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690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49C5B82-C17F-4AFF-94C4-F6750FBB92A8}" type="datetime1">
              <a:rPr lang="en-US" altLang="en-US" smtClean="0"/>
              <a:t>7/14/2016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dirty="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532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D4ACFEAD-9AFB-4FA2-91FF-510C31740E4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Excel_Worksheet1.xlsx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3124200" y="1828800"/>
            <a:ext cx="5562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r>
              <a:rPr lang="en-US" alt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Community Meeting, </a:t>
            </a:r>
            <a:r>
              <a:rPr lang="en-US" alt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July 18, </a:t>
            </a:r>
            <a:r>
              <a:rPr lang="en-US" alt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2016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28018A-9D38-40F5-8C91-0806D8F3F99A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1219200" y="781208"/>
            <a:ext cx="99060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bg1"/>
                </a:solidFill>
                <a:latin typeface="Arial Black" pitchFamily="34" charset="0"/>
              </a:rPr>
              <a:t>01</a:t>
            </a:r>
          </a:p>
          <a:p>
            <a:pPr algn="r"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bg1"/>
                </a:solidFill>
                <a:latin typeface="Arial Black" pitchFamily="34" charset="0"/>
              </a:rPr>
              <a:t>02</a:t>
            </a:r>
          </a:p>
          <a:p>
            <a:pPr algn="r" eaLnBrk="1" hangingPunct="1">
              <a:lnSpc>
                <a:spcPct val="150000"/>
              </a:lnSpc>
            </a:pPr>
            <a:endParaRPr lang="en-US" altLang="en-US" sz="24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  <a:latin typeface="Arial Black" pitchFamily="34" charset="0"/>
              </a:rPr>
              <a:t>03</a:t>
            </a:r>
            <a:endParaRPr lang="en-US" altLang="en-US" sz="2400" dirty="0">
              <a:solidFill>
                <a:schemeClr val="bg1"/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endParaRPr lang="en-US" altLang="en-US" sz="24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endParaRPr lang="en-US" altLang="en-US" sz="2400" dirty="0">
              <a:solidFill>
                <a:schemeClr val="bg1"/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endParaRPr lang="en-US" altLang="en-US" sz="24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  <a:latin typeface="Arial Black" pitchFamily="34" charset="0"/>
              </a:rPr>
              <a:t>04</a:t>
            </a:r>
            <a:endParaRPr lang="en-US" altLang="en-US" sz="2400" dirty="0">
              <a:solidFill>
                <a:schemeClr val="bg1"/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endParaRPr lang="en-US" altLang="en-US" sz="2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8195" name="TextBox 2"/>
          <p:cNvSpPr txBox="1">
            <a:spLocks noChangeArrowheads="1"/>
          </p:cNvSpPr>
          <p:nvPr/>
        </p:nvSpPr>
        <p:spPr bwMode="auto">
          <a:xfrm>
            <a:off x="2286000" y="781208"/>
            <a:ext cx="64770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</a:rPr>
              <a:t>WELCOME </a:t>
            </a:r>
            <a:r>
              <a:rPr lang="en-US" altLang="en-US" sz="2400" dirty="0">
                <a:solidFill>
                  <a:schemeClr val="bg1"/>
                </a:solidFill>
              </a:rPr>
              <a:t>AND OVERVIEW 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</a:rPr>
              <a:t>PROJECT GOALS and UPDATE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</a:rPr>
              <a:t>PREVIOUS MASTER PLAN SYNOPSIS</a:t>
            </a:r>
            <a:endParaRPr lang="en-US" altLang="en-US" sz="2400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</a:rPr>
              <a:t>BREAKOUT SESSIONS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bg1"/>
                </a:solidFill>
              </a:rPr>
              <a:t>	</a:t>
            </a:r>
            <a:r>
              <a:rPr lang="en-US" altLang="en-US" sz="2400" dirty="0" smtClean="0">
                <a:solidFill>
                  <a:schemeClr val="bg1"/>
                </a:solidFill>
              </a:rPr>
              <a:t>ENROLLMENT SCHOOL SIZE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bg1"/>
                </a:solidFill>
              </a:rPr>
              <a:t>	</a:t>
            </a:r>
            <a:r>
              <a:rPr lang="en-US" altLang="en-US" sz="2400" dirty="0" smtClean="0">
                <a:solidFill>
                  <a:schemeClr val="bg1"/>
                </a:solidFill>
              </a:rPr>
              <a:t>COST ANALYSES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bg1"/>
                </a:solidFill>
              </a:rPr>
              <a:t>	</a:t>
            </a:r>
            <a:r>
              <a:rPr lang="en-US" altLang="en-US" sz="2400" dirty="0" smtClean="0">
                <a:solidFill>
                  <a:schemeClr val="bg1"/>
                </a:solidFill>
              </a:rPr>
              <a:t>UPDATED DESIGNS AND PHASING</a:t>
            </a:r>
            <a:endParaRPr lang="en-US" altLang="en-US" sz="2400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</a:rPr>
              <a:t>QUESTION AND ANSWER</a:t>
            </a:r>
            <a:endParaRPr lang="en-US" altLang="en-US" sz="2400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</a:rPr>
              <a:t>NEXT </a:t>
            </a:r>
            <a:r>
              <a:rPr lang="en-US" altLang="en-US" sz="2400" dirty="0">
                <a:solidFill>
                  <a:schemeClr val="bg1"/>
                </a:solidFill>
              </a:rPr>
              <a:t>STEPS</a:t>
            </a:r>
          </a:p>
          <a:p>
            <a:pPr eaLnBrk="1" hangingPunct="1">
              <a:lnSpc>
                <a:spcPct val="150000"/>
              </a:lnSpc>
            </a:pPr>
            <a:endParaRPr lang="en-US" altLang="en-US" sz="2400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AA75-F4AE-4FF1-8E60-3BCF8416FC7B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1219200" y="781208"/>
            <a:ext cx="99060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bg1"/>
                </a:solidFill>
                <a:latin typeface="Arial Black" pitchFamily="34" charset="0"/>
              </a:rPr>
              <a:t>01</a:t>
            </a:r>
          </a:p>
          <a:p>
            <a:pPr algn="r"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02</a:t>
            </a:r>
          </a:p>
          <a:p>
            <a:pPr algn="r" eaLnBrk="1" hangingPunct="1">
              <a:lnSpc>
                <a:spcPct val="150000"/>
              </a:lnSpc>
            </a:pPr>
            <a:endParaRPr lang="en-US" altLang="en-US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03</a:t>
            </a:r>
            <a:endParaRPr lang="en-US" altLang="en-US" sz="2400" dirty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endParaRPr lang="en-US" altLang="en-US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endParaRPr lang="en-US" altLang="en-US" sz="2400" dirty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endParaRPr lang="en-US" altLang="en-US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04</a:t>
            </a:r>
            <a:endParaRPr lang="en-US" altLang="en-US" sz="2400" dirty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endParaRPr lang="en-US" altLang="en-US" sz="2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8195" name="TextBox 2"/>
          <p:cNvSpPr txBox="1">
            <a:spLocks noChangeArrowheads="1"/>
          </p:cNvSpPr>
          <p:nvPr/>
        </p:nvSpPr>
        <p:spPr bwMode="auto">
          <a:xfrm>
            <a:off x="2286000" y="781208"/>
            <a:ext cx="64770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</a:rPr>
              <a:t>WELCOME </a:t>
            </a:r>
            <a:r>
              <a:rPr lang="en-US" altLang="en-US" sz="2400" dirty="0">
                <a:solidFill>
                  <a:schemeClr val="bg1"/>
                </a:solidFill>
              </a:rPr>
              <a:t>AND OVERVIEW 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PROJECT GOALS and UPDATE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PREVIOUS MASTER PLAN SYNOPSIS</a:t>
            </a:r>
            <a:endParaRPr lang="en-US" alt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BREAKOUT SESSIONS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ENROLLMENT SCHOOL SIZE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COST ANALYSES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UPDATED DESIGNS AND PHASING</a:t>
            </a:r>
            <a:endParaRPr lang="en-US" alt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QUESTION AND ANSWER</a:t>
            </a:r>
            <a:endParaRPr lang="en-US" alt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NEXT </a:t>
            </a:r>
            <a:r>
              <a:rPr lang="en-US" alt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STEPS</a:t>
            </a:r>
          </a:p>
          <a:p>
            <a:pPr eaLnBrk="1" hangingPunct="1">
              <a:lnSpc>
                <a:spcPct val="150000"/>
              </a:lnSpc>
            </a:pPr>
            <a:endParaRPr lang="en-US" altLang="en-US" sz="2400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AA75-F4AE-4FF1-8E60-3BCF8416FC7B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513040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1219200" y="781208"/>
            <a:ext cx="99060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accent1"/>
                </a:solidFill>
                <a:latin typeface="Arial Black" pitchFamily="34" charset="0"/>
              </a:rPr>
              <a:t>01</a:t>
            </a:r>
          </a:p>
          <a:p>
            <a:pPr algn="r"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bg1"/>
                </a:solidFill>
                <a:latin typeface="Arial Black" pitchFamily="34" charset="0"/>
              </a:rPr>
              <a:t>02</a:t>
            </a:r>
          </a:p>
          <a:p>
            <a:pPr algn="r" eaLnBrk="1" hangingPunct="1">
              <a:lnSpc>
                <a:spcPct val="150000"/>
              </a:lnSpc>
            </a:pPr>
            <a:endParaRPr lang="en-US" altLang="en-US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03</a:t>
            </a:r>
            <a:endParaRPr lang="en-US" altLang="en-US" sz="2400" dirty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endParaRPr lang="en-US" altLang="en-US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endParaRPr lang="en-US" altLang="en-US" sz="2400" dirty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endParaRPr lang="en-US" altLang="en-US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04</a:t>
            </a:r>
            <a:endParaRPr lang="en-US" altLang="en-US" sz="2400" dirty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endParaRPr lang="en-US" altLang="en-US" sz="2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8195" name="TextBox 2"/>
          <p:cNvSpPr txBox="1">
            <a:spLocks noChangeArrowheads="1"/>
          </p:cNvSpPr>
          <p:nvPr/>
        </p:nvSpPr>
        <p:spPr bwMode="auto">
          <a:xfrm>
            <a:off x="2286000" y="781208"/>
            <a:ext cx="64770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accent1"/>
                </a:solidFill>
              </a:rPr>
              <a:t>WELCOME </a:t>
            </a:r>
            <a:r>
              <a:rPr lang="en-US" altLang="en-US" sz="2400" dirty="0">
                <a:solidFill>
                  <a:schemeClr val="accent1"/>
                </a:solidFill>
              </a:rPr>
              <a:t>AND OVERVIEW 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</a:rPr>
              <a:t>PROJECT GOALS and UPDATE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PREVIOUS MASTER PLAN SYNOPSIS</a:t>
            </a:r>
            <a:endParaRPr lang="en-US" alt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BREAKOUT SESSIONS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ENROLLMENT SCHOOL SIZE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COST ANALYSES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UPDATED DESIGNS AND PHASING</a:t>
            </a:r>
            <a:endParaRPr lang="en-US" alt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QUESTION AND ANSWER</a:t>
            </a:r>
            <a:endParaRPr lang="en-US" alt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NEXT </a:t>
            </a:r>
            <a:r>
              <a:rPr lang="en-US" alt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STEPS</a:t>
            </a:r>
          </a:p>
          <a:p>
            <a:pPr eaLnBrk="1" hangingPunct="1">
              <a:lnSpc>
                <a:spcPct val="150000"/>
              </a:lnSpc>
            </a:pPr>
            <a:endParaRPr lang="en-US" altLang="en-US" sz="2400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AA75-F4AE-4FF1-8E60-3BCF8416FC7B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859747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609600" y="6248400"/>
            <a:ext cx="723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200" dirty="0">
                <a:solidFill>
                  <a:schemeClr val="bg1"/>
                </a:solidFill>
                <a:latin typeface="Arial Black" pitchFamily="34" charset="0"/>
              </a:rPr>
              <a:t>PROGRESS REPORT</a:t>
            </a:r>
          </a:p>
        </p:txBody>
      </p:sp>
      <p:sp>
        <p:nvSpPr>
          <p:cNvPr id="2" name="TextBox 1"/>
          <p:cNvSpPr txBox="1"/>
          <p:nvPr/>
        </p:nvSpPr>
        <p:spPr bwMode="auto">
          <a:xfrm>
            <a:off x="152400" y="41275"/>
            <a:ext cx="8991600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6200">
              <a:spcBef>
                <a:spcPts val="0"/>
              </a:spcBef>
              <a:buSzPct val="100000"/>
              <a:defRPr/>
            </a:pPr>
            <a:endParaRPr lang="en" sz="800" dirty="0">
              <a:solidFill>
                <a:schemeClr val="accent1">
                  <a:lumMod val="75000"/>
                </a:schemeClr>
              </a:solidFill>
            </a:endParaRPr>
          </a:p>
          <a:p>
            <a:pPr marL="76200">
              <a:spcBef>
                <a:spcPts val="0"/>
              </a:spcBef>
              <a:buSzPct val="100000"/>
              <a:defRPr/>
            </a:pPr>
            <a:r>
              <a:rPr lang="en" sz="2400" b="1" u="sng" dirty="0">
                <a:solidFill>
                  <a:schemeClr val="accent1">
                    <a:lumMod val="75000"/>
                  </a:schemeClr>
                </a:solidFill>
              </a:rPr>
              <a:t>Elementary School Study</a:t>
            </a:r>
          </a:p>
          <a:p>
            <a:pPr marL="76200">
              <a:spcBef>
                <a:spcPts val="0"/>
              </a:spcBef>
              <a:buSzPct val="100000"/>
              <a:defRPr/>
            </a:pPr>
            <a:endParaRPr lang="en" sz="2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76200">
              <a:spcBef>
                <a:spcPts val="0"/>
              </a:spcBef>
              <a:buSzPct val="100000"/>
              <a:defRPr/>
            </a:pPr>
            <a:r>
              <a:rPr lang="en" sz="2400" b="1" dirty="0" smtClean="0">
                <a:solidFill>
                  <a:schemeClr val="accent1">
                    <a:lumMod val="75000"/>
                  </a:schemeClr>
                </a:solidFill>
              </a:rPr>
              <a:t>Option </a:t>
            </a:r>
            <a:r>
              <a:rPr lang="en" sz="2400" b="1" dirty="0" smtClean="0">
                <a:solidFill>
                  <a:schemeClr val="accent1">
                    <a:lumMod val="75000"/>
                  </a:schemeClr>
                </a:solidFill>
              </a:rPr>
              <a:t>Development Phase </a:t>
            </a:r>
            <a:r>
              <a:rPr lang="en" sz="2400" b="1" dirty="0" smtClean="0">
                <a:solidFill>
                  <a:schemeClr val="accent1">
                    <a:lumMod val="75000"/>
                  </a:schemeClr>
                </a:solidFill>
              </a:rPr>
              <a:t>– through September</a:t>
            </a:r>
          </a:p>
          <a:p>
            <a:pPr marL="76200">
              <a:spcBef>
                <a:spcPts val="0"/>
              </a:spcBef>
              <a:buSzPct val="100000"/>
              <a:defRPr/>
            </a:pPr>
            <a:endParaRPr lang="en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76200">
              <a:spcBef>
                <a:spcPts val="0"/>
              </a:spcBef>
              <a:buSzPct val="100000"/>
              <a:defRPr/>
            </a:pPr>
            <a:r>
              <a:rPr lang="en" sz="2400" b="1" dirty="0" smtClean="0">
                <a:solidFill>
                  <a:schemeClr val="accent1">
                    <a:lumMod val="75000"/>
                  </a:schemeClr>
                </a:solidFill>
              </a:rPr>
              <a:t>Option</a:t>
            </a:r>
            <a:r>
              <a:rPr lang="en" sz="2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" sz="2400" b="1" dirty="0" smtClean="0">
                <a:solidFill>
                  <a:schemeClr val="accent1">
                    <a:lumMod val="75000"/>
                  </a:schemeClr>
                </a:solidFill>
              </a:rPr>
              <a:t>Selection – Fall </a:t>
            </a:r>
            <a:r>
              <a:rPr lang="en" sz="2400" b="1" dirty="0" smtClean="0">
                <a:solidFill>
                  <a:schemeClr val="accent1">
                    <a:lumMod val="75000"/>
                  </a:schemeClr>
                </a:solidFill>
              </a:rPr>
              <a:t>2016 (October)</a:t>
            </a:r>
          </a:p>
          <a:p>
            <a:pPr marL="76200">
              <a:spcBef>
                <a:spcPts val="0"/>
              </a:spcBef>
              <a:buSzPct val="100000"/>
              <a:defRPr/>
            </a:pPr>
            <a:endParaRPr lang="en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76200">
              <a:spcBef>
                <a:spcPts val="0"/>
              </a:spcBef>
              <a:buSzPct val="100000"/>
              <a:defRPr/>
            </a:pPr>
            <a:r>
              <a:rPr lang="en" sz="2400" b="1" dirty="0">
                <a:solidFill>
                  <a:schemeClr val="accent1">
                    <a:lumMod val="75000"/>
                  </a:schemeClr>
                </a:solidFill>
              </a:rPr>
              <a:t>Non-local Funding</a:t>
            </a:r>
          </a:p>
          <a:p>
            <a:pPr marL="1371600" lvl="2" indent="-3810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" dirty="0">
                <a:solidFill>
                  <a:schemeClr val="accent1">
                    <a:lumMod val="75000"/>
                  </a:schemeClr>
                </a:solidFill>
              </a:rPr>
              <a:t>PA Department of Economic Development </a:t>
            </a:r>
            <a:r>
              <a:rPr lang="en" dirty="0" smtClean="0">
                <a:solidFill>
                  <a:schemeClr val="accent1">
                    <a:lumMod val="75000"/>
                  </a:schemeClr>
                </a:solidFill>
              </a:rPr>
              <a:t>Grants (1)</a:t>
            </a:r>
            <a:endParaRPr lang="en" dirty="0">
              <a:solidFill>
                <a:schemeClr val="accent1">
                  <a:lumMod val="75000"/>
                </a:schemeClr>
              </a:solidFill>
            </a:endParaRPr>
          </a:p>
          <a:p>
            <a:pPr marL="1828800" lvl="3" indent="-3810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July 1, 2016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Grant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Approved - $3.8 Million</a:t>
            </a:r>
            <a:endParaRPr lang="en" dirty="0">
              <a:solidFill>
                <a:schemeClr val="accent1">
                  <a:lumMod val="75000"/>
                </a:schemeClr>
              </a:solidFill>
            </a:endParaRPr>
          </a:p>
          <a:p>
            <a:pPr marL="1371600" lvl="2" indent="-3810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" dirty="0">
                <a:solidFill>
                  <a:schemeClr val="accent1">
                    <a:lumMod val="75000"/>
                  </a:schemeClr>
                </a:solidFill>
              </a:rPr>
              <a:t>PA Department of Education Project Justification</a:t>
            </a:r>
          </a:p>
          <a:p>
            <a:pPr marL="1828800" lvl="3" indent="-3810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" b="1" i="1" dirty="0" smtClean="0">
                <a:solidFill>
                  <a:schemeClr val="accent1">
                    <a:lumMod val="75000"/>
                  </a:schemeClr>
                </a:solidFill>
              </a:rPr>
              <a:t>Approved </a:t>
            </a:r>
            <a:r>
              <a:rPr lang="en" dirty="0" smtClean="0">
                <a:solidFill>
                  <a:schemeClr val="accent1">
                    <a:lumMod val="75000"/>
                  </a:schemeClr>
                </a:solidFill>
              </a:rPr>
              <a:t>- $2-</a:t>
            </a:r>
            <a:r>
              <a:rPr lang="en" dirty="0">
                <a:solidFill>
                  <a:schemeClr val="accent1">
                    <a:lumMod val="75000"/>
                  </a:schemeClr>
                </a:solidFill>
              </a:rPr>
              <a:t>$3 Million </a:t>
            </a:r>
            <a:endParaRPr lang="en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1828800" lvl="3" indent="-3810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endParaRPr lang="en" dirty="0">
              <a:solidFill>
                <a:schemeClr val="accent1">
                  <a:lumMod val="75000"/>
                </a:schemeClr>
              </a:solidFill>
            </a:endParaRPr>
          </a:p>
          <a:p>
            <a:pPr marL="1371600" lvl="2" indent="-3810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endParaRPr lang="en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19100" indent="-342900">
              <a:spcBef>
                <a:spcPts val="0"/>
              </a:spcBef>
              <a:buSzPct val="100000"/>
              <a:buAutoNum type="arabicParenBoth"/>
              <a:defRPr/>
            </a:pPr>
            <a:r>
              <a:rPr lang="en" dirty="0" smtClean="0">
                <a:solidFill>
                  <a:schemeClr val="accent1">
                    <a:lumMod val="75000"/>
                  </a:schemeClr>
                </a:solidFill>
              </a:rPr>
              <a:t>Completion date under grant agreement changed to June 30, 2019.	</a:t>
            </a:r>
          </a:p>
          <a:p>
            <a:pPr marL="361950" indent="-28575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" dirty="0" smtClean="0">
                <a:solidFill>
                  <a:schemeClr val="accent1">
                    <a:lumMod val="75000"/>
                  </a:schemeClr>
                </a:solidFill>
              </a:rPr>
              <a:t>Al</a:t>
            </a:r>
            <a:r>
              <a:rPr lang="en" dirty="0" smtClean="0">
                <a:solidFill>
                  <a:schemeClr val="accent1">
                    <a:lumMod val="75000"/>
                  </a:schemeClr>
                </a:solidFill>
              </a:rPr>
              <a:t>lows for greater flexibility for construction and LEED certification periods.</a:t>
            </a:r>
            <a:endParaRPr lang="en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defRPr/>
            </a:pPr>
            <a:endParaRPr lang="en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CAAEC3-FA7F-468A-BB44-9CDD511B363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415573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609600" y="6248400"/>
            <a:ext cx="723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200" dirty="0" smtClean="0">
                <a:solidFill>
                  <a:schemeClr val="bg1"/>
                </a:solidFill>
                <a:latin typeface="Arial Black" pitchFamily="34" charset="0"/>
              </a:rPr>
              <a:t>DESIGN OPTIONS</a:t>
            </a:r>
            <a:endParaRPr lang="en-US" altLang="en-US" sz="2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152400" y="41275"/>
            <a:ext cx="89916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6200">
              <a:spcBef>
                <a:spcPts val="0"/>
              </a:spcBef>
              <a:buSzPct val="100000"/>
              <a:defRPr/>
            </a:pPr>
            <a:endParaRPr lang="en" sz="800" dirty="0">
              <a:solidFill>
                <a:schemeClr val="accent1">
                  <a:lumMod val="75000"/>
                </a:schemeClr>
              </a:solidFill>
            </a:endParaRPr>
          </a:p>
          <a:p>
            <a:pPr marL="76200">
              <a:spcBef>
                <a:spcPts val="0"/>
              </a:spcBef>
              <a:buSzPct val="100000"/>
              <a:defRPr/>
            </a:pPr>
            <a:r>
              <a:rPr lang="en" sz="2400" b="1" u="sng" dirty="0" smtClean="0">
                <a:solidFill>
                  <a:schemeClr val="accent1">
                    <a:lumMod val="75000"/>
                  </a:schemeClr>
                </a:solidFill>
              </a:rPr>
              <a:t>Updated Preliminary Design Options – Ground Rules</a:t>
            </a:r>
            <a:endParaRPr lang="en" sz="2400" b="1" u="sng" dirty="0">
              <a:solidFill>
                <a:schemeClr val="accent1">
                  <a:lumMod val="75000"/>
                </a:schemeClr>
              </a:solidFill>
            </a:endParaRP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" sz="2000" b="1" dirty="0">
                <a:solidFill>
                  <a:schemeClr val="accent1">
                    <a:lumMod val="75000"/>
                  </a:schemeClr>
                </a:solidFill>
              </a:rPr>
              <a:t>C</a:t>
            </a:r>
            <a:r>
              <a:rPr lang="en" sz="2000" b="1" dirty="0" smtClean="0">
                <a:solidFill>
                  <a:schemeClr val="accent1">
                    <a:lumMod val="75000"/>
                  </a:schemeClr>
                </a:solidFill>
              </a:rPr>
              <a:t>urrent building size.</a:t>
            </a: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" sz="2000" b="1" dirty="0">
                <a:solidFill>
                  <a:schemeClr val="accent1">
                    <a:lumMod val="75000"/>
                  </a:schemeClr>
                </a:solidFill>
              </a:rPr>
              <a:t>C</a:t>
            </a:r>
            <a:r>
              <a:rPr lang="en" sz="2000" b="1" dirty="0" smtClean="0">
                <a:solidFill>
                  <a:schemeClr val="accent1">
                    <a:lumMod val="75000"/>
                  </a:schemeClr>
                </a:solidFill>
              </a:rPr>
              <a:t>urrent student enrollment.</a:t>
            </a:r>
            <a:endParaRPr lang="en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" sz="2000" b="1" dirty="0" smtClean="0">
                <a:solidFill>
                  <a:schemeClr val="accent1">
                    <a:lumMod val="75000"/>
                  </a:schemeClr>
                </a:solidFill>
              </a:rPr>
              <a:t>Incorporate </a:t>
            </a:r>
            <a:r>
              <a:rPr lang="en" sz="2000" b="1" dirty="0">
                <a:solidFill>
                  <a:schemeClr val="accent1">
                    <a:lumMod val="75000"/>
                  </a:schemeClr>
                </a:solidFill>
              </a:rPr>
              <a:t>community, zoning, land development, administration and board committee </a:t>
            </a:r>
            <a:r>
              <a:rPr lang="en" sz="2000" b="1" dirty="0" smtClean="0">
                <a:solidFill>
                  <a:schemeClr val="accent1">
                    <a:lumMod val="75000"/>
                  </a:schemeClr>
                </a:solidFill>
              </a:rPr>
              <a:t>comments.</a:t>
            </a:r>
            <a:endParaRPr lang="en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" sz="800" u="sng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defRPr/>
            </a:pPr>
            <a:endParaRPr lang="en" sz="2400" dirty="0"/>
          </a:p>
        </p:txBody>
      </p:sp>
      <p:pic>
        <p:nvPicPr>
          <p:cNvPr id="819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4" r="3072"/>
          <a:stretch>
            <a:fillRect/>
          </a:stretch>
        </p:blipFill>
        <p:spPr bwMode="auto">
          <a:xfrm>
            <a:off x="152400" y="2106386"/>
            <a:ext cx="2986088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4" t="13280" r="16933" b="11720"/>
          <a:stretch>
            <a:fillRect/>
          </a:stretch>
        </p:blipFill>
        <p:spPr bwMode="auto">
          <a:xfrm>
            <a:off x="3305856" y="2076450"/>
            <a:ext cx="2667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8" t="4166" r="4703" b="9721"/>
          <a:stretch>
            <a:fillRect/>
          </a:stretch>
        </p:blipFill>
        <p:spPr bwMode="auto">
          <a:xfrm>
            <a:off x="6128657" y="2076450"/>
            <a:ext cx="28194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163286" y="4572000"/>
            <a:ext cx="1362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dirty="0" smtClean="0">
                <a:solidFill>
                  <a:schemeClr val="accent1">
                    <a:lumMod val="75000"/>
                  </a:schemeClr>
                </a:solidFill>
              </a:rPr>
              <a:t>Radio Park ES</a:t>
            </a:r>
          </a:p>
        </p:txBody>
      </p:sp>
      <p:sp>
        <p:nvSpPr>
          <p:cNvPr id="14" name="TextBox 2"/>
          <p:cNvSpPr txBox="1">
            <a:spLocks noChangeArrowheads="1"/>
          </p:cNvSpPr>
          <p:nvPr/>
        </p:nvSpPr>
        <p:spPr bwMode="auto">
          <a:xfrm>
            <a:off x="3336131" y="4550229"/>
            <a:ext cx="26241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dirty="0" smtClean="0">
                <a:solidFill>
                  <a:schemeClr val="accent1">
                    <a:lumMod val="75000"/>
                  </a:schemeClr>
                </a:solidFill>
              </a:rPr>
              <a:t>Houserville ES</a:t>
            </a:r>
          </a:p>
        </p:txBody>
      </p:sp>
      <p:sp>
        <p:nvSpPr>
          <p:cNvPr id="15" name="TextBox 2"/>
          <p:cNvSpPr txBox="1">
            <a:spLocks noChangeArrowheads="1"/>
          </p:cNvSpPr>
          <p:nvPr/>
        </p:nvSpPr>
        <p:spPr bwMode="auto">
          <a:xfrm>
            <a:off x="6176282" y="4571999"/>
            <a:ext cx="1362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dirty="0" smtClean="0">
                <a:solidFill>
                  <a:schemeClr val="accent1">
                    <a:lumMod val="75000"/>
                  </a:schemeClr>
                </a:solidFill>
              </a:rPr>
              <a:t>Corl 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CAAEC3-FA7F-468A-BB44-9CDD511B3639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228599" y="4898686"/>
            <a:ext cx="8719457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The design team continues to explore additional building size, configuration options and attendance area analysis pending </a:t>
            </a:r>
            <a:b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results of demographic study and municipal planning efforts.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9448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2"/>
          <p:cNvSpPr txBox="1">
            <a:spLocks noChangeArrowheads="1"/>
          </p:cNvSpPr>
          <p:nvPr/>
        </p:nvSpPr>
        <p:spPr bwMode="auto">
          <a:xfrm>
            <a:off x="609600" y="6248400"/>
            <a:ext cx="723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200" dirty="0" smtClean="0">
                <a:solidFill>
                  <a:schemeClr val="bg1"/>
                </a:solidFill>
                <a:latin typeface="Arial Black" pitchFamily="34" charset="0"/>
              </a:rPr>
              <a:t>PROJECT GOALS</a:t>
            </a:r>
            <a:endParaRPr lang="en-US" altLang="en-US" sz="22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1433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4" t="7777" r="5424" b="47778"/>
          <a:stretch>
            <a:fillRect/>
          </a:stretch>
        </p:blipFill>
        <p:spPr bwMode="auto">
          <a:xfrm>
            <a:off x="9525" y="408214"/>
            <a:ext cx="59055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304800" y="4419600"/>
            <a:ext cx="8382000" cy="1754326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altLang="en-US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ea"/>
              </a:rPr>
              <a:t>Comparable Buildings and Programs in Elementary Schools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altLang="en-US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ea"/>
              </a:rPr>
              <a:t>Sustainability and energy efficiency</a:t>
            </a:r>
            <a:endParaRPr lang="en-US" altLang="en-US" b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ea typeface="+mn-ea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altLang="en-US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ea"/>
              </a:rPr>
              <a:t>Program </a:t>
            </a:r>
            <a:r>
              <a:rPr lang="en-US" altLang="en-US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ea"/>
              </a:rPr>
              <a:t>Flexibility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altLang="en-US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+mn-ea"/>
              </a:rPr>
              <a:t>Long term attendance boundary stability</a:t>
            </a:r>
            <a:endParaRPr lang="en-US" altLang="en-US" b="1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ea typeface="+mn-ea"/>
            </a:endParaRPr>
          </a:p>
        </p:txBody>
      </p:sp>
      <p:pic>
        <p:nvPicPr>
          <p:cNvPr id="14341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32" t="11111" b="35556"/>
          <a:stretch>
            <a:fillRect/>
          </a:stretch>
        </p:blipFill>
        <p:spPr bwMode="auto">
          <a:xfrm>
            <a:off x="5905500" y="304800"/>
            <a:ext cx="32369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6" b="24252"/>
          <a:stretch>
            <a:fillRect/>
          </a:stretch>
        </p:blipFill>
        <p:spPr bwMode="auto">
          <a:xfrm>
            <a:off x="5915025" y="2476500"/>
            <a:ext cx="32194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CAAEC3-FA7F-468A-BB44-9CDD511B3639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2"/>
          <p:cNvSpPr txBox="1">
            <a:spLocks noChangeArrowheads="1"/>
          </p:cNvSpPr>
          <p:nvPr/>
        </p:nvSpPr>
        <p:spPr bwMode="auto">
          <a:xfrm>
            <a:off x="609600" y="6248400"/>
            <a:ext cx="723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200" dirty="0">
                <a:solidFill>
                  <a:schemeClr val="bg1"/>
                </a:solidFill>
                <a:latin typeface="Arial Black" pitchFamily="34" charset="0"/>
              </a:rPr>
              <a:t>MEETING GOALS</a:t>
            </a:r>
          </a:p>
        </p:txBody>
      </p:sp>
      <p:sp>
        <p:nvSpPr>
          <p:cNvPr id="2" name="TextBox 1"/>
          <p:cNvSpPr txBox="1"/>
          <p:nvPr/>
        </p:nvSpPr>
        <p:spPr bwMode="auto">
          <a:xfrm>
            <a:off x="304800" y="3048000"/>
            <a:ext cx="85344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" sz="800" u="sng" dirty="0">
              <a:solidFill>
                <a:schemeClr val="accent1">
                  <a:lumMod val="75000"/>
                </a:schemeClr>
              </a:solidFill>
              <a:ea typeface="+mn-ea"/>
              <a:cs typeface="Arial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2400" b="1" u="sng" dirty="0">
                <a:solidFill>
                  <a:schemeClr val="accent1">
                    <a:lumMod val="75000"/>
                  </a:schemeClr>
                </a:solidFill>
                <a:ea typeface="+mn-ea"/>
                <a:cs typeface="Arial" charset="0"/>
              </a:rPr>
              <a:t>COMMUNITY INPUT</a:t>
            </a:r>
            <a:endParaRPr lang="en" sz="2400" b="1" u="sng" dirty="0">
              <a:solidFill>
                <a:schemeClr val="accent1">
                  <a:lumMod val="75000"/>
                </a:schemeClr>
              </a:solidFill>
              <a:ea typeface="+mn-ea"/>
              <a:cs typeface="Arial" charset="0"/>
            </a:endParaRPr>
          </a:p>
          <a:p>
            <a:pPr>
              <a:spcBef>
                <a:spcPts val="0"/>
              </a:spcBef>
              <a:defRPr/>
            </a:pPr>
            <a:endParaRPr lang="en" sz="800" b="1" dirty="0">
              <a:solidFill>
                <a:schemeClr val="accent1">
                  <a:lumMod val="75000"/>
                </a:schemeClr>
              </a:solidFill>
              <a:ea typeface="+mn-ea"/>
              <a:cs typeface="Arial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" sz="2400" dirty="0" smtClean="0">
                <a:solidFill>
                  <a:schemeClr val="accent1">
                    <a:lumMod val="75000"/>
                  </a:schemeClr>
                </a:solidFill>
                <a:ea typeface="+mn-ea"/>
                <a:cs typeface="Arial" charset="0"/>
              </a:rPr>
              <a:t>Forums held in May and June.</a:t>
            </a:r>
            <a:endParaRPr lang="en" sz="2400" dirty="0">
              <a:solidFill>
                <a:schemeClr val="accent1">
                  <a:lumMod val="75000"/>
                </a:schemeClr>
              </a:solidFill>
              <a:ea typeface="+mn-ea"/>
              <a:cs typeface="Arial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" sz="2400" dirty="0">
                <a:solidFill>
                  <a:schemeClr val="accent1">
                    <a:lumMod val="75000"/>
                  </a:schemeClr>
                </a:solidFill>
                <a:ea typeface="+mn-ea"/>
                <a:cs typeface="Arial" charset="0"/>
              </a:rPr>
              <a:t>Tonight </a:t>
            </a:r>
            <a:r>
              <a:rPr lang="en" sz="2400" dirty="0" smtClean="0">
                <a:solidFill>
                  <a:schemeClr val="accent1">
                    <a:lumMod val="75000"/>
                  </a:schemeClr>
                </a:solidFill>
                <a:ea typeface="+mn-ea"/>
                <a:cs typeface="Arial" charset="0"/>
              </a:rPr>
              <a:t>review:</a:t>
            </a:r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" sz="2400" dirty="0" smtClean="0">
                <a:solidFill>
                  <a:schemeClr val="accent1">
                    <a:lumMod val="75000"/>
                  </a:schemeClr>
                </a:solidFill>
                <a:ea typeface="+mn-ea"/>
                <a:cs typeface="Arial" charset="0"/>
              </a:rPr>
              <a:t>Review progress to date</a:t>
            </a:r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" sz="2400" dirty="0" smtClean="0">
                <a:solidFill>
                  <a:schemeClr val="accent1">
                    <a:lumMod val="75000"/>
                  </a:schemeClr>
                </a:solidFill>
                <a:ea typeface="+mn-ea"/>
                <a:cs typeface="Arial" charset="0"/>
              </a:rPr>
              <a:t>Previous Master Plan Synopsis</a:t>
            </a:r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" sz="2400" dirty="0" smtClean="0">
                <a:solidFill>
                  <a:schemeClr val="accent1">
                    <a:lumMod val="75000"/>
                  </a:schemeClr>
                </a:solidFill>
                <a:ea typeface="+mn-ea"/>
                <a:cs typeface="Arial" charset="0"/>
              </a:rPr>
              <a:t>Student Enrollment Discussion</a:t>
            </a:r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" sz="2400" dirty="0" smtClean="0">
                <a:solidFill>
                  <a:schemeClr val="accent1">
                    <a:lumMod val="75000"/>
                  </a:schemeClr>
                </a:solidFill>
                <a:ea typeface="+mn-ea"/>
                <a:cs typeface="Arial" charset="0"/>
              </a:rPr>
              <a:t>Cost Analysis</a:t>
            </a:r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" sz="2400" dirty="0" smtClean="0">
                <a:solidFill>
                  <a:schemeClr val="accent1">
                    <a:lumMod val="75000"/>
                  </a:schemeClr>
                </a:solidFill>
                <a:ea typeface="+mn-ea"/>
                <a:cs typeface="Arial" charset="0"/>
              </a:rPr>
              <a:t>Proposed Design and Phasing Update</a:t>
            </a:r>
            <a:endParaRPr lang="en" sz="2000" dirty="0">
              <a:solidFill>
                <a:schemeClr val="accent1">
                  <a:lumMod val="75000"/>
                </a:schemeClr>
              </a:solidFill>
              <a:ea typeface="+mn-ea"/>
              <a:cs typeface="Arial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" sz="800" b="1" dirty="0">
              <a:solidFill>
                <a:schemeClr val="accent1">
                  <a:lumMod val="75000"/>
                </a:schemeClr>
              </a:solidFill>
              <a:ea typeface="+mn-ea"/>
              <a:cs typeface="Arial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" sz="2400" dirty="0">
              <a:ea typeface="+mn-ea"/>
              <a:cs typeface="Arial" charset="0"/>
            </a:endParaRPr>
          </a:p>
        </p:txBody>
      </p:sp>
      <p:pic>
        <p:nvPicPr>
          <p:cNvPr id="13328" name="Picture 16" descr="C:\Users\rlb21\Documents\Business Administrator\DWFMP\2016\Photos\Elementary forum MNMS 2 616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3"/>
            <a:ext cx="4876800" cy="325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9" name="Picture 17" descr="C:\Users\rlb21\Documents\Business Administrator\DWFMP\2016\Photos\Elementary forum MNMS 6 616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451" y="0"/>
            <a:ext cx="4850549" cy="325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CAAEC3-FA7F-468A-BB44-9CDD511B3639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2"/>
          <p:cNvSpPr txBox="1">
            <a:spLocks noChangeArrowheads="1"/>
          </p:cNvSpPr>
          <p:nvPr/>
        </p:nvSpPr>
        <p:spPr bwMode="auto">
          <a:xfrm>
            <a:off x="609600" y="6248400"/>
            <a:ext cx="723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200" dirty="0">
                <a:solidFill>
                  <a:schemeClr val="bg1"/>
                </a:solidFill>
                <a:latin typeface="Arial Black" pitchFamily="34" charset="0"/>
              </a:rPr>
              <a:t>PROPOSED DESIGN SCHEDULE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130174" y="5554352"/>
            <a:ext cx="8099425" cy="612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*Preliminary DWFMP Schedule to identify general approach, it is anticipated this schedule will evolve with the integration of the School Board, Administration, and Design Team</a:t>
            </a:r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..</a:t>
            </a:r>
            <a:endParaRPr lang="en-US" sz="1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9194665"/>
              </p:ext>
            </p:extLst>
          </p:nvPr>
        </p:nvGraphicFramePr>
        <p:xfrm>
          <a:off x="130873" y="457200"/>
          <a:ext cx="8532385" cy="5097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3" name="Worksheet" r:id="rId4" imgW="13899049" imgH="6560603" progId="Excel.Sheet.12">
                  <p:embed/>
                </p:oleObj>
              </mc:Choice>
              <mc:Fallback>
                <p:oleObj name="Worksheet" r:id="rId4" imgW="13899049" imgH="656060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0873" y="457200"/>
                        <a:ext cx="8532385" cy="50971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CAAEC3-FA7F-468A-BB44-9CDD511B3639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2"/>
          <p:cNvSpPr txBox="1">
            <a:spLocks noChangeArrowheads="1"/>
          </p:cNvSpPr>
          <p:nvPr/>
        </p:nvSpPr>
        <p:spPr bwMode="auto">
          <a:xfrm>
            <a:off x="609600" y="6248400"/>
            <a:ext cx="723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200" dirty="0">
                <a:solidFill>
                  <a:schemeClr val="bg1"/>
                </a:solidFill>
                <a:latin typeface="Arial Black" pitchFamily="34" charset="0"/>
              </a:rPr>
              <a:t>DECISION MAKING</a:t>
            </a:r>
          </a:p>
        </p:txBody>
      </p:sp>
      <p:sp>
        <p:nvSpPr>
          <p:cNvPr id="16387" name="TextBox 1"/>
          <p:cNvSpPr txBox="1">
            <a:spLocks noChangeArrowheads="1"/>
          </p:cNvSpPr>
          <p:nvPr/>
        </p:nvSpPr>
        <p:spPr bwMode="auto">
          <a:xfrm>
            <a:off x="304800" y="0"/>
            <a:ext cx="8534400" cy="553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>
              <a:buFont typeface="Arial" charset="0"/>
              <a:buChar char="•"/>
            </a:pPr>
            <a:endParaRPr lang="en-US" altLang="en-US" sz="800" u="sng" dirty="0">
              <a:solidFill>
                <a:srgbClr val="376092"/>
              </a:solidFill>
            </a:endParaRPr>
          </a:p>
          <a:p>
            <a:r>
              <a:rPr lang="en-US" altLang="en-US" sz="2800" b="1" dirty="0" smtClean="0">
                <a:solidFill>
                  <a:srgbClr val="376092"/>
                </a:solidFill>
              </a:rPr>
              <a:t>BOARD </a:t>
            </a:r>
            <a:r>
              <a:rPr lang="en-US" altLang="ja-JP" sz="2800" b="1" dirty="0" smtClean="0">
                <a:solidFill>
                  <a:srgbClr val="376092"/>
                </a:solidFill>
              </a:rPr>
              <a:t>DECISION INFORMED BY:</a:t>
            </a:r>
            <a:endParaRPr lang="en-US" altLang="ja-JP" sz="2800" b="1" dirty="0">
              <a:solidFill>
                <a:srgbClr val="376092"/>
              </a:solidFill>
            </a:endParaRPr>
          </a:p>
          <a:p>
            <a:endParaRPr lang="en-US" altLang="en-US" sz="800" dirty="0">
              <a:solidFill>
                <a:srgbClr val="376092"/>
              </a:solidFill>
            </a:endParaRPr>
          </a:p>
          <a:p>
            <a:pPr>
              <a:buFont typeface="Arial" charset="0"/>
              <a:buChar char="•"/>
            </a:pPr>
            <a:r>
              <a:rPr lang="en-US" altLang="en-US" sz="2400" dirty="0" smtClean="0">
                <a:solidFill>
                  <a:srgbClr val="376092"/>
                </a:solidFill>
              </a:rPr>
              <a:t>Guiding </a:t>
            </a:r>
            <a:r>
              <a:rPr lang="en-US" altLang="en-US" sz="2400" dirty="0">
                <a:solidFill>
                  <a:srgbClr val="376092"/>
                </a:solidFill>
              </a:rPr>
              <a:t>Principles From the Strategic Plan</a:t>
            </a:r>
          </a:p>
          <a:p>
            <a:pPr lvl="1">
              <a:buFont typeface="Arial" charset="0"/>
              <a:buChar char="•"/>
            </a:pPr>
            <a:r>
              <a:rPr lang="en-US" altLang="en-US" sz="2000" dirty="0">
                <a:solidFill>
                  <a:srgbClr val="376092"/>
                </a:solidFill>
              </a:rPr>
              <a:t>Culture of Trust, Relationships, and Collaboration</a:t>
            </a:r>
          </a:p>
          <a:p>
            <a:pPr lvl="1">
              <a:buFont typeface="Arial" charset="0"/>
              <a:buChar char="•"/>
            </a:pPr>
            <a:r>
              <a:rPr lang="en-US" altLang="en-US" sz="2000" dirty="0">
                <a:solidFill>
                  <a:srgbClr val="376092"/>
                </a:solidFill>
              </a:rPr>
              <a:t>Responsive Teaching and Learning</a:t>
            </a:r>
          </a:p>
          <a:p>
            <a:pPr lvl="1">
              <a:buFont typeface="Arial" charset="0"/>
              <a:buChar char="•"/>
            </a:pPr>
            <a:r>
              <a:rPr lang="en-US" altLang="en-US" sz="2000" dirty="0">
                <a:solidFill>
                  <a:srgbClr val="376092"/>
                </a:solidFill>
              </a:rPr>
              <a:t>High Expectations for All</a:t>
            </a:r>
          </a:p>
          <a:p>
            <a:pPr lvl="1">
              <a:buFont typeface="Arial" charset="0"/>
              <a:buChar char="•"/>
            </a:pPr>
            <a:r>
              <a:rPr lang="en-US" altLang="en-US" sz="2000" dirty="0">
                <a:solidFill>
                  <a:srgbClr val="376092"/>
                </a:solidFill>
              </a:rPr>
              <a:t>Welcoming and Safe Climate for Learning and </a:t>
            </a:r>
            <a:r>
              <a:rPr lang="en-US" altLang="en-US" sz="2000" dirty="0" smtClean="0">
                <a:solidFill>
                  <a:srgbClr val="376092"/>
                </a:solidFill>
              </a:rPr>
              <a:t>Work</a:t>
            </a:r>
          </a:p>
          <a:p>
            <a:pPr marL="457200" lvl="1" indent="0"/>
            <a:endParaRPr lang="en-US" altLang="en-US" sz="2000" dirty="0">
              <a:solidFill>
                <a:srgbClr val="376092"/>
              </a:solidFill>
            </a:endParaRPr>
          </a:p>
          <a:p>
            <a:pPr>
              <a:buFont typeface="Arial" charset="0"/>
              <a:buChar char="•"/>
            </a:pPr>
            <a:r>
              <a:rPr lang="en-US" altLang="en-US" sz="2400" dirty="0">
                <a:solidFill>
                  <a:srgbClr val="376092"/>
                </a:solidFill>
              </a:rPr>
              <a:t>Community </a:t>
            </a:r>
            <a:r>
              <a:rPr lang="en-US" altLang="en-US" sz="2400" dirty="0" smtClean="0">
                <a:solidFill>
                  <a:srgbClr val="376092"/>
                </a:solidFill>
              </a:rPr>
              <a:t>Involvement</a:t>
            </a:r>
          </a:p>
          <a:p>
            <a:pPr>
              <a:buFont typeface="Arial" charset="0"/>
              <a:buChar char="•"/>
            </a:pPr>
            <a:endParaRPr lang="en-US" altLang="en-US" dirty="0">
              <a:solidFill>
                <a:srgbClr val="376092"/>
              </a:solidFill>
            </a:endParaRPr>
          </a:p>
          <a:p>
            <a:pPr>
              <a:buFont typeface="Arial" charset="0"/>
              <a:buChar char="•"/>
            </a:pPr>
            <a:r>
              <a:rPr lang="en-US" altLang="en-US" sz="2400" dirty="0">
                <a:solidFill>
                  <a:srgbClr val="376092"/>
                </a:solidFill>
              </a:rPr>
              <a:t>Demographic Analysis</a:t>
            </a:r>
          </a:p>
          <a:p>
            <a:pPr lvl="1">
              <a:buFont typeface="Arial" charset="0"/>
              <a:buChar char="•"/>
            </a:pPr>
            <a:r>
              <a:rPr lang="en-US" altLang="en-US" sz="2000" dirty="0">
                <a:solidFill>
                  <a:srgbClr val="376092"/>
                </a:solidFill>
              </a:rPr>
              <a:t>Population Growth, Enrollment Boundaries, Elementary </a:t>
            </a:r>
            <a:r>
              <a:rPr lang="en-US" altLang="en-US" sz="2000" dirty="0" smtClean="0">
                <a:solidFill>
                  <a:srgbClr val="376092"/>
                </a:solidFill>
              </a:rPr>
              <a:t>Capacity</a:t>
            </a:r>
          </a:p>
          <a:p>
            <a:pPr lvl="1">
              <a:buFont typeface="Arial" charset="0"/>
              <a:buChar char="•"/>
            </a:pPr>
            <a:endParaRPr lang="en-US" altLang="en-US" sz="2000" dirty="0">
              <a:solidFill>
                <a:srgbClr val="376092"/>
              </a:solidFill>
            </a:endParaRPr>
          </a:p>
          <a:p>
            <a:pPr>
              <a:buFont typeface="Arial" charset="0"/>
              <a:buChar char="•"/>
            </a:pPr>
            <a:r>
              <a:rPr lang="en-US" altLang="en-US" sz="2400" dirty="0">
                <a:solidFill>
                  <a:srgbClr val="376092"/>
                </a:solidFill>
              </a:rPr>
              <a:t>Capital Cost of the </a:t>
            </a:r>
            <a:r>
              <a:rPr lang="en-US" altLang="en-US" sz="2400" dirty="0" smtClean="0">
                <a:solidFill>
                  <a:srgbClr val="376092"/>
                </a:solidFill>
              </a:rPr>
              <a:t>Projects</a:t>
            </a:r>
          </a:p>
          <a:p>
            <a:pPr>
              <a:buFont typeface="Arial" charset="0"/>
              <a:buChar char="•"/>
            </a:pPr>
            <a:endParaRPr lang="en-US" altLang="en-US" sz="2400" dirty="0">
              <a:solidFill>
                <a:srgbClr val="376092"/>
              </a:solidFill>
            </a:endParaRPr>
          </a:p>
          <a:p>
            <a:pPr>
              <a:buFont typeface="Arial" charset="0"/>
              <a:buChar char="•"/>
            </a:pPr>
            <a:r>
              <a:rPr lang="en-US" altLang="en-US" sz="2400" dirty="0">
                <a:solidFill>
                  <a:srgbClr val="376092"/>
                </a:solidFill>
              </a:rPr>
              <a:t>Long Term Operation and Maintenance Costs</a:t>
            </a:r>
          </a:p>
          <a:p>
            <a:pPr lvl="1">
              <a:buFont typeface="Arial" charset="0"/>
              <a:buChar char="•"/>
            </a:pPr>
            <a:endParaRPr lang="en-US" altLang="en-US" sz="800" dirty="0">
              <a:solidFill>
                <a:srgbClr val="376092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CAAEC3-FA7F-468A-BB44-9CDD511B3639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ordl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6725"/>
            <a:ext cx="9144000" cy="59229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AA75-F4AE-4FF1-8E60-3BCF8416FC7B}" type="slidenum">
              <a:rPr lang="en-US" altLang="en-US" smtClean="0"/>
              <a:pPr>
                <a:defRPr/>
              </a:pPr>
              <a:t>11</a:t>
            </a:fld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653143" y="6096000"/>
            <a:ext cx="4648200" cy="588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accent1"/>
                </a:solidFill>
                <a:latin typeface="Arial Black" pitchFamily="34" charset="0"/>
              </a:rPr>
              <a:t>Community Input</a:t>
            </a:r>
            <a:endParaRPr lang="en-US" sz="2400" dirty="0">
              <a:solidFill>
                <a:schemeClr val="accent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5065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1219200" y="781208"/>
            <a:ext cx="99060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accent1"/>
                </a:solidFill>
                <a:latin typeface="Arial Black" pitchFamily="34" charset="0"/>
              </a:rPr>
              <a:t>01</a:t>
            </a:r>
          </a:p>
          <a:p>
            <a:pPr algn="r"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bg1"/>
                </a:solidFill>
                <a:latin typeface="Arial Black" pitchFamily="34" charset="0"/>
              </a:rPr>
              <a:t>02</a:t>
            </a:r>
          </a:p>
          <a:p>
            <a:pPr algn="r" eaLnBrk="1" hangingPunct="1">
              <a:lnSpc>
                <a:spcPct val="150000"/>
              </a:lnSpc>
            </a:pPr>
            <a:endParaRPr lang="en-US" altLang="en-US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03</a:t>
            </a:r>
            <a:endParaRPr lang="en-US" altLang="en-US" sz="2400" dirty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endParaRPr lang="en-US" altLang="en-US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endParaRPr lang="en-US" altLang="en-US" sz="2400" dirty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endParaRPr lang="en-US" altLang="en-US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04</a:t>
            </a:r>
            <a:endParaRPr lang="en-US" altLang="en-US" sz="2400" dirty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endParaRPr lang="en-US" altLang="en-US" sz="2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8195" name="TextBox 2"/>
          <p:cNvSpPr txBox="1">
            <a:spLocks noChangeArrowheads="1"/>
          </p:cNvSpPr>
          <p:nvPr/>
        </p:nvSpPr>
        <p:spPr bwMode="auto">
          <a:xfrm>
            <a:off x="2286000" y="781208"/>
            <a:ext cx="64770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accent1"/>
                </a:solidFill>
              </a:rPr>
              <a:t>WELCOME </a:t>
            </a:r>
            <a:r>
              <a:rPr lang="en-US" altLang="en-US" sz="2400" dirty="0">
                <a:solidFill>
                  <a:schemeClr val="accent1"/>
                </a:solidFill>
              </a:rPr>
              <a:t>AND OVERVIEW 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accent1"/>
                </a:solidFill>
              </a:rPr>
              <a:t>PROJECT GOALS and UPDATE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</a:rPr>
              <a:t>PREVIOUS MASTER PLAN SYNOPSIS</a:t>
            </a:r>
            <a:endParaRPr lang="en-US" altLang="en-US" sz="2400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BREAKOUT SESSIONS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ENROLLMENT SCHOOL SIZE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COST ANALYSES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UPDATED DESIGNS AND PHASING</a:t>
            </a:r>
            <a:endParaRPr lang="en-US" alt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QUESTION AND ANSWER</a:t>
            </a:r>
            <a:endParaRPr lang="en-US" alt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NEXT </a:t>
            </a:r>
            <a:r>
              <a:rPr lang="en-US" alt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STEPS</a:t>
            </a:r>
          </a:p>
          <a:p>
            <a:pPr eaLnBrk="1" hangingPunct="1">
              <a:lnSpc>
                <a:spcPct val="150000"/>
              </a:lnSpc>
            </a:pPr>
            <a:endParaRPr lang="en-US" altLang="en-US" sz="2400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AA75-F4AE-4FF1-8E60-3BCF8416FC7B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157362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5112" y="439456"/>
            <a:ext cx="7183488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2000" b="1" spc="-9" dirty="0">
                <a:latin typeface="Calibri"/>
                <a:cs typeface="Calibri"/>
              </a:rPr>
              <a:t>1999</a:t>
            </a:r>
            <a:r>
              <a:rPr sz="2000" b="1" spc="-4" dirty="0">
                <a:latin typeface="Calibri"/>
                <a:cs typeface="Calibri"/>
              </a:rPr>
              <a:t> </a:t>
            </a:r>
            <a:r>
              <a:rPr sz="2000" b="1" spc="-9" dirty="0">
                <a:latin typeface="Calibri"/>
                <a:cs typeface="Calibri"/>
              </a:rPr>
              <a:t>Elementary</a:t>
            </a:r>
            <a:r>
              <a:rPr sz="2000" b="1" spc="-4" dirty="0">
                <a:latin typeface="Calibri"/>
                <a:cs typeface="Calibri"/>
              </a:rPr>
              <a:t> </a:t>
            </a:r>
            <a:r>
              <a:rPr sz="2000" b="1" spc="-9" dirty="0">
                <a:latin typeface="Calibri"/>
                <a:cs typeface="Calibri"/>
              </a:rPr>
              <a:t>School</a:t>
            </a:r>
            <a:r>
              <a:rPr sz="2000" b="1" spc="-4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Master </a:t>
            </a:r>
            <a:r>
              <a:rPr sz="2000" b="1" spc="-13" dirty="0">
                <a:latin typeface="Calibri"/>
                <a:cs typeface="Calibri"/>
              </a:rPr>
              <a:t>Plan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6324600"/>
            <a:ext cx="2311400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1100" dirty="0">
                <a:latin typeface="Calibri"/>
                <a:cs typeface="Calibri"/>
              </a:rPr>
              <a:t>*Completed as </a:t>
            </a:r>
            <a:r>
              <a:rPr sz="1100" spc="-13" dirty="0">
                <a:latin typeface="Calibri"/>
                <a:cs typeface="Calibri"/>
              </a:rPr>
              <a:t>par</a:t>
            </a:r>
            <a:r>
              <a:rPr sz="1100" spc="-4" dirty="0">
                <a:latin typeface="Calibri"/>
                <a:cs typeface="Calibri"/>
              </a:rPr>
              <a:t>t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4" dirty="0">
                <a:latin typeface="Calibri"/>
                <a:cs typeface="Calibri"/>
              </a:rPr>
              <a:t>o</a:t>
            </a:r>
            <a:r>
              <a:rPr sz="1100" dirty="0">
                <a:latin typeface="Calibri"/>
                <a:cs typeface="Calibri"/>
              </a:rPr>
              <a:t>f </a:t>
            </a:r>
            <a:r>
              <a:rPr sz="1100" spc="-9" dirty="0">
                <a:latin typeface="Calibri"/>
                <a:cs typeface="Calibri"/>
              </a:rPr>
              <a:t>the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4" dirty="0">
                <a:latin typeface="Calibri"/>
                <a:cs typeface="Calibri"/>
              </a:rPr>
              <a:t>pla</a:t>
            </a:r>
            <a:r>
              <a:rPr sz="1100" dirty="0">
                <a:latin typeface="Calibri"/>
                <a:cs typeface="Calibri"/>
              </a:rPr>
              <a:t>n adoption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186260"/>
              </p:ext>
            </p:extLst>
          </p:nvPr>
        </p:nvGraphicFramePr>
        <p:xfrm>
          <a:off x="617058" y="762001"/>
          <a:ext cx="7993541" cy="54864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55569"/>
                <a:gridCol w="3268986"/>
                <a:gridCol w="3268986"/>
              </a:tblGrid>
              <a:tr h="249382">
                <a:tc rowSpan="2"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1999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26416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4938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Calibri"/>
                          <a:cs typeface="Calibri"/>
                        </a:rPr>
                        <a:t>Optio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n A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Calibri"/>
                          <a:cs typeface="Calibri"/>
                        </a:rPr>
                        <a:t>Optio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n B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93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Radio Park</a:t>
                      </a: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613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Renovations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 Additions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613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Renovations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 Additions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93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Park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Forest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613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Renovations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 Additions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613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Renovations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 Additions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93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Matternville*</a:t>
                      </a: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Close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Close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93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Gray's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Woods*</a:t>
                      </a: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Build New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Build New</a:t>
                      </a: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8764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Easterl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y Parkway*</a:t>
                      </a: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613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Renovations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 Additions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613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Renovations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 Additions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93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Fairmount*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Repurpose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Repurpose</a:t>
                      </a: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938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8764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Houserville</a:t>
                      </a: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864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Combin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 with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Lemont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; Reno/Adds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613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Renovations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 Additions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93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Lemont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Close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613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Renovations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 Additions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938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93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l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Street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Close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613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Renovations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 Additions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93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Ferguso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n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Twp.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Close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613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Renovations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 Additions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8764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New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School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306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Build a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ne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w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schoo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l to combine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F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 and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CS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NA</a:t>
                      </a: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938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8764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Panorama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Village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752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Combin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 with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Boalsburg;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Reno/Adds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613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Renovations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 Additions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93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Boalsburg</a:t>
                      </a: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Close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2641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613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Renovations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 Additions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AA75-F4AE-4FF1-8E60-3BCF8416FC7B}" type="slidenum">
              <a:rPr lang="en-US" altLang="en-US" smtClean="0"/>
              <a:pPr>
                <a:defRPr/>
              </a:pPr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5177780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3680" y="428362"/>
            <a:ext cx="6280519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2000" b="1" spc="-9" dirty="0">
                <a:latin typeface="Calibri"/>
                <a:cs typeface="Calibri"/>
              </a:rPr>
              <a:t>2001</a:t>
            </a:r>
            <a:r>
              <a:rPr sz="2000" b="1" spc="-4" dirty="0">
                <a:latin typeface="Calibri"/>
                <a:cs typeface="Calibri"/>
              </a:rPr>
              <a:t> </a:t>
            </a:r>
            <a:r>
              <a:rPr sz="2000" b="1" spc="-13" dirty="0">
                <a:latin typeface="Calibri"/>
                <a:cs typeface="Calibri"/>
              </a:rPr>
              <a:t>Distric</a:t>
            </a:r>
            <a:r>
              <a:rPr sz="2000" b="1" spc="-9" dirty="0">
                <a:latin typeface="Calibri"/>
                <a:cs typeface="Calibri"/>
              </a:rPr>
              <a:t>t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13" dirty="0">
                <a:latin typeface="Calibri"/>
                <a:cs typeface="Calibri"/>
              </a:rPr>
              <a:t>Wid</a:t>
            </a:r>
            <a:r>
              <a:rPr sz="2000" b="1" spc="-9" dirty="0">
                <a:latin typeface="Calibri"/>
                <a:cs typeface="Calibri"/>
              </a:rPr>
              <a:t>e</a:t>
            </a:r>
            <a:r>
              <a:rPr sz="2000" b="1" dirty="0">
                <a:latin typeface="Calibri"/>
                <a:cs typeface="Calibri"/>
              </a:rPr>
              <a:t> Master </a:t>
            </a:r>
            <a:r>
              <a:rPr sz="2000" b="1" spc="-13" dirty="0">
                <a:latin typeface="Calibri"/>
                <a:cs typeface="Calibri"/>
              </a:rPr>
              <a:t>Pla</a:t>
            </a:r>
            <a:r>
              <a:rPr sz="2000" b="1" spc="-9" dirty="0">
                <a:latin typeface="Calibri"/>
                <a:cs typeface="Calibri"/>
              </a:rPr>
              <a:t>n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9" dirty="0">
                <a:latin typeface="Calibri"/>
                <a:cs typeface="Calibri"/>
              </a:rPr>
              <a:t>(Elementary portion)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6248400"/>
            <a:ext cx="2311400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1100" dirty="0">
                <a:latin typeface="Calibri"/>
                <a:cs typeface="Calibri"/>
              </a:rPr>
              <a:t>*Completed as </a:t>
            </a:r>
            <a:r>
              <a:rPr sz="1100" spc="-13" dirty="0">
                <a:latin typeface="Calibri"/>
                <a:cs typeface="Calibri"/>
              </a:rPr>
              <a:t>par</a:t>
            </a:r>
            <a:r>
              <a:rPr sz="1100" spc="-4" dirty="0">
                <a:latin typeface="Calibri"/>
                <a:cs typeface="Calibri"/>
              </a:rPr>
              <a:t>t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4" dirty="0">
                <a:latin typeface="Calibri"/>
                <a:cs typeface="Calibri"/>
              </a:rPr>
              <a:t>o</a:t>
            </a:r>
            <a:r>
              <a:rPr sz="1100" dirty="0">
                <a:latin typeface="Calibri"/>
                <a:cs typeface="Calibri"/>
              </a:rPr>
              <a:t>f </a:t>
            </a:r>
            <a:r>
              <a:rPr sz="1100" spc="-9" dirty="0">
                <a:latin typeface="Calibri"/>
                <a:cs typeface="Calibri"/>
              </a:rPr>
              <a:t>the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4" dirty="0">
                <a:latin typeface="Calibri"/>
                <a:cs typeface="Calibri"/>
              </a:rPr>
              <a:t>pla</a:t>
            </a:r>
            <a:r>
              <a:rPr sz="1100" dirty="0">
                <a:latin typeface="Calibri"/>
                <a:cs typeface="Calibri"/>
              </a:rPr>
              <a:t>n adoption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924895"/>
              </p:ext>
            </p:extLst>
          </p:nvPr>
        </p:nvGraphicFramePr>
        <p:xfrm>
          <a:off x="617058" y="800615"/>
          <a:ext cx="6328685" cy="5120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4365"/>
                <a:gridCol w="3182007"/>
                <a:gridCol w="1882313"/>
              </a:tblGrid>
              <a:tr h="175383">
                <a:tc rowSpan="2"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2001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26416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26416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Calibri"/>
                          <a:cs typeface="Calibri"/>
                        </a:rPr>
                        <a:t>Primar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y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Option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Calibri"/>
                          <a:cs typeface="Calibri"/>
                        </a:rPr>
                        <a:t>Optio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n B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Radio Park</a:t>
                      </a: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313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Renovations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 Additions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Park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Forest*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313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Renovations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 Additions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Build New;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sam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site*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Matternville</a:t>
                      </a: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Sell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Gray's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Woods</a:t>
                      </a: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Complete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Easterl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y Parkway</a:t>
                      </a: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Complete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Fairmount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Complete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Houserville</a:t>
                      </a: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612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Combin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 with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Lemont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; Reno/Add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Lemont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Sell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l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Street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376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Renovations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 Additions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Ferguso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n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Twp.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376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Renovations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 Additions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Panorama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Village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4365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Combin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 with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Boalsburg;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Reno/Add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837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Boalsburg</a:t>
                      </a: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Sell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2641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2641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AA75-F4AE-4FF1-8E60-3BCF8416FC7B}" type="slidenum">
              <a:rPr lang="en-US" altLang="en-US" smtClean="0"/>
              <a:pPr>
                <a:defRPr/>
              </a:pPr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18900481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3682" y="428362"/>
            <a:ext cx="7194918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2000" b="1" spc="-9" dirty="0">
                <a:latin typeface="Calibri"/>
                <a:cs typeface="Calibri"/>
              </a:rPr>
              <a:t>2009</a:t>
            </a:r>
            <a:r>
              <a:rPr sz="2000" b="1" spc="-4" dirty="0">
                <a:latin typeface="Calibri"/>
                <a:cs typeface="Calibri"/>
              </a:rPr>
              <a:t> </a:t>
            </a:r>
            <a:r>
              <a:rPr sz="2000" b="1" spc="-13" dirty="0">
                <a:latin typeface="Calibri"/>
                <a:cs typeface="Calibri"/>
              </a:rPr>
              <a:t>Distric</a:t>
            </a:r>
            <a:r>
              <a:rPr sz="2000" b="1" spc="-9" dirty="0">
                <a:latin typeface="Calibri"/>
                <a:cs typeface="Calibri"/>
              </a:rPr>
              <a:t>t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13" dirty="0">
                <a:latin typeface="Calibri"/>
                <a:cs typeface="Calibri"/>
              </a:rPr>
              <a:t>Wid</a:t>
            </a:r>
            <a:r>
              <a:rPr sz="2000" b="1" spc="-9" dirty="0">
                <a:latin typeface="Calibri"/>
                <a:cs typeface="Calibri"/>
              </a:rPr>
              <a:t>e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9" dirty="0">
                <a:latin typeface="Calibri"/>
                <a:cs typeface="Calibri"/>
              </a:rPr>
              <a:t>Facilities</a:t>
            </a:r>
            <a:r>
              <a:rPr sz="2000" b="1" dirty="0">
                <a:latin typeface="Calibri"/>
                <a:cs typeface="Calibri"/>
              </a:rPr>
              <a:t> Master </a:t>
            </a:r>
            <a:r>
              <a:rPr sz="2000" b="1" spc="-13" dirty="0">
                <a:latin typeface="Calibri"/>
                <a:cs typeface="Calibri"/>
              </a:rPr>
              <a:t>Pla</a:t>
            </a:r>
            <a:r>
              <a:rPr sz="2000" b="1" spc="-9" dirty="0">
                <a:latin typeface="Calibri"/>
                <a:cs typeface="Calibri"/>
              </a:rPr>
              <a:t>n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9" dirty="0">
                <a:latin typeface="Calibri"/>
                <a:cs typeface="Calibri"/>
              </a:rPr>
              <a:t>(Elementary portion)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6324600"/>
            <a:ext cx="2311400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1100" dirty="0">
                <a:latin typeface="Calibri"/>
                <a:cs typeface="Calibri"/>
              </a:rPr>
              <a:t>*Completed as </a:t>
            </a:r>
            <a:r>
              <a:rPr sz="1100" spc="-13" dirty="0">
                <a:latin typeface="Calibri"/>
                <a:cs typeface="Calibri"/>
              </a:rPr>
              <a:t>par</a:t>
            </a:r>
            <a:r>
              <a:rPr sz="1100" spc="-4" dirty="0">
                <a:latin typeface="Calibri"/>
                <a:cs typeface="Calibri"/>
              </a:rPr>
              <a:t>t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4" dirty="0">
                <a:latin typeface="Calibri"/>
                <a:cs typeface="Calibri"/>
              </a:rPr>
              <a:t>o</a:t>
            </a:r>
            <a:r>
              <a:rPr sz="1100" dirty="0">
                <a:latin typeface="Calibri"/>
                <a:cs typeface="Calibri"/>
              </a:rPr>
              <a:t>f </a:t>
            </a:r>
            <a:r>
              <a:rPr sz="1100" spc="-9" dirty="0">
                <a:latin typeface="Calibri"/>
                <a:cs typeface="Calibri"/>
              </a:rPr>
              <a:t>the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4" dirty="0">
                <a:latin typeface="Calibri"/>
                <a:cs typeface="Calibri"/>
              </a:rPr>
              <a:t>pla</a:t>
            </a:r>
            <a:r>
              <a:rPr sz="1100" dirty="0">
                <a:latin typeface="Calibri"/>
                <a:cs typeface="Calibri"/>
              </a:rPr>
              <a:t>n adoption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019013"/>
              </p:ext>
            </p:extLst>
          </p:nvPr>
        </p:nvGraphicFramePr>
        <p:xfrm>
          <a:off x="622773" y="800615"/>
          <a:ext cx="7235085" cy="5364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9991"/>
                <a:gridCol w="3336625"/>
                <a:gridCol w="2718469"/>
              </a:tblGrid>
              <a:tr h="175383">
                <a:tc rowSpan="2"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2009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26416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13843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Alternate</a:t>
                      </a: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13843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Radio Park</a:t>
                      </a: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8219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Renovations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 Additions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13843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Park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Forest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Complete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13843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Matternville</a:t>
                      </a: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Complete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13843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Gray's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Woods*</a:t>
                      </a: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Addition*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13843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Easterl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y Parkway</a:t>
                      </a: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Complete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13843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Fairmount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Complete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13843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13843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Houserville</a:t>
                      </a: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9121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Combin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 with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Lemont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; Reno/Add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162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Combin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 with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Lemont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; New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costruction</a:t>
                      </a: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13843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Lemont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Repurpose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13843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13843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l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Street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8219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Renovations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 Additions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662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New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Construction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13843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Ferguso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n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Twp.*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6075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Renovations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 Additions*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662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New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Construction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13843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13843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8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Panorama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Village*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9455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Combin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 with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Boalsburg;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Reno/Add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Combin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 with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Boalsburg;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New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Construction*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13843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837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Boalsburg</a:t>
                      </a: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Repurpose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2641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13843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AA75-F4AE-4FF1-8E60-3BCF8416FC7B}" type="slidenum">
              <a:rPr lang="en-US" altLang="en-US" smtClean="0"/>
              <a:pPr>
                <a:defRPr/>
              </a:pPr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9091585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3680" y="428362"/>
            <a:ext cx="7499719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2000" b="1" spc="-9" dirty="0">
                <a:latin typeface="Calibri"/>
                <a:cs typeface="Calibri"/>
              </a:rPr>
              <a:t>2014</a:t>
            </a:r>
            <a:r>
              <a:rPr sz="2000" b="1" spc="-4" dirty="0">
                <a:latin typeface="Calibri"/>
                <a:cs typeface="Calibri"/>
              </a:rPr>
              <a:t> </a:t>
            </a:r>
            <a:r>
              <a:rPr sz="2000" b="1" spc="-13" dirty="0">
                <a:latin typeface="Calibri"/>
                <a:cs typeface="Calibri"/>
              </a:rPr>
              <a:t>Distric</a:t>
            </a:r>
            <a:r>
              <a:rPr sz="2000" b="1" spc="-9" dirty="0">
                <a:latin typeface="Calibri"/>
                <a:cs typeface="Calibri"/>
              </a:rPr>
              <a:t>t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13" dirty="0">
                <a:latin typeface="Calibri"/>
                <a:cs typeface="Calibri"/>
              </a:rPr>
              <a:t>Wid</a:t>
            </a:r>
            <a:r>
              <a:rPr sz="2000" b="1" spc="-9" dirty="0">
                <a:latin typeface="Calibri"/>
                <a:cs typeface="Calibri"/>
              </a:rPr>
              <a:t>e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9" dirty="0">
                <a:latin typeface="Calibri"/>
                <a:cs typeface="Calibri"/>
              </a:rPr>
              <a:t>Facilities</a:t>
            </a:r>
            <a:r>
              <a:rPr sz="2000" b="1" dirty="0">
                <a:latin typeface="Calibri"/>
                <a:cs typeface="Calibri"/>
              </a:rPr>
              <a:t> Master </a:t>
            </a:r>
            <a:r>
              <a:rPr sz="2000" b="1" spc="-13" dirty="0">
                <a:latin typeface="Calibri"/>
                <a:cs typeface="Calibri"/>
              </a:rPr>
              <a:t>Pla</a:t>
            </a:r>
            <a:r>
              <a:rPr sz="2000" b="1" spc="-9" dirty="0">
                <a:latin typeface="Calibri"/>
                <a:cs typeface="Calibri"/>
              </a:rPr>
              <a:t>n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9" dirty="0">
                <a:latin typeface="Calibri"/>
                <a:cs typeface="Calibri"/>
              </a:rPr>
              <a:t>Update</a:t>
            </a:r>
            <a:r>
              <a:rPr sz="2000" b="1" spc="-4" dirty="0">
                <a:latin typeface="Calibri"/>
                <a:cs typeface="Calibri"/>
              </a:rPr>
              <a:t> </a:t>
            </a:r>
            <a:r>
              <a:rPr sz="2000" b="1" spc="-9" dirty="0">
                <a:latin typeface="Calibri"/>
                <a:cs typeface="Calibri"/>
              </a:rPr>
              <a:t>(Elementary portion)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5943600"/>
            <a:ext cx="4539673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97"/>
            <a:r>
              <a:rPr sz="1100" spc="-9" dirty="0">
                <a:latin typeface="Calibri"/>
                <a:cs typeface="Calibri"/>
              </a:rPr>
              <a:t>2014</a:t>
            </a:r>
            <a:r>
              <a:rPr sz="1100" spc="-4" dirty="0">
                <a:latin typeface="Calibri"/>
                <a:cs typeface="Calibri"/>
              </a:rPr>
              <a:t> </a:t>
            </a:r>
            <a:r>
              <a:rPr sz="1100" spc="-13" dirty="0">
                <a:latin typeface="Calibri"/>
                <a:cs typeface="Calibri"/>
              </a:rPr>
              <a:t>suggeste</a:t>
            </a:r>
            <a:r>
              <a:rPr sz="1100" spc="-9" dirty="0">
                <a:latin typeface="Calibri"/>
                <a:cs typeface="Calibri"/>
              </a:rPr>
              <a:t>d</a:t>
            </a:r>
            <a:r>
              <a:rPr sz="1100" dirty="0">
                <a:latin typeface="Calibri"/>
                <a:cs typeface="Calibri"/>
              </a:rPr>
              <a:t> that </a:t>
            </a:r>
            <a:r>
              <a:rPr sz="1100" spc="-4" dirty="0">
                <a:latin typeface="Calibri"/>
                <a:cs typeface="Calibri"/>
              </a:rPr>
              <a:t>either </a:t>
            </a:r>
            <a:r>
              <a:rPr sz="1100" spc="-13" dirty="0">
                <a:latin typeface="Calibri"/>
                <a:cs typeface="Calibri"/>
              </a:rPr>
              <a:t>FA</a:t>
            </a:r>
            <a:r>
              <a:rPr sz="1100" spc="-4" dirty="0">
                <a:latin typeface="Calibri"/>
                <a:cs typeface="Calibri"/>
              </a:rPr>
              <a:t>,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4" dirty="0">
                <a:latin typeface="Calibri"/>
                <a:cs typeface="Calibri"/>
              </a:rPr>
              <a:t>LE</a:t>
            </a:r>
            <a:r>
              <a:rPr sz="1100" dirty="0">
                <a:latin typeface="Calibri"/>
                <a:cs typeface="Calibri"/>
              </a:rPr>
              <a:t>, </a:t>
            </a:r>
            <a:r>
              <a:rPr sz="1100" spc="-4" dirty="0">
                <a:latin typeface="Calibri"/>
                <a:cs typeface="Calibri"/>
              </a:rPr>
              <a:t>CS</a:t>
            </a:r>
            <a:r>
              <a:rPr sz="1100" dirty="0">
                <a:latin typeface="Calibri"/>
                <a:cs typeface="Calibri"/>
              </a:rPr>
              <a:t>, </a:t>
            </a:r>
            <a:r>
              <a:rPr sz="1100" spc="-13" dirty="0">
                <a:latin typeface="Calibri"/>
                <a:cs typeface="Calibri"/>
              </a:rPr>
              <a:t>o</a:t>
            </a:r>
            <a:r>
              <a:rPr sz="1100" spc="-4" dirty="0">
                <a:latin typeface="Calibri"/>
                <a:cs typeface="Calibri"/>
              </a:rPr>
              <a:t>r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9" dirty="0">
                <a:latin typeface="Calibri"/>
                <a:cs typeface="Calibri"/>
              </a:rPr>
              <a:t>PV</a:t>
            </a:r>
            <a:r>
              <a:rPr sz="1100" spc="-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could</a:t>
            </a:r>
            <a:r>
              <a:rPr sz="1100" spc="-4" dirty="0">
                <a:latin typeface="Calibri"/>
                <a:cs typeface="Calibri"/>
              </a:rPr>
              <a:t> </a:t>
            </a:r>
            <a:r>
              <a:rPr sz="1100" spc="-13" dirty="0">
                <a:latin typeface="Calibri"/>
                <a:cs typeface="Calibri"/>
              </a:rPr>
              <a:t>b</a:t>
            </a:r>
            <a:r>
              <a:rPr sz="1100" spc="-9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 administration </a:t>
            </a:r>
            <a:r>
              <a:rPr sz="1100" spc="-4" dirty="0">
                <a:latin typeface="Calibri"/>
                <a:cs typeface="Calibri"/>
              </a:rPr>
              <a:t>(bu</a:t>
            </a:r>
            <a:r>
              <a:rPr sz="1100" dirty="0">
                <a:latin typeface="Calibri"/>
                <a:cs typeface="Calibri"/>
              </a:rPr>
              <a:t>t </a:t>
            </a:r>
            <a:r>
              <a:rPr sz="1100" spc="-4" dirty="0">
                <a:latin typeface="Calibri"/>
                <a:cs typeface="Calibri"/>
              </a:rPr>
              <a:t>no</a:t>
            </a:r>
            <a:r>
              <a:rPr sz="1100" dirty="0">
                <a:latin typeface="Calibri"/>
                <a:cs typeface="Calibri"/>
              </a:rPr>
              <a:t>t all)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1966354"/>
              </p:ext>
            </p:extLst>
          </p:nvPr>
        </p:nvGraphicFramePr>
        <p:xfrm>
          <a:off x="617058" y="800617"/>
          <a:ext cx="7536341" cy="50412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7061"/>
                <a:gridCol w="2954640"/>
                <a:gridCol w="2954640"/>
              </a:tblGrid>
              <a:tr h="284752">
                <a:tc rowSpan="2"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2014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26416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8458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196975">
                        <a:lnSpc>
                          <a:spcPct val="100000"/>
                        </a:lnSpc>
                        <a:tabLst>
                          <a:tab pos="4175125" algn="l"/>
                        </a:tabLst>
                      </a:pPr>
                      <a:r>
                        <a:rPr sz="1600" b="1" spc="-5" dirty="0">
                          <a:latin typeface="Calibri"/>
                          <a:cs typeface="Calibri"/>
                        </a:rPr>
                        <a:t>Optio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n A	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Optio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n B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84589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Radio Park</a:t>
                      </a: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087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Renovations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 Additions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087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Renovations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 Additions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4589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Park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Forest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Complete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Complete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</a:tr>
              <a:tr h="284589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Matternville</a:t>
                      </a: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Complete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Complete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</a:tr>
              <a:tr h="284589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Gray's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Woods</a:t>
                      </a: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Complete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Complete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</a:tr>
              <a:tr h="284589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Easterl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y Parkway</a:t>
                      </a: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Complete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Complete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</a:tr>
              <a:tr h="284589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Fairmount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Administration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Administration</a:t>
                      </a: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4589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4589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Houserville</a:t>
                      </a: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087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Renovations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 Additions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9075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Combin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 with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Lemont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; Reno Add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r New</a:t>
                      </a: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4589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Lemont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087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Renovations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 Additions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Administration</a:t>
                      </a: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3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4589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3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4589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Cor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l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Street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0875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Renovations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 Additions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Administration</a:t>
                      </a: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4589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Ferguso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n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Twp.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Complete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Complete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</a:tr>
              <a:tr h="284589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4589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Panorama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Village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Administration</a:t>
                      </a: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Administration</a:t>
                      </a:r>
                    </a:p>
                  </a:txBody>
                  <a:tcPr marL="0" marR="0" marT="0" marB="0">
                    <a:lnL w="13842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4589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Boalsburg</a:t>
                      </a:r>
                    </a:p>
                  </a:txBody>
                  <a:tcPr marL="0" marR="0" marT="0" marB="0"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Complete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26416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Complete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6416">
                      <a:solidFill>
                        <a:srgbClr val="000000"/>
                      </a:solidFill>
                      <a:prstDash val="solid"/>
                    </a:lnL>
                    <a:lnR w="13842">
                      <a:solidFill>
                        <a:srgbClr val="000000"/>
                      </a:solidFill>
                      <a:prstDash val="solid"/>
                    </a:lnR>
                    <a:lnT w="13842">
                      <a:solidFill>
                        <a:srgbClr val="000000"/>
                      </a:solidFill>
                      <a:prstDash val="solid"/>
                    </a:lnT>
                    <a:lnB w="13842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AA75-F4AE-4FF1-8E60-3BCF8416FC7B}" type="slidenum">
              <a:rPr lang="en-US" altLang="en-US" smtClean="0"/>
              <a:pPr>
                <a:defRPr/>
              </a:pPr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512016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1219200" y="781208"/>
            <a:ext cx="99060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accent1"/>
                </a:solidFill>
                <a:latin typeface="Arial Black" pitchFamily="34" charset="0"/>
              </a:rPr>
              <a:t>01</a:t>
            </a:r>
          </a:p>
          <a:p>
            <a:pPr algn="r"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accent1"/>
                </a:solidFill>
                <a:latin typeface="Arial Black" pitchFamily="34" charset="0"/>
              </a:rPr>
              <a:t>02</a:t>
            </a:r>
          </a:p>
          <a:p>
            <a:pPr algn="r" eaLnBrk="1" hangingPunct="1">
              <a:lnSpc>
                <a:spcPct val="150000"/>
              </a:lnSpc>
            </a:pPr>
            <a:endParaRPr lang="en-US" altLang="en-US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  <a:latin typeface="Arial Black" pitchFamily="34" charset="0"/>
              </a:rPr>
              <a:t>03</a:t>
            </a:r>
            <a:endParaRPr lang="en-US" altLang="en-US" sz="2400" dirty="0">
              <a:solidFill>
                <a:schemeClr val="bg1"/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endParaRPr lang="en-US" altLang="en-US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endParaRPr lang="en-US" altLang="en-US" sz="2400" dirty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endParaRPr lang="en-US" altLang="en-US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04</a:t>
            </a:r>
            <a:endParaRPr lang="en-US" altLang="en-US" sz="2400" dirty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endParaRPr lang="en-US" altLang="en-US" sz="2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8195" name="TextBox 2"/>
          <p:cNvSpPr txBox="1">
            <a:spLocks noChangeArrowheads="1"/>
          </p:cNvSpPr>
          <p:nvPr/>
        </p:nvSpPr>
        <p:spPr bwMode="auto">
          <a:xfrm>
            <a:off x="2286000" y="781208"/>
            <a:ext cx="64770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accent1"/>
                </a:solidFill>
              </a:rPr>
              <a:t>WELCOME </a:t>
            </a:r>
            <a:r>
              <a:rPr lang="en-US" altLang="en-US" sz="2400" dirty="0">
                <a:solidFill>
                  <a:schemeClr val="accent1"/>
                </a:solidFill>
              </a:rPr>
              <a:t>AND OVERVIEW 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accent1"/>
                </a:solidFill>
              </a:rPr>
              <a:t>PROJECT GOALS and UPDATE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accent1"/>
                </a:solidFill>
              </a:rPr>
              <a:t>PREVIOUS MASTER PLAN SYNOPSIS</a:t>
            </a:r>
            <a:endParaRPr lang="en-US" altLang="en-US" sz="2400" dirty="0">
              <a:solidFill>
                <a:schemeClr val="accent1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</a:rPr>
              <a:t>BREAKOUT SESSIONS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bg1"/>
                </a:solidFill>
              </a:rPr>
              <a:t>	</a:t>
            </a:r>
            <a:r>
              <a:rPr lang="en-US" altLang="en-US" sz="2400" dirty="0" smtClean="0">
                <a:solidFill>
                  <a:schemeClr val="bg1"/>
                </a:solidFill>
              </a:rPr>
              <a:t>ENROLLMENT SCHOOL SIZE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bg1"/>
                </a:solidFill>
              </a:rPr>
              <a:t>	</a:t>
            </a:r>
            <a:r>
              <a:rPr lang="en-US" altLang="en-US" sz="2400" dirty="0" smtClean="0">
                <a:solidFill>
                  <a:schemeClr val="bg1"/>
                </a:solidFill>
              </a:rPr>
              <a:t>COST ANALYSES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bg1"/>
                </a:solidFill>
              </a:rPr>
              <a:t>	</a:t>
            </a:r>
            <a:r>
              <a:rPr lang="en-US" altLang="en-US" sz="2400" dirty="0" smtClean="0">
                <a:solidFill>
                  <a:schemeClr val="bg1"/>
                </a:solidFill>
              </a:rPr>
              <a:t>UPDATED DESIGNS AND PHASING</a:t>
            </a:r>
            <a:endParaRPr lang="en-US" altLang="en-US" sz="2400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QUESTION AND ANSWER</a:t>
            </a:r>
            <a:endParaRPr lang="en-US" alt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NEXT </a:t>
            </a:r>
            <a:r>
              <a:rPr lang="en-US" alt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STEPS</a:t>
            </a:r>
          </a:p>
          <a:p>
            <a:pPr eaLnBrk="1" hangingPunct="1">
              <a:lnSpc>
                <a:spcPct val="150000"/>
              </a:lnSpc>
            </a:pPr>
            <a:endParaRPr lang="en-US" altLang="en-US" sz="2400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AA75-F4AE-4FF1-8E60-3BCF8416FC7B}" type="slidenum">
              <a:rPr lang="en-US" altLang="en-US" smtClean="0"/>
              <a:pPr>
                <a:defRPr/>
              </a:pPr>
              <a:t>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396866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1219200" y="781208"/>
            <a:ext cx="99060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accent1"/>
                </a:solidFill>
                <a:latin typeface="Arial Black" pitchFamily="34" charset="0"/>
              </a:rPr>
              <a:t>01</a:t>
            </a:r>
          </a:p>
          <a:p>
            <a:pPr algn="r"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accent1"/>
                </a:solidFill>
                <a:latin typeface="Arial Black" pitchFamily="34" charset="0"/>
              </a:rPr>
              <a:t>02</a:t>
            </a:r>
          </a:p>
          <a:p>
            <a:pPr algn="r" eaLnBrk="1" hangingPunct="1">
              <a:lnSpc>
                <a:spcPct val="150000"/>
              </a:lnSpc>
            </a:pPr>
            <a:endParaRPr lang="en-US" altLang="en-US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accent1"/>
                </a:solidFill>
                <a:latin typeface="Arial Black" pitchFamily="34" charset="0"/>
              </a:rPr>
              <a:t>03</a:t>
            </a:r>
            <a:endParaRPr lang="en-US" altLang="en-US" sz="2400" dirty="0">
              <a:solidFill>
                <a:schemeClr val="accent1"/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endParaRPr lang="en-US" altLang="en-US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endParaRPr lang="en-US" altLang="en-US" sz="2400" dirty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endParaRPr lang="en-US" altLang="en-US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  <a:latin typeface="Arial Black" pitchFamily="34" charset="0"/>
              </a:rPr>
              <a:t>04</a:t>
            </a:r>
            <a:endParaRPr lang="en-US" altLang="en-US" sz="2400" dirty="0">
              <a:solidFill>
                <a:schemeClr val="bg1"/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endParaRPr lang="en-US" altLang="en-US" sz="2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8195" name="TextBox 2"/>
          <p:cNvSpPr txBox="1">
            <a:spLocks noChangeArrowheads="1"/>
          </p:cNvSpPr>
          <p:nvPr/>
        </p:nvSpPr>
        <p:spPr bwMode="auto">
          <a:xfrm>
            <a:off x="2286000" y="781208"/>
            <a:ext cx="6477000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accent1"/>
                </a:solidFill>
              </a:rPr>
              <a:t>WELCOME </a:t>
            </a:r>
            <a:r>
              <a:rPr lang="en-US" altLang="en-US" sz="2400" dirty="0">
                <a:solidFill>
                  <a:schemeClr val="accent1"/>
                </a:solidFill>
              </a:rPr>
              <a:t>AND OVERVIEW 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accent1"/>
                </a:solidFill>
              </a:rPr>
              <a:t>PROJECT GOALS and UPDATE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accent1"/>
                </a:solidFill>
              </a:rPr>
              <a:t>PREVIOUS MASTER PLAN SYNOPSIS</a:t>
            </a:r>
            <a:endParaRPr lang="en-US" altLang="en-US" sz="2400" dirty="0">
              <a:solidFill>
                <a:schemeClr val="accent1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accent1"/>
                </a:solidFill>
              </a:rPr>
              <a:t>BREAKOUT SESSIONS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accent1"/>
                </a:solidFill>
              </a:rPr>
              <a:t>	</a:t>
            </a:r>
            <a:r>
              <a:rPr lang="en-US" altLang="en-US" sz="2400" dirty="0" smtClean="0">
                <a:solidFill>
                  <a:schemeClr val="accent1"/>
                </a:solidFill>
              </a:rPr>
              <a:t>ENROLLMENT SCHOOL SIZE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accent1"/>
                </a:solidFill>
              </a:rPr>
              <a:t>	</a:t>
            </a:r>
            <a:r>
              <a:rPr lang="en-US" altLang="en-US" sz="2400" dirty="0" smtClean="0">
                <a:solidFill>
                  <a:schemeClr val="accent1"/>
                </a:solidFill>
              </a:rPr>
              <a:t>COST ANALYSES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accent1"/>
                </a:solidFill>
              </a:rPr>
              <a:t>	</a:t>
            </a:r>
            <a:r>
              <a:rPr lang="en-US" altLang="en-US" sz="2400" dirty="0" smtClean="0">
                <a:solidFill>
                  <a:schemeClr val="accent1"/>
                </a:solidFill>
              </a:rPr>
              <a:t>UPDATED DESIGNS AND PHASING</a:t>
            </a:r>
            <a:endParaRPr lang="en-US" altLang="en-US" sz="2400" dirty="0">
              <a:solidFill>
                <a:schemeClr val="accent1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</a:rPr>
              <a:t>QUESTION AND </a:t>
            </a:r>
            <a:r>
              <a:rPr lang="en-US" altLang="en-US" sz="2400" dirty="0" smtClean="0">
                <a:solidFill>
                  <a:schemeClr val="bg1"/>
                </a:solidFill>
              </a:rPr>
              <a:t>ANSWER 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bg1"/>
                </a:solidFill>
              </a:rPr>
              <a:t>	</a:t>
            </a:r>
            <a:r>
              <a:rPr lang="en-US" altLang="en-US" sz="2400" dirty="0" smtClean="0">
                <a:solidFill>
                  <a:schemeClr val="bg1"/>
                </a:solidFill>
              </a:rPr>
              <a:t>(Return to Multipurpose Room)</a:t>
            </a:r>
            <a:endParaRPr lang="en-US" altLang="en-US" sz="2400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</a:rPr>
              <a:t>NEXT </a:t>
            </a:r>
            <a:r>
              <a:rPr lang="en-US" altLang="en-US" sz="2400" dirty="0">
                <a:solidFill>
                  <a:schemeClr val="bg1"/>
                </a:solidFill>
              </a:rPr>
              <a:t>STEPS</a:t>
            </a:r>
          </a:p>
          <a:p>
            <a:pPr eaLnBrk="1" hangingPunct="1">
              <a:lnSpc>
                <a:spcPct val="150000"/>
              </a:lnSpc>
            </a:pPr>
            <a:endParaRPr lang="en-US" altLang="en-US" sz="2400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AA75-F4AE-4FF1-8E60-3BCF8416FC7B}" type="slidenum">
              <a:rPr lang="en-US" altLang="en-US" smtClean="0"/>
              <a:pPr>
                <a:defRPr/>
              </a:pPr>
              <a:t>18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801231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2"/>
          <p:cNvSpPr txBox="1">
            <a:spLocks noChangeArrowheads="1"/>
          </p:cNvSpPr>
          <p:nvPr/>
        </p:nvSpPr>
        <p:spPr bwMode="auto">
          <a:xfrm>
            <a:off x="609600" y="6248400"/>
            <a:ext cx="723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200" dirty="0" smtClean="0">
                <a:solidFill>
                  <a:schemeClr val="bg1"/>
                </a:solidFill>
                <a:latin typeface="Arial Black" pitchFamily="34" charset="0"/>
              </a:rPr>
              <a:t>MEETING SCHEDULE</a:t>
            </a:r>
            <a:endParaRPr lang="en-US" altLang="en-US" sz="2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6627" name="TextBox 1"/>
          <p:cNvSpPr txBox="1">
            <a:spLocks noChangeArrowheads="1"/>
          </p:cNvSpPr>
          <p:nvPr/>
        </p:nvSpPr>
        <p:spPr bwMode="auto">
          <a:xfrm>
            <a:off x="609600" y="533400"/>
            <a:ext cx="7924800" cy="504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762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914400" indent="-3810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>
              <a:buFont typeface="Arial" charset="0"/>
              <a:buChar char="•"/>
            </a:pPr>
            <a:endParaRPr lang="en-US" altLang="en-US" u="sng" dirty="0">
              <a:solidFill>
                <a:srgbClr val="376092"/>
              </a:solidFill>
            </a:endParaRPr>
          </a:p>
          <a:p>
            <a:r>
              <a:rPr lang="en-US" altLang="en-US" sz="2400" b="1" u="sng" dirty="0">
                <a:solidFill>
                  <a:srgbClr val="376092"/>
                </a:solidFill>
              </a:rPr>
              <a:t>FUTURE </a:t>
            </a:r>
            <a:r>
              <a:rPr lang="en-US" altLang="en-US" sz="2400" b="1" u="sng" dirty="0" smtClean="0">
                <a:solidFill>
                  <a:srgbClr val="376092"/>
                </a:solidFill>
              </a:rPr>
              <a:t>FORUM MEETINGS</a:t>
            </a:r>
            <a:endParaRPr lang="en-US" altLang="en-US" sz="2400" b="1" u="sng" dirty="0">
              <a:solidFill>
                <a:srgbClr val="376092"/>
              </a:solidFill>
            </a:endParaRPr>
          </a:p>
          <a:p>
            <a:endParaRPr lang="en-US" altLang="en-US" sz="800" b="1" dirty="0">
              <a:solidFill>
                <a:srgbClr val="376092"/>
              </a:solidFill>
            </a:endParaRPr>
          </a:p>
          <a:p>
            <a:pPr>
              <a:buFont typeface="Arial" charset="0"/>
              <a:buChar char="•"/>
            </a:pPr>
            <a:r>
              <a:rPr lang="en-US" altLang="en-US" sz="2400" dirty="0" smtClean="0">
                <a:solidFill>
                  <a:srgbClr val="376092"/>
                </a:solidFill>
              </a:rPr>
              <a:t>August </a:t>
            </a:r>
            <a:r>
              <a:rPr lang="en-US" altLang="en-US" sz="2400" dirty="0">
                <a:solidFill>
                  <a:srgbClr val="376092"/>
                </a:solidFill>
              </a:rPr>
              <a:t>15 </a:t>
            </a:r>
            <a:r>
              <a:rPr lang="en-US" altLang="en-US" sz="2400" dirty="0" smtClean="0">
                <a:solidFill>
                  <a:srgbClr val="376092"/>
                </a:solidFill>
              </a:rPr>
              <a:t> 7:00p.m</a:t>
            </a:r>
            <a:r>
              <a:rPr lang="en-US" altLang="en-US" sz="2400" dirty="0">
                <a:solidFill>
                  <a:srgbClr val="376092"/>
                </a:solidFill>
              </a:rPr>
              <a:t>. Mt</a:t>
            </a:r>
            <a:r>
              <a:rPr lang="en-US" altLang="en-US" sz="2400" dirty="0" smtClean="0">
                <a:solidFill>
                  <a:srgbClr val="376092"/>
                </a:solidFill>
              </a:rPr>
              <a:t>. Nittany Elementary</a:t>
            </a:r>
            <a:endParaRPr lang="en-US" altLang="en-US" sz="2400" dirty="0">
              <a:solidFill>
                <a:srgbClr val="376092"/>
              </a:solidFill>
            </a:endParaRPr>
          </a:p>
          <a:p>
            <a:pPr>
              <a:buFont typeface="Arial" charset="0"/>
              <a:buChar char="•"/>
            </a:pPr>
            <a:r>
              <a:rPr lang="en-US" altLang="en-US" sz="2400" dirty="0" smtClean="0">
                <a:solidFill>
                  <a:srgbClr val="376092"/>
                </a:solidFill>
              </a:rPr>
              <a:t>September </a:t>
            </a:r>
            <a:r>
              <a:rPr lang="en-US" altLang="en-US" sz="2400" dirty="0">
                <a:solidFill>
                  <a:srgbClr val="376092"/>
                </a:solidFill>
              </a:rPr>
              <a:t>19 </a:t>
            </a:r>
            <a:r>
              <a:rPr lang="en-US" altLang="en-US" sz="2400" dirty="0" smtClean="0">
                <a:solidFill>
                  <a:srgbClr val="376092"/>
                </a:solidFill>
              </a:rPr>
              <a:t> 7:00p.m</a:t>
            </a:r>
            <a:r>
              <a:rPr lang="en-US" altLang="en-US" sz="2400" dirty="0">
                <a:solidFill>
                  <a:srgbClr val="376092"/>
                </a:solidFill>
              </a:rPr>
              <a:t>. Mt</a:t>
            </a:r>
            <a:r>
              <a:rPr lang="en-US" altLang="en-US" sz="2400" dirty="0" smtClean="0">
                <a:solidFill>
                  <a:srgbClr val="376092"/>
                </a:solidFill>
              </a:rPr>
              <a:t>. Nittany Middle</a:t>
            </a:r>
            <a:endParaRPr lang="en-US" altLang="en-US" sz="2400" dirty="0">
              <a:solidFill>
                <a:srgbClr val="376092"/>
              </a:solidFill>
            </a:endParaRPr>
          </a:p>
          <a:p>
            <a:pPr>
              <a:buFont typeface="Arial" charset="0"/>
              <a:buChar char="•"/>
            </a:pPr>
            <a:endParaRPr lang="en-US" altLang="en-US" sz="800" b="1" dirty="0" smtClean="0">
              <a:solidFill>
                <a:srgbClr val="376092"/>
              </a:solidFill>
            </a:endParaRPr>
          </a:p>
          <a:p>
            <a:pPr>
              <a:buFont typeface="Arial" charset="0"/>
              <a:buChar char="•"/>
            </a:pPr>
            <a:endParaRPr lang="en-US" altLang="en-US" sz="800" b="1" dirty="0" smtClean="0">
              <a:solidFill>
                <a:srgbClr val="376092"/>
              </a:solidFill>
            </a:endParaRPr>
          </a:p>
          <a:p>
            <a:pPr>
              <a:buFont typeface="Arial" charset="0"/>
              <a:buChar char="•"/>
            </a:pPr>
            <a:endParaRPr lang="en-US" altLang="en-US" sz="800" b="1" dirty="0">
              <a:solidFill>
                <a:srgbClr val="376092"/>
              </a:solidFill>
            </a:endParaRPr>
          </a:p>
          <a:p>
            <a:pPr>
              <a:buFont typeface="Arial" charset="0"/>
              <a:buChar char="•"/>
            </a:pPr>
            <a:endParaRPr lang="en-US" altLang="en-US" sz="800" b="1" dirty="0">
              <a:solidFill>
                <a:srgbClr val="376092"/>
              </a:solidFill>
            </a:endParaRPr>
          </a:p>
          <a:p>
            <a:r>
              <a:rPr lang="en-US" altLang="en-US" sz="2400" b="1" u="sng" dirty="0">
                <a:solidFill>
                  <a:srgbClr val="376092"/>
                </a:solidFill>
              </a:rPr>
              <a:t>FUTURE </a:t>
            </a:r>
            <a:r>
              <a:rPr lang="en-US" altLang="en-US" sz="2400" b="1" u="sng" dirty="0" smtClean="0">
                <a:solidFill>
                  <a:srgbClr val="376092"/>
                </a:solidFill>
              </a:rPr>
              <a:t>BOARD </a:t>
            </a:r>
            <a:r>
              <a:rPr lang="en-US" altLang="en-US" sz="2400" b="1" u="sng" dirty="0">
                <a:solidFill>
                  <a:srgbClr val="376092"/>
                </a:solidFill>
              </a:rPr>
              <a:t>MEETINGS</a:t>
            </a:r>
          </a:p>
          <a:p>
            <a:pPr>
              <a:buFont typeface="Arial" charset="0"/>
              <a:buChar char="•"/>
            </a:pPr>
            <a:r>
              <a:rPr lang="en-US" altLang="en-US" sz="2400" dirty="0" smtClean="0">
                <a:solidFill>
                  <a:srgbClr val="376092"/>
                </a:solidFill>
              </a:rPr>
              <a:t>September 12 and </a:t>
            </a:r>
            <a:r>
              <a:rPr lang="en-US" altLang="en-US" sz="2400" dirty="0" smtClean="0">
                <a:solidFill>
                  <a:srgbClr val="376092"/>
                </a:solidFill>
              </a:rPr>
              <a:t>26</a:t>
            </a:r>
          </a:p>
          <a:p>
            <a:pPr lvl="1">
              <a:buFont typeface="Arial" charset="0"/>
              <a:buChar char="•"/>
            </a:pPr>
            <a:r>
              <a:rPr lang="en-US" altLang="en-US" sz="2400" dirty="0" smtClean="0">
                <a:solidFill>
                  <a:srgbClr val="376092"/>
                </a:solidFill>
              </a:rPr>
              <a:t>7:00p.m. Panorama Village Administration Building</a:t>
            </a:r>
            <a:endParaRPr lang="en-US" altLang="en-US" sz="2400" dirty="0">
              <a:solidFill>
                <a:srgbClr val="376092"/>
              </a:solidFill>
            </a:endParaRPr>
          </a:p>
          <a:p>
            <a:endParaRPr lang="en-US" altLang="en-US" sz="2400" b="1" dirty="0" smtClean="0">
              <a:solidFill>
                <a:srgbClr val="376092"/>
              </a:solidFill>
            </a:endParaRPr>
          </a:p>
          <a:p>
            <a:r>
              <a:rPr lang="en-US" altLang="en-US" sz="2400" b="1" dirty="0" smtClean="0">
                <a:solidFill>
                  <a:srgbClr val="376092"/>
                </a:solidFill>
              </a:rPr>
              <a:t>Updates </a:t>
            </a:r>
            <a:r>
              <a:rPr lang="en-US" altLang="en-US" sz="2400" b="1" dirty="0">
                <a:solidFill>
                  <a:srgbClr val="376092"/>
                </a:solidFill>
              </a:rPr>
              <a:t>can be found at </a:t>
            </a:r>
            <a:r>
              <a:rPr lang="en-US" altLang="en-US" sz="2400" b="1" dirty="0" smtClean="0">
                <a:solidFill>
                  <a:srgbClr val="376092"/>
                </a:solidFill>
              </a:rPr>
              <a:t>www.scasd.org/elementaryplan</a:t>
            </a:r>
            <a:endParaRPr lang="en-US" altLang="en-US" sz="2400" b="1" dirty="0">
              <a:solidFill>
                <a:srgbClr val="376092"/>
              </a:solidFill>
            </a:endParaRPr>
          </a:p>
          <a:p>
            <a:pPr>
              <a:buFont typeface="Arial" charset="0"/>
              <a:buChar char="•"/>
            </a:pPr>
            <a:endParaRPr lang="en-US" alt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CAAEC3-FA7F-468A-BB44-9CDD511B3639}" type="slidenum">
              <a:rPr lang="en-US" altLang="en-US" smtClean="0"/>
              <a:pPr>
                <a:defRPr/>
              </a:pPr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430897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 Master Slides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>
        <a:spAutoFit/>
      </a:bodyPr>
      <a:lstStyle>
        <a:defPPr>
          <a:lnSpc>
            <a:spcPct val="150000"/>
          </a:lnSpc>
          <a:defRPr sz="2400" b="1" dirty="0">
            <a:solidFill>
              <a:schemeClr val="accent1">
                <a:lumMod val="75000"/>
              </a:schemeClr>
            </a:solidFill>
            <a:latin typeface="Arial Black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18294</TotalTime>
  <Words>951</Words>
  <Application>Microsoft Office PowerPoint</Application>
  <PresentationFormat>Letter Paper (8.5x11 in)</PresentationFormat>
  <Paragraphs>370</Paragraphs>
  <Slides>19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PowerPoint Master Slides Template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CRA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Jessie Harder</dc:creator>
  <cp:lastModifiedBy>BROWN, RANDY</cp:lastModifiedBy>
  <cp:revision>529</cp:revision>
  <cp:lastPrinted>2016-05-31T18:47:04Z</cp:lastPrinted>
  <dcterms:created xsi:type="dcterms:W3CDTF">2014-10-06T21:35:46Z</dcterms:created>
  <dcterms:modified xsi:type="dcterms:W3CDTF">2016-07-15T19:03:46Z</dcterms:modified>
</cp:coreProperties>
</file>