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</p:sldIdLst>
  <p:sldSz cx="6400800" cy="3886200"/>
  <p:notesSz cx="6400800" cy="3886200"/>
  <p:custDataLst>
    <p:custData r:id="rId1"/>
    <p:custData r:id="rId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14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slide" Target="slides/slide156.xml"/><Relationship Id="rId170" Type="http://schemas.openxmlformats.org/officeDocument/2006/relationships/slide" Target="slides/slide167.xml"/><Relationship Id="rId191" Type="http://schemas.openxmlformats.org/officeDocument/2006/relationships/slide" Target="slides/slide188.xml"/><Relationship Id="rId205" Type="http://schemas.openxmlformats.org/officeDocument/2006/relationships/slide" Target="slides/slide202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28" Type="http://schemas.openxmlformats.org/officeDocument/2006/relationships/slide" Target="slides/slide125.xml"/><Relationship Id="rId144" Type="http://schemas.openxmlformats.org/officeDocument/2006/relationships/slide" Target="slides/slide141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165" Type="http://schemas.openxmlformats.org/officeDocument/2006/relationships/slide" Target="slides/slide162.xml"/><Relationship Id="rId181" Type="http://schemas.openxmlformats.org/officeDocument/2006/relationships/slide" Target="slides/slide178.xml"/><Relationship Id="rId186" Type="http://schemas.openxmlformats.org/officeDocument/2006/relationships/slide" Target="slides/slide183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34" Type="http://schemas.openxmlformats.org/officeDocument/2006/relationships/slide" Target="slides/slide131.xml"/><Relationship Id="rId139" Type="http://schemas.openxmlformats.org/officeDocument/2006/relationships/slide" Target="slides/slide13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55" Type="http://schemas.openxmlformats.org/officeDocument/2006/relationships/slide" Target="slides/slide152.xml"/><Relationship Id="rId171" Type="http://schemas.openxmlformats.org/officeDocument/2006/relationships/slide" Target="slides/slide168.xml"/><Relationship Id="rId176" Type="http://schemas.openxmlformats.org/officeDocument/2006/relationships/slide" Target="slides/slide173.xml"/><Relationship Id="rId192" Type="http://schemas.openxmlformats.org/officeDocument/2006/relationships/slide" Target="slides/slide189.xml"/><Relationship Id="rId197" Type="http://schemas.openxmlformats.org/officeDocument/2006/relationships/slide" Target="slides/slide194.xml"/><Relationship Id="rId206" Type="http://schemas.openxmlformats.org/officeDocument/2006/relationships/slide" Target="slides/slide203.xml"/><Relationship Id="rId201" Type="http://schemas.openxmlformats.org/officeDocument/2006/relationships/slide" Target="slides/slide198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61" Type="http://schemas.openxmlformats.org/officeDocument/2006/relationships/slide" Target="slides/slide158.xml"/><Relationship Id="rId166" Type="http://schemas.openxmlformats.org/officeDocument/2006/relationships/slide" Target="slides/slide163.xml"/><Relationship Id="rId182" Type="http://schemas.openxmlformats.org/officeDocument/2006/relationships/slide" Target="slides/slide179.xml"/><Relationship Id="rId187" Type="http://schemas.openxmlformats.org/officeDocument/2006/relationships/slide" Target="slides/slide184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slide" Target="slides/slide148.xml"/><Relationship Id="rId156" Type="http://schemas.openxmlformats.org/officeDocument/2006/relationships/slide" Target="slides/slide153.xml"/><Relationship Id="rId177" Type="http://schemas.openxmlformats.org/officeDocument/2006/relationships/slide" Target="slides/slide174.xml"/><Relationship Id="rId198" Type="http://schemas.openxmlformats.org/officeDocument/2006/relationships/slide" Target="slides/slide195.xml"/><Relationship Id="rId172" Type="http://schemas.openxmlformats.org/officeDocument/2006/relationships/slide" Target="slides/slide169.xml"/><Relationship Id="rId193" Type="http://schemas.openxmlformats.org/officeDocument/2006/relationships/slide" Target="slides/slide190.xml"/><Relationship Id="rId202" Type="http://schemas.openxmlformats.org/officeDocument/2006/relationships/slide" Target="slides/slide199.xml"/><Relationship Id="rId207" Type="http://schemas.openxmlformats.org/officeDocument/2006/relationships/presProps" Target="presProps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167" Type="http://schemas.openxmlformats.org/officeDocument/2006/relationships/slide" Target="slides/slide164.xml"/><Relationship Id="rId188" Type="http://schemas.openxmlformats.org/officeDocument/2006/relationships/slide" Target="slides/slide185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162" Type="http://schemas.openxmlformats.org/officeDocument/2006/relationships/slide" Target="slides/slide159.xml"/><Relationship Id="rId183" Type="http://schemas.openxmlformats.org/officeDocument/2006/relationships/slide" Target="slides/slide180.xml"/><Relationship Id="rId2" Type="http://schemas.openxmlformats.org/officeDocument/2006/relationships/customXml" Target="../customXml/item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178" Type="http://schemas.openxmlformats.org/officeDocument/2006/relationships/slide" Target="slides/slide175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73" Type="http://schemas.openxmlformats.org/officeDocument/2006/relationships/slide" Target="slides/slide170.xml"/><Relationship Id="rId194" Type="http://schemas.openxmlformats.org/officeDocument/2006/relationships/slide" Target="slides/slide191.xml"/><Relationship Id="rId199" Type="http://schemas.openxmlformats.org/officeDocument/2006/relationships/slide" Target="slides/slide196.xml"/><Relationship Id="rId203" Type="http://schemas.openxmlformats.org/officeDocument/2006/relationships/slide" Target="slides/slide200.xml"/><Relationship Id="rId208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168" Type="http://schemas.openxmlformats.org/officeDocument/2006/relationships/slide" Target="slides/slide16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slide" Target="slides/slide160.xml"/><Relationship Id="rId184" Type="http://schemas.openxmlformats.org/officeDocument/2006/relationships/slide" Target="slides/slide181.xml"/><Relationship Id="rId189" Type="http://schemas.openxmlformats.org/officeDocument/2006/relationships/slide" Target="slides/slide186.xml"/><Relationship Id="rId3" Type="http://schemas.openxmlformats.org/officeDocument/2006/relationships/slideMaster" Target="slideMasters/slideMaster1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74" Type="http://schemas.openxmlformats.org/officeDocument/2006/relationships/slide" Target="slides/slide171.xml"/><Relationship Id="rId179" Type="http://schemas.openxmlformats.org/officeDocument/2006/relationships/slide" Target="slides/slide176.xml"/><Relationship Id="rId195" Type="http://schemas.openxmlformats.org/officeDocument/2006/relationships/slide" Target="slides/slide192.xml"/><Relationship Id="rId209" Type="http://schemas.openxmlformats.org/officeDocument/2006/relationships/theme" Target="theme/theme1.xml"/><Relationship Id="rId190" Type="http://schemas.openxmlformats.org/officeDocument/2006/relationships/slide" Target="slides/slide187.xml"/><Relationship Id="rId204" Type="http://schemas.openxmlformats.org/officeDocument/2006/relationships/slide" Target="slides/slide201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slide" Target="slides/slide161.xml"/><Relationship Id="rId169" Type="http://schemas.openxmlformats.org/officeDocument/2006/relationships/slide" Target="slides/slide166.xml"/><Relationship Id="rId185" Type="http://schemas.openxmlformats.org/officeDocument/2006/relationships/slide" Target="slides/slide18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80" Type="http://schemas.openxmlformats.org/officeDocument/2006/relationships/slide" Target="slides/slide177.xml"/><Relationship Id="rId210" Type="http://schemas.openxmlformats.org/officeDocument/2006/relationships/tableStyles" Target="tableStyles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75" Type="http://schemas.openxmlformats.org/officeDocument/2006/relationships/slide" Target="slides/slide172.xml"/><Relationship Id="rId196" Type="http://schemas.openxmlformats.org/officeDocument/2006/relationships/slide" Target="slides/slide193.xml"/><Relationship Id="rId200" Type="http://schemas.openxmlformats.org/officeDocument/2006/relationships/slide" Target="slides/slide19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3100" y="954633"/>
            <a:ext cx="5054600" cy="660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60120" y="2176272"/>
            <a:ext cx="4480560" cy="97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0040" y="893826"/>
            <a:ext cx="2784348" cy="2564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416300" y="1041603"/>
            <a:ext cx="1426845" cy="2600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0" y="3886200"/>
                </a:moveTo>
                <a:lnTo>
                  <a:pt x="6400800" y="3886200"/>
                </a:lnTo>
                <a:lnTo>
                  <a:pt x="6400800" y="0"/>
                </a:lnTo>
                <a:lnTo>
                  <a:pt x="0" y="0"/>
                </a:lnTo>
                <a:lnTo>
                  <a:pt x="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364" y="383133"/>
            <a:ext cx="5640070" cy="1706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3700" y="1357985"/>
            <a:ext cx="5613400" cy="1394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76272" y="3614166"/>
            <a:ext cx="2048256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0040" y="3614166"/>
            <a:ext cx="1472184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08576" y="3614166"/>
            <a:ext cx="1472184" cy="19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4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0" y="3886200"/>
                </a:moveTo>
                <a:lnTo>
                  <a:pt x="6400800" y="3886200"/>
                </a:lnTo>
                <a:lnTo>
                  <a:pt x="6400800" y="0"/>
                </a:lnTo>
                <a:lnTo>
                  <a:pt x="0" y="0"/>
                </a:lnTo>
                <a:lnTo>
                  <a:pt x="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1353031"/>
          </a:xfrm>
          <a:prstGeom prst="rect">
            <a:avLst/>
          </a:prstGeom>
        </p:spPr>
        <p:txBody>
          <a:bodyPr vert="horz" wrap="square" lIns="0" tIns="145638" rIns="0" bIns="0" rtlCol="0">
            <a:spAutoFit/>
          </a:bodyPr>
          <a:lstStyle/>
          <a:p>
            <a:pPr marL="76835">
              <a:lnSpc>
                <a:spcPts val="4720"/>
              </a:lnSpc>
            </a:pPr>
            <a:r>
              <a:rPr lang="en-US" sz="4200" spc="-114" dirty="0" smtClean="0">
                <a:latin typeface="Garamond"/>
                <a:cs typeface="Garamond"/>
              </a:rPr>
              <a:t>Arizona </a:t>
            </a:r>
            <a:br>
              <a:rPr lang="en-US" sz="4200" spc="-114" dirty="0" smtClean="0">
                <a:latin typeface="Garamond"/>
                <a:cs typeface="Garamond"/>
              </a:rPr>
            </a:br>
            <a:r>
              <a:rPr sz="4200" spc="-114" dirty="0" smtClean="0">
                <a:latin typeface="Garamond"/>
                <a:cs typeface="Garamond"/>
              </a:rPr>
              <a:t>Civics </a:t>
            </a:r>
            <a:r>
              <a:rPr lang="en-US" sz="4200" spc="-170" dirty="0" smtClean="0">
                <a:latin typeface="Garamond"/>
                <a:cs typeface="Garamond"/>
              </a:rPr>
              <a:t>Exam Review</a:t>
            </a:r>
            <a:endParaRPr sz="4200" dirty="0">
              <a:latin typeface="Garamond"/>
              <a:cs typeface="Garamond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44812" y="2594655"/>
            <a:ext cx="2046577" cy="725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5" y="2489200"/>
            <a:ext cx="939800" cy="93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0" y="3886200"/>
                </a:moveTo>
                <a:lnTo>
                  <a:pt x="6400800" y="3886200"/>
                </a:lnTo>
                <a:lnTo>
                  <a:pt x="6400800" y="0"/>
                </a:lnTo>
                <a:lnTo>
                  <a:pt x="0" y="0"/>
                </a:lnTo>
                <a:lnTo>
                  <a:pt x="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4620">
              <a:lnSpc>
                <a:spcPct val="100000"/>
              </a:lnSpc>
            </a:pPr>
            <a:r>
              <a:rPr sz="1100" spc="-10" dirty="0">
                <a:latin typeface="Cambria"/>
                <a:cs typeface="Cambria"/>
              </a:rPr>
              <a:t>U.S. </a:t>
            </a:r>
            <a:r>
              <a:rPr sz="1100" spc="-30" dirty="0">
                <a:latin typeface="Cambria"/>
                <a:cs typeface="Cambria"/>
              </a:rPr>
              <a:t>GOVERNMENT </a:t>
            </a:r>
            <a:r>
              <a:rPr sz="1100" spc="-25" dirty="0">
                <a:latin typeface="Cambria"/>
                <a:cs typeface="Cambria"/>
              </a:rPr>
              <a:t>OFFICIAL </a:t>
            </a:r>
            <a:r>
              <a:rPr sz="1100" spc="-15" dirty="0">
                <a:latin typeface="Cambria"/>
                <a:cs typeface="Cambria"/>
              </a:rPr>
              <a:t>EDITION</a:t>
            </a:r>
            <a:r>
              <a:rPr sz="1100" spc="15" dirty="0">
                <a:latin typeface="Cambria"/>
                <a:cs typeface="Cambria"/>
              </a:rPr>
              <a:t> </a:t>
            </a:r>
            <a:r>
              <a:rPr sz="1100" spc="-15" dirty="0">
                <a:latin typeface="Cambria"/>
                <a:cs typeface="Cambria"/>
              </a:rPr>
              <a:t>NOTICE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850" y="937145"/>
            <a:ext cx="2644775" cy="2110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 spc="-50" dirty="0">
                <a:solidFill>
                  <a:srgbClr val="FFFFFF"/>
                </a:solidFill>
                <a:latin typeface="Cambria"/>
                <a:cs typeface="Cambria"/>
              </a:rPr>
              <a:t>Use </a:t>
            </a:r>
            <a:r>
              <a:rPr sz="1100" b="1" spc="-25" dirty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11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Cambria"/>
                <a:cs typeface="Cambria"/>
              </a:rPr>
              <a:t>ISBN</a:t>
            </a:r>
            <a:endParaRPr sz="1100" dirty="0">
              <a:latin typeface="Cambria"/>
              <a:cs typeface="Cambria"/>
            </a:endParaRPr>
          </a:p>
          <a:p>
            <a:pPr marL="12700" marR="278765">
              <a:lnSpc>
                <a:spcPct val="100000"/>
              </a:lnSpc>
              <a:spcBef>
                <a:spcPts val="535"/>
              </a:spcBef>
            </a:pP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This is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Official </a:t>
            </a:r>
            <a:r>
              <a:rPr sz="900" spc="-40" dirty="0">
                <a:solidFill>
                  <a:srgbClr val="FFFFFF"/>
                </a:solidFill>
                <a:latin typeface="PMingLiU"/>
                <a:cs typeface="PMingLiU"/>
              </a:rPr>
              <a:t>U.S.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Government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edition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this 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publication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and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is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herein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identified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to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certify </a:t>
            </a:r>
            <a:r>
              <a:rPr sz="900" dirty="0">
                <a:solidFill>
                  <a:srgbClr val="FFFFFF"/>
                </a:solidFill>
                <a:latin typeface="PMingLiU"/>
                <a:cs typeface="PMingLiU"/>
              </a:rPr>
              <a:t>its 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authenticity. </a:t>
            </a:r>
            <a:r>
              <a:rPr sz="900" dirty="0">
                <a:solidFill>
                  <a:srgbClr val="FFFFFF"/>
                </a:solidFill>
                <a:latin typeface="PMingLiU"/>
                <a:cs typeface="PMingLiU"/>
              </a:rPr>
              <a:t>Use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-55" dirty="0">
                <a:solidFill>
                  <a:srgbClr val="FFFFFF"/>
                </a:solidFill>
                <a:latin typeface="PMingLiU"/>
                <a:cs typeface="PMingLiU"/>
              </a:rPr>
              <a:t>ISBN </a:t>
            </a:r>
            <a:r>
              <a:rPr sz="900" spc="40" dirty="0">
                <a:solidFill>
                  <a:srgbClr val="FFFFFF"/>
                </a:solidFill>
                <a:latin typeface="PMingLiU"/>
                <a:cs typeface="PMingLiU"/>
              </a:rPr>
              <a:t>978-0-16-090460-8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is</a:t>
            </a:r>
            <a:endParaRPr sz="900" dirty="0">
              <a:latin typeface="PMingLiU"/>
              <a:cs typeface="PMingLiU"/>
            </a:endParaRPr>
          </a:p>
          <a:p>
            <a:pPr marL="12700" marR="5080">
              <a:lnSpc>
                <a:spcPct val="100000"/>
              </a:lnSpc>
            </a:pP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for </a:t>
            </a:r>
            <a:r>
              <a:rPr sz="900" spc="-40" dirty="0">
                <a:solidFill>
                  <a:srgbClr val="FFFFFF"/>
                </a:solidFill>
                <a:latin typeface="PMingLiU"/>
                <a:cs typeface="PMingLiU"/>
              </a:rPr>
              <a:t>U.S.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Government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Printing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Office Official </a:t>
            </a:r>
            <a:r>
              <a:rPr sz="900" dirty="0">
                <a:solidFill>
                  <a:srgbClr val="FFFFFF"/>
                </a:solidFill>
                <a:latin typeface="PMingLiU"/>
                <a:cs typeface="PMingLiU"/>
              </a:rPr>
              <a:t>Editions </a:t>
            </a:r>
            <a:r>
              <a:rPr sz="900" spc="-15" dirty="0">
                <a:solidFill>
                  <a:srgbClr val="FFFFFF"/>
                </a:solidFill>
                <a:latin typeface="PMingLiU"/>
                <a:cs typeface="PMingLiU"/>
              </a:rPr>
              <a:t>only. 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Superintendent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Documents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-40" dirty="0">
                <a:solidFill>
                  <a:srgbClr val="FFFFFF"/>
                </a:solidFill>
                <a:latin typeface="PMingLiU"/>
                <a:cs typeface="PMingLiU"/>
              </a:rPr>
              <a:t>U.S.</a:t>
            </a:r>
            <a:r>
              <a:rPr sz="900" spc="-70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Government 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Printing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Office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requests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that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any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reprinted edition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clearly 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be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labeled </a:t>
            </a:r>
            <a:r>
              <a:rPr sz="900" spc="-15" dirty="0">
                <a:solidFill>
                  <a:srgbClr val="FFFFFF"/>
                </a:solidFill>
                <a:latin typeface="PMingLiU"/>
                <a:cs typeface="PMingLiU"/>
              </a:rPr>
              <a:t>as </a:t>
            </a:r>
            <a:r>
              <a:rPr sz="900" spc="-10" dirty="0">
                <a:solidFill>
                  <a:srgbClr val="FFFFFF"/>
                </a:solidFill>
                <a:latin typeface="PMingLiU"/>
                <a:cs typeface="PMingLiU"/>
              </a:rPr>
              <a:t>a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copy of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authentic work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with </a:t>
            </a:r>
            <a:r>
              <a:rPr sz="900" spc="-10" dirty="0">
                <a:solidFill>
                  <a:srgbClr val="FFFFFF"/>
                </a:solidFill>
                <a:latin typeface="PMingLiU"/>
                <a:cs typeface="PMingLiU"/>
              </a:rPr>
              <a:t>a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new  </a:t>
            </a:r>
            <a:r>
              <a:rPr sz="900" spc="-55" dirty="0">
                <a:solidFill>
                  <a:srgbClr val="FFFFFF"/>
                </a:solidFill>
                <a:latin typeface="PMingLiU"/>
                <a:cs typeface="PMingLiU"/>
              </a:rPr>
              <a:t>ISBN.</a:t>
            </a:r>
            <a:endParaRPr sz="900" dirty="0">
              <a:latin typeface="PMingLiU"/>
              <a:cs typeface="PMingLiU"/>
            </a:endParaRPr>
          </a:p>
          <a:p>
            <a:pPr marL="12700" marR="180975">
              <a:lnSpc>
                <a:spcPct val="100000"/>
              </a:lnSpc>
              <a:spcBef>
                <a:spcPts val="575"/>
              </a:spcBef>
            </a:pP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information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presented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in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Civics Flash Cards for the  Naturalization Test is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considered public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information and  </a:t>
            </a:r>
            <a:r>
              <a:rPr sz="900" dirty="0">
                <a:solidFill>
                  <a:srgbClr val="FFFFFF"/>
                </a:solidFill>
                <a:latin typeface="PMingLiU"/>
                <a:cs typeface="PMingLiU"/>
              </a:rPr>
              <a:t>may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be distributed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or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copied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without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alteration</a:t>
            </a:r>
            <a:r>
              <a:rPr sz="900" spc="-9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unless 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otherwise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specified.</a:t>
            </a:r>
            <a:r>
              <a:rPr sz="900" spc="-150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The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citation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should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be:</a:t>
            </a:r>
            <a:endParaRPr sz="900" dirty="0">
              <a:latin typeface="PMingLiU"/>
              <a:cs typeface="PMingLiU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0745" y="1161510"/>
            <a:ext cx="2644140" cy="1877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900" spc="-40" dirty="0">
                <a:solidFill>
                  <a:srgbClr val="FFFFFF"/>
                </a:solidFill>
                <a:latin typeface="PMingLiU"/>
                <a:cs typeface="PMingLiU"/>
              </a:rPr>
              <a:t>U.S.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Department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Homeland </a:t>
            </a:r>
            <a:r>
              <a:rPr sz="900" spc="-10" dirty="0">
                <a:solidFill>
                  <a:srgbClr val="FFFFFF"/>
                </a:solidFill>
                <a:latin typeface="PMingLiU"/>
                <a:cs typeface="PMingLiU"/>
              </a:rPr>
              <a:t>Security, </a:t>
            </a:r>
            <a:r>
              <a:rPr sz="900" spc="-40" dirty="0">
                <a:solidFill>
                  <a:srgbClr val="FFFFFF"/>
                </a:solidFill>
                <a:latin typeface="PMingLiU"/>
                <a:cs typeface="PMingLiU"/>
              </a:rPr>
              <a:t>U.S.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Citizenship 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and Immigration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Services, Office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Citizenship,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Civics Flash  Cards    for  the  Naturalization Test, Washington, </a:t>
            </a:r>
            <a:r>
              <a:rPr sz="900" spc="-35" dirty="0">
                <a:solidFill>
                  <a:srgbClr val="FFFFFF"/>
                </a:solidFill>
                <a:latin typeface="PMingLiU"/>
                <a:cs typeface="PMingLiU"/>
              </a:rPr>
              <a:t>D.C.,</a:t>
            </a:r>
            <a:r>
              <a:rPr sz="900" spc="-45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PMingLiU"/>
                <a:cs typeface="PMingLiU"/>
              </a:rPr>
              <a:t>2012.</a:t>
            </a:r>
            <a:endParaRPr sz="900" dirty="0">
              <a:latin typeface="PMingLiU"/>
              <a:cs typeface="PMingLiU"/>
            </a:endParaRPr>
          </a:p>
          <a:p>
            <a:pPr marL="12700" marR="75565">
              <a:lnSpc>
                <a:spcPct val="100000"/>
              </a:lnSpc>
              <a:spcBef>
                <a:spcPts val="575"/>
              </a:spcBef>
            </a:pPr>
            <a:r>
              <a:rPr sz="900" spc="-40" dirty="0">
                <a:solidFill>
                  <a:srgbClr val="FFFFFF"/>
                </a:solidFill>
                <a:latin typeface="PMingLiU"/>
                <a:cs typeface="PMingLiU"/>
              </a:rPr>
              <a:t>U.S.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Citizenship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and Immigration </a:t>
            </a:r>
            <a:r>
              <a:rPr sz="900" spc="-15" dirty="0">
                <a:solidFill>
                  <a:srgbClr val="FFFFFF"/>
                </a:solidFill>
                <a:latin typeface="PMingLiU"/>
                <a:cs typeface="PMingLiU"/>
              </a:rPr>
              <a:t>Services </a:t>
            </a:r>
            <a:r>
              <a:rPr sz="900" spc="-20" dirty="0">
                <a:solidFill>
                  <a:srgbClr val="FFFFFF"/>
                </a:solidFill>
                <a:latin typeface="PMingLiU"/>
                <a:cs typeface="PMingLiU"/>
              </a:rPr>
              <a:t>(USCIS)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has 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purchased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right to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use many of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images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in Civics  Flash Cards for the Naturalization Test. USCIS is licensed to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use  these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images </a:t>
            </a:r>
            <a:r>
              <a:rPr sz="900" spc="40" dirty="0">
                <a:solidFill>
                  <a:srgbClr val="FFFFFF"/>
                </a:solidFill>
                <a:latin typeface="PMingLiU"/>
                <a:cs typeface="PMingLiU"/>
              </a:rPr>
              <a:t>on </a:t>
            </a:r>
            <a:r>
              <a:rPr sz="900" spc="-10" dirty="0">
                <a:solidFill>
                  <a:srgbClr val="FFFFFF"/>
                </a:solidFill>
                <a:latin typeface="PMingLiU"/>
                <a:cs typeface="PMingLiU"/>
              </a:rPr>
              <a:t>a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non-exclusive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and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non-transferable  </a:t>
            </a:r>
            <a:r>
              <a:rPr sz="900" spc="-5" dirty="0">
                <a:solidFill>
                  <a:srgbClr val="FFFFFF"/>
                </a:solidFill>
                <a:latin typeface="PMingLiU"/>
                <a:cs typeface="PMingLiU"/>
              </a:rPr>
              <a:t>basis. </a:t>
            </a:r>
            <a:r>
              <a:rPr sz="900" spc="-35" dirty="0">
                <a:solidFill>
                  <a:srgbClr val="FFFFFF"/>
                </a:solidFill>
                <a:latin typeface="PMingLiU"/>
                <a:cs typeface="PMingLiU"/>
              </a:rPr>
              <a:t>All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other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rights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to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images,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including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without 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limitation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and copyright,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are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retained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by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owner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 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dirty="0">
                <a:solidFill>
                  <a:srgbClr val="FFFFFF"/>
                </a:solidFill>
                <a:latin typeface="PMingLiU"/>
                <a:cs typeface="PMingLiU"/>
              </a:rPr>
              <a:t>images. These </a:t>
            </a:r>
            <a:r>
              <a:rPr sz="900" spc="5" dirty="0">
                <a:solidFill>
                  <a:srgbClr val="FFFFFF"/>
                </a:solidFill>
                <a:latin typeface="PMingLiU"/>
                <a:cs typeface="PMingLiU"/>
              </a:rPr>
              <a:t>images are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not </a:t>
            </a:r>
            <a:r>
              <a:rPr sz="900" spc="25" dirty="0">
                <a:solidFill>
                  <a:srgbClr val="FFFFFF"/>
                </a:solidFill>
                <a:latin typeface="PMingLiU"/>
                <a:cs typeface="PMingLiU"/>
              </a:rPr>
              <a:t>in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the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public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domain 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and </a:t>
            </a:r>
            <a:r>
              <a:rPr sz="900" dirty="0">
                <a:solidFill>
                  <a:srgbClr val="FFFFFF"/>
                </a:solidFill>
                <a:latin typeface="PMingLiU"/>
                <a:cs typeface="PMingLiU"/>
              </a:rPr>
              <a:t>may </a:t>
            </a:r>
            <a:r>
              <a:rPr sz="900" spc="30" dirty="0">
                <a:solidFill>
                  <a:srgbClr val="FFFFFF"/>
                </a:solidFill>
                <a:latin typeface="PMingLiU"/>
                <a:cs typeface="PMingLiU"/>
              </a:rPr>
              <a:t>not </a:t>
            </a:r>
            <a:r>
              <a:rPr sz="900" spc="20" dirty="0">
                <a:solidFill>
                  <a:srgbClr val="FFFFFF"/>
                </a:solidFill>
                <a:latin typeface="PMingLiU"/>
                <a:cs typeface="PMingLiU"/>
              </a:rPr>
              <a:t>be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used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except </a:t>
            </a:r>
            <a:r>
              <a:rPr sz="900" spc="-15" dirty="0">
                <a:solidFill>
                  <a:srgbClr val="FFFFFF"/>
                </a:solidFill>
                <a:latin typeface="PMingLiU"/>
                <a:cs typeface="PMingLiU"/>
              </a:rPr>
              <a:t>as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they appear </a:t>
            </a:r>
            <a:r>
              <a:rPr sz="900" spc="-15" dirty="0">
                <a:solidFill>
                  <a:srgbClr val="FFFFFF"/>
                </a:solidFill>
                <a:latin typeface="PMingLiU"/>
                <a:cs typeface="PMingLiU"/>
              </a:rPr>
              <a:t>as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part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of</a:t>
            </a:r>
            <a:r>
              <a:rPr sz="900" spc="-100" dirty="0">
                <a:solidFill>
                  <a:srgbClr val="FFFFFF"/>
                </a:solidFill>
                <a:latin typeface="PMingLiU"/>
                <a:cs typeface="PMingLiU"/>
              </a:rPr>
              <a:t> </a:t>
            </a:r>
            <a:r>
              <a:rPr sz="900" spc="10" dirty="0">
                <a:solidFill>
                  <a:srgbClr val="FFFFFF"/>
                </a:solidFill>
                <a:latin typeface="PMingLiU"/>
                <a:cs typeface="PMingLiU"/>
              </a:rPr>
              <a:t>this  </a:t>
            </a:r>
            <a:r>
              <a:rPr sz="900" spc="15" dirty="0">
                <a:solidFill>
                  <a:srgbClr val="FFFFFF"/>
                </a:solidFill>
                <a:latin typeface="PMingLiU"/>
                <a:cs typeface="PMingLiU"/>
              </a:rPr>
              <a:t>publication.</a:t>
            </a:r>
            <a:endParaRPr sz="900" dirty="0">
              <a:latin typeface="PMingLiU"/>
              <a:cs typeface="PMingLiU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40876" y="577526"/>
            <a:ext cx="1118246" cy="547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66585" y="3058885"/>
            <a:ext cx="4051300" cy="0"/>
          </a:xfrm>
          <a:custGeom>
            <a:avLst/>
            <a:gdLst/>
            <a:ahLst/>
            <a:cxnLst/>
            <a:rect l="l" t="t" r="r" b="b"/>
            <a:pathLst>
              <a:path w="4051300">
                <a:moveTo>
                  <a:pt x="40513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11123" y="3095715"/>
            <a:ext cx="3166110" cy="462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2540" algn="ctr">
              <a:lnSpc>
                <a:spcPts val="700"/>
              </a:lnSpc>
            </a:pPr>
            <a:r>
              <a:rPr sz="700" dirty="0">
                <a:solidFill>
                  <a:srgbClr val="FFFFFF"/>
                </a:solidFill>
                <a:latin typeface="Times New Roman"/>
                <a:cs typeface="Times New Roman"/>
              </a:rPr>
              <a:t>For sale by the Superintendent of Documents, U.S. Government Printing Office  Internet: bookstore.gpo.gov   Phone: toll free (866) 512-1800;   DC area (202)</a:t>
            </a:r>
            <a:r>
              <a:rPr sz="7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700" dirty="0">
                <a:solidFill>
                  <a:srgbClr val="FFFFFF"/>
                </a:solidFill>
                <a:latin typeface="Times New Roman"/>
                <a:cs typeface="Times New Roman"/>
              </a:rPr>
              <a:t>512-1800</a:t>
            </a:r>
            <a:endParaRPr sz="700" dirty="0">
              <a:latin typeface="Times New Roman"/>
              <a:cs typeface="Times New Roman"/>
            </a:endParaRPr>
          </a:p>
          <a:p>
            <a:pPr marL="9525" algn="ctr">
              <a:lnSpc>
                <a:spcPts val="700"/>
              </a:lnSpc>
            </a:pPr>
            <a:r>
              <a:rPr sz="700" dirty="0">
                <a:solidFill>
                  <a:srgbClr val="FFFFFF"/>
                </a:solidFill>
                <a:latin typeface="Times New Roman"/>
                <a:cs typeface="Times New Roman"/>
              </a:rPr>
              <a:t>Fax: (202) 512-2250 Mail: Stop IDCC, Washington, DC</a:t>
            </a:r>
            <a:r>
              <a:rPr sz="7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700" dirty="0">
                <a:solidFill>
                  <a:srgbClr val="FFFFFF"/>
                </a:solidFill>
                <a:latin typeface="Times New Roman"/>
                <a:cs typeface="Times New Roman"/>
              </a:rPr>
              <a:t>20402-0001</a:t>
            </a:r>
            <a:endParaRPr sz="700" dirty="0">
              <a:latin typeface="Times New Roman"/>
              <a:cs typeface="Times New Roman"/>
            </a:endParaRPr>
          </a:p>
          <a:p>
            <a:pPr marL="3810" algn="ctr">
              <a:lnSpc>
                <a:spcPct val="100000"/>
              </a:lnSpc>
              <a:spcBef>
                <a:spcPts val="605"/>
              </a:spcBef>
            </a:pPr>
            <a:r>
              <a:rPr sz="700" spc="15" dirty="0">
                <a:solidFill>
                  <a:srgbClr val="FFFFFF"/>
                </a:solidFill>
                <a:latin typeface="Arial"/>
                <a:cs typeface="Arial"/>
              </a:rPr>
              <a:t>ISBN</a:t>
            </a:r>
            <a:r>
              <a:rPr sz="7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FFFFFF"/>
                </a:solidFill>
                <a:latin typeface="Arial"/>
                <a:cs typeface="Arial"/>
              </a:rPr>
              <a:t>978-0-16-090460-8</a:t>
            </a:r>
            <a:endParaRPr sz="7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577526"/>
            <a:ext cx="1524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spc="-40" dirty="0" smtClean="0">
                <a:solidFill>
                  <a:srgbClr val="FFFFFF"/>
                </a:solidFill>
                <a:latin typeface="PMingLiU"/>
                <a:cs typeface="PMingLiU"/>
              </a:rPr>
              <a:t>Please note that the Arizona Civics Test Review was adapted from the U.S. Naturalization Test.</a:t>
            </a:r>
            <a:endParaRPr lang="en-US" sz="900" spc="-40" dirty="0">
              <a:solidFill>
                <a:srgbClr val="FFFFFF"/>
              </a:solidFill>
              <a:latin typeface="PMingLiU"/>
              <a:cs typeface="PMingLi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892810"/>
            <a:ext cx="2861310" cy="1508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b="1" spc="-105" dirty="0" smtClean="0">
                <a:solidFill>
                  <a:srgbClr val="FFFFFF"/>
                </a:solidFill>
                <a:latin typeface="Cambria"/>
                <a:cs typeface="Cambria"/>
              </a:rPr>
              <a:t>Th</a:t>
            </a:r>
            <a:r>
              <a:rPr lang="en-US" sz="1400" b="1" spc="-105" dirty="0" smtClean="0">
                <a:solidFill>
                  <a:srgbClr val="FFFFFF"/>
                </a:solidFill>
                <a:latin typeface="Cambria"/>
                <a:cs typeface="Cambria"/>
              </a:rPr>
              <a:t>is</a:t>
            </a:r>
            <a:r>
              <a:rPr sz="1400" b="1" spc="-105" dirty="0" smtClean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Cambria"/>
                <a:cs typeface="Cambria"/>
              </a:rPr>
              <a:t>Civics </a:t>
            </a:r>
            <a:r>
              <a:rPr lang="en-US" sz="1400" b="1" spc="-95" dirty="0" smtClean="0">
                <a:solidFill>
                  <a:srgbClr val="FFFFFF"/>
                </a:solidFill>
                <a:latin typeface="Cambria"/>
                <a:cs typeface="Cambria"/>
              </a:rPr>
              <a:t>Exam Review </a:t>
            </a:r>
            <a:r>
              <a:rPr sz="1400" b="1" spc="-20" dirty="0" smtClean="0">
                <a:solidFill>
                  <a:srgbClr val="FFFFFF"/>
                </a:solidFill>
                <a:latin typeface="Cambria"/>
                <a:cs typeface="Cambria"/>
              </a:rPr>
              <a:t>will </a:t>
            </a:r>
            <a:r>
              <a:rPr sz="1400" b="1" spc="-70" dirty="0">
                <a:solidFill>
                  <a:srgbClr val="FFFFFF"/>
                </a:solidFill>
                <a:latin typeface="Cambria"/>
                <a:cs typeface="Cambria"/>
              </a:rPr>
              <a:t>help  </a:t>
            </a:r>
            <a:r>
              <a:rPr lang="en-US" sz="1400" b="1" spc="-75" dirty="0" smtClean="0">
                <a:solidFill>
                  <a:srgbClr val="FFFFFF"/>
                </a:solidFill>
                <a:latin typeface="Cambria"/>
                <a:cs typeface="Cambria"/>
              </a:rPr>
              <a:t>Arizona high school students prepare for the mandated Civics Exam </a:t>
            </a:r>
            <a:r>
              <a:rPr sz="1400" b="1" spc="-90" dirty="0" smtClean="0">
                <a:solidFill>
                  <a:srgbClr val="FFFFFF"/>
                </a:solidFill>
                <a:latin typeface="Cambria"/>
                <a:cs typeface="Cambria"/>
              </a:rPr>
              <a:t>about </a:t>
            </a:r>
            <a:r>
              <a:rPr sz="1400" b="1" spc="-10" dirty="0">
                <a:solidFill>
                  <a:srgbClr val="FFFFFF"/>
                </a:solidFill>
                <a:latin typeface="Cambria"/>
                <a:cs typeface="Cambria"/>
              </a:rPr>
              <a:t>U.S. </a:t>
            </a:r>
            <a:r>
              <a:rPr sz="1400" b="1" spc="-75" dirty="0">
                <a:solidFill>
                  <a:srgbClr val="FFFFFF"/>
                </a:solidFill>
                <a:latin typeface="Cambria"/>
                <a:cs typeface="Cambria"/>
              </a:rPr>
              <a:t>history </a:t>
            </a:r>
            <a:r>
              <a:rPr lang="en-US" sz="1400" b="1" spc="-75" dirty="0" smtClean="0">
                <a:solidFill>
                  <a:srgbClr val="FFFFFF"/>
                </a:solidFill>
                <a:latin typeface="Cambria"/>
                <a:cs typeface="Cambria"/>
              </a:rPr>
              <a:t>, U.S. </a:t>
            </a:r>
            <a:r>
              <a:rPr sz="1400" b="1" spc="-90" dirty="0" smtClean="0">
                <a:solidFill>
                  <a:srgbClr val="FFFFFF"/>
                </a:solidFill>
                <a:latin typeface="Cambria"/>
                <a:cs typeface="Cambria"/>
              </a:rPr>
              <a:t>government</a:t>
            </a:r>
            <a:r>
              <a:rPr lang="en-US" sz="1400" b="1" spc="-90" dirty="0" smtClean="0">
                <a:solidFill>
                  <a:srgbClr val="FFFFFF"/>
                </a:solidFill>
                <a:latin typeface="Cambria"/>
                <a:cs typeface="Cambria"/>
              </a:rPr>
              <a:t>, Civics</a:t>
            </a:r>
            <a:r>
              <a:rPr sz="1400" b="1" spc="-75" dirty="0" smtClean="0">
                <a:solidFill>
                  <a:srgbClr val="FFFFFF"/>
                </a:solidFill>
                <a:latin typeface="Cambria"/>
                <a:cs typeface="Cambria"/>
              </a:rPr>
              <a:t>. </a:t>
            </a:r>
            <a:r>
              <a:rPr sz="1400" b="1" spc="-105" dirty="0" smtClean="0">
                <a:solidFill>
                  <a:srgbClr val="FFFFFF"/>
                </a:solidFill>
                <a:latin typeface="Cambria"/>
                <a:cs typeface="Cambria"/>
              </a:rPr>
              <a:t>Th</a:t>
            </a:r>
            <a:r>
              <a:rPr lang="en-US" sz="1400" b="1" spc="-105" dirty="0" smtClean="0">
                <a:solidFill>
                  <a:srgbClr val="FFFFFF"/>
                </a:solidFill>
                <a:latin typeface="Cambria"/>
                <a:cs typeface="Cambria"/>
              </a:rPr>
              <a:t>is review </a:t>
            </a:r>
            <a:r>
              <a:rPr sz="1400" b="1" spc="-90" dirty="0" smtClean="0">
                <a:solidFill>
                  <a:srgbClr val="FFFFFF"/>
                </a:solidFill>
                <a:latin typeface="Cambria"/>
                <a:cs typeface="Cambria"/>
              </a:rPr>
              <a:t>can </a:t>
            </a:r>
            <a:r>
              <a:rPr sz="1400" b="1" spc="-90" dirty="0">
                <a:solidFill>
                  <a:srgbClr val="FFFFFF"/>
                </a:solidFill>
                <a:latin typeface="Cambria"/>
                <a:cs typeface="Cambria"/>
              </a:rPr>
              <a:t>also </a:t>
            </a:r>
            <a:r>
              <a:rPr sz="1400" b="1" spc="-105" dirty="0">
                <a:solidFill>
                  <a:srgbClr val="FFFFFF"/>
                </a:solidFill>
                <a:latin typeface="Cambria"/>
                <a:cs typeface="Cambria"/>
              </a:rPr>
              <a:t>be used </a:t>
            </a:r>
            <a:r>
              <a:rPr sz="1400" b="1" spc="-45" dirty="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sz="1400" b="1" spc="-80" dirty="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1400" b="1" spc="-90" dirty="0">
                <a:solidFill>
                  <a:srgbClr val="FFFFFF"/>
                </a:solidFill>
                <a:latin typeface="Cambria"/>
                <a:cs typeface="Cambria"/>
              </a:rPr>
              <a:t>classroom  </a:t>
            </a:r>
            <a:r>
              <a:rPr sz="1400" b="1" spc="-145" dirty="0">
                <a:solidFill>
                  <a:srgbClr val="FFFFFF"/>
                </a:solidFill>
                <a:latin typeface="Cambria"/>
                <a:cs typeface="Cambria"/>
              </a:rPr>
              <a:t>as </a:t>
            </a:r>
            <a:r>
              <a:rPr sz="1400" b="1" spc="-105" dirty="0">
                <a:solidFill>
                  <a:srgbClr val="FFFFFF"/>
                </a:solidFill>
                <a:latin typeface="Cambria"/>
                <a:cs typeface="Cambria"/>
              </a:rPr>
              <a:t>an </a:t>
            </a:r>
            <a:r>
              <a:rPr sz="1400" b="1" spc="-65" dirty="0">
                <a:solidFill>
                  <a:srgbClr val="FFFFFF"/>
                </a:solidFill>
                <a:latin typeface="Cambria"/>
                <a:cs typeface="Cambria"/>
              </a:rPr>
              <a:t>instructional </a:t>
            </a:r>
            <a:r>
              <a:rPr sz="1400" b="1" spc="-45" dirty="0">
                <a:solidFill>
                  <a:srgbClr val="FFFFFF"/>
                </a:solidFill>
                <a:latin typeface="Cambria"/>
                <a:cs typeface="Cambria"/>
              </a:rPr>
              <a:t>tool </a:t>
            </a:r>
            <a:r>
              <a:rPr sz="1400" b="1" spc="-50" dirty="0">
                <a:solidFill>
                  <a:srgbClr val="FFFFFF"/>
                </a:solidFill>
                <a:latin typeface="Cambria"/>
                <a:cs typeface="Cambria"/>
              </a:rPr>
              <a:t>for </a:t>
            </a:r>
            <a:r>
              <a:rPr lang="en-US" sz="1400" b="1" spc="-70" dirty="0" smtClean="0">
                <a:solidFill>
                  <a:srgbClr val="FFFFFF"/>
                </a:solidFill>
                <a:latin typeface="Cambria"/>
                <a:cs typeface="Cambria"/>
              </a:rPr>
              <a:t>exam</a:t>
            </a:r>
            <a:r>
              <a:rPr sz="1400" b="1" spc="-70" dirty="0" smtClean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sz="1400" b="1" spc="-85" dirty="0">
                <a:solidFill>
                  <a:srgbClr val="FFFFFF"/>
                </a:solidFill>
                <a:latin typeface="Cambria"/>
                <a:cs typeface="Cambria"/>
              </a:rPr>
              <a:t>preparation.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2857831"/>
            <a:ext cx="2778760" cy="600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000"/>
              </a:lnSpc>
            </a:pP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IMPORTANT </a:t>
            </a:r>
            <a:r>
              <a:rPr sz="800" b="1" spc="25" dirty="0">
                <a:solidFill>
                  <a:srgbClr val="FFFFFF"/>
                </a:solidFill>
                <a:latin typeface="Calibri"/>
                <a:cs typeface="Calibri"/>
              </a:rPr>
              <a:t>NOTE: </a:t>
            </a:r>
            <a:r>
              <a:rPr sz="800" spc="-50" dirty="0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sz="800" spc="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lang="en-US" sz="800" dirty="0" smtClean="0">
                <a:solidFill>
                  <a:srgbClr val="FFFFFF"/>
                </a:solidFill>
                <a:latin typeface="Arial"/>
                <a:cs typeface="Arial"/>
              </a:rPr>
              <a:t>civics</a:t>
            </a:r>
            <a:r>
              <a:rPr sz="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Arial"/>
                <a:cs typeface="Arial"/>
              </a:rPr>
              <a:t>test,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some 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answers </a:t>
            </a:r>
            <a:r>
              <a:rPr sz="800" spc="-30" dirty="0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change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because </a:t>
            </a:r>
            <a:r>
              <a:rPr sz="800" spc="5" dirty="0">
                <a:solidFill>
                  <a:srgbClr val="FFFFFF"/>
                </a:solidFill>
                <a:latin typeface="Arial"/>
                <a:cs typeface="Arial"/>
              </a:rPr>
              <a:t>of elections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800" spc="5" dirty="0">
                <a:solidFill>
                  <a:srgbClr val="FFFFFF"/>
                </a:solidFill>
                <a:latin typeface="Arial"/>
                <a:cs typeface="Arial"/>
              </a:rPr>
              <a:t>appointments. </a:t>
            </a:r>
            <a:r>
              <a:rPr lang="en-US" sz="800" spc="5" dirty="0" smtClean="0">
                <a:solidFill>
                  <a:srgbClr val="FFFFFF"/>
                </a:solidFill>
                <a:latin typeface="Arial"/>
                <a:cs typeface="Arial"/>
              </a:rPr>
              <a:t>Students </a:t>
            </a:r>
            <a:r>
              <a:rPr sz="800" spc="10" dirty="0" smtClean="0">
                <a:solidFill>
                  <a:srgbClr val="FFFFFF"/>
                </a:solidFill>
                <a:latin typeface="Arial"/>
                <a:cs typeface="Arial"/>
              </a:rPr>
              <a:t>must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aware </a:t>
            </a:r>
            <a:r>
              <a:rPr sz="800" spc="5" dirty="0">
                <a:solidFill>
                  <a:srgbClr val="FFFFFF"/>
                </a:solidFill>
                <a:latin typeface="Arial"/>
                <a:cs typeface="Arial"/>
              </a:rPr>
              <a:t>of the </a:t>
            </a:r>
            <a:r>
              <a:rPr sz="800" spc="10" dirty="0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current 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answers </a:t>
            </a:r>
            <a:r>
              <a:rPr sz="800" spc="10" dirty="0">
                <a:solidFill>
                  <a:srgbClr val="FFFFFF"/>
                </a:solidFill>
                <a:latin typeface="Arial"/>
                <a:cs typeface="Arial"/>
              </a:rPr>
              <a:t>to  </a:t>
            </a:r>
            <a:r>
              <a:rPr sz="800" spc="5" dirty="0">
                <a:solidFill>
                  <a:srgbClr val="FFFFFF"/>
                </a:solidFill>
                <a:latin typeface="Arial"/>
                <a:cs typeface="Arial"/>
              </a:rPr>
              <a:t>these questions. 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3277236" cy="2923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835">
              <a:lnSpc>
                <a:spcPct val="100000"/>
              </a:lnSpc>
            </a:pPr>
            <a:r>
              <a:rPr lang="en-US" sz="1900" spc="30" dirty="0" smtClean="0"/>
              <a:t>Arizona</a:t>
            </a:r>
            <a:r>
              <a:rPr sz="1900" spc="30" dirty="0" smtClean="0"/>
              <a:t> </a:t>
            </a:r>
            <a:r>
              <a:rPr sz="1900" spc="30" dirty="0"/>
              <a:t>Civics </a:t>
            </a:r>
            <a:r>
              <a:rPr lang="en-US" sz="1900" spc="-5" dirty="0" smtClean="0"/>
              <a:t>Exam Review</a:t>
            </a:r>
            <a:endParaRPr sz="1900" dirty="0"/>
          </a:p>
        </p:txBody>
      </p:sp>
      <p:sp>
        <p:nvSpPr>
          <p:cNvPr id="5" name="object 5"/>
          <p:cNvSpPr/>
          <p:nvPr/>
        </p:nvSpPr>
        <p:spPr>
          <a:xfrm>
            <a:off x="3657600" y="0"/>
            <a:ext cx="27432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03"/>
            <a:ext cx="37744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law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land?</a:t>
            </a:r>
            <a:endParaRPr sz="24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20" dirty="0"/>
              <a:t>the</a:t>
            </a:r>
            <a:r>
              <a:rPr sz="2400" spc="65" dirty="0"/>
              <a:t> </a:t>
            </a:r>
            <a:r>
              <a:rPr sz="2400" spc="20" dirty="0"/>
              <a:t>Constitution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416300" y="3173648"/>
            <a:ext cx="2197100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10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6100" y="1069116"/>
            <a:ext cx="22936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the  Constitution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do?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</a:t>
            </a:r>
            <a:endParaRPr sz="300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42715"/>
            <a:ext cx="2146935" cy="1031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243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30" dirty="0"/>
              <a:t>sets </a:t>
            </a:r>
            <a:r>
              <a:rPr sz="1400" spc="-5" dirty="0"/>
              <a:t>up </a:t>
            </a:r>
            <a:r>
              <a:rPr sz="1400" spc="10" dirty="0"/>
              <a:t>the </a:t>
            </a:r>
            <a:r>
              <a:rPr sz="1400" spc="5" dirty="0"/>
              <a:t>government  </a:t>
            </a: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dirty="0"/>
              <a:t>defines </a:t>
            </a:r>
            <a:r>
              <a:rPr sz="1400" spc="10" dirty="0"/>
              <a:t>the </a:t>
            </a:r>
            <a:r>
              <a:rPr sz="1400" spc="5" dirty="0"/>
              <a:t>government  </a:t>
            </a: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20" dirty="0"/>
              <a:t>protects </a:t>
            </a:r>
            <a:r>
              <a:rPr sz="1400" spc="10" dirty="0"/>
              <a:t>basic rights</a:t>
            </a:r>
            <a:r>
              <a:rPr sz="1400" spc="210" dirty="0"/>
              <a:t> </a:t>
            </a:r>
            <a:r>
              <a:rPr sz="1400" spc="-15" dirty="0"/>
              <a:t>of</a:t>
            </a:r>
            <a:endParaRPr sz="1400" dirty="0">
              <a:latin typeface="MS PGothic"/>
              <a:cs typeface="MS PGothic"/>
            </a:endParaRPr>
          </a:p>
          <a:p>
            <a:pPr marL="241300">
              <a:lnSpc>
                <a:spcPct val="100000"/>
              </a:lnSpc>
              <a:spcBef>
                <a:spcPts val="120"/>
              </a:spcBef>
            </a:pPr>
            <a:r>
              <a:rPr sz="1400" spc="5" dirty="0"/>
              <a:t>Americans</a:t>
            </a:r>
            <a:endParaRPr sz="1400" dirty="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2744216"/>
            <a:ext cx="2230755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 Mall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D.C.,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seen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observation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area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Monument,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circa</a:t>
            </a:r>
            <a:r>
              <a:rPr sz="10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1945.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769620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LC-USW31-058713-C.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6100" y="954816"/>
            <a:ext cx="4117340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idea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self-government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three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words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Constitution. 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these 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words?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200977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1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3823" y="2147316"/>
            <a:ext cx="2216150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1135" marR="5080" indent="-17907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“We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People,”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three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words 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preamble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</a:t>
            </a:r>
            <a:endParaRPr sz="1000" dirty="0">
              <a:latin typeface="Franklin Gothic Demi"/>
              <a:cs typeface="Franklin Gothic Demi"/>
            </a:endParaRPr>
          </a:p>
          <a:p>
            <a:pPr marL="1014094">
              <a:lnSpc>
                <a:spcPct val="100000"/>
              </a:lnSpc>
            </a:pP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1000" b="1" spc="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1000" dirty="0">
              <a:latin typeface="Franklin Gothic Demi"/>
              <a:cs typeface="Franklin Gothic Demi"/>
            </a:endParaRPr>
          </a:p>
          <a:p>
            <a:pPr marL="83248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6100" y="970178"/>
            <a:ext cx="334772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an</a:t>
            </a:r>
            <a:r>
              <a:rPr sz="2400" b="1" spc="2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amendment?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633"/>
            <a:ext cx="2149475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508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-5" dirty="0"/>
              <a:t>a </a:t>
            </a:r>
            <a:r>
              <a:rPr sz="2000" spc="5" dirty="0"/>
              <a:t>change </a:t>
            </a:r>
            <a:r>
              <a:rPr sz="2000" spc="75" dirty="0"/>
              <a:t>(to </a:t>
            </a:r>
            <a:r>
              <a:rPr sz="2000" spc="15" dirty="0"/>
              <a:t>the  </a:t>
            </a:r>
            <a:r>
              <a:rPr sz="2000" spc="30" dirty="0"/>
              <a:t>Constitution)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688185"/>
            <a:ext cx="2199640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an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addition </a:t>
            </a:r>
            <a:r>
              <a:rPr sz="2000" b="1" spc="75" dirty="0">
                <a:solidFill>
                  <a:srgbClr val="FFFFFF"/>
                </a:solidFill>
                <a:latin typeface="Franklin Gothic Demi"/>
                <a:cs typeface="Franklin Gothic Demi"/>
              </a:rPr>
              <a:t>(to 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Constitution)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2281" y="3141357"/>
            <a:ext cx="1412240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20th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Amendment</a:t>
            </a:r>
            <a:r>
              <a:rPr sz="10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</a:t>
            </a:r>
            <a:endParaRPr sz="1000" dirty="0">
              <a:latin typeface="Franklin Gothic Demi"/>
              <a:cs typeface="Franklin Gothic Demi"/>
            </a:endParaRPr>
          </a:p>
          <a:p>
            <a:pPr marL="436245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Constitution.</a:t>
            </a:r>
            <a:endParaRPr sz="1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6100" y="954816"/>
            <a:ext cx="339661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do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call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ten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amendments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3487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20" dirty="0"/>
              <a:t>the </a:t>
            </a:r>
            <a:r>
              <a:rPr sz="2400" spc="-10" dirty="0"/>
              <a:t>Bill </a:t>
            </a:r>
            <a:r>
              <a:rPr sz="2400" spc="-20" dirty="0"/>
              <a:t>of  </a:t>
            </a:r>
            <a:r>
              <a:rPr sz="2400" spc="20" dirty="0"/>
              <a:t>Rights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16100" y="954816"/>
            <a:ext cx="273812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or  freedom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</a:t>
            </a:r>
            <a:r>
              <a:rPr sz="24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Amendment?*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16300" y="789432"/>
            <a:ext cx="1308735" cy="151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232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speech</a:t>
            </a:r>
            <a:endParaRPr sz="2000" dirty="0">
              <a:latin typeface="MS PGothic"/>
              <a:cs typeface="MS PGothic"/>
            </a:endParaRPr>
          </a:p>
          <a:p>
            <a:pPr marL="12700" marR="5080">
              <a:lnSpc>
                <a:spcPct val="132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-5" dirty="0"/>
              <a:t>religion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150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assembly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202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25" dirty="0"/>
              <a:t>press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6300" y="2377541"/>
            <a:ext cx="2604135" cy="1070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101219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petition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gove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r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nment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newspaper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stand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1941.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LC-USF346-BN-001359-Q-C.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marR="1270"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marR="1270"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7857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How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many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amendments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the Constitution</a:t>
            </a:r>
            <a:r>
              <a:rPr sz="2400" b="1" spc="2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have?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8237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25" dirty="0"/>
              <a:t>twenty-seven  </a:t>
            </a:r>
            <a:r>
              <a:rPr sz="2400" spc="114" dirty="0"/>
              <a:t>(27)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69417" y="2718816"/>
            <a:ext cx="2102485" cy="739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290" marR="5080" indent="-53340" algn="r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Portrait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Elizabeth</a:t>
            </a:r>
            <a:r>
              <a:rPr sz="1000" b="1" spc="1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Cady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Stanton,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seated,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Susan</a:t>
            </a:r>
            <a:r>
              <a:rPr sz="10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B.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Anthony, 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standing,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advocates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rights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</a:pP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women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</a:t>
            </a:r>
            <a:r>
              <a:rPr sz="1000" b="1" spc="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LC-USZ61-791.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251269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Declaration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do?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407914"/>
            <a:ext cx="1824355" cy="1408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71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dirty="0"/>
              <a:t>announced </a:t>
            </a:r>
            <a:r>
              <a:rPr sz="1400" spc="-5" dirty="0"/>
              <a:t>our  </a:t>
            </a:r>
            <a:r>
              <a:rPr sz="1400" dirty="0"/>
              <a:t>independence  </a:t>
            </a:r>
            <a:r>
              <a:rPr sz="1400" spc="15" dirty="0"/>
              <a:t>(from Great</a:t>
            </a:r>
            <a:r>
              <a:rPr sz="1400" spc="50" dirty="0"/>
              <a:t> </a:t>
            </a:r>
            <a:r>
              <a:rPr sz="1400" spc="15" dirty="0"/>
              <a:t>Britain)</a:t>
            </a:r>
            <a:endParaRPr sz="1400" dirty="0">
              <a:latin typeface="MS PGothic"/>
              <a:cs typeface="MS PGothic"/>
            </a:endParaRPr>
          </a:p>
          <a:p>
            <a:pPr marL="241300" marR="5080" indent="-228600">
              <a:lnSpc>
                <a:spcPct val="107100"/>
              </a:lnSpc>
              <a:spcBef>
                <a:spcPts val="285"/>
              </a:spcBef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5" dirty="0"/>
              <a:t>declared </a:t>
            </a:r>
            <a:r>
              <a:rPr sz="1400" spc="-5" dirty="0"/>
              <a:t>our  </a:t>
            </a:r>
            <a:r>
              <a:rPr sz="1400" dirty="0"/>
              <a:t>independence  </a:t>
            </a:r>
            <a:r>
              <a:rPr sz="1400" spc="15" dirty="0"/>
              <a:t>(from Great</a:t>
            </a:r>
            <a:r>
              <a:rPr sz="1400" spc="50" dirty="0"/>
              <a:t> </a:t>
            </a:r>
            <a:r>
              <a:rPr sz="1400" spc="15" dirty="0"/>
              <a:t>Britain)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852665"/>
            <a:ext cx="1847214" cy="685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71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said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</a:t>
            </a:r>
            <a:r>
              <a:rPr sz="14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</a:t>
            </a:r>
            <a:endParaRPr sz="1400" dirty="0">
              <a:latin typeface="Franklin Gothic Demi"/>
              <a:cs typeface="Franklin Gothic Demi"/>
            </a:endParaRPr>
          </a:p>
          <a:p>
            <a:pPr marL="241300">
              <a:lnSpc>
                <a:spcPct val="100000"/>
              </a:lnSpc>
              <a:spcBef>
                <a:spcPts val="120"/>
              </a:spcBef>
            </a:pP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(from Great</a:t>
            </a:r>
            <a:r>
              <a:rPr sz="1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Britain)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3445" y="2715005"/>
            <a:ext cx="2161540" cy="739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 marR="5080" indent="48260" algn="r">
              <a:lnSpc>
                <a:spcPct val="100000"/>
              </a:lnSpc>
            </a:pP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Benjamin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Franklin, John</a:t>
            </a:r>
            <a:r>
              <a:rPr sz="1000" b="1" spc="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Adams,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Thomas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Jefferson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“Writing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Independence,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1776,”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by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Jean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Leon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Gerome</a:t>
            </a:r>
            <a:r>
              <a:rPr sz="10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Ferris.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LC-USZC4-9904.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09765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Declaration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4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16300" y="979932"/>
            <a:ext cx="1397000" cy="144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195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life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25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liberty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pursuit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happiness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388302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400" b="1" spc="3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religion?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2302510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-15" dirty="0"/>
              <a:t>You </a:t>
            </a:r>
            <a:r>
              <a:rPr sz="2400" spc="10" dirty="0"/>
              <a:t>can </a:t>
            </a:r>
            <a:r>
              <a:rPr sz="2400" spc="20" dirty="0"/>
              <a:t>practice  </a:t>
            </a:r>
            <a:r>
              <a:rPr sz="2400" spc="15" dirty="0"/>
              <a:t>any </a:t>
            </a:r>
            <a:r>
              <a:rPr sz="2400" spc="10" dirty="0"/>
              <a:t>religion, </a:t>
            </a:r>
            <a:r>
              <a:rPr sz="2400" spc="-5" dirty="0"/>
              <a:t>or  </a:t>
            </a:r>
            <a:r>
              <a:rPr sz="2400" spc="15" dirty="0"/>
              <a:t>not </a:t>
            </a:r>
            <a:r>
              <a:rPr sz="2400" spc="20" dirty="0"/>
              <a:t>practice </a:t>
            </a:r>
            <a:r>
              <a:rPr sz="2400" spc="-5" dirty="0"/>
              <a:t>a  </a:t>
            </a:r>
            <a:r>
              <a:rPr sz="2400" spc="10" dirty="0"/>
              <a:t>religion.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518630" y="2894347"/>
            <a:ext cx="1466215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045" marR="5080" indent="-84455">
              <a:lnSpc>
                <a:spcPct val="100000"/>
              </a:lnSpc>
            </a:pP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synagogue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Yom  Kippur,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circa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1900.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7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endParaRPr sz="700" dirty="0">
              <a:latin typeface="Franklin Gothic Demi"/>
              <a:cs typeface="Franklin Gothic Demi"/>
            </a:endParaRPr>
          </a:p>
          <a:p>
            <a:pPr marL="581660">
              <a:lnSpc>
                <a:spcPct val="100000"/>
              </a:lnSpc>
              <a:spcBef>
                <a:spcPts val="160"/>
              </a:spcBef>
            </a:pP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LC-DIG-ggbain-02316.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08559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economic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system 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2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16300" y="954633"/>
            <a:ext cx="2154555" cy="1069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83820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32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capitalist  economy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market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economy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357822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“rule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400" b="1" spc="4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law”?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9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407914"/>
            <a:ext cx="2265045" cy="951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71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15" dirty="0"/>
              <a:t>Everyone must </a:t>
            </a:r>
            <a:r>
              <a:rPr sz="1400" spc="-5" dirty="0"/>
              <a:t>follow </a:t>
            </a:r>
            <a:r>
              <a:rPr sz="1400" spc="10" dirty="0"/>
              <a:t>the  </a:t>
            </a:r>
            <a:r>
              <a:rPr sz="1400" spc="-15" dirty="0"/>
              <a:t>law.</a:t>
            </a:r>
            <a:endParaRPr sz="1400" dirty="0">
              <a:latin typeface="MS PGothic"/>
              <a:cs typeface="MS PGothic"/>
            </a:endParaRPr>
          </a:p>
          <a:p>
            <a:pPr marL="240665" marR="514984" indent="-228600">
              <a:lnSpc>
                <a:spcPct val="107200"/>
              </a:lnSpc>
              <a:spcBef>
                <a:spcPts val="285"/>
              </a:spcBef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dirty="0"/>
              <a:t>Leaders </a:t>
            </a:r>
            <a:r>
              <a:rPr sz="1400" spc="15" dirty="0"/>
              <a:t>must </a:t>
            </a:r>
            <a:r>
              <a:rPr sz="1400" spc="10" dirty="0"/>
              <a:t>obey  the</a:t>
            </a:r>
            <a:r>
              <a:rPr sz="1400" spc="-15" dirty="0"/>
              <a:t> law.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1395252"/>
            <a:ext cx="2198370" cy="722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113030" indent="-228600">
              <a:lnSpc>
                <a:spcPct val="1072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Government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must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obey  the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 law.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No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above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law.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2741284"/>
            <a:ext cx="2321560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Contemplation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 statue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outside 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building 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112395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Collection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7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7380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branch or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part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government.*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309981"/>
            <a:ext cx="1437640" cy="2425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32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  </a:t>
            </a: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legislative  </a:t>
            </a: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 </a:t>
            </a: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executive  </a:t>
            </a: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courts  </a:t>
            </a: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40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judicial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12201" y="2993135"/>
            <a:ext cx="2172335" cy="466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4455" algn="just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(legislative branch)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(judicial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branch)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buildings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5602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stops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branch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government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becoming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too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powerful?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16300" y="954633"/>
            <a:ext cx="1560195" cy="1399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checks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balances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111760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25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separation 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powers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67503"/>
            <a:ext cx="32029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is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charge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executive</a:t>
            </a:r>
            <a:r>
              <a:rPr sz="24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branch?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1866264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68089" y="2147316"/>
            <a:ext cx="2159635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White House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352488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makes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</a:t>
            </a:r>
            <a:r>
              <a:rPr sz="2400" b="1" spc="2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laws?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24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20" dirty="0"/>
              <a:t>Congress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63265" marR="508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Senate </a:t>
            </a:r>
            <a:r>
              <a:rPr sz="2000" spc="-10" dirty="0"/>
              <a:t>and </a:t>
            </a:r>
            <a:r>
              <a:rPr sz="2000" spc="15" dirty="0"/>
              <a:t>House  </a:t>
            </a:r>
            <a:r>
              <a:rPr sz="2000" spc="45" dirty="0"/>
              <a:t>(of</a:t>
            </a:r>
            <a:r>
              <a:rPr sz="2000" spc="75" dirty="0"/>
              <a:t> </a:t>
            </a:r>
            <a:r>
              <a:rPr sz="2000" spc="25" dirty="0"/>
              <a:t>Representatives)</a:t>
            </a:r>
            <a:endParaRPr sz="2000" dirty="0">
              <a:latin typeface="MS PGothic"/>
              <a:cs typeface="MS PGothic"/>
            </a:endParaRPr>
          </a:p>
          <a:p>
            <a:pPr marL="3263900" marR="385445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75" dirty="0"/>
              <a:t>(U.S. </a:t>
            </a:r>
            <a:r>
              <a:rPr sz="2000" spc="-5" dirty="0"/>
              <a:t>or </a:t>
            </a:r>
            <a:r>
              <a:rPr sz="2000" spc="15" dirty="0"/>
              <a:t>national)  </a:t>
            </a:r>
            <a:r>
              <a:rPr sz="2000" spc="10" dirty="0"/>
              <a:t>legislature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6300" y="3301746"/>
            <a:ext cx="2113915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4102735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parts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400" b="1" spc="5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2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236601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48945">
              <a:lnSpc>
                <a:spcPct val="104200"/>
              </a:lnSpc>
            </a:pPr>
            <a:r>
              <a:rPr sz="2400" spc="20" dirty="0"/>
              <a:t>the </a:t>
            </a:r>
            <a:r>
              <a:rPr sz="2400" spc="15" dirty="0"/>
              <a:t>Senate  </a:t>
            </a:r>
            <a:r>
              <a:rPr sz="2400" spc="-10" dirty="0"/>
              <a:t>and </a:t>
            </a:r>
            <a:r>
              <a:rPr sz="2400" spc="20" dirty="0"/>
              <a:t>House</a:t>
            </a:r>
            <a:r>
              <a:rPr sz="2400" spc="150" dirty="0"/>
              <a:t> </a:t>
            </a:r>
            <a:r>
              <a:rPr sz="2400" spc="55" dirty="0"/>
              <a:t>(of</a:t>
            </a:r>
            <a:endParaRPr sz="240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spc="-5" dirty="0"/>
              <a:t>Rep</a:t>
            </a:r>
            <a:r>
              <a:rPr sz="2400" spc="30" dirty="0"/>
              <a:t>r</a:t>
            </a:r>
            <a:r>
              <a:rPr sz="2400" spc="40" dirty="0"/>
              <a:t>esentatives)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981250" y="3023616"/>
            <a:ext cx="200342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Aerial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view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west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front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1000" dirty="0">
              <a:latin typeface="Franklin Gothic Demi"/>
              <a:cs typeface="Franklin Gothic Demi"/>
            </a:endParaRPr>
          </a:p>
          <a:p>
            <a:pPr marL="145415">
              <a:lnSpc>
                <a:spcPct val="100000"/>
              </a:lnSpc>
            </a:pP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  <a:p>
            <a:pPr marL="38163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Architect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7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39661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How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many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Senators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there?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257937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one hundred</a:t>
            </a:r>
            <a:r>
              <a:rPr sz="24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0" dirty="0">
                <a:solidFill>
                  <a:srgbClr val="FFFFFF"/>
                </a:solidFill>
                <a:latin typeface="Franklin Gothic Demi"/>
                <a:cs typeface="Franklin Gothic Demi"/>
              </a:rPr>
              <a:t>(100)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1871" y="2147316"/>
            <a:ext cx="2136140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Senators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109th</a:t>
            </a:r>
            <a:r>
              <a:rPr sz="1000" b="1" spc="1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Congress.</a:t>
            </a:r>
            <a:endParaRPr sz="1000" dirty="0">
              <a:latin typeface="Franklin Gothic Demi"/>
              <a:cs typeface="Franklin Gothic Demi"/>
            </a:endParaRPr>
          </a:p>
          <a:p>
            <a:pPr marL="44132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Senate Photo</a:t>
            </a:r>
            <a:r>
              <a:rPr sz="700" b="1" spc="1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Studio.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0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5285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how many</a:t>
            </a:r>
            <a:r>
              <a:rPr sz="24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years?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92773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six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(6)</a:t>
            </a:r>
            <a:endParaRPr sz="240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9715" y="2147316"/>
            <a:ext cx="217805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1020" marR="5080" indent="-528955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hearing on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confirmation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G.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Roberts, </a:t>
            </a:r>
            <a:r>
              <a:rPr sz="1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Jr.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1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2005.</a:t>
            </a:r>
            <a:endParaRPr sz="1000" dirty="0">
              <a:latin typeface="Franklin Gothic Demi"/>
              <a:cs typeface="Franklin Gothic Demi"/>
            </a:endParaRPr>
          </a:p>
          <a:p>
            <a:pPr marL="35496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Senate Historical</a:t>
            </a:r>
            <a:r>
              <a:rPr sz="7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Office.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360426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your</a:t>
            </a:r>
            <a:r>
              <a:rPr sz="2400" b="1" spc="4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state’s</a:t>
            </a:r>
            <a:endParaRPr sz="2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Senators</a:t>
            </a:r>
            <a:r>
              <a:rPr sz="2400" b="1" spc="11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now?*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54816"/>
            <a:ext cx="1738630" cy="762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30" dirty="0"/>
              <a:t>Answers</a:t>
            </a:r>
            <a:r>
              <a:rPr sz="2400" spc="25" dirty="0"/>
              <a:t> </a:t>
            </a:r>
            <a:r>
              <a:rPr sz="2400" dirty="0"/>
              <a:t>will  </a:t>
            </a:r>
            <a:r>
              <a:rPr sz="2400" spc="15" dirty="0"/>
              <a:t>vary.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416300" y="1823049"/>
            <a:ext cx="2398395" cy="953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12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[District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Columbia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residents 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residents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2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territories 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should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answer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12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D.C. </a:t>
            </a:r>
            <a:r>
              <a:rPr sz="12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(or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territory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where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applicant </a:t>
            </a:r>
            <a:r>
              <a:rPr sz="12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lives) 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has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no </a:t>
            </a:r>
            <a:r>
              <a:rPr sz="12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12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Senators.]</a:t>
            </a:r>
            <a:endParaRPr sz="12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6300" y="3023616"/>
            <a:ext cx="235521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8419">
              <a:lnSpc>
                <a:spcPct val="100000"/>
              </a:lnSpc>
            </a:pP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Hiram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Revels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Mississippi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became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African American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1870.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LC-DIG-cwpbh-00554.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12178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has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how many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voting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members?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097816"/>
            <a:ext cx="219519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four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hundred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thirty-five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0" dirty="0">
                <a:solidFill>
                  <a:srgbClr val="FFFFFF"/>
                </a:solidFill>
                <a:latin typeface="Franklin Gothic Demi"/>
                <a:cs typeface="Franklin Gothic Demi"/>
              </a:rPr>
              <a:t>(435)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6258" y="2147316"/>
            <a:ext cx="1911985" cy="86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925" marR="5080" indent="373380" algn="r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George</a:t>
            </a:r>
            <a:r>
              <a:rPr sz="1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W.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Bush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delivering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1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Union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Address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before a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joint</a:t>
            </a:r>
            <a:r>
              <a:rPr sz="1000" b="1" spc="1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session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January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23,</a:t>
            </a:r>
            <a:r>
              <a:rPr sz="10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2007.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Representatives,</a:t>
            </a:r>
            <a:endParaRPr sz="7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60"/>
              </a:spcBef>
            </a:pP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Office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7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Photography.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19532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how  many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years?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9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40" dirty="0"/>
              <a:t>two</a:t>
            </a:r>
            <a:r>
              <a:rPr sz="2400" spc="25" dirty="0"/>
              <a:t> </a:t>
            </a:r>
            <a:r>
              <a:rPr sz="2400" spc="145" dirty="0"/>
              <a:t>(2)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2896616"/>
            <a:ext cx="2503805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Interior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view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Chamber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</a:pP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Representatives, circa</a:t>
            </a:r>
            <a:r>
              <a:rPr sz="10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1861.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596900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Representatives,  Office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7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Photography.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2847340" cy="750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your</a:t>
            </a:r>
            <a:endParaRPr sz="240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Representative.</a:t>
            </a:r>
            <a:endParaRPr sz="240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383316"/>
            <a:ext cx="1738630" cy="762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30" dirty="0"/>
              <a:t>Answers</a:t>
            </a:r>
            <a:r>
              <a:rPr sz="2400" spc="25" dirty="0"/>
              <a:t> </a:t>
            </a:r>
            <a:r>
              <a:rPr sz="2400" dirty="0"/>
              <a:t>will  </a:t>
            </a:r>
            <a:r>
              <a:rPr sz="2400" spc="15" dirty="0"/>
              <a:t>vary.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416300" y="1251549"/>
            <a:ext cx="2384425" cy="219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2715">
              <a:lnSpc>
                <a:spcPct val="104200"/>
              </a:lnSpc>
            </a:pPr>
            <a:r>
              <a:rPr sz="12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[Residents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territories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with 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nonvoting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Delegates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or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Resident  Commissioners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may</a:t>
            </a:r>
            <a:r>
              <a:rPr sz="12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provide</a:t>
            </a:r>
            <a:endParaRPr sz="1200" dirty="0">
              <a:latin typeface="Franklin Gothic Demi"/>
              <a:cs typeface="Franklin Gothic Demi"/>
            </a:endParaRPr>
          </a:p>
          <a:p>
            <a:pPr marL="12700" marR="5080">
              <a:lnSpc>
                <a:spcPct val="104200"/>
              </a:lnSpc>
            </a:pP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Delegate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or 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Commissioner. </a:t>
            </a:r>
            <a:r>
              <a:rPr sz="12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Also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acceptable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 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any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statement that the territory 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has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no </a:t>
            </a:r>
            <a:r>
              <a:rPr sz="12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(voting)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12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Congress.]</a:t>
            </a:r>
            <a:endParaRPr sz="1200" dirty="0">
              <a:latin typeface="Franklin Gothic Demi"/>
              <a:cs typeface="Franklin Gothic Demi"/>
            </a:endParaRPr>
          </a:p>
          <a:p>
            <a:pPr marL="29845" marR="771525">
              <a:lnSpc>
                <a:spcPct val="100000"/>
              </a:lnSpc>
              <a:spcBef>
                <a:spcPts val="750"/>
              </a:spcBef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Jeannette Rankin, 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 woman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elected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</a:t>
            </a:r>
            <a:r>
              <a:rPr sz="1000" b="1" spc="1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1000" dirty="0">
              <a:latin typeface="Franklin Gothic Demi"/>
              <a:cs typeface="Franklin Gothic Demi"/>
            </a:endParaRPr>
          </a:p>
          <a:p>
            <a:pPr marL="29845">
              <a:lnSpc>
                <a:spcPct val="100000"/>
              </a:lnSpc>
            </a:pP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Representatives.</a:t>
            </a:r>
            <a:endParaRPr sz="1000" dirty="0">
              <a:latin typeface="Franklin Gothic Demi"/>
              <a:cs typeface="Franklin Gothic Demi"/>
            </a:endParaRPr>
          </a:p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LC-USZ62-66358.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43344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does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303085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all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4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3062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Why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some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more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than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other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383133"/>
            <a:ext cx="2316480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35" dirty="0"/>
              <a:t>(because </a:t>
            </a:r>
            <a:r>
              <a:rPr sz="2000" spc="45" dirty="0"/>
              <a:t>of) </a:t>
            </a:r>
            <a:r>
              <a:rPr sz="2000" spc="15" dirty="0"/>
              <a:t>the  </a:t>
            </a:r>
            <a:r>
              <a:rPr sz="2000" spc="40" dirty="0"/>
              <a:t>state’s</a:t>
            </a:r>
            <a:r>
              <a:rPr sz="2000" spc="45" dirty="0"/>
              <a:t> </a:t>
            </a:r>
            <a:r>
              <a:rPr sz="2000" dirty="0"/>
              <a:t>population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16685"/>
            <a:ext cx="2265680" cy="1724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(because)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they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more</a:t>
            </a:r>
            <a:r>
              <a:rPr sz="2000" b="1" spc="11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35560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(because)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some  </a:t>
            </a:r>
            <a:r>
              <a:rPr sz="2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more 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636" y="3171934"/>
            <a:ext cx="1867535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Rotunda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10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Capitol.</a:t>
            </a:r>
            <a:endParaRPr sz="1000" dirty="0">
              <a:latin typeface="Franklin Gothic Demi"/>
              <a:cs typeface="Franklin Gothic Demi"/>
            </a:endParaRPr>
          </a:p>
          <a:p>
            <a:pPr marL="24511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Architect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7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8399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how  many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years?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-20" dirty="0"/>
              <a:t>four</a:t>
            </a:r>
            <a:r>
              <a:rPr sz="2400" spc="40" dirty="0"/>
              <a:t> </a:t>
            </a:r>
            <a:r>
              <a:rPr sz="2400" spc="145" dirty="0"/>
              <a:t>(4)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3023616"/>
            <a:ext cx="226822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inauguration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Theodore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Roosevelt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March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4,</a:t>
            </a:r>
            <a:r>
              <a:rPr sz="10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1905.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LC-USZ62-231.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03097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month do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vote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138493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November</a:t>
            </a:r>
            <a:endParaRPr sz="240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32359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400" b="1" spc="1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2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r>
              <a:rPr sz="24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now?*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52428" y="1465976"/>
            <a:ext cx="770255" cy="179705"/>
          </a:xfrm>
          <a:custGeom>
            <a:avLst/>
            <a:gdLst/>
            <a:ahLst/>
            <a:cxnLst/>
            <a:rect l="l" t="t" r="r" b="b"/>
            <a:pathLst>
              <a:path w="770254" h="179705">
                <a:moveTo>
                  <a:pt x="74675" y="0"/>
                </a:moveTo>
                <a:lnTo>
                  <a:pt x="41255" y="7469"/>
                </a:lnTo>
                <a:lnTo>
                  <a:pt x="18002" y="27368"/>
                </a:lnTo>
                <a:lnTo>
                  <a:pt x="4417" y="55935"/>
                </a:lnTo>
                <a:lnTo>
                  <a:pt x="0" y="89408"/>
                </a:lnTo>
                <a:lnTo>
                  <a:pt x="1071" y="105850"/>
                </a:lnTo>
                <a:lnTo>
                  <a:pt x="18287" y="151892"/>
                </a:lnTo>
                <a:lnTo>
                  <a:pt x="57828" y="177752"/>
                </a:lnTo>
                <a:lnTo>
                  <a:pt x="74675" y="179324"/>
                </a:lnTo>
                <a:lnTo>
                  <a:pt x="91757" y="177506"/>
                </a:lnTo>
                <a:lnTo>
                  <a:pt x="107314" y="172021"/>
                </a:lnTo>
                <a:lnTo>
                  <a:pt x="120967" y="162821"/>
                </a:lnTo>
                <a:lnTo>
                  <a:pt x="132333" y="149860"/>
                </a:lnTo>
                <a:lnTo>
                  <a:pt x="134373" y="146050"/>
                </a:lnTo>
                <a:lnTo>
                  <a:pt x="74675" y="146050"/>
                </a:lnTo>
                <a:lnTo>
                  <a:pt x="57566" y="140271"/>
                </a:lnTo>
                <a:lnTo>
                  <a:pt x="47910" y="125920"/>
                </a:lnTo>
                <a:lnTo>
                  <a:pt x="43636" y="107473"/>
                </a:lnTo>
                <a:lnTo>
                  <a:pt x="42671" y="89408"/>
                </a:lnTo>
                <a:lnTo>
                  <a:pt x="42973" y="80589"/>
                </a:lnTo>
                <a:lnTo>
                  <a:pt x="58038" y="38417"/>
                </a:lnTo>
                <a:lnTo>
                  <a:pt x="74675" y="33274"/>
                </a:lnTo>
                <a:lnTo>
                  <a:pt x="133905" y="33274"/>
                </a:lnTo>
                <a:lnTo>
                  <a:pt x="130047" y="26670"/>
                </a:lnTo>
                <a:lnTo>
                  <a:pt x="118752" y="14466"/>
                </a:lnTo>
                <a:lnTo>
                  <a:pt x="105790" y="6191"/>
                </a:lnTo>
                <a:lnTo>
                  <a:pt x="91114" y="1488"/>
                </a:lnTo>
                <a:lnTo>
                  <a:pt x="74675" y="0"/>
                </a:lnTo>
                <a:close/>
              </a:path>
              <a:path w="770254" h="179705">
                <a:moveTo>
                  <a:pt x="133905" y="33274"/>
                </a:moveTo>
                <a:lnTo>
                  <a:pt x="74675" y="33274"/>
                </a:lnTo>
                <a:lnTo>
                  <a:pt x="83248" y="34290"/>
                </a:lnTo>
                <a:lnTo>
                  <a:pt x="90106" y="37401"/>
                </a:lnTo>
                <a:lnTo>
                  <a:pt x="105894" y="79795"/>
                </a:lnTo>
                <a:lnTo>
                  <a:pt x="106171" y="89662"/>
                </a:lnTo>
                <a:lnTo>
                  <a:pt x="105910" y="98698"/>
                </a:lnTo>
                <a:lnTo>
                  <a:pt x="91281" y="141001"/>
                </a:lnTo>
                <a:lnTo>
                  <a:pt x="74675" y="146050"/>
                </a:lnTo>
                <a:lnTo>
                  <a:pt x="134373" y="146050"/>
                </a:lnTo>
                <a:lnTo>
                  <a:pt x="139628" y="136235"/>
                </a:lnTo>
                <a:lnTo>
                  <a:pt x="144779" y="120872"/>
                </a:lnTo>
                <a:lnTo>
                  <a:pt x="147835" y="104890"/>
                </a:lnTo>
                <a:lnTo>
                  <a:pt x="148843" y="89408"/>
                </a:lnTo>
                <a:lnTo>
                  <a:pt x="147657" y="73104"/>
                </a:lnTo>
                <a:lnTo>
                  <a:pt x="144113" y="56515"/>
                </a:lnTo>
                <a:lnTo>
                  <a:pt x="138235" y="40687"/>
                </a:lnTo>
                <a:lnTo>
                  <a:pt x="133905" y="33274"/>
                </a:lnTo>
                <a:close/>
              </a:path>
              <a:path w="770254" h="179705">
                <a:moveTo>
                  <a:pt x="280366" y="156972"/>
                </a:moveTo>
                <a:lnTo>
                  <a:pt x="202183" y="156972"/>
                </a:lnTo>
                <a:lnTo>
                  <a:pt x="209295" y="167001"/>
                </a:lnTo>
                <a:lnTo>
                  <a:pt x="217169" y="173958"/>
                </a:lnTo>
                <a:lnTo>
                  <a:pt x="226758" y="178010"/>
                </a:lnTo>
                <a:lnTo>
                  <a:pt x="239013" y="179324"/>
                </a:lnTo>
                <a:lnTo>
                  <a:pt x="263584" y="173597"/>
                </a:lnTo>
                <a:lnTo>
                  <a:pt x="279749" y="158464"/>
                </a:lnTo>
                <a:lnTo>
                  <a:pt x="280366" y="156972"/>
                </a:lnTo>
                <a:close/>
              </a:path>
              <a:path w="770254" h="179705">
                <a:moveTo>
                  <a:pt x="210819" y="2540"/>
                </a:moveTo>
                <a:lnTo>
                  <a:pt x="173481" y="2540"/>
                </a:lnTo>
                <a:lnTo>
                  <a:pt x="173481" y="176784"/>
                </a:lnTo>
                <a:lnTo>
                  <a:pt x="193801" y="176784"/>
                </a:lnTo>
                <a:lnTo>
                  <a:pt x="196087" y="169926"/>
                </a:lnTo>
                <a:lnTo>
                  <a:pt x="197611" y="162560"/>
                </a:lnTo>
                <a:lnTo>
                  <a:pt x="202183" y="156972"/>
                </a:lnTo>
                <a:lnTo>
                  <a:pt x="280366" y="156972"/>
                </a:lnTo>
                <a:lnTo>
                  <a:pt x="281942" y="153162"/>
                </a:lnTo>
                <a:lnTo>
                  <a:pt x="224535" y="153162"/>
                </a:lnTo>
                <a:lnTo>
                  <a:pt x="219201" y="149860"/>
                </a:lnTo>
                <a:lnTo>
                  <a:pt x="211602" y="137953"/>
                </a:lnTo>
                <a:lnTo>
                  <a:pt x="211553" y="136997"/>
                </a:lnTo>
                <a:lnTo>
                  <a:pt x="211327" y="129794"/>
                </a:lnTo>
                <a:lnTo>
                  <a:pt x="211327" y="104140"/>
                </a:lnTo>
                <a:lnTo>
                  <a:pt x="212006" y="93154"/>
                </a:lnTo>
                <a:lnTo>
                  <a:pt x="214852" y="82359"/>
                </a:lnTo>
                <a:lnTo>
                  <a:pt x="221079" y="74136"/>
                </a:lnTo>
                <a:lnTo>
                  <a:pt x="231901" y="70866"/>
                </a:lnTo>
                <a:lnTo>
                  <a:pt x="282440" y="70866"/>
                </a:lnTo>
                <a:lnTo>
                  <a:pt x="281146" y="67310"/>
                </a:lnTo>
                <a:lnTo>
                  <a:pt x="278079" y="64008"/>
                </a:lnTo>
                <a:lnTo>
                  <a:pt x="210819" y="64008"/>
                </a:lnTo>
                <a:lnTo>
                  <a:pt x="210819" y="2540"/>
                </a:lnTo>
                <a:close/>
              </a:path>
              <a:path w="770254" h="179705">
                <a:moveTo>
                  <a:pt x="282440" y="70866"/>
                </a:moveTo>
                <a:lnTo>
                  <a:pt x="231901" y="70866"/>
                </a:lnTo>
                <a:lnTo>
                  <a:pt x="243796" y="75299"/>
                </a:lnTo>
                <a:lnTo>
                  <a:pt x="249904" y="86137"/>
                </a:lnTo>
                <a:lnTo>
                  <a:pt x="252154" y="99691"/>
                </a:lnTo>
                <a:lnTo>
                  <a:pt x="252475" y="112268"/>
                </a:lnTo>
                <a:lnTo>
                  <a:pt x="252146" y="124551"/>
                </a:lnTo>
                <a:lnTo>
                  <a:pt x="249840" y="137953"/>
                </a:lnTo>
                <a:lnTo>
                  <a:pt x="243582" y="148736"/>
                </a:lnTo>
                <a:lnTo>
                  <a:pt x="231393" y="153162"/>
                </a:lnTo>
                <a:lnTo>
                  <a:pt x="281942" y="153162"/>
                </a:lnTo>
                <a:lnTo>
                  <a:pt x="288627" y="136997"/>
                </a:lnTo>
                <a:lnTo>
                  <a:pt x="291337" y="112268"/>
                </a:lnTo>
                <a:lnTo>
                  <a:pt x="289016" y="88931"/>
                </a:lnTo>
                <a:lnTo>
                  <a:pt x="282440" y="70866"/>
                </a:lnTo>
                <a:close/>
              </a:path>
              <a:path w="770254" h="179705">
                <a:moveTo>
                  <a:pt x="243331" y="45212"/>
                </a:moveTo>
                <a:lnTo>
                  <a:pt x="233195" y="46362"/>
                </a:lnTo>
                <a:lnTo>
                  <a:pt x="224535" y="49847"/>
                </a:lnTo>
                <a:lnTo>
                  <a:pt x="217400" y="55713"/>
                </a:lnTo>
                <a:lnTo>
                  <a:pt x="211835" y="64008"/>
                </a:lnTo>
                <a:lnTo>
                  <a:pt x="278079" y="64008"/>
                </a:lnTo>
                <a:lnTo>
                  <a:pt x="266370" y="51403"/>
                </a:lnTo>
                <a:lnTo>
                  <a:pt x="243331" y="45212"/>
                </a:lnTo>
                <a:close/>
              </a:path>
              <a:path w="770254" h="179705">
                <a:moveTo>
                  <a:pt x="419282" y="70104"/>
                </a:moveTo>
                <a:lnTo>
                  <a:pt x="371093" y="70104"/>
                </a:lnTo>
                <a:lnTo>
                  <a:pt x="377443" y="71882"/>
                </a:lnTo>
                <a:lnTo>
                  <a:pt x="380745" y="76200"/>
                </a:lnTo>
                <a:lnTo>
                  <a:pt x="384555" y="81026"/>
                </a:lnTo>
                <a:lnTo>
                  <a:pt x="384047" y="87630"/>
                </a:lnTo>
                <a:lnTo>
                  <a:pt x="384047" y="96266"/>
                </a:lnTo>
                <a:lnTo>
                  <a:pt x="344971" y="100980"/>
                </a:lnTo>
                <a:lnTo>
                  <a:pt x="306169" y="129611"/>
                </a:lnTo>
                <a:lnTo>
                  <a:pt x="304037" y="142748"/>
                </a:lnTo>
                <a:lnTo>
                  <a:pt x="307173" y="158750"/>
                </a:lnTo>
                <a:lnTo>
                  <a:pt x="315785" y="170180"/>
                </a:lnTo>
                <a:lnTo>
                  <a:pt x="328683" y="177038"/>
                </a:lnTo>
                <a:lnTo>
                  <a:pt x="344677" y="179324"/>
                </a:lnTo>
                <a:lnTo>
                  <a:pt x="357751" y="177934"/>
                </a:lnTo>
                <a:lnTo>
                  <a:pt x="368490" y="173736"/>
                </a:lnTo>
                <a:lnTo>
                  <a:pt x="377610" y="166679"/>
                </a:lnTo>
                <a:lnTo>
                  <a:pt x="385825" y="156718"/>
                </a:lnTo>
                <a:lnTo>
                  <a:pt x="422147" y="156718"/>
                </a:lnTo>
                <a:lnTo>
                  <a:pt x="422147" y="155702"/>
                </a:lnTo>
                <a:lnTo>
                  <a:pt x="349757" y="155702"/>
                </a:lnTo>
                <a:lnTo>
                  <a:pt x="343661" y="148844"/>
                </a:lnTo>
                <a:lnTo>
                  <a:pt x="343661" y="138684"/>
                </a:lnTo>
                <a:lnTo>
                  <a:pt x="347972" y="127277"/>
                </a:lnTo>
                <a:lnTo>
                  <a:pt x="358520" y="120396"/>
                </a:lnTo>
                <a:lnTo>
                  <a:pt x="371736" y="116752"/>
                </a:lnTo>
                <a:lnTo>
                  <a:pt x="384047" y="115062"/>
                </a:lnTo>
                <a:lnTo>
                  <a:pt x="422143" y="115062"/>
                </a:lnTo>
                <a:lnTo>
                  <a:pt x="422108" y="85598"/>
                </a:lnTo>
                <a:lnTo>
                  <a:pt x="421131" y="75279"/>
                </a:lnTo>
                <a:lnTo>
                  <a:pt x="419282" y="70104"/>
                </a:lnTo>
                <a:close/>
              </a:path>
              <a:path w="770254" h="179705">
                <a:moveTo>
                  <a:pt x="422147" y="156718"/>
                </a:moveTo>
                <a:lnTo>
                  <a:pt x="385825" y="156718"/>
                </a:lnTo>
                <a:lnTo>
                  <a:pt x="385747" y="158750"/>
                </a:lnTo>
                <a:lnTo>
                  <a:pt x="385628" y="164084"/>
                </a:lnTo>
                <a:lnTo>
                  <a:pt x="386079" y="170180"/>
                </a:lnTo>
                <a:lnTo>
                  <a:pt x="387603" y="176784"/>
                </a:lnTo>
                <a:lnTo>
                  <a:pt x="424688" y="176784"/>
                </a:lnTo>
                <a:lnTo>
                  <a:pt x="422655" y="170434"/>
                </a:lnTo>
                <a:lnTo>
                  <a:pt x="422147" y="164084"/>
                </a:lnTo>
                <a:lnTo>
                  <a:pt x="422147" y="156718"/>
                </a:lnTo>
                <a:close/>
              </a:path>
              <a:path w="770254" h="179705">
                <a:moveTo>
                  <a:pt x="422143" y="115062"/>
                </a:moveTo>
                <a:lnTo>
                  <a:pt x="384047" y="115062"/>
                </a:lnTo>
                <a:lnTo>
                  <a:pt x="383961" y="127277"/>
                </a:lnTo>
                <a:lnTo>
                  <a:pt x="383508" y="132969"/>
                </a:lnTo>
                <a:lnTo>
                  <a:pt x="382012" y="139001"/>
                </a:lnTo>
                <a:lnTo>
                  <a:pt x="378967" y="145034"/>
                </a:lnTo>
                <a:lnTo>
                  <a:pt x="374649" y="151638"/>
                </a:lnTo>
                <a:lnTo>
                  <a:pt x="367791" y="155702"/>
                </a:lnTo>
                <a:lnTo>
                  <a:pt x="422147" y="155702"/>
                </a:lnTo>
                <a:lnTo>
                  <a:pt x="422143" y="115062"/>
                </a:lnTo>
                <a:close/>
              </a:path>
              <a:path w="770254" h="179705">
                <a:moveTo>
                  <a:pt x="369315" y="45212"/>
                </a:moveTo>
                <a:lnTo>
                  <a:pt x="348781" y="47128"/>
                </a:lnTo>
                <a:lnTo>
                  <a:pt x="329818" y="53689"/>
                </a:lnTo>
                <a:lnTo>
                  <a:pt x="315237" y="66107"/>
                </a:lnTo>
                <a:lnTo>
                  <a:pt x="307847" y="85598"/>
                </a:lnTo>
                <a:lnTo>
                  <a:pt x="343153" y="88900"/>
                </a:lnTo>
                <a:lnTo>
                  <a:pt x="344967" y="80605"/>
                </a:lnTo>
                <a:lnTo>
                  <a:pt x="349853" y="74739"/>
                </a:lnTo>
                <a:lnTo>
                  <a:pt x="356977" y="71254"/>
                </a:lnTo>
                <a:lnTo>
                  <a:pt x="365505" y="70104"/>
                </a:lnTo>
                <a:lnTo>
                  <a:pt x="419282" y="70104"/>
                </a:lnTo>
                <a:lnTo>
                  <a:pt x="417647" y="65528"/>
                </a:lnTo>
                <a:lnTo>
                  <a:pt x="410209" y="56896"/>
                </a:lnTo>
                <a:lnTo>
                  <a:pt x="401284" y="51427"/>
                </a:lnTo>
                <a:lnTo>
                  <a:pt x="390810" y="47815"/>
                </a:lnTo>
                <a:lnTo>
                  <a:pt x="379813" y="45823"/>
                </a:lnTo>
                <a:lnTo>
                  <a:pt x="369315" y="45212"/>
                </a:lnTo>
                <a:close/>
              </a:path>
              <a:path w="770254" h="179705">
                <a:moveTo>
                  <a:pt x="481583" y="47752"/>
                </a:moveTo>
                <a:lnTo>
                  <a:pt x="446023" y="47752"/>
                </a:lnTo>
                <a:lnTo>
                  <a:pt x="446023" y="176784"/>
                </a:lnTo>
                <a:lnTo>
                  <a:pt x="483361" y="176784"/>
                </a:lnTo>
                <a:lnTo>
                  <a:pt x="483477" y="101600"/>
                </a:lnTo>
                <a:lnTo>
                  <a:pt x="483548" y="97365"/>
                </a:lnTo>
                <a:lnTo>
                  <a:pt x="485425" y="86582"/>
                </a:lnTo>
                <a:lnTo>
                  <a:pt x="490970" y="78418"/>
                </a:lnTo>
                <a:lnTo>
                  <a:pt x="502157" y="75184"/>
                </a:lnTo>
                <a:lnTo>
                  <a:pt x="628739" y="75184"/>
                </a:lnTo>
                <a:lnTo>
                  <a:pt x="627172" y="67564"/>
                </a:lnTo>
                <a:lnTo>
                  <a:pt x="481583" y="67564"/>
                </a:lnTo>
                <a:lnTo>
                  <a:pt x="481583" y="47752"/>
                </a:lnTo>
                <a:close/>
              </a:path>
              <a:path w="770254" h="179705">
                <a:moveTo>
                  <a:pt x="628739" y="75184"/>
                </a:moveTo>
                <a:lnTo>
                  <a:pt x="502157" y="75184"/>
                </a:lnTo>
                <a:lnTo>
                  <a:pt x="512921" y="78489"/>
                </a:lnTo>
                <a:lnTo>
                  <a:pt x="517778" y="86772"/>
                </a:lnTo>
                <a:lnTo>
                  <a:pt x="518866" y="96266"/>
                </a:lnTo>
                <a:lnTo>
                  <a:pt x="518921" y="176784"/>
                </a:lnTo>
                <a:lnTo>
                  <a:pt x="556260" y="176784"/>
                </a:lnTo>
                <a:lnTo>
                  <a:pt x="556154" y="97365"/>
                </a:lnTo>
                <a:lnTo>
                  <a:pt x="556005" y="91440"/>
                </a:lnTo>
                <a:lnTo>
                  <a:pt x="561594" y="79248"/>
                </a:lnTo>
                <a:lnTo>
                  <a:pt x="568452" y="75438"/>
                </a:lnTo>
                <a:lnTo>
                  <a:pt x="628791" y="75438"/>
                </a:lnTo>
                <a:lnTo>
                  <a:pt x="628739" y="75184"/>
                </a:lnTo>
                <a:close/>
              </a:path>
              <a:path w="770254" h="179705">
                <a:moveTo>
                  <a:pt x="628791" y="75438"/>
                </a:moveTo>
                <a:lnTo>
                  <a:pt x="582930" y="75438"/>
                </a:lnTo>
                <a:lnTo>
                  <a:pt x="589026" y="77724"/>
                </a:lnTo>
                <a:lnTo>
                  <a:pt x="591300" y="86772"/>
                </a:lnTo>
                <a:lnTo>
                  <a:pt x="592327" y="90678"/>
                </a:lnTo>
                <a:lnTo>
                  <a:pt x="591891" y="101600"/>
                </a:lnTo>
                <a:lnTo>
                  <a:pt x="591819" y="176784"/>
                </a:lnTo>
                <a:lnTo>
                  <a:pt x="629157" y="176784"/>
                </a:lnTo>
                <a:lnTo>
                  <a:pt x="629238" y="90678"/>
                </a:lnTo>
                <a:lnTo>
                  <a:pt x="629285" y="85852"/>
                </a:lnTo>
                <a:lnTo>
                  <a:pt x="628967" y="76295"/>
                </a:lnTo>
                <a:lnTo>
                  <a:pt x="628791" y="75438"/>
                </a:lnTo>
                <a:close/>
              </a:path>
              <a:path w="770254" h="179705">
                <a:moveTo>
                  <a:pt x="517905" y="45212"/>
                </a:moveTo>
                <a:lnTo>
                  <a:pt x="506166" y="46561"/>
                </a:lnTo>
                <a:lnTo>
                  <a:pt x="496189" y="50673"/>
                </a:lnTo>
                <a:lnTo>
                  <a:pt x="488116" y="57642"/>
                </a:lnTo>
                <a:lnTo>
                  <a:pt x="482091" y="67564"/>
                </a:lnTo>
                <a:lnTo>
                  <a:pt x="553211" y="67564"/>
                </a:lnTo>
                <a:lnTo>
                  <a:pt x="546873" y="57642"/>
                </a:lnTo>
                <a:lnTo>
                  <a:pt x="539083" y="50673"/>
                </a:lnTo>
                <a:lnTo>
                  <a:pt x="529530" y="46561"/>
                </a:lnTo>
                <a:lnTo>
                  <a:pt x="517905" y="45212"/>
                </a:lnTo>
                <a:close/>
              </a:path>
              <a:path w="770254" h="179705">
                <a:moveTo>
                  <a:pt x="590804" y="45212"/>
                </a:moveTo>
                <a:lnTo>
                  <a:pt x="579108" y="46561"/>
                </a:lnTo>
                <a:lnTo>
                  <a:pt x="568483" y="50673"/>
                </a:lnTo>
                <a:lnTo>
                  <a:pt x="559621" y="57642"/>
                </a:lnTo>
                <a:lnTo>
                  <a:pt x="553211" y="67564"/>
                </a:lnTo>
                <a:lnTo>
                  <a:pt x="627172" y="67564"/>
                </a:lnTo>
                <a:lnTo>
                  <a:pt x="590804" y="45212"/>
                </a:lnTo>
                <a:close/>
              </a:path>
              <a:path w="770254" h="179705">
                <a:moveTo>
                  <a:pt x="764709" y="70104"/>
                </a:moveTo>
                <a:lnTo>
                  <a:pt x="716521" y="70104"/>
                </a:lnTo>
                <a:lnTo>
                  <a:pt x="722871" y="71882"/>
                </a:lnTo>
                <a:lnTo>
                  <a:pt x="726173" y="76200"/>
                </a:lnTo>
                <a:lnTo>
                  <a:pt x="729983" y="81026"/>
                </a:lnTo>
                <a:lnTo>
                  <a:pt x="729475" y="87630"/>
                </a:lnTo>
                <a:lnTo>
                  <a:pt x="729475" y="96266"/>
                </a:lnTo>
                <a:lnTo>
                  <a:pt x="690398" y="100980"/>
                </a:lnTo>
                <a:lnTo>
                  <a:pt x="651596" y="129611"/>
                </a:lnTo>
                <a:lnTo>
                  <a:pt x="649465" y="142748"/>
                </a:lnTo>
                <a:lnTo>
                  <a:pt x="652600" y="158750"/>
                </a:lnTo>
                <a:lnTo>
                  <a:pt x="661212" y="170180"/>
                </a:lnTo>
                <a:lnTo>
                  <a:pt x="674111" y="177038"/>
                </a:lnTo>
                <a:lnTo>
                  <a:pt x="690105" y="179324"/>
                </a:lnTo>
                <a:lnTo>
                  <a:pt x="703178" y="177934"/>
                </a:lnTo>
                <a:lnTo>
                  <a:pt x="713917" y="173736"/>
                </a:lnTo>
                <a:lnTo>
                  <a:pt x="723037" y="166679"/>
                </a:lnTo>
                <a:lnTo>
                  <a:pt x="731253" y="156718"/>
                </a:lnTo>
                <a:lnTo>
                  <a:pt x="767574" y="156718"/>
                </a:lnTo>
                <a:lnTo>
                  <a:pt x="767574" y="155702"/>
                </a:lnTo>
                <a:lnTo>
                  <a:pt x="695185" y="155702"/>
                </a:lnTo>
                <a:lnTo>
                  <a:pt x="689089" y="148844"/>
                </a:lnTo>
                <a:lnTo>
                  <a:pt x="689089" y="138684"/>
                </a:lnTo>
                <a:lnTo>
                  <a:pt x="693399" y="127277"/>
                </a:lnTo>
                <a:lnTo>
                  <a:pt x="703948" y="120396"/>
                </a:lnTo>
                <a:lnTo>
                  <a:pt x="717164" y="116752"/>
                </a:lnTo>
                <a:lnTo>
                  <a:pt x="729475" y="115062"/>
                </a:lnTo>
                <a:lnTo>
                  <a:pt x="767570" y="115062"/>
                </a:lnTo>
                <a:lnTo>
                  <a:pt x="767535" y="85598"/>
                </a:lnTo>
                <a:lnTo>
                  <a:pt x="766559" y="75279"/>
                </a:lnTo>
                <a:lnTo>
                  <a:pt x="764709" y="70104"/>
                </a:lnTo>
                <a:close/>
              </a:path>
              <a:path w="770254" h="179705">
                <a:moveTo>
                  <a:pt x="767574" y="156718"/>
                </a:moveTo>
                <a:lnTo>
                  <a:pt x="731253" y="156718"/>
                </a:lnTo>
                <a:lnTo>
                  <a:pt x="731175" y="158750"/>
                </a:lnTo>
                <a:lnTo>
                  <a:pt x="731055" y="164084"/>
                </a:lnTo>
                <a:lnTo>
                  <a:pt x="731507" y="170180"/>
                </a:lnTo>
                <a:lnTo>
                  <a:pt x="733031" y="176784"/>
                </a:lnTo>
                <a:lnTo>
                  <a:pt x="770115" y="176784"/>
                </a:lnTo>
                <a:lnTo>
                  <a:pt x="768083" y="170434"/>
                </a:lnTo>
                <a:lnTo>
                  <a:pt x="767575" y="164084"/>
                </a:lnTo>
                <a:lnTo>
                  <a:pt x="767574" y="156718"/>
                </a:lnTo>
                <a:close/>
              </a:path>
              <a:path w="770254" h="179705">
                <a:moveTo>
                  <a:pt x="767570" y="115062"/>
                </a:moveTo>
                <a:lnTo>
                  <a:pt x="729475" y="115062"/>
                </a:lnTo>
                <a:lnTo>
                  <a:pt x="729389" y="127277"/>
                </a:lnTo>
                <a:lnTo>
                  <a:pt x="728935" y="132969"/>
                </a:lnTo>
                <a:lnTo>
                  <a:pt x="727439" y="139001"/>
                </a:lnTo>
                <a:lnTo>
                  <a:pt x="724395" y="145034"/>
                </a:lnTo>
                <a:lnTo>
                  <a:pt x="720077" y="151638"/>
                </a:lnTo>
                <a:lnTo>
                  <a:pt x="713219" y="155702"/>
                </a:lnTo>
                <a:lnTo>
                  <a:pt x="767574" y="155702"/>
                </a:lnTo>
                <a:lnTo>
                  <a:pt x="767570" y="115062"/>
                </a:lnTo>
                <a:close/>
              </a:path>
              <a:path w="770254" h="179705">
                <a:moveTo>
                  <a:pt x="714743" y="45212"/>
                </a:moveTo>
                <a:lnTo>
                  <a:pt x="694208" y="47128"/>
                </a:lnTo>
                <a:lnTo>
                  <a:pt x="675246" y="53689"/>
                </a:lnTo>
                <a:lnTo>
                  <a:pt x="660665" y="66107"/>
                </a:lnTo>
                <a:lnTo>
                  <a:pt x="653275" y="85598"/>
                </a:lnTo>
                <a:lnTo>
                  <a:pt x="688581" y="88900"/>
                </a:lnTo>
                <a:lnTo>
                  <a:pt x="690395" y="80605"/>
                </a:lnTo>
                <a:lnTo>
                  <a:pt x="695280" y="74739"/>
                </a:lnTo>
                <a:lnTo>
                  <a:pt x="702404" y="71254"/>
                </a:lnTo>
                <a:lnTo>
                  <a:pt x="710933" y="70104"/>
                </a:lnTo>
                <a:lnTo>
                  <a:pt x="764709" y="70104"/>
                </a:lnTo>
                <a:lnTo>
                  <a:pt x="763074" y="65528"/>
                </a:lnTo>
                <a:lnTo>
                  <a:pt x="755637" y="56896"/>
                </a:lnTo>
                <a:lnTo>
                  <a:pt x="746711" y="51427"/>
                </a:lnTo>
                <a:lnTo>
                  <a:pt x="736238" y="47815"/>
                </a:lnTo>
                <a:lnTo>
                  <a:pt x="725240" y="45823"/>
                </a:lnTo>
                <a:lnTo>
                  <a:pt x="714743" y="452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29001" y="1492022"/>
            <a:ext cx="133350" cy="128270"/>
          </a:xfrm>
          <a:custGeom>
            <a:avLst/>
            <a:gdLst/>
            <a:ahLst/>
            <a:cxnLst/>
            <a:rect l="l" t="t" r="r" b="b"/>
            <a:pathLst>
              <a:path w="133350" h="128269">
                <a:moveTo>
                  <a:pt x="132791" y="47828"/>
                </a:moveTo>
                <a:lnTo>
                  <a:pt x="0" y="47828"/>
                </a:lnTo>
                <a:lnTo>
                  <a:pt x="41605" y="78752"/>
                </a:lnTo>
                <a:lnTo>
                  <a:pt x="25425" y="127812"/>
                </a:lnTo>
                <a:lnTo>
                  <a:pt x="66484" y="97586"/>
                </a:lnTo>
                <a:lnTo>
                  <a:pt x="97684" y="97586"/>
                </a:lnTo>
                <a:lnTo>
                  <a:pt x="91541" y="78752"/>
                </a:lnTo>
                <a:lnTo>
                  <a:pt x="132791" y="47828"/>
                </a:lnTo>
                <a:close/>
              </a:path>
              <a:path w="133350" h="128269">
                <a:moveTo>
                  <a:pt x="97684" y="97586"/>
                </a:moveTo>
                <a:lnTo>
                  <a:pt x="66484" y="97586"/>
                </a:lnTo>
                <a:lnTo>
                  <a:pt x="107543" y="127812"/>
                </a:lnTo>
                <a:lnTo>
                  <a:pt x="97684" y="97586"/>
                </a:lnTo>
                <a:close/>
              </a:path>
              <a:path w="133350" h="128269">
                <a:moveTo>
                  <a:pt x="66484" y="0"/>
                </a:moveTo>
                <a:lnTo>
                  <a:pt x="51028" y="47828"/>
                </a:lnTo>
                <a:lnTo>
                  <a:pt x="81584" y="47828"/>
                </a:lnTo>
                <a:lnTo>
                  <a:pt x="66484" y="0"/>
                </a:lnTo>
                <a:close/>
              </a:path>
            </a:pathLst>
          </a:custGeom>
          <a:solidFill>
            <a:srgbClr val="BABC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60556" y="1062624"/>
            <a:ext cx="1645894" cy="179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29001" y="1088670"/>
            <a:ext cx="133350" cy="128270"/>
          </a:xfrm>
          <a:custGeom>
            <a:avLst/>
            <a:gdLst/>
            <a:ahLst/>
            <a:cxnLst/>
            <a:rect l="l" t="t" r="r" b="b"/>
            <a:pathLst>
              <a:path w="133350" h="128269">
                <a:moveTo>
                  <a:pt x="132791" y="47828"/>
                </a:moveTo>
                <a:lnTo>
                  <a:pt x="0" y="47828"/>
                </a:lnTo>
                <a:lnTo>
                  <a:pt x="41605" y="78752"/>
                </a:lnTo>
                <a:lnTo>
                  <a:pt x="25425" y="127812"/>
                </a:lnTo>
                <a:lnTo>
                  <a:pt x="66484" y="97586"/>
                </a:lnTo>
                <a:lnTo>
                  <a:pt x="97684" y="97586"/>
                </a:lnTo>
                <a:lnTo>
                  <a:pt x="91541" y="78752"/>
                </a:lnTo>
                <a:lnTo>
                  <a:pt x="132791" y="47828"/>
                </a:lnTo>
                <a:close/>
              </a:path>
              <a:path w="133350" h="128269">
                <a:moveTo>
                  <a:pt x="97684" y="97586"/>
                </a:moveTo>
                <a:lnTo>
                  <a:pt x="66484" y="97586"/>
                </a:lnTo>
                <a:lnTo>
                  <a:pt x="107543" y="127812"/>
                </a:lnTo>
                <a:lnTo>
                  <a:pt x="97684" y="97586"/>
                </a:lnTo>
                <a:close/>
              </a:path>
              <a:path w="133350" h="128269">
                <a:moveTo>
                  <a:pt x="66484" y="0"/>
                </a:moveTo>
                <a:lnTo>
                  <a:pt x="51028" y="47828"/>
                </a:lnTo>
                <a:lnTo>
                  <a:pt x="81584" y="47828"/>
                </a:lnTo>
                <a:lnTo>
                  <a:pt x="66484" y="0"/>
                </a:lnTo>
                <a:close/>
              </a:path>
            </a:pathLst>
          </a:custGeom>
          <a:solidFill>
            <a:srgbClr val="BABC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16300" y="2560066"/>
            <a:ext cx="2333625" cy="1018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2479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Barack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Obama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sworn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44th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Chief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508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G.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Roberts, </a:t>
            </a:r>
            <a:r>
              <a:rPr sz="1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Jr.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D.C.,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January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20,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2009.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Department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Defense photo</a:t>
            </a:r>
            <a:r>
              <a:rPr sz="7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</a:t>
            </a:r>
            <a:endParaRPr sz="7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Air Force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Master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Sgt.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Cecilio</a:t>
            </a:r>
            <a:r>
              <a:rPr sz="7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Ricardo.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29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8112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Vice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now?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60556" y="1869328"/>
            <a:ext cx="615950" cy="179705"/>
          </a:xfrm>
          <a:custGeom>
            <a:avLst/>
            <a:gdLst/>
            <a:ahLst/>
            <a:cxnLst/>
            <a:rect l="l" t="t" r="r" b="b"/>
            <a:pathLst>
              <a:path w="615950" h="179705">
                <a:moveTo>
                  <a:pt x="0" y="2539"/>
                </a:moveTo>
                <a:lnTo>
                  <a:pt x="0" y="176783"/>
                </a:lnTo>
                <a:lnTo>
                  <a:pt x="77978" y="176783"/>
                </a:lnTo>
                <a:lnTo>
                  <a:pt x="122682" y="167385"/>
                </a:lnTo>
                <a:lnTo>
                  <a:pt x="140547" y="145033"/>
                </a:lnTo>
                <a:lnTo>
                  <a:pt x="85598" y="145033"/>
                </a:lnTo>
                <a:lnTo>
                  <a:pt x="76200" y="144525"/>
                </a:lnTo>
                <a:lnTo>
                  <a:pt x="40640" y="144525"/>
                </a:lnTo>
                <a:lnTo>
                  <a:pt x="40640" y="102615"/>
                </a:lnTo>
                <a:lnTo>
                  <a:pt x="134759" y="102615"/>
                </a:lnTo>
                <a:lnTo>
                  <a:pt x="133953" y="101218"/>
                </a:lnTo>
                <a:lnTo>
                  <a:pt x="122479" y="91789"/>
                </a:lnTo>
                <a:lnTo>
                  <a:pt x="107696" y="86359"/>
                </a:lnTo>
                <a:lnTo>
                  <a:pt x="107696" y="85851"/>
                </a:lnTo>
                <a:lnTo>
                  <a:pt x="120332" y="80835"/>
                </a:lnTo>
                <a:lnTo>
                  <a:pt x="130302" y="72770"/>
                </a:lnTo>
                <a:lnTo>
                  <a:pt x="130682" y="72135"/>
                </a:lnTo>
                <a:lnTo>
                  <a:pt x="83820" y="72135"/>
                </a:lnTo>
                <a:lnTo>
                  <a:pt x="75438" y="71627"/>
                </a:lnTo>
                <a:lnTo>
                  <a:pt x="40640" y="71627"/>
                </a:lnTo>
                <a:lnTo>
                  <a:pt x="40640" y="33527"/>
                </a:lnTo>
                <a:lnTo>
                  <a:pt x="72136" y="33527"/>
                </a:lnTo>
                <a:lnTo>
                  <a:pt x="82804" y="32765"/>
                </a:lnTo>
                <a:lnTo>
                  <a:pt x="136305" y="32765"/>
                </a:lnTo>
                <a:lnTo>
                  <a:pt x="133762" y="26352"/>
                </a:lnTo>
                <a:lnTo>
                  <a:pt x="98583" y="3492"/>
                </a:lnTo>
                <a:lnTo>
                  <a:pt x="88316" y="2659"/>
                </a:lnTo>
                <a:lnTo>
                  <a:pt x="0" y="2539"/>
                </a:lnTo>
                <a:close/>
              </a:path>
              <a:path w="615950" h="179705">
                <a:moveTo>
                  <a:pt x="134759" y="102615"/>
                </a:moveTo>
                <a:lnTo>
                  <a:pt x="85344" y="102615"/>
                </a:lnTo>
                <a:lnTo>
                  <a:pt x="97028" y="109219"/>
                </a:lnTo>
                <a:lnTo>
                  <a:pt x="101092" y="116077"/>
                </a:lnTo>
                <a:lnTo>
                  <a:pt x="101092" y="129793"/>
                </a:lnTo>
                <a:lnTo>
                  <a:pt x="97790" y="136905"/>
                </a:lnTo>
                <a:lnTo>
                  <a:pt x="91948" y="140715"/>
                </a:lnTo>
                <a:lnTo>
                  <a:pt x="85598" y="145033"/>
                </a:lnTo>
                <a:lnTo>
                  <a:pt x="140547" y="145033"/>
                </a:lnTo>
                <a:lnTo>
                  <a:pt x="142398" y="140846"/>
                </a:lnTo>
                <a:lnTo>
                  <a:pt x="144018" y="129793"/>
                </a:lnTo>
                <a:lnTo>
                  <a:pt x="141378" y="114077"/>
                </a:lnTo>
                <a:lnTo>
                  <a:pt x="134759" y="102615"/>
                </a:lnTo>
                <a:close/>
              </a:path>
              <a:path w="615950" h="179705">
                <a:moveTo>
                  <a:pt x="136305" y="32765"/>
                </a:moveTo>
                <a:lnTo>
                  <a:pt x="82804" y="32765"/>
                </a:lnTo>
                <a:lnTo>
                  <a:pt x="88646" y="36067"/>
                </a:lnTo>
                <a:lnTo>
                  <a:pt x="94234" y="39369"/>
                </a:lnTo>
                <a:lnTo>
                  <a:pt x="97282" y="45465"/>
                </a:lnTo>
                <a:lnTo>
                  <a:pt x="97282" y="57657"/>
                </a:lnTo>
                <a:lnTo>
                  <a:pt x="94742" y="64007"/>
                </a:lnTo>
                <a:lnTo>
                  <a:pt x="89916" y="67563"/>
                </a:lnTo>
                <a:lnTo>
                  <a:pt x="83820" y="72135"/>
                </a:lnTo>
                <a:lnTo>
                  <a:pt x="130682" y="72135"/>
                </a:lnTo>
                <a:lnTo>
                  <a:pt x="136842" y="61848"/>
                </a:lnTo>
                <a:lnTo>
                  <a:pt x="139192" y="48259"/>
                </a:lnTo>
                <a:lnTo>
                  <a:pt x="137822" y="36591"/>
                </a:lnTo>
                <a:lnTo>
                  <a:pt x="136305" y="32765"/>
                </a:lnTo>
                <a:close/>
              </a:path>
              <a:path w="615950" h="179705">
                <a:moveTo>
                  <a:pt x="202438" y="47751"/>
                </a:moveTo>
                <a:lnTo>
                  <a:pt x="165100" y="47751"/>
                </a:lnTo>
                <a:lnTo>
                  <a:pt x="165100" y="176783"/>
                </a:lnTo>
                <a:lnTo>
                  <a:pt x="202438" y="176783"/>
                </a:lnTo>
                <a:lnTo>
                  <a:pt x="202438" y="47751"/>
                </a:lnTo>
                <a:close/>
              </a:path>
              <a:path w="615950" h="179705">
                <a:moveTo>
                  <a:pt x="202438" y="0"/>
                </a:moveTo>
                <a:lnTo>
                  <a:pt x="165100" y="0"/>
                </a:lnTo>
                <a:lnTo>
                  <a:pt x="165100" y="36067"/>
                </a:lnTo>
                <a:lnTo>
                  <a:pt x="202438" y="36067"/>
                </a:lnTo>
                <a:lnTo>
                  <a:pt x="202438" y="0"/>
                </a:lnTo>
                <a:close/>
              </a:path>
              <a:path w="615950" h="179705">
                <a:moveTo>
                  <a:pt x="272034" y="45211"/>
                </a:moveTo>
                <a:lnTo>
                  <a:pt x="248793" y="51605"/>
                </a:lnTo>
                <a:lnTo>
                  <a:pt x="234315" y="67976"/>
                </a:lnTo>
                <a:lnTo>
                  <a:pt x="226885" y="90110"/>
                </a:lnTo>
                <a:lnTo>
                  <a:pt x="224790" y="113791"/>
                </a:lnTo>
                <a:lnTo>
                  <a:pt x="226945" y="136675"/>
                </a:lnTo>
                <a:lnTo>
                  <a:pt x="234410" y="157797"/>
                </a:lnTo>
                <a:lnTo>
                  <a:pt x="248685" y="173299"/>
                </a:lnTo>
                <a:lnTo>
                  <a:pt x="271272" y="179323"/>
                </a:lnTo>
                <a:lnTo>
                  <a:pt x="282594" y="177720"/>
                </a:lnTo>
                <a:lnTo>
                  <a:pt x="291941" y="173164"/>
                </a:lnTo>
                <a:lnTo>
                  <a:pt x="299525" y="166036"/>
                </a:lnTo>
                <a:lnTo>
                  <a:pt x="305562" y="156717"/>
                </a:lnTo>
                <a:lnTo>
                  <a:pt x="341630" y="156717"/>
                </a:lnTo>
                <a:lnTo>
                  <a:pt x="341630" y="152399"/>
                </a:lnTo>
                <a:lnTo>
                  <a:pt x="284734" y="152399"/>
                </a:lnTo>
                <a:lnTo>
                  <a:pt x="273696" y="148490"/>
                </a:lnTo>
                <a:lnTo>
                  <a:pt x="267493" y="138842"/>
                </a:lnTo>
                <a:lnTo>
                  <a:pt x="264767" y="126575"/>
                </a:lnTo>
                <a:lnTo>
                  <a:pt x="264160" y="114807"/>
                </a:lnTo>
                <a:lnTo>
                  <a:pt x="264612" y="101484"/>
                </a:lnTo>
                <a:lnTo>
                  <a:pt x="267208" y="87280"/>
                </a:lnTo>
                <a:lnTo>
                  <a:pt x="273804" y="75981"/>
                </a:lnTo>
                <a:lnTo>
                  <a:pt x="286258" y="71373"/>
                </a:lnTo>
                <a:lnTo>
                  <a:pt x="341630" y="71373"/>
                </a:lnTo>
                <a:lnTo>
                  <a:pt x="341630" y="61467"/>
                </a:lnTo>
                <a:lnTo>
                  <a:pt x="304292" y="61467"/>
                </a:lnTo>
                <a:lnTo>
                  <a:pt x="297858" y="53891"/>
                </a:lnTo>
                <a:lnTo>
                  <a:pt x="290544" y="48863"/>
                </a:lnTo>
                <a:lnTo>
                  <a:pt x="282039" y="46073"/>
                </a:lnTo>
                <a:lnTo>
                  <a:pt x="272034" y="45211"/>
                </a:lnTo>
                <a:close/>
              </a:path>
              <a:path w="615950" h="179705">
                <a:moveTo>
                  <a:pt x="341630" y="156717"/>
                </a:moveTo>
                <a:lnTo>
                  <a:pt x="306070" y="156717"/>
                </a:lnTo>
                <a:lnTo>
                  <a:pt x="306070" y="176783"/>
                </a:lnTo>
                <a:lnTo>
                  <a:pt x="341630" y="176783"/>
                </a:lnTo>
                <a:lnTo>
                  <a:pt x="341630" y="156717"/>
                </a:lnTo>
                <a:close/>
              </a:path>
              <a:path w="615950" h="179705">
                <a:moveTo>
                  <a:pt x="341630" y="71373"/>
                </a:moveTo>
                <a:lnTo>
                  <a:pt x="286258" y="71373"/>
                </a:lnTo>
                <a:lnTo>
                  <a:pt x="296255" y="74902"/>
                </a:lnTo>
                <a:lnTo>
                  <a:pt x="301656" y="83597"/>
                </a:lnTo>
                <a:lnTo>
                  <a:pt x="303867" y="94626"/>
                </a:lnTo>
                <a:lnTo>
                  <a:pt x="304292" y="105155"/>
                </a:lnTo>
                <a:lnTo>
                  <a:pt x="304292" y="129285"/>
                </a:lnTo>
                <a:lnTo>
                  <a:pt x="304038" y="136143"/>
                </a:lnTo>
                <a:lnTo>
                  <a:pt x="297942" y="147827"/>
                </a:lnTo>
                <a:lnTo>
                  <a:pt x="291592" y="152399"/>
                </a:lnTo>
                <a:lnTo>
                  <a:pt x="341630" y="152399"/>
                </a:lnTo>
                <a:lnTo>
                  <a:pt x="341630" y="71373"/>
                </a:lnTo>
                <a:close/>
              </a:path>
              <a:path w="615950" h="179705">
                <a:moveTo>
                  <a:pt x="341630" y="2539"/>
                </a:moveTo>
                <a:lnTo>
                  <a:pt x="304292" y="2539"/>
                </a:lnTo>
                <a:lnTo>
                  <a:pt x="304292" y="61467"/>
                </a:lnTo>
                <a:lnTo>
                  <a:pt x="341630" y="61467"/>
                </a:lnTo>
                <a:lnTo>
                  <a:pt x="341630" y="2539"/>
                </a:lnTo>
                <a:close/>
              </a:path>
              <a:path w="615950" h="179705">
                <a:moveTo>
                  <a:pt x="423418" y="45211"/>
                </a:moveTo>
                <a:lnTo>
                  <a:pt x="396684" y="50609"/>
                </a:lnTo>
                <a:lnTo>
                  <a:pt x="376999" y="65341"/>
                </a:lnTo>
                <a:lnTo>
                  <a:pt x="364839" y="87217"/>
                </a:lnTo>
                <a:lnTo>
                  <a:pt x="360680" y="114045"/>
                </a:lnTo>
                <a:lnTo>
                  <a:pt x="365212" y="140426"/>
                </a:lnTo>
                <a:lnTo>
                  <a:pt x="378078" y="161067"/>
                </a:lnTo>
                <a:lnTo>
                  <a:pt x="398184" y="174517"/>
                </a:lnTo>
                <a:lnTo>
                  <a:pt x="424434" y="179323"/>
                </a:lnTo>
                <a:lnTo>
                  <a:pt x="452032" y="173271"/>
                </a:lnTo>
                <a:lnTo>
                  <a:pt x="470154" y="159480"/>
                </a:lnTo>
                <a:lnTo>
                  <a:pt x="474678" y="152653"/>
                </a:lnTo>
                <a:lnTo>
                  <a:pt x="425704" y="152653"/>
                </a:lnTo>
                <a:lnTo>
                  <a:pt x="414956" y="150471"/>
                </a:lnTo>
                <a:lnTo>
                  <a:pt x="407162" y="144525"/>
                </a:lnTo>
                <a:lnTo>
                  <a:pt x="402415" y="135723"/>
                </a:lnTo>
                <a:lnTo>
                  <a:pt x="400812" y="124967"/>
                </a:lnTo>
                <a:lnTo>
                  <a:pt x="401066" y="118617"/>
                </a:lnTo>
                <a:lnTo>
                  <a:pt x="483870" y="118617"/>
                </a:lnTo>
                <a:lnTo>
                  <a:pt x="483413" y="105398"/>
                </a:lnTo>
                <a:lnTo>
                  <a:pt x="482023" y="96519"/>
                </a:lnTo>
                <a:lnTo>
                  <a:pt x="400812" y="96519"/>
                </a:lnTo>
                <a:lnTo>
                  <a:pt x="402796" y="86098"/>
                </a:lnTo>
                <a:lnTo>
                  <a:pt x="407161" y="77533"/>
                </a:lnTo>
                <a:lnTo>
                  <a:pt x="414385" y="71731"/>
                </a:lnTo>
                <a:lnTo>
                  <a:pt x="424942" y="69595"/>
                </a:lnTo>
                <a:lnTo>
                  <a:pt x="471525" y="69595"/>
                </a:lnTo>
                <a:lnTo>
                  <a:pt x="470662" y="68071"/>
                </a:lnTo>
                <a:lnTo>
                  <a:pt x="461315" y="58285"/>
                </a:lnTo>
                <a:lnTo>
                  <a:pt x="449802" y="51117"/>
                </a:lnTo>
                <a:lnTo>
                  <a:pt x="436907" y="46712"/>
                </a:lnTo>
                <a:lnTo>
                  <a:pt x="423418" y="45211"/>
                </a:lnTo>
                <a:close/>
              </a:path>
              <a:path w="615950" h="179705">
                <a:moveTo>
                  <a:pt x="448564" y="132333"/>
                </a:moveTo>
                <a:lnTo>
                  <a:pt x="446599" y="140545"/>
                </a:lnTo>
                <a:lnTo>
                  <a:pt x="441420" y="146970"/>
                </a:lnTo>
                <a:lnTo>
                  <a:pt x="434097" y="151157"/>
                </a:lnTo>
                <a:lnTo>
                  <a:pt x="425704" y="152653"/>
                </a:lnTo>
                <a:lnTo>
                  <a:pt x="474678" y="152653"/>
                </a:lnTo>
                <a:lnTo>
                  <a:pt x="480083" y="144498"/>
                </a:lnTo>
                <a:lnTo>
                  <a:pt x="483108" y="134873"/>
                </a:lnTo>
                <a:lnTo>
                  <a:pt x="448564" y="132333"/>
                </a:lnTo>
                <a:close/>
              </a:path>
              <a:path w="615950" h="179705">
                <a:moveTo>
                  <a:pt x="471525" y="69595"/>
                </a:moveTo>
                <a:lnTo>
                  <a:pt x="424942" y="69595"/>
                </a:lnTo>
                <a:lnTo>
                  <a:pt x="435066" y="71838"/>
                </a:lnTo>
                <a:lnTo>
                  <a:pt x="441547" y="77819"/>
                </a:lnTo>
                <a:lnTo>
                  <a:pt x="445123" y="86419"/>
                </a:lnTo>
                <a:lnTo>
                  <a:pt x="446531" y="96519"/>
                </a:lnTo>
                <a:lnTo>
                  <a:pt x="482023" y="96519"/>
                </a:lnTo>
                <a:lnTo>
                  <a:pt x="481361" y="92297"/>
                </a:lnTo>
                <a:lnTo>
                  <a:pt x="477262" y="79720"/>
                </a:lnTo>
                <a:lnTo>
                  <a:pt x="471525" y="69595"/>
                </a:lnTo>
                <a:close/>
              </a:path>
              <a:path w="615950" h="179705">
                <a:moveTo>
                  <a:pt x="539483" y="47751"/>
                </a:moveTo>
                <a:lnTo>
                  <a:pt x="504177" y="47751"/>
                </a:lnTo>
                <a:lnTo>
                  <a:pt x="504177" y="176783"/>
                </a:lnTo>
                <a:lnTo>
                  <a:pt x="541515" y="176783"/>
                </a:lnTo>
                <a:lnTo>
                  <a:pt x="541515" y="99313"/>
                </a:lnTo>
                <a:lnTo>
                  <a:pt x="542023" y="91947"/>
                </a:lnTo>
                <a:lnTo>
                  <a:pt x="545833" y="84581"/>
                </a:lnTo>
                <a:lnTo>
                  <a:pt x="548881" y="78739"/>
                </a:lnTo>
                <a:lnTo>
                  <a:pt x="554977" y="74929"/>
                </a:lnTo>
                <a:lnTo>
                  <a:pt x="614497" y="74929"/>
                </a:lnTo>
                <a:lnTo>
                  <a:pt x="613339" y="69595"/>
                </a:lnTo>
                <a:lnTo>
                  <a:pt x="539483" y="69595"/>
                </a:lnTo>
                <a:lnTo>
                  <a:pt x="539483" y="47751"/>
                </a:lnTo>
                <a:close/>
              </a:path>
              <a:path w="615950" h="179705">
                <a:moveTo>
                  <a:pt x="614497" y="74929"/>
                </a:moveTo>
                <a:lnTo>
                  <a:pt x="561581" y="74929"/>
                </a:lnTo>
                <a:lnTo>
                  <a:pt x="572169" y="78152"/>
                </a:lnTo>
                <a:lnTo>
                  <a:pt x="577138" y="86232"/>
                </a:lnTo>
                <a:lnTo>
                  <a:pt x="578583" y="96789"/>
                </a:lnTo>
                <a:lnTo>
                  <a:pt x="578599" y="176783"/>
                </a:lnTo>
                <a:lnTo>
                  <a:pt x="615937" y="176783"/>
                </a:lnTo>
                <a:lnTo>
                  <a:pt x="615826" y="87582"/>
                </a:lnTo>
                <a:lnTo>
                  <a:pt x="615048" y="77469"/>
                </a:lnTo>
                <a:lnTo>
                  <a:pt x="614497" y="74929"/>
                </a:lnTo>
                <a:close/>
              </a:path>
              <a:path w="615950" h="179705">
                <a:moveTo>
                  <a:pt x="577075" y="45211"/>
                </a:moveTo>
                <a:lnTo>
                  <a:pt x="564422" y="46700"/>
                </a:lnTo>
                <a:lnTo>
                  <a:pt x="554342" y="51212"/>
                </a:lnTo>
                <a:lnTo>
                  <a:pt x="546357" y="58820"/>
                </a:lnTo>
                <a:lnTo>
                  <a:pt x="539991" y="69595"/>
                </a:lnTo>
                <a:lnTo>
                  <a:pt x="613339" y="69595"/>
                </a:lnTo>
                <a:lnTo>
                  <a:pt x="577075" y="45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29002" y="1895374"/>
            <a:ext cx="133350" cy="128270"/>
          </a:xfrm>
          <a:custGeom>
            <a:avLst/>
            <a:gdLst/>
            <a:ahLst/>
            <a:cxnLst/>
            <a:rect l="l" t="t" r="r" b="b"/>
            <a:pathLst>
              <a:path w="133350" h="128269">
                <a:moveTo>
                  <a:pt x="132791" y="47828"/>
                </a:moveTo>
                <a:lnTo>
                  <a:pt x="0" y="47828"/>
                </a:lnTo>
                <a:lnTo>
                  <a:pt x="41605" y="78752"/>
                </a:lnTo>
                <a:lnTo>
                  <a:pt x="25425" y="127812"/>
                </a:lnTo>
                <a:lnTo>
                  <a:pt x="66484" y="97586"/>
                </a:lnTo>
                <a:lnTo>
                  <a:pt x="97684" y="97586"/>
                </a:lnTo>
                <a:lnTo>
                  <a:pt x="91541" y="78752"/>
                </a:lnTo>
                <a:lnTo>
                  <a:pt x="132791" y="47828"/>
                </a:lnTo>
                <a:close/>
              </a:path>
              <a:path w="133350" h="128269">
                <a:moveTo>
                  <a:pt x="97684" y="97586"/>
                </a:moveTo>
                <a:lnTo>
                  <a:pt x="66484" y="97586"/>
                </a:lnTo>
                <a:lnTo>
                  <a:pt x="107543" y="127812"/>
                </a:lnTo>
                <a:lnTo>
                  <a:pt x="97684" y="97586"/>
                </a:lnTo>
                <a:close/>
              </a:path>
              <a:path w="133350" h="128269">
                <a:moveTo>
                  <a:pt x="66484" y="0"/>
                </a:moveTo>
                <a:lnTo>
                  <a:pt x="51028" y="47828"/>
                </a:lnTo>
                <a:lnTo>
                  <a:pt x="81584" y="47828"/>
                </a:lnTo>
                <a:lnTo>
                  <a:pt x="66484" y="0"/>
                </a:lnTo>
                <a:close/>
              </a:path>
            </a:pathLst>
          </a:custGeom>
          <a:solidFill>
            <a:srgbClr val="BABC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7856" y="1465976"/>
            <a:ext cx="1080770" cy="179705"/>
          </a:xfrm>
          <a:custGeom>
            <a:avLst/>
            <a:gdLst/>
            <a:ahLst/>
            <a:cxnLst/>
            <a:rect l="l" t="t" r="r" b="b"/>
            <a:pathLst>
              <a:path w="1080770" h="179705">
                <a:moveTo>
                  <a:pt x="0" y="142747"/>
                </a:moveTo>
                <a:lnTo>
                  <a:pt x="0" y="176529"/>
                </a:lnTo>
                <a:lnTo>
                  <a:pt x="27431" y="179323"/>
                </a:lnTo>
                <a:lnTo>
                  <a:pt x="52574" y="176093"/>
                </a:lnTo>
                <a:lnTo>
                  <a:pt x="69500" y="166052"/>
                </a:lnTo>
                <a:lnTo>
                  <a:pt x="79045" y="148677"/>
                </a:lnTo>
                <a:lnTo>
                  <a:pt x="79508" y="144779"/>
                </a:lnTo>
                <a:lnTo>
                  <a:pt x="13207" y="144779"/>
                </a:lnTo>
                <a:lnTo>
                  <a:pt x="0" y="142747"/>
                </a:lnTo>
                <a:close/>
              </a:path>
              <a:path w="1080770" h="179705">
                <a:moveTo>
                  <a:pt x="82041" y="2539"/>
                </a:moveTo>
                <a:lnTo>
                  <a:pt x="41401" y="2539"/>
                </a:lnTo>
                <a:lnTo>
                  <a:pt x="41401" y="124205"/>
                </a:lnTo>
                <a:lnTo>
                  <a:pt x="41655" y="132841"/>
                </a:lnTo>
                <a:lnTo>
                  <a:pt x="37845" y="137667"/>
                </a:lnTo>
                <a:lnTo>
                  <a:pt x="33527" y="143255"/>
                </a:lnTo>
                <a:lnTo>
                  <a:pt x="26415" y="144779"/>
                </a:lnTo>
                <a:lnTo>
                  <a:pt x="79508" y="144779"/>
                </a:lnTo>
                <a:lnTo>
                  <a:pt x="81951" y="124205"/>
                </a:lnTo>
                <a:lnTo>
                  <a:pt x="82041" y="2539"/>
                </a:lnTo>
                <a:close/>
              </a:path>
              <a:path w="1080770" h="179705">
                <a:moveTo>
                  <a:pt x="165861" y="45211"/>
                </a:moveTo>
                <a:lnTo>
                  <a:pt x="139688" y="50363"/>
                </a:lnTo>
                <a:lnTo>
                  <a:pt x="120491" y="64515"/>
                </a:lnTo>
                <a:lnTo>
                  <a:pt x="108676" y="85717"/>
                </a:lnTo>
                <a:lnTo>
                  <a:pt x="104647" y="112013"/>
                </a:lnTo>
                <a:lnTo>
                  <a:pt x="108640" y="138283"/>
                </a:lnTo>
                <a:lnTo>
                  <a:pt x="120395" y="159670"/>
                </a:lnTo>
                <a:lnTo>
                  <a:pt x="139580" y="174057"/>
                </a:lnTo>
                <a:lnTo>
                  <a:pt x="165861" y="179323"/>
                </a:lnTo>
                <a:lnTo>
                  <a:pt x="191658" y="174184"/>
                </a:lnTo>
                <a:lnTo>
                  <a:pt x="211264" y="160115"/>
                </a:lnTo>
                <a:lnTo>
                  <a:pt x="214641" y="154431"/>
                </a:lnTo>
                <a:lnTo>
                  <a:pt x="165861" y="154431"/>
                </a:lnTo>
                <a:lnTo>
                  <a:pt x="153566" y="149280"/>
                </a:lnTo>
                <a:lnTo>
                  <a:pt x="147319" y="136842"/>
                </a:lnTo>
                <a:lnTo>
                  <a:pt x="145073" y="121642"/>
                </a:lnTo>
                <a:lnTo>
                  <a:pt x="144896" y="113537"/>
                </a:lnTo>
                <a:lnTo>
                  <a:pt x="144888" y="105608"/>
                </a:lnTo>
                <a:lnTo>
                  <a:pt x="145291" y="95996"/>
                </a:lnTo>
                <a:lnTo>
                  <a:pt x="147923" y="83502"/>
                </a:lnTo>
                <a:lnTo>
                  <a:pt x="154316" y="73771"/>
                </a:lnTo>
                <a:lnTo>
                  <a:pt x="166115" y="69849"/>
                </a:lnTo>
                <a:lnTo>
                  <a:pt x="214819" y="69849"/>
                </a:lnTo>
                <a:lnTo>
                  <a:pt x="212121" y="64960"/>
                </a:lnTo>
                <a:lnTo>
                  <a:pt x="192623" y="50490"/>
                </a:lnTo>
                <a:lnTo>
                  <a:pt x="165861" y="45211"/>
                </a:lnTo>
                <a:close/>
              </a:path>
              <a:path w="1080770" h="179705">
                <a:moveTo>
                  <a:pt x="214819" y="69849"/>
                </a:moveTo>
                <a:lnTo>
                  <a:pt x="174751" y="69849"/>
                </a:lnTo>
                <a:lnTo>
                  <a:pt x="180847" y="73151"/>
                </a:lnTo>
                <a:lnTo>
                  <a:pt x="183895" y="81533"/>
                </a:lnTo>
                <a:lnTo>
                  <a:pt x="186031" y="89177"/>
                </a:lnTo>
                <a:lnTo>
                  <a:pt x="187261" y="97345"/>
                </a:lnTo>
                <a:lnTo>
                  <a:pt x="187825" y="105608"/>
                </a:lnTo>
                <a:lnTo>
                  <a:pt x="187959" y="113537"/>
                </a:lnTo>
                <a:lnTo>
                  <a:pt x="187471" y="126464"/>
                </a:lnTo>
                <a:lnTo>
                  <a:pt x="184816" y="139795"/>
                </a:lnTo>
                <a:lnTo>
                  <a:pt x="178208" y="150221"/>
                </a:lnTo>
                <a:lnTo>
                  <a:pt x="165861" y="154431"/>
                </a:lnTo>
                <a:lnTo>
                  <a:pt x="214641" y="154431"/>
                </a:lnTo>
                <a:lnTo>
                  <a:pt x="223726" y="139140"/>
                </a:lnTo>
                <a:lnTo>
                  <a:pt x="228091" y="113283"/>
                </a:lnTo>
                <a:lnTo>
                  <a:pt x="224047" y="86574"/>
                </a:lnTo>
                <a:lnTo>
                  <a:pt x="214819" y="69849"/>
                </a:lnTo>
                <a:close/>
              </a:path>
              <a:path w="1080770" h="179705">
                <a:moveTo>
                  <a:pt x="304037" y="45211"/>
                </a:moveTo>
                <a:lnTo>
                  <a:pt x="277304" y="50609"/>
                </a:lnTo>
                <a:lnTo>
                  <a:pt x="257619" y="65341"/>
                </a:lnTo>
                <a:lnTo>
                  <a:pt x="245459" y="87217"/>
                </a:lnTo>
                <a:lnTo>
                  <a:pt x="241299" y="114045"/>
                </a:lnTo>
                <a:lnTo>
                  <a:pt x="245832" y="140426"/>
                </a:lnTo>
                <a:lnTo>
                  <a:pt x="258698" y="161067"/>
                </a:lnTo>
                <a:lnTo>
                  <a:pt x="278804" y="174517"/>
                </a:lnTo>
                <a:lnTo>
                  <a:pt x="305053" y="179323"/>
                </a:lnTo>
                <a:lnTo>
                  <a:pt x="332652" y="173271"/>
                </a:lnTo>
                <a:lnTo>
                  <a:pt x="350773" y="159480"/>
                </a:lnTo>
                <a:lnTo>
                  <a:pt x="355298" y="152653"/>
                </a:lnTo>
                <a:lnTo>
                  <a:pt x="306323" y="152653"/>
                </a:lnTo>
                <a:lnTo>
                  <a:pt x="295576" y="150471"/>
                </a:lnTo>
                <a:lnTo>
                  <a:pt x="287781" y="144525"/>
                </a:lnTo>
                <a:lnTo>
                  <a:pt x="283035" y="135723"/>
                </a:lnTo>
                <a:lnTo>
                  <a:pt x="281431" y="124967"/>
                </a:lnTo>
                <a:lnTo>
                  <a:pt x="281685" y="118617"/>
                </a:lnTo>
                <a:lnTo>
                  <a:pt x="364489" y="118617"/>
                </a:lnTo>
                <a:lnTo>
                  <a:pt x="364033" y="105398"/>
                </a:lnTo>
                <a:lnTo>
                  <a:pt x="362643" y="96519"/>
                </a:lnTo>
                <a:lnTo>
                  <a:pt x="281431" y="96519"/>
                </a:lnTo>
                <a:lnTo>
                  <a:pt x="283416" y="86098"/>
                </a:lnTo>
                <a:lnTo>
                  <a:pt x="287781" y="77533"/>
                </a:lnTo>
                <a:lnTo>
                  <a:pt x="295005" y="71731"/>
                </a:lnTo>
                <a:lnTo>
                  <a:pt x="305561" y="69595"/>
                </a:lnTo>
                <a:lnTo>
                  <a:pt x="352145" y="69595"/>
                </a:lnTo>
                <a:lnTo>
                  <a:pt x="351281" y="68071"/>
                </a:lnTo>
                <a:lnTo>
                  <a:pt x="341935" y="58285"/>
                </a:lnTo>
                <a:lnTo>
                  <a:pt x="330422" y="51117"/>
                </a:lnTo>
                <a:lnTo>
                  <a:pt x="317527" y="46712"/>
                </a:lnTo>
                <a:lnTo>
                  <a:pt x="304037" y="45211"/>
                </a:lnTo>
                <a:close/>
              </a:path>
              <a:path w="1080770" h="179705">
                <a:moveTo>
                  <a:pt x="329183" y="132333"/>
                </a:moveTo>
                <a:lnTo>
                  <a:pt x="327219" y="140545"/>
                </a:lnTo>
                <a:lnTo>
                  <a:pt x="322040" y="146970"/>
                </a:lnTo>
                <a:lnTo>
                  <a:pt x="314717" y="151157"/>
                </a:lnTo>
                <a:lnTo>
                  <a:pt x="306323" y="152653"/>
                </a:lnTo>
                <a:lnTo>
                  <a:pt x="355298" y="152653"/>
                </a:lnTo>
                <a:lnTo>
                  <a:pt x="360703" y="144498"/>
                </a:lnTo>
                <a:lnTo>
                  <a:pt x="363727" y="134873"/>
                </a:lnTo>
                <a:lnTo>
                  <a:pt x="329183" y="132333"/>
                </a:lnTo>
                <a:close/>
              </a:path>
              <a:path w="1080770" h="179705">
                <a:moveTo>
                  <a:pt x="352145" y="69595"/>
                </a:moveTo>
                <a:lnTo>
                  <a:pt x="305561" y="69595"/>
                </a:lnTo>
                <a:lnTo>
                  <a:pt x="315686" y="71838"/>
                </a:lnTo>
                <a:lnTo>
                  <a:pt x="322167" y="77819"/>
                </a:lnTo>
                <a:lnTo>
                  <a:pt x="325743" y="86419"/>
                </a:lnTo>
                <a:lnTo>
                  <a:pt x="327151" y="96519"/>
                </a:lnTo>
                <a:lnTo>
                  <a:pt x="362643" y="96519"/>
                </a:lnTo>
                <a:lnTo>
                  <a:pt x="361981" y="92297"/>
                </a:lnTo>
                <a:lnTo>
                  <a:pt x="357882" y="79720"/>
                </a:lnTo>
                <a:lnTo>
                  <a:pt x="352145" y="69595"/>
                </a:lnTo>
                <a:close/>
              </a:path>
              <a:path w="1080770" h="179705">
                <a:moveTo>
                  <a:pt x="464807" y="2539"/>
                </a:moveTo>
                <a:lnTo>
                  <a:pt x="464807" y="176783"/>
                </a:lnTo>
                <a:lnTo>
                  <a:pt x="542785" y="176783"/>
                </a:lnTo>
                <a:lnTo>
                  <a:pt x="587489" y="167385"/>
                </a:lnTo>
                <a:lnTo>
                  <a:pt x="605354" y="145033"/>
                </a:lnTo>
                <a:lnTo>
                  <a:pt x="550405" y="145033"/>
                </a:lnTo>
                <a:lnTo>
                  <a:pt x="541007" y="144525"/>
                </a:lnTo>
                <a:lnTo>
                  <a:pt x="505447" y="144525"/>
                </a:lnTo>
                <a:lnTo>
                  <a:pt x="505447" y="102615"/>
                </a:lnTo>
                <a:lnTo>
                  <a:pt x="599567" y="102615"/>
                </a:lnTo>
                <a:lnTo>
                  <a:pt x="598760" y="101218"/>
                </a:lnTo>
                <a:lnTo>
                  <a:pt x="587286" y="91789"/>
                </a:lnTo>
                <a:lnTo>
                  <a:pt x="572503" y="86359"/>
                </a:lnTo>
                <a:lnTo>
                  <a:pt x="572503" y="85851"/>
                </a:lnTo>
                <a:lnTo>
                  <a:pt x="585139" y="80835"/>
                </a:lnTo>
                <a:lnTo>
                  <a:pt x="595109" y="72770"/>
                </a:lnTo>
                <a:lnTo>
                  <a:pt x="595489" y="72135"/>
                </a:lnTo>
                <a:lnTo>
                  <a:pt x="548627" y="72135"/>
                </a:lnTo>
                <a:lnTo>
                  <a:pt x="540245" y="71627"/>
                </a:lnTo>
                <a:lnTo>
                  <a:pt x="505447" y="71627"/>
                </a:lnTo>
                <a:lnTo>
                  <a:pt x="505447" y="33527"/>
                </a:lnTo>
                <a:lnTo>
                  <a:pt x="536943" y="33527"/>
                </a:lnTo>
                <a:lnTo>
                  <a:pt x="547611" y="32765"/>
                </a:lnTo>
                <a:lnTo>
                  <a:pt x="601113" y="32765"/>
                </a:lnTo>
                <a:lnTo>
                  <a:pt x="598570" y="26352"/>
                </a:lnTo>
                <a:lnTo>
                  <a:pt x="563391" y="3492"/>
                </a:lnTo>
                <a:lnTo>
                  <a:pt x="553123" y="2659"/>
                </a:lnTo>
                <a:lnTo>
                  <a:pt x="464807" y="2539"/>
                </a:lnTo>
                <a:close/>
              </a:path>
              <a:path w="1080770" h="179705">
                <a:moveTo>
                  <a:pt x="599567" y="102615"/>
                </a:moveTo>
                <a:lnTo>
                  <a:pt x="550151" y="102615"/>
                </a:lnTo>
                <a:lnTo>
                  <a:pt x="561835" y="109219"/>
                </a:lnTo>
                <a:lnTo>
                  <a:pt x="565899" y="116077"/>
                </a:lnTo>
                <a:lnTo>
                  <a:pt x="565899" y="129793"/>
                </a:lnTo>
                <a:lnTo>
                  <a:pt x="562597" y="136905"/>
                </a:lnTo>
                <a:lnTo>
                  <a:pt x="556755" y="140715"/>
                </a:lnTo>
                <a:lnTo>
                  <a:pt x="550405" y="145033"/>
                </a:lnTo>
                <a:lnTo>
                  <a:pt x="605354" y="145033"/>
                </a:lnTo>
                <a:lnTo>
                  <a:pt x="607206" y="140846"/>
                </a:lnTo>
                <a:lnTo>
                  <a:pt x="608825" y="129793"/>
                </a:lnTo>
                <a:lnTo>
                  <a:pt x="606186" y="114077"/>
                </a:lnTo>
                <a:lnTo>
                  <a:pt x="599567" y="102615"/>
                </a:lnTo>
                <a:close/>
              </a:path>
              <a:path w="1080770" h="179705">
                <a:moveTo>
                  <a:pt x="601113" y="32765"/>
                </a:moveTo>
                <a:lnTo>
                  <a:pt x="547611" y="32765"/>
                </a:lnTo>
                <a:lnTo>
                  <a:pt x="553453" y="36067"/>
                </a:lnTo>
                <a:lnTo>
                  <a:pt x="559041" y="39369"/>
                </a:lnTo>
                <a:lnTo>
                  <a:pt x="562089" y="45465"/>
                </a:lnTo>
                <a:lnTo>
                  <a:pt x="562089" y="57657"/>
                </a:lnTo>
                <a:lnTo>
                  <a:pt x="559549" y="64007"/>
                </a:lnTo>
                <a:lnTo>
                  <a:pt x="554723" y="67563"/>
                </a:lnTo>
                <a:lnTo>
                  <a:pt x="548627" y="72135"/>
                </a:lnTo>
                <a:lnTo>
                  <a:pt x="595489" y="72135"/>
                </a:lnTo>
                <a:lnTo>
                  <a:pt x="601649" y="61848"/>
                </a:lnTo>
                <a:lnTo>
                  <a:pt x="603999" y="48259"/>
                </a:lnTo>
                <a:lnTo>
                  <a:pt x="602630" y="36591"/>
                </a:lnTo>
                <a:lnTo>
                  <a:pt x="601113" y="32765"/>
                </a:lnTo>
                <a:close/>
              </a:path>
              <a:path w="1080770" h="179705">
                <a:moveTo>
                  <a:pt x="667245" y="47751"/>
                </a:moveTo>
                <a:lnTo>
                  <a:pt x="629907" y="47751"/>
                </a:lnTo>
                <a:lnTo>
                  <a:pt x="629907" y="176783"/>
                </a:lnTo>
                <a:lnTo>
                  <a:pt x="667245" y="176783"/>
                </a:lnTo>
                <a:lnTo>
                  <a:pt x="667245" y="47751"/>
                </a:lnTo>
                <a:close/>
              </a:path>
              <a:path w="1080770" h="179705">
                <a:moveTo>
                  <a:pt x="667245" y="0"/>
                </a:moveTo>
                <a:lnTo>
                  <a:pt x="629907" y="0"/>
                </a:lnTo>
                <a:lnTo>
                  <a:pt x="629907" y="36067"/>
                </a:lnTo>
                <a:lnTo>
                  <a:pt x="667245" y="36067"/>
                </a:lnTo>
                <a:lnTo>
                  <a:pt x="667245" y="0"/>
                </a:lnTo>
                <a:close/>
              </a:path>
              <a:path w="1080770" h="179705">
                <a:moveTo>
                  <a:pt x="736841" y="45211"/>
                </a:moveTo>
                <a:lnTo>
                  <a:pt x="713600" y="51605"/>
                </a:lnTo>
                <a:lnTo>
                  <a:pt x="699122" y="67976"/>
                </a:lnTo>
                <a:lnTo>
                  <a:pt x="691692" y="90110"/>
                </a:lnTo>
                <a:lnTo>
                  <a:pt x="689597" y="113791"/>
                </a:lnTo>
                <a:lnTo>
                  <a:pt x="691752" y="136675"/>
                </a:lnTo>
                <a:lnTo>
                  <a:pt x="699217" y="157797"/>
                </a:lnTo>
                <a:lnTo>
                  <a:pt x="713493" y="173299"/>
                </a:lnTo>
                <a:lnTo>
                  <a:pt x="736079" y="179323"/>
                </a:lnTo>
                <a:lnTo>
                  <a:pt x="747402" y="177720"/>
                </a:lnTo>
                <a:lnTo>
                  <a:pt x="756748" y="173164"/>
                </a:lnTo>
                <a:lnTo>
                  <a:pt x="764332" y="166036"/>
                </a:lnTo>
                <a:lnTo>
                  <a:pt x="770369" y="156717"/>
                </a:lnTo>
                <a:lnTo>
                  <a:pt x="806437" y="156717"/>
                </a:lnTo>
                <a:lnTo>
                  <a:pt x="806437" y="152399"/>
                </a:lnTo>
                <a:lnTo>
                  <a:pt x="749541" y="152399"/>
                </a:lnTo>
                <a:lnTo>
                  <a:pt x="738504" y="148490"/>
                </a:lnTo>
                <a:lnTo>
                  <a:pt x="732301" y="138842"/>
                </a:lnTo>
                <a:lnTo>
                  <a:pt x="729574" y="126575"/>
                </a:lnTo>
                <a:lnTo>
                  <a:pt x="728967" y="114807"/>
                </a:lnTo>
                <a:lnTo>
                  <a:pt x="729419" y="101484"/>
                </a:lnTo>
                <a:lnTo>
                  <a:pt x="732015" y="87280"/>
                </a:lnTo>
                <a:lnTo>
                  <a:pt x="738611" y="75981"/>
                </a:lnTo>
                <a:lnTo>
                  <a:pt x="751065" y="71373"/>
                </a:lnTo>
                <a:lnTo>
                  <a:pt x="806437" y="71373"/>
                </a:lnTo>
                <a:lnTo>
                  <a:pt x="806437" y="61467"/>
                </a:lnTo>
                <a:lnTo>
                  <a:pt x="769099" y="61467"/>
                </a:lnTo>
                <a:lnTo>
                  <a:pt x="762665" y="53891"/>
                </a:lnTo>
                <a:lnTo>
                  <a:pt x="755351" y="48863"/>
                </a:lnTo>
                <a:lnTo>
                  <a:pt x="746846" y="46073"/>
                </a:lnTo>
                <a:lnTo>
                  <a:pt x="736841" y="45211"/>
                </a:lnTo>
                <a:close/>
              </a:path>
              <a:path w="1080770" h="179705">
                <a:moveTo>
                  <a:pt x="806437" y="156717"/>
                </a:moveTo>
                <a:lnTo>
                  <a:pt x="770877" y="156717"/>
                </a:lnTo>
                <a:lnTo>
                  <a:pt x="770877" y="176783"/>
                </a:lnTo>
                <a:lnTo>
                  <a:pt x="806437" y="176783"/>
                </a:lnTo>
                <a:lnTo>
                  <a:pt x="806437" y="156717"/>
                </a:lnTo>
                <a:close/>
              </a:path>
              <a:path w="1080770" h="179705">
                <a:moveTo>
                  <a:pt x="806437" y="71373"/>
                </a:moveTo>
                <a:lnTo>
                  <a:pt x="751065" y="71373"/>
                </a:lnTo>
                <a:lnTo>
                  <a:pt x="761062" y="74902"/>
                </a:lnTo>
                <a:lnTo>
                  <a:pt x="766464" y="83597"/>
                </a:lnTo>
                <a:lnTo>
                  <a:pt x="768674" y="94626"/>
                </a:lnTo>
                <a:lnTo>
                  <a:pt x="769099" y="105155"/>
                </a:lnTo>
                <a:lnTo>
                  <a:pt x="769099" y="129285"/>
                </a:lnTo>
                <a:lnTo>
                  <a:pt x="768845" y="136143"/>
                </a:lnTo>
                <a:lnTo>
                  <a:pt x="762749" y="147827"/>
                </a:lnTo>
                <a:lnTo>
                  <a:pt x="756399" y="152399"/>
                </a:lnTo>
                <a:lnTo>
                  <a:pt x="806437" y="152399"/>
                </a:lnTo>
                <a:lnTo>
                  <a:pt x="806437" y="71373"/>
                </a:lnTo>
                <a:close/>
              </a:path>
              <a:path w="1080770" h="179705">
                <a:moveTo>
                  <a:pt x="806437" y="2539"/>
                </a:moveTo>
                <a:lnTo>
                  <a:pt x="769099" y="2539"/>
                </a:lnTo>
                <a:lnTo>
                  <a:pt x="769099" y="61467"/>
                </a:lnTo>
                <a:lnTo>
                  <a:pt x="806437" y="61467"/>
                </a:lnTo>
                <a:lnTo>
                  <a:pt x="806437" y="2539"/>
                </a:lnTo>
                <a:close/>
              </a:path>
              <a:path w="1080770" h="179705">
                <a:moveTo>
                  <a:pt x="888225" y="45211"/>
                </a:moveTo>
                <a:lnTo>
                  <a:pt x="861491" y="50609"/>
                </a:lnTo>
                <a:lnTo>
                  <a:pt x="841806" y="65341"/>
                </a:lnTo>
                <a:lnTo>
                  <a:pt x="829646" y="87217"/>
                </a:lnTo>
                <a:lnTo>
                  <a:pt x="825487" y="114045"/>
                </a:lnTo>
                <a:lnTo>
                  <a:pt x="830019" y="140426"/>
                </a:lnTo>
                <a:lnTo>
                  <a:pt x="842886" y="161067"/>
                </a:lnTo>
                <a:lnTo>
                  <a:pt x="862991" y="174517"/>
                </a:lnTo>
                <a:lnTo>
                  <a:pt x="889241" y="179323"/>
                </a:lnTo>
                <a:lnTo>
                  <a:pt x="916839" y="173271"/>
                </a:lnTo>
                <a:lnTo>
                  <a:pt x="934961" y="159480"/>
                </a:lnTo>
                <a:lnTo>
                  <a:pt x="939485" y="152653"/>
                </a:lnTo>
                <a:lnTo>
                  <a:pt x="890511" y="152653"/>
                </a:lnTo>
                <a:lnTo>
                  <a:pt x="879763" y="150471"/>
                </a:lnTo>
                <a:lnTo>
                  <a:pt x="871969" y="144525"/>
                </a:lnTo>
                <a:lnTo>
                  <a:pt x="867222" y="135723"/>
                </a:lnTo>
                <a:lnTo>
                  <a:pt x="865619" y="124967"/>
                </a:lnTo>
                <a:lnTo>
                  <a:pt x="865873" y="118617"/>
                </a:lnTo>
                <a:lnTo>
                  <a:pt x="948677" y="118617"/>
                </a:lnTo>
                <a:lnTo>
                  <a:pt x="948220" y="105398"/>
                </a:lnTo>
                <a:lnTo>
                  <a:pt x="946830" y="96519"/>
                </a:lnTo>
                <a:lnTo>
                  <a:pt x="865619" y="96519"/>
                </a:lnTo>
                <a:lnTo>
                  <a:pt x="867603" y="86098"/>
                </a:lnTo>
                <a:lnTo>
                  <a:pt x="871969" y="77533"/>
                </a:lnTo>
                <a:lnTo>
                  <a:pt x="879192" y="71731"/>
                </a:lnTo>
                <a:lnTo>
                  <a:pt x="889749" y="69595"/>
                </a:lnTo>
                <a:lnTo>
                  <a:pt x="936332" y="69595"/>
                </a:lnTo>
                <a:lnTo>
                  <a:pt x="935469" y="68071"/>
                </a:lnTo>
                <a:lnTo>
                  <a:pt x="926122" y="58285"/>
                </a:lnTo>
                <a:lnTo>
                  <a:pt x="914609" y="51117"/>
                </a:lnTo>
                <a:lnTo>
                  <a:pt x="901715" y="46712"/>
                </a:lnTo>
                <a:lnTo>
                  <a:pt x="888225" y="45211"/>
                </a:lnTo>
                <a:close/>
              </a:path>
              <a:path w="1080770" h="179705">
                <a:moveTo>
                  <a:pt x="913371" y="132333"/>
                </a:moveTo>
                <a:lnTo>
                  <a:pt x="911406" y="140545"/>
                </a:lnTo>
                <a:lnTo>
                  <a:pt x="906227" y="146970"/>
                </a:lnTo>
                <a:lnTo>
                  <a:pt x="898905" y="151157"/>
                </a:lnTo>
                <a:lnTo>
                  <a:pt x="890511" y="152653"/>
                </a:lnTo>
                <a:lnTo>
                  <a:pt x="939485" y="152653"/>
                </a:lnTo>
                <a:lnTo>
                  <a:pt x="944891" y="144498"/>
                </a:lnTo>
                <a:lnTo>
                  <a:pt x="947915" y="134873"/>
                </a:lnTo>
                <a:lnTo>
                  <a:pt x="913371" y="132333"/>
                </a:lnTo>
                <a:close/>
              </a:path>
              <a:path w="1080770" h="179705">
                <a:moveTo>
                  <a:pt x="936332" y="69595"/>
                </a:moveTo>
                <a:lnTo>
                  <a:pt x="889749" y="69595"/>
                </a:lnTo>
                <a:lnTo>
                  <a:pt x="899873" y="71838"/>
                </a:lnTo>
                <a:lnTo>
                  <a:pt x="906354" y="77819"/>
                </a:lnTo>
                <a:lnTo>
                  <a:pt x="909930" y="86419"/>
                </a:lnTo>
                <a:lnTo>
                  <a:pt x="911339" y="96519"/>
                </a:lnTo>
                <a:lnTo>
                  <a:pt x="946830" y="96519"/>
                </a:lnTo>
                <a:lnTo>
                  <a:pt x="946169" y="92297"/>
                </a:lnTo>
                <a:lnTo>
                  <a:pt x="942069" y="79720"/>
                </a:lnTo>
                <a:lnTo>
                  <a:pt x="936332" y="69595"/>
                </a:lnTo>
                <a:close/>
              </a:path>
              <a:path w="1080770" h="179705">
                <a:moveTo>
                  <a:pt x="1004303" y="47751"/>
                </a:moveTo>
                <a:lnTo>
                  <a:pt x="968997" y="47751"/>
                </a:lnTo>
                <a:lnTo>
                  <a:pt x="968997" y="176783"/>
                </a:lnTo>
                <a:lnTo>
                  <a:pt x="1006335" y="176783"/>
                </a:lnTo>
                <a:lnTo>
                  <a:pt x="1006335" y="99313"/>
                </a:lnTo>
                <a:lnTo>
                  <a:pt x="1006843" y="91947"/>
                </a:lnTo>
                <a:lnTo>
                  <a:pt x="1010653" y="84581"/>
                </a:lnTo>
                <a:lnTo>
                  <a:pt x="1013701" y="78739"/>
                </a:lnTo>
                <a:lnTo>
                  <a:pt x="1019797" y="74929"/>
                </a:lnTo>
                <a:lnTo>
                  <a:pt x="1079317" y="74929"/>
                </a:lnTo>
                <a:lnTo>
                  <a:pt x="1078159" y="69595"/>
                </a:lnTo>
                <a:lnTo>
                  <a:pt x="1004303" y="69595"/>
                </a:lnTo>
                <a:lnTo>
                  <a:pt x="1004303" y="47751"/>
                </a:lnTo>
                <a:close/>
              </a:path>
              <a:path w="1080770" h="179705">
                <a:moveTo>
                  <a:pt x="1079317" y="74929"/>
                </a:moveTo>
                <a:lnTo>
                  <a:pt x="1026401" y="74929"/>
                </a:lnTo>
                <a:lnTo>
                  <a:pt x="1036989" y="78152"/>
                </a:lnTo>
                <a:lnTo>
                  <a:pt x="1041958" y="86232"/>
                </a:lnTo>
                <a:lnTo>
                  <a:pt x="1043403" y="96789"/>
                </a:lnTo>
                <a:lnTo>
                  <a:pt x="1043419" y="176783"/>
                </a:lnTo>
                <a:lnTo>
                  <a:pt x="1080757" y="176783"/>
                </a:lnTo>
                <a:lnTo>
                  <a:pt x="1080646" y="87582"/>
                </a:lnTo>
                <a:lnTo>
                  <a:pt x="1079868" y="77469"/>
                </a:lnTo>
                <a:lnTo>
                  <a:pt x="1079317" y="74929"/>
                </a:lnTo>
                <a:close/>
              </a:path>
              <a:path w="1080770" h="179705">
                <a:moveTo>
                  <a:pt x="1041895" y="45211"/>
                </a:moveTo>
                <a:lnTo>
                  <a:pt x="1029242" y="46700"/>
                </a:lnTo>
                <a:lnTo>
                  <a:pt x="1019162" y="51212"/>
                </a:lnTo>
                <a:lnTo>
                  <a:pt x="1011177" y="58820"/>
                </a:lnTo>
                <a:lnTo>
                  <a:pt x="1004811" y="69595"/>
                </a:lnTo>
                <a:lnTo>
                  <a:pt x="1078159" y="69595"/>
                </a:lnTo>
                <a:lnTo>
                  <a:pt x="1041895" y="45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29002" y="1492022"/>
            <a:ext cx="133350" cy="128270"/>
          </a:xfrm>
          <a:custGeom>
            <a:avLst/>
            <a:gdLst/>
            <a:ahLst/>
            <a:cxnLst/>
            <a:rect l="l" t="t" r="r" b="b"/>
            <a:pathLst>
              <a:path w="133350" h="128269">
                <a:moveTo>
                  <a:pt x="132791" y="47828"/>
                </a:moveTo>
                <a:lnTo>
                  <a:pt x="0" y="47828"/>
                </a:lnTo>
                <a:lnTo>
                  <a:pt x="41605" y="78752"/>
                </a:lnTo>
                <a:lnTo>
                  <a:pt x="25425" y="127812"/>
                </a:lnTo>
                <a:lnTo>
                  <a:pt x="66484" y="97586"/>
                </a:lnTo>
                <a:lnTo>
                  <a:pt x="97684" y="97586"/>
                </a:lnTo>
                <a:lnTo>
                  <a:pt x="91541" y="78752"/>
                </a:lnTo>
                <a:lnTo>
                  <a:pt x="132791" y="47828"/>
                </a:lnTo>
                <a:close/>
              </a:path>
              <a:path w="133350" h="128269">
                <a:moveTo>
                  <a:pt x="97684" y="97586"/>
                </a:moveTo>
                <a:lnTo>
                  <a:pt x="66484" y="97586"/>
                </a:lnTo>
                <a:lnTo>
                  <a:pt x="107543" y="127812"/>
                </a:lnTo>
                <a:lnTo>
                  <a:pt x="97684" y="97586"/>
                </a:lnTo>
                <a:close/>
              </a:path>
              <a:path w="133350" h="128269">
                <a:moveTo>
                  <a:pt x="66484" y="0"/>
                </a:moveTo>
                <a:lnTo>
                  <a:pt x="51028" y="47828"/>
                </a:lnTo>
                <a:lnTo>
                  <a:pt x="81584" y="47828"/>
                </a:lnTo>
                <a:lnTo>
                  <a:pt x="66484" y="0"/>
                </a:lnTo>
                <a:close/>
              </a:path>
            </a:pathLst>
          </a:custGeom>
          <a:solidFill>
            <a:srgbClr val="BABC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47856" y="1062624"/>
            <a:ext cx="2190115" cy="220345"/>
          </a:xfrm>
          <a:custGeom>
            <a:avLst/>
            <a:gdLst/>
            <a:ahLst/>
            <a:cxnLst/>
            <a:rect l="l" t="t" r="r" b="b"/>
            <a:pathLst>
              <a:path w="2190115" h="220344">
                <a:moveTo>
                  <a:pt x="0" y="142747"/>
                </a:moveTo>
                <a:lnTo>
                  <a:pt x="0" y="176529"/>
                </a:lnTo>
                <a:lnTo>
                  <a:pt x="27431" y="179323"/>
                </a:lnTo>
                <a:lnTo>
                  <a:pt x="52574" y="176093"/>
                </a:lnTo>
                <a:lnTo>
                  <a:pt x="69500" y="166052"/>
                </a:lnTo>
                <a:lnTo>
                  <a:pt x="79045" y="148677"/>
                </a:lnTo>
                <a:lnTo>
                  <a:pt x="79508" y="144779"/>
                </a:lnTo>
                <a:lnTo>
                  <a:pt x="13207" y="144779"/>
                </a:lnTo>
                <a:lnTo>
                  <a:pt x="0" y="142747"/>
                </a:lnTo>
                <a:close/>
              </a:path>
              <a:path w="2190115" h="220344">
                <a:moveTo>
                  <a:pt x="82041" y="2539"/>
                </a:moveTo>
                <a:lnTo>
                  <a:pt x="41401" y="2539"/>
                </a:lnTo>
                <a:lnTo>
                  <a:pt x="41401" y="124205"/>
                </a:lnTo>
                <a:lnTo>
                  <a:pt x="41655" y="132841"/>
                </a:lnTo>
                <a:lnTo>
                  <a:pt x="37845" y="137667"/>
                </a:lnTo>
                <a:lnTo>
                  <a:pt x="33527" y="143255"/>
                </a:lnTo>
                <a:lnTo>
                  <a:pt x="26415" y="144779"/>
                </a:lnTo>
                <a:lnTo>
                  <a:pt x="79508" y="144779"/>
                </a:lnTo>
                <a:lnTo>
                  <a:pt x="81951" y="124205"/>
                </a:lnTo>
                <a:lnTo>
                  <a:pt x="82041" y="2539"/>
                </a:lnTo>
                <a:close/>
              </a:path>
              <a:path w="2190115" h="220344">
                <a:moveTo>
                  <a:pt x="165861" y="45211"/>
                </a:moveTo>
                <a:lnTo>
                  <a:pt x="139688" y="50363"/>
                </a:lnTo>
                <a:lnTo>
                  <a:pt x="120491" y="64515"/>
                </a:lnTo>
                <a:lnTo>
                  <a:pt x="108676" y="85717"/>
                </a:lnTo>
                <a:lnTo>
                  <a:pt x="104647" y="112013"/>
                </a:lnTo>
                <a:lnTo>
                  <a:pt x="108640" y="138283"/>
                </a:lnTo>
                <a:lnTo>
                  <a:pt x="120395" y="159670"/>
                </a:lnTo>
                <a:lnTo>
                  <a:pt x="139580" y="174057"/>
                </a:lnTo>
                <a:lnTo>
                  <a:pt x="165861" y="179323"/>
                </a:lnTo>
                <a:lnTo>
                  <a:pt x="191658" y="174184"/>
                </a:lnTo>
                <a:lnTo>
                  <a:pt x="211264" y="160115"/>
                </a:lnTo>
                <a:lnTo>
                  <a:pt x="214641" y="154431"/>
                </a:lnTo>
                <a:lnTo>
                  <a:pt x="165861" y="154431"/>
                </a:lnTo>
                <a:lnTo>
                  <a:pt x="153566" y="149280"/>
                </a:lnTo>
                <a:lnTo>
                  <a:pt x="147319" y="136842"/>
                </a:lnTo>
                <a:lnTo>
                  <a:pt x="145073" y="121642"/>
                </a:lnTo>
                <a:lnTo>
                  <a:pt x="144896" y="113537"/>
                </a:lnTo>
                <a:lnTo>
                  <a:pt x="144888" y="105608"/>
                </a:lnTo>
                <a:lnTo>
                  <a:pt x="145291" y="95996"/>
                </a:lnTo>
                <a:lnTo>
                  <a:pt x="147923" y="83502"/>
                </a:lnTo>
                <a:lnTo>
                  <a:pt x="154316" y="73771"/>
                </a:lnTo>
                <a:lnTo>
                  <a:pt x="166115" y="69849"/>
                </a:lnTo>
                <a:lnTo>
                  <a:pt x="214819" y="69849"/>
                </a:lnTo>
                <a:lnTo>
                  <a:pt x="212121" y="64960"/>
                </a:lnTo>
                <a:lnTo>
                  <a:pt x="192623" y="50490"/>
                </a:lnTo>
                <a:lnTo>
                  <a:pt x="165861" y="45211"/>
                </a:lnTo>
                <a:close/>
              </a:path>
              <a:path w="2190115" h="220344">
                <a:moveTo>
                  <a:pt x="214819" y="69849"/>
                </a:moveTo>
                <a:lnTo>
                  <a:pt x="174751" y="69849"/>
                </a:lnTo>
                <a:lnTo>
                  <a:pt x="180847" y="73151"/>
                </a:lnTo>
                <a:lnTo>
                  <a:pt x="183895" y="81533"/>
                </a:lnTo>
                <a:lnTo>
                  <a:pt x="186031" y="89177"/>
                </a:lnTo>
                <a:lnTo>
                  <a:pt x="187261" y="97345"/>
                </a:lnTo>
                <a:lnTo>
                  <a:pt x="187825" y="105608"/>
                </a:lnTo>
                <a:lnTo>
                  <a:pt x="187959" y="113537"/>
                </a:lnTo>
                <a:lnTo>
                  <a:pt x="187471" y="126464"/>
                </a:lnTo>
                <a:lnTo>
                  <a:pt x="184816" y="139795"/>
                </a:lnTo>
                <a:lnTo>
                  <a:pt x="178208" y="150221"/>
                </a:lnTo>
                <a:lnTo>
                  <a:pt x="165861" y="154431"/>
                </a:lnTo>
                <a:lnTo>
                  <a:pt x="214641" y="154431"/>
                </a:lnTo>
                <a:lnTo>
                  <a:pt x="223726" y="139140"/>
                </a:lnTo>
                <a:lnTo>
                  <a:pt x="228091" y="113283"/>
                </a:lnTo>
                <a:lnTo>
                  <a:pt x="224047" y="86574"/>
                </a:lnTo>
                <a:lnTo>
                  <a:pt x="214819" y="69849"/>
                </a:lnTo>
                <a:close/>
              </a:path>
              <a:path w="2190115" h="220344">
                <a:moveTo>
                  <a:pt x="269747" y="136651"/>
                </a:moveTo>
                <a:lnTo>
                  <a:pt x="237489" y="141223"/>
                </a:lnTo>
                <a:lnTo>
                  <a:pt x="245804" y="159392"/>
                </a:lnTo>
                <a:lnTo>
                  <a:pt x="259429" y="171132"/>
                </a:lnTo>
                <a:lnTo>
                  <a:pt x="276816" y="177442"/>
                </a:lnTo>
                <a:lnTo>
                  <a:pt x="296417" y="179323"/>
                </a:lnTo>
                <a:lnTo>
                  <a:pt x="307046" y="178800"/>
                </a:lnTo>
                <a:lnTo>
                  <a:pt x="343856" y="162028"/>
                </a:lnTo>
                <a:lnTo>
                  <a:pt x="349353" y="153923"/>
                </a:lnTo>
                <a:lnTo>
                  <a:pt x="298195" y="153923"/>
                </a:lnTo>
                <a:lnTo>
                  <a:pt x="289071" y="153082"/>
                </a:lnTo>
                <a:lnTo>
                  <a:pt x="280447" y="150240"/>
                </a:lnTo>
                <a:lnTo>
                  <a:pt x="273585" y="144922"/>
                </a:lnTo>
                <a:lnTo>
                  <a:pt x="269747" y="136651"/>
                </a:lnTo>
                <a:close/>
              </a:path>
              <a:path w="2190115" h="220344">
                <a:moveTo>
                  <a:pt x="297687" y="45211"/>
                </a:moveTo>
                <a:lnTo>
                  <a:pt x="277502" y="47494"/>
                </a:lnTo>
                <a:lnTo>
                  <a:pt x="259841" y="54895"/>
                </a:lnTo>
                <a:lnTo>
                  <a:pt x="247324" y="68250"/>
                </a:lnTo>
                <a:lnTo>
                  <a:pt x="242569" y="88391"/>
                </a:lnTo>
                <a:lnTo>
                  <a:pt x="244395" y="99937"/>
                </a:lnTo>
                <a:lnTo>
                  <a:pt x="276141" y="125416"/>
                </a:lnTo>
                <a:lnTo>
                  <a:pt x="313181" y="131571"/>
                </a:lnTo>
                <a:lnTo>
                  <a:pt x="320801" y="133095"/>
                </a:lnTo>
                <a:lnTo>
                  <a:pt x="320801" y="141731"/>
                </a:lnTo>
                <a:lnTo>
                  <a:pt x="318269" y="147708"/>
                </a:lnTo>
                <a:lnTo>
                  <a:pt x="312165" y="151447"/>
                </a:lnTo>
                <a:lnTo>
                  <a:pt x="304728" y="153376"/>
                </a:lnTo>
                <a:lnTo>
                  <a:pt x="298195" y="153923"/>
                </a:lnTo>
                <a:lnTo>
                  <a:pt x="349353" y="153923"/>
                </a:lnTo>
                <a:lnTo>
                  <a:pt x="352659" y="145153"/>
                </a:lnTo>
                <a:lnTo>
                  <a:pt x="353821" y="135381"/>
                </a:lnTo>
                <a:lnTo>
                  <a:pt x="341717" y="105663"/>
                </a:lnTo>
                <a:lnTo>
                  <a:pt x="315086" y="95186"/>
                </a:lnTo>
                <a:lnTo>
                  <a:pt x="288456" y="91090"/>
                </a:lnTo>
                <a:lnTo>
                  <a:pt x="276351" y="80517"/>
                </a:lnTo>
                <a:lnTo>
                  <a:pt x="276351" y="71119"/>
                </a:lnTo>
                <a:lnTo>
                  <a:pt x="288035" y="69087"/>
                </a:lnTo>
                <a:lnTo>
                  <a:pt x="343287" y="69087"/>
                </a:lnTo>
                <a:lnTo>
                  <a:pt x="340371" y="63535"/>
                </a:lnTo>
                <a:lnTo>
                  <a:pt x="329279" y="53054"/>
                </a:lnTo>
                <a:lnTo>
                  <a:pt x="315090" y="47097"/>
                </a:lnTo>
                <a:lnTo>
                  <a:pt x="297687" y="45211"/>
                </a:lnTo>
                <a:close/>
              </a:path>
              <a:path w="2190115" h="220344">
                <a:moveTo>
                  <a:pt x="343287" y="69087"/>
                </a:moveTo>
                <a:lnTo>
                  <a:pt x="295655" y="69087"/>
                </a:lnTo>
                <a:lnTo>
                  <a:pt x="304264" y="70072"/>
                </a:lnTo>
                <a:lnTo>
                  <a:pt x="311562" y="73151"/>
                </a:lnTo>
                <a:lnTo>
                  <a:pt x="317194" y="78517"/>
                </a:lnTo>
                <a:lnTo>
                  <a:pt x="320801" y="86359"/>
                </a:lnTo>
                <a:lnTo>
                  <a:pt x="348487" y="78993"/>
                </a:lnTo>
                <a:lnTo>
                  <a:pt x="343287" y="69087"/>
                </a:lnTo>
                <a:close/>
              </a:path>
              <a:path w="2190115" h="220344">
                <a:moveTo>
                  <a:pt x="431037" y="45211"/>
                </a:moveTo>
                <a:lnTo>
                  <a:pt x="404304" y="50609"/>
                </a:lnTo>
                <a:lnTo>
                  <a:pt x="384619" y="65341"/>
                </a:lnTo>
                <a:lnTo>
                  <a:pt x="372459" y="87217"/>
                </a:lnTo>
                <a:lnTo>
                  <a:pt x="368299" y="114045"/>
                </a:lnTo>
                <a:lnTo>
                  <a:pt x="372832" y="140426"/>
                </a:lnTo>
                <a:lnTo>
                  <a:pt x="385698" y="161067"/>
                </a:lnTo>
                <a:lnTo>
                  <a:pt x="405804" y="174517"/>
                </a:lnTo>
                <a:lnTo>
                  <a:pt x="432053" y="179323"/>
                </a:lnTo>
                <a:lnTo>
                  <a:pt x="459652" y="173271"/>
                </a:lnTo>
                <a:lnTo>
                  <a:pt x="477773" y="159480"/>
                </a:lnTo>
                <a:lnTo>
                  <a:pt x="482298" y="152653"/>
                </a:lnTo>
                <a:lnTo>
                  <a:pt x="433323" y="152653"/>
                </a:lnTo>
                <a:lnTo>
                  <a:pt x="422576" y="150471"/>
                </a:lnTo>
                <a:lnTo>
                  <a:pt x="414781" y="144525"/>
                </a:lnTo>
                <a:lnTo>
                  <a:pt x="410035" y="135723"/>
                </a:lnTo>
                <a:lnTo>
                  <a:pt x="408431" y="124967"/>
                </a:lnTo>
                <a:lnTo>
                  <a:pt x="408685" y="118617"/>
                </a:lnTo>
                <a:lnTo>
                  <a:pt x="491489" y="118617"/>
                </a:lnTo>
                <a:lnTo>
                  <a:pt x="491033" y="105398"/>
                </a:lnTo>
                <a:lnTo>
                  <a:pt x="489643" y="96519"/>
                </a:lnTo>
                <a:lnTo>
                  <a:pt x="408431" y="96519"/>
                </a:lnTo>
                <a:lnTo>
                  <a:pt x="410416" y="86098"/>
                </a:lnTo>
                <a:lnTo>
                  <a:pt x="414781" y="77533"/>
                </a:lnTo>
                <a:lnTo>
                  <a:pt x="422005" y="71731"/>
                </a:lnTo>
                <a:lnTo>
                  <a:pt x="432561" y="69595"/>
                </a:lnTo>
                <a:lnTo>
                  <a:pt x="479145" y="69595"/>
                </a:lnTo>
                <a:lnTo>
                  <a:pt x="478281" y="68071"/>
                </a:lnTo>
                <a:lnTo>
                  <a:pt x="468935" y="58285"/>
                </a:lnTo>
                <a:lnTo>
                  <a:pt x="457422" y="51117"/>
                </a:lnTo>
                <a:lnTo>
                  <a:pt x="444527" y="46712"/>
                </a:lnTo>
                <a:lnTo>
                  <a:pt x="431037" y="45211"/>
                </a:lnTo>
                <a:close/>
              </a:path>
              <a:path w="2190115" h="220344">
                <a:moveTo>
                  <a:pt x="456183" y="132333"/>
                </a:moveTo>
                <a:lnTo>
                  <a:pt x="454219" y="140545"/>
                </a:lnTo>
                <a:lnTo>
                  <a:pt x="449040" y="146970"/>
                </a:lnTo>
                <a:lnTo>
                  <a:pt x="441717" y="151157"/>
                </a:lnTo>
                <a:lnTo>
                  <a:pt x="433323" y="152653"/>
                </a:lnTo>
                <a:lnTo>
                  <a:pt x="482298" y="152653"/>
                </a:lnTo>
                <a:lnTo>
                  <a:pt x="487703" y="144498"/>
                </a:lnTo>
                <a:lnTo>
                  <a:pt x="490727" y="134873"/>
                </a:lnTo>
                <a:lnTo>
                  <a:pt x="456183" y="132333"/>
                </a:lnTo>
                <a:close/>
              </a:path>
              <a:path w="2190115" h="220344">
                <a:moveTo>
                  <a:pt x="479145" y="69595"/>
                </a:moveTo>
                <a:lnTo>
                  <a:pt x="432561" y="69595"/>
                </a:lnTo>
                <a:lnTo>
                  <a:pt x="442686" y="71838"/>
                </a:lnTo>
                <a:lnTo>
                  <a:pt x="449167" y="77819"/>
                </a:lnTo>
                <a:lnTo>
                  <a:pt x="452743" y="86419"/>
                </a:lnTo>
                <a:lnTo>
                  <a:pt x="454151" y="96519"/>
                </a:lnTo>
                <a:lnTo>
                  <a:pt x="489643" y="96519"/>
                </a:lnTo>
                <a:lnTo>
                  <a:pt x="488981" y="92297"/>
                </a:lnTo>
                <a:lnTo>
                  <a:pt x="484882" y="79720"/>
                </a:lnTo>
                <a:lnTo>
                  <a:pt x="479145" y="69595"/>
                </a:lnTo>
                <a:close/>
              </a:path>
              <a:path w="2190115" h="220344">
                <a:moveTo>
                  <a:pt x="548893" y="47751"/>
                </a:moveTo>
                <a:lnTo>
                  <a:pt x="513841" y="47751"/>
                </a:lnTo>
                <a:lnTo>
                  <a:pt x="513841" y="220217"/>
                </a:lnTo>
                <a:lnTo>
                  <a:pt x="551179" y="220217"/>
                </a:lnTo>
                <a:lnTo>
                  <a:pt x="551179" y="162559"/>
                </a:lnTo>
                <a:lnTo>
                  <a:pt x="615515" y="162559"/>
                </a:lnTo>
                <a:lnTo>
                  <a:pt x="620140" y="157829"/>
                </a:lnTo>
                <a:lnTo>
                  <a:pt x="622003" y="152907"/>
                </a:lnTo>
                <a:lnTo>
                  <a:pt x="564895" y="152907"/>
                </a:lnTo>
                <a:lnTo>
                  <a:pt x="558291" y="148843"/>
                </a:lnTo>
                <a:lnTo>
                  <a:pt x="554735" y="143255"/>
                </a:lnTo>
                <a:lnTo>
                  <a:pt x="552358" y="137310"/>
                </a:lnTo>
                <a:lnTo>
                  <a:pt x="551338" y="130555"/>
                </a:lnTo>
                <a:lnTo>
                  <a:pt x="551128" y="123610"/>
                </a:lnTo>
                <a:lnTo>
                  <a:pt x="551179" y="88899"/>
                </a:lnTo>
                <a:lnTo>
                  <a:pt x="554989" y="82041"/>
                </a:lnTo>
                <a:lnTo>
                  <a:pt x="558291" y="75691"/>
                </a:lnTo>
                <a:lnTo>
                  <a:pt x="564387" y="71627"/>
                </a:lnTo>
                <a:lnTo>
                  <a:pt x="622923" y="71627"/>
                </a:lnTo>
                <a:lnTo>
                  <a:pt x="621029" y="67563"/>
                </a:lnTo>
                <a:lnTo>
                  <a:pt x="620467" y="66801"/>
                </a:lnTo>
                <a:lnTo>
                  <a:pt x="548893" y="66801"/>
                </a:lnTo>
                <a:lnTo>
                  <a:pt x="548893" y="47751"/>
                </a:lnTo>
                <a:close/>
              </a:path>
              <a:path w="2190115" h="220344">
                <a:moveTo>
                  <a:pt x="615515" y="162559"/>
                </a:moveTo>
                <a:lnTo>
                  <a:pt x="551687" y="162559"/>
                </a:lnTo>
                <a:lnTo>
                  <a:pt x="556795" y="170001"/>
                </a:lnTo>
                <a:lnTo>
                  <a:pt x="563784" y="175228"/>
                </a:lnTo>
                <a:lnTo>
                  <a:pt x="572154" y="178311"/>
                </a:lnTo>
                <a:lnTo>
                  <a:pt x="581405" y="179323"/>
                </a:lnTo>
                <a:lnTo>
                  <a:pt x="604964" y="173351"/>
                </a:lnTo>
                <a:lnTo>
                  <a:pt x="615515" y="162559"/>
                </a:lnTo>
                <a:close/>
              </a:path>
              <a:path w="2190115" h="220344">
                <a:moveTo>
                  <a:pt x="622923" y="71627"/>
                </a:moveTo>
                <a:lnTo>
                  <a:pt x="571753" y="71627"/>
                </a:lnTo>
                <a:lnTo>
                  <a:pt x="582779" y="76001"/>
                </a:lnTo>
                <a:lnTo>
                  <a:pt x="588708" y="86613"/>
                </a:lnTo>
                <a:lnTo>
                  <a:pt x="591113" y="99702"/>
                </a:lnTo>
                <a:lnTo>
                  <a:pt x="591565" y="111505"/>
                </a:lnTo>
                <a:lnTo>
                  <a:pt x="591134" y="123610"/>
                </a:lnTo>
                <a:lnTo>
                  <a:pt x="588771" y="137159"/>
                </a:lnTo>
                <a:lnTo>
                  <a:pt x="582779" y="148296"/>
                </a:lnTo>
                <a:lnTo>
                  <a:pt x="571499" y="152907"/>
                </a:lnTo>
                <a:lnTo>
                  <a:pt x="622003" y="152907"/>
                </a:lnTo>
                <a:lnTo>
                  <a:pt x="628268" y="136354"/>
                </a:lnTo>
                <a:lnTo>
                  <a:pt x="630681" y="112521"/>
                </a:lnTo>
                <a:lnTo>
                  <a:pt x="630316" y="100782"/>
                </a:lnTo>
                <a:lnTo>
                  <a:pt x="628903" y="89280"/>
                </a:lnTo>
                <a:lnTo>
                  <a:pt x="625967" y="78160"/>
                </a:lnTo>
                <a:lnTo>
                  <a:pt x="622923" y="71627"/>
                </a:lnTo>
                <a:close/>
              </a:path>
              <a:path w="2190115" h="220344">
                <a:moveTo>
                  <a:pt x="582929" y="45211"/>
                </a:moveTo>
                <a:lnTo>
                  <a:pt x="571690" y="46585"/>
                </a:lnTo>
                <a:lnTo>
                  <a:pt x="562546" y="50672"/>
                </a:lnTo>
                <a:lnTo>
                  <a:pt x="555212" y="57427"/>
                </a:lnTo>
                <a:lnTo>
                  <a:pt x="549401" y="66801"/>
                </a:lnTo>
                <a:lnTo>
                  <a:pt x="620467" y="66801"/>
                </a:lnTo>
                <a:lnTo>
                  <a:pt x="613862" y="57856"/>
                </a:lnTo>
                <a:lnTo>
                  <a:pt x="605218" y="50863"/>
                </a:lnTo>
                <a:lnTo>
                  <a:pt x="594955" y="46632"/>
                </a:lnTo>
                <a:lnTo>
                  <a:pt x="582929" y="45211"/>
                </a:lnTo>
                <a:close/>
              </a:path>
              <a:path w="2190115" h="220344">
                <a:moveTo>
                  <a:pt x="686803" y="2539"/>
                </a:moveTo>
                <a:lnTo>
                  <a:pt x="649465" y="2539"/>
                </a:lnTo>
                <a:lnTo>
                  <a:pt x="649465" y="176783"/>
                </a:lnTo>
                <a:lnTo>
                  <a:pt x="686803" y="176783"/>
                </a:lnTo>
                <a:lnTo>
                  <a:pt x="686803" y="91439"/>
                </a:lnTo>
                <a:lnTo>
                  <a:pt x="693153" y="78231"/>
                </a:lnTo>
                <a:lnTo>
                  <a:pt x="701027" y="74929"/>
                </a:lnTo>
                <a:lnTo>
                  <a:pt x="759329" y="74929"/>
                </a:lnTo>
                <a:lnTo>
                  <a:pt x="757530" y="67274"/>
                </a:lnTo>
                <a:lnTo>
                  <a:pt x="756575" y="65531"/>
                </a:lnTo>
                <a:lnTo>
                  <a:pt x="686803" y="65531"/>
                </a:lnTo>
                <a:lnTo>
                  <a:pt x="686803" y="2539"/>
                </a:lnTo>
                <a:close/>
              </a:path>
              <a:path w="2190115" h="220344">
                <a:moveTo>
                  <a:pt x="759329" y="74929"/>
                </a:moveTo>
                <a:lnTo>
                  <a:pt x="707885" y="74929"/>
                </a:lnTo>
                <a:lnTo>
                  <a:pt x="717084" y="78398"/>
                </a:lnTo>
                <a:lnTo>
                  <a:pt x="721474" y="86867"/>
                </a:lnTo>
                <a:lnTo>
                  <a:pt x="722815" y="97432"/>
                </a:lnTo>
                <a:lnTo>
                  <a:pt x="722871" y="176783"/>
                </a:lnTo>
                <a:lnTo>
                  <a:pt x="760209" y="176783"/>
                </a:lnTo>
                <a:lnTo>
                  <a:pt x="760205" y="85363"/>
                </a:lnTo>
                <a:lnTo>
                  <a:pt x="759606" y="76104"/>
                </a:lnTo>
                <a:lnTo>
                  <a:pt x="759329" y="74929"/>
                </a:lnTo>
                <a:close/>
              </a:path>
              <a:path w="2190115" h="220344">
                <a:moveTo>
                  <a:pt x="720839" y="45211"/>
                </a:moveTo>
                <a:lnTo>
                  <a:pt x="710385" y="46565"/>
                </a:lnTo>
                <a:lnTo>
                  <a:pt x="700646" y="50514"/>
                </a:lnTo>
                <a:lnTo>
                  <a:pt x="692621" y="56892"/>
                </a:lnTo>
                <a:lnTo>
                  <a:pt x="687311" y="65531"/>
                </a:lnTo>
                <a:lnTo>
                  <a:pt x="756575" y="65531"/>
                </a:lnTo>
                <a:lnTo>
                  <a:pt x="720839" y="45211"/>
                </a:lnTo>
                <a:close/>
              </a:path>
              <a:path w="2190115" h="220344">
                <a:moveTo>
                  <a:pt x="939533" y="2539"/>
                </a:moveTo>
                <a:lnTo>
                  <a:pt x="866127" y="2539"/>
                </a:lnTo>
                <a:lnTo>
                  <a:pt x="866127" y="176783"/>
                </a:lnTo>
                <a:lnTo>
                  <a:pt x="906767" y="176783"/>
                </a:lnTo>
                <a:lnTo>
                  <a:pt x="906767" y="107949"/>
                </a:lnTo>
                <a:lnTo>
                  <a:pt x="979516" y="107949"/>
                </a:lnTo>
                <a:lnTo>
                  <a:pt x="976109" y="99821"/>
                </a:lnTo>
                <a:lnTo>
                  <a:pt x="988761" y="92690"/>
                </a:lnTo>
                <a:lnTo>
                  <a:pt x="998270" y="82200"/>
                </a:lnTo>
                <a:lnTo>
                  <a:pt x="1000203" y="78029"/>
                </a:lnTo>
                <a:lnTo>
                  <a:pt x="935508" y="78029"/>
                </a:lnTo>
                <a:lnTo>
                  <a:pt x="906767" y="77977"/>
                </a:lnTo>
                <a:lnTo>
                  <a:pt x="906767" y="33527"/>
                </a:lnTo>
                <a:lnTo>
                  <a:pt x="1001777" y="33527"/>
                </a:lnTo>
                <a:lnTo>
                  <a:pt x="1000620" y="30289"/>
                </a:lnTo>
                <a:lnTo>
                  <a:pt x="962647" y="3746"/>
                </a:lnTo>
                <a:lnTo>
                  <a:pt x="951161" y="2714"/>
                </a:lnTo>
                <a:lnTo>
                  <a:pt x="939533" y="2539"/>
                </a:lnTo>
                <a:close/>
              </a:path>
              <a:path w="2190115" h="220344">
                <a:moveTo>
                  <a:pt x="979516" y="107949"/>
                </a:moveTo>
                <a:lnTo>
                  <a:pt x="936485" y="107949"/>
                </a:lnTo>
                <a:lnTo>
                  <a:pt x="963155" y="176783"/>
                </a:lnTo>
                <a:lnTo>
                  <a:pt x="1008367" y="176783"/>
                </a:lnTo>
                <a:lnTo>
                  <a:pt x="979516" y="107949"/>
                </a:lnTo>
                <a:close/>
              </a:path>
              <a:path w="2190115" h="220344">
                <a:moveTo>
                  <a:pt x="1001777" y="33527"/>
                </a:moveTo>
                <a:lnTo>
                  <a:pt x="906767" y="33527"/>
                </a:lnTo>
                <a:lnTo>
                  <a:pt x="941470" y="33559"/>
                </a:lnTo>
                <a:lnTo>
                  <a:pt x="948355" y="34492"/>
                </a:lnTo>
                <a:lnTo>
                  <a:pt x="954265" y="36829"/>
                </a:lnTo>
                <a:lnTo>
                  <a:pt x="960107" y="40385"/>
                </a:lnTo>
                <a:lnTo>
                  <a:pt x="964171" y="47751"/>
                </a:lnTo>
                <a:lnTo>
                  <a:pt x="964171" y="62229"/>
                </a:lnTo>
                <a:lnTo>
                  <a:pt x="935508" y="78029"/>
                </a:lnTo>
                <a:lnTo>
                  <a:pt x="1000203" y="78029"/>
                </a:lnTo>
                <a:lnTo>
                  <a:pt x="1004255" y="69282"/>
                </a:lnTo>
                <a:lnTo>
                  <a:pt x="1006335" y="54863"/>
                </a:lnTo>
                <a:lnTo>
                  <a:pt x="1004882" y="42219"/>
                </a:lnTo>
                <a:lnTo>
                  <a:pt x="1001777" y="33527"/>
                </a:lnTo>
                <a:close/>
              </a:path>
              <a:path w="2190115" h="220344">
                <a:moveTo>
                  <a:pt x="1075423" y="137413"/>
                </a:moveTo>
                <a:lnTo>
                  <a:pt x="1035545" y="137413"/>
                </a:lnTo>
                <a:lnTo>
                  <a:pt x="1035545" y="176783"/>
                </a:lnTo>
                <a:lnTo>
                  <a:pt x="1075423" y="176783"/>
                </a:lnTo>
                <a:lnTo>
                  <a:pt x="1075423" y="137413"/>
                </a:lnTo>
                <a:close/>
              </a:path>
              <a:path w="2190115" h="220344">
                <a:moveTo>
                  <a:pt x="1186154" y="2539"/>
                </a:moveTo>
                <a:lnTo>
                  <a:pt x="1186154" y="176783"/>
                </a:lnTo>
                <a:lnTo>
                  <a:pt x="1264132" y="176783"/>
                </a:lnTo>
                <a:lnTo>
                  <a:pt x="1308836" y="167385"/>
                </a:lnTo>
                <a:lnTo>
                  <a:pt x="1326701" y="145033"/>
                </a:lnTo>
                <a:lnTo>
                  <a:pt x="1271752" y="145033"/>
                </a:lnTo>
                <a:lnTo>
                  <a:pt x="1262354" y="144525"/>
                </a:lnTo>
                <a:lnTo>
                  <a:pt x="1226794" y="144525"/>
                </a:lnTo>
                <a:lnTo>
                  <a:pt x="1226794" y="102615"/>
                </a:lnTo>
                <a:lnTo>
                  <a:pt x="1320914" y="102615"/>
                </a:lnTo>
                <a:lnTo>
                  <a:pt x="1320107" y="101218"/>
                </a:lnTo>
                <a:lnTo>
                  <a:pt x="1308634" y="91789"/>
                </a:lnTo>
                <a:lnTo>
                  <a:pt x="1293850" y="86359"/>
                </a:lnTo>
                <a:lnTo>
                  <a:pt x="1293850" y="85851"/>
                </a:lnTo>
                <a:lnTo>
                  <a:pt x="1306487" y="80835"/>
                </a:lnTo>
                <a:lnTo>
                  <a:pt x="1316456" y="72770"/>
                </a:lnTo>
                <a:lnTo>
                  <a:pt x="1316836" y="72135"/>
                </a:lnTo>
                <a:lnTo>
                  <a:pt x="1269974" y="72135"/>
                </a:lnTo>
                <a:lnTo>
                  <a:pt x="1261592" y="71627"/>
                </a:lnTo>
                <a:lnTo>
                  <a:pt x="1226794" y="71627"/>
                </a:lnTo>
                <a:lnTo>
                  <a:pt x="1226794" y="33527"/>
                </a:lnTo>
                <a:lnTo>
                  <a:pt x="1258290" y="33527"/>
                </a:lnTo>
                <a:lnTo>
                  <a:pt x="1268958" y="32765"/>
                </a:lnTo>
                <a:lnTo>
                  <a:pt x="1322460" y="32765"/>
                </a:lnTo>
                <a:lnTo>
                  <a:pt x="1319917" y="26352"/>
                </a:lnTo>
                <a:lnTo>
                  <a:pt x="1284738" y="3492"/>
                </a:lnTo>
                <a:lnTo>
                  <a:pt x="1274471" y="2659"/>
                </a:lnTo>
                <a:lnTo>
                  <a:pt x="1186154" y="2539"/>
                </a:lnTo>
                <a:close/>
              </a:path>
              <a:path w="2190115" h="220344">
                <a:moveTo>
                  <a:pt x="1320914" y="102615"/>
                </a:moveTo>
                <a:lnTo>
                  <a:pt x="1271498" y="102615"/>
                </a:lnTo>
                <a:lnTo>
                  <a:pt x="1283182" y="109219"/>
                </a:lnTo>
                <a:lnTo>
                  <a:pt x="1287246" y="116077"/>
                </a:lnTo>
                <a:lnTo>
                  <a:pt x="1287246" y="129793"/>
                </a:lnTo>
                <a:lnTo>
                  <a:pt x="1283944" y="136905"/>
                </a:lnTo>
                <a:lnTo>
                  <a:pt x="1278102" y="140715"/>
                </a:lnTo>
                <a:lnTo>
                  <a:pt x="1271752" y="145033"/>
                </a:lnTo>
                <a:lnTo>
                  <a:pt x="1326701" y="145033"/>
                </a:lnTo>
                <a:lnTo>
                  <a:pt x="1328553" y="140846"/>
                </a:lnTo>
                <a:lnTo>
                  <a:pt x="1330172" y="129793"/>
                </a:lnTo>
                <a:lnTo>
                  <a:pt x="1327533" y="114077"/>
                </a:lnTo>
                <a:lnTo>
                  <a:pt x="1320914" y="102615"/>
                </a:lnTo>
                <a:close/>
              </a:path>
              <a:path w="2190115" h="220344">
                <a:moveTo>
                  <a:pt x="1322460" y="32765"/>
                </a:moveTo>
                <a:lnTo>
                  <a:pt x="1268958" y="32765"/>
                </a:lnTo>
                <a:lnTo>
                  <a:pt x="1274800" y="36067"/>
                </a:lnTo>
                <a:lnTo>
                  <a:pt x="1280388" y="39369"/>
                </a:lnTo>
                <a:lnTo>
                  <a:pt x="1283436" y="45465"/>
                </a:lnTo>
                <a:lnTo>
                  <a:pt x="1283436" y="57657"/>
                </a:lnTo>
                <a:lnTo>
                  <a:pt x="1280896" y="64007"/>
                </a:lnTo>
                <a:lnTo>
                  <a:pt x="1276070" y="67563"/>
                </a:lnTo>
                <a:lnTo>
                  <a:pt x="1269974" y="72135"/>
                </a:lnTo>
                <a:lnTo>
                  <a:pt x="1316836" y="72135"/>
                </a:lnTo>
                <a:lnTo>
                  <a:pt x="1322997" y="61848"/>
                </a:lnTo>
                <a:lnTo>
                  <a:pt x="1325346" y="48259"/>
                </a:lnTo>
                <a:lnTo>
                  <a:pt x="1323977" y="36591"/>
                </a:lnTo>
                <a:lnTo>
                  <a:pt x="1322460" y="32765"/>
                </a:lnTo>
                <a:close/>
              </a:path>
              <a:path w="2190115" h="220344">
                <a:moveTo>
                  <a:pt x="1388592" y="47751"/>
                </a:moveTo>
                <a:lnTo>
                  <a:pt x="1351254" y="47751"/>
                </a:lnTo>
                <a:lnTo>
                  <a:pt x="1351254" y="176783"/>
                </a:lnTo>
                <a:lnTo>
                  <a:pt x="1388592" y="176783"/>
                </a:lnTo>
                <a:lnTo>
                  <a:pt x="1388592" y="47751"/>
                </a:lnTo>
                <a:close/>
              </a:path>
              <a:path w="2190115" h="220344">
                <a:moveTo>
                  <a:pt x="1388592" y="0"/>
                </a:moveTo>
                <a:lnTo>
                  <a:pt x="1351254" y="0"/>
                </a:lnTo>
                <a:lnTo>
                  <a:pt x="1351254" y="36067"/>
                </a:lnTo>
                <a:lnTo>
                  <a:pt x="1388592" y="36067"/>
                </a:lnTo>
                <a:lnTo>
                  <a:pt x="1388592" y="0"/>
                </a:lnTo>
                <a:close/>
              </a:path>
              <a:path w="2190115" h="220344">
                <a:moveTo>
                  <a:pt x="1458188" y="45211"/>
                </a:moveTo>
                <a:lnTo>
                  <a:pt x="1434947" y="51605"/>
                </a:lnTo>
                <a:lnTo>
                  <a:pt x="1420469" y="67976"/>
                </a:lnTo>
                <a:lnTo>
                  <a:pt x="1413040" y="90110"/>
                </a:lnTo>
                <a:lnTo>
                  <a:pt x="1410944" y="113791"/>
                </a:lnTo>
                <a:lnTo>
                  <a:pt x="1413099" y="136675"/>
                </a:lnTo>
                <a:lnTo>
                  <a:pt x="1420564" y="157797"/>
                </a:lnTo>
                <a:lnTo>
                  <a:pt x="1434840" y="173299"/>
                </a:lnTo>
                <a:lnTo>
                  <a:pt x="1457426" y="179323"/>
                </a:lnTo>
                <a:lnTo>
                  <a:pt x="1468749" y="177720"/>
                </a:lnTo>
                <a:lnTo>
                  <a:pt x="1478095" y="173164"/>
                </a:lnTo>
                <a:lnTo>
                  <a:pt x="1485680" y="166036"/>
                </a:lnTo>
                <a:lnTo>
                  <a:pt x="1491716" y="156717"/>
                </a:lnTo>
                <a:lnTo>
                  <a:pt x="1527784" y="156717"/>
                </a:lnTo>
                <a:lnTo>
                  <a:pt x="1527784" y="152399"/>
                </a:lnTo>
                <a:lnTo>
                  <a:pt x="1470888" y="152399"/>
                </a:lnTo>
                <a:lnTo>
                  <a:pt x="1459851" y="148490"/>
                </a:lnTo>
                <a:lnTo>
                  <a:pt x="1453648" y="138842"/>
                </a:lnTo>
                <a:lnTo>
                  <a:pt x="1450921" y="126575"/>
                </a:lnTo>
                <a:lnTo>
                  <a:pt x="1450314" y="114807"/>
                </a:lnTo>
                <a:lnTo>
                  <a:pt x="1450767" y="101484"/>
                </a:lnTo>
                <a:lnTo>
                  <a:pt x="1453362" y="87280"/>
                </a:lnTo>
                <a:lnTo>
                  <a:pt x="1459958" y="75981"/>
                </a:lnTo>
                <a:lnTo>
                  <a:pt x="1472412" y="71373"/>
                </a:lnTo>
                <a:lnTo>
                  <a:pt x="1527784" y="71373"/>
                </a:lnTo>
                <a:lnTo>
                  <a:pt x="1527784" y="61467"/>
                </a:lnTo>
                <a:lnTo>
                  <a:pt x="1490446" y="61467"/>
                </a:lnTo>
                <a:lnTo>
                  <a:pt x="1484013" y="53891"/>
                </a:lnTo>
                <a:lnTo>
                  <a:pt x="1476698" y="48863"/>
                </a:lnTo>
                <a:lnTo>
                  <a:pt x="1468193" y="46073"/>
                </a:lnTo>
                <a:lnTo>
                  <a:pt x="1458188" y="45211"/>
                </a:lnTo>
                <a:close/>
              </a:path>
              <a:path w="2190115" h="220344">
                <a:moveTo>
                  <a:pt x="1527784" y="156717"/>
                </a:moveTo>
                <a:lnTo>
                  <a:pt x="1492224" y="156717"/>
                </a:lnTo>
                <a:lnTo>
                  <a:pt x="1492224" y="176783"/>
                </a:lnTo>
                <a:lnTo>
                  <a:pt x="1527784" y="176783"/>
                </a:lnTo>
                <a:lnTo>
                  <a:pt x="1527784" y="156717"/>
                </a:lnTo>
                <a:close/>
              </a:path>
              <a:path w="2190115" h="220344">
                <a:moveTo>
                  <a:pt x="1527784" y="71373"/>
                </a:moveTo>
                <a:lnTo>
                  <a:pt x="1472412" y="71373"/>
                </a:lnTo>
                <a:lnTo>
                  <a:pt x="1482409" y="74902"/>
                </a:lnTo>
                <a:lnTo>
                  <a:pt x="1487811" y="83597"/>
                </a:lnTo>
                <a:lnTo>
                  <a:pt x="1490021" y="94626"/>
                </a:lnTo>
                <a:lnTo>
                  <a:pt x="1490446" y="105155"/>
                </a:lnTo>
                <a:lnTo>
                  <a:pt x="1490446" y="129285"/>
                </a:lnTo>
                <a:lnTo>
                  <a:pt x="1490192" y="136143"/>
                </a:lnTo>
                <a:lnTo>
                  <a:pt x="1484096" y="147827"/>
                </a:lnTo>
                <a:lnTo>
                  <a:pt x="1477746" y="152399"/>
                </a:lnTo>
                <a:lnTo>
                  <a:pt x="1527784" y="152399"/>
                </a:lnTo>
                <a:lnTo>
                  <a:pt x="1527784" y="71373"/>
                </a:lnTo>
                <a:close/>
              </a:path>
              <a:path w="2190115" h="220344">
                <a:moveTo>
                  <a:pt x="1527784" y="2539"/>
                </a:moveTo>
                <a:lnTo>
                  <a:pt x="1490446" y="2539"/>
                </a:lnTo>
                <a:lnTo>
                  <a:pt x="1490446" y="61467"/>
                </a:lnTo>
                <a:lnTo>
                  <a:pt x="1527784" y="61467"/>
                </a:lnTo>
                <a:lnTo>
                  <a:pt x="1527784" y="2539"/>
                </a:lnTo>
                <a:close/>
              </a:path>
              <a:path w="2190115" h="220344">
                <a:moveTo>
                  <a:pt x="1609572" y="45211"/>
                </a:moveTo>
                <a:lnTo>
                  <a:pt x="1582839" y="50609"/>
                </a:lnTo>
                <a:lnTo>
                  <a:pt x="1563154" y="65341"/>
                </a:lnTo>
                <a:lnTo>
                  <a:pt x="1550993" y="87217"/>
                </a:lnTo>
                <a:lnTo>
                  <a:pt x="1546834" y="114045"/>
                </a:lnTo>
                <a:lnTo>
                  <a:pt x="1551366" y="140426"/>
                </a:lnTo>
                <a:lnTo>
                  <a:pt x="1564233" y="161067"/>
                </a:lnTo>
                <a:lnTo>
                  <a:pt x="1584339" y="174517"/>
                </a:lnTo>
                <a:lnTo>
                  <a:pt x="1610588" y="179323"/>
                </a:lnTo>
                <a:lnTo>
                  <a:pt x="1638187" y="173271"/>
                </a:lnTo>
                <a:lnTo>
                  <a:pt x="1656308" y="159480"/>
                </a:lnTo>
                <a:lnTo>
                  <a:pt x="1660832" y="152653"/>
                </a:lnTo>
                <a:lnTo>
                  <a:pt x="1611858" y="152653"/>
                </a:lnTo>
                <a:lnTo>
                  <a:pt x="1601111" y="150471"/>
                </a:lnTo>
                <a:lnTo>
                  <a:pt x="1593316" y="144525"/>
                </a:lnTo>
                <a:lnTo>
                  <a:pt x="1588569" y="135723"/>
                </a:lnTo>
                <a:lnTo>
                  <a:pt x="1586966" y="124967"/>
                </a:lnTo>
                <a:lnTo>
                  <a:pt x="1587220" y="118617"/>
                </a:lnTo>
                <a:lnTo>
                  <a:pt x="1670024" y="118617"/>
                </a:lnTo>
                <a:lnTo>
                  <a:pt x="1669568" y="105398"/>
                </a:lnTo>
                <a:lnTo>
                  <a:pt x="1668177" y="96519"/>
                </a:lnTo>
                <a:lnTo>
                  <a:pt x="1586966" y="96519"/>
                </a:lnTo>
                <a:lnTo>
                  <a:pt x="1588950" y="86098"/>
                </a:lnTo>
                <a:lnTo>
                  <a:pt x="1593316" y="77533"/>
                </a:lnTo>
                <a:lnTo>
                  <a:pt x="1600539" y="71731"/>
                </a:lnTo>
                <a:lnTo>
                  <a:pt x="1611096" y="69595"/>
                </a:lnTo>
                <a:lnTo>
                  <a:pt x="1657680" y="69595"/>
                </a:lnTo>
                <a:lnTo>
                  <a:pt x="1656816" y="68071"/>
                </a:lnTo>
                <a:lnTo>
                  <a:pt x="1647470" y="58285"/>
                </a:lnTo>
                <a:lnTo>
                  <a:pt x="1635956" y="51117"/>
                </a:lnTo>
                <a:lnTo>
                  <a:pt x="1623062" y="46712"/>
                </a:lnTo>
                <a:lnTo>
                  <a:pt x="1609572" y="45211"/>
                </a:lnTo>
                <a:close/>
              </a:path>
              <a:path w="2190115" h="220344">
                <a:moveTo>
                  <a:pt x="1634718" y="132333"/>
                </a:moveTo>
                <a:lnTo>
                  <a:pt x="1632754" y="140545"/>
                </a:lnTo>
                <a:lnTo>
                  <a:pt x="1627574" y="146970"/>
                </a:lnTo>
                <a:lnTo>
                  <a:pt x="1620252" y="151157"/>
                </a:lnTo>
                <a:lnTo>
                  <a:pt x="1611858" y="152653"/>
                </a:lnTo>
                <a:lnTo>
                  <a:pt x="1660832" y="152653"/>
                </a:lnTo>
                <a:lnTo>
                  <a:pt x="1666238" y="144498"/>
                </a:lnTo>
                <a:lnTo>
                  <a:pt x="1669262" y="134873"/>
                </a:lnTo>
                <a:lnTo>
                  <a:pt x="1634718" y="132333"/>
                </a:lnTo>
                <a:close/>
              </a:path>
              <a:path w="2190115" h="220344">
                <a:moveTo>
                  <a:pt x="1657680" y="69595"/>
                </a:moveTo>
                <a:lnTo>
                  <a:pt x="1611096" y="69595"/>
                </a:lnTo>
                <a:lnTo>
                  <a:pt x="1621220" y="71838"/>
                </a:lnTo>
                <a:lnTo>
                  <a:pt x="1627701" y="77819"/>
                </a:lnTo>
                <a:lnTo>
                  <a:pt x="1631277" y="86419"/>
                </a:lnTo>
                <a:lnTo>
                  <a:pt x="1632686" y="96519"/>
                </a:lnTo>
                <a:lnTo>
                  <a:pt x="1668177" y="96519"/>
                </a:lnTo>
                <a:lnTo>
                  <a:pt x="1667516" y="92297"/>
                </a:lnTo>
                <a:lnTo>
                  <a:pt x="1663416" y="79720"/>
                </a:lnTo>
                <a:lnTo>
                  <a:pt x="1657680" y="69595"/>
                </a:lnTo>
                <a:close/>
              </a:path>
              <a:path w="2190115" h="220344">
                <a:moveTo>
                  <a:pt x="1725650" y="47751"/>
                </a:moveTo>
                <a:lnTo>
                  <a:pt x="1690344" y="47751"/>
                </a:lnTo>
                <a:lnTo>
                  <a:pt x="1690344" y="176783"/>
                </a:lnTo>
                <a:lnTo>
                  <a:pt x="1727682" y="176783"/>
                </a:lnTo>
                <a:lnTo>
                  <a:pt x="1727682" y="99313"/>
                </a:lnTo>
                <a:lnTo>
                  <a:pt x="1728190" y="91947"/>
                </a:lnTo>
                <a:lnTo>
                  <a:pt x="1732000" y="84581"/>
                </a:lnTo>
                <a:lnTo>
                  <a:pt x="1735048" y="78739"/>
                </a:lnTo>
                <a:lnTo>
                  <a:pt x="1741144" y="74929"/>
                </a:lnTo>
                <a:lnTo>
                  <a:pt x="1800664" y="74929"/>
                </a:lnTo>
                <a:lnTo>
                  <a:pt x="1799507" y="69595"/>
                </a:lnTo>
                <a:lnTo>
                  <a:pt x="1725650" y="69595"/>
                </a:lnTo>
                <a:lnTo>
                  <a:pt x="1725650" y="47751"/>
                </a:lnTo>
                <a:close/>
              </a:path>
              <a:path w="2190115" h="220344">
                <a:moveTo>
                  <a:pt x="1800664" y="74929"/>
                </a:moveTo>
                <a:lnTo>
                  <a:pt x="1747748" y="74929"/>
                </a:lnTo>
                <a:lnTo>
                  <a:pt x="1758337" y="78152"/>
                </a:lnTo>
                <a:lnTo>
                  <a:pt x="1763306" y="86232"/>
                </a:lnTo>
                <a:lnTo>
                  <a:pt x="1764750" y="96789"/>
                </a:lnTo>
                <a:lnTo>
                  <a:pt x="1764766" y="176783"/>
                </a:lnTo>
                <a:lnTo>
                  <a:pt x="1802104" y="176783"/>
                </a:lnTo>
                <a:lnTo>
                  <a:pt x="1801993" y="87582"/>
                </a:lnTo>
                <a:lnTo>
                  <a:pt x="1801215" y="77469"/>
                </a:lnTo>
                <a:lnTo>
                  <a:pt x="1800664" y="74929"/>
                </a:lnTo>
                <a:close/>
              </a:path>
              <a:path w="2190115" h="220344">
                <a:moveTo>
                  <a:pt x="1763242" y="45211"/>
                </a:moveTo>
                <a:lnTo>
                  <a:pt x="1750590" y="46700"/>
                </a:lnTo>
                <a:lnTo>
                  <a:pt x="1740509" y="51212"/>
                </a:lnTo>
                <a:lnTo>
                  <a:pt x="1732524" y="58820"/>
                </a:lnTo>
                <a:lnTo>
                  <a:pt x="1726158" y="69595"/>
                </a:lnTo>
                <a:lnTo>
                  <a:pt x="1799507" y="69595"/>
                </a:lnTo>
                <a:lnTo>
                  <a:pt x="1763242" y="45211"/>
                </a:lnTo>
                <a:close/>
              </a:path>
              <a:path w="2190115" h="220344">
                <a:moveTo>
                  <a:pt x="1872716" y="137159"/>
                </a:moveTo>
                <a:lnTo>
                  <a:pt x="1832838" y="137159"/>
                </a:lnTo>
                <a:lnTo>
                  <a:pt x="1832838" y="176783"/>
                </a:lnTo>
                <a:lnTo>
                  <a:pt x="1852650" y="176783"/>
                </a:lnTo>
                <a:lnTo>
                  <a:pt x="1832838" y="217423"/>
                </a:lnTo>
                <a:lnTo>
                  <a:pt x="1847062" y="217423"/>
                </a:lnTo>
                <a:lnTo>
                  <a:pt x="1872716" y="172973"/>
                </a:lnTo>
                <a:lnTo>
                  <a:pt x="1872716" y="137159"/>
                </a:lnTo>
                <a:close/>
              </a:path>
              <a:path w="2190115" h="220344">
                <a:moveTo>
                  <a:pt x="1971001" y="142747"/>
                </a:moveTo>
                <a:lnTo>
                  <a:pt x="1971001" y="176529"/>
                </a:lnTo>
                <a:lnTo>
                  <a:pt x="1998433" y="179323"/>
                </a:lnTo>
                <a:lnTo>
                  <a:pt x="2023575" y="176093"/>
                </a:lnTo>
                <a:lnTo>
                  <a:pt x="2040502" y="166052"/>
                </a:lnTo>
                <a:lnTo>
                  <a:pt x="2050047" y="148677"/>
                </a:lnTo>
                <a:lnTo>
                  <a:pt x="2050510" y="144779"/>
                </a:lnTo>
                <a:lnTo>
                  <a:pt x="1984209" y="144779"/>
                </a:lnTo>
                <a:lnTo>
                  <a:pt x="1971001" y="142747"/>
                </a:lnTo>
                <a:close/>
              </a:path>
              <a:path w="2190115" h="220344">
                <a:moveTo>
                  <a:pt x="2053043" y="2539"/>
                </a:moveTo>
                <a:lnTo>
                  <a:pt x="2012403" y="2539"/>
                </a:lnTo>
                <a:lnTo>
                  <a:pt x="2012403" y="124205"/>
                </a:lnTo>
                <a:lnTo>
                  <a:pt x="2012657" y="132841"/>
                </a:lnTo>
                <a:lnTo>
                  <a:pt x="2008847" y="137667"/>
                </a:lnTo>
                <a:lnTo>
                  <a:pt x="2004529" y="143255"/>
                </a:lnTo>
                <a:lnTo>
                  <a:pt x="1997417" y="144779"/>
                </a:lnTo>
                <a:lnTo>
                  <a:pt x="2050510" y="144779"/>
                </a:lnTo>
                <a:lnTo>
                  <a:pt x="2052953" y="124205"/>
                </a:lnTo>
                <a:lnTo>
                  <a:pt x="2053043" y="2539"/>
                </a:lnTo>
                <a:close/>
              </a:path>
              <a:path w="2190115" h="220344">
                <a:moveTo>
                  <a:pt x="2118575" y="47751"/>
                </a:moveTo>
                <a:lnTo>
                  <a:pt x="2083777" y="47751"/>
                </a:lnTo>
                <a:lnTo>
                  <a:pt x="2083777" y="176783"/>
                </a:lnTo>
                <a:lnTo>
                  <a:pt x="2121115" y="176783"/>
                </a:lnTo>
                <a:lnTo>
                  <a:pt x="2121115" y="127507"/>
                </a:lnTo>
                <a:lnTo>
                  <a:pt x="2122116" y="110704"/>
                </a:lnTo>
                <a:lnTo>
                  <a:pt x="2126449" y="96138"/>
                </a:lnTo>
                <a:lnTo>
                  <a:pt x="2136117" y="86145"/>
                </a:lnTo>
                <a:lnTo>
                  <a:pt x="2153119" y="83057"/>
                </a:lnTo>
                <a:lnTo>
                  <a:pt x="2153119" y="71881"/>
                </a:lnTo>
                <a:lnTo>
                  <a:pt x="2118575" y="71881"/>
                </a:lnTo>
                <a:lnTo>
                  <a:pt x="2118575" y="47751"/>
                </a:lnTo>
                <a:close/>
              </a:path>
              <a:path w="2190115" h="220344">
                <a:moveTo>
                  <a:pt x="2190000" y="137413"/>
                </a:moveTo>
                <a:lnTo>
                  <a:pt x="2150122" y="137413"/>
                </a:lnTo>
                <a:lnTo>
                  <a:pt x="2150122" y="176783"/>
                </a:lnTo>
                <a:lnTo>
                  <a:pt x="2190000" y="176783"/>
                </a:lnTo>
                <a:lnTo>
                  <a:pt x="2190000" y="137413"/>
                </a:lnTo>
                <a:close/>
              </a:path>
              <a:path w="2190115" h="220344">
                <a:moveTo>
                  <a:pt x="2146769" y="45211"/>
                </a:moveTo>
                <a:lnTo>
                  <a:pt x="2136121" y="46914"/>
                </a:lnTo>
                <a:lnTo>
                  <a:pt x="2128259" y="52927"/>
                </a:lnTo>
                <a:lnTo>
                  <a:pt x="2122731" y="61749"/>
                </a:lnTo>
                <a:lnTo>
                  <a:pt x="2119083" y="71881"/>
                </a:lnTo>
                <a:lnTo>
                  <a:pt x="2153119" y="71881"/>
                </a:lnTo>
                <a:lnTo>
                  <a:pt x="2153119" y="45719"/>
                </a:lnTo>
                <a:lnTo>
                  <a:pt x="2146769" y="45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29002" y="1088670"/>
            <a:ext cx="133350" cy="128270"/>
          </a:xfrm>
          <a:custGeom>
            <a:avLst/>
            <a:gdLst/>
            <a:ahLst/>
            <a:cxnLst/>
            <a:rect l="l" t="t" r="r" b="b"/>
            <a:pathLst>
              <a:path w="133350" h="128269">
                <a:moveTo>
                  <a:pt x="132791" y="47828"/>
                </a:moveTo>
                <a:lnTo>
                  <a:pt x="0" y="47828"/>
                </a:lnTo>
                <a:lnTo>
                  <a:pt x="41605" y="78752"/>
                </a:lnTo>
                <a:lnTo>
                  <a:pt x="25425" y="127812"/>
                </a:lnTo>
                <a:lnTo>
                  <a:pt x="66484" y="97586"/>
                </a:lnTo>
                <a:lnTo>
                  <a:pt x="97684" y="97586"/>
                </a:lnTo>
                <a:lnTo>
                  <a:pt x="91541" y="78752"/>
                </a:lnTo>
                <a:lnTo>
                  <a:pt x="132791" y="47828"/>
                </a:lnTo>
                <a:close/>
              </a:path>
              <a:path w="133350" h="128269">
                <a:moveTo>
                  <a:pt x="97684" y="97586"/>
                </a:moveTo>
                <a:lnTo>
                  <a:pt x="66484" y="97586"/>
                </a:lnTo>
                <a:lnTo>
                  <a:pt x="107543" y="127812"/>
                </a:lnTo>
                <a:lnTo>
                  <a:pt x="97684" y="97586"/>
                </a:lnTo>
                <a:close/>
              </a:path>
              <a:path w="133350" h="128269">
                <a:moveTo>
                  <a:pt x="66484" y="0"/>
                </a:moveTo>
                <a:lnTo>
                  <a:pt x="51028" y="47828"/>
                </a:lnTo>
                <a:lnTo>
                  <a:pt x="81584" y="47828"/>
                </a:lnTo>
                <a:lnTo>
                  <a:pt x="66484" y="0"/>
                </a:lnTo>
                <a:close/>
              </a:path>
            </a:pathLst>
          </a:custGeom>
          <a:solidFill>
            <a:srgbClr val="BABC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25440" y="2775203"/>
            <a:ext cx="2236918" cy="663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5983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can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no 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longer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serve,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becomes  President?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32969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20" dirty="0"/>
              <a:t>the </a:t>
            </a:r>
            <a:r>
              <a:rPr sz="2400" spc="45" dirty="0"/>
              <a:t>Vice  </a:t>
            </a:r>
            <a:r>
              <a:rPr sz="2400" spc="10" dirty="0"/>
              <a:t>P</a:t>
            </a:r>
            <a:r>
              <a:rPr sz="2400" spc="45" dirty="0"/>
              <a:t>r</a:t>
            </a:r>
            <a:r>
              <a:rPr sz="2400" spc="15" dirty="0"/>
              <a:t>esident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2779" y="2437147"/>
            <a:ext cx="2202180" cy="1018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01015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Swearing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of</a:t>
            </a:r>
            <a:r>
              <a:rPr sz="10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Vice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Lyndon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B.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Johnson</a:t>
            </a:r>
            <a:r>
              <a:rPr sz="1000" b="1" spc="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as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aboard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Air Force One</a:t>
            </a:r>
            <a:r>
              <a:rPr sz="10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following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death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1000" b="1" spc="-35" dirty="0">
                <a:solidFill>
                  <a:srgbClr val="FFFFFF"/>
                </a:solidFill>
                <a:latin typeface="Franklin Gothic Demi"/>
                <a:cs typeface="Franklin Gothic Demi"/>
              </a:rPr>
              <a:t>F.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Kennedy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November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22,</a:t>
            </a:r>
            <a:r>
              <a:rPr sz="1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1963.</a:t>
            </a:r>
            <a:endParaRPr sz="1000" dirty="0">
              <a:latin typeface="Franklin Gothic Demi"/>
              <a:cs typeface="Franklin Gothic Demi"/>
            </a:endParaRPr>
          </a:p>
          <a:p>
            <a:pPr marL="590550" marR="5080" indent="-264160" algn="r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Lyndon Baines</a:t>
            </a:r>
            <a:r>
              <a:rPr sz="7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Johnson</a:t>
            </a:r>
            <a:r>
              <a:rPr sz="7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Museum,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photo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Cecil</a:t>
            </a:r>
            <a:r>
              <a:rPr sz="7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Stoughton.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59835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If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both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Vice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can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no 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longer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serve,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becomes  President?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54816"/>
            <a:ext cx="202501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20" dirty="0"/>
              <a:t>the </a:t>
            </a:r>
            <a:r>
              <a:rPr sz="2400" spc="10" dirty="0"/>
              <a:t>Speaker </a:t>
            </a:r>
            <a:r>
              <a:rPr sz="2400" spc="-20" dirty="0"/>
              <a:t>of  </a:t>
            </a:r>
            <a:r>
              <a:rPr sz="2400" spc="20" dirty="0"/>
              <a:t>the</a:t>
            </a:r>
            <a:r>
              <a:rPr sz="2400" spc="30" dirty="0"/>
              <a:t> </a:t>
            </a:r>
            <a:r>
              <a:rPr sz="2400" spc="20" dirty="0"/>
              <a:t>House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2868041"/>
            <a:ext cx="2094864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Rostrum,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place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public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speaking,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location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which  the Speaker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House</a:t>
            </a:r>
            <a:r>
              <a:rPr sz="10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presides.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Architect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7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54330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is the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Commander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Chief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3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military?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20" dirty="0"/>
              <a:t>the</a:t>
            </a:r>
            <a:r>
              <a:rPr sz="2400" spc="65" dirty="0"/>
              <a:t> </a:t>
            </a:r>
            <a:r>
              <a:rPr sz="2400" spc="15" dirty="0"/>
              <a:t>President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61083" y="2591816"/>
            <a:ext cx="1823720" cy="86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735" marR="5080" indent="-28067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Franklin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D.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Roosevelt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reviewing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troops</a:t>
            </a:r>
            <a:endParaRPr sz="1000" dirty="0">
              <a:latin typeface="Franklin Gothic Demi"/>
              <a:cs typeface="Franklin Gothic Demi"/>
            </a:endParaRPr>
          </a:p>
          <a:p>
            <a:pPr marL="43180">
              <a:lnSpc>
                <a:spcPct val="100000"/>
              </a:lnSpc>
            </a:pP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Casablanca,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Morocco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</a:t>
            </a:r>
            <a:endParaRPr sz="1000" dirty="0">
              <a:latin typeface="Franklin Gothic Demi"/>
              <a:cs typeface="Franklin Gothic Demi"/>
            </a:endParaRPr>
          </a:p>
          <a:p>
            <a:pPr marL="1075055">
              <a:lnSpc>
                <a:spcPct val="100000"/>
              </a:lnSpc>
            </a:pP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World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II.</a:t>
            </a:r>
            <a:endParaRPr sz="1000" dirty="0">
              <a:latin typeface="Franklin Gothic Demi"/>
              <a:cs typeface="Franklin Gothic Demi"/>
            </a:endParaRPr>
          </a:p>
          <a:p>
            <a:pPr marL="37020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7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endParaRPr sz="700" dirty="0">
              <a:latin typeface="Franklin Gothic Demi"/>
              <a:cs typeface="Franklin Gothic Demi"/>
            </a:endParaRPr>
          </a:p>
          <a:p>
            <a:pPr marL="880744">
              <a:lnSpc>
                <a:spcPct val="100000"/>
              </a:lnSpc>
              <a:spcBef>
                <a:spcPts val="16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LC-USW33-027834-ZC.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220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signs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bills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become 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laws?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20" dirty="0"/>
              <a:t>the</a:t>
            </a:r>
            <a:r>
              <a:rPr sz="2400" spc="65" dirty="0"/>
              <a:t> </a:t>
            </a:r>
            <a:r>
              <a:rPr sz="2400" spc="15" dirty="0"/>
              <a:t>President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416300" y="2591816"/>
            <a:ext cx="2108200" cy="86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Lyndon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B.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Johnson signing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Immigration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Act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1965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October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3rd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same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year,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Liberty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Island,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NY.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225425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Lyndon Baines Johnson Library 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</a:t>
            </a:r>
            <a:r>
              <a:rPr sz="700" b="1" spc="-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Museum.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243967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vetoes</a:t>
            </a:r>
            <a:r>
              <a:rPr sz="2400" b="1" spc="1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bills?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20" dirty="0"/>
              <a:t>the</a:t>
            </a:r>
            <a:r>
              <a:rPr sz="2400" spc="65" dirty="0"/>
              <a:t> </a:t>
            </a:r>
            <a:r>
              <a:rPr sz="2400" spc="15" dirty="0"/>
              <a:t>President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3299841"/>
            <a:ext cx="2159635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White House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5823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the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President’s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Cabinet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do?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097816"/>
            <a:ext cx="158623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advises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2417" y="2147316"/>
            <a:ext cx="1465580" cy="866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405" marR="5080" indent="-53340" algn="r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Ronald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Reagan  leads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</a:t>
            </a:r>
            <a:r>
              <a:rPr sz="10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Cabinet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meeting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White</a:t>
            </a:r>
            <a:r>
              <a:rPr sz="1000" b="1" spc="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</a:pP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September</a:t>
            </a:r>
            <a:r>
              <a:rPr sz="10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1986.</a:t>
            </a:r>
            <a:endParaRPr sz="1000" dirty="0">
              <a:latin typeface="Franklin Gothic Demi"/>
              <a:cs typeface="Franklin Gothic Demi"/>
            </a:endParaRPr>
          </a:p>
          <a:p>
            <a:pPr marL="156210" marR="5080" indent="51435" algn="r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700" b="1" spc="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Ronald</a:t>
            </a:r>
            <a:r>
              <a:rPr sz="7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Reagan  Presidential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Library,</a:t>
            </a:r>
            <a:r>
              <a:rPr sz="7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C36864-19.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2554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Cabinet-level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positions?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516406"/>
              </p:ext>
            </p:extLst>
          </p:nvPr>
        </p:nvGraphicFramePr>
        <p:xfrm>
          <a:off x="663575" y="389879"/>
          <a:ext cx="4982410" cy="28468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885"/>
                <a:gridCol w="2195042"/>
                <a:gridCol w="319557"/>
                <a:gridCol w="2263926"/>
              </a:tblGrid>
              <a:tr h="284988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4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Agriculture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the</a:t>
                      </a:r>
                      <a:r>
                        <a:rPr sz="1400" b="1" spc="15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Interior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5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Commerce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Labor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7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Defense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4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State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6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Education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8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Transportation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6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Energy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the</a:t>
                      </a:r>
                      <a:r>
                        <a:rPr sz="1400" b="1" spc="13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Treasury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49377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250825">
                        <a:lnSpc>
                          <a:spcPts val="1800"/>
                        </a:lnSpc>
                        <a:spcBef>
                          <a:spcPts val="6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Health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and 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Human 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Services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482600">
                        <a:lnSpc>
                          <a:spcPts val="1800"/>
                        </a:lnSpc>
                        <a:spcBef>
                          <a:spcPts val="6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Veterans  Affairs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6517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</a:t>
                      </a:r>
                      <a:r>
                        <a:rPr sz="1400" b="1" spc="7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Homeland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Attorney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General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R="16510" algn="ctr">
                        <a:lnSpc>
                          <a:spcPct val="100000"/>
                        </a:lnSpc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495"/>
                        </a:lnSpc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Security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400" b="1" spc="2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Secretary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of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Housing</a:t>
                      </a:r>
                      <a:r>
                        <a:rPr sz="1400" b="1" spc="14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and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400" b="1" spc="2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Vice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President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ts val="1639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Urban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 Development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08610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the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judicial  branch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do?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832843"/>
          </a:xfrm>
          <a:prstGeom prst="rect">
            <a:avLst/>
          </a:prstGeom>
        </p:spPr>
        <p:txBody>
          <a:bodyPr vert="horz" wrap="square" lIns="0" tIns="611428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15" dirty="0"/>
              <a:t>reviews</a:t>
            </a:r>
            <a:r>
              <a:rPr sz="1400" spc="110" dirty="0"/>
              <a:t> </a:t>
            </a:r>
            <a:r>
              <a:rPr sz="1400" spc="10" dirty="0"/>
              <a:t>laws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1259738"/>
            <a:ext cx="2192020" cy="1201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explains</a:t>
            </a:r>
            <a:r>
              <a:rPr sz="14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laws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52450" indent="-228600">
              <a:lnSpc>
                <a:spcPct val="107100"/>
              </a:lnSpc>
              <a:spcBef>
                <a:spcPts val="28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resolves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disputes 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(disagreements)</a:t>
            </a:r>
            <a:endParaRPr sz="1400" dirty="0">
              <a:latin typeface="Franklin Gothic Demi"/>
              <a:cs typeface="Franklin Gothic Demi"/>
            </a:endParaRPr>
          </a:p>
          <a:p>
            <a:pPr marL="240665" marR="5080" indent="-228600">
              <a:lnSpc>
                <a:spcPct val="107200"/>
              </a:lnSpc>
              <a:spcBef>
                <a:spcPts val="28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decides </a:t>
            </a:r>
            <a:r>
              <a:rPr sz="1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if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law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goes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against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400" b="1" spc="10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2744216"/>
            <a:ext cx="2069464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Courtroom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building,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where the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has 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sat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since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1935.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118110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Collection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7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6587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highest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1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54816"/>
            <a:ext cx="176276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20" dirty="0"/>
              <a:t>the </a:t>
            </a:r>
            <a:r>
              <a:rPr sz="2400" spc="5" dirty="0"/>
              <a:t>Supreme  </a:t>
            </a:r>
            <a:r>
              <a:rPr sz="2400" spc="50" dirty="0"/>
              <a:t>Court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3416300" y="2890266"/>
            <a:ext cx="1994535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West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facade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building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  <a:p>
            <a:pPr marL="12700" marR="43180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Collection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7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39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08495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How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many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justices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</a:t>
            </a:r>
            <a:r>
              <a:rPr sz="24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110490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nine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(9)</a:t>
            </a:r>
            <a:endParaRPr sz="240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46591" y="2147316"/>
            <a:ext cx="2273300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7620" algn="r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There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nine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</a:t>
            </a:r>
            <a:r>
              <a:rPr sz="1000" b="1" spc="1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Court: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eight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associate justices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</a:t>
            </a:r>
            <a:r>
              <a:rPr sz="1000" b="1" spc="1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one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chief</a:t>
            </a:r>
            <a:r>
              <a:rPr sz="1000" b="1" spc="-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justice.</a:t>
            </a:r>
            <a:endParaRPr sz="1000" dirty="0">
              <a:latin typeface="Franklin Gothic Demi"/>
              <a:cs typeface="Franklin Gothic Demi"/>
            </a:endParaRPr>
          </a:p>
          <a:p>
            <a:pPr marL="800735" marR="5080" indent="156210" algn="r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Collection</a:t>
            </a:r>
            <a:r>
              <a:rPr sz="700" b="1" spc="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Supreme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700" b="1" spc="1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8300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is the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Chief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r>
              <a:rPr sz="2400" b="1" spc="2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now?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81737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5" dirty="0"/>
              <a:t>John </a:t>
            </a:r>
            <a:r>
              <a:rPr sz="2400" spc="35" dirty="0"/>
              <a:t>Roberts  </a:t>
            </a:r>
            <a:r>
              <a:rPr sz="2400" spc="45" dirty="0"/>
              <a:t>(John </a:t>
            </a:r>
            <a:r>
              <a:rPr sz="2400" spc="70" dirty="0"/>
              <a:t>G.  </a:t>
            </a:r>
            <a:r>
              <a:rPr sz="2400" spc="45" dirty="0"/>
              <a:t>Roberts,</a:t>
            </a:r>
            <a:r>
              <a:rPr sz="2400" spc="25" dirty="0"/>
              <a:t> Jr.)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8799" y="3045387"/>
            <a:ext cx="1955800" cy="408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Chief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G.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Roberts,</a:t>
            </a:r>
            <a:r>
              <a:rPr sz="1000" b="1" spc="1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Jr.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Collection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 </a:t>
            </a:r>
            <a:r>
              <a:rPr sz="7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</a:t>
            </a:r>
            <a:endParaRPr sz="700" dirty="0">
              <a:latin typeface="Franklin Gothic Demi"/>
              <a:cs typeface="Franklin Gothic Demi"/>
            </a:endParaRPr>
          </a:p>
          <a:p>
            <a:pPr marL="1110615">
              <a:lnSpc>
                <a:spcPct val="100000"/>
              </a:lnSpc>
              <a:spcBef>
                <a:spcPts val="160"/>
              </a:spcBef>
            </a:pP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7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86200" cy="1909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Under our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Constitution,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some powers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belong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government.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 </a:t>
            </a:r>
            <a:r>
              <a:rPr sz="2400" b="1" u="heavy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power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government?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30" dirty="0"/>
              <a:t>to </a:t>
            </a:r>
            <a:r>
              <a:rPr sz="2000" dirty="0"/>
              <a:t>print</a:t>
            </a:r>
            <a:r>
              <a:rPr sz="2000" spc="65" dirty="0"/>
              <a:t> </a:t>
            </a:r>
            <a:r>
              <a:rPr sz="2000" spc="10" dirty="0"/>
              <a:t>money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383283"/>
            <a:ext cx="2283460" cy="1128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declare</a:t>
            </a:r>
            <a:r>
              <a:rPr sz="2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create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an</a:t>
            </a:r>
            <a:r>
              <a:rPr sz="2000" b="1" spc="1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army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make</a:t>
            </a:r>
            <a:r>
              <a:rPr sz="2000" b="1" spc="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treaties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7405" y="2867405"/>
            <a:ext cx="2214880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485" marR="5080" indent="191135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Woodrow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Wilson asking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declare war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</a:t>
            </a:r>
            <a:r>
              <a:rPr sz="1000" b="1" spc="20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Germany,</a:t>
            </a:r>
            <a:endParaRPr sz="1000" dirty="0">
              <a:latin typeface="Franklin Gothic Demi"/>
              <a:cs typeface="Franklin Gothic Demi"/>
            </a:endParaRPr>
          </a:p>
          <a:p>
            <a:pPr marL="1409065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April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2,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1917.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LC-USZC4-10297.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8466"/>
            <a:ext cx="4036695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Under our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Constitution,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some  powers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belong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power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979413"/>
            <a:ext cx="1989455" cy="2357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715" indent="-228600">
              <a:lnSpc>
                <a:spcPct val="1071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provide schooling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education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287655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provide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protection  </a:t>
            </a:r>
            <a:r>
              <a:rPr sz="1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(police)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275590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provide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safety 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(fire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departments)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give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driver’s</a:t>
            </a:r>
            <a:r>
              <a:rPr sz="1400" b="1" spc="2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license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208279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approve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zoning and  land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use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125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is 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Governor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your 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now?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70178"/>
            <a:ext cx="4338320" cy="142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30" dirty="0"/>
              <a:t>Answers </a:t>
            </a:r>
            <a:r>
              <a:rPr sz="2400" dirty="0"/>
              <a:t>will</a:t>
            </a:r>
            <a:r>
              <a:rPr sz="2400" spc="105" dirty="0"/>
              <a:t> </a:t>
            </a:r>
            <a:r>
              <a:rPr sz="2400" spc="15" dirty="0"/>
              <a:t>vary.</a:t>
            </a:r>
            <a:endParaRPr sz="2400" dirty="0"/>
          </a:p>
          <a:p>
            <a:pPr marL="12700" marR="5080">
              <a:lnSpc>
                <a:spcPct val="108300"/>
              </a:lnSpc>
              <a:spcBef>
                <a:spcPts val="495"/>
              </a:spcBef>
            </a:pPr>
            <a:r>
              <a:rPr sz="2000" spc="40" dirty="0"/>
              <a:t>[District </a:t>
            </a:r>
            <a:r>
              <a:rPr sz="2000" spc="-20" dirty="0"/>
              <a:t>of </a:t>
            </a:r>
            <a:r>
              <a:rPr sz="2000" dirty="0"/>
              <a:t>Columbia </a:t>
            </a:r>
            <a:r>
              <a:rPr sz="2000" spc="15" dirty="0"/>
              <a:t>residents </a:t>
            </a:r>
            <a:r>
              <a:rPr sz="2000" spc="5" dirty="0"/>
              <a:t>should  </a:t>
            </a:r>
            <a:r>
              <a:rPr sz="2000" spc="10" dirty="0"/>
              <a:t>answer </a:t>
            </a:r>
            <a:r>
              <a:rPr sz="2000" spc="20" dirty="0"/>
              <a:t>that </a:t>
            </a:r>
            <a:r>
              <a:rPr sz="2000" spc="60" dirty="0"/>
              <a:t>D.C. </a:t>
            </a:r>
            <a:r>
              <a:rPr sz="2000" spc="15" dirty="0"/>
              <a:t>does not </a:t>
            </a:r>
            <a:r>
              <a:rPr sz="2000" spc="10" dirty="0"/>
              <a:t>have </a:t>
            </a:r>
            <a:r>
              <a:rPr sz="2000" spc="-5" dirty="0"/>
              <a:t>a  </a:t>
            </a:r>
            <a:r>
              <a:rPr sz="2000" spc="10" dirty="0"/>
              <a:t>Governor.]</a:t>
            </a:r>
            <a:endParaRPr sz="2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4680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capital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your 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30" dirty="0"/>
              <a:t>Answers </a:t>
            </a:r>
            <a:r>
              <a:rPr sz="2400" dirty="0"/>
              <a:t>will</a:t>
            </a:r>
            <a:r>
              <a:rPr sz="2400" spc="105" dirty="0"/>
              <a:t> </a:t>
            </a:r>
            <a:r>
              <a:rPr sz="2400" spc="15" dirty="0"/>
              <a:t>vary.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73100" y="1399031"/>
            <a:ext cx="4648200" cy="165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8300"/>
              </a:lnSpc>
            </a:pPr>
            <a:r>
              <a:rPr sz="2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[District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Columbia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residents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should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answer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20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not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 not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capital.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Residents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territories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should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capital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territory.]</a:t>
            </a:r>
            <a:endParaRPr sz="2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26199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major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political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parties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1682" rIns="0" bIns="0" rtlCol="0">
            <a:spAutoFit/>
          </a:bodyPr>
          <a:lstStyle/>
          <a:p>
            <a:pPr marL="3048635" marR="5080">
              <a:lnSpc>
                <a:spcPct val="104200"/>
              </a:lnSpc>
            </a:pPr>
            <a:r>
              <a:rPr sz="2400" spc="20" dirty="0"/>
              <a:t>Democratic </a:t>
            </a:r>
            <a:r>
              <a:rPr sz="2400" spc="-10" dirty="0"/>
              <a:t>and  </a:t>
            </a:r>
            <a:r>
              <a:rPr sz="2400" dirty="0"/>
              <a:t>Republican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2868041"/>
            <a:ext cx="2309495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Democratic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(donkey)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Republican 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(elephant)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Party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icons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a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1962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political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cartoon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urging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citizens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</a:t>
            </a:r>
            <a:r>
              <a:rPr sz="1000" b="1" spc="2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LC-USZ62-116449.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3890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political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party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</a:t>
            </a:r>
            <a:r>
              <a:rPr sz="24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now?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9317" y="2185931"/>
            <a:ext cx="2121103" cy="510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3100" y="2091466"/>
            <a:ext cx="159829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Democratic  </a:t>
            </a:r>
            <a:r>
              <a:rPr sz="2400" b="1" spc="100" dirty="0">
                <a:solidFill>
                  <a:srgbClr val="FFFFFF"/>
                </a:solidFill>
                <a:latin typeface="Franklin Gothic Demi"/>
                <a:cs typeface="Franklin Gothic Demi"/>
              </a:rPr>
              <a:t>(Party)</a:t>
            </a:r>
            <a:endParaRPr sz="240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32359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Speaker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House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</a:t>
            </a:r>
            <a:r>
              <a:rPr sz="2400" b="1" spc="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now?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70" dirty="0"/>
              <a:t>(John)</a:t>
            </a:r>
            <a:r>
              <a:rPr sz="2400" spc="30" dirty="0"/>
              <a:t> </a:t>
            </a:r>
            <a:r>
              <a:rPr sz="2400" dirty="0"/>
              <a:t>Boehner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16300" y="3020441"/>
            <a:ext cx="240919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Boehner,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Speaker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</a:pP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Office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7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Boehner.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399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11270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There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four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amendments 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Constitution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about  who can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vote.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Describe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them.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407700"/>
            <a:ext cx="2035810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5080" indent="-228600">
              <a:lnSpc>
                <a:spcPct val="1072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10" dirty="0"/>
              <a:t>Citizens </a:t>
            </a:r>
            <a:r>
              <a:rPr sz="1400" spc="5" dirty="0"/>
              <a:t>eighteen </a:t>
            </a:r>
            <a:r>
              <a:rPr sz="1400" spc="65" dirty="0"/>
              <a:t>(18)  </a:t>
            </a:r>
            <a:r>
              <a:rPr sz="1400" spc="-10" dirty="0"/>
              <a:t>and </a:t>
            </a:r>
            <a:r>
              <a:rPr sz="1400" spc="-5" dirty="0"/>
              <a:t>older </a:t>
            </a:r>
            <a:r>
              <a:rPr sz="1400" spc="35" dirty="0"/>
              <a:t>(can</a:t>
            </a:r>
            <a:r>
              <a:rPr sz="1400" spc="145" dirty="0"/>
              <a:t> </a:t>
            </a:r>
            <a:r>
              <a:rPr sz="1400" spc="45" dirty="0"/>
              <a:t>vote).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938052"/>
            <a:ext cx="2316480" cy="1746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351790" indent="-228600">
              <a:lnSpc>
                <a:spcPct val="1072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You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don’t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pay  </a:t>
            </a:r>
            <a:r>
              <a:rPr sz="14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(a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poll </a:t>
            </a:r>
            <a:r>
              <a:rPr sz="14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tax)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</a:t>
            </a:r>
            <a:r>
              <a:rPr sz="1400" b="1" spc="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vote.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403225" indent="-228600">
              <a:lnSpc>
                <a:spcPct val="1072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Any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 can </a:t>
            </a:r>
            <a:r>
              <a:rPr sz="1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vote. 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(Women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men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can</a:t>
            </a:r>
            <a:r>
              <a:rPr sz="1400" b="1" spc="-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vote.)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male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any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race  </a:t>
            </a:r>
            <a:r>
              <a:rPr sz="1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(can</a:t>
            </a:r>
            <a:r>
              <a:rPr sz="1400" b="1" spc="-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vote).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13945" y="2886455"/>
            <a:ext cx="1961514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640" marR="5080" indent="-28575">
              <a:lnSpc>
                <a:spcPct val="100000"/>
              </a:lnSpc>
            </a:pP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young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woman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casting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her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ballot 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1964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presidential</a:t>
            </a:r>
            <a:r>
              <a:rPr sz="10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election.</a:t>
            </a:r>
            <a:endParaRPr sz="1000" dirty="0">
              <a:latin typeface="Franklin Gothic Demi"/>
              <a:cs typeface="Franklin Gothic Demi"/>
            </a:endParaRPr>
          </a:p>
          <a:p>
            <a:pPr marL="50736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7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endParaRPr sz="700" dirty="0">
              <a:latin typeface="Franklin Gothic Demi"/>
              <a:cs typeface="Franklin Gothic Demi"/>
            </a:endParaRPr>
          </a:p>
          <a:p>
            <a:pPr marL="1033780">
              <a:lnSpc>
                <a:spcPct val="100000"/>
              </a:lnSpc>
              <a:spcBef>
                <a:spcPts val="160"/>
              </a:spcBef>
            </a:pP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LC-DIG-ppmsca-04300.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49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7573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responsibility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only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22932"/>
            <a:ext cx="3084195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serve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a</a:t>
            </a:r>
            <a:r>
              <a:rPr sz="2000" b="1" spc="1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jury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</a:t>
            </a:r>
            <a:r>
              <a:rPr sz="2000" b="1" spc="30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election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21373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only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r>
              <a:rPr sz="2400" b="1" spc="1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citizens.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1241878"/>
          </a:xfrm>
          <a:prstGeom prst="rect">
            <a:avLst/>
          </a:prstGeom>
        </p:spPr>
        <p:txBody>
          <a:bodyPr vert="horz" wrap="square" lIns="0" tIns="571500" rIns="0" bIns="0" rtlCol="0">
            <a:spAutoFit/>
          </a:bodyPr>
          <a:lstStyle/>
          <a:p>
            <a:pPr marL="3277235" marR="508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30" dirty="0"/>
              <a:t>vote </a:t>
            </a:r>
            <a:r>
              <a:rPr sz="2000" spc="-15" dirty="0"/>
              <a:t>in </a:t>
            </a:r>
            <a:r>
              <a:rPr sz="2000" spc="-5" dirty="0"/>
              <a:t>a </a:t>
            </a:r>
            <a:r>
              <a:rPr sz="2000" spc="-10" dirty="0"/>
              <a:t>federal  </a:t>
            </a:r>
            <a:r>
              <a:rPr sz="2000" spc="10" dirty="0"/>
              <a:t>election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1688185"/>
            <a:ext cx="1848485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run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office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6300" y="2871216"/>
            <a:ext cx="2209165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795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Congressman George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W.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Johnson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West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Virginia with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Boy Scout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band  from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his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state,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June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4,</a:t>
            </a:r>
            <a:r>
              <a:rPr sz="1000" b="1" spc="1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1924.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LC-USZ62-29200.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09753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everyone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living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257917"/>
          </a:xfrm>
          <a:prstGeom prst="rect">
            <a:avLst/>
          </a:prstGeom>
        </p:spPr>
        <p:txBody>
          <a:bodyPr vert="horz" wrap="square" lIns="0" tIns="42063" rIns="0" bIns="0" rtlCol="0">
            <a:spAutoFit/>
          </a:bodyPr>
          <a:lstStyle/>
          <a:p>
            <a:pPr marL="3056255">
              <a:lnSpc>
                <a:spcPct val="1000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-5" dirty="0"/>
              <a:t>freedom </a:t>
            </a:r>
            <a:r>
              <a:rPr sz="1400" spc="-15" dirty="0"/>
              <a:t>of</a:t>
            </a:r>
            <a:r>
              <a:rPr sz="1400" spc="245" dirty="0"/>
              <a:t> </a:t>
            </a:r>
            <a:r>
              <a:rPr sz="1400" spc="10" dirty="0"/>
              <a:t>expression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4465" y="726949"/>
            <a:ext cx="2096135" cy="16690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4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speech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4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assembly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petition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government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400" b="1" spc="20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worship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bear</a:t>
            </a:r>
            <a:r>
              <a:rPr sz="1400" b="1" spc="30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arms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2712466"/>
            <a:ext cx="2499360" cy="739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Attorney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General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Robert </a:t>
            </a:r>
            <a:r>
              <a:rPr sz="1000" b="1" spc="-35" dirty="0">
                <a:solidFill>
                  <a:srgbClr val="FFFFFF"/>
                </a:solidFill>
                <a:latin typeface="Franklin Gothic Demi"/>
                <a:cs typeface="Franklin Gothic Demi"/>
              </a:rPr>
              <a:t>F.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Kennedy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speaking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racial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equality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demonstration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outside 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Justice Department</a:t>
            </a:r>
            <a:r>
              <a:rPr sz="10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June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14,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1963.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LC-DIG-ppmsca-04295.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380492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do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we show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loyalty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when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say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Pledge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Allegiance?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the </a:t>
            </a:r>
            <a:r>
              <a:rPr sz="2000" spc="5" dirty="0"/>
              <a:t>United</a:t>
            </a:r>
            <a:r>
              <a:rPr sz="2000" spc="120" dirty="0"/>
              <a:t> </a:t>
            </a:r>
            <a:r>
              <a:rPr sz="2000" spc="30" dirty="0"/>
              <a:t>States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1383283"/>
            <a:ext cx="112331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flag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630" y="2886455"/>
            <a:ext cx="2121535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3520" marR="5080" indent="-211454">
              <a:lnSpc>
                <a:spcPct val="100000"/>
              </a:lnSpc>
            </a:pP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young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boy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pledging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allegiance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naturalization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ceremony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1962.</a:t>
            </a:r>
            <a:endParaRPr sz="1000" dirty="0">
              <a:latin typeface="Franklin Gothic Demi"/>
              <a:cs typeface="Franklin Gothic Demi"/>
            </a:endParaRPr>
          </a:p>
          <a:p>
            <a:pPr marL="49212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USCIS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Historical</a:t>
            </a:r>
            <a:r>
              <a:rPr sz="700" b="1" spc="1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Library,</a:t>
            </a:r>
            <a:endParaRPr sz="700" dirty="0">
              <a:latin typeface="Franklin Gothic Demi"/>
              <a:cs typeface="Franklin Gothic Demi"/>
            </a:endParaRPr>
          </a:p>
          <a:p>
            <a:pPr marL="1410970">
              <a:lnSpc>
                <a:spcPct val="100000"/>
              </a:lnSpc>
              <a:spcBef>
                <a:spcPts val="160"/>
              </a:spcBef>
            </a:pP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BK9.4,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Item</a:t>
            </a:r>
            <a:r>
              <a:rPr sz="700" b="1" spc="-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112.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67516"/>
            <a:ext cx="3573779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promise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you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make when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you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become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r>
              <a:rPr sz="24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16300" y="789890"/>
            <a:ext cx="2547620" cy="265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463550" indent="-228600">
              <a:lnSpc>
                <a:spcPct val="1071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give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up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loyalty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other 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countries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76200" indent="-228600">
              <a:lnSpc>
                <a:spcPct val="107100"/>
              </a:lnSpc>
              <a:spcBef>
                <a:spcPts val="21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defend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Constitution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laws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14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107950" indent="-228600">
              <a:lnSpc>
                <a:spcPct val="107100"/>
              </a:lnSpc>
              <a:spcBef>
                <a:spcPts val="21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obey the laws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100965" indent="-228600">
              <a:lnSpc>
                <a:spcPct val="107100"/>
              </a:lnSpc>
              <a:spcBef>
                <a:spcPts val="21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serve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military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(if 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needed)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239395" indent="-228600">
              <a:lnSpc>
                <a:spcPct val="107100"/>
              </a:lnSpc>
              <a:spcBef>
                <a:spcPts val="21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serve </a:t>
            </a:r>
            <a:r>
              <a:rPr sz="1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(do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important work 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for)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(if</a:t>
            </a:r>
            <a:r>
              <a:rPr sz="14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needed)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loyal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03400" y="942116"/>
            <a:ext cx="378079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How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old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citizens have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vote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</a:t>
            </a:r>
            <a:r>
              <a:rPr sz="2400" b="1" spc="3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90309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5" dirty="0"/>
              <a:t>eighteen </a:t>
            </a:r>
            <a:r>
              <a:rPr sz="2400" spc="114" dirty="0"/>
              <a:t>(18)  </a:t>
            </a:r>
            <a:r>
              <a:rPr sz="2400" spc="-10" dirty="0"/>
              <a:t>and</a:t>
            </a:r>
            <a:r>
              <a:rPr sz="2400" spc="30" dirty="0"/>
              <a:t> </a:t>
            </a:r>
            <a:r>
              <a:rPr sz="2400" spc="-5" dirty="0"/>
              <a:t>older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3982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ways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Americans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can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participate 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their</a:t>
            </a:r>
            <a:r>
              <a:rPr sz="24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democracy?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994562"/>
            <a:ext cx="2178050" cy="1958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54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vote</a:t>
            </a:r>
            <a:endParaRPr sz="1400" dirty="0">
              <a:latin typeface="Franklin Gothic Demi"/>
              <a:cs typeface="Franklin Gothic Demi"/>
            </a:endParaRPr>
          </a:p>
          <a:p>
            <a:pPr marL="12700" marR="225425">
              <a:lnSpc>
                <a:spcPct val="1414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join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political </a:t>
            </a:r>
            <a:r>
              <a:rPr sz="1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party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help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with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campaign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join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</a:t>
            </a:r>
            <a:r>
              <a:rPr sz="1400" b="1" spc="2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group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join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community</a:t>
            </a:r>
            <a:r>
              <a:rPr sz="1400" b="1" spc="2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group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give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elected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official 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your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opinion on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</a:t>
            </a:r>
            <a:r>
              <a:rPr sz="14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issue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9535" y="979413"/>
            <a:ext cx="2604770" cy="1598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968375" indent="-228600">
              <a:lnSpc>
                <a:spcPct val="1071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call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Senators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Representatives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7100"/>
              </a:lnSpc>
              <a:spcBef>
                <a:spcPts val="57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publicly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support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or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oppose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 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issue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or</a:t>
            </a:r>
            <a:r>
              <a:rPr sz="14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policy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run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for</a:t>
            </a:r>
            <a:r>
              <a:rPr sz="14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office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write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</a:t>
            </a:r>
            <a:r>
              <a:rPr sz="1400" b="1" spc="1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newspaper</a:t>
            </a:r>
            <a:endParaRPr sz="14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369570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When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last day you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can send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income  </a:t>
            </a:r>
            <a:r>
              <a:rPr sz="24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tax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forms?*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5" dirty="0"/>
              <a:t>April</a:t>
            </a:r>
            <a:r>
              <a:rPr sz="2400" spc="20" dirty="0"/>
              <a:t> </a:t>
            </a:r>
            <a:r>
              <a:rPr sz="2400" spc="30" dirty="0"/>
              <a:t>15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8049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When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must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all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men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register 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Selective</a:t>
            </a:r>
            <a:r>
              <a:rPr sz="2400" b="1" spc="3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Service?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79932"/>
            <a:ext cx="262191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25" dirty="0"/>
              <a:t>at </a:t>
            </a:r>
            <a:r>
              <a:rPr sz="2000" spc="5" dirty="0"/>
              <a:t>age eighteen</a:t>
            </a:r>
            <a:r>
              <a:rPr sz="2000" spc="175" dirty="0"/>
              <a:t> </a:t>
            </a:r>
            <a:r>
              <a:rPr sz="2000" spc="95" dirty="0"/>
              <a:t>(18)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1383283"/>
            <a:ext cx="2484120" cy="965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between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eighteen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5080">
              <a:lnSpc>
                <a:spcPct val="108300"/>
              </a:lnSpc>
            </a:pPr>
            <a:r>
              <a:rPr sz="2000" b="1" spc="95" dirty="0">
                <a:solidFill>
                  <a:srgbClr val="FFFFFF"/>
                </a:solidFill>
                <a:latin typeface="Franklin Gothic Demi"/>
                <a:cs typeface="Franklin Gothic Demi"/>
              </a:rPr>
              <a:t>(18)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twenty-six  </a:t>
            </a:r>
            <a:r>
              <a:rPr sz="2000" b="1" spc="95" dirty="0">
                <a:solidFill>
                  <a:srgbClr val="FFFFFF"/>
                </a:solidFill>
                <a:latin typeface="Franklin Gothic Demi"/>
                <a:cs typeface="Franklin Gothic Demi"/>
              </a:rPr>
              <a:t>(26)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2871216"/>
            <a:ext cx="2361565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World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draft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registration card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Irving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Berlin,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composer who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became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naturalized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citizen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1918.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03400" y="954816"/>
            <a:ext cx="399351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reason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colonists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came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</a:t>
            </a:r>
            <a:r>
              <a:rPr sz="24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832843"/>
          </a:xfrm>
          <a:prstGeom prst="rect">
            <a:avLst/>
          </a:prstGeom>
        </p:spPr>
        <p:txBody>
          <a:bodyPr vert="horz" wrap="square" lIns="0" tIns="611428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7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-5" dirty="0"/>
              <a:t>freedom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278026"/>
            <a:ext cx="1989455" cy="1347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political</a:t>
            </a:r>
            <a:r>
              <a:rPr sz="14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liberty</a:t>
            </a:r>
            <a:endParaRPr sz="1400" dirty="0">
              <a:latin typeface="Franklin Gothic Demi"/>
              <a:cs typeface="Franklin Gothic Demi"/>
            </a:endParaRPr>
          </a:p>
          <a:p>
            <a:pPr marL="12700" algn="just">
              <a:lnSpc>
                <a:spcPct val="100000"/>
              </a:lnSpc>
              <a:spcBef>
                <a:spcPts val="55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religious</a:t>
            </a:r>
            <a:r>
              <a:rPr sz="1400" b="1" spc="11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</a:t>
            </a:r>
            <a:endParaRPr sz="1400" dirty="0">
              <a:latin typeface="Franklin Gothic Demi"/>
              <a:cs typeface="Franklin Gothic Demi"/>
            </a:endParaRPr>
          </a:p>
          <a:p>
            <a:pPr marL="12700" marR="5080" algn="just">
              <a:lnSpc>
                <a:spcPct val="1329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economic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opportunity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practice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their religion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escape</a:t>
            </a:r>
            <a:r>
              <a:rPr sz="1400" b="1" spc="1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persecution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8779" y="2871216"/>
            <a:ext cx="2155825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90" marR="5080" indent="143510" algn="r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“Mayflower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Approaching</a:t>
            </a:r>
            <a:r>
              <a:rPr sz="10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Land,”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engraving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ship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that</a:t>
            </a:r>
            <a:r>
              <a:rPr sz="1000" b="1" spc="2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carried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Pilgrims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Plymouth,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MA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1620.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LC-USZ62-3046.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59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385317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lived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before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Europeans</a:t>
            </a:r>
            <a:r>
              <a:rPr sz="24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arrived?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5" dirty="0"/>
              <a:t>American</a:t>
            </a:r>
            <a:r>
              <a:rPr sz="2000" spc="25" dirty="0"/>
              <a:t> </a:t>
            </a:r>
            <a:r>
              <a:rPr sz="2000" dirty="0"/>
              <a:t>Indians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383283"/>
            <a:ext cx="225615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Native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5439" y="3018386"/>
            <a:ext cx="220916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6150" marR="5080" indent="-11176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Indian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woman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her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baby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1899.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LC-USZ62-94927.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2839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group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taken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sold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as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slaves?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53080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18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0" dirty="0"/>
              <a:t>Africans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0834" y="1383283"/>
            <a:ext cx="233553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people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from</a:t>
            </a:r>
            <a:r>
              <a:rPr sz="2000" b="1" spc="1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Africa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3020894"/>
            <a:ext cx="240665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3180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Slaves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a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Southern plantation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May</a:t>
            </a:r>
            <a:r>
              <a:rPr sz="1000" b="1" spc="-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1862.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LC-DIG-ppmsca-04324.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368935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Why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colonists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fight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British?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22200"/>
            <a:ext cx="2251075" cy="141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743585" indent="-228600">
              <a:lnSpc>
                <a:spcPct val="1072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high 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taxes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(taxation</a:t>
            </a:r>
            <a:endParaRPr sz="1400" dirty="0">
              <a:latin typeface="Franklin Gothic Demi"/>
              <a:cs typeface="Franklin Gothic Demi"/>
            </a:endParaRPr>
          </a:p>
          <a:p>
            <a:pPr marL="240665">
              <a:lnSpc>
                <a:spcPct val="100000"/>
              </a:lnSpc>
              <a:spcBef>
                <a:spcPts val="120"/>
              </a:spcBef>
            </a:pP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without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representation)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7200"/>
              </a:lnSpc>
              <a:spcBef>
                <a:spcPts val="28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the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British army 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stayed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their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houses 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(boarding,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quartering)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9535" y="2122200"/>
            <a:ext cx="2252980" cy="461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5080" indent="-228600">
              <a:lnSpc>
                <a:spcPct val="1072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they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didn’t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self-government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25631" y="2871216"/>
            <a:ext cx="2602230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61975" algn="r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Molly Pitcher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firing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cannon</a:t>
            </a:r>
            <a:r>
              <a:rPr sz="10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Battle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Monmouth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1778</a:t>
            </a:r>
            <a:r>
              <a:rPr sz="1000" b="1" spc="2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Revolutionary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Percy</a:t>
            </a:r>
            <a:r>
              <a:rPr sz="1000" b="1" spc="2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Moran.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LC-USZC4-4969.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40411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wrote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Declaration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31826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65" dirty="0"/>
              <a:t>(Thomas)  </a:t>
            </a:r>
            <a:r>
              <a:rPr sz="2400" spc="10" dirty="0"/>
              <a:t>Jefferson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1277651" y="2886455"/>
            <a:ext cx="1707514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84785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Thomas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Jefferson.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Copy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painting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Rembrandt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Peale.</a:t>
            </a:r>
            <a:endParaRPr sz="1000" dirty="0">
              <a:latin typeface="Franklin Gothic Demi"/>
              <a:cs typeface="Franklin Gothic Demi"/>
            </a:endParaRPr>
          </a:p>
          <a:p>
            <a:pPr marL="492125" marR="5080" indent="-168910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Archives,  NARA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File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#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208-PU-104HH-4.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9700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When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Declaration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</a:t>
            </a:r>
            <a:r>
              <a:rPr sz="24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adopted?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13178"/>
            <a:ext cx="1726564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July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4,</a:t>
            </a:r>
            <a:r>
              <a:rPr sz="24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1776</a:t>
            </a:r>
            <a:endParaRPr sz="240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7245" y="2147316"/>
            <a:ext cx="2731135" cy="739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0" marR="5080" indent="-235585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“Declaration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Independence,”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</a:t>
            </a:r>
            <a:r>
              <a:rPr sz="1000" b="1" spc="2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painting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John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Trumbull,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Thomas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Jefferson</a:t>
            </a:r>
            <a:r>
              <a:rPr sz="10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his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committee present 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formal</a:t>
            </a:r>
            <a:r>
              <a:rPr sz="1000" b="1" spc="1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statement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Great</a:t>
            </a:r>
            <a:r>
              <a:rPr sz="10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Britain.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Archives, NARA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File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# </a:t>
            </a:r>
            <a:r>
              <a:rPr sz="700" b="1" spc="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148-GW-662.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15162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There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were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13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original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u="heavy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three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194228"/>
            <a:ext cx="1498600" cy="795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243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15" dirty="0"/>
              <a:t>New </a:t>
            </a:r>
            <a:r>
              <a:rPr sz="1400" spc="5" dirty="0"/>
              <a:t>Hampshire  </a:t>
            </a: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spc="20" dirty="0"/>
              <a:t>Massachusetts  </a:t>
            </a: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dirty="0"/>
              <a:t>Rhode</a:t>
            </a:r>
            <a:r>
              <a:rPr sz="1400" spc="120" dirty="0"/>
              <a:t> </a:t>
            </a:r>
            <a:r>
              <a:rPr sz="1400" dirty="0"/>
              <a:t>Island</a:t>
            </a:r>
            <a:endParaRPr sz="14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54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15" dirty="0"/>
              <a:t>Connecticut</a:t>
            </a:r>
            <a:endParaRPr sz="1300" dirty="0">
              <a:latin typeface="MS PGothic"/>
              <a:cs typeface="MS PGothic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15" dirty="0"/>
              <a:t>New</a:t>
            </a:r>
            <a:r>
              <a:rPr spc="80" dirty="0"/>
              <a:t> </a:t>
            </a:r>
            <a:r>
              <a:rPr spc="-5" dirty="0"/>
              <a:t>York</a:t>
            </a:r>
            <a:endParaRPr sz="1300" dirty="0">
              <a:latin typeface="MS PGothic"/>
              <a:cs typeface="MS PGothic"/>
            </a:endParaRPr>
          </a:p>
          <a:p>
            <a:pPr marL="12700" marR="139065">
              <a:lnSpc>
                <a:spcPct val="124300"/>
              </a:lnSpc>
            </a:pP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15" dirty="0"/>
              <a:t>New Jersey  </a:t>
            </a: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5" dirty="0"/>
              <a:t>Pennsylvania  </a:t>
            </a: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54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5" dirty="0"/>
              <a:t>Delaware</a:t>
            </a:r>
            <a:endParaRPr sz="1300" dirty="0">
              <a:latin typeface="MS PGothic"/>
              <a:cs typeface="MS PGothic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7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5" dirty="0"/>
              <a:t>Maryland</a:t>
            </a:r>
            <a:endParaRPr sz="1300" dirty="0">
              <a:latin typeface="MS PGothic"/>
              <a:cs typeface="MS PGothic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6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5" dirty="0"/>
              <a:t>Virginia</a:t>
            </a:r>
            <a:endParaRPr sz="1300" dirty="0">
              <a:latin typeface="MS PGothic"/>
              <a:cs typeface="MS PGothic"/>
            </a:endParaRPr>
          </a:p>
          <a:p>
            <a:pPr marL="12700" marR="5080" algn="just">
              <a:lnSpc>
                <a:spcPct val="124300"/>
              </a:lnSpc>
            </a:pP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20" dirty="0"/>
              <a:t>North </a:t>
            </a:r>
            <a:r>
              <a:rPr dirty="0"/>
              <a:t>Carolina  </a:t>
            </a: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10" dirty="0"/>
              <a:t>South </a:t>
            </a:r>
            <a:r>
              <a:rPr dirty="0"/>
              <a:t>Carolina  </a:t>
            </a:r>
            <a:r>
              <a:rPr lang="en-US" sz="1300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b="0" spc="26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5" dirty="0"/>
              <a:t>Georgia</a:t>
            </a:r>
            <a:endParaRPr sz="1300" dirty="0">
              <a:latin typeface="MS PGothic"/>
              <a:cs typeface="MS P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937" y="0"/>
            <a:ext cx="3138805" cy="3886200"/>
          </a:xfrm>
          <a:custGeom>
            <a:avLst/>
            <a:gdLst/>
            <a:ahLst/>
            <a:cxnLst/>
            <a:rect l="l" t="t" r="r" b="b"/>
            <a:pathLst>
              <a:path w="3138805" h="3886200">
                <a:moveTo>
                  <a:pt x="0" y="3886200"/>
                </a:moveTo>
                <a:lnTo>
                  <a:pt x="3138462" y="3886200"/>
                </a:lnTo>
                <a:lnTo>
                  <a:pt x="3138462" y="0"/>
                </a:lnTo>
                <a:lnTo>
                  <a:pt x="0" y="0"/>
                </a:lnTo>
                <a:lnTo>
                  <a:pt x="0" y="3886200"/>
                </a:lnTo>
                <a:close/>
              </a:path>
            </a:pathLst>
          </a:custGeom>
          <a:solidFill>
            <a:srgbClr val="0071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937" y="0"/>
            <a:ext cx="0" cy="3886200"/>
          </a:xfrm>
          <a:custGeom>
            <a:avLst/>
            <a:gdLst/>
            <a:ahLst/>
            <a:cxnLst/>
            <a:rect l="l" t="t" r="r" b="b"/>
            <a:pathLst>
              <a:path h="3886200">
                <a:moveTo>
                  <a:pt x="0" y="3886200"/>
                </a:moveTo>
                <a:lnTo>
                  <a:pt x="0" y="0"/>
                </a:lnTo>
              </a:path>
            </a:pathLst>
          </a:custGeom>
          <a:ln w="5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788160" cy="3886200"/>
          </a:xfrm>
          <a:custGeom>
            <a:avLst/>
            <a:gdLst/>
            <a:ahLst/>
            <a:cxnLst/>
            <a:rect l="l" t="t" r="r" b="b"/>
            <a:pathLst>
              <a:path w="1788160" h="3886200">
                <a:moveTo>
                  <a:pt x="1716836" y="0"/>
                </a:moveTo>
                <a:lnTo>
                  <a:pt x="0" y="0"/>
                </a:lnTo>
                <a:lnTo>
                  <a:pt x="0" y="3886200"/>
                </a:lnTo>
                <a:lnTo>
                  <a:pt x="616572" y="3886200"/>
                </a:lnTo>
                <a:lnTo>
                  <a:pt x="665073" y="3578631"/>
                </a:lnTo>
                <a:lnTo>
                  <a:pt x="656488" y="3227463"/>
                </a:lnTo>
                <a:lnTo>
                  <a:pt x="777608" y="2545524"/>
                </a:lnTo>
                <a:lnTo>
                  <a:pt x="1066342" y="1747951"/>
                </a:lnTo>
                <a:lnTo>
                  <a:pt x="1349603" y="1327200"/>
                </a:lnTo>
                <a:lnTo>
                  <a:pt x="1773288" y="607568"/>
                </a:lnTo>
                <a:lnTo>
                  <a:pt x="1787575" y="269760"/>
                </a:lnTo>
                <a:lnTo>
                  <a:pt x="1716836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66268" y="1130802"/>
            <a:ext cx="61658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Massachusetts</a:t>
            </a:r>
            <a:endParaRPr sz="700" dirty="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9629" y="1435119"/>
            <a:ext cx="546100" cy="260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5199"/>
              </a:lnSpc>
            </a:pP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Rhode</a:t>
            </a:r>
            <a:r>
              <a:rPr sz="700" spc="-4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Island </a:t>
            </a:r>
            <a:r>
              <a:rPr sz="700" spc="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Connecticut</a:t>
            </a:r>
            <a:endParaRPr sz="700" dirty="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6783" y="1775089"/>
            <a:ext cx="467359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New</a:t>
            </a:r>
            <a:r>
              <a:rPr sz="700" spc="-4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Jersey</a:t>
            </a:r>
            <a:endParaRPr sz="7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9585" y="1965009"/>
            <a:ext cx="396875" cy="260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5199"/>
              </a:lnSpc>
            </a:pP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Del</a:t>
            </a:r>
            <a:r>
              <a:rPr sz="700" spc="-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a</a:t>
            </a:r>
            <a:r>
              <a:rPr sz="70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w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are </a:t>
            </a:r>
            <a:r>
              <a:rPr sz="700" spc="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1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Ma</a:t>
            </a:r>
            <a:r>
              <a:rPr sz="700" spc="4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r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yland</a:t>
            </a:r>
            <a:endParaRPr sz="700">
              <a:latin typeface="Franklin Gothic Medium"/>
              <a:cs typeface="Franklin Gothic 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3930" y="734743"/>
            <a:ext cx="65595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New</a:t>
            </a:r>
            <a:r>
              <a:rPr sz="700" spc="-4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Hampshire</a:t>
            </a:r>
            <a:endParaRPr sz="700" dirty="0">
              <a:latin typeface="Franklin Gothic Medium"/>
              <a:cs typeface="Franklin Gothic 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5823" y="1135224"/>
            <a:ext cx="398780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New</a:t>
            </a:r>
            <a:r>
              <a:rPr sz="700" spc="-6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York</a:t>
            </a:r>
            <a:endParaRPr sz="7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828" y="1658943"/>
            <a:ext cx="54419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-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P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ennsylvania</a:t>
            </a:r>
            <a:endParaRPr sz="700">
              <a:latin typeface="Franklin Gothic Medium"/>
              <a:cs typeface="Franklin Gothic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0370" y="2159082"/>
            <a:ext cx="32321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V</a:t>
            </a:r>
            <a:r>
              <a:rPr sz="700" spc="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irginia</a:t>
            </a:r>
            <a:endParaRPr sz="700">
              <a:latin typeface="Franklin Gothic Medium"/>
              <a:cs typeface="Franklin Gothic Mediu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21400" y="2608287"/>
            <a:ext cx="60261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North</a:t>
            </a:r>
            <a:r>
              <a:rPr sz="700" spc="-4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Carolina</a:t>
            </a:r>
            <a:endParaRPr sz="700" dirty="0">
              <a:latin typeface="Franklin Gothic Medium"/>
              <a:cs typeface="Franklin Gothic Mediu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27276" y="3075084"/>
            <a:ext cx="61023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South</a:t>
            </a:r>
            <a:r>
              <a:rPr sz="700" spc="-45" dirty="0">
                <a:solidFill>
                  <a:srgbClr val="C0C2C4"/>
                </a:solidFill>
                <a:latin typeface="Franklin Gothic Medium"/>
                <a:cs typeface="Franklin Gothic Medium"/>
              </a:rPr>
              <a:t> </a:t>
            </a: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Carolina</a:t>
            </a:r>
            <a:endParaRPr sz="700" dirty="0">
              <a:latin typeface="Franklin Gothic Medium"/>
              <a:cs typeface="Franklin Gothic Mediu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1168" y="3383549"/>
            <a:ext cx="332105" cy="121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0" dirty="0">
                <a:solidFill>
                  <a:srgbClr val="C0C2C4"/>
                </a:solidFill>
                <a:latin typeface="Franklin Gothic Medium"/>
                <a:cs typeface="Franklin Gothic Medium"/>
              </a:rPr>
              <a:t>Georgia</a:t>
            </a:r>
            <a:endParaRPr sz="700">
              <a:latin typeface="Franklin Gothic Medium"/>
              <a:cs typeface="Franklin Gothic Medium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2856" y="272717"/>
            <a:ext cx="1808134" cy="3304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3824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happened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Constitutional</a:t>
            </a:r>
            <a:r>
              <a:rPr sz="24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Convention?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097633"/>
            <a:ext cx="2144395" cy="666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  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was</a:t>
            </a:r>
            <a:r>
              <a:rPr sz="2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written.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9535" y="2097633"/>
            <a:ext cx="2284730" cy="996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Founding 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Fathers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wrote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Constitution.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1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31735" y="3150616"/>
            <a:ext cx="3796029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573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“Scene at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Signing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States,”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Howard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Chandler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Christy.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 </a:t>
            </a:r>
            <a:r>
              <a:rPr sz="7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LC-USA7-34630.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73824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When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Constitution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written?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30" dirty="0"/>
              <a:t>1787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3150616"/>
            <a:ext cx="2529840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Hall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Philadelphia,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PA,  where 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 was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signed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</a:t>
            </a:r>
            <a:r>
              <a:rPr sz="10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1787.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512185" cy="1528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Federalist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Papers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supported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passage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24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Constitution.</a:t>
            </a:r>
            <a:endParaRPr sz="2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4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writers.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60" dirty="0"/>
              <a:t>(James)</a:t>
            </a:r>
            <a:r>
              <a:rPr sz="2000" spc="15" dirty="0"/>
              <a:t> </a:t>
            </a:r>
            <a:r>
              <a:rPr sz="2000" spc="5" dirty="0"/>
              <a:t>Madison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1357985"/>
            <a:ext cx="2209165" cy="2119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62865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32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(Alexander) 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Hamilton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(John)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Jay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02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Publius</a:t>
            </a:r>
            <a:endParaRPr sz="2000" dirty="0">
              <a:latin typeface="Franklin Gothic Demi"/>
              <a:cs typeface="Franklin Gothic Demi"/>
            </a:endParaRPr>
          </a:p>
          <a:p>
            <a:pPr marL="12700" marR="592455">
              <a:lnSpc>
                <a:spcPct val="100000"/>
              </a:lnSpc>
              <a:spcBef>
                <a:spcPts val="1560"/>
              </a:spcBef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Title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page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Federalist, 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vol.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1,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1799.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LC-USZ62-70508.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799204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thing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Benjamin 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Franklin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famous</a:t>
            </a:r>
            <a:r>
              <a:rPr sz="2400" b="1" spc="2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for?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9450" y="2141983"/>
            <a:ext cx="2098040" cy="1090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12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diplomat</a:t>
            </a:r>
            <a:endParaRPr sz="1200" dirty="0">
              <a:latin typeface="Franklin Gothic Demi"/>
              <a:cs typeface="Franklin Gothic Demi"/>
            </a:endParaRPr>
          </a:p>
          <a:p>
            <a:pPr marL="241300" marR="74930" indent="-228600">
              <a:lnSpc>
                <a:spcPct val="109000"/>
              </a:lnSpc>
              <a:spcBef>
                <a:spcPts val="18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oldest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member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Constitutional</a:t>
            </a:r>
            <a:r>
              <a:rPr sz="12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Convention</a:t>
            </a:r>
            <a:endParaRPr sz="12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9000"/>
              </a:lnSpc>
              <a:spcBef>
                <a:spcPts val="204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Postmaster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General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2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1419" y="3020441"/>
            <a:ext cx="242697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“Franklin’s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Return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Philadelphia,</a:t>
            </a:r>
            <a:r>
              <a:rPr sz="10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1785,”</a:t>
            </a:r>
            <a:endParaRPr sz="1000" dirty="0">
              <a:latin typeface="Franklin Gothic Demi"/>
              <a:cs typeface="Franklin Gothic Demi"/>
            </a:endParaRPr>
          </a:p>
          <a:p>
            <a:pPr marL="808355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Jean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Leon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Gerome</a:t>
            </a:r>
            <a:r>
              <a:rPr sz="10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Ferris.</a:t>
            </a:r>
            <a:endParaRPr sz="1000" dirty="0">
              <a:latin typeface="Franklin Gothic Demi"/>
              <a:cs typeface="Franklin Gothic Demi"/>
            </a:endParaRPr>
          </a:p>
          <a:p>
            <a:pPr marL="27749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LC-USZC4-9906.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7700" y="2124152"/>
            <a:ext cx="1945639" cy="417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9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writer </a:t>
            </a:r>
            <a:r>
              <a:rPr sz="12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“Poor Richard’s  Almanac”</a:t>
            </a:r>
            <a:endParaRPr sz="1200" dirty="0">
              <a:latin typeface="Franklin Gothic Demi"/>
              <a:cs typeface="Franklin Gothic Dem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7700" y="2621535"/>
            <a:ext cx="2240915" cy="198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started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</a:t>
            </a:r>
            <a:r>
              <a:rPr sz="1200" b="1" spc="2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libraries</a:t>
            </a:r>
            <a:endParaRPr sz="12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69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5128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is the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“Father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Our 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Country”?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67516"/>
            <a:ext cx="163068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65" dirty="0"/>
              <a:t>(George)  </a:t>
            </a:r>
            <a:r>
              <a:rPr sz="2400" spc="-25" dirty="0"/>
              <a:t>W</a:t>
            </a:r>
            <a:r>
              <a:rPr sz="2400" spc="5" dirty="0"/>
              <a:t>ashington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761723" y="3016812"/>
            <a:ext cx="222313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5175" marR="5080" indent="-568325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“George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 Princeton,”  by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Charles Willson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Peale.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Senate, Catalog # </a:t>
            </a:r>
            <a:r>
              <a:rPr sz="7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31.00002.000.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56000" y="0"/>
            <a:ext cx="2514758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24333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63068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65" dirty="0"/>
              <a:t>(George)  </a:t>
            </a:r>
            <a:r>
              <a:rPr sz="2400" spc="-25" dirty="0"/>
              <a:t>W</a:t>
            </a:r>
            <a:r>
              <a:rPr sz="2400" spc="5" dirty="0"/>
              <a:t>ashington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803073" y="2896616"/>
            <a:ext cx="2181860" cy="561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“Washington Crossing the</a:t>
            </a:r>
            <a:r>
              <a:rPr sz="1000" b="1" spc="1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Delaware,”</a:t>
            </a:r>
            <a:endParaRPr sz="1000" dirty="0">
              <a:latin typeface="Franklin Gothic Demi"/>
              <a:cs typeface="Franklin Gothic Demi"/>
            </a:endParaRPr>
          </a:p>
          <a:p>
            <a:pPr marL="1068705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Emanuel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Leutze.</a:t>
            </a:r>
            <a:endParaRPr sz="1000" dirty="0">
              <a:latin typeface="Franklin Gothic Demi"/>
              <a:cs typeface="Franklin Gothic Demi"/>
            </a:endParaRPr>
          </a:p>
          <a:p>
            <a:pPr marL="1080135" marR="5080" indent="-282575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Archives,  NARA </a:t>
            </a:r>
            <a:r>
              <a:rPr sz="7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File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#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066-G-15D-25.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61129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territory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buy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France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1803?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633"/>
            <a:ext cx="1773555" cy="6647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the</a:t>
            </a:r>
            <a:r>
              <a:rPr sz="2000" spc="-10" dirty="0"/>
              <a:t> </a:t>
            </a:r>
            <a:r>
              <a:rPr sz="2000" dirty="0"/>
              <a:t>Louisiana  </a:t>
            </a:r>
            <a:r>
              <a:rPr sz="2000" spc="10" dirty="0"/>
              <a:t>Territory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776983"/>
            <a:ext cx="160655" cy="202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endParaRPr sz="1300" dirty="0">
              <a:latin typeface="MS PGothic"/>
              <a:cs typeface="MS P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801" y="1713483"/>
            <a:ext cx="109728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Louisiana</a:t>
            </a:r>
            <a:endParaRPr sz="200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8841" y="3024736"/>
            <a:ext cx="139573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4960" marR="5080" indent="-123825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Map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Louisiana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Purchase</a:t>
            </a:r>
            <a:r>
              <a:rPr sz="1000" b="1" spc="-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Territory.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87857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fought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3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1800s.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-15" dirty="0"/>
              <a:t>War </a:t>
            </a:r>
            <a:r>
              <a:rPr sz="2000" spc="-20" dirty="0"/>
              <a:t>of</a:t>
            </a:r>
            <a:r>
              <a:rPr sz="2000" spc="105" dirty="0"/>
              <a:t> </a:t>
            </a:r>
            <a:r>
              <a:rPr sz="2000" spc="25" dirty="0"/>
              <a:t>1812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786485"/>
            <a:ext cx="2362835" cy="1797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4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Mexican-American 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Civil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86360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195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Spanish-American 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3023616"/>
            <a:ext cx="222758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“Battle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Lake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Erie,” by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Percy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Moran,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depicts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battle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 of </a:t>
            </a:r>
            <a:r>
              <a:rPr sz="1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1812.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LC-USZC4-6893.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84175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between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North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3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South.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122932"/>
            <a:ext cx="170878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Civil</a:t>
            </a:r>
            <a:r>
              <a:rPr sz="20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0" y="2500985"/>
            <a:ext cx="2191385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between 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States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64485" y="2147316"/>
            <a:ext cx="256349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7945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Civil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soldiers with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cannon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caisson, 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Fort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C.F.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Smith,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Co.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L,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2d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New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York 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Artillery.</a:t>
            </a:r>
            <a:endParaRPr sz="1000" dirty="0">
              <a:latin typeface="Franklin Gothic Demi"/>
              <a:cs typeface="Franklin Gothic Demi"/>
            </a:endParaRPr>
          </a:p>
          <a:p>
            <a:pPr marL="313055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LC-USZ62-115177.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10210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problem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led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Civil</a:t>
            </a:r>
            <a:r>
              <a:rPr sz="2400" b="1" spc="1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-45" dirty="0">
                <a:solidFill>
                  <a:srgbClr val="FFFFFF"/>
                </a:solidFill>
                <a:latin typeface="Franklin Gothic Demi"/>
                <a:cs typeface="Franklin Gothic Demi"/>
              </a:rPr>
              <a:t>War.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240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25" dirty="0"/>
              <a:t>slavery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383283"/>
            <a:ext cx="2321560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economic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reasons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states’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7763" y="3023616"/>
            <a:ext cx="215074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9630" marR="5080" indent="52069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Civil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Confederate  General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Robert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E.</a:t>
            </a:r>
            <a:r>
              <a:rPr sz="1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Lee.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LC-B8172-0001.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3345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5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373189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important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thing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Abraham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Lincoln 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did?*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6600" marR="53594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-5" dirty="0"/>
              <a:t>freed </a:t>
            </a:r>
            <a:r>
              <a:rPr sz="2000" spc="15" dirty="0"/>
              <a:t>the </a:t>
            </a:r>
            <a:r>
              <a:rPr sz="2000" spc="25" dirty="0"/>
              <a:t>slaves  </a:t>
            </a:r>
            <a:r>
              <a:rPr sz="2000" spc="15" dirty="0"/>
              <a:t>(Emancipation  </a:t>
            </a:r>
            <a:r>
              <a:rPr sz="2000" spc="20" dirty="0"/>
              <a:t>Proclamation)</a:t>
            </a:r>
            <a:endParaRPr sz="2000" dirty="0">
              <a:latin typeface="MS PGothic"/>
              <a:cs typeface="MS PGothic"/>
            </a:endParaRPr>
          </a:p>
          <a:p>
            <a:pPr marL="3277235" marR="5080" indent="-228600">
              <a:lnSpc>
                <a:spcPct val="108300"/>
              </a:lnSpc>
              <a:spcBef>
                <a:spcPts val="430"/>
              </a:spcBef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20" dirty="0"/>
              <a:t>saved </a:t>
            </a:r>
            <a:r>
              <a:rPr sz="2000" spc="55" dirty="0"/>
              <a:t>(or </a:t>
            </a:r>
            <a:r>
              <a:rPr sz="2000" spc="35" dirty="0"/>
              <a:t>preserved)  </a:t>
            </a:r>
            <a:r>
              <a:rPr sz="2000" spc="15" dirty="0"/>
              <a:t>the</a:t>
            </a:r>
            <a:r>
              <a:rPr sz="2000" spc="10" dirty="0"/>
              <a:t> </a:t>
            </a:r>
            <a:r>
              <a:rPr sz="2000" spc="-5" dirty="0"/>
              <a:t>Union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2143861"/>
            <a:ext cx="2230120" cy="130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led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Civil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Abraham</a:t>
            </a:r>
            <a:r>
              <a:rPr sz="1000" b="1" spc="-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Lincoln.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LC-USZ62-13016.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72617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Emancipation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Proclamation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do?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5800" y="2137562"/>
            <a:ext cx="1783080" cy="1208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400" b="1" spc="20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slaves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65405" indent="-228600">
              <a:lnSpc>
                <a:spcPct val="107100"/>
              </a:lnSpc>
              <a:spcBef>
                <a:spcPts val="28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slaves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Confederacy</a:t>
            </a:r>
            <a:endParaRPr sz="14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7100"/>
              </a:lnSpc>
              <a:spcBef>
                <a:spcPts val="28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slaves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Confederate</a:t>
            </a:r>
            <a:r>
              <a:rPr sz="1400" b="1" spc="-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62056" y="2718816"/>
            <a:ext cx="2266315" cy="728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 marR="5080" indent="-99060" algn="r">
              <a:lnSpc>
                <a:spcPct val="100000"/>
              </a:lnSpc>
            </a:pP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“The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First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Reading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1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Emancipation  Proclamation Before</a:t>
            </a:r>
            <a:r>
              <a:rPr sz="1000" b="1" spc="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Cabinet,”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painted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Francis</a:t>
            </a:r>
            <a:r>
              <a:rPr sz="1000" b="1" spc="1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Bicknell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Carpenter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engraved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A.H.</a:t>
            </a:r>
            <a:r>
              <a:rPr sz="1000" b="1" spc="1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Ritchie.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LC-DIG-pga-02502.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79535" y="2122413"/>
            <a:ext cx="186118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71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slaves </a:t>
            </a:r>
            <a:r>
              <a:rPr sz="1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most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Southern</a:t>
            </a:r>
            <a:r>
              <a:rPr sz="1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3345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5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67516"/>
            <a:ext cx="375666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Susan </a:t>
            </a:r>
            <a:r>
              <a:rPr sz="24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B.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Anthony  do?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633"/>
            <a:ext cx="1996439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5080" indent="-228600">
              <a:lnSpc>
                <a:spcPct val="108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dirty="0"/>
              <a:t>fought </a:t>
            </a:r>
            <a:r>
              <a:rPr sz="2000" spc="-20" dirty="0"/>
              <a:t>for  </a:t>
            </a:r>
            <a:r>
              <a:rPr sz="2000" spc="20" dirty="0"/>
              <a:t>women’s</a:t>
            </a:r>
            <a:r>
              <a:rPr sz="2000" spc="40" dirty="0"/>
              <a:t> </a:t>
            </a:r>
            <a:r>
              <a:rPr sz="2000" spc="10" dirty="0"/>
              <a:t>rights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688185"/>
            <a:ext cx="1890395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fought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civil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0755" y="3176016"/>
            <a:ext cx="2364105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572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Susan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B.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Anthony.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LC-DIG-ggbain-30125.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4024629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fought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2400" b="1" spc="3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1900s.*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309981"/>
            <a:ext cx="1711325" cy="1613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32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-10" dirty="0"/>
              <a:t>World </a:t>
            </a:r>
            <a:r>
              <a:rPr sz="2000" spc="-15" dirty="0"/>
              <a:t>War </a:t>
            </a:r>
            <a:r>
              <a:rPr sz="2000" spc="20" dirty="0"/>
              <a:t>I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-10" dirty="0"/>
              <a:t>World </a:t>
            </a:r>
            <a:r>
              <a:rPr sz="2000" spc="-15" dirty="0"/>
              <a:t>War </a:t>
            </a:r>
            <a:r>
              <a:rPr sz="2000" spc="20" dirty="0"/>
              <a:t>II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dirty="0"/>
              <a:t>Korean </a:t>
            </a:r>
            <a:r>
              <a:rPr sz="2000" spc="-15" dirty="0"/>
              <a:t>War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Vietnam</a:t>
            </a:r>
            <a:r>
              <a:rPr sz="2000" spc="10" dirty="0"/>
              <a:t> </a:t>
            </a:r>
            <a:r>
              <a:rPr sz="2000" spc="-15" dirty="0"/>
              <a:t>War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6300" y="2021839"/>
            <a:ext cx="233870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(Persian)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Gulf</a:t>
            </a:r>
            <a:r>
              <a:rPr sz="20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6300" y="2871216"/>
            <a:ext cx="1977389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5255" algn="just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“Raising 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Flag on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Iwo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Jima,”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photographed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Joe Rosenthal,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Associated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Press,</a:t>
            </a:r>
            <a:r>
              <a:rPr sz="1000" b="1" spc="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1945.</a:t>
            </a:r>
            <a:endParaRPr sz="1000" dirty="0">
              <a:latin typeface="Franklin Gothic Demi"/>
              <a:cs typeface="Franklin Gothic Demi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Archives,</a:t>
            </a:r>
            <a:r>
              <a:rPr sz="700" b="1" spc="1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80-G-413988.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79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59727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  World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r>
              <a:rPr sz="24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I?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287" y="954816"/>
            <a:ext cx="151193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65" dirty="0"/>
              <a:t>(</a:t>
            </a:r>
            <a:r>
              <a:rPr sz="2400" spc="110" dirty="0"/>
              <a:t>W</a:t>
            </a:r>
            <a:r>
              <a:rPr sz="2400" dirty="0"/>
              <a:t>ood</a:t>
            </a:r>
            <a:r>
              <a:rPr sz="2400" spc="30" dirty="0"/>
              <a:t>r</a:t>
            </a:r>
            <a:r>
              <a:rPr sz="2400" spc="75" dirty="0"/>
              <a:t>ow) </a:t>
            </a:r>
            <a:r>
              <a:rPr sz="2400" spc="40" dirty="0"/>
              <a:t> </a:t>
            </a:r>
            <a:r>
              <a:rPr sz="2400" spc="15" dirty="0"/>
              <a:t>Wilson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287" y="3176016"/>
            <a:ext cx="2262505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Woodrow</a:t>
            </a:r>
            <a:r>
              <a:rPr sz="10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Wilson.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LC-USZ62-107577.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412750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Great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Depression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World 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II?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54816"/>
            <a:ext cx="13792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30" dirty="0"/>
              <a:t>(Franklin)  </a:t>
            </a:r>
            <a:r>
              <a:rPr sz="2400" spc="25" dirty="0"/>
              <a:t>Roosevelt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16300" y="2871216"/>
            <a:ext cx="2304415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Franklin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D.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Roosevelt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signing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Declaration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War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against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Japan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December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8,</a:t>
            </a:r>
            <a:r>
              <a:rPr sz="10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1941.</a:t>
            </a:r>
            <a:endParaRPr sz="1000" dirty="0">
              <a:latin typeface="Franklin Gothic Demi"/>
              <a:cs typeface="Franklin Gothic Demi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67516"/>
            <a:ext cx="363474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Who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 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fight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World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War</a:t>
            </a:r>
            <a:r>
              <a:rPr sz="2400" b="1" spc="4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II?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225107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15" dirty="0"/>
              <a:t>Japan, </a:t>
            </a:r>
            <a:r>
              <a:rPr sz="2400" spc="-5" dirty="0"/>
              <a:t>Germany,  </a:t>
            </a:r>
            <a:r>
              <a:rPr sz="2400" spc="-10" dirty="0"/>
              <a:t>and</a:t>
            </a:r>
            <a:r>
              <a:rPr sz="2400" spc="20" dirty="0"/>
              <a:t> </a:t>
            </a:r>
            <a:r>
              <a:rPr sz="2400" spc="30" dirty="0"/>
              <a:t>Italy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75460" y="2567536"/>
            <a:ext cx="2309495" cy="891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5590" marR="5080" indent="-263525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Surrender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Japan,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September</a:t>
            </a:r>
            <a:r>
              <a:rPr sz="1000" b="1" spc="1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2,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1945.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General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Douglas</a:t>
            </a:r>
            <a:r>
              <a:rPr sz="1000" b="1" spc="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MacArthur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signs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as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Supreme</a:t>
            </a:r>
            <a:r>
              <a:rPr sz="1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Allied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Commander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 formal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surrender</a:t>
            </a:r>
            <a:r>
              <a:rPr sz="10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ceremonies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aboard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USS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Missouri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Tokyo</a:t>
            </a:r>
            <a:r>
              <a:rPr sz="1000" b="1" spc="2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Bay.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7093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Before he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President,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Eisenhower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general. 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he</a:t>
            </a:r>
            <a:r>
              <a:rPr sz="2400" b="1" spc="3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-10" dirty="0"/>
              <a:t>World </a:t>
            </a:r>
            <a:r>
              <a:rPr sz="2400" spc="-15" dirty="0"/>
              <a:t>War</a:t>
            </a:r>
            <a:r>
              <a:rPr sz="2400" spc="150" dirty="0"/>
              <a:t> </a:t>
            </a:r>
            <a:r>
              <a:rPr sz="2400" spc="20" dirty="0"/>
              <a:t>II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1867" y="3176016"/>
            <a:ext cx="2153285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General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Dwight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D.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Eisenhower,</a:t>
            </a:r>
            <a:r>
              <a:rPr sz="10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1945.</a:t>
            </a:r>
            <a:endParaRPr sz="1000" dirty="0">
              <a:latin typeface="Franklin Gothic Demi"/>
              <a:cs typeface="Franklin Gothic Demi"/>
            </a:endParaRPr>
          </a:p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7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Archives.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92239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Cold </a:t>
            </a:r>
            <a:r>
              <a:rPr sz="2400" b="1" spc="-45" dirty="0">
                <a:solidFill>
                  <a:srgbClr val="FFFFFF"/>
                </a:solidFill>
                <a:latin typeface="Franklin Gothic Demi"/>
                <a:cs typeface="Franklin Gothic Demi"/>
              </a:rPr>
              <a:t>War,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was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main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concern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5" dirty="0"/>
              <a:t>Communism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03239" y="2109096"/>
            <a:ext cx="2281555" cy="1348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40029" algn="r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Germans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East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</a:t>
            </a:r>
            <a:r>
              <a:rPr sz="1000" b="1" spc="1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West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stand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Berlin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Wall in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front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Brandenburg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Gate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this</a:t>
            </a:r>
            <a:r>
              <a:rPr sz="1000" b="1" spc="1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November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10,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1989 photo,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day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after</a:t>
            </a:r>
            <a:r>
              <a:rPr sz="1000" b="1" spc="1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wall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opened.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Berlin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Wall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was</a:t>
            </a:r>
            <a:r>
              <a:rPr sz="1000" b="1" spc="20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symbol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tyranny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that</a:t>
            </a:r>
            <a:r>
              <a:rPr sz="1000" b="1" spc="2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restrained</a:t>
            </a:r>
            <a:r>
              <a:rPr sz="10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throughout the Communist</a:t>
            </a:r>
            <a:r>
              <a:rPr sz="10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bloc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Eastern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Europe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during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Cold</a:t>
            </a:r>
            <a:r>
              <a:rPr sz="1000" b="1" spc="20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War.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AP</a:t>
            </a:r>
            <a:r>
              <a:rPr sz="700" b="1" spc="-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Images/STF.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3319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movement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tried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to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end  </a:t>
            </a:r>
            <a:r>
              <a:rPr sz="2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racial</a:t>
            </a:r>
            <a:r>
              <a:rPr sz="2400" b="1" spc="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discrimination?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097816"/>
            <a:ext cx="167767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civil rights 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(movement)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21283" y="2147316"/>
            <a:ext cx="2406650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7500" marR="5080" indent="280035" algn="just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Demonstrators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March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Jobs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Freedom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August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28,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1963.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1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LC-DIG-ppmsca-03128.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9986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did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Martin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Luther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King,  </a:t>
            </a:r>
            <a:r>
              <a:rPr sz="2400" b="1" spc="-35" dirty="0">
                <a:solidFill>
                  <a:srgbClr val="FFFFFF"/>
                </a:solidFill>
                <a:latin typeface="Franklin Gothic Demi"/>
                <a:cs typeface="Franklin Gothic Demi"/>
              </a:rPr>
              <a:t>Jr.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do?*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954633"/>
            <a:ext cx="1890395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fought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civil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rights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688185"/>
            <a:ext cx="1874520" cy="990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worked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equality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all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0890" y="3303016"/>
            <a:ext cx="129413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Martin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Luther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King,</a:t>
            </a:r>
            <a:r>
              <a:rPr sz="1000" b="1" spc="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Jr.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85381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major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event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happened 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September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11,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2001,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1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6300" y="954816"/>
            <a:ext cx="1994535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spc="10" dirty="0"/>
              <a:t>Terrorists  </a:t>
            </a:r>
            <a:r>
              <a:rPr sz="2400" spc="30" dirty="0"/>
              <a:t>attacked </a:t>
            </a:r>
            <a:r>
              <a:rPr sz="2400" spc="20" dirty="0"/>
              <a:t>the  </a:t>
            </a:r>
            <a:r>
              <a:rPr sz="2400" spc="10" dirty="0"/>
              <a:t>United</a:t>
            </a:r>
            <a:r>
              <a:rPr sz="2400" spc="20" dirty="0"/>
              <a:t> </a:t>
            </a:r>
            <a:r>
              <a:rPr sz="2400" spc="50" dirty="0"/>
              <a:t>States.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29000" y="2871216"/>
            <a:ext cx="2289175" cy="586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Firefighters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unfurl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large American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flag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over the scarred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stone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Pentagon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September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12,</a:t>
            </a:r>
            <a:r>
              <a:rPr sz="1000" b="1" spc="11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2001.</a:t>
            </a:r>
            <a:endParaRPr sz="1000" dirty="0">
              <a:latin typeface="Franklin Gothic Demi"/>
              <a:cs typeface="Franklin Gothic Demi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White House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photo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Paul</a:t>
            </a:r>
            <a:r>
              <a:rPr sz="700" b="1" spc="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Morse.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68935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American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Indian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tribe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3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3125114"/>
            <a:ext cx="955040" cy="467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4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Choctaw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6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Pueblo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9230" y="3125114"/>
            <a:ext cx="802005" cy="467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54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Oneida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7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Lakota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10523" y="3125114"/>
            <a:ext cx="1033144" cy="467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5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Seminole</a:t>
            </a:r>
            <a:endParaRPr sz="14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4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Cheyenne</a:t>
            </a:r>
            <a:endParaRPr sz="1400" dirty="0">
              <a:latin typeface="Franklin Gothic Demi"/>
              <a:cs typeface="Franklin Gothic Dem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992095"/>
              </p:ext>
            </p:extLst>
          </p:nvPr>
        </p:nvGraphicFramePr>
        <p:xfrm>
          <a:off x="434975" y="2104380"/>
          <a:ext cx="4810149" cy="1025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885"/>
                <a:gridCol w="1003254"/>
                <a:gridCol w="362769"/>
                <a:gridCol w="1006040"/>
                <a:gridCol w="372665"/>
                <a:gridCol w="977555"/>
                <a:gridCol w="376185"/>
                <a:gridCol w="507796"/>
              </a:tblGrid>
              <a:tr h="275844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Cherokee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Apache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10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Arawak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Crow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4688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Navajo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Iroquois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Shawnee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Teton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46887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Sioux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1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Creek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Mohegan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Hopi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spc="225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Chippewa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Blackfeet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Huron</a:t>
                      </a:r>
                      <a:endParaRPr sz="1400" dirty="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3873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n-US" sz="1300" dirty="0" smtClean="0">
                          <a:solidFill>
                            <a:srgbClr val="BABCBE"/>
                          </a:solidFill>
                          <a:latin typeface="MS PGothic"/>
                          <a:cs typeface="MS PGothic"/>
                        </a:rPr>
                        <a:t>C</a:t>
                      </a:r>
                      <a:endParaRPr sz="1300" dirty="0">
                        <a:latin typeface="MS PGothic"/>
                        <a:cs typeface="MS PGothic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Franklin Gothic Demi"/>
                          <a:cs typeface="Franklin Gothic Demi"/>
                        </a:rPr>
                        <a:t>Inuit</a:t>
                      </a:r>
                      <a:endParaRPr sz="1400">
                        <a:latin typeface="Franklin Gothic Demi"/>
                        <a:cs typeface="Franklin Gothic Demi"/>
                      </a:endParaRPr>
                    </a:p>
                  </a:txBody>
                  <a:tcPr marL="0" marR="0" marT="0" marB="0">
                    <a:solidFill>
                      <a:srgbClr val="C4123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49157" y="3165269"/>
            <a:ext cx="1178560" cy="408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Four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Pueblo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women.</a:t>
            </a:r>
            <a:endParaRPr sz="1000" dirty="0">
              <a:latin typeface="Franklin Gothic Demi"/>
              <a:cs typeface="Franklin Gothic Demi"/>
            </a:endParaRPr>
          </a:p>
          <a:p>
            <a:pPr marL="22225" marR="5080" indent="128905">
              <a:lnSpc>
                <a:spcPts val="1000"/>
              </a:lnSpc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</a:t>
            </a:r>
            <a:r>
              <a:rPr sz="700" b="1" spc="-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LC-USZ62-54421.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97573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longest  rivers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36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0" dirty="0"/>
              <a:t>Missouri </a:t>
            </a:r>
            <a:r>
              <a:rPr sz="2000" spc="55" dirty="0"/>
              <a:t>(River)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383283"/>
            <a:ext cx="237299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Mississippi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55" dirty="0">
                <a:solidFill>
                  <a:srgbClr val="FFFFFF"/>
                </a:solidFill>
                <a:latin typeface="Franklin Gothic Demi"/>
                <a:cs typeface="Franklin Gothic Demi"/>
              </a:rPr>
              <a:t>(River)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65600" y="3150616"/>
            <a:ext cx="1518920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Mississippi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River</a:t>
            </a:r>
            <a:r>
              <a:rPr sz="1000" b="1" spc="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near</a:t>
            </a:r>
            <a:endParaRPr sz="1000" dirty="0">
              <a:latin typeface="Franklin Gothic Demi"/>
              <a:cs typeface="Franklin Gothic Demi"/>
            </a:endParaRPr>
          </a:p>
          <a:p>
            <a:pPr marL="51054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Minneapolis,</a:t>
            </a:r>
            <a:r>
              <a:rPr sz="1000" b="1" spc="-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MN.</a:t>
            </a:r>
            <a:endParaRPr sz="1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89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84175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ocean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West 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Coast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3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sz="2400" spc="10" dirty="0"/>
              <a:t>Pacific</a:t>
            </a:r>
            <a:r>
              <a:rPr sz="2400" spc="55" dirty="0"/>
              <a:t> </a:t>
            </a:r>
            <a:r>
              <a:rPr sz="2400" spc="70" dirty="0"/>
              <a:t>(Ocean)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416300" y="3150616"/>
            <a:ext cx="2503805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View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Pacific Ocean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Big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Sur, </a:t>
            </a:r>
            <a:r>
              <a:rPr sz="1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CA, 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near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Bixby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Creek</a:t>
            </a:r>
            <a:r>
              <a:rPr sz="1000" b="1" spc="6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Bridge.</a:t>
            </a:r>
            <a:endParaRPr sz="1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29416"/>
            <a:ext cx="384175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ocean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East 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Coast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3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25" dirty="0"/>
              <a:t>Atlantic</a:t>
            </a:r>
            <a:r>
              <a:rPr sz="2400" spc="60" dirty="0"/>
              <a:t> </a:t>
            </a:r>
            <a:r>
              <a:rPr sz="2400" spc="70" dirty="0"/>
              <a:t>(Ocean)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84312" y="3150603"/>
            <a:ext cx="1300480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145" marR="5080" indent="-132080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Portland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Head Light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Cape Elizabeth,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ME.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91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70178"/>
            <a:ext cx="3312160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2400" b="1" spc="27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territory.</a:t>
            </a:r>
            <a:endParaRPr sz="240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408432"/>
            <a:ext cx="2337435" cy="151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30" dirty="0"/>
              <a:t>Puerto</a:t>
            </a:r>
            <a:r>
              <a:rPr sz="2000" spc="15" dirty="0"/>
              <a:t> </a:t>
            </a:r>
            <a:r>
              <a:rPr sz="2000" spc="10" dirty="0"/>
              <a:t>Rico</a:t>
            </a:r>
            <a:endParaRPr sz="2000" dirty="0">
              <a:latin typeface="MS PGothic"/>
              <a:cs typeface="MS PGothic"/>
            </a:endParaRPr>
          </a:p>
          <a:p>
            <a:pPr marL="12700" marR="5080">
              <a:lnSpc>
                <a:spcPct val="1323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55" dirty="0"/>
              <a:t>U.S. </a:t>
            </a:r>
            <a:r>
              <a:rPr sz="2000" spc="15" dirty="0"/>
              <a:t>Virgin</a:t>
            </a:r>
            <a:r>
              <a:rPr sz="2000" dirty="0"/>
              <a:t> </a:t>
            </a:r>
            <a:r>
              <a:rPr sz="2000" spc="10" dirty="0"/>
              <a:t>Islands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5" dirty="0"/>
              <a:t>American Samoa  </a:t>
            </a: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15" dirty="0"/>
              <a:t>Northern</a:t>
            </a:r>
            <a:r>
              <a:rPr sz="2000" spc="40" dirty="0"/>
              <a:t> </a:t>
            </a:r>
            <a:r>
              <a:rPr sz="2000" spc="-5" dirty="0"/>
              <a:t>Mariana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948688"/>
            <a:ext cx="1061720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>
              <a:lnSpc>
                <a:spcPct val="100000"/>
              </a:lnSpc>
            </a:pP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Islands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09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Guam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2995" y="3052191"/>
            <a:ext cx="2162175" cy="408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Old Spanish Bridge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Umatac,</a:t>
            </a:r>
            <a:r>
              <a:rPr sz="1000" b="1" spc="2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Guam.</a:t>
            </a:r>
            <a:endParaRPr sz="1000" dirty="0">
              <a:latin typeface="Franklin Gothic Demi"/>
              <a:cs typeface="Franklin Gothic Demi"/>
            </a:endParaRPr>
          </a:p>
          <a:p>
            <a:pPr marL="34544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Office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700" b="1" spc="1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Representative</a:t>
            </a:r>
            <a:endParaRPr sz="700" dirty="0">
              <a:latin typeface="Franklin Gothic Demi"/>
              <a:cs typeface="Franklin Gothic Demi"/>
            </a:endParaRPr>
          </a:p>
          <a:p>
            <a:pPr marL="1242060">
              <a:lnSpc>
                <a:spcPct val="100000"/>
              </a:lnSpc>
              <a:spcBef>
                <a:spcPts val="160"/>
              </a:spcBef>
            </a:pP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Madeleine </a:t>
            </a:r>
            <a:r>
              <a:rPr sz="7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Z.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Bordallo.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92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6367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borders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Canada.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400800" cy="30439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38398" y="2595647"/>
            <a:ext cx="915669" cy="782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41100"/>
              </a:lnSpc>
            </a:pP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Vermont 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New </a:t>
            </a:r>
            <a:r>
              <a:rPr sz="12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York 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Pennsylvania</a:t>
            </a:r>
            <a:endParaRPr sz="120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800" y="2081952"/>
            <a:ext cx="1517015" cy="1294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30300"/>
              </a:lnSpc>
              <a:tabLst>
                <a:tab pos="1369060" algn="l"/>
              </a:tabLst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spc="-5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Maine	</a:t>
            </a:r>
            <a:r>
              <a:rPr lang="en-US" sz="1300" spc="14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145" dirty="0" smtClean="0">
                <a:solidFill>
                  <a:srgbClr val="BABCBE"/>
                </a:solidFill>
                <a:latin typeface="MS PGothic"/>
                <a:cs typeface="MS PGothic"/>
              </a:rPr>
              <a:t>  </a:t>
            </a:r>
            <a:r>
              <a:rPr lang="en-US" sz="1300" spc="225" dirty="0" err="1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New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Hampshire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 </a:t>
            </a:r>
            <a:r>
              <a:rPr lang="en-US" sz="1300" spc="225" dirty="0" err="1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endParaRPr sz="1300" dirty="0">
              <a:latin typeface="MS PGothic"/>
              <a:cs typeface="MS PGothic"/>
            </a:endParaRPr>
          </a:p>
          <a:p>
            <a:pPr marL="12700" marR="1361440">
              <a:lnSpc>
                <a:spcPct val="130300"/>
              </a:lnSpc>
            </a:pPr>
            <a:r>
              <a:rPr lang="en-US" sz="1300" spc="16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165" dirty="0" smtClean="0">
                <a:solidFill>
                  <a:srgbClr val="BABCBE"/>
                </a:solidFill>
                <a:latin typeface="MS PGothic"/>
                <a:cs typeface="MS PGothic"/>
              </a:rPr>
              <a:t>  </a:t>
            </a:r>
            <a:r>
              <a:rPr lang="en-US" sz="1300" spc="165" dirty="0" err="1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endParaRPr sz="1300" dirty="0">
              <a:latin typeface="MS PGothic"/>
              <a:cs typeface="MS P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66474" y="2079519"/>
            <a:ext cx="1174750" cy="13133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297180">
              <a:lnSpc>
                <a:spcPct val="141100"/>
              </a:lnSpc>
            </a:pP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Ohio  Michigan</a:t>
            </a:r>
            <a:endParaRPr sz="12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6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Minnesota</a:t>
            </a:r>
            <a:endParaRPr sz="12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North</a:t>
            </a:r>
            <a:r>
              <a:rPr sz="1200" b="1" spc="8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Dakota</a:t>
            </a:r>
            <a:endParaRPr sz="12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4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Montana</a:t>
            </a:r>
            <a:endParaRPr sz="1200" dirty="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8075" y="2141983"/>
            <a:ext cx="1056640" cy="728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5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Idaho</a:t>
            </a:r>
            <a:endParaRPr sz="12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7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</a:t>
            </a:r>
            <a:endParaRPr sz="12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60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2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Alaska</a:t>
            </a:r>
            <a:endParaRPr sz="12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93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96367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that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borders  </a:t>
            </a: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Mexico.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1056132"/>
            <a:ext cx="1332865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209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California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195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Arizona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9535" y="1056132"/>
            <a:ext cx="1661795" cy="71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New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Mexico</a:t>
            </a:r>
            <a:endParaRPr sz="2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18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Texas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94310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94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8800" y="954816"/>
            <a:ext cx="351282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capital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United</a:t>
            </a:r>
            <a:r>
              <a:rPr sz="2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10" dirty="0"/>
              <a:t>Washington,</a:t>
            </a:r>
            <a:r>
              <a:rPr sz="2400" spc="70" dirty="0"/>
              <a:t> </a:t>
            </a:r>
            <a:r>
              <a:rPr sz="2400" spc="75" dirty="0"/>
              <a:t>D.C.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09328" y="2694322"/>
            <a:ext cx="2275205" cy="771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70205" algn="r">
              <a:lnSpc>
                <a:spcPct val="100000"/>
              </a:lnSpc>
            </a:pP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A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view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D.C.,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from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Virginia,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across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Potomac</a:t>
            </a:r>
            <a:r>
              <a:rPr sz="1000" b="1" spc="1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River.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view shows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Lincoln</a:t>
            </a:r>
            <a:r>
              <a:rPr sz="1000" b="1" spc="1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Memorial,</a:t>
            </a:r>
            <a:r>
              <a:rPr sz="10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Monument,</a:t>
            </a:r>
            <a:r>
              <a:rPr sz="10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and</a:t>
            </a:r>
            <a:endParaRPr sz="1000" dirty="0">
              <a:latin typeface="Franklin Gothic Demi"/>
              <a:cs typeface="Franklin Gothic Demi"/>
            </a:endParaRPr>
          </a:p>
          <a:p>
            <a:pPr marR="5080" algn="r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434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95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10959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Where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Statue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Liberty?*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910403"/>
          </a:xfrm>
          <a:prstGeom prst="rect">
            <a:avLst/>
          </a:prstGeom>
        </p:spPr>
        <p:txBody>
          <a:bodyPr vert="horz" wrap="square" lIns="0" tIns="596798" rIns="0" bIns="0" rtlCol="0">
            <a:spAutoFit/>
          </a:bodyPr>
          <a:lstStyle/>
          <a:p>
            <a:pPr marL="3060700">
              <a:lnSpc>
                <a:spcPct val="100000"/>
              </a:lnSpc>
            </a:pPr>
            <a:r>
              <a:rPr lang="en-US"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b="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spc="20" dirty="0"/>
              <a:t>New </a:t>
            </a:r>
            <a:r>
              <a:rPr sz="2000" spc="-5" dirty="0"/>
              <a:t>York</a:t>
            </a:r>
            <a:r>
              <a:rPr sz="2000" spc="55" dirty="0"/>
              <a:t> </a:t>
            </a:r>
            <a:r>
              <a:rPr sz="2000" spc="40" dirty="0"/>
              <a:t>(Harbor)</a:t>
            </a:r>
            <a:endParaRPr sz="2000" dirty="0">
              <a:latin typeface="MS PGothic"/>
              <a:cs typeface="MS P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28987" y="1383283"/>
            <a:ext cx="2230120" cy="1049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Liberty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Island</a:t>
            </a:r>
            <a:endParaRPr sz="2000" dirty="0">
              <a:latin typeface="Franklin Gothic Demi"/>
              <a:cs typeface="Franklin Gothic Demi"/>
            </a:endParaRPr>
          </a:p>
          <a:p>
            <a:pPr marL="12700" marR="5080">
              <a:lnSpc>
                <a:spcPct val="107100"/>
              </a:lnSpc>
              <a:spcBef>
                <a:spcPts val="455"/>
              </a:spcBef>
            </a:pPr>
            <a:r>
              <a:rPr sz="1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[Also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acceptable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New 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Jersey,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near </a:t>
            </a:r>
            <a:r>
              <a:rPr sz="1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New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York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City,  </a:t>
            </a:r>
            <a:r>
              <a:rPr sz="1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and </a:t>
            </a:r>
            <a:r>
              <a:rPr sz="1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on </a:t>
            </a:r>
            <a:r>
              <a:rPr sz="1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Hudson</a:t>
            </a:r>
            <a:r>
              <a:rPr sz="1400" b="1" spc="204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400" b="1" spc="50" dirty="0">
                <a:solidFill>
                  <a:srgbClr val="FFFFFF"/>
                </a:solidFill>
                <a:latin typeface="Franklin Gothic Demi"/>
                <a:cs typeface="Franklin Gothic Demi"/>
              </a:rPr>
              <a:t>(River).]</a:t>
            </a:r>
            <a:endParaRPr sz="14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434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96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21373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Why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the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flag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13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stripes?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24465" y="954633"/>
            <a:ext cx="2505075" cy="2059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40640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there  were 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13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original 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colonies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5080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the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stripes 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represent the  </a:t>
            </a:r>
            <a:r>
              <a:rPr sz="2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original</a:t>
            </a:r>
            <a:r>
              <a:rPr sz="2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colonies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ts val="1980"/>
              </a:lnSpc>
              <a:spcBef>
                <a:spcPts val="755"/>
              </a:spcBef>
            </a:pPr>
            <a:r>
              <a:rPr sz="18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97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21373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45" dirty="0">
                <a:solidFill>
                  <a:srgbClr val="FFFFFF"/>
                </a:solidFill>
                <a:latin typeface="Franklin Gothic Demi"/>
                <a:cs typeface="Franklin Gothic Demi"/>
              </a:rPr>
              <a:t>Why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does the </a:t>
            </a:r>
            <a:r>
              <a:rPr sz="24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flag </a:t>
            </a:r>
            <a:r>
              <a:rPr sz="24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have  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50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stars?*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6400800" y="3886200"/>
                </a:moveTo>
                <a:lnTo>
                  <a:pt x="0" y="3886200"/>
                </a:lnTo>
                <a:lnTo>
                  <a:pt x="0" y="0"/>
                </a:lnTo>
                <a:lnTo>
                  <a:pt x="6400800" y="0"/>
                </a:lnTo>
                <a:lnTo>
                  <a:pt x="6400800" y="3886200"/>
                </a:lnTo>
                <a:close/>
              </a:path>
            </a:pathLst>
          </a:custGeom>
          <a:solidFill>
            <a:srgbClr val="C41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3100" y="2097633"/>
            <a:ext cx="2189480" cy="996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 algn="just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there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 </a:t>
            </a:r>
            <a:r>
              <a:rPr sz="2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one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star </a:t>
            </a:r>
            <a:r>
              <a:rPr sz="20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for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each 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7700" y="2097633"/>
            <a:ext cx="2356485" cy="1399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 marR="5080" indent="-228600">
              <a:lnSpc>
                <a:spcPct val="108300"/>
              </a:lnSpc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each </a:t>
            </a:r>
            <a:r>
              <a:rPr sz="2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star  represents </a:t>
            </a:r>
            <a:r>
              <a:rPr sz="2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a</a:t>
            </a:r>
            <a:r>
              <a:rPr sz="2000" b="1" spc="10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</a:t>
            </a:r>
            <a:endParaRPr sz="2000" dirty="0">
              <a:latin typeface="Franklin Gothic Demi"/>
              <a:cs typeface="Franklin Gothic Demi"/>
            </a:endParaRPr>
          </a:p>
          <a:p>
            <a:pPr marL="241300" marR="40005" indent="-228600">
              <a:lnSpc>
                <a:spcPct val="108300"/>
              </a:lnSpc>
              <a:spcBef>
                <a:spcPts val="575"/>
              </a:spcBef>
            </a:pPr>
            <a:r>
              <a:rPr lang="en-US"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2100" spc="367" baseline="7936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2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because there </a:t>
            </a:r>
            <a:r>
              <a:rPr sz="2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are  </a:t>
            </a:r>
            <a:r>
              <a:rPr sz="2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50</a:t>
            </a:r>
            <a:r>
              <a:rPr sz="2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states</a:t>
            </a:r>
            <a:endParaRPr sz="20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6400800" cy="1943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98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32359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What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is the </a:t>
            </a:r>
            <a:r>
              <a:rPr sz="24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the 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</a:t>
            </a:r>
            <a:r>
              <a:rPr sz="2400" b="1" spc="8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anthem?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954816"/>
            <a:ext cx="1281430" cy="114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4200"/>
              </a:lnSpc>
            </a:pPr>
            <a:r>
              <a:rPr sz="2400" spc="40" dirty="0"/>
              <a:t>The </a:t>
            </a:r>
            <a:r>
              <a:rPr sz="2400" spc="5" dirty="0"/>
              <a:t>Star-  </a:t>
            </a:r>
            <a:r>
              <a:rPr sz="2400" dirty="0"/>
              <a:t>Spangled  </a:t>
            </a:r>
            <a:r>
              <a:rPr sz="2400" spc="-10" dirty="0"/>
              <a:t>Banner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3445" y="2718816"/>
            <a:ext cx="2161540" cy="739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545" marR="5080" indent="211454" algn="just">
              <a:lnSpc>
                <a:spcPct val="100000"/>
              </a:lnSpc>
            </a:pP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“The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Star-Spangled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Banner,” 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by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Percy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Moran,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Francis </a:t>
            </a:r>
            <a:r>
              <a:rPr sz="10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Scott </a:t>
            </a: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Key 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reaches toward the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flag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flying</a:t>
            </a:r>
            <a:r>
              <a:rPr sz="1000" b="1" spc="2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over</a:t>
            </a:r>
            <a:endParaRPr sz="1000" dirty="0">
              <a:latin typeface="Franklin Gothic Demi"/>
              <a:cs typeface="Franklin Gothic Demi"/>
            </a:endParaRPr>
          </a:p>
          <a:p>
            <a:pPr marL="133858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Fort</a:t>
            </a:r>
            <a:r>
              <a:rPr sz="1000" b="1" spc="-3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McHenry.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Courtesy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Library </a:t>
            </a:r>
            <a:r>
              <a:rPr sz="7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of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Congress, </a:t>
            </a:r>
            <a:r>
              <a:rPr sz="7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LC-USZC4-6200.</a:t>
            </a:r>
            <a:endParaRPr sz="7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99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42116"/>
            <a:ext cx="3073400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When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do </a:t>
            </a:r>
            <a:r>
              <a:rPr sz="24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we </a:t>
            </a:r>
            <a:r>
              <a:rPr sz="24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celebrate  </a:t>
            </a: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</a:t>
            </a:r>
            <a:r>
              <a:rPr sz="24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2400" b="1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Day?*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7044" rIns="0" bIns="0" rtlCol="0">
            <a:spAutoFit/>
          </a:bodyPr>
          <a:lstStyle/>
          <a:p>
            <a:pPr marL="305435">
              <a:lnSpc>
                <a:spcPct val="100000"/>
              </a:lnSpc>
            </a:pPr>
            <a:r>
              <a:rPr sz="2400" spc="25" dirty="0"/>
              <a:t>July</a:t>
            </a:r>
            <a:r>
              <a:rPr sz="2400" spc="20" dirty="0"/>
              <a:t> </a:t>
            </a:r>
            <a:r>
              <a:rPr sz="2400" spc="30" dirty="0"/>
              <a:t>4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20040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4451" y="3147441"/>
            <a:ext cx="1870075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3055">
              <a:lnSpc>
                <a:spcPct val="100000"/>
              </a:lnSpc>
            </a:pP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Patriotic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celebration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</a:t>
            </a:r>
            <a:r>
              <a:rPr sz="1000" b="1" spc="12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</a:pPr>
            <a:r>
              <a:rPr sz="1000" b="1" spc="2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Capitol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11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1333500"/>
            <a:ext cx="1028700" cy="1638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07956" y="2925257"/>
            <a:ext cx="1235648" cy="437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1296" y="2861586"/>
            <a:ext cx="567410" cy="567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457200"/>
            <a:ext cx="1028700" cy="914400"/>
          </a:xfrm>
          <a:prstGeom prst="rect">
            <a:avLst/>
          </a:prstGeom>
          <a:solidFill>
            <a:srgbClr val="717073"/>
          </a:solidFill>
        </p:spPr>
        <p:txBody>
          <a:bodyPr vert="horz" wrap="square" lIns="0" tIns="9271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730"/>
              </a:spcBef>
            </a:pPr>
            <a:r>
              <a:rPr sz="18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Question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ts val="3420"/>
              </a:lnSpc>
            </a:pPr>
            <a:r>
              <a:rPr sz="3000" b="1" spc="35" dirty="0">
                <a:solidFill>
                  <a:srgbClr val="FFFFFF"/>
                </a:solidFill>
                <a:latin typeface="Franklin Gothic Demi"/>
                <a:cs typeface="Franklin Gothic Demi"/>
              </a:rPr>
              <a:t>100</a:t>
            </a:r>
            <a:endParaRPr sz="3000">
              <a:latin typeface="Franklin Gothic Demi"/>
              <a:cs typeface="Franklin Gothic Dem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100" y="954816"/>
            <a:ext cx="3250565" cy="766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z="24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Name </a:t>
            </a:r>
            <a:r>
              <a:rPr sz="2400" b="1" u="heavy" spc="40" dirty="0">
                <a:solidFill>
                  <a:srgbClr val="FFFFFF"/>
                </a:solidFill>
                <a:latin typeface="Franklin Gothic Demi"/>
                <a:cs typeface="Franklin Gothic Demi"/>
              </a:rPr>
              <a:t>two </a:t>
            </a:r>
            <a:r>
              <a:rPr sz="24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national </a:t>
            </a:r>
            <a:r>
              <a:rPr sz="2400" b="1" spc="65" dirty="0">
                <a:solidFill>
                  <a:srgbClr val="FFFFFF"/>
                </a:solidFill>
                <a:latin typeface="Franklin Gothic Demi"/>
                <a:cs typeface="Franklin Gothic Demi"/>
              </a:rPr>
              <a:t>U.S.  </a:t>
            </a:r>
            <a:r>
              <a:rPr sz="2400" b="1" spc="20" dirty="0">
                <a:solidFill>
                  <a:srgbClr val="FFFFFF"/>
                </a:solidFill>
                <a:latin typeface="Franklin Gothic Demi"/>
                <a:cs typeface="Franklin Gothic Demi"/>
              </a:rPr>
              <a:t>holidays.</a:t>
            </a:r>
            <a:endParaRPr sz="2400" dirty="0">
              <a:latin typeface="Franklin Gothic Demi"/>
              <a:cs typeface="Franklin Gothic Demi"/>
            </a:endParaRPr>
          </a:p>
        </p:txBody>
      </p:sp>
      <p:sp>
        <p:nvSpPr>
          <p:cNvPr id="8" name="object 2"/>
          <p:cNvSpPr txBox="1"/>
          <p:nvPr/>
        </p:nvSpPr>
        <p:spPr>
          <a:xfrm>
            <a:off x="444500" y="3028939"/>
            <a:ext cx="1207135" cy="146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Civics </a:t>
            </a:r>
            <a:r>
              <a:rPr lang="en-US" sz="950" b="1" spc="15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Exam Review</a:t>
            </a:r>
            <a:endParaRPr sz="800" dirty="0">
              <a:latin typeface="Franklin Gothic Demi"/>
              <a:cs typeface="Franklin Gothic Demi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4" y="383133"/>
            <a:ext cx="5640070" cy="244837"/>
          </a:xfrm>
          <a:prstGeom prst="rect">
            <a:avLst/>
          </a:prstGeom>
        </p:spPr>
        <p:txBody>
          <a:bodyPr vert="horz" wrap="square" lIns="0" tIns="44349" rIns="0" bIns="0" rtlCol="0">
            <a:spAutoFit/>
          </a:bodyPr>
          <a:lstStyle/>
          <a:p>
            <a:pPr marL="3048635">
              <a:lnSpc>
                <a:spcPct val="100000"/>
              </a:lnSpc>
            </a:pPr>
            <a:r>
              <a:rPr lang="en-US"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b="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pc="15" dirty="0"/>
              <a:t>New </a:t>
            </a:r>
            <a:r>
              <a:rPr spc="5" dirty="0"/>
              <a:t>Year’s</a:t>
            </a:r>
            <a:r>
              <a:rPr spc="150" dirty="0"/>
              <a:t> </a:t>
            </a:r>
            <a:r>
              <a:rPr spc="15" dirty="0"/>
              <a:t>Day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16300" y="694691"/>
            <a:ext cx="2230120" cy="233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Martin </a:t>
            </a:r>
            <a:r>
              <a:rPr sz="13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Luther </a:t>
            </a:r>
            <a:r>
              <a:rPr sz="13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King, </a:t>
            </a:r>
            <a:r>
              <a:rPr sz="1300" b="1" spc="-20" dirty="0">
                <a:solidFill>
                  <a:srgbClr val="FFFFFF"/>
                </a:solidFill>
                <a:latin typeface="Franklin Gothic Demi"/>
                <a:cs typeface="Franklin Gothic Demi"/>
              </a:rPr>
              <a:t>Jr. </a:t>
            </a:r>
            <a:r>
              <a:rPr sz="1300" b="1" spc="-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</a:t>
            </a:r>
            <a:endParaRPr sz="13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Presidents’</a:t>
            </a:r>
            <a:r>
              <a:rPr sz="1300" b="1" spc="10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</a:t>
            </a:r>
            <a:endParaRPr sz="13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Memorial</a:t>
            </a:r>
            <a:r>
              <a:rPr sz="1300" b="1" spc="9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</a:t>
            </a:r>
            <a:endParaRPr sz="13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Independence</a:t>
            </a:r>
            <a:r>
              <a:rPr sz="1300" b="1" spc="12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</a:t>
            </a:r>
            <a:endParaRPr sz="13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Labor</a:t>
            </a:r>
            <a:r>
              <a:rPr sz="1300" b="1" spc="9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</a:t>
            </a:r>
            <a:endParaRPr sz="1300" dirty="0">
              <a:latin typeface="Franklin Gothic Demi"/>
              <a:cs typeface="Franklin Gothic Demi"/>
            </a:endParaRPr>
          </a:p>
          <a:p>
            <a:pPr marL="12700" marR="927100">
              <a:lnSpc>
                <a:spcPct val="134900"/>
              </a:lnSpc>
            </a:pP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Columbus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Veterans </a:t>
            </a:r>
            <a:r>
              <a:rPr sz="13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Day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10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T</a:t>
            </a:r>
            <a:r>
              <a:rPr lang="en-US" sz="13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h</a:t>
            </a:r>
            <a:r>
              <a:rPr sz="1300" b="1" spc="10" dirty="0" smtClean="0">
                <a:solidFill>
                  <a:srgbClr val="FFFFFF"/>
                </a:solidFill>
                <a:latin typeface="Franklin Gothic Demi"/>
                <a:cs typeface="Franklin Gothic Demi"/>
              </a:rPr>
              <a:t>anksgiving  </a:t>
            </a:r>
            <a:r>
              <a:rPr lang="en-US" sz="1300" spc="225" dirty="0" smtClean="0">
                <a:solidFill>
                  <a:srgbClr val="BABCBE"/>
                </a:solidFill>
                <a:latin typeface="MS PGothic"/>
                <a:cs typeface="MS PGothic"/>
              </a:rPr>
              <a:t>C</a:t>
            </a:r>
            <a:r>
              <a:rPr sz="1300" spc="265" dirty="0" smtClean="0">
                <a:solidFill>
                  <a:srgbClr val="BABCBE"/>
                </a:solidFill>
                <a:latin typeface="MS PGothic"/>
                <a:cs typeface="MS PGothic"/>
              </a:rPr>
              <a:t> </a:t>
            </a:r>
            <a:r>
              <a:rPr sz="13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Christmas</a:t>
            </a:r>
            <a:endParaRPr sz="1300" dirty="0">
              <a:latin typeface="Franklin Gothic Demi"/>
              <a:cs typeface="Franklin Gothic D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6300" y="3172841"/>
            <a:ext cx="207137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Atlantic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Pavilion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at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the </a:t>
            </a:r>
            <a:r>
              <a:rPr sz="1000" b="1" spc="-5" dirty="0">
                <a:solidFill>
                  <a:srgbClr val="FFFFFF"/>
                </a:solidFill>
                <a:latin typeface="Franklin Gothic Demi"/>
                <a:cs typeface="Franklin Gothic Demi"/>
              </a:rPr>
              <a:t>World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War </a:t>
            </a:r>
            <a:r>
              <a:rPr sz="1000" b="1" spc="10" dirty="0">
                <a:solidFill>
                  <a:srgbClr val="FFFFFF"/>
                </a:solidFill>
                <a:latin typeface="Franklin Gothic Demi"/>
                <a:cs typeface="Franklin Gothic Demi"/>
              </a:rPr>
              <a:t>II  </a:t>
            </a:r>
            <a:r>
              <a:rPr sz="10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Memorial </a:t>
            </a:r>
            <a:r>
              <a:rPr sz="1000" b="1" spc="-10" dirty="0">
                <a:solidFill>
                  <a:srgbClr val="FFFFFF"/>
                </a:solidFill>
                <a:latin typeface="Franklin Gothic Demi"/>
                <a:cs typeface="Franklin Gothic Demi"/>
              </a:rPr>
              <a:t>in </a:t>
            </a:r>
            <a:r>
              <a:rPr sz="10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Washington,</a:t>
            </a:r>
            <a:r>
              <a:rPr sz="1000" b="1" spc="70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1000" b="1" spc="30" dirty="0">
                <a:solidFill>
                  <a:srgbClr val="FFFFFF"/>
                </a:solidFill>
                <a:latin typeface="Franklin Gothic Demi"/>
                <a:cs typeface="Franklin Gothic Demi"/>
              </a:rPr>
              <a:t>D.C.</a:t>
            </a:r>
            <a:endParaRPr sz="1000" dirty="0">
              <a:latin typeface="Franklin Gothic Demi"/>
              <a:cs typeface="Franklin Gothic Dem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5" dirty="0">
                <a:solidFill>
                  <a:srgbClr val="FFFFFF"/>
                </a:solidFill>
                <a:latin typeface="Franklin Gothic Demi"/>
                <a:cs typeface="Franklin Gothic Demi"/>
              </a:rPr>
              <a:t>© </a:t>
            </a:r>
            <a:r>
              <a:rPr sz="700" b="1" dirty="0">
                <a:solidFill>
                  <a:srgbClr val="FFFFFF"/>
                </a:solidFill>
                <a:latin typeface="Franklin Gothic Demi"/>
                <a:cs typeface="Franklin Gothic Demi"/>
              </a:rPr>
              <a:t>Richard</a:t>
            </a:r>
            <a:r>
              <a:rPr sz="700" b="1" spc="15" dirty="0">
                <a:solidFill>
                  <a:srgbClr val="FFFFFF"/>
                </a:solidFill>
                <a:latin typeface="Franklin Gothic Demi"/>
                <a:cs typeface="Franklin Gothic Demi"/>
              </a:rPr>
              <a:t> </a:t>
            </a:r>
            <a:r>
              <a:rPr sz="700" b="1" spc="5" dirty="0">
                <a:solidFill>
                  <a:srgbClr val="FFFFFF"/>
                </a:solidFill>
                <a:latin typeface="Franklin Gothic Demi"/>
                <a:cs typeface="Franklin Gothic Demi"/>
              </a:rPr>
              <a:t>Latoff.</a:t>
            </a:r>
            <a:endParaRPr sz="700" dirty="0">
              <a:latin typeface="Franklin Gothic Demi"/>
              <a:cs typeface="Franklin Gothic Dem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32004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DisplayMode>DisplayMode_Single</DisplayMode>
</file>

<file path=customXml/item2.xml><?xml version="1.0" encoding="utf-8"?>
<DataVersion>3</DataVersion>
</file>

<file path=customXml/itemProps1.xml><?xml version="1.0" encoding="utf-8"?>
<ds:datastoreItem xmlns:ds="http://schemas.openxmlformats.org/officeDocument/2006/customXml" ds:itemID="{C8671407-17C1-4134-8D50-A84BCC55A671}">
  <ds:schemaRefs/>
</ds:datastoreItem>
</file>

<file path=customXml/itemProps2.xml><?xml version="1.0" encoding="utf-8"?>
<ds:datastoreItem xmlns:ds="http://schemas.openxmlformats.org/officeDocument/2006/customXml" ds:itemID="{33E50C13-B037-4D3A-934F-5E832C5BE2BA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5098</Words>
  <Application>Microsoft Office PowerPoint</Application>
  <PresentationFormat>Custom</PresentationFormat>
  <Paragraphs>895</Paragraphs>
  <Slides>203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203</vt:i4>
      </vt:variant>
    </vt:vector>
  </HeadingPairs>
  <TitlesOfParts>
    <vt:vector size="213" baseType="lpstr">
      <vt:lpstr>MS PGothic</vt:lpstr>
      <vt:lpstr>PMingLiU</vt:lpstr>
      <vt:lpstr>Arial</vt:lpstr>
      <vt:lpstr>Calibri</vt:lpstr>
      <vt:lpstr>Cambria</vt:lpstr>
      <vt:lpstr>Franklin Gothic Demi</vt:lpstr>
      <vt:lpstr>Franklin Gothic Medium</vt:lpstr>
      <vt:lpstr>Garamond</vt:lpstr>
      <vt:lpstr>Times New Roman</vt:lpstr>
      <vt:lpstr>Office Theme</vt:lpstr>
      <vt:lpstr>Arizona  Civics Exam Review</vt:lpstr>
      <vt:lpstr>U.S. GOVERNMENT OFFICIAL EDITION NOTICE</vt:lpstr>
      <vt:lpstr>Arizona Civics Exam Review</vt:lpstr>
      <vt:lpstr>PowerPoint Presentation</vt:lpstr>
      <vt:lpstr>the Constitution</vt:lpstr>
      <vt:lpstr>PowerPoint Presentation</vt:lpstr>
      <vt:lpstr>C sets up the government  C defines the government  C protects basic rights of Americans</vt:lpstr>
      <vt:lpstr>PowerPoint Presentation</vt:lpstr>
      <vt:lpstr>PowerPoint Presentation</vt:lpstr>
      <vt:lpstr>PowerPoint Presentation</vt:lpstr>
      <vt:lpstr>C a change (to the  Constitution)</vt:lpstr>
      <vt:lpstr>PowerPoint Presentation</vt:lpstr>
      <vt:lpstr>the Bill of  Rights</vt:lpstr>
      <vt:lpstr>PowerPoint Presentation</vt:lpstr>
      <vt:lpstr>C speech C religion  C assembly  C press</vt:lpstr>
      <vt:lpstr>PowerPoint Presentation</vt:lpstr>
      <vt:lpstr>twenty-seven  (27)</vt:lpstr>
      <vt:lpstr>PowerPoint Presentation</vt:lpstr>
      <vt:lpstr>C announced our  independence  (from Great Britain) C declared our  independence  (from Great Britain)</vt:lpstr>
      <vt:lpstr>PowerPoint Presentation</vt:lpstr>
      <vt:lpstr>PowerPoint Presentation</vt:lpstr>
      <vt:lpstr>PowerPoint Presentation</vt:lpstr>
      <vt:lpstr>You can practice  any religion, or  not practice a  religion.</vt:lpstr>
      <vt:lpstr>PowerPoint Presentation</vt:lpstr>
      <vt:lpstr>PowerPoint Presentation</vt:lpstr>
      <vt:lpstr>PowerPoint Presentation</vt:lpstr>
      <vt:lpstr>C Everyone must follow the  law. C Leaders must obey  the law.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 Congress</vt:lpstr>
      <vt:lpstr>PowerPoint Presentation</vt:lpstr>
      <vt:lpstr>the Senate  and House (of Representatives)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Answers will  vary.</vt:lpstr>
      <vt:lpstr>PowerPoint Presentation</vt:lpstr>
      <vt:lpstr>PowerPoint Presentation</vt:lpstr>
      <vt:lpstr>PowerPoint Presentation</vt:lpstr>
      <vt:lpstr>two (2)</vt:lpstr>
      <vt:lpstr>PowerPoint Presentation</vt:lpstr>
      <vt:lpstr>Answers will  vary.</vt:lpstr>
      <vt:lpstr>PowerPoint Presentation</vt:lpstr>
      <vt:lpstr>PowerPoint Presentation</vt:lpstr>
      <vt:lpstr>PowerPoint Presentation</vt:lpstr>
      <vt:lpstr>C (because of) the  state’s population</vt:lpstr>
      <vt:lpstr>PowerPoint Presentation</vt:lpstr>
      <vt:lpstr>four (4)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Vice  President</vt:lpstr>
      <vt:lpstr>PowerPoint Presentation</vt:lpstr>
      <vt:lpstr>the Speaker of  the House</vt:lpstr>
      <vt:lpstr>PowerPoint Presentation</vt:lpstr>
      <vt:lpstr>the President</vt:lpstr>
      <vt:lpstr>PowerPoint Presentation</vt:lpstr>
      <vt:lpstr>the President</vt:lpstr>
      <vt:lpstr>PowerPoint Presentation</vt:lpstr>
      <vt:lpstr>the President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 reviews laws</vt:lpstr>
      <vt:lpstr>PowerPoint Presentation</vt:lpstr>
      <vt:lpstr>the Supreme  Court</vt:lpstr>
      <vt:lpstr>PowerPoint Presentation</vt:lpstr>
      <vt:lpstr>PowerPoint Presentation</vt:lpstr>
      <vt:lpstr>PowerPoint Presentation</vt:lpstr>
      <vt:lpstr>John Roberts  (John G.  Roberts, Jr.)</vt:lpstr>
      <vt:lpstr>PowerPoint Presentation</vt:lpstr>
      <vt:lpstr>C to print money</vt:lpstr>
      <vt:lpstr>PowerPoint Presentation</vt:lpstr>
      <vt:lpstr>PowerPoint Presentation</vt:lpstr>
      <vt:lpstr>PowerPoint Presentation</vt:lpstr>
      <vt:lpstr>Answers will vary. [District of Columbia residents should  answer that D.C. does not have a  Governor.]</vt:lpstr>
      <vt:lpstr>PowerPoint Presentation</vt:lpstr>
      <vt:lpstr>Answers will vary.</vt:lpstr>
      <vt:lpstr>PowerPoint Presentation</vt:lpstr>
      <vt:lpstr>Democratic and  Republican</vt:lpstr>
      <vt:lpstr>PowerPoint Presentation</vt:lpstr>
      <vt:lpstr>PowerPoint Presentation</vt:lpstr>
      <vt:lpstr>PowerPoint Presentation</vt:lpstr>
      <vt:lpstr>(John) Boehner</vt:lpstr>
      <vt:lpstr>PowerPoint Presentation</vt:lpstr>
      <vt:lpstr>C Citizens eighteen (18)  and older (can vote).</vt:lpstr>
      <vt:lpstr>PowerPoint Presentation</vt:lpstr>
      <vt:lpstr>PowerPoint Presentation</vt:lpstr>
      <vt:lpstr>PowerPoint Presentation</vt:lpstr>
      <vt:lpstr>C vote in a federal  election</vt:lpstr>
      <vt:lpstr>PowerPoint Presentation</vt:lpstr>
      <vt:lpstr>C freedom of expression</vt:lpstr>
      <vt:lpstr>PowerPoint Presentation</vt:lpstr>
      <vt:lpstr>C the United States</vt:lpstr>
      <vt:lpstr>PowerPoint Presentation</vt:lpstr>
      <vt:lpstr>PowerPoint Presentation</vt:lpstr>
      <vt:lpstr>PowerPoint Presentation</vt:lpstr>
      <vt:lpstr>eighteen (18)  and older</vt:lpstr>
      <vt:lpstr>PowerPoint Presentation</vt:lpstr>
      <vt:lpstr>PowerPoint Presentation</vt:lpstr>
      <vt:lpstr>PowerPoint Presentation</vt:lpstr>
      <vt:lpstr>April 15</vt:lpstr>
      <vt:lpstr>PowerPoint Presentation</vt:lpstr>
      <vt:lpstr>C at age eighteen (18)</vt:lpstr>
      <vt:lpstr>PowerPoint Presentation</vt:lpstr>
      <vt:lpstr>C freedom</vt:lpstr>
      <vt:lpstr>PowerPoint Presentation</vt:lpstr>
      <vt:lpstr>C American Indians</vt:lpstr>
      <vt:lpstr>PowerPoint Presentation</vt:lpstr>
      <vt:lpstr>C Africans</vt:lpstr>
      <vt:lpstr>PowerPoint Presentation</vt:lpstr>
      <vt:lpstr>PowerPoint Presentation</vt:lpstr>
      <vt:lpstr>PowerPoint Presentation</vt:lpstr>
      <vt:lpstr>(Thomas)  Jefferson</vt:lpstr>
      <vt:lpstr>PowerPoint Presentation</vt:lpstr>
      <vt:lpstr>PowerPoint Presentation</vt:lpstr>
      <vt:lpstr>PowerPoint Presentation</vt:lpstr>
      <vt:lpstr>C New Hampshire  C Massachusetts  C Rhode Island</vt:lpstr>
      <vt:lpstr>PowerPoint Presentation</vt:lpstr>
      <vt:lpstr>PowerPoint Presentation</vt:lpstr>
      <vt:lpstr>PowerPoint Presentation</vt:lpstr>
      <vt:lpstr>1787</vt:lpstr>
      <vt:lpstr>PowerPoint Presentation</vt:lpstr>
      <vt:lpstr>C (James) Madison</vt:lpstr>
      <vt:lpstr>PowerPoint Presentation</vt:lpstr>
      <vt:lpstr>PowerPoint Presentation</vt:lpstr>
      <vt:lpstr>PowerPoint Presentation</vt:lpstr>
      <vt:lpstr>(George)  Washington</vt:lpstr>
      <vt:lpstr>PowerPoint Presentation</vt:lpstr>
      <vt:lpstr>(George)  Washington</vt:lpstr>
      <vt:lpstr>PowerPoint Presentation</vt:lpstr>
      <vt:lpstr>C the Louisiana  Territory</vt:lpstr>
      <vt:lpstr>PowerPoint Presentation</vt:lpstr>
      <vt:lpstr>C War of 1812</vt:lpstr>
      <vt:lpstr>PowerPoint Presentation</vt:lpstr>
      <vt:lpstr>PowerPoint Presentation</vt:lpstr>
      <vt:lpstr>PowerPoint Presentation</vt:lpstr>
      <vt:lpstr>C slavery</vt:lpstr>
      <vt:lpstr>PowerPoint Presentation</vt:lpstr>
      <vt:lpstr>C freed the slaves  (Emancipation  Proclamation) C saved (or preserved)  the Union</vt:lpstr>
      <vt:lpstr>PowerPoint Presentation</vt:lpstr>
      <vt:lpstr>PowerPoint Presentation</vt:lpstr>
      <vt:lpstr>PowerPoint Presentation</vt:lpstr>
      <vt:lpstr>C fought for  women’s rights</vt:lpstr>
      <vt:lpstr>PowerPoint Presentation</vt:lpstr>
      <vt:lpstr>C World War I  C World War II  C Korean War  C Vietnam War</vt:lpstr>
      <vt:lpstr>PowerPoint Presentation</vt:lpstr>
      <vt:lpstr>(Woodrow)  Wilson</vt:lpstr>
      <vt:lpstr>PowerPoint Presentation</vt:lpstr>
      <vt:lpstr>(Franklin)  Roosevelt</vt:lpstr>
      <vt:lpstr>PowerPoint Presentation</vt:lpstr>
      <vt:lpstr>Japan, Germany,  and Italy</vt:lpstr>
      <vt:lpstr>PowerPoint Presentation</vt:lpstr>
      <vt:lpstr>World War II</vt:lpstr>
      <vt:lpstr>PowerPoint Presentation</vt:lpstr>
      <vt:lpstr>Communism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Terrorists  attacked the  United States.</vt:lpstr>
      <vt:lpstr>PowerPoint Presentation</vt:lpstr>
      <vt:lpstr>PowerPoint Presentation</vt:lpstr>
      <vt:lpstr>PowerPoint Presentation</vt:lpstr>
      <vt:lpstr>C Missouri (River)</vt:lpstr>
      <vt:lpstr>PowerPoint Presentation</vt:lpstr>
      <vt:lpstr>Pacific (Ocean)</vt:lpstr>
      <vt:lpstr>PowerPoint Presentation</vt:lpstr>
      <vt:lpstr>Atlantic (Ocean)</vt:lpstr>
      <vt:lpstr>PowerPoint Presentation</vt:lpstr>
      <vt:lpstr>C Puerto Rico C U.S. Virgin Islands  C American Samoa  C Northern Mariana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Washington, D.C.</vt:lpstr>
      <vt:lpstr>PowerPoint Presentation</vt:lpstr>
      <vt:lpstr>C New York (Harbor)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Star-  Spangled  Banner</vt:lpstr>
      <vt:lpstr>PowerPoint Presentation</vt:lpstr>
      <vt:lpstr>July 4</vt:lpstr>
      <vt:lpstr>PowerPoint Presentation</vt:lpstr>
      <vt:lpstr>C New Year’s Day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Arizona  Civics Exam Review</dc:title>
  <dc:creator>DonnaLaptop</dc:creator>
  <cp:lastModifiedBy>Kathleen Szczepaniak</cp:lastModifiedBy>
  <cp:revision>5</cp:revision>
  <dcterms:created xsi:type="dcterms:W3CDTF">2015-12-13T10:40:37Z</dcterms:created>
  <dcterms:modified xsi:type="dcterms:W3CDTF">2018-01-19T01:21:12Z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2012-10-25T00:00:00Z</vt:filetime>
  </property>
  <property fmtid="{D5CDD505-2E9C-101B-9397-08002B2CF9AE}" pid="3" name="Creator">
    <vt:lpwstr>Adobe InDesign CS5 (7.0.4)</vt:lpwstr>
  </property>
  <property fmtid="{D5CDD505-2E9C-101B-9397-08002B2CF9AE}" pid="4" name="LastSaved">
    <vt:filetime>2015-12-13T00:00:00Z</vt:filetime>
  </property>
</Properties>
</file>