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5" r:id="rId5"/>
    <p:sldId id="266" r:id="rId6"/>
    <p:sldId id="267" r:id="rId7"/>
    <p:sldId id="259" r:id="rId8"/>
    <p:sldId id="260" r:id="rId9"/>
    <p:sldId id="261" r:id="rId10"/>
    <p:sldId id="262" r:id="rId11"/>
    <p:sldId id="263" r:id="rId12"/>
    <p:sldId id="264"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0" d="100"/>
          <a:sy n="80" d="100"/>
        </p:scale>
        <p:origin x="-1650"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9A465B72-A087-4665-A420-50F4A85DA327}" type="datetimeFigureOut">
              <a:rPr lang="en-US" smtClean="0"/>
              <a:pPr/>
              <a:t>5/28/2013</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DFBED539-8658-43E7-B8B5-2D71BBBCE7F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A465B72-A087-4665-A420-50F4A85DA327}" type="datetimeFigureOut">
              <a:rPr lang="en-US" smtClean="0"/>
              <a:pPr/>
              <a:t>5/28/2013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FBED539-8658-43E7-B8B5-2D71BBBCE7F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9A465B72-A087-4665-A420-50F4A85DA327}" type="datetimeFigureOut">
              <a:rPr lang="en-US" smtClean="0"/>
              <a:pPr/>
              <a:t>5/28/2013</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DFBED539-8658-43E7-B8B5-2D71BBBCE7FA}"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A465B72-A087-4665-A420-50F4A85DA327}" type="datetimeFigureOut">
              <a:rPr lang="en-US" smtClean="0"/>
              <a:pPr/>
              <a:t>5/28/2013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FBED539-8658-43E7-B8B5-2D71BBBCE7F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A465B72-A087-4665-A420-50F4A85DA327}" type="datetimeFigureOut">
              <a:rPr lang="en-US" smtClean="0"/>
              <a:pPr/>
              <a:t>5/28/2013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DFBED539-8658-43E7-B8B5-2D71BBBCE7F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9A465B72-A087-4665-A420-50F4A85DA327}" type="datetimeFigureOut">
              <a:rPr lang="en-US" smtClean="0"/>
              <a:pPr/>
              <a:t>5/28/2013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DFBED539-8658-43E7-B8B5-2D71BBBCE7F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9A465B72-A087-4665-A420-50F4A85DA327}" type="datetimeFigureOut">
              <a:rPr lang="en-US" smtClean="0"/>
              <a:pPr/>
              <a:t>5/28/2013</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DFBED539-8658-43E7-B8B5-2D71BBBCE7F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A465B72-A087-4665-A420-50F4A85DA327}" type="datetimeFigureOut">
              <a:rPr lang="en-US" smtClean="0"/>
              <a:pPr/>
              <a:t>5/28/2013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FBED539-8658-43E7-B8B5-2D71BBBCE7F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9A465B72-A087-4665-A420-50F4A85DA327}" type="datetimeFigureOut">
              <a:rPr lang="en-US" smtClean="0"/>
              <a:pPr/>
              <a:t>5/28/2013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DFBED539-8658-43E7-B8B5-2D71BBBCE7FA}"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A465B72-A087-4665-A420-50F4A85DA327}" type="datetimeFigureOut">
              <a:rPr lang="en-US" smtClean="0"/>
              <a:pPr/>
              <a:t>5/28/2013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DFBED539-8658-43E7-B8B5-2D71BBBCE7F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9A465B72-A087-4665-A420-50F4A85DA327}" type="datetimeFigureOut">
              <a:rPr lang="en-US" smtClean="0"/>
              <a:pPr/>
              <a:t>5/28/2013</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DFBED539-8658-43E7-B8B5-2D71BBBCE7F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9A465B72-A087-4665-A420-50F4A85DA327}" type="datetimeFigureOut">
              <a:rPr lang="en-US" smtClean="0"/>
              <a:pPr/>
              <a:t>5/28/2013</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DFBED539-8658-43E7-B8B5-2D71BBBCE7F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dirty="0" smtClean="0">
                <a:latin typeface="Broadway" pitchFamily="82" charset="0"/>
              </a:rPr>
              <a:t>The Community Advisory Committee	</a:t>
            </a:r>
            <a:r>
              <a:rPr lang="en-US" dirty="0" smtClean="0">
                <a:latin typeface="Broadway" pitchFamily="82" charset="0"/>
              </a:rPr>
              <a:t> </a:t>
            </a:r>
            <a:endParaRPr lang="en-US" dirty="0">
              <a:latin typeface="Broadway" pitchFamily="82" charset="0"/>
            </a:endParaRPr>
          </a:p>
        </p:txBody>
      </p:sp>
      <p:sp>
        <p:nvSpPr>
          <p:cNvPr id="3" name="Subtitle 2"/>
          <p:cNvSpPr>
            <a:spLocks noGrp="1"/>
          </p:cNvSpPr>
          <p:nvPr>
            <p:ph type="subTitle" idx="1"/>
          </p:nvPr>
        </p:nvSpPr>
        <p:spPr/>
        <p:txBody>
          <a:bodyPr/>
          <a:lstStyle/>
          <a:p>
            <a:r>
              <a:rPr lang="en-US" dirty="0" smtClean="0"/>
              <a:t>What is it and how do I become involved?</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2651760"/>
          </a:xfrm>
        </p:spPr>
        <p:txBody>
          <a:bodyPr>
            <a:normAutofit/>
          </a:bodyPr>
          <a:lstStyle/>
          <a:p>
            <a:pPr algn="ctr"/>
            <a:r>
              <a:rPr lang="en-US" dirty="0" smtClean="0">
                <a:latin typeface="Broadway" pitchFamily="82" charset="0"/>
              </a:rPr>
              <a:t>Why do we have a Community Advisory Committee (CAC)?</a:t>
            </a:r>
            <a:br>
              <a:rPr lang="en-US" dirty="0" smtClean="0">
                <a:latin typeface="Broadway" pitchFamily="82" charset="0"/>
              </a:rPr>
            </a:b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pPr>
              <a:buNone/>
            </a:pPr>
            <a:endParaRPr lang="en-US" dirty="0" smtClean="0"/>
          </a:p>
          <a:p>
            <a:r>
              <a:rPr lang="en-US" dirty="0" smtClean="0"/>
              <a:t>Education code</a:t>
            </a:r>
            <a:br>
              <a:rPr lang="en-US" dirty="0" smtClean="0"/>
            </a:br>
            <a:r>
              <a:rPr lang="en-US" dirty="0" smtClean="0"/>
              <a:t>Section 56190-56194</a:t>
            </a:r>
          </a:p>
          <a:p>
            <a:r>
              <a:rPr lang="en-US" dirty="0" smtClean="0"/>
              <a:t>Each Special Education Local Plan Area shall establish a Community Advisory Committee which will serve in an advisory capacity</a:t>
            </a:r>
          </a:p>
          <a:p>
            <a:pPr>
              <a:buNone/>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Who serves on the CAC?</a:t>
            </a:r>
            <a:endParaRPr lang="en-US" dirty="0"/>
          </a:p>
        </p:txBody>
      </p:sp>
      <p:sp>
        <p:nvSpPr>
          <p:cNvPr id="3" name="Content Placeholder 2"/>
          <p:cNvSpPr>
            <a:spLocks noGrp="1"/>
          </p:cNvSpPr>
          <p:nvPr>
            <p:ph idx="1"/>
          </p:nvPr>
        </p:nvSpPr>
        <p:spPr/>
        <p:txBody>
          <a:bodyPr/>
          <a:lstStyle/>
          <a:p>
            <a:r>
              <a:rPr lang="en-US" dirty="0" smtClean="0"/>
              <a:t>The members of the advisory committee are appointed by and responsible to the participating district or county office</a:t>
            </a:r>
          </a:p>
          <a:p>
            <a:r>
              <a:rPr lang="en-US" dirty="0" smtClean="0"/>
              <a:t>Appointment of the CAC is in accordance with the procedure defined in the local plan (Special Education Local Plan Area-SELPA)</a:t>
            </a:r>
          </a:p>
          <a:p>
            <a:pPr>
              <a:buNone/>
            </a:pPr>
            <a:r>
              <a:rPr lang="en-US" dirty="0" smtClean="0"/>
              <a:t>		Our SELPA is Siskiyou County</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Siskiyou County SELPA</a:t>
            </a:r>
            <a:endParaRPr lang="en-US" dirty="0"/>
          </a:p>
        </p:txBody>
      </p:sp>
      <p:sp>
        <p:nvSpPr>
          <p:cNvPr id="3" name="Content Placeholder 2"/>
          <p:cNvSpPr>
            <a:spLocks noGrp="1"/>
          </p:cNvSpPr>
          <p:nvPr>
            <p:ph idx="1"/>
          </p:nvPr>
        </p:nvSpPr>
        <p:spPr/>
        <p:txBody>
          <a:bodyPr/>
          <a:lstStyle/>
          <a:p>
            <a:r>
              <a:rPr lang="en-US" dirty="0" smtClean="0"/>
              <a:t>“In 1977, all school districts and county school offices in California were required to form geographical regions of sufficient size and scope to provide for all special education service needs of children residing within the region’s boundaries.  Each region became known as a Special Education Local Plan Area – SELPA”</a:t>
            </a:r>
          </a:p>
          <a:p>
            <a:endParaRPr lang="en-US" dirty="0" smtClean="0"/>
          </a:p>
          <a:p>
            <a:r>
              <a:rPr lang="en-US" dirty="0" smtClean="0"/>
              <a:t>Small Necessary SELPA</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Main Areas of Responsibility</a:t>
            </a:r>
            <a:endParaRPr lang="en-US" dirty="0"/>
          </a:p>
        </p:txBody>
      </p:sp>
      <p:sp>
        <p:nvSpPr>
          <p:cNvPr id="3" name="Content Placeholder 2"/>
          <p:cNvSpPr>
            <a:spLocks noGrp="1"/>
          </p:cNvSpPr>
          <p:nvPr>
            <p:ph idx="1"/>
          </p:nvPr>
        </p:nvSpPr>
        <p:spPr/>
        <p:txBody>
          <a:bodyPr/>
          <a:lstStyle/>
          <a:p>
            <a:r>
              <a:rPr lang="en-US" dirty="0" smtClean="0"/>
              <a:t>Child Find</a:t>
            </a:r>
          </a:p>
          <a:p>
            <a:endParaRPr lang="en-US" dirty="0" smtClean="0"/>
          </a:p>
          <a:p>
            <a:r>
              <a:rPr lang="en-US" dirty="0" smtClean="0"/>
              <a:t>Free Appropriate Public Education (FAPE)</a:t>
            </a:r>
          </a:p>
          <a:p>
            <a:endParaRPr lang="en-US" dirty="0" smtClean="0"/>
          </a:p>
          <a:p>
            <a:r>
              <a:rPr lang="en-US" dirty="0" smtClean="0"/>
              <a:t>Least Restrictive Environment(LRE)</a:t>
            </a:r>
          </a:p>
          <a:p>
            <a:endParaRPr lang="en-US" dirty="0" smtClean="0"/>
          </a:p>
          <a:p>
            <a:r>
              <a:rPr lang="en-US" dirty="0" smtClean="0"/>
              <a:t>Due Process</a:t>
            </a:r>
          </a:p>
          <a:p>
            <a:endParaRPr lang="en-US" dirty="0" smtClean="0"/>
          </a:p>
          <a:p>
            <a:r>
              <a:rPr lang="en-US" dirty="0" smtClean="0"/>
              <a:t>Individualized Educational Program(IEP)</a:t>
            </a:r>
          </a:p>
          <a:p>
            <a:endParaRPr lang="en-US" dirty="0"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Siskiyou SELPA Goals</a:t>
            </a:r>
            <a:endParaRPr lang="en-US" dirty="0"/>
          </a:p>
        </p:txBody>
      </p:sp>
      <p:sp>
        <p:nvSpPr>
          <p:cNvPr id="3" name="Content Placeholder 2"/>
          <p:cNvSpPr>
            <a:spLocks noGrp="1"/>
          </p:cNvSpPr>
          <p:nvPr>
            <p:ph idx="1"/>
          </p:nvPr>
        </p:nvSpPr>
        <p:spPr/>
        <p:txBody>
          <a:bodyPr/>
          <a:lstStyle/>
          <a:p>
            <a:r>
              <a:rPr lang="en-US" dirty="0" smtClean="0"/>
              <a:t>Provide FAPE for all students in Siskiyou SELPA</a:t>
            </a:r>
          </a:p>
          <a:p>
            <a:r>
              <a:rPr lang="en-US" dirty="0" smtClean="0"/>
              <a:t>Win/Win resolution to conflict between district and parents</a:t>
            </a:r>
          </a:p>
          <a:p>
            <a:r>
              <a:rPr lang="en-US" dirty="0" smtClean="0"/>
              <a:t>Student is always the center of every decision</a:t>
            </a:r>
          </a:p>
          <a:p>
            <a:r>
              <a:rPr lang="en-US" dirty="0" smtClean="0"/>
              <a:t>To have an active CAC:</a:t>
            </a:r>
          </a:p>
          <a:p>
            <a:pPr lvl="1"/>
            <a:r>
              <a:rPr lang="en-US" dirty="0" smtClean="0"/>
              <a:t>Parent input on SELPA needs</a:t>
            </a:r>
          </a:p>
          <a:p>
            <a:pPr lvl="1"/>
            <a:r>
              <a:rPr lang="en-US" dirty="0" smtClean="0"/>
              <a:t>Sharing of information and direction of SELPA</a:t>
            </a:r>
          </a:p>
          <a:p>
            <a:pPr lvl="1"/>
            <a:r>
              <a:rPr lang="en-US" dirty="0" smtClean="0"/>
              <a:t>Parent trainings </a:t>
            </a:r>
            <a:r>
              <a:rPr lang="en-US" smtClean="0"/>
              <a:t>and support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Who makes up the CAC?</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The CAC is composed of:</a:t>
            </a:r>
          </a:p>
          <a:p>
            <a:r>
              <a:rPr lang="en-US" dirty="0" smtClean="0"/>
              <a:t>Parents of individuals with exceptional needs enrolled in public or private schools</a:t>
            </a:r>
          </a:p>
          <a:p>
            <a:r>
              <a:rPr lang="en-US" dirty="0" smtClean="0"/>
              <a:t>Parents of other students enrolled in school</a:t>
            </a:r>
          </a:p>
          <a:p>
            <a:r>
              <a:rPr lang="en-US" dirty="0" smtClean="0"/>
              <a:t>Pupils and adults with disabilities</a:t>
            </a:r>
          </a:p>
          <a:p>
            <a:r>
              <a:rPr lang="en-US" dirty="0" smtClean="0"/>
              <a:t>Regular Education teachers</a:t>
            </a:r>
          </a:p>
          <a:p>
            <a:r>
              <a:rPr lang="en-US" dirty="0" smtClean="0"/>
              <a:t>Special Education teachers</a:t>
            </a:r>
          </a:p>
          <a:p>
            <a:r>
              <a:rPr lang="en-US" dirty="0" smtClean="0"/>
              <a:t>Other school personnel</a:t>
            </a:r>
          </a:p>
          <a:p>
            <a:r>
              <a:rPr lang="en-US" dirty="0" smtClean="0"/>
              <a:t>Representatives of public or private agencies</a:t>
            </a:r>
          </a:p>
          <a:p>
            <a:r>
              <a:rPr lang="en-US" dirty="0" smtClean="0"/>
              <a:t>Persons concerned with the needs of individuals with exceptional needs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213360"/>
          </a:xfrm>
        </p:spPr>
        <p:txBody>
          <a:bodyPr>
            <a:normAutofit fontScale="90000"/>
          </a:bodyPr>
          <a:lstStyle/>
          <a:p>
            <a:endParaRPr lang="en-US" dirty="0"/>
          </a:p>
        </p:txBody>
      </p:sp>
      <p:sp>
        <p:nvSpPr>
          <p:cNvPr id="3" name="Content Placeholder 2"/>
          <p:cNvSpPr>
            <a:spLocks noGrp="1"/>
          </p:cNvSpPr>
          <p:nvPr>
            <p:ph idx="1"/>
          </p:nvPr>
        </p:nvSpPr>
        <p:spPr>
          <a:xfrm>
            <a:off x="381000" y="838200"/>
            <a:ext cx="7239000" cy="5608320"/>
          </a:xfrm>
        </p:spPr>
        <p:txBody>
          <a:bodyPr/>
          <a:lstStyle/>
          <a:p>
            <a:pPr>
              <a:buNone/>
            </a:pPr>
            <a:r>
              <a:rPr lang="en-US" dirty="0" smtClean="0"/>
              <a:t>At least the majority of the CAC shall be composed of parents of pupils enrolled in schools participating in the local plan</a:t>
            </a:r>
          </a:p>
          <a:p>
            <a:pPr>
              <a:buNone/>
            </a:pPr>
            <a:endParaRPr lang="en-US" dirty="0" smtClean="0"/>
          </a:p>
          <a:p>
            <a:pPr>
              <a:buNone/>
            </a:pPr>
            <a:r>
              <a:rPr lang="en-US" dirty="0" smtClean="0"/>
              <a:t>AND</a:t>
            </a:r>
          </a:p>
          <a:p>
            <a:pPr>
              <a:buNone/>
            </a:pPr>
            <a:endParaRPr lang="en-US" dirty="0" smtClean="0"/>
          </a:p>
          <a:p>
            <a:pPr>
              <a:buNone/>
            </a:pPr>
            <a:r>
              <a:rPr lang="en-US" dirty="0" smtClean="0"/>
              <a:t>At least a majority of such parents will be parents of individuals with exceptional needs.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What does the CAC do?</a:t>
            </a:r>
            <a:endParaRPr lang="en-US" dirty="0"/>
          </a:p>
        </p:txBody>
      </p:sp>
      <p:sp>
        <p:nvSpPr>
          <p:cNvPr id="3" name="Content Placeholder 2"/>
          <p:cNvSpPr>
            <a:spLocks noGrp="1"/>
          </p:cNvSpPr>
          <p:nvPr>
            <p:ph idx="1"/>
          </p:nvPr>
        </p:nvSpPr>
        <p:spPr/>
        <p:txBody>
          <a:bodyPr/>
          <a:lstStyle/>
          <a:p>
            <a:r>
              <a:rPr lang="en-US" dirty="0" smtClean="0"/>
              <a:t>The CAC fulfills the responsibilities that are defined in the SELPA:</a:t>
            </a:r>
          </a:p>
          <a:p>
            <a:pPr>
              <a:buNone/>
            </a:pPr>
            <a:endParaRPr lang="en-US" dirty="0" smtClean="0"/>
          </a:p>
          <a:p>
            <a:pPr lvl="1"/>
            <a:r>
              <a:rPr lang="en-US" dirty="0" smtClean="0"/>
              <a:t>Advising the policy and administrative entity of the SELPA  regarding the Local Plan</a:t>
            </a:r>
          </a:p>
          <a:p>
            <a:pPr lvl="2"/>
            <a:r>
              <a:rPr lang="en-US" dirty="0" smtClean="0"/>
              <a:t>Development</a:t>
            </a:r>
          </a:p>
          <a:p>
            <a:pPr lvl="2"/>
            <a:r>
              <a:rPr lang="en-US" dirty="0" smtClean="0"/>
              <a:t>Amendment</a:t>
            </a:r>
          </a:p>
          <a:p>
            <a:pPr lvl="2"/>
            <a:r>
              <a:rPr lang="en-US" dirty="0" smtClean="0"/>
              <a:t>Review</a:t>
            </a:r>
          </a:p>
          <a:p>
            <a:pPr lvl="2">
              <a:buNone/>
            </a:pPr>
            <a:endParaRPr lang="en-US"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289560"/>
          </a:xfrm>
        </p:spPr>
        <p:txBody>
          <a:bodyPr>
            <a:normAutofit fontScale="90000"/>
          </a:bodyPr>
          <a:lstStyle/>
          <a:p>
            <a:endParaRPr lang="en-US" dirty="0"/>
          </a:p>
        </p:txBody>
      </p:sp>
      <p:sp>
        <p:nvSpPr>
          <p:cNvPr id="3" name="Content Placeholder 2"/>
          <p:cNvSpPr>
            <a:spLocks noGrp="1"/>
          </p:cNvSpPr>
          <p:nvPr>
            <p:ph idx="1"/>
          </p:nvPr>
        </p:nvSpPr>
        <p:spPr>
          <a:xfrm>
            <a:off x="457200" y="838200"/>
            <a:ext cx="7239000" cy="5617536"/>
          </a:xfrm>
        </p:spPr>
        <p:txBody>
          <a:bodyPr/>
          <a:lstStyle/>
          <a:p>
            <a:pPr lvl="1"/>
            <a:r>
              <a:rPr lang="en-US" dirty="0" smtClean="0"/>
              <a:t>The CAC recommends annual priorities to be addressed by the Plan</a:t>
            </a:r>
          </a:p>
          <a:p>
            <a:pPr lvl="1"/>
            <a:r>
              <a:rPr lang="en-US" dirty="0" smtClean="0"/>
              <a:t>The CAC assists in parent education and recruiting other parents and volunteers who may contribute to the implementation of the Plan</a:t>
            </a:r>
          </a:p>
          <a:p>
            <a:pPr lvl="1"/>
            <a:r>
              <a:rPr lang="en-US" dirty="0" smtClean="0"/>
              <a:t>The CAC encourages community involvement in development and review of the Local Plan</a:t>
            </a:r>
          </a:p>
          <a:p>
            <a:pPr lvl="1"/>
            <a:r>
              <a:rPr lang="en-US" dirty="0" smtClean="0"/>
              <a:t>The CAC supports activities on behalf of individuals with exceptional needs</a:t>
            </a:r>
          </a:p>
          <a:p>
            <a:pPr lvl="1"/>
            <a:r>
              <a:rPr lang="en-US" dirty="0" smtClean="0"/>
              <a:t>The CAC assists in parent awareness of the importance of regular school attendance</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How do </a:t>
            </a:r>
            <a:r>
              <a:rPr lang="en-US" u="sng" dirty="0" smtClean="0"/>
              <a:t>I</a:t>
            </a:r>
            <a:r>
              <a:rPr lang="en-US" dirty="0" smtClean="0"/>
              <a:t> get involved in the Community Advisory committee?</a:t>
            </a:r>
            <a:endParaRPr lang="en-US" dirty="0"/>
          </a:p>
        </p:txBody>
      </p:sp>
      <p:pic>
        <p:nvPicPr>
          <p:cNvPr id="1026" name="Picture 2" descr="C:\Users\pbambauer\AppData\Local\Microsoft\Windows\Temporary Internet Files\Content.IE5\LFWV1779\MP900399498[1].jpg"/>
          <p:cNvPicPr>
            <a:picLocks noGrp="1" noChangeAspect="1" noChangeArrowheads="1"/>
          </p:cNvPicPr>
          <p:nvPr>
            <p:ph idx="1"/>
          </p:nvPr>
        </p:nvPicPr>
        <p:blipFill>
          <a:blip r:embed="rId2" cstate="print"/>
          <a:srcRect/>
          <a:stretch>
            <a:fillRect/>
          </a:stretch>
        </p:blipFill>
        <p:spPr bwMode="auto">
          <a:xfrm>
            <a:off x="1066800" y="1524000"/>
            <a:ext cx="2504661" cy="3131591"/>
          </a:xfrm>
          <a:prstGeom prst="rect">
            <a:avLst/>
          </a:prstGeom>
          <a:noFill/>
        </p:spPr>
      </p:pic>
      <p:pic>
        <p:nvPicPr>
          <p:cNvPr id="1028" name="Picture 4" descr="C:\Users\pbambauer\AppData\Local\Microsoft\Windows\Temporary Internet Files\Content.IE5\PJABUI5L\MP900400832[1].jpg"/>
          <p:cNvPicPr>
            <a:picLocks noChangeAspect="1" noChangeArrowheads="1"/>
          </p:cNvPicPr>
          <p:nvPr/>
        </p:nvPicPr>
        <p:blipFill>
          <a:blip r:embed="rId3" cstate="print"/>
          <a:srcRect/>
          <a:stretch>
            <a:fillRect/>
          </a:stretch>
        </p:blipFill>
        <p:spPr bwMode="auto">
          <a:xfrm>
            <a:off x="1066800" y="3962400"/>
            <a:ext cx="3901440" cy="2599944"/>
          </a:xfrm>
          <a:prstGeom prst="rect">
            <a:avLst/>
          </a:prstGeom>
          <a:noFill/>
        </p:spPr>
      </p:pic>
      <p:pic>
        <p:nvPicPr>
          <p:cNvPr id="1030" name="Picture 6" descr="C:\Users\pbambauer\AppData\Local\Microsoft\Windows\Temporary Internet Files\Content.IE5\PJABUI5L\MP900442199[1].jpg"/>
          <p:cNvPicPr>
            <a:picLocks noChangeAspect="1" noChangeArrowheads="1"/>
          </p:cNvPicPr>
          <p:nvPr/>
        </p:nvPicPr>
        <p:blipFill>
          <a:blip r:embed="rId4" cstate="print"/>
          <a:srcRect/>
          <a:stretch>
            <a:fillRect/>
          </a:stretch>
        </p:blipFill>
        <p:spPr bwMode="auto">
          <a:xfrm>
            <a:off x="4876800" y="1371600"/>
            <a:ext cx="2895600" cy="2971800"/>
          </a:xfrm>
          <a:prstGeom prst="rect">
            <a:avLst/>
          </a:prstGeom>
          <a:noFill/>
        </p:spPr>
      </p:pic>
      <p:pic>
        <p:nvPicPr>
          <p:cNvPr id="1032" name="Picture 8" descr="C:\Users\pbambauer\AppData\Local\Microsoft\Windows\Temporary Internet Files\Content.IE5\LFWV1779\MP900446465[1].jpg"/>
          <p:cNvPicPr>
            <a:picLocks noChangeAspect="1" noChangeArrowheads="1"/>
          </p:cNvPicPr>
          <p:nvPr/>
        </p:nvPicPr>
        <p:blipFill>
          <a:blip r:embed="rId5" cstate="print"/>
          <a:srcRect/>
          <a:stretch>
            <a:fillRect/>
          </a:stretch>
        </p:blipFill>
        <p:spPr bwMode="auto">
          <a:xfrm>
            <a:off x="4724400" y="4724400"/>
            <a:ext cx="3014133" cy="1905000"/>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Siskiyou County SELPA</a:t>
            </a:r>
            <a:endParaRPr lang="en-US" dirty="0"/>
          </a:p>
        </p:txBody>
      </p:sp>
      <p:sp>
        <p:nvSpPr>
          <p:cNvPr id="3" name="Content Placeholder 2"/>
          <p:cNvSpPr>
            <a:spLocks noGrp="1"/>
          </p:cNvSpPr>
          <p:nvPr>
            <p:ph idx="1"/>
          </p:nvPr>
        </p:nvSpPr>
        <p:spPr/>
        <p:txBody>
          <a:bodyPr/>
          <a:lstStyle/>
          <a:p>
            <a:pPr algn="ctr"/>
            <a:r>
              <a:rPr lang="en-US" dirty="0" smtClean="0"/>
              <a:t>SELPA stands for Special </a:t>
            </a:r>
            <a:r>
              <a:rPr lang="en-US" smtClean="0"/>
              <a:t>Education Local Plan Area</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103</TotalTime>
  <Words>430</Words>
  <Application>Microsoft Office PowerPoint</Application>
  <PresentationFormat>On-screen Show (4:3)</PresentationFormat>
  <Paragraphs>64</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Opulent</vt:lpstr>
      <vt:lpstr>The Community Advisory Committee  </vt:lpstr>
      <vt:lpstr>Why do we have a Community Advisory Committee (CAC)? </vt:lpstr>
      <vt:lpstr>Who serves on the CAC?</vt:lpstr>
      <vt:lpstr>Siskiyou County SELPA</vt:lpstr>
      <vt:lpstr>Main Areas of Responsibility</vt:lpstr>
      <vt:lpstr>Siskiyou SELPA Goals</vt:lpstr>
      <vt:lpstr>Who makes up the CAC?</vt:lpstr>
      <vt:lpstr>Slide 8</vt:lpstr>
      <vt:lpstr>What does the CAC do?</vt:lpstr>
      <vt:lpstr>Slide 10</vt:lpstr>
      <vt:lpstr>How do I get involved in the Community Advisory committee?</vt:lpstr>
      <vt:lpstr>Siskiyou County SELPA</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Community Advisory Committee</dc:title>
  <dc:creator>pbambauer</dc:creator>
  <cp:lastModifiedBy>amartinez</cp:lastModifiedBy>
  <cp:revision>17</cp:revision>
  <dcterms:created xsi:type="dcterms:W3CDTF">2013-05-20T16:44:28Z</dcterms:created>
  <dcterms:modified xsi:type="dcterms:W3CDTF">2013-05-28T17:21:02Z</dcterms:modified>
</cp:coreProperties>
</file>