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charts/chart6.xml" ContentType="application/vnd.openxmlformats-officedocument.drawingml.chart+xml"/>
  <Override PartName="/ppt/notesSlides/notesSlide8.xml" ContentType="application/vnd.openxmlformats-officedocument.presentationml.notesSlide+xml"/>
  <Override PartName="/ppt/charts/chart7.xml" ContentType="application/vnd.openxmlformats-officedocument.drawingml.chart+xml"/>
  <Override PartName="/ppt/notesSlides/notesSlide9.xml" ContentType="application/vnd.openxmlformats-officedocument.presentationml.notesSlide+xml"/>
  <Override PartName="/ppt/charts/chart8.xml" ContentType="application/vnd.openxmlformats-officedocument.drawingml.chart+xml"/>
  <Override PartName="/ppt/notesSlides/notesSlide10.xml" ContentType="application/vnd.openxmlformats-officedocument.presentationml.notesSlide+xml"/>
  <Override PartName="/ppt/charts/chart9.xml" ContentType="application/vnd.openxmlformats-officedocument.drawingml.chart+xml"/>
  <Override PartName="/ppt/notesSlides/notesSlide11.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style2.xml" ContentType="application/vnd.ms-office.chartstyle+xml"/>
  <Override PartName="/ppt/charts/colors2.xml" ContentType="application/vnd.ms-office.chartcolorstyle+xml"/>
  <Override PartName="/ppt/charts/chart12.xml" ContentType="application/vnd.openxmlformats-officedocument.drawingml.chart+xml"/>
  <Override PartName="/ppt/charts/style3.xml" ContentType="application/vnd.ms-office.chartstyle+xml"/>
  <Override PartName="/ppt/charts/colors3.xml" ContentType="application/vnd.ms-office.chartcolorstyle+xml"/>
  <Override PartName="/ppt/charts/chart13.xml" ContentType="application/vnd.openxmlformats-officedocument.drawingml.chart+xml"/>
  <Override PartName="/ppt/charts/style4.xml" ContentType="application/vnd.ms-office.chartstyle+xml"/>
  <Override PartName="/ppt/charts/colors4.xml" ContentType="application/vnd.ms-office.chartcolorstyle+xml"/>
  <Override PartName="/ppt/charts/chart14.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593" r:id="rId1"/>
  </p:sldMasterIdLst>
  <p:notesMasterIdLst>
    <p:notesMasterId r:id="rId50"/>
  </p:notesMasterIdLst>
  <p:handoutMasterIdLst>
    <p:handoutMasterId r:id="rId51"/>
  </p:handoutMasterIdLst>
  <p:sldIdLst>
    <p:sldId id="290" r:id="rId2"/>
    <p:sldId id="310" r:id="rId3"/>
    <p:sldId id="367" r:id="rId4"/>
    <p:sldId id="287" r:id="rId5"/>
    <p:sldId id="288" r:id="rId6"/>
    <p:sldId id="351" r:id="rId7"/>
    <p:sldId id="353" r:id="rId8"/>
    <p:sldId id="354" r:id="rId9"/>
    <p:sldId id="355" r:id="rId10"/>
    <p:sldId id="356" r:id="rId11"/>
    <p:sldId id="350" r:id="rId12"/>
    <p:sldId id="313" r:id="rId13"/>
    <p:sldId id="349" r:id="rId14"/>
    <p:sldId id="347" r:id="rId15"/>
    <p:sldId id="345" r:id="rId16"/>
    <p:sldId id="362" r:id="rId17"/>
    <p:sldId id="357" r:id="rId18"/>
    <p:sldId id="369" r:id="rId19"/>
    <p:sldId id="370" r:id="rId20"/>
    <p:sldId id="371" r:id="rId21"/>
    <p:sldId id="358" r:id="rId22"/>
    <p:sldId id="338" r:id="rId23"/>
    <p:sldId id="339" r:id="rId24"/>
    <p:sldId id="363" r:id="rId25"/>
    <p:sldId id="359" r:id="rId26"/>
    <p:sldId id="333" r:id="rId27"/>
    <p:sldId id="365" r:id="rId28"/>
    <p:sldId id="366" r:id="rId29"/>
    <p:sldId id="360" r:id="rId30"/>
    <p:sldId id="372" r:id="rId31"/>
    <p:sldId id="319" r:id="rId32"/>
    <p:sldId id="324" r:id="rId33"/>
    <p:sldId id="364" r:id="rId34"/>
    <p:sldId id="309" r:id="rId35"/>
    <p:sldId id="305" r:id="rId36"/>
    <p:sldId id="306" r:id="rId37"/>
    <p:sldId id="321" r:id="rId38"/>
    <p:sldId id="377" r:id="rId39"/>
    <p:sldId id="374" r:id="rId40"/>
    <p:sldId id="258" r:id="rId41"/>
    <p:sldId id="340" r:id="rId42"/>
    <p:sldId id="262" r:id="rId43"/>
    <p:sldId id="260" r:id="rId44"/>
    <p:sldId id="376" r:id="rId45"/>
    <p:sldId id="379" r:id="rId46"/>
    <p:sldId id="378" r:id="rId47"/>
    <p:sldId id="380" r:id="rId48"/>
    <p:sldId id="308" r:id="rId4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457200" rtl="0" eaLnBrk="1" latinLnBrk="0" hangingPunct="1">
      <a:defRPr kern="1200">
        <a:solidFill>
          <a:schemeClr val="tx1"/>
        </a:solidFill>
        <a:latin typeface="Arial" charset="0"/>
        <a:ea typeface="+mn-ea"/>
        <a:cs typeface="+mn-cs"/>
      </a:defRPr>
    </a:lvl6pPr>
    <a:lvl7pPr marL="2743200" algn="l" defTabSz="457200" rtl="0" eaLnBrk="1" latinLnBrk="0" hangingPunct="1">
      <a:defRPr kern="1200">
        <a:solidFill>
          <a:schemeClr val="tx1"/>
        </a:solidFill>
        <a:latin typeface="Arial" charset="0"/>
        <a:ea typeface="+mn-ea"/>
        <a:cs typeface="+mn-cs"/>
      </a:defRPr>
    </a:lvl7pPr>
    <a:lvl8pPr marL="3200400" algn="l" defTabSz="457200" rtl="0" eaLnBrk="1" latinLnBrk="0" hangingPunct="1">
      <a:defRPr kern="1200">
        <a:solidFill>
          <a:schemeClr val="tx1"/>
        </a:solidFill>
        <a:latin typeface="Arial" charset="0"/>
        <a:ea typeface="+mn-ea"/>
        <a:cs typeface="+mn-cs"/>
      </a:defRPr>
    </a:lvl8pPr>
    <a:lvl9pPr marL="3657600" algn="l" defTabSz="4572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25"/>
    <p:restoredTop sz="94667"/>
  </p:normalViewPr>
  <p:slideViewPr>
    <p:cSldViewPr>
      <p:cViewPr varScale="1">
        <p:scale>
          <a:sx n="82" d="100"/>
          <a:sy n="82" d="100"/>
        </p:scale>
        <p:origin x="168" y="7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2.xml"/><Relationship Id="rId1" Type="http://schemas.microsoft.com/office/2011/relationships/chartStyle" Target="style2.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3.xml"/><Relationship Id="rId1" Type="http://schemas.microsoft.com/office/2011/relationships/chartStyle" Target="style3.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4.xml"/><Relationship Id="rId1" Type="http://schemas.microsoft.com/office/2011/relationships/chartStyle" Target="style4.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5027938402231"/>
          <c:y val="2.6865671641791E-2"/>
          <c:w val="0.83660207513123397"/>
          <c:h val="0.47313432835820901"/>
        </c:manualLayout>
      </c:layout>
      <c:barChart>
        <c:barDir val="col"/>
        <c:grouping val="clustered"/>
        <c:varyColors val="0"/>
        <c:ser>
          <c:idx val="0"/>
          <c:order val="0"/>
          <c:tx>
            <c:strRef>
              <c:f>Sheet1!$B$1</c:f>
              <c:strCache>
                <c:ptCount val="1"/>
                <c:pt idx="0">
                  <c:v>2001</c:v>
                </c:pt>
              </c:strCache>
            </c:strRef>
          </c:tx>
          <c:invertIfNegative val="0"/>
          <c:cat>
            <c:strRef>
              <c:f>Sheet1!$A$2:$A$10</c:f>
              <c:strCache>
                <c:ptCount val="8"/>
                <c:pt idx="0">
                  <c:v>Com. Rewards for Prosocial  </c:v>
                </c:pt>
                <c:pt idx="1">
                  <c:v>Family Attachment</c:v>
                </c:pt>
                <c:pt idx="2">
                  <c:v>Family Opportunities for Prosocial Involvement</c:v>
                </c:pt>
                <c:pt idx="3">
                  <c:v>Family Rewards for Prosocial Invovlement</c:v>
                </c:pt>
                <c:pt idx="4">
                  <c:v>School Opportunities for Prosocial Invovlement </c:v>
                </c:pt>
                <c:pt idx="5">
                  <c:v>School Rewards for Prosocial Involvement</c:v>
                </c:pt>
                <c:pt idx="6">
                  <c:v>Religiosity</c:v>
                </c:pt>
                <c:pt idx="7">
                  <c:v>Belief in Moral Order </c:v>
                </c:pt>
              </c:strCache>
            </c:strRef>
          </c:cat>
          <c:val>
            <c:numRef>
              <c:f>Sheet1!$B$2:$B$10</c:f>
            </c:numRef>
          </c:val>
          <c:extLst>
            <c:ext xmlns:c16="http://schemas.microsoft.com/office/drawing/2014/chart" uri="{C3380CC4-5D6E-409C-BE32-E72D297353CC}">
              <c16:uniqueId val="{00000000-0049-B742-8166-41EAECDBF1C9}"/>
            </c:ext>
          </c:extLst>
        </c:ser>
        <c:ser>
          <c:idx val="1"/>
          <c:order val="1"/>
          <c:tx>
            <c:strRef>
              <c:f>Sheet1!$C$1</c:f>
              <c:strCache>
                <c:ptCount val="1"/>
                <c:pt idx="0">
                  <c:v>Column2</c:v>
                </c:pt>
              </c:strCache>
            </c:strRef>
          </c:tx>
          <c:invertIfNegative val="0"/>
          <c:cat>
            <c:strRef>
              <c:f>Sheet1!$A$2:$A$10</c:f>
              <c:strCache>
                <c:ptCount val="8"/>
                <c:pt idx="0">
                  <c:v>Com. Rewards for Prosocial  </c:v>
                </c:pt>
                <c:pt idx="1">
                  <c:v>Family Attachment</c:v>
                </c:pt>
                <c:pt idx="2">
                  <c:v>Family Opportunities for Prosocial Involvement</c:v>
                </c:pt>
                <c:pt idx="3">
                  <c:v>Family Rewards for Prosocial Invovlement</c:v>
                </c:pt>
                <c:pt idx="4">
                  <c:v>School Opportunities for Prosocial Invovlement </c:v>
                </c:pt>
                <c:pt idx="5">
                  <c:v>School Rewards for Prosocial Involvement</c:v>
                </c:pt>
                <c:pt idx="6">
                  <c:v>Religiosity</c:v>
                </c:pt>
                <c:pt idx="7">
                  <c:v>Belief in Moral Order </c:v>
                </c:pt>
              </c:strCache>
            </c:strRef>
          </c:cat>
          <c:val>
            <c:numRef>
              <c:f>Sheet1!$C$2:$C$10</c:f>
            </c:numRef>
          </c:val>
          <c:extLst>
            <c:ext xmlns:c16="http://schemas.microsoft.com/office/drawing/2014/chart" uri="{C3380CC4-5D6E-409C-BE32-E72D297353CC}">
              <c16:uniqueId val="{00000001-0049-B742-8166-41EAECDBF1C9}"/>
            </c:ext>
          </c:extLst>
        </c:ser>
        <c:ser>
          <c:idx val="2"/>
          <c:order val="2"/>
          <c:tx>
            <c:strRef>
              <c:f>Sheet1!$D$1</c:f>
              <c:strCache>
                <c:ptCount val="1"/>
                <c:pt idx="0">
                  <c:v>2005</c:v>
                </c:pt>
              </c:strCache>
            </c:strRef>
          </c:tx>
          <c:invertIfNegative val="0"/>
          <c:cat>
            <c:strRef>
              <c:f>Sheet1!$A$2:$A$10</c:f>
              <c:strCache>
                <c:ptCount val="8"/>
                <c:pt idx="0">
                  <c:v>Com. Rewards for Prosocial  </c:v>
                </c:pt>
                <c:pt idx="1">
                  <c:v>Family Attachment</c:v>
                </c:pt>
                <c:pt idx="2">
                  <c:v>Family Opportunities for Prosocial Involvement</c:v>
                </c:pt>
                <c:pt idx="3">
                  <c:v>Family Rewards for Prosocial Invovlement</c:v>
                </c:pt>
                <c:pt idx="4">
                  <c:v>School Opportunities for Prosocial Invovlement </c:v>
                </c:pt>
                <c:pt idx="5">
                  <c:v>School Rewards for Prosocial Involvement</c:v>
                </c:pt>
                <c:pt idx="6">
                  <c:v>Religiosity</c:v>
                </c:pt>
                <c:pt idx="7">
                  <c:v>Belief in Moral Order </c:v>
                </c:pt>
              </c:strCache>
            </c:strRef>
          </c:cat>
          <c:val>
            <c:numRef>
              <c:f>Sheet1!$D$2:$D$10</c:f>
              <c:numCache>
                <c:formatCode>General</c:formatCode>
                <c:ptCount val="8"/>
                <c:pt idx="0">
                  <c:v>72</c:v>
                </c:pt>
                <c:pt idx="1">
                  <c:v>57</c:v>
                </c:pt>
                <c:pt idx="2">
                  <c:v>55</c:v>
                </c:pt>
                <c:pt idx="3">
                  <c:v>55</c:v>
                </c:pt>
                <c:pt idx="4">
                  <c:v>60</c:v>
                </c:pt>
                <c:pt idx="5">
                  <c:v>60</c:v>
                </c:pt>
                <c:pt idx="6">
                  <c:v>54</c:v>
                </c:pt>
                <c:pt idx="7">
                  <c:v>68</c:v>
                </c:pt>
              </c:numCache>
            </c:numRef>
          </c:val>
          <c:extLst>
            <c:ext xmlns:c16="http://schemas.microsoft.com/office/drawing/2014/chart" uri="{C3380CC4-5D6E-409C-BE32-E72D297353CC}">
              <c16:uniqueId val="{00000002-0049-B742-8166-41EAECDBF1C9}"/>
            </c:ext>
          </c:extLst>
        </c:ser>
        <c:ser>
          <c:idx val="3"/>
          <c:order val="3"/>
          <c:tx>
            <c:strRef>
              <c:f>Sheet1!$E$1</c:f>
              <c:strCache>
                <c:ptCount val="1"/>
                <c:pt idx="0">
                  <c:v>2007</c:v>
                </c:pt>
              </c:strCache>
            </c:strRef>
          </c:tx>
          <c:invertIfNegative val="0"/>
          <c:cat>
            <c:strRef>
              <c:f>Sheet1!$A$2:$A$10</c:f>
              <c:strCache>
                <c:ptCount val="8"/>
                <c:pt idx="0">
                  <c:v>Com. Rewards for Prosocial  </c:v>
                </c:pt>
                <c:pt idx="1">
                  <c:v>Family Attachment</c:v>
                </c:pt>
                <c:pt idx="2">
                  <c:v>Family Opportunities for Prosocial Involvement</c:v>
                </c:pt>
                <c:pt idx="3">
                  <c:v>Family Rewards for Prosocial Invovlement</c:v>
                </c:pt>
                <c:pt idx="4">
                  <c:v>School Opportunities for Prosocial Invovlement </c:v>
                </c:pt>
                <c:pt idx="5">
                  <c:v>School Rewards for Prosocial Involvement</c:v>
                </c:pt>
                <c:pt idx="6">
                  <c:v>Religiosity</c:v>
                </c:pt>
                <c:pt idx="7">
                  <c:v>Belief in Moral Order </c:v>
                </c:pt>
              </c:strCache>
            </c:strRef>
          </c:cat>
          <c:val>
            <c:numRef>
              <c:f>Sheet1!$E$2:$E$10</c:f>
              <c:numCache>
                <c:formatCode>General</c:formatCode>
                <c:ptCount val="8"/>
                <c:pt idx="0">
                  <c:v>75</c:v>
                </c:pt>
                <c:pt idx="1">
                  <c:v>61</c:v>
                </c:pt>
                <c:pt idx="2">
                  <c:v>60</c:v>
                </c:pt>
                <c:pt idx="3">
                  <c:v>60</c:v>
                </c:pt>
                <c:pt idx="4">
                  <c:v>64</c:v>
                </c:pt>
                <c:pt idx="5">
                  <c:v>58</c:v>
                </c:pt>
                <c:pt idx="6">
                  <c:v>53</c:v>
                </c:pt>
                <c:pt idx="7">
                  <c:v>71</c:v>
                </c:pt>
              </c:numCache>
            </c:numRef>
          </c:val>
          <c:extLst>
            <c:ext xmlns:c16="http://schemas.microsoft.com/office/drawing/2014/chart" uri="{C3380CC4-5D6E-409C-BE32-E72D297353CC}">
              <c16:uniqueId val="{00000003-0049-B742-8166-41EAECDBF1C9}"/>
            </c:ext>
          </c:extLst>
        </c:ser>
        <c:ser>
          <c:idx val="4"/>
          <c:order val="4"/>
          <c:tx>
            <c:strRef>
              <c:f>Sheet1!$F$1</c:f>
              <c:strCache>
                <c:ptCount val="1"/>
                <c:pt idx="0">
                  <c:v>2009</c:v>
                </c:pt>
              </c:strCache>
            </c:strRef>
          </c:tx>
          <c:invertIfNegative val="0"/>
          <c:cat>
            <c:strRef>
              <c:f>Sheet1!$A$2:$A$10</c:f>
              <c:strCache>
                <c:ptCount val="8"/>
                <c:pt idx="0">
                  <c:v>Com. Rewards for Prosocial  </c:v>
                </c:pt>
                <c:pt idx="1">
                  <c:v>Family Attachment</c:v>
                </c:pt>
                <c:pt idx="2">
                  <c:v>Family Opportunities for Prosocial Involvement</c:v>
                </c:pt>
                <c:pt idx="3">
                  <c:v>Family Rewards for Prosocial Invovlement</c:v>
                </c:pt>
                <c:pt idx="4">
                  <c:v>School Opportunities for Prosocial Invovlement </c:v>
                </c:pt>
                <c:pt idx="5">
                  <c:v>School Rewards for Prosocial Involvement</c:v>
                </c:pt>
                <c:pt idx="6">
                  <c:v>Religiosity</c:v>
                </c:pt>
                <c:pt idx="7">
                  <c:v>Belief in Moral Order </c:v>
                </c:pt>
              </c:strCache>
            </c:strRef>
          </c:cat>
          <c:val>
            <c:numRef>
              <c:f>Sheet1!$F$2:$F$10</c:f>
              <c:numCache>
                <c:formatCode>General</c:formatCode>
                <c:ptCount val="8"/>
                <c:pt idx="0">
                  <c:v>60</c:v>
                </c:pt>
                <c:pt idx="1">
                  <c:v>59</c:v>
                </c:pt>
                <c:pt idx="2">
                  <c:v>58</c:v>
                </c:pt>
                <c:pt idx="3">
                  <c:v>59</c:v>
                </c:pt>
                <c:pt idx="4">
                  <c:v>70</c:v>
                </c:pt>
                <c:pt idx="5">
                  <c:v>73</c:v>
                </c:pt>
                <c:pt idx="6">
                  <c:v>52</c:v>
                </c:pt>
                <c:pt idx="7">
                  <c:v>68</c:v>
                </c:pt>
              </c:numCache>
            </c:numRef>
          </c:val>
          <c:extLst>
            <c:ext xmlns:c16="http://schemas.microsoft.com/office/drawing/2014/chart" uri="{C3380CC4-5D6E-409C-BE32-E72D297353CC}">
              <c16:uniqueId val="{00000004-0049-B742-8166-41EAECDBF1C9}"/>
            </c:ext>
          </c:extLst>
        </c:ser>
        <c:ser>
          <c:idx val="5"/>
          <c:order val="5"/>
          <c:tx>
            <c:strRef>
              <c:f>Sheet1!$G$1</c:f>
              <c:strCache>
                <c:ptCount val="1"/>
                <c:pt idx="0">
                  <c:v>2011</c:v>
                </c:pt>
              </c:strCache>
            </c:strRef>
          </c:tx>
          <c:invertIfNegative val="0"/>
          <c:cat>
            <c:strRef>
              <c:f>Sheet1!$A$2:$A$10</c:f>
              <c:strCache>
                <c:ptCount val="8"/>
                <c:pt idx="0">
                  <c:v>Com. Rewards for Prosocial  </c:v>
                </c:pt>
                <c:pt idx="1">
                  <c:v>Family Attachment</c:v>
                </c:pt>
                <c:pt idx="2">
                  <c:v>Family Opportunities for Prosocial Involvement</c:v>
                </c:pt>
                <c:pt idx="3">
                  <c:v>Family Rewards for Prosocial Invovlement</c:v>
                </c:pt>
                <c:pt idx="4">
                  <c:v>School Opportunities for Prosocial Invovlement </c:v>
                </c:pt>
                <c:pt idx="5">
                  <c:v>School Rewards for Prosocial Involvement</c:v>
                </c:pt>
                <c:pt idx="6">
                  <c:v>Religiosity</c:v>
                </c:pt>
                <c:pt idx="7">
                  <c:v>Belief in Moral Order </c:v>
                </c:pt>
              </c:strCache>
            </c:strRef>
          </c:cat>
          <c:val>
            <c:numRef>
              <c:f>Sheet1!$G$2:$G$10</c:f>
              <c:numCache>
                <c:formatCode>General</c:formatCode>
                <c:ptCount val="8"/>
                <c:pt idx="0">
                  <c:v>55</c:v>
                </c:pt>
                <c:pt idx="1">
                  <c:v>64</c:v>
                </c:pt>
                <c:pt idx="2">
                  <c:v>61</c:v>
                </c:pt>
                <c:pt idx="3">
                  <c:v>61</c:v>
                </c:pt>
                <c:pt idx="4">
                  <c:v>71</c:v>
                </c:pt>
                <c:pt idx="5">
                  <c:v>76</c:v>
                </c:pt>
                <c:pt idx="6">
                  <c:v>50</c:v>
                </c:pt>
                <c:pt idx="7">
                  <c:v>71</c:v>
                </c:pt>
              </c:numCache>
            </c:numRef>
          </c:val>
          <c:extLst>
            <c:ext xmlns:c16="http://schemas.microsoft.com/office/drawing/2014/chart" uri="{C3380CC4-5D6E-409C-BE32-E72D297353CC}">
              <c16:uniqueId val="{00000005-0049-B742-8166-41EAECDBF1C9}"/>
            </c:ext>
          </c:extLst>
        </c:ser>
        <c:ser>
          <c:idx val="6"/>
          <c:order val="6"/>
          <c:tx>
            <c:strRef>
              <c:f>Sheet1!$H$1</c:f>
              <c:strCache>
                <c:ptCount val="1"/>
                <c:pt idx="0">
                  <c:v>2013</c:v>
                </c:pt>
              </c:strCache>
            </c:strRef>
          </c:tx>
          <c:invertIfNegative val="0"/>
          <c:cat>
            <c:strRef>
              <c:f>Sheet1!$A$2:$A$10</c:f>
              <c:strCache>
                <c:ptCount val="8"/>
                <c:pt idx="0">
                  <c:v>Com. Rewards for Prosocial  </c:v>
                </c:pt>
                <c:pt idx="1">
                  <c:v>Family Attachment</c:v>
                </c:pt>
                <c:pt idx="2">
                  <c:v>Family Opportunities for Prosocial Involvement</c:v>
                </c:pt>
                <c:pt idx="3">
                  <c:v>Family Rewards for Prosocial Invovlement</c:v>
                </c:pt>
                <c:pt idx="4">
                  <c:v>School Opportunities for Prosocial Invovlement </c:v>
                </c:pt>
                <c:pt idx="5">
                  <c:v>School Rewards for Prosocial Involvement</c:v>
                </c:pt>
                <c:pt idx="6">
                  <c:v>Religiosity</c:v>
                </c:pt>
                <c:pt idx="7">
                  <c:v>Belief in Moral Order </c:v>
                </c:pt>
              </c:strCache>
            </c:strRef>
          </c:cat>
          <c:val>
            <c:numRef>
              <c:f>Sheet1!$H$2:$H$10</c:f>
              <c:numCache>
                <c:formatCode>General</c:formatCode>
                <c:ptCount val="8"/>
                <c:pt idx="0">
                  <c:v>50</c:v>
                </c:pt>
                <c:pt idx="1">
                  <c:v>75</c:v>
                </c:pt>
                <c:pt idx="2">
                  <c:v>71</c:v>
                </c:pt>
                <c:pt idx="3">
                  <c:v>72</c:v>
                </c:pt>
                <c:pt idx="4">
                  <c:v>70</c:v>
                </c:pt>
                <c:pt idx="5">
                  <c:v>72</c:v>
                </c:pt>
                <c:pt idx="6">
                  <c:v>52</c:v>
                </c:pt>
                <c:pt idx="7">
                  <c:v>72</c:v>
                </c:pt>
              </c:numCache>
            </c:numRef>
          </c:val>
          <c:extLst>
            <c:ext xmlns:c16="http://schemas.microsoft.com/office/drawing/2014/chart" uri="{C3380CC4-5D6E-409C-BE32-E72D297353CC}">
              <c16:uniqueId val="{00000006-0049-B742-8166-41EAECDBF1C9}"/>
            </c:ext>
          </c:extLst>
        </c:ser>
        <c:ser>
          <c:idx val="7"/>
          <c:order val="7"/>
          <c:tx>
            <c:strRef>
              <c:f>Sheet1!$I$1</c:f>
              <c:strCache>
                <c:ptCount val="1"/>
                <c:pt idx="0">
                  <c:v>2015</c:v>
                </c:pt>
              </c:strCache>
            </c:strRef>
          </c:tx>
          <c:invertIfNegative val="0"/>
          <c:cat>
            <c:strRef>
              <c:f>Sheet1!$A$2:$A$10</c:f>
              <c:strCache>
                <c:ptCount val="8"/>
                <c:pt idx="0">
                  <c:v>Com. Rewards for Prosocial  </c:v>
                </c:pt>
                <c:pt idx="1">
                  <c:v>Family Attachment</c:v>
                </c:pt>
                <c:pt idx="2">
                  <c:v>Family Opportunities for Prosocial Involvement</c:v>
                </c:pt>
                <c:pt idx="3">
                  <c:v>Family Rewards for Prosocial Invovlement</c:v>
                </c:pt>
                <c:pt idx="4">
                  <c:v>School Opportunities for Prosocial Invovlement </c:v>
                </c:pt>
                <c:pt idx="5">
                  <c:v>School Rewards for Prosocial Involvement</c:v>
                </c:pt>
                <c:pt idx="6">
                  <c:v>Religiosity</c:v>
                </c:pt>
                <c:pt idx="7">
                  <c:v>Belief in Moral Order </c:v>
                </c:pt>
              </c:strCache>
            </c:strRef>
          </c:cat>
          <c:val>
            <c:numRef>
              <c:f>Sheet1!$I$2:$I$10</c:f>
              <c:numCache>
                <c:formatCode>General</c:formatCode>
                <c:ptCount val="8"/>
                <c:pt idx="0">
                  <c:v>52</c:v>
                </c:pt>
                <c:pt idx="1">
                  <c:v>75</c:v>
                </c:pt>
                <c:pt idx="2">
                  <c:v>70</c:v>
                </c:pt>
                <c:pt idx="3">
                  <c:v>70</c:v>
                </c:pt>
                <c:pt idx="4">
                  <c:v>64</c:v>
                </c:pt>
                <c:pt idx="5">
                  <c:v>67</c:v>
                </c:pt>
                <c:pt idx="6">
                  <c:v>47</c:v>
                </c:pt>
                <c:pt idx="7">
                  <c:v>71</c:v>
                </c:pt>
              </c:numCache>
            </c:numRef>
          </c:val>
          <c:extLst>
            <c:ext xmlns:c16="http://schemas.microsoft.com/office/drawing/2014/chart" uri="{C3380CC4-5D6E-409C-BE32-E72D297353CC}">
              <c16:uniqueId val="{00000007-0049-B742-8166-41EAECDBF1C9}"/>
            </c:ext>
          </c:extLst>
        </c:ser>
        <c:ser>
          <c:idx val="8"/>
          <c:order val="8"/>
          <c:tx>
            <c:strRef>
              <c:f>Sheet1!$J$1</c:f>
              <c:strCache>
                <c:ptCount val="1"/>
                <c:pt idx="0">
                  <c:v>2017</c:v>
                </c:pt>
              </c:strCache>
            </c:strRef>
          </c:tx>
          <c:invertIfNegative val="0"/>
          <c:cat>
            <c:strRef>
              <c:f>Sheet1!$A$2:$A$10</c:f>
              <c:strCache>
                <c:ptCount val="8"/>
                <c:pt idx="0">
                  <c:v>Com. Rewards for Prosocial  </c:v>
                </c:pt>
                <c:pt idx="1">
                  <c:v>Family Attachment</c:v>
                </c:pt>
                <c:pt idx="2">
                  <c:v>Family Opportunities for Prosocial Involvement</c:v>
                </c:pt>
                <c:pt idx="3">
                  <c:v>Family Rewards for Prosocial Invovlement</c:v>
                </c:pt>
                <c:pt idx="4">
                  <c:v>School Opportunities for Prosocial Invovlement </c:v>
                </c:pt>
                <c:pt idx="5">
                  <c:v>School Rewards for Prosocial Involvement</c:v>
                </c:pt>
                <c:pt idx="6">
                  <c:v>Religiosity</c:v>
                </c:pt>
                <c:pt idx="7">
                  <c:v>Belief in Moral Order </c:v>
                </c:pt>
              </c:strCache>
            </c:strRef>
          </c:cat>
          <c:val>
            <c:numRef>
              <c:f>Sheet1!$J$2:$J$10</c:f>
              <c:numCache>
                <c:formatCode>General</c:formatCode>
                <c:ptCount val="8"/>
                <c:pt idx="0">
                  <c:v>47</c:v>
                </c:pt>
                <c:pt idx="1">
                  <c:v>75</c:v>
                </c:pt>
                <c:pt idx="2">
                  <c:v>73</c:v>
                </c:pt>
                <c:pt idx="3">
                  <c:v>72</c:v>
                </c:pt>
                <c:pt idx="4">
                  <c:v>66</c:v>
                </c:pt>
                <c:pt idx="5">
                  <c:v>69</c:v>
                </c:pt>
                <c:pt idx="6">
                  <c:v>41</c:v>
                </c:pt>
                <c:pt idx="7">
                  <c:v>72</c:v>
                </c:pt>
              </c:numCache>
            </c:numRef>
          </c:val>
          <c:extLst>
            <c:ext xmlns:c16="http://schemas.microsoft.com/office/drawing/2014/chart" uri="{C3380CC4-5D6E-409C-BE32-E72D297353CC}">
              <c16:uniqueId val="{00000008-0049-B742-8166-41EAECDBF1C9}"/>
            </c:ext>
          </c:extLst>
        </c:ser>
        <c:dLbls>
          <c:showLegendKey val="0"/>
          <c:showVal val="0"/>
          <c:showCatName val="0"/>
          <c:showSerName val="0"/>
          <c:showPercent val="0"/>
          <c:showBubbleSize val="0"/>
        </c:dLbls>
        <c:gapWidth val="150"/>
        <c:axId val="402376376"/>
        <c:axId val="397511432"/>
      </c:barChart>
      <c:catAx>
        <c:axId val="402376376"/>
        <c:scaling>
          <c:orientation val="minMax"/>
        </c:scaling>
        <c:delete val="0"/>
        <c:axPos val="b"/>
        <c:numFmt formatCode="General" sourceLinked="0"/>
        <c:majorTickMark val="out"/>
        <c:minorTickMark val="none"/>
        <c:tickLblPos val="nextTo"/>
        <c:txPr>
          <a:bodyPr rot="-2700000" vert="horz" wrap="square" anchor="t" anchorCtr="1">
            <a:noAutofit/>
          </a:bodyPr>
          <a:lstStyle/>
          <a:p>
            <a:pPr>
              <a:defRPr sz="1400" b="1" i="0"/>
            </a:pPr>
            <a:endParaRPr lang="en-US"/>
          </a:p>
        </c:txPr>
        <c:crossAx val="397511432"/>
        <c:crosses val="autoZero"/>
        <c:auto val="1"/>
        <c:lblAlgn val="ctr"/>
        <c:lblOffset val="100"/>
        <c:noMultiLvlLbl val="0"/>
      </c:catAx>
      <c:valAx>
        <c:axId val="397511432"/>
        <c:scaling>
          <c:orientation val="minMax"/>
          <c:max val="100"/>
        </c:scaling>
        <c:delete val="0"/>
        <c:axPos val="l"/>
        <c:majorGridlines/>
        <c:numFmt formatCode="General" sourceLinked="1"/>
        <c:majorTickMark val="out"/>
        <c:minorTickMark val="none"/>
        <c:tickLblPos val="nextTo"/>
        <c:crossAx val="402376376"/>
        <c:crosses val="autoZero"/>
        <c:crossBetween val="between"/>
      </c:valAx>
    </c:plotArea>
    <c:legend>
      <c:legendPos val="r"/>
      <c:layout>
        <c:manualLayout>
          <c:xMode val="edge"/>
          <c:yMode val="edge"/>
          <c:x val="0.91536461067366603"/>
          <c:y val="0.58398991792692601"/>
          <c:w val="8.4635389326334201E-2"/>
          <c:h val="0.37798812495999001"/>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2001</c:v>
                </c:pt>
              </c:strCache>
            </c:strRef>
          </c:tx>
          <c:spPr>
            <a:effectLst/>
          </c:spPr>
          <c:invertIfNegative val="0"/>
          <c:cat>
            <c:strRef>
              <c:f>Sheet1!$A$2:$A$12</c:f>
              <c:strCache>
                <c:ptCount val="9"/>
                <c:pt idx="0">
                  <c:v>Low Neighborhood Attachment</c:v>
                </c:pt>
                <c:pt idx="1">
                  <c:v>Community Laws/Norms Drug Use</c:v>
                </c:pt>
                <c:pt idx="2">
                  <c:v>Perceived Availability of Handguns</c:v>
                </c:pt>
                <c:pt idx="3">
                  <c:v>Perceived Availability of Drugs </c:v>
                </c:pt>
                <c:pt idx="4">
                  <c:v>Parent Attitude Favorable Toward Anti-Social Behavior </c:v>
                </c:pt>
                <c:pt idx="5">
                  <c:v>Poor Family Management </c:v>
                </c:pt>
                <c:pt idx="6">
                  <c:v>Poor Family Conflict</c:v>
                </c:pt>
                <c:pt idx="7">
                  <c:v>Family History of ATOD</c:v>
                </c:pt>
                <c:pt idx="8">
                  <c:v>Parental Attitude ATOD </c:v>
                </c:pt>
              </c:strCache>
            </c:strRef>
          </c:cat>
          <c:val>
            <c:numRef>
              <c:f>Sheet1!$B$2:$B$12</c:f>
            </c:numRef>
          </c:val>
          <c:extLst>
            <c:ext xmlns:c16="http://schemas.microsoft.com/office/drawing/2014/chart" uri="{C3380CC4-5D6E-409C-BE32-E72D297353CC}">
              <c16:uniqueId val="{00000000-E2CD-B942-A022-497633CFAA17}"/>
            </c:ext>
          </c:extLst>
        </c:ser>
        <c:ser>
          <c:idx val="1"/>
          <c:order val="1"/>
          <c:tx>
            <c:strRef>
              <c:f>Sheet1!$C$1</c:f>
              <c:strCache>
                <c:ptCount val="1"/>
                <c:pt idx="0">
                  <c:v>2003</c:v>
                </c:pt>
              </c:strCache>
            </c:strRef>
          </c:tx>
          <c:spPr>
            <a:effectLst/>
          </c:spPr>
          <c:invertIfNegative val="0"/>
          <c:cat>
            <c:strRef>
              <c:f>Sheet1!$A$2:$A$12</c:f>
              <c:strCache>
                <c:ptCount val="9"/>
                <c:pt idx="0">
                  <c:v>Low Neighborhood Attachment</c:v>
                </c:pt>
                <c:pt idx="1">
                  <c:v>Community Laws/Norms Drug Use</c:v>
                </c:pt>
                <c:pt idx="2">
                  <c:v>Perceived Availability of Handguns</c:v>
                </c:pt>
                <c:pt idx="3">
                  <c:v>Perceived Availability of Drugs </c:v>
                </c:pt>
                <c:pt idx="4">
                  <c:v>Parent Attitude Favorable Toward Anti-Social Behavior </c:v>
                </c:pt>
                <c:pt idx="5">
                  <c:v>Poor Family Management </c:v>
                </c:pt>
                <c:pt idx="6">
                  <c:v>Poor Family Conflict</c:v>
                </c:pt>
                <c:pt idx="7">
                  <c:v>Family History of ATOD</c:v>
                </c:pt>
                <c:pt idx="8">
                  <c:v>Parental Attitude ATOD </c:v>
                </c:pt>
              </c:strCache>
            </c:strRef>
          </c:cat>
          <c:val>
            <c:numRef>
              <c:f>Sheet1!$C$2:$C$12</c:f>
            </c:numRef>
          </c:val>
          <c:extLst>
            <c:ext xmlns:c16="http://schemas.microsoft.com/office/drawing/2014/chart" uri="{C3380CC4-5D6E-409C-BE32-E72D297353CC}">
              <c16:uniqueId val="{00000001-E2CD-B942-A022-497633CFAA17}"/>
            </c:ext>
          </c:extLst>
        </c:ser>
        <c:ser>
          <c:idx val="2"/>
          <c:order val="2"/>
          <c:tx>
            <c:strRef>
              <c:f>Sheet1!$D$1</c:f>
              <c:strCache>
                <c:ptCount val="1"/>
                <c:pt idx="0">
                  <c:v>2005</c:v>
                </c:pt>
              </c:strCache>
            </c:strRef>
          </c:tx>
          <c:spPr>
            <a:effectLst/>
          </c:spPr>
          <c:invertIfNegative val="0"/>
          <c:cat>
            <c:strRef>
              <c:f>Sheet1!$A$2:$A$12</c:f>
              <c:strCache>
                <c:ptCount val="9"/>
                <c:pt idx="0">
                  <c:v>Low Neighborhood Attachment</c:v>
                </c:pt>
                <c:pt idx="1">
                  <c:v>Community Laws/Norms Drug Use</c:v>
                </c:pt>
                <c:pt idx="2">
                  <c:v>Perceived Availability of Handguns</c:v>
                </c:pt>
                <c:pt idx="3">
                  <c:v>Perceived Availability of Drugs </c:v>
                </c:pt>
                <c:pt idx="4">
                  <c:v>Parent Attitude Favorable Toward Anti-Social Behavior </c:v>
                </c:pt>
                <c:pt idx="5">
                  <c:v>Poor Family Management </c:v>
                </c:pt>
                <c:pt idx="6">
                  <c:v>Poor Family Conflict</c:v>
                </c:pt>
                <c:pt idx="7">
                  <c:v>Family History of ATOD</c:v>
                </c:pt>
                <c:pt idx="8">
                  <c:v>Parental Attitude ATOD </c:v>
                </c:pt>
              </c:strCache>
            </c:strRef>
          </c:cat>
          <c:val>
            <c:numRef>
              <c:f>Sheet1!$D$2:$D$12</c:f>
              <c:numCache>
                <c:formatCode>General</c:formatCode>
                <c:ptCount val="9"/>
                <c:pt idx="0">
                  <c:v>40</c:v>
                </c:pt>
                <c:pt idx="1">
                  <c:v>38</c:v>
                </c:pt>
                <c:pt idx="2">
                  <c:v>43</c:v>
                </c:pt>
                <c:pt idx="3">
                  <c:v>38</c:v>
                </c:pt>
                <c:pt idx="4">
                  <c:v>42</c:v>
                </c:pt>
                <c:pt idx="5">
                  <c:v>40</c:v>
                </c:pt>
                <c:pt idx="6">
                  <c:v>45</c:v>
                </c:pt>
                <c:pt idx="7">
                  <c:v>32</c:v>
                </c:pt>
                <c:pt idx="8">
                  <c:v>43</c:v>
                </c:pt>
              </c:numCache>
            </c:numRef>
          </c:val>
          <c:extLst>
            <c:ext xmlns:c16="http://schemas.microsoft.com/office/drawing/2014/chart" uri="{C3380CC4-5D6E-409C-BE32-E72D297353CC}">
              <c16:uniqueId val="{00000002-E2CD-B942-A022-497633CFAA17}"/>
            </c:ext>
          </c:extLst>
        </c:ser>
        <c:ser>
          <c:idx val="3"/>
          <c:order val="3"/>
          <c:tx>
            <c:strRef>
              <c:f>Sheet1!$E$1</c:f>
              <c:strCache>
                <c:ptCount val="1"/>
                <c:pt idx="0">
                  <c:v>2007</c:v>
                </c:pt>
              </c:strCache>
            </c:strRef>
          </c:tx>
          <c:spPr>
            <a:effectLst/>
          </c:spPr>
          <c:invertIfNegative val="0"/>
          <c:cat>
            <c:strRef>
              <c:f>Sheet1!$A$2:$A$12</c:f>
              <c:strCache>
                <c:ptCount val="9"/>
                <c:pt idx="0">
                  <c:v>Low Neighborhood Attachment</c:v>
                </c:pt>
                <c:pt idx="1">
                  <c:v>Community Laws/Norms Drug Use</c:v>
                </c:pt>
                <c:pt idx="2">
                  <c:v>Perceived Availability of Handguns</c:v>
                </c:pt>
                <c:pt idx="3">
                  <c:v>Perceived Availability of Drugs </c:v>
                </c:pt>
                <c:pt idx="4">
                  <c:v>Parent Attitude Favorable Toward Anti-Social Behavior </c:v>
                </c:pt>
                <c:pt idx="5">
                  <c:v>Poor Family Management </c:v>
                </c:pt>
                <c:pt idx="6">
                  <c:v>Poor Family Conflict</c:v>
                </c:pt>
                <c:pt idx="7">
                  <c:v>Family History of ATOD</c:v>
                </c:pt>
                <c:pt idx="8">
                  <c:v>Parental Attitude ATOD </c:v>
                </c:pt>
              </c:strCache>
            </c:strRef>
          </c:cat>
          <c:val>
            <c:numRef>
              <c:f>Sheet1!$E$2:$E$12</c:f>
              <c:numCache>
                <c:formatCode>General</c:formatCode>
                <c:ptCount val="9"/>
                <c:pt idx="0">
                  <c:v>37</c:v>
                </c:pt>
                <c:pt idx="1">
                  <c:v>35</c:v>
                </c:pt>
                <c:pt idx="2">
                  <c:v>40</c:v>
                </c:pt>
                <c:pt idx="3">
                  <c:v>35</c:v>
                </c:pt>
                <c:pt idx="4">
                  <c:v>42</c:v>
                </c:pt>
                <c:pt idx="5">
                  <c:v>37</c:v>
                </c:pt>
                <c:pt idx="6">
                  <c:v>44</c:v>
                </c:pt>
                <c:pt idx="7">
                  <c:v>32</c:v>
                </c:pt>
                <c:pt idx="8">
                  <c:v>42</c:v>
                </c:pt>
              </c:numCache>
            </c:numRef>
          </c:val>
          <c:extLst>
            <c:ext xmlns:c16="http://schemas.microsoft.com/office/drawing/2014/chart" uri="{C3380CC4-5D6E-409C-BE32-E72D297353CC}">
              <c16:uniqueId val="{00000003-E2CD-B942-A022-497633CFAA17}"/>
            </c:ext>
          </c:extLst>
        </c:ser>
        <c:ser>
          <c:idx val="4"/>
          <c:order val="4"/>
          <c:tx>
            <c:strRef>
              <c:f>Sheet1!$F$1</c:f>
              <c:strCache>
                <c:ptCount val="1"/>
                <c:pt idx="0">
                  <c:v>2009</c:v>
                </c:pt>
              </c:strCache>
            </c:strRef>
          </c:tx>
          <c:spPr>
            <a:effectLst/>
          </c:spPr>
          <c:invertIfNegative val="0"/>
          <c:cat>
            <c:strRef>
              <c:f>Sheet1!$A$2:$A$12</c:f>
              <c:strCache>
                <c:ptCount val="9"/>
                <c:pt idx="0">
                  <c:v>Low Neighborhood Attachment</c:v>
                </c:pt>
                <c:pt idx="1">
                  <c:v>Community Laws/Norms Drug Use</c:v>
                </c:pt>
                <c:pt idx="2">
                  <c:v>Perceived Availability of Handguns</c:v>
                </c:pt>
                <c:pt idx="3">
                  <c:v>Perceived Availability of Drugs </c:v>
                </c:pt>
                <c:pt idx="4">
                  <c:v>Parent Attitude Favorable Toward Anti-Social Behavior </c:v>
                </c:pt>
                <c:pt idx="5">
                  <c:v>Poor Family Management </c:v>
                </c:pt>
                <c:pt idx="6">
                  <c:v>Poor Family Conflict</c:v>
                </c:pt>
                <c:pt idx="7">
                  <c:v>Family History of ATOD</c:v>
                </c:pt>
                <c:pt idx="8">
                  <c:v>Parental Attitude ATOD </c:v>
                </c:pt>
              </c:strCache>
            </c:strRef>
          </c:cat>
          <c:val>
            <c:numRef>
              <c:f>Sheet1!$F$2:$F$12</c:f>
              <c:numCache>
                <c:formatCode>General</c:formatCode>
                <c:ptCount val="9"/>
                <c:pt idx="0">
                  <c:v>36</c:v>
                </c:pt>
                <c:pt idx="1">
                  <c:v>37</c:v>
                </c:pt>
                <c:pt idx="2">
                  <c:v>0</c:v>
                </c:pt>
                <c:pt idx="3">
                  <c:v>42</c:v>
                </c:pt>
                <c:pt idx="4">
                  <c:v>49</c:v>
                </c:pt>
                <c:pt idx="5">
                  <c:v>40</c:v>
                </c:pt>
                <c:pt idx="6">
                  <c:v>45</c:v>
                </c:pt>
                <c:pt idx="7">
                  <c:v>32</c:v>
                </c:pt>
                <c:pt idx="8">
                  <c:v>43</c:v>
                </c:pt>
              </c:numCache>
            </c:numRef>
          </c:val>
          <c:extLst>
            <c:ext xmlns:c16="http://schemas.microsoft.com/office/drawing/2014/chart" uri="{C3380CC4-5D6E-409C-BE32-E72D297353CC}">
              <c16:uniqueId val="{00000004-E2CD-B942-A022-497633CFAA17}"/>
            </c:ext>
          </c:extLst>
        </c:ser>
        <c:ser>
          <c:idx val="5"/>
          <c:order val="5"/>
          <c:tx>
            <c:strRef>
              <c:f>Sheet1!$G$1</c:f>
              <c:strCache>
                <c:ptCount val="1"/>
                <c:pt idx="0">
                  <c:v>2011</c:v>
                </c:pt>
              </c:strCache>
            </c:strRef>
          </c:tx>
          <c:spPr>
            <a:effectLst/>
          </c:spPr>
          <c:invertIfNegative val="0"/>
          <c:cat>
            <c:strRef>
              <c:f>Sheet1!$A$2:$A$12</c:f>
              <c:strCache>
                <c:ptCount val="9"/>
                <c:pt idx="0">
                  <c:v>Low Neighborhood Attachment</c:v>
                </c:pt>
                <c:pt idx="1">
                  <c:v>Community Laws/Norms Drug Use</c:v>
                </c:pt>
                <c:pt idx="2">
                  <c:v>Perceived Availability of Handguns</c:v>
                </c:pt>
                <c:pt idx="3">
                  <c:v>Perceived Availability of Drugs </c:v>
                </c:pt>
                <c:pt idx="4">
                  <c:v>Parent Attitude Favorable Toward Anti-Social Behavior </c:v>
                </c:pt>
                <c:pt idx="5">
                  <c:v>Poor Family Management </c:v>
                </c:pt>
                <c:pt idx="6">
                  <c:v>Poor Family Conflict</c:v>
                </c:pt>
                <c:pt idx="7">
                  <c:v>Family History of ATOD</c:v>
                </c:pt>
                <c:pt idx="8">
                  <c:v>Parental Attitude ATOD </c:v>
                </c:pt>
              </c:strCache>
            </c:strRef>
          </c:cat>
          <c:val>
            <c:numRef>
              <c:f>Sheet1!$G$2:$G$12</c:f>
              <c:numCache>
                <c:formatCode>General</c:formatCode>
                <c:ptCount val="9"/>
                <c:pt idx="0">
                  <c:v>36</c:v>
                </c:pt>
                <c:pt idx="1">
                  <c:v>32</c:v>
                </c:pt>
                <c:pt idx="2">
                  <c:v>40</c:v>
                </c:pt>
                <c:pt idx="3">
                  <c:v>46</c:v>
                </c:pt>
                <c:pt idx="4">
                  <c:v>46</c:v>
                </c:pt>
                <c:pt idx="5">
                  <c:v>44</c:v>
                </c:pt>
                <c:pt idx="6">
                  <c:v>30</c:v>
                </c:pt>
                <c:pt idx="7">
                  <c:v>39</c:v>
                </c:pt>
                <c:pt idx="8">
                  <c:v>46</c:v>
                </c:pt>
              </c:numCache>
            </c:numRef>
          </c:val>
          <c:extLst>
            <c:ext xmlns:c16="http://schemas.microsoft.com/office/drawing/2014/chart" uri="{C3380CC4-5D6E-409C-BE32-E72D297353CC}">
              <c16:uniqueId val="{00000005-E2CD-B942-A022-497633CFAA17}"/>
            </c:ext>
          </c:extLst>
        </c:ser>
        <c:ser>
          <c:idx val="6"/>
          <c:order val="6"/>
          <c:tx>
            <c:strRef>
              <c:f>Sheet1!$H$1</c:f>
              <c:strCache>
                <c:ptCount val="1"/>
                <c:pt idx="0">
                  <c:v>2013</c:v>
                </c:pt>
              </c:strCache>
            </c:strRef>
          </c:tx>
          <c:invertIfNegative val="0"/>
          <c:cat>
            <c:strRef>
              <c:f>Sheet1!$A$2:$A$12</c:f>
              <c:strCache>
                <c:ptCount val="9"/>
                <c:pt idx="0">
                  <c:v>Low Neighborhood Attachment</c:v>
                </c:pt>
                <c:pt idx="1">
                  <c:v>Community Laws/Norms Drug Use</c:v>
                </c:pt>
                <c:pt idx="2">
                  <c:v>Perceived Availability of Handguns</c:v>
                </c:pt>
                <c:pt idx="3">
                  <c:v>Perceived Availability of Drugs </c:v>
                </c:pt>
                <c:pt idx="4">
                  <c:v>Parent Attitude Favorable Toward Anti-Social Behavior </c:v>
                </c:pt>
                <c:pt idx="5">
                  <c:v>Poor Family Management </c:v>
                </c:pt>
                <c:pt idx="6">
                  <c:v>Poor Family Conflict</c:v>
                </c:pt>
                <c:pt idx="7">
                  <c:v>Family History of ATOD</c:v>
                </c:pt>
                <c:pt idx="8">
                  <c:v>Parental Attitude ATOD </c:v>
                </c:pt>
              </c:strCache>
            </c:strRef>
          </c:cat>
          <c:val>
            <c:numRef>
              <c:f>Sheet1!$H$2:$H$12</c:f>
              <c:numCache>
                <c:formatCode>General</c:formatCode>
                <c:ptCount val="9"/>
                <c:pt idx="0">
                  <c:v>28</c:v>
                </c:pt>
                <c:pt idx="1">
                  <c:v>26</c:v>
                </c:pt>
                <c:pt idx="2">
                  <c:v>21</c:v>
                </c:pt>
                <c:pt idx="3">
                  <c:v>24</c:v>
                </c:pt>
                <c:pt idx="4">
                  <c:v>30</c:v>
                </c:pt>
                <c:pt idx="5">
                  <c:v>32</c:v>
                </c:pt>
                <c:pt idx="6">
                  <c:v>25</c:v>
                </c:pt>
                <c:pt idx="7">
                  <c:v>23</c:v>
                </c:pt>
                <c:pt idx="8">
                  <c:v>21</c:v>
                </c:pt>
              </c:numCache>
            </c:numRef>
          </c:val>
          <c:extLst>
            <c:ext xmlns:c16="http://schemas.microsoft.com/office/drawing/2014/chart" uri="{C3380CC4-5D6E-409C-BE32-E72D297353CC}">
              <c16:uniqueId val="{00000006-E2CD-B942-A022-497633CFAA17}"/>
            </c:ext>
          </c:extLst>
        </c:ser>
        <c:ser>
          <c:idx val="7"/>
          <c:order val="7"/>
          <c:tx>
            <c:strRef>
              <c:f>Sheet1!$I$1</c:f>
              <c:strCache>
                <c:ptCount val="1"/>
                <c:pt idx="0">
                  <c:v>2015</c:v>
                </c:pt>
              </c:strCache>
            </c:strRef>
          </c:tx>
          <c:invertIfNegative val="0"/>
          <c:cat>
            <c:strRef>
              <c:f>Sheet1!$A$2:$A$12</c:f>
              <c:strCache>
                <c:ptCount val="9"/>
                <c:pt idx="0">
                  <c:v>Low Neighborhood Attachment</c:v>
                </c:pt>
                <c:pt idx="1">
                  <c:v>Community Laws/Norms Drug Use</c:v>
                </c:pt>
                <c:pt idx="2">
                  <c:v>Perceived Availability of Handguns</c:v>
                </c:pt>
                <c:pt idx="3">
                  <c:v>Perceived Availability of Drugs </c:v>
                </c:pt>
                <c:pt idx="4">
                  <c:v>Parent Attitude Favorable Toward Anti-Social Behavior </c:v>
                </c:pt>
                <c:pt idx="5">
                  <c:v>Poor Family Management </c:v>
                </c:pt>
                <c:pt idx="6">
                  <c:v>Poor Family Conflict</c:v>
                </c:pt>
                <c:pt idx="7">
                  <c:v>Family History of ATOD</c:v>
                </c:pt>
                <c:pt idx="8">
                  <c:v>Parental Attitude ATOD </c:v>
                </c:pt>
              </c:strCache>
            </c:strRef>
          </c:cat>
          <c:val>
            <c:numRef>
              <c:f>Sheet1!$I$2:$I$12</c:f>
              <c:numCache>
                <c:formatCode>General</c:formatCode>
                <c:ptCount val="9"/>
                <c:pt idx="0">
                  <c:v>30</c:v>
                </c:pt>
                <c:pt idx="1">
                  <c:v>20</c:v>
                </c:pt>
                <c:pt idx="2">
                  <c:v>22</c:v>
                </c:pt>
                <c:pt idx="3">
                  <c:v>23</c:v>
                </c:pt>
                <c:pt idx="4">
                  <c:v>35</c:v>
                </c:pt>
                <c:pt idx="5">
                  <c:v>31</c:v>
                </c:pt>
                <c:pt idx="6">
                  <c:v>27</c:v>
                </c:pt>
                <c:pt idx="7">
                  <c:v>27</c:v>
                </c:pt>
                <c:pt idx="8">
                  <c:v>35</c:v>
                </c:pt>
              </c:numCache>
            </c:numRef>
          </c:val>
          <c:extLst>
            <c:ext xmlns:c16="http://schemas.microsoft.com/office/drawing/2014/chart" uri="{C3380CC4-5D6E-409C-BE32-E72D297353CC}">
              <c16:uniqueId val="{00000007-E2CD-B942-A022-497633CFAA17}"/>
            </c:ext>
          </c:extLst>
        </c:ser>
        <c:ser>
          <c:idx val="8"/>
          <c:order val="8"/>
          <c:tx>
            <c:strRef>
              <c:f>Sheet1!$J$1</c:f>
              <c:strCache>
                <c:ptCount val="1"/>
                <c:pt idx="0">
                  <c:v>2017</c:v>
                </c:pt>
              </c:strCache>
            </c:strRef>
          </c:tx>
          <c:invertIfNegative val="0"/>
          <c:cat>
            <c:strRef>
              <c:f>Sheet1!$A$2:$A$12</c:f>
              <c:strCache>
                <c:ptCount val="9"/>
                <c:pt idx="0">
                  <c:v>Low Neighborhood Attachment</c:v>
                </c:pt>
                <c:pt idx="1">
                  <c:v>Community Laws/Norms Drug Use</c:v>
                </c:pt>
                <c:pt idx="2">
                  <c:v>Perceived Availability of Handguns</c:v>
                </c:pt>
                <c:pt idx="3">
                  <c:v>Perceived Availability of Drugs </c:v>
                </c:pt>
                <c:pt idx="4">
                  <c:v>Parent Attitude Favorable Toward Anti-Social Behavior </c:v>
                </c:pt>
                <c:pt idx="5">
                  <c:v>Poor Family Management </c:v>
                </c:pt>
                <c:pt idx="6">
                  <c:v>Poor Family Conflict</c:v>
                </c:pt>
                <c:pt idx="7">
                  <c:v>Family History of ATOD</c:v>
                </c:pt>
                <c:pt idx="8">
                  <c:v>Parental Attitude ATOD </c:v>
                </c:pt>
              </c:strCache>
            </c:strRef>
          </c:cat>
          <c:val>
            <c:numRef>
              <c:f>Sheet1!$J$2:$J$12</c:f>
              <c:numCache>
                <c:formatCode>General</c:formatCode>
                <c:ptCount val="9"/>
                <c:pt idx="0">
                  <c:v>29</c:v>
                </c:pt>
                <c:pt idx="1">
                  <c:v>23</c:v>
                </c:pt>
                <c:pt idx="2">
                  <c:v>19</c:v>
                </c:pt>
                <c:pt idx="3">
                  <c:v>21</c:v>
                </c:pt>
                <c:pt idx="4">
                  <c:v>20</c:v>
                </c:pt>
                <c:pt idx="5">
                  <c:v>27</c:v>
                </c:pt>
                <c:pt idx="6">
                  <c:v>24</c:v>
                </c:pt>
                <c:pt idx="7">
                  <c:v>20</c:v>
                </c:pt>
                <c:pt idx="8">
                  <c:v>35</c:v>
                </c:pt>
              </c:numCache>
            </c:numRef>
          </c:val>
          <c:extLst>
            <c:ext xmlns:c16="http://schemas.microsoft.com/office/drawing/2014/chart" uri="{C3380CC4-5D6E-409C-BE32-E72D297353CC}">
              <c16:uniqueId val="{00000008-E2CD-B942-A022-497633CFAA17}"/>
            </c:ext>
          </c:extLst>
        </c:ser>
        <c:dLbls>
          <c:showLegendKey val="0"/>
          <c:showVal val="0"/>
          <c:showCatName val="0"/>
          <c:showSerName val="0"/>
          <c:showPercent val="0"/>
          <c:showBubbleSize val="0"/>
        </c:dLbls>
        <c:gapWidth val="150"/>
        <c:axId val="496808872"/>
        <c:axId val="496914088"/>
      </c:barChart>
      <c:catAx>
        <c:axId val="496808872"/>
        <c:scaling>
          <c:orientation val="minMax"/>
        </c:scaling>
        <c:delete val="0"/>
        <c:axPos val="b"/>
        <c:numFmt formatCode="General" sourceLinked="0"/>
        <c:majorTickMark val="out"/>
        <c:minorTickMark val="none"/>
        <c:tickLblPos val="nextTo"/>
        <c:txPr>
          <a:bodyPr rot="-2700000"/>
          <a:lstStyle/>
          <a:p>
            <a:pPr>
              <a:defRPr sz="1200" b="1" i="0"/>
            </a:pPr>
            <a:endParaRPr lang="en-US"/>
          </a:p>
        </c:txPr>
        <c:crossAx val="496914088"/>
        <c:crosses val="autoZero"/>
        <c:auto val="1"/>
        <c:lblAlgn val="ctr"/>
        <c:lblOffset val="100"/>
        <c:noMultiLvlLbl val="0"/>
      </c:catAx>
      <c:valAx>
        <c:axId val="496914088"/>
        <c:scaling>
          <c:orientation val="minMax"/>
          <c:max val="100"/>
        </c:scaling>
        <c:delete val="0"/>
        <c:axPos val="l"/>
        <c:majorGridlines/>
        <c:numFmt formatCode="General" sourceLinked="1"/>
        <c:majorTickMark val="out"/>
        <c:minorTickMark val="none"/>
        <c:tickLblPos val="nextTo"/>
        <c:crossAx val="496808872"/>
        <c:crosses val="autoZero"/>
        <c:crossBetween val="between"/>
      </c:valAx>
    </c:plotArea>
    <c:legend>
      <c:legendPos val="r"/>
      <c:layout>
        <c:manualLayout>
          <c:xMode val="edge"/>
          <c:yMode val="edge"/>
          <c:x val="0.89079816036508996"/>
          <c:y val="2.12204724409449E-3"/>
          <c:w val="8.5278543307086604E-2"/>
          <c:h val="0.46962160979877499"/>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2001</c:v>
                </c:pt>
              </c:strCache>
            </c:strRef>
          </c:tx>
          <c:invertIfNegative val="0"/>
          <c:cat>
            <c:strRef>
              <c:f>Sheet1!$A$2:$A$6</c:f>
              <c:strCache>
                <c:ptCount val="4"/>
                <c:pt idx="0">
                  <c:v>Academic Difficulty</c:v>
                </c:pt>
                <c:pt idx="1">
                  <c:v>School Commitment</c:v>
                </c:pt>
                <c:pt idx="2">
                  <c:v>Rebelliousness</c:v>
                </c:pt>
                <c:pt idx="3">
                  <c:v>Friends Drug Use</c:v>
                </c:pt>
              </c:strCache>
            </c:strRef>
          </c:cat>
          <c:val>
            <c:numRef>
              <c:f>Sheet1!$B$2:$B$6</c:f>
            </c:numRef>
          </c:val>
          <c:extLst>
            <c:ext xmlns:c16="http://schemas.microsoft.com/office/drawing/2014/chart" uri="{C3380CC4-5D6E-409C-BE32-E72D297353CC}">
              <c16:uniqueId val="{00000000-8CB8-6B4C-A990-6CF9BF2081B6}"/>
            </c:ext>
          </c:extLst>
        </c:ser>
        <c:ser>
          <c:idx val="1"/>
          <c:order val="1"/>
          <c:tx>
            <c:strRef>
              <c:f>Sheet1!$C$1</c:f>
              <c:strCache>
                <c:ptCount val="1"/>
                <c:pt idx="0">
                  <c:v>2003</c:v>
                </c:pt>
              </c:strCache>
            </c:strRef>
          </c:tx>
          <c:invertIfNegative val="0"/>
          <c:cat>
            <c:strRef>
              <c:f>Sheet1!$A$2:$A$6</c:f>
              <c:strCache>
                <c:ptCount val="4"/>
                <c:pt idx="0">
                  <c:v>Academic Difficulty</c:v>
                </c:pt>
                <c:pt idx="1">
                  <c:v>School Commitment</c:v>
                </c:pt>
                <c:pt idx="2">
                  <c:v>Rebelliousness</c:v>
                </c:pt>
                <c:pt idx="3">
                  <c:v>Friends Drug Use</c:v>
                </c:pt>
              </c:strCache>
            </c:strRef>
          </c:cat>
          <c:val>
            <c:numRef>
              <c:f>Sheet1!$C$2:$C$6</c:f>
            </c:numRef>
          </c:val>
          <c:extLst>
            <c:ext xmlns:c16="http://schemas.microsoft.com/office/drawing/2014/chart" uri="{C3380CC4-5D6E-409C-BE32-E72D297353CC}">
              <c16:uniqueId val="{00000001-8CB8-6B4C-A990-6CF9BF2081B6}"/>
            </c:ext>
          </c:extLst>
        </c:ser>
        <c:ser>
          <c:idx val="2"/>
          <c:order val="2"/>
          <c:tx>
            <c:strRef>
              <c:f>Sheet1!$D$1</c:f>
              <c:strCache>
                <c:ptCount val="1"/>
                <c:pt idx="0">
                  <c:v>2005</c:v>
                </c:pt>
              </c:strCache>
            </c:strRef>
          </c:tx>
          <c:invertIfNegative val="0"/>
          <c:cat>
            <c:strRef>
              <c:f>Sheet1!$A$2:$A$6</c:f>
              <c:strCache>
                <c:ptCount val="4"/>
                <c:pt idx="0">
                  <c:v>Academic Difficulty</c:v>
                </c:pt>
                <c:pt idx="1">
                  <c:v>School Commitment</c:v>
                </c:pt>
                <c:pt idx="2">
                  <c:v>Rebelliousness</c:v>
                </c:pt>
                <c:pt idx="3">
                  <c:v>Friends Drug Use</c:v>
                </c:pt>
              </c:strCache>
            </c:strRef>
          </c:cat>
          <c:val>
            <c:numRef>
              <c:f>Sheet1!$D$2:$D$6</c:f>
              <c:numCache>
                <c:formatCode>General</c:formatCode>
                <c:ptCount val="4"/>
                <c:pt idx="0">
                  <c:v>35</c:v>
                </c:pt>
                <c:pt idx="1">
                  <c:v>42</c:v>
                </c:pt>
                <c:pt idx="2">
                  <c:v>40</c:v>
                </c:pt>
                <c:pt idx="3">
                  <c:v>36</c:v>
                </c:pt>
              </c:numCache>
            </c:numRef>
          </c:val>
          <c:extLst>
            <c:ext xmlns:c16="http://schemas.microsoft.com/office/drawing/2014/chart" uri="{C3380CC4-5D6E-409C-BE32-E72D297353CC}">
              <c16:uniqueId val="{00000002-8CB8-6B4C-A990-6CF9BF2081B6}"/>
            </c:ext>
          </c:extLst>
        </c:ser>
        <c:ser>
          <c:idx val="3"/>
          <c:order val="3"/>
          <c:tx>
            <c:strRef>
              <c:f>Sheet1!$E$1</c:f>
              <c:strCache>
                <c:ptCount val="1"/>
                <c:pt idx="0">
                  <c:v>2007</c:v>
                </c:pt>
              </c:strCache>
            </c:strRef>
          </c:tx>
          <c:invertIfNegative val="0"/>
          <c:cat>
            <c:strRef>
              <c:f>Sheet1!$A$2:$A$6</c:f>
              <c:strCache>
                <c:ptCount val="4"/>
                <c:pt idx="0">
                  <c:v>Academic Difficulty</c:v>
                </c:pt>
                <c:pt idx="1">
                  <c:v>School Commitment</c:v>
                </c:pt>
                <c:pt idx="2">
                  <c:v>Rebelliousness</c:v>
                </c:pt>
                <c:pt idx="3">
                  <c:v>Friends Drug Use</c:v>
                </c:pt>
              </c:strCache>
            </c:strRef>
          </c:cat>
          <c:val>
            <c:numRef>
              <c:f>Sheet1!$E$2:$E$6</c:f>
              <c:numCache>
                <c:formatCode>General</c:formatCode>
                <c:ptCount val="4"/>
                <c:pt idx="0">
                  <c:v>36</c:v>
                </c:pt>
                <c:pt idx="1">
                  <c:v>38</c:v>
                </c:pt>
                <c:pt idx="2">
                  <c:v>36</c:v>
                </c:pt>
                <c:pt idx="3">
                  <c:v>33</c:v>
                </c:pt>
              </c:numCache>
            </c:numRef>
          </c:val>
          <c:extLst>
            <c:ext xmlns:c16="http://schemas.microsoft.com/office/drawing/2014/chart" uri="{C3380CC4-5D6E-409C-BE32-E72D297353CC}">
              <c16:uniqueId val="{00000003-8CB8-6B4C-A990-6CF9BF2081B6}"/>
            </c:ext>
          </c:extLst>
        </c:ser>
        <c:ser>
          <c:idx val="4"/>
          <c:order val="4"/>
          <c:tx>
            <c:strRef>
              <c:f>Sheet1!$F$1</c:f>
              <c:strCache>
                <c:ptCount val="1"/>
                <c:pt idx="0">
                  <c:v>2009</c:v>
                </c:pt>
              </c:strCache>
            </c:strRef>
          </c:tx>
          <c:invertIfNegative val="0"/>
          <c:cat>
            <c:strRef>
              <c:f>Sheet1!$A$2:$A$6</c:f>
              <c:strCache>
                <c:ptCount val="4"/>
                <c:pt idx="0">
                  <c:v>Academic Difficulty</c:v>
                </c:pt>
                <c:pt idx="1">
                  <c:v>School Commitment</c:v>
                </c:pt>
                <c:pt idx="2">
                  <c:v>Rebelliousness</c:v>
                </c:pt>
                <c:pt idx="3">
                  <c:v>Friends Drug Use</c:v>
                </c:pt>
              </c:strCache>
            </c:strRef>
          </c:cat>
          <c:val>
            <c:numRef>
              <c:f>Sheet1!$F$2:$F$6</c:f>
              <c:numCache>
                <c:formatCode>General</c:formatCode>
                <c:ptCount val="4"/>
                <c:pt idx="0">
                  <c:v>33</c:v>
                </c:pt>
                <c:pt idx="1">
                  <c:v>40</c:v>
                </c:pt>
                <c:pt idx="2">
                  <c:v>32</c:v>
                </c:pt>
                <c:pt idx="3">
                  <c:v>31</c:v>
                </c:pt>
              </c:numCache>
            </c:numRef>
          </c:val>
          <c:extLst>
            <c:ext xmlns:c16="http://schemas.microsoft.com/office/drawing/2014/chart" uri="{C3380CC4-5D6E-409C-BE32-E72D297353CC}">
              <c16:uniqueId val="{00000004-8CB8-6B4C-A990-6CF9BF2081B6}"/>
            </c:ext>
          </c:extLst>
        </c:ser>
        <c:ser>
          <c:idx val="5"/>
          <c:order val="5"/>
          <c:tx>
            <c:strRef>
              <c:f>Sheet1!$G$1</c:f>
              <c:strCache>
                <c:ptCount val="1"/>
                <c:pt idx="0">
                  <c:v>2011</c:v>
                </c:pt>
              </c:strCache>
            </c:strRef>
          </c:tx>
          <c:invertIfNegative val="0"/>
          <c:cat>
            <c:strRef>
              <c:f>Sheet1!$A$2:$A$6</c:f>
              <c:strCache>
                <c:ptCount val="4"/>
                <c:pt idx="0">
                  <c:v>Academic Difficulty</c:v>
                </c:pt>
                <c:pt idx="1">
                  <c:v>School Commitment</c:v>
                </c:pt>
                <c:pt idx="2">
                  <c:v>Rebelliousness</c:v>
                </c:pt>
                <c:pt idx="3">
                  <c:v>Friends Drug Use</c:v>
                </c:pt>
              </c:strCache>
            </c:strRef>
          </c:cat>
          <c:val>
            <c:numRef>
              <c:f>Sheet1!$G$2:$G$6</c:f>
              <c:numCache>
                <c:formatCode>General</c:formatCode>
                <c:ptCount val="4"/>
                <c:pt idx="0">
                  <c:v>32</c:v>
                </c:pt>
                <c:pt idx="1">
                  <c:v>36</c:v>
                </c:pt>
                <c:pt idx="2">
                  <c:v>33</c:v>
                </c:pt>
                <c:pt idx="3">
                  <c:v>28</c:v>
                </c:pt>
              </c:numCache>
            </c:numRef>
          </c:val>
          <c:extLst>
            <c:ext xmlns:c16="http://schemas.microsoft.com/office/drawing/2014/chart" uri="{C3380CC4-5D6E-409C-BE32-E72D297353CC}">
              <c16:uniqueId val="{00000005-8CB8-6B4C-A990-6CF9BF2081B6}"/>
            </c:ext>
          </c:extLst>
        </c:ser>
        <c:ser>
          <c:idx val="6"/>
          <c:order val="6"/>
          <c:tx>
            <c:strRef>
              <c:f>Sheet1!$H$1</c:f>
              <c:strCache>
                <c:ptCount val="1"/>
                <c:pt idx="0">
                  <c:v>2013</c:v>
                </c:pt>
              </c:strCache>
            </c:strRef>
          </c:tx>
          <c:invertIfNegative val="0"/>
          <c:cat>
            <c:strRef>
              <c:f>Sheet1!$A$2:$A$6</c:f>
              <c:strCache>
                <c:ptCount val="4"/>
                <c:pt idx="0">
                  <c:v>Academic Difficulty</c:v>
                </c:pt>
                <c:pt idx="1">
                  <c:v>School Commitment</c:v>
                </c:pt>
                <c:pt idx="2">
                  <c:v>Rebelliousness</c:v>
                </c:pt>
                <c:pt idx="3">
                  <c:v>Friends Drug Use</c:v>
                </c:pt>
              </c:strCache>
            </c:strRef>
          </c:cat>
          <c:val>
            <c:numRef>
              <c:f>Sheet1!$H$2:$H$6</c:f>
              <c:numCache>
                <c:formatCode>General</c:formatCode>
                <c:ptCount val="4"/>
                <c:pt idx="0">
                  <c:v>26</c:v>
                </c:pt>
                <c:pt idx="1">
                  <c:v>29</c:v>
                </c:pt>
                <c:pt idx="2">
                  <c:v>19</c:v>
                </c:pt>
                <c:pt idx="3">
                  <c:v>18</c:v>
                </c:pt>
              </c:numCache>
            </c:numRef>
          </c:val>
          <c:extLst>
            <c:ext xmlns:c16="http://schemas.microsoft.com/office/drawing/2014/chart" uri="{C3380CC4-5D6E-409C-BE32-E72D297353CC}">
              <c16:uniqueId val="{00000006-8CB8-6B4C-A990-6CF9BF2081B6}"/>
            </c:ext>
          </c:extLst>
        </c:ser>
        <c:ser>
          <c:idx val="7"/>
          <c:order val="7"/>
          <c:tx>
            <c:strRef>
              <c:f>Sheet1!$I$1</c:f>
              <c:strCache>
                <c:ptCount val="1"/>
                <c:pt idx="0">
                  <c:v>2015</c:v>
                </c:pt>
              </c:strCache>
            </c:strRef>
          </c:tx>
          <c:invertIfNegative val="0"/>
          <c:cat>
            <c:strRef>
              <c:f>Sheet1!$A$2:$A$6</c:f>
              <c:strCache>
                <c:ptCount val="4"/>
                <c:pt idx="0">
                  <c:v>Academic Difficulty</c:v>
                </c:pt>
                <c:pt idx="1">
                  <c:v>School Commitment</c:v>
                </c:pt>
                <c:pt idx="2">
                  <c:v>Rebelliousness</c:v>
                </c:pt>
                <c:pt idx="3">
                  <c:v>Friends Drug Use</c:v>
                </c:pt>
              </c:strCache>
            </c:strRef>
          </c:cat>
          <c:val>
            <c:numRef>
              <c:f>Sheet1!$I$2:$I$6</c:f>
              <c:numCache>
                <c:formatCode>General</c:formatCode>
                <c:ptCount val="4"/>
                <c:pt idx="0">
                  <c:v>28</c:v>
                </c:pt>
                <c:pt idx="1">
                  <c:v>31</c:v>
                </c:pt>
                <c:pt idx="2">
                  <c:v>20</c:v>
                </c:pt>
                <c:pt idx="3">
                  <c:v>16</c:v>
                </c:pt>
              </c:numCache>
            </c:numRef>
          </c:val>
          <c:extLst>
            <c:ext xmlns:c16="http://schemas.microsoft.com/office/drawing/2014/chart" uri="{C3380CC4-5D6E-409C-BE32-E72D297353CC}">
              <c16:uniqueId val="{00000007-8CB8-6B4C-A990-6CF9BF2081B6}"/>
            </c:ext>
          </c:extLst>
        </c:ser>
        <c:ser>
          <c:idx val="8"/>
          <c:order val="8"/>
          <c:tx>
            <c:strRef>
              <c:f>Sheet1!$J$1</c:f>
              <c:strCache>
                <c:ptCount val="1"/>
                <c:pt idx="0">
                  <c:v>2017</c:v>
                </c:pt>
              </c:strCache>
            </c:strRef>
          </c:tx>
          <c:invertIfNegative val="0"/>
          <c:cat>
            <c:strRef>
              <c:f>Sheet1!$A$2:$A$6</c:f>
              <c:strCache>
                <c:ptCount val="4"/>
                <c:pt idx="0">
                  <c:v>Academic Difficulty</c:v>
                </c:pt>
                <c:pt idx="1">
                  <c:v>School Commitment</c:v>
                </c:pt>
                <c:pt idx="2">
                  <c:v>Rebelliousness</c:v>
                </c:pt>
                <c:pt idx="3">
                  <c:v>Friends Drug Use</c:v>
                </c:pt>
              </c:strCache>
            </c:strRef>
          </c:cat>
          <c:val>
            <c:numRef>
              <c:f>Sheet1!$J$2:$J$6</c:f>
              <c:numCache>
                <c:formatCode>General</c:formatCode>
                <c:ptCount val="4"/>
                <c:pt idx="0">
                  <c:v>26</c:v>
                </c:pt>
                <c:pt idx="1">
                  <c:v>32</c:v>
                </c:pt>
                <c:pt idx="2">
                  <c:v>19</c:v>
                </c:pt>
              </c:numCache>
            </c:numRef>
          </c:val>
          <c:extLst>
            <c:ext xmlns:c16="http://schemas.microsoft.com/office/drawing/2014/chart" uri="{C3380CC4-5D6E-409C-BE32-E72D297353CC}">
              <c16:uniqueId val="{00000008-8CB8-6B4C-A990-6CF9BF2081B6}"/>
            </c:ext>
          </c:extLst>
        </c:ser>
        <c:dLbls>
          <c:showLegendKey val="0"/>
          <c:showVal val="0"/>
          <c:showCatName val="0"/>
          <c:showSerName val="0"/>
          <c:showPercent val="0"/>
          <c:showBubbleSize val="0"/>
        </c:dLbls>
        <c:gapWidth val="150"/>
        <c:axId val="398163592"/>
        <c:axId val="467782680"/>
      </c:barChart>
      <c:catAx>
        <c:axId val="398163592"/>
        <c:scaling>
          <c:orientation val="minMax"/>
        </c:scaling>
        <c:delete val="0"/>
        <c:axPos val="b"/>
        <c:numFmt formatCode="General" sourceLinked="0"/>
        <c:majorTickMark val="out"/>
        <c:minorTickMark val="none"/>
        <c:tickLblPos val="nextTo"/>
        <c:crossAx val="467782680"/>
        <c:crosses val="autoZero"/>
        <c:auto val="1"/>
        <c:lblAlgn val="ctr"/>
        <c:lblOffset val="100"/>
        <c:noMultiLvlLbl val="0"/>
      </c:catAx>
      <c:valAx>
        <c:axId val="467782680"/>
        <c:scaling>
          <c:orientation val="minMax"/>
        </c:scaling>
        <c:delete val="0"/>
        <c:axPos val="l"/>
        <c:majorGridlines/>
        <c:numFmt formatCode="General" sourceLinked="1"/>
        <c:majorTickMark val="out"/>
        <c:minorTickMark val="none"/>
        <c:tickLblPos val="nextTo"/>
        <c:crossAx val="39816359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2001</c:v>
                </c:pt>
              </c:strCache>
            </c:strRef>
          </c:tx>
          <c:invertIfNegative val="0"/>
          <c:cat>
            <c:strRef>
              <c:f>Sheet1!$A$2:$A$7</c:f>
              <c:strCache>
                <c:ptCount val="5"/>
                <c:pt idx="0">
                  <c:v>Peer Pressure</c:v>
                </c:pt>
                <c:pt idx="1">
                  <c:v>Favorable Attitude Antisocial </c:v>
                </c:pt>
                <c:pt idx="2">
                  <c:v>Favorable Attitude ATOD</c:v>
                </c:pt>
                <c:pt idx="3">
                  <c:v>Perceived Risk ATOD</c:v>
                </c:pt>
                <c:pt idx="4">
                  <c:v>Sensation Seeking </c:v>
                </c:pt>
              </c:strCache>
            </c:strRef>
          </c:cat>
          <c:val>
            <c:numRef>
              <c:f>Sheet1!$B$2:$B$7</c:f>
            </c:numRef>
          </c:val>
          <c:extLst>
            <c:ext xmlns:c16="http://schemas.microsoft.com/office/drawing/2014/chart" uri="{C3380CC4-5D6E-409C-BE32-E72D297353CC}">
              <c16:uniqueId val="{00000000-EEBC-1F47-A3BA-2A21FCA35CF0}"/>
            </c:ext>
          </c:extLst>
        </c:ser>
        <c:ser>
          <c:idx val="1"/>
          <c:order val="1"/>
          <c:tx>
            <c:strRef>
              <c:f>Sheet1!$C$1</c:f>
              <c:strCache>
                <c:ptCount val="1"/>
                <c:pt idx="0">
                  <c:v>2003</c:v>
                </c:pt>
              </c:strCache>
            </c:strRef>
          </c:tx>
          <c:invertIfNegative val="0"/>
          <c:cat>
            <c:strRef>
              <c:f>Sheet1!$A$2:$A$7</c:f>
              <c:strCache>
                <c:ptCount val="5"/>
                <c:pt idx="0">
                  <c:v>Peer Pressure</c:v>
                </c:pt>
                <c:pt idx="1">
                  <c:v>Favorable Attitude Antisocial </c:v>
                </c:pt>
                <c:pt idx="2">
                  <c:v>Favorable Attitude ATOD</c:v>
                </c:pt>
                <c:pt idx="3">
                  <c:v>Perceived Risk ATOD</c:v>
                </c:pt>
                <c:pt idx="4">
                  <c:v>Sensation Seeking </c:v>
                </c:pt>
              </c:strCache>
            </c:strRef>
          </c:cat>
          <c:val>
            <c:numRef>
              <c:f>Sheet1!$C$2:$C$7</c:f>
            </c:numRef>
          </c:val>
          <c:extLst>
            <c:ext xmlns:c16="http://schemas.microsoft.com/office/drawing/2014/chart" uri="{C3380CC4-5D6E-409C-BE32-E72D297353CC}">
              <c16:uniqueId val="{00000001-EEBC-1F47-A3BA-2A21FCA35CF0}"/>
            </c:ext>
          </c:extLst>
        </c:ser>
        <c:ser>
          <c:idx val="2"/>
          <c:order val="2"/>
          <c:tx>
            <c:strRef>
              <c:f>Sheet1!$D$1</c:f>
              <c:strCache>
                <c:ptCount val="1"/>
                <c:pt idx="0">
                  <c:v>2005</c:v>
                </c:pt>
              </c:strCache>
            </c:strRef>
          </c:tx>
          <c:invertIfNegative val="0"/>
          <c:cat>
            <c:strRef>
              <c:f>Sheet1!$A$2:$A$7</c:f>
              <c:strCache>
                <c:ptCount val="5"/>
                <c:pt idx="0">
                  <c:v>Peer Pressure</c:v>
                </c:pt>
                <c:pt idx="1">
                  <c:v>Favorable Attitude Antisocial </c:v>
                </c:pt>
                <c:pt idx="2">
                  <c:v>Favorable Attitude ATOD</c:v>
                </c:pt>
                <c:pt idx="3">
                  <c:v>Perceived Risk ATOD</c:v>
                </c:pt>
                <c:pt idx="4">
                  <c:v>Sensation Seeking </c:v>
                </c:pt>
              </c:strCache>
            </c:strRef>
          </c:cat>
          <c:val>
            <c:numRef>
              <c:f>Sheet1!$D$2:$D$7</c:f>
              <c:numCache>
                <c:formatCode>General</c:formatCode>
                <c:ptCount val="5"/>
                <c:pt idx="0">
                  <c:v>47</c:v>
                </c:pt>
                <c:pt idx="1">
                  <c:v>35</c:v>
                </c:pt>
                <c:pt idx="2">
                  <c:v>36</c:v>
                </c:pt>
                <c:pt idx="3">
                  <c:v>42</c:v>
                </c:pt>
                <c:pt idx="4">
                  <c:v>40</c:v>
                </c:pt>
              </c:numCache>
            </c:numRef>
          </c:val>
          <c:extLst>
            <c:ext xmlns:c16="http://schemas.microsoft.com/office/drawing/2014/chart" uri="{C3380CC4-5D6E-409C-BE32-E72D297353CC}">
              <c16:uniqueId val="{00000002-EEBC-1F47-A3BA-2A21FCA35CF0}"/>
            </c:ext>
          </c:extLst>
        </c:ser>
        <c:ser>
          <c:idx val="3"/>
          <c:order val="3"/>
          <c:tx>
            <c:strRef>
              <c:f>Sheet1!$E$1</c:f>
              <c:strCache>
                <c:ptCount val="1"/>
                <c:pt idx="0">
                  <c:v>2007</c:v>
                </c:pt>
              </c:strCache>
            </c:strRef>
          </c:tx>
          <c:invertIfNegative val="0"/>
          <c:cat>
            <c:strRef>
              <c:f>Sheet1!$A$2:$A$7</c:f>
              <c:strCache>
                <c:ptCount val="5"/>
                <c:pt idx="0">
                  <c:v>Peer Pressure</c:v>
                </c:pt>
                <c:pt idx="1">
                  <c:v>Favorable Attitude Antisocial </c:v>
                </c:pt>
                <c:pt idx="2">
                  <c:v>Favorable Attitude ATOD</c:v>
                </c:pt>
                <c:pt idx="3">
                  <c:v>Perceived Risk ATOD</c:v>
                </c:pt>
                <c:pt idx="4">
                  <c:v>Sensation Seeking </c:v>
                </c:pt>
              </c:strCache>
            </c:strRef>
          </c:cat>
          <c:val>
            <c:numRef>
              <c:f>Sheet1!$E$2:$E$7</c:f>
              <c:numCache>
                <c:formatCode>General</c:formatCode>
                <c:ptCount val="5"/>
                <c:pt idx="0">
                  <c:v>45</c:v>
                </c:pt>
                <c:pt idx="1">
                  <c:v>33</c:v>
                </c:pt>
                <c:pt idx="2">
                  <c:v>35</c:v>
                </c:pt>
                <c:pt idx="3">
                  <c:v>37</c:v>
                </c:pt>
                <c:pt idx="4">
                  <c:v>36</c:v>
                </c:pt>
              </c:numCache>
            </c:numRef>
          </c:val>
          <c:extLst>
            <c:ext xmlns:c16="http://schemas.microsoft.com/office/drawing/2014/chart" uri="{C3380CC4-5D6E-409C-BE32-E72D297353CC}">
              <c16:uniqueId val="{00000003-EEBC-1F47-A3BA-2A21FCA35CF0}"/>
            </c:ext>
          </c:extLst>
        </c:ser>
        <c:ser>
          <c:idx val="4"/>
          <c:order val="4"/>
          <c:tx>
            <c:strRef>
              <c:f>Sheet1!$F$1</c:f>
              <c:strCache>
                <c:ptCount val="1"/>
                <c:pt idx="0">
                  <c:v>2009</c:v>
                </c:pt>
              </c:strCache>
            </c:strRef>
          </c:tx>
          <c:invertIfNegative val="0"/>
          <c:cat>
            <c:strRef>
              <c:f>Sheet1!$A$2:$A$7</c:f>
              <c:strCache>
                <c:ptCount val="5"/>
                <c:pt idx="0">
                  <c:v>Peer Pressure</c:v>
                </c:pt>
                <c:pt idx="1">
                  <c:v>Favorable Attitude Antisocial </c:v>
                </c:pt>
                <c:pt idx="2">
                  <c:v>Favorable Attitude ATOD</c:v>
                </c:pt>
                <c:pt idx="3">
                  <c:v>Perceived Risk ATOD</c:v>
                </c:pt>
                <c:pt idx="4">
                  <c:v>Sensation Seeking </c:v>
                </c:pt>
              </c:strCache>
            </c:strRef>
          </c:cat>
          <c:val>
            <c:numRef>
              <c:f>Sheet1!$F$2:$F$7</c:f>
              <c:numCache>
                <c:formatCode>General</c:formatCode>
                <c:ptCount val="5"/>
                <c:pt idx="0">
                  <c:v>43</c:v>
                </c:pt>
                <c:pt idx="1">
                  <c:v>40</c:v>
                </c:pt>
                <c:pt idx="2">
                  <c:v>40</c:v>
                </c:pt>
                <c:pt idx="3">
                  <c:v>46</c:v>
                </c:pt>
                <c:pt idx="4">
                  <c:v>41</c:v>
                </c:pt>
              </c:numCache>
            </c:numRef>
          </c:val>
          <c:extLst>
            <c:ext xmlns:c16="http://schemas.microsoft.com/office/drawing/2014/chart" uri="{C3380CC4-5D6E-409C-BE32-E72D297353CC}">
              <c16:uniqueId val="{00000004-EEBC-1F47-A3BA-2A21FCA35CF0}"/>
            </c:ext>
          </c:extLst>
        </c:ser>
        <c:ser>
          <c:idx val="5"/>
          <c:order val="5"/>
          <c:tx>
            <c:strRef>
              <c:f>Sheet1!$G$1</c:f>
              <c:strCache>
                <c:ptCount val="1"/>
                <c:pt idx="0">
                  <c:v>2011</c:v>
                </c:pt>
              </c:strCache>
            </c:strRef>
          </c:tx>
          <c:invertIfNegative val="0"/>
          <c:cat>
            <c:strRef>
              <c:f>Sheet1!$A$2:$A$7</c:f>
              <c:strCache>
                <c:ptCount val="5"/>
                <c:pt idx="0">
                  <c:v>Peer Pressure</c:v>
                </c:pt>
                <c:pt idx="1">
                  <c:v>Favorable Attitude Antisocial </c:v>
                </c:pt>
                <c:pt idx="2">
                  <c:v>Favorable Attitude ATOD</c:v>
                </c:pt>
                <c:pt idx="3">
                  <c:v>Perceived Risk ATOD</c:v>
                </c:pt>
                <c:pt idx="4">
                  <c:v>Sensation Seeking </c:v>
                </c:pt>
              </c:strCache>
            </c:strRef>
          </c:cat>
          <c:val>
            <c:numRef>
              <c:f>Sheet1!$G$2:$G$7</c:f>
              <c:numCache>
                <c:formatCode>General</c:formatCode>
                <c:ptCount val="5"/>
                <c:pt idx="0">
                  <c:v>37</c:v>
                </c:pt>
                <c:pt idx="1">
                  <c:v>36</c:v>
                </c:pt>
                <c:pt idx="2">
                  <c:v>35</c:v>
                </c:pt>
                <c:pt idx="3">
                  <c:v>43</c:v>
                </c:pt>
                <c:pt idx="4">
                  <c:v>40</c:v>
                </c:pt>
              </c:numCache>
            </c:numRef>
          </c:val>
          <c:extLst>
            <c:ext xmlns:c16="http://schemas.microsoft.com/office/drawing/2014/chart" uri="{C3380CC4-5D6E-409C-BE32-E72D297353CC}">
              <c16:uniqueId val="{00000005-EEBC-1F47-A3BA-2A21FCA35CF0}"/>
            </c:ext>
          </c:extLst>
        </c:ser>
        <c:ser>
          <c:idx val="6"/>
          <c:order val="6"/>
          <c:tx>
            <c:strRef>
              <c:f>Sheet1!$H$1</c:f>
              <c:strCache>
                <c:ptCount val="1"/>
                <c:pt idx="0">
                  <c:v>2013</c:v>
                </c:pt>
              </c:strCache>
            </c:strRef>
          </c:tx>
          <c:invertIfNegative val="0"/>
          <c:cat>
            <c:strRef>
              <c:f>Sheet1!$A$2:$A$7</c:f>
              <c:strCache>
                <c:ptCount val="5"/>
                <c:pt idx="0">
                  <c:v>Peer Pressure</c:v>
                </c:pt>
                <c:pt idx="1">
                  <c:v>Favorable Attitude Antisocial </c:v>
                </c:pt>
                <c:pt idx="2">
                  <c:v>Favorable Attitude ATOD</c:v>
                </c:pt>
                <c:pt idx="3">
                  <c:v>Perceived Risk ATOD</c:v>
                </c:pt>
                <c:pt idx="4">
                  <c:v>Sensation Seeking </c:v>
                </c:pt>
              </c:strCache>
            </c:strRef>
          </c:cat>
          <c:val>
            <c:numRef>
              <c:f>Sheet1!$H$2:$H$7</c:f>
              <c:numCache>
                <c:formatCode>General</c:formatCode>
                <c:ptCount val="5"/>
                <c:pt idx="0">
                  <c:v>18</c:v>
                </c:pt>
                <c:pt idx="1">
                  <c:v>24</c:v>
                </c:pt>
                <c:pt idx="2">
                  <c:v>27</c:v>
                </c:pt>
                <c:pt idx="3">
                  <c:v>33</c:v>
                </c:pt>
                <c:pt idx="4">
                  <c:v>27</c:v>
                </c:pt>
              </c:numCache>
            </c:numRef>
          </c:val>
          <c:extLst>
            <c:ext xmlns:c16="http://schemas.microsoft.com/office/drawing/2014/chart" uri="{C3380CC4-5D6E-409C-BE32-E72D297353CC}">
              <c16:uniqueId val="{00000006-EEBC-1F47-A3BA-2A21FCA35CF0}"/>
            </c:ext>
          </c:extLst>
        </c:ser>
        <c:ser>
          <c:idx val="7"/>
          <c:order val="7"/>
          <c:tx>
            <c:strRef>
              <c:f>Sheet1!$I$1</c:f>
              <c:strCache>
                <c:ptCount val="1"/>
                <c:pt idx="0">
                  <c:v>2015</c:v>
                </c:pt>
              </c:strCache>
            </c:strRef>
          </c:tx>
          <c:invertIfNegative val="0"/>
          <c:cat>
            <c:strRef>
              <c:f>Sheet1!$A$2:$A$7</c:f>
              <c:strCache>
                <c:ptCount val="5"/>
                <c:pt idx="0">
                  <c:v>Peer Pressure</c:v>
                </c:pt>
                <c:pt idx="1">
                  <c:v>Favorable Attitude Antisocial </c:v>
                </c:pt>
                <c:pt idx="2">
                  <c:v>Favorable Attitude ATOD</c:v>
                </c:pt>
                <c:pt idx="3">
                  <c:v>Perceived Risk ATOD</c:v>
                </c:pt>
                <c:pt idx="4">
                  <c:v>Sensation Seeking </c:v>
                </c:pt>
              </c:strCache>
            </c:strRef>
          </c:cat>
          <c:val>
            <c:numRef>
              <c:f>Sheet1!$I$2:$I$7</c:f>
              <c:numCache>
                <c:formatCode>General</c:formatCode>
                <c:ptCount val="5"/>
                <c:pt idx="0">
                  <c:v>16</c:v>
                </c:pt>
                <c:pt idx="1">
                  <c:v>26</c:v>
                </c:pt>
                <c:pt idx="2">
                  <c:v>28</c:v>
                </c:pt>
                <c:pt idx="3">
                  <c:v>38</c:v>
                </c:pt>
                <c:pt idx="4">
                  <c:v>28</c:v>
                </c:pt>
              </c:numCache>
            </c:numRef>
          </c:val>
          <c:extLst>
            <c:ext xmlns:c16="http://schemas.microsoft.com/office/drawing/2014/chart" uri="{C3380CC4-5D6E-409C-BE32-E72D297353CC}">
              <c16:uniqueId val="{00000007-EEBC-1F47-A3BA-2A21FCA35CF0}"/>
            </c:ext>
          </c:extLst>
        </c:ser>
        <c:ser>
          <c:idx val="8"/>
          <c:order val="8"/>
          <c:tx>
            <c:strRef>
              <c:f>Sheet1!$J$1</c:f>
              <c:strCache>
                <c:ptCount val="1"/>
                <c:pt idx="0">
                  <c:v>2017</c:v>
                </c:pt>
              </c:strCache>
            </c:strRef>
          </c:tx>
          <c:invertIfNegative val="0"/>
          <c:cat>
            <c:strRef>
              <c:f>Sheet1!$A$2:$A$7</c:f>
              <c:strCache>
                <c:ptCount val="5"/>
                <c:pt idx="0">
                  <c:v>Peer Pressure</c:v>
                </c:pt>
                <c:pt idx="1">
                  <c:v>Favorable Attitude Antisocial </c:v>
                </c:pt>
                <c:pt idx="2">
                  <c:v>Favorable Attitude ATOD</c:v>
                </c:pt>
                <c:pt idx="3">
                  <c:v>Perceived Risk ATOD</c:v>
                </c:pt>
                <c:pt idx="4">
                  <c:v>Sensation Seeking </c:v>
                </c:pt>
              </c:strCache>
            </c:strRef>
          </c:cat>
          <c:val>
            <c:numRef>
              <c:f>Sheet1!$J$2:$J$7</c:f>
              <c:numCache>
                <c:formatCode>General</c:formatCode>
                <c:ptCount val="5"/>
                <c:pt idx="1">
                  <c:v>28</c:v>
                </c:pt>
                <c:pt idx="2">
                  <c:v>31</c:v>
                </c:pt>
                <c:pt idx="3">
                  <c:v>42</c:v>
                </c:pt>
                <c:pt idx="4">
                  <c:v>26</c:v>
                </c:pt>
              </c:numCache>
            </c:numRef>
          </c:val>
          <c:extLst>
            <c:ext xmlns:c16="http://schemas.microsoft.com/office/drawing/2014/chart" uri="{C3380CC4-5D6E-409C-BE32-E72D297353CC}">
              <c16:uniqueId val="{00000008-EEBC-1F47-A3BA-2A21FCA35CF0}"/>
            </c:ext>
          </c:extLst>
        </c:ser>
        <c:dLbls>
          <c:showLegendKey val="0"/>
          <c:showVal val="0"/>
          <c:showCatName val="0"/>
          <c:showSerName val="0"/>
          <c:showPercent val="0"/>
          <c:showBubbleSize val="0"/>
        </c:dLbls>
        <c:gapWidth val="150"/>
        <c:shape val="box"/>
        <c:axId val="402414536"/>
        <c:axId val="401938840"/>
        <c:axId val="0"/>
      </c:bar3DChart>
      <c:catAx>
        <c:axId val="402414536"/>
        <c:scaling>
          <c:orientation val="minMax"/>
        </c:scaling>
        <c:delete val="0"/>
        <c:axPos val="b"/>
        <c:numFmt formatCode="General" sourceLinked="1"/>
        <c:majorTickMark val="out"/>
        <c:minorTickMark val="none"/>
        <c:tickLblPos val="nextTo"/>
        <c:crossAx val="401938840"/>
        <c:crosses val="autoZero"/>
        <c:auto val="1"/>
        <c:lblAlgn val="ctr"/>
        <c:lblOffset val="100"/>
        <c:noMultiLvlLbl val="0"/>
      </c:catAx>
      <c:valAx>
        <c:axId val="401938840"/>
        <c:scaling>
          <c:orientation val="minMax"/>
          <c:max val="100"/>
        </c:scaling>
        <c:delete val="0"/>
        <c:axPos val="l"/>
        <c:majorGridlines/>
        <c:numFmt formatCode="General" sourceLinked="1"/>
        <c:majorTickMark val="out"/>
        <c:minorTickMark val="none"/>
        <c:tickLblPos val="nextTo"/>
        <c:crossAx val="402414536"/>
        <c:crosses val="autoZero"/>
        <c:crossBetween val="between"/>
      </c:valAx>
    </c:plotArea>
    <c:legend>
      <c:legendPos val="r"/>
      <c:layout>
        <c:manualLayout>
          <c:xMode val="edge"/>
          <c:yMode val="edge"/>
          <c:x val="0.87540412917135402"/>
          <c:y val="5.1267587453207697E-2"/>
          <c:w val="9.1369867829021303E-2"/>
          <c:h val="0.50811518437244496"/>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SCASD 2009</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Alcohol</c:v>
                </c:pt>
                <c:pt idx="1">
                  <c:v>Cigarettes</c:v>
                </c:pt>
                <c:pt idx="2">
                  <c:v>Smokeless Tobacco</c:v>
                </c:pt>
                <c:pt idx="3">
                  <c:v>Marijuana</c:v>
                </c:pt>
                <c:pt idx="4">
                  <c:v>Vaping</c:v>
                </c:pt>
              </c:strCache>
            </c:strRef>
          </c:cat>
          <c:val>
            <c:numRef>
              <c:f>Sheet1!$B$2:$B$6</c:f>
              <c:numCache>
                <c:formatCode>General</c:formatCode>
                <c:ptCount val="5"/>
                <c:pt idx="0">
                  <c:v>20.3</c:v>
                </c:pt>
                <c:pt idx="1">
                  <c:v>6.4</c:v>
                </c:pt>
                <c:pt idx="2">
                  <c:v>3.7</c:v>
                </c:pt>
                <c:pt idx="3">
                  <c:v>9.4</c:v>
                </c:pt>
              </c:numCache>
            </c:numRef>
          </c:val>
          <c:extLst>
            <c:ext xmlns:c16="http://schemas.microsoft.com/office/drawing/2014/chart" uri="{C3380CC4-5D6E-409C-BE32-E72D297353CC}">
              <c16:uniqueId val="{00000000-42EC-4A46-926E-02F31E25D729}"/>
            </c:ext>
          </c:extLst>
        </c:ser>
        <c:ser>
          <c:idx val="1"/>
          <c:order val="1"/>
          <c:tx>
            <c:strRef>
              <c:f>Sheet1!$C$1</c:f>
              <c:strCache>
                <c:ptCount val="1"/>
                <c:pt idx="0">
                  <c:v>SCASD 2011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Alcohol</c:v>
                </c:pt>
                <c:pt idx="1">
                  <c:v>Cigarettes</c:v>
                </c:pt>
                <c:pt idx="2">
                  <c:v>Smokeless Tobacco</c:v>
                </c:pt>
                <c:pt idx="3">
                  <c:v>Marijuana</c:v>
                </c:pt>
                <c:pt idx="4">
                  <c:v>Vaping</c:v>
                </c:pt>
              </c:strCache>
            </c:strRef>
          </c:cat>
          <c:val>
            <c:numRef>
              <c:f>Sheet1!$C$2:$C$6</c:f>
              <c:numCache>
                <c:formatCode>General</c:formatCode>
                <c:ptCount val="5"/>
                <c:pt idx="0">
                  <c:v>14.4</c:v>
                </c:pt>
                <c:pt idx="1">
                  <c:v>3.7</c:v>
                </c:pt>
                <c:pt idx="2">
                  <c:v>2</c:v>
                </c:pt>
                <c:pt idx="3">
                  <c:v>6.4</c:v>
                </c:pt>
              </c:numCache>
            </c:numRef>
          </c:val>
          <c:extLst>
            <c:ext xmlns:c16="http://schemas.microsoft.com/office/drawing/2014/chart" uri="{C3380CC4-5D6E-409C-BE32-E72D297353CC}">
              <c16:uniqueId val="{00000001-42EC-4A46-926E-02F31E25D729}"/>
            </c:ext>
          </c:extLst>
        </c:ser>
        <c:ser>
          <c:idx val="2"/>
          <c:order val="2"/>
          <c:tx>
            <c:strRef>
              <c:f>Sheet1!$D$1</c:f>
              <c:strCache>
                <c:ptCount val="1"/>
                <c:pt idx="0">
                  <c:v>SCASD 2013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Alcohol</c:v>
                </c:pt>
                <c:pt idx="1">
                  <c:v>Cigarettes</c:v>
                </c:pt>
                <c:pt idx="2">
                  <c:v>Smokeless Tobacco</c:v>
                </c:pt>
                <c:pt idx="3">
                  <c:v>Marijuana</c:v>
                </c:pt>
                <c:pt idx="4">
                  <c:v>Vaping</c:v>
                </c:pt>
              </c:strCache>
            </c:strRef>
          </c:cat>
          <c:val>
            <c:numRef>
              <c:f>Sheet1!$D$2:$D$6</c:f>
              <c:numCache>
                <c:formatCode>General</c:formatCode>
                <c:ptCount val="5"/>
                <c:pt idx="0">
                  <c:v>13.9</c:v>
                </c:pt>
                <c:pt idx="1">
                  <c:v>3.1</c:v>
                </c:pt>
                <c:pt idx="2">
                  <c:v>2</c:v>
                </c:pt>
                <c:pt idx="3">
                  <c:v>7</c:v>
                </c:pt>
              </c:numCache>
            </c:numRef>
          </c:val>
          <c:extLst>
            <c:ext xmlns:c16="http://schemas.microsoft.com/office/drawing/2014/chart" uri="{C3380CC4-5D6E-409C-BE32-E72D297353CC}">
              <c16:uniqueId val="{00000002-42EC-4A46-926E-02F31E25D729}"/>
            </c:ext>
          </c:extLst>
        </c:ser>
        <c:ser>
          <c:idx val="3"/>
          <c:order val="3"/>
          <c:tx>
            <c:strRef>
              <c:f>Sheet1!$E$1</c:f>
              <c:strCache>
                <c:ptCount val="1"/>
                <c:pt idx="0">
                  <c:v>SCASD 2015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Alcohol</c:v>
                </c:pt>
                <c:pt idx="1">
                  <c:v>Cigarettes</c:v>
                </c:pt>
                <c:pt idx="2">
                  <c:v>Smokeless Tobacco</c:v>
                </c:pt>
                <c:pt idx="3">
                  <c:v>Marijuana</c:v>
                </c:pt>
                <c:pt idx="4">
                  <c:v>Vaping</c:v>
                </c:pt>
              </c:strCache>
            </c:strRef>
          </c:cat>
          <c:val>
            <c:numRef>
              <c:f>Sheet1!$E$2:$E$6</c:f>
              <c:numCache>
                <c:formatCode>General</c:formatCode>
                <c:ptCount val="5"/>
                <c:pt idx="0">
                  <c:v>14.5</c:v>
                </c:pt>
                <c:pt idx="1">
                  <c:v>3.3</c:v>
                </c:pt>
                <c:pt idx="2">
                  <c:v>1.6</c:v>
                </c:pt>
                <c:pt idx="3">
                  <c:v>6.2</c:v>
                </c:pt>
                <c:pt idx="4">
                  <c:v>9.6</c:v>
                </c:pt>
              </c:numCache>
            </c:numRef>
          </c:val>
          <c:extLst>
            <c:ext xmlns:c16="http://schemas.microsoft.com/office/drawing/2014/chart" uri="{C3380CC4-5D6E-409C-BE32-E72D297353CC}">
              <c16:uniqueId val="{00000003-42EC-4A46-926E-02F31E25D729}"/>
            </c:ext>
          </c:extLst>
        </c:ser>
        <c:ser>
          <c:idx val="4"/>
          <c:order val="4"/>
          <c:tx>
            <c:strRef>
              <c:f>Sheet1!$F$1</c:f>
              <c:strCache>
                <c:ptCount val="1"/>
                <c:pt idx="0">
                  <c:v>SCASD 2017</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Alcohol</c:v>
                </c:pt>
                <c:pt idx="1">
                  <c:v>Cigarettes</c:v>
                </c:pt>
                <c:pt idx="2">
                  <c:v>Smokeless Tobacco</c:v>
                </c:pt>
                <c:pt idx="3">
                  <c:v>Marijuana</c:v>
                </c:pt>
                <c:pt idx="4">
                  <c:v>Vaping</c:v>
                </c:pt>
              </c:strCache>
            </c:strRef>
          </c:cat>
          <c:val>
            <c:numRef>
              <c:f>Sheet1!$F$2:$F$6</c:f>
              <c:numCache>
                <c:formatCode>General</c:formatCode>
                <c:ptCount val="5"/>
                <c:pt idx="0">
                  <c:v>13.4</c:v>
                </c:pt>
                <c:pt idx="1">
                  <c:v>3</c:v>
                </c:pt>
                <c:pt idx="2">
                  <c:v>1.1000000000000001</c:v>
                </c:pt>
                <c:pt idx="3">
                  <c:v>7.6</c:v>
                </c:pt>
                <c:pt idx="4">
                  <c:v>9.9</c:v>
                </c:pt>
              </c:numCache>
            </c:numRef>
          </c:val>
          <c:extLst>
            <c:ext xmlns:c16="http://schemas.microsoft.com/office/drawing/2014/chart" uri="{C3380CC4-5D6E-409C-BE32-E72D297353CC}">
              <c16:uniqueId val="{00000004-42EC-4A46-926E-02F31E25D729}"/>
            </c:ext>
          </c:extLst>
        </c:ser>
        <c:dLbls>
          <c:dLblPos val="outEnd"/>
          <c:showLegendKey val="0"/>
          <c:showVal val="1"/>
          <c:showCatName val="0"/>
          <c:showSerName val="0"/>
          <c:showPercent val="0"/>
          <c:showBubbleSize val="0"/>
        </c:dLbls>
        <c:gapWidth val="219"/>
        <c:overlap val="-27"/>
        <c:axId val="16872847"/>
        <c:axId val="24805215"/>
      </c:barChart>
      <c:catAx>
        <c:axId val="16872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5215"/>
        <c:crosses val="autoZero"/>
        <c:auto val="1"/>
        <c:lblAlgn val="ctr"/>
        <c:lblOffset val="100"/>
        <c:noMultiLvlLbl val="0"/>
      </c:catAx>
      <c:valAx>
        <c:axId val="248052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72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SCASD 2009</c:v>
                </c:pt>
              </c:strCache>
            </c:strRef>
          </c:tx>
          <c:invertIfNegative val="0"/>
          <c:cat>
            <c:strRef>
              <c:f>Sheet1!$A$2:$A$6</c:f>
              <c:strCache>
                <c:ptCount val="5"/>
                <c:pt idx="0">
                  <c:v>Alcohol</c:v>
                </c:pt>
                <c:pt idx="1">
                  <c:v>Cigarettes</c:v>
                </c:pt>
                <c:pt idx="2">
                  <c:v>Smokeless Tobacco</c:v>
                </c:pt>
                <c:pt idx="3">
                  <c:v>Marijuana</c:v>
                </c:pt>
                <c:pt idx="4">
                  <c:v>Vaping</c:v>
                </c:pt>
              </c:strCache>
            </c:strRef>
          </c:cat>
          <c:val>
            <c:numRef>
              <c:f>Sheet1!$B$2:$B$6</c:f>
              <c:numCache>
                <c:formatCode>General</c:formatCode>
                <c:ptCount val="5"/>
                <c:pt idx="0">
                  <c:v>20.3</c:v>
                </c:pt>
                <c:pt idx="1">
                  <c:v>6.4</c:v>
                </c:pt>
                <c:pt idx="2">
                  <c:v>3.7</c:v>
                </c:pt>
                <c:pt idx="3">
                  <c:v>9.4</c:v>
                </c:pt>
              </c:numCache>
            </c:numRef>
          </c:val>
          <c:extLst>
            <c:ext xmlns:c16="http://schemas.microsoft.com/office/drawing/2014/chart" uri="{C3380CC4-5D6E-409C-BE32-E72D297353CC}">
              <c16:uniqueId val="{00000000-444E-6041-AB7B-7936D8C72AE9}"/>
            </c:ext>
          </c:extLst>
        </c:ser>
        <c:ser>
          <c:idx val="1"/>
          <c:order val="1"/>
          <c:tx>
            <c:strRef>
              <c:f>Sheet1!$C$1</c:f>
              <c:strCache>
                <c:ptCount val="1"/>
                <c:pt idx="0">
                  <c:v>SCASD 2011</c:v>
                </c:pt>
              </c:strCache>
            </c:strRef>
          </c:tx>
          <c:invertIfNegative val="0"/>
          <c:cat>
            <c:strRef>
              <c:f>Sheet1!$A$2:$A$6</c:f>
              <c:strCache>
                <c:ptCount val="5"/>
                <c:pt idx="0">
                  <c:v>Alcohol</c:v>
                </c:pt>
                <c:pt idx="1">
                  <c:v>Cigarettes</c:v>
                </c:pt>
                <c:pt idx="2">
                  <c:v>Smokeless Tobacco</c:v>
                </c:pt>
                <c:pt idx="3">
                  <c:v>Marijuana</c:v>
                </c:pt>
                <c:pt idx="4">
                  <c:v>Vaping</c:v>
                </c:pt>
              </c:strCache>
            </c:strRef>
          </c:cat>
          <c:val>
            <c:numRef>
              <c:f>Sheet1!$C$2:$C$6</c:f>
              <c:numCache>
                <c:formatCode>General</c:formatCode>
                <c:ptCount val="5"/>
                <c:pt idx="0">
                  <c:v>14.4</c:v>
                </c:pt>
                <c:pt idx="1">
                  <c:v>3.7</c:v>
                </c:pt>
                <c:pt idx="2">
                  <c:v>2</c:v>
                </c:pt>
                <c:pt idx="3">
                  <c:v>6.4</c:v>
                </c:pt>
              </c:numCache>
            </c:numRef>
          </c:val>
          <c:extLst>
            <c:ext xmlns:c16="http://schemas.microsoft.com/office/drawing/2014/chart" uri="{C3380CC4-5D6E-409C-BE32-E72D297353CC}">
              <c16:uniqueId val="{00000001-444E-6041-AB7B-7936D8C72AE9}"/>
            </c:ext>
          </c:extLst>
        </c:ser>
        <c:ser>
          <c:idx val="2"/>
          <c:order val="2"/>
          <c:tx>
            <c:strRef>
              <c:f>Sheet1!$D$1</c:f>
              <c:strCache>
                <c:ptCount val="1"/>
                <c:pt idx="0">
                  <c:v>SCASD 2013</c:v>
                </c:pt>
              </c:strCache>
            </c:strRef>
          </c:tx>
          <c:invertIfNegative val="0"/>
          <c:cat>
            <c:strRef>
              <c:f>Sheet1!$A$2:$A$6</c:f>
              <c:strCache>
                <c:ptCount val="5"/>
                <c:pt idx="0">
                  <c:v>Alcohol</c:v>
                </c:pt>
                <c:pt idx="1">
                  <c:v>Cigarettes</c:v>
                </c:pt>
                <c:pt idx="2">
                  <c:v>Smokeless Tobacco</c:v>
                </c:pt>
                <c:pt idx="3">
                  <c:v>Marijuana</c:v>
                </c:pt>
                <c:pt idx="4">
                  <c:v>Vaping</c:v>
                </c:pt>
              </c:strCache>
            </c:strRef>
          </c:cat>
          <c:val>
            <c:numRef>
              <c:f>Sheet1!$D$2:$D$6</c:f>
              <c:numCache>
                <c:formatCode>General</c:formatCode>
                <c:ptCount val="5"/>
                <c:pt idx="0">
                  <c:v>13.9</c:v>
                </c:pt>
                <c:pt idx="1">
                  <c:v>3.1</c:v>
                </c:pt>
                <c:pt idx="2">
                  <c:v>2</c:v>
                </c:pt>
                <c:pt idx="3">
                  <c:v>7</c:v>
                </c:pt>
              </c:numCache>
            </c:numRef>
          </c:val>
          <c:extLst>
            <c:ext xmlns:c16="http://schemas.microsoft.com/office/drawing/2014/chart" uri="{C3380CC4-5D6E-409C-BE32-E72D297353CC}">
              <c16:uniqueId val="{00000002-444E-6041-AB7B-7936D8C72AE9}"/>
            </c:ext>
          </c:extLst>
        </c:ser>
        <c:ser>
          <c:idx val="3"/>
          <c:order val="3"/>
          <c:tx>
            <c:strRef>
              <c:f>Sheet1!$E$1</c:f>
              <c:strCache>
                <c:ptCount val="1"/>
                <c:pt idx="0">
                  <c:v>SCASD 2015</c:v>
                </c:pt>
              </c:strCache>
            </c:strRef>
          </c:tx>
          <c:invertIfNegative val="0"/>
          <c:cat>
            <c:strRef>
              <c:f>Sheet1!$A$2:$A$6</c:f>
              <c:strCache>
                <c:ptCount val="5"/>
                <c:pt idx="0">
                  <c:v>Alcohol</c:v>
                </c:pt>
                <c:pt idx="1">
                  <c:v>Cigarettes</c:v>
                </c:pt>
                <c:pt idx="2">
                  <c:v>Smokeless Tobacco</c:v>
                </c:pt>
                <c:pt idx="3">
                  <c:v>Marijuana</c:v>
                </c:pt>
                <c:pt idx="4">
                  <c:v>Vaping</c:v>
                </c:pt>
              </c:strCache>
            </c:strRef>
          </c:cat>
          <c:val>
            <c:numRef>
              <c:f>Sheet1!$E$2:$E$6</c:f>
              <c:numCache>
                <c:formatCode>General</c:formatCode>
                <c:ptCount val="5"/>
                <c:pt idx="0">
                  <c:v>14.5</c:v>
                </c:pt>
                <c:pt idx="1">
                  <c:v>3.3</c:v>
                </c:pt>
                <c:pt idx="2">
                  <c:v>1.6</c:v>
                </c:pt>
                <c:pt idx="3">
                  <c:v>6.2</c:v>
                </c:pt>
                <c:pt idx="4">
                  <c:v>9.6000000000000014</c:v>
                </c:pt>
              </c:numCache>
            </c:numRef>
          </c:val>
          <c:extLst>
            <c:ext xmlns:c16="http://schemas.microsoft.com/office/drawing/2014/chart" uri="{C3380CC4-5D6E-409C-BE32-E72D297353CC}">
              <c16:uniqueId val="{00000003-444E-6041-AB7B-7936D8C72AE9}"/>
            </c:ext>
          </c:extLst>
        </c:ser>
        <c:ser>
          <c:idx val="4"/>
          <c:order val="4"/>
          <c:tx>
            <c:strRef>
              <c:f>Sheet1!$F$1</c:f>
              <c:strCache>
                <c:ptCount val="1"/>
                <c:pt idx="0">
                  <c:v>SCASD 2017</c:v>
                </c:pt>
              </c:strCache>
            </c:strRef>
          </c:tx>
          <c:invertIfNegative val="0"/>
          <c:cat>
            <c:strRef>
              <c:f>Sheet1!$A$2:$A$6</c:f>
              <c:strCache>
                <c:ptCount val="5"/>
                <c:pt idx="0">
                  <c:v>Alcohol</c:v>
                </c:pt>
                <c:pt idx="1">
                  <c:v>Cigarettes</c:v>
                </c:pt>
                <c:pt idx="2">
                  <c:v>Smokeless Tobacco</c:v>
                </c:pt>
                <c:pt idx="3">
                  <c:v>Marijuana</c:v>
                </c:pt>
                <c:pt idx="4">
                  <c:v>Vaping</c:v>
                </c:pt>
              </c:strCache>
            </c:strRef>
          </c:cat>
          <c:val>
            <c:numRef>
              <c:f>Sheet1!$F$2:$F$6</c:f>
              <c:numCache>
                <c:formatCode>General</c:formatCode>
                <c:ptCount val="5"/>
                <c:pt idx="0">
                  <c:v>13.4</c:v>
                </c:pt>
                <c:pt idx="1">
                  <c:v>3</c:v>
                </c:pt>
                <c:pt idx="2">
                  <c:v>1.1000000000000001</c:v>
                </c:pt>
                <c:pt idx="3">
                  <c:v>7.6</c:v>
                </c:pt>
                <c:pt idx="4">
                  <c:v>9.9</c:v>
                </c:pt>
              </c:numCache>
            </c:numRef>
          </c:val>
          <c:extLst>
            <c:ext xmlns:c16="http://schemas.microsoft.com/office/drawing/2014/chart" uri="{C3380CC4-5D6E-409C-BE32-E72D297353CC}">
              <c16:uniqueId val="{00000004-444E-6041-AB7B-7936D8C72AE9}"/>
            </c:ext>
          </c:extLst>
        </c:ser>
        <c:dLbls>
          <c:showLegendKey val="0"/>
          <c:showVal val="0"/>
          <c:showCatName val="0"/>
          <c:showSerName val="0"/>
          <c:showPercent val="0"/>
          <c:showBubbleSize val="0"/>
        </c:dLbls>
        <c:gapWidth val="150"/>
        <c:shape val="box"/>
        <c:axId val="609985944"/>
        <c:axId val="609904216"/>
        <c:axId val="0"/>
      </c:bar3DChart>
      <c:catAx>
        <c:axId val="609985944"/>
        <c:scaling>
          <c:orientation val="minMax"/>
        </c:scaling>
        <c:delete val="0"/>
        <c:axPos val="b"/>
        <c:numFmt formatCode="General" sourceLinked="0"/>
        <c:majorTickMark val="out"/>
        <c:minorTickMark val="none"/>
        <c:tickLblPos val="nextTo"/>
        <c:crossAx val="609904216"/>
        <c:crosses val="autoZero"/>
        <c:auto val="1"/>
        <c:lblAlgn val="ctr"/>
        <c:lblOffset val="100"/>
        <c:noMultiLvlLbl val="0"/>
      </c:catAx>
      <c:valAx>
        <c:axId val="609904216"/>
        <c:scaling>
          <c:orientation val="minMax"/>
        </c:scaling>
        <c:delete val="0"/>
        <c:axPos val="l"/>
        <c:majorGridlines/>
        <c:numFmt formatCode="General" sourceLinked="1"/>
        <c:majorTickMark val="out"/>
        <c:minorTickMark val="none"/>
        <c:tickLblPos val="nextTo"/>
        <c:crossAx val="609985944"/>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2001</c:v>
                </c:pt>
              </c:strCache>
            </c:strRef>
          </c:tx>
          <c:invertIfNegative val="0"/>
          <c:cat>
            <c:strRef>
              <c:f>Sheet1!$A$2:$A$5</c:f>
              <c:strCache>
                <c:ptCount val="4"/>
                <c:pt idx="0">
                  <c:v>6th grade </c:v>
                </c:pt>
                <c:pt idx="1">
                  <c:v>8th grade</c:v>
                </c:pt>
                <c:pt idx="2">
                  <c:v>10th grade </c:v>
                </c:pt>
                <c:pt idx="3">
                  <c:v>12th grade </c:v>
                </c:pt>
              </c:strCache>
            </c:strRef>
          </c:cat>
          <c:val>
            <c:numRef>
              <c:f>Sheet1!$B$2:$B$5</c:f>
            </c:numRef>
          </c:val>
          <c:extLst>
            <c:ext xmlns:c16="http://schemas.microsoft.com/office/drawing/2014/chart" uri="{C3380CC4-5D6E-409C-BE32-E72D297353CC}">
              <c16:uniqueId val="{00000000-1A04-5C48-8050-08F3A8DEF780}"/>
            </c:ext>
          </c:extLst>
        </c:ser>
        <c:ser>
          <c:idx val="1"/>
          <c:order val="1"/>
          <c:tx>
            <c:strRef>
              <c:f>Sheet1!$C$1</c:f>
              <c:strCache>
                <c:ptCount val="1"/>
                <c:pt idx="0">
                  <c:v>2003</c:v>
                </c:pt>
              </c:strCache>
            </c:strRef>
          </c:tx>
          <c:invertIfNegative val="0"/>
          <c:cat>
            <c:strRef>
              <c:f>Sheet1!$A$2:$A$5</c:f>
              <c:strCache>
                <c:ptCount val="4"/>
                <c:pt idx="0">
                  <c:v>6th grade </c:v>
                </c:pt>
                <c:pt idx="1">
                  <c:v>8th grade</c:v>
                </c:pt>
                <c:pt idx="2">
                  <c:v>10th grade </c:v>
                </c:pt>
                <c:pt idx="3">
                  <c:v>12th grade </c:v>
                </c:pt>
              </c:strCache>
            </c:strRef>
          </c:cat>
          <c:val>
            <c:numRef>
              <c:f>Sheet1!$C$2:$C$5</c:f>
            </c:numRef>
          </c:val>
          <c:extLst>
            <c:ext xmlns:c16="http://schemas.microsoft.com/office/drawing/2014/chart" uri="{C3380CC4-5D6E-409C-BE32-E72D297353CC}">
              <c16:uniqueId val="{00000001-1A04-5C48-8050-08F3A8DEF780}"/>
            </c:ext>
          </c:extLst>
        </c:ser>
        <c:ser>
          <c:idx val="2"/>
          <c:order val="2"/>
          <c:tx>
            <c:strRef>
              <c:f>Sheet1!$D$1</c:f>
              <c:strCache>
                <c:ptCount val="1"/>
                <c:pt idx="0">
                  <c:v>2005</c:v>
                </c:pt>
              </c:strCache>
            </c:strRef>
          </c:tx>
          <c:invertIfNegative val="0"/>
          <c:cat>
            <c:strRef>
              <c:f>Sheet1!$A$2:$A$5</c:f>
              <c:strCache>
                <c:ptCount val="4"/>
                <c:pt idx="0">
                  <c:v>6th grade </c:v>
                </c:pt>
                <c:pt idx="1">
                  <c:v>8th grade</c:v>
                </c:pt>
                <c:pt idx="2">
                  <c:v>10th grade </c:v>
                </c:pt>
                <c:pt idx="3">
                  <c:v>12th grade </c:v>
                </c:pt>
              </c:strCache>
            </c:strRef>
          </c:cat>
          <c:val>
            <c:numRef>
              <c:f>Sheet1!$D$2:$D$5</c:f>
              <c:numCache>
                <c:formatCode>General</c:formatCode>
                <c:ptCount val="4"/>
                <c:pt idx="0">
                  <c:v>2.7</c:v>
                </c:pt>
                <c:pt idx="1">
                  <c:v>11.9</c:v>
                </c:pt>
                <c:pt idx="2">
                  <c:v>26.2</c:v>
                </c:pt>
                <c:pt idx="3">
                  <c:v>43.7</c:v>
                </c:pt>
              </c:numCache>
            </c:numRef>
          </c:val>
          <c:extLst>
            <c:ext xmlns:c16="http://schemas.microsoft.com/office/drawing/2014/chart" uri="{C3380CC4-5D6E-409C-BE32-E72D297353CC}">
              <c16:uniqueId val="{00000002-1A04-5C48-8050-08F3A8DEF780}"/>
            </c:ext>
          </c:extLst>
        </c:ser>
        <c:ser>
          <c:idx val="3"/>
          <c:order val="3"/>
          <c:tx>
            <c:strRef>
              <c:f>Sheet1!$E$1</c:f>
              <c:strCache>
                <c:ptCount val="1"/>
                <c:pt idx="0">
                  <c:v>2007</c:v>
                </c:pt>
              </c:strCache>
            </c:strRef>
          </c:tx>
          <c:invertIfNegative val="0"/>
          <c:cat>
            <c:strRef>
              <c:f>Sheet1!$A$2:$A$5</c:f>
              <c:strCache>
                <c:ptCount val="4"/>
                <c:pt idx="0">
                  <c:v>6th grade </c:v>
                </c:pt>
                <c:pt idx="1">
                  <c:v>8th grade</c:v>
                </c:pt>
                <c:pt idx="2">
                  <c:v>10th grade </c:v>
                </c:pt>
                <c:pt idx="3">
                  <c:v>12th grade </c:v>
                </c:pt>
              </c:strCache>
            </c:strRef>
          </c:cat>
          <c:val>
            <c:numRef>
              <c:f>Sheet1!$E$2:$E$5</c:f>
              <c:numCache>
                <c:formatCode>General</c:formatCode>
                <c:ptCount val="4"/>
                <c:pt idx="0">
                  <c:v>2.8</c:v>
                </c:pt>
                <c:pt idx="1">
                  <c:v>12.5</c:v>
                </c:pt>
                <c:pt idx="2">
                  <c:v>24.4</c:v>
                </c:pt>
                <c:pt idx="3">
                  <c:v>43.2</c:v>
                </c:pt>
              </c:numCache>
            </c:numRef>
          </c:val>
          <c:extLst>
            <c:ext xmlns:c16="http://schemas.microsoft.com/office/drawing/2014/chart" uri="{C3380CC4-5D6E-409C-BE32-E72D297353CC}">
              <c16:uniqueId val="{00000003-1A04-5C48-8050-08F3A8DEF780}"/>
            </c:ext>
          </c:extLst>
        </c:ser>
        <c:ser>
          <c:idx val="4"/>
          <c:order val="4"/>
          <c:tx>
            <c:strRef>
              <c:f>Sheet1!$F$1</c:f>
              <c:strCache>
                <c:ptCount val="1"/>
                <c:pt idx="0">
                  <c:v>2009</c:v>
                </c:pt>
              </c:strCache>
            </c:strRef>
          </c:tx>
          <c:invertIfNegative val="0"/>
          <c:cat>
            <c:strRef>
              <c:f>Sheet1!$A$2:$A$5</c:f>
              <c:strCache>
                <c:ptCount val="4"/>
                <c:pt idx="0">
                  <c:v>6th grade </c:v>
                </c:pt>
                <c:pt idx="1">
                  <c:v>8th grade</c:v>
                </c:pt>
                <c:pt idx="2">
                  <c:v>10th grade </c:v>
                </c:pt>
                <c:pt idx="3">
                  <c:v>12th grade </c:v>
                </c:pt>
              </c:strCache>
            </c:strRef>
          </c:cat>
          <c:val>
            <c:numRef>
              <c:f>Sheet1!$F$2:$F$5</c:f>
              <c:numCache>
                <c:formatCode>General</c:formatCode>
                <c:ptCount val="4"/>
                <c:pt idx="0">
                  <c:v>2.9</c:v>
                </c:pt>
                <c:pt idx="1">
                  <c:v>9.5</c:v>
                </c:pt>
                <c:pt idx="2">
                  <c:v>20</c:v>
                </c:pt>
                <c:pt idx="3">
                  <c:v>39.799999999999997</c:v>
                </c:pt>
              </c:numCache>
            </c:numRef>
          </c:val>
          <c:extLst>
            <c:ext xmlns:c16="http://schemas.microsoft.com/office/drawing/2014/chart" uri="{C3380CC4-5D6E-409C-BE32-E72D297353CC}">
              <c16:uniqueId val="{00000004-1A04-5C48-8050-08F3A8DEF780}"/>
            </c:ext>
          </c:extLst>
        </c:ser>
        <c:ser>
          <c:idx val="5"/>
          <c:order val="5"/>
          <c:tx>
            <c:strRef>
              <c:f>Sheet1!$G$1</c:f>
              <c:strCache>
                <c:ptCount val="1"/>
                <c:pt idx="0">
                  <c:v>2011</c:v>
                </c:pt>
              </c:strCache>
            </c:strRef>
          </c:tx>
          <c:invertIfNegative val="0"/>
          <c:cat>
            <c:strRef>
              <c:f>Sheet1!$A$2:$A$5</c:f>
              <c:strCache>
                <c:ptCount val="4"/>
                <c:pt idx="0">
                  <c:v>6th grade </c:v>
                </c:pt>
                <c:pt idx="1">
                  <c:v>8th grade</c:v>
                </c:pt>
                <c:pt idx="2">
                  <c:v>10th grade </c:v>
                </c:pt>
                <c:pt idx="3">
                  <c:v>12th grade </c:v>
                </c:pt>
              </c:strCache>
            </c:strRef>
          </c:cat>
          <c:val>
            <c:numRef>
              <c:f>Sheet1!$G$2:$G$5</c:f>
              <c:numCache>
                <c:formatCode>General</c:formatCode>
                <c:ptCount val="4"/>
                <c:pt idx="0">
                  <c:v>4.4000000000000004</c:v>
                </c:pt>
                <c:pt idx="1">
                  <c:v>7.4</c:v>
                </c:pt>
                <c:pt idx="2">
                  <c:v>17.5</c:v>
                </c:pt>
                <c:pt idx="3">
                  <c:v>32.9</c:v>
                </c:pt>
              </c:numCache>
            </c:numRef>
          </c:val>
          <c:extLst>
            <c:ext xmlns:c16="http://schemas.microsoft.com/office/drawing/2014/chart" uri="{C3380CC4-5D6E-409C-BE32-E72D297353CC}">
              <c16:uniqueId val="{00000005-1A04-5C48-8050-08F3A8DEF780}"/>
            </c:ext>
          </c:extLst>
        </c:ser>
        <c:ser>
          <c:idx val="6"/>
          <c:order val="6"/>
          <c:tx>
            <c:strRef>
              <c:f>Sheet1!$H$1</c:f>
              <c:strCache>
                <c:ptCount val="1"/>
                <c:pt idx="0">
                  <c:v>2013</c:v>
                </c:pt>
              </c:strCache>
            </c:strRef>
          </c:tx>
          <c:invertIfNegative val="0"/>
          <c:cat>
            <c:strRef>
              <c:f>Sheet1!$A$2:$A$5</c:f>
              <c:strCache>
                <c:ptCount val="4"/>
                <c:pt idx="0">
                  <c:v>6th grade </c:v>
                </c:pt>
                <c:pt idx="1">
                  <c:v>8th grade</c:v>
                </c:pt>
                <c:pt idx="2">
                  <c:v>10th grade </c:v>
                </c:pt>
                <c:pt idx="3">
                  <c:v>12th grade </c:v>
                </c:pt>
              </c:strCache>
            </c:strRef>
          </c:cat>
          <c:val>
            <c:numRef>
              <c:f>Sheet1!$H$2:$H$5</c:f>
              <c:numCache>
                <c:formatCode>General</c:formatCode>
                <c:ptCount val="4"/>
                <c:pt idx="0">
                  <c:v>1.3</c:v>
                </c:pt>
                <c:pt idx="1">
                  <c:v>4.5999999999999996</c:v>
                </c:pt>
                <c:pt idx="2">
                  <c:v>18.899999999999999</c:v>
                </c:pt>
                <c:pt idx="3">
                  <c:v>34.9</c:v>
                </c:pt>
              </c:numCache>
            </c:numRef>
          </c:val>
          <c:extLst>
            <c:ext xmlns:c16="http://schemas.microsoft.com/office/drawing/2014/chart" uri="{C3380CC4-5D6E-409C-BE32-E72D297353CC}">
              <c16:uniqueId val="{00000006-1A04-5C48-8050-08F3A8DEF780}"/>
            </c:ext>
          </c:extLst>
        </c:ser>
        <c:ser>
          <c:idx val="7"/>
          <c:order val="7"/>
          <c:tx>
            <c:strRef>
              <c:f>Sheet1!$I$1</c:f>
              <c:strCache>
                <c:ptCount val="1"/>
                <c:pt idx="0">
                  <c:v>2015</c:v>
                </c:pt>
              </c:strCache>
            </c:strRef>
          </c:tx>
          <c:invertIfNegative val="0"/>
          <c:cat>
            <c:strRef>
              <c:f>Sheet1!$A$2:$A$5</c:f>
              <c:strCache>
                <c:ptCount val="4"/>
                <c:pt idx="0">
                  <c:v>6th grade </c:v>
                </c:pt>
                <c:pt idx="1">
                  <c:v>8th grade</c:v>
                </c:pt>
                <c:pt idx="2">
                  <c:v>10th grade </c:v>
                </c:pt>
                <c:pt idx="3">
                  <c:v>12th grade </c:v>
                </c:pt>
              </c:strCache>
            </c:strRef>
          </c:cat>
          <c:val>
            <c:numRef>
              <c:f>Sheet1!$I$2:$I$5</c:f>
              <c:numCache>
                <c:formatCode>General</c:formatCode>
                <c:ptCount val="4"/>
                <c:pt idx="0">
                  <c:v>3.3</c:v>
                </c:pt>
                <c:pt idx="1">
                  <c:v>9.5</c:v>
                </c:pt>
                <c:pt idx="2">
                  <c:v>22.3</c:v>
                </c:pt>
                <c:pt idx="3">
                  <c:v>37.6</c:v>
                </c:pt>
              </c:numCache>
            </c:numRef>
          </c:val>
          <c:extLst>
            <c:ext xmlns:c16="http://schemas.microsoft.com/office/drawing/2014/chart" uri="{C3380CC4-5D6E-409C-BE32-E72D297353CC}">
              <c16:uniqueId val="{00000007-1A04-5C48-8050-08F3A8DEF780}"/>
            </c:ext>
          </c:extLst>
        </c:ser>
        <c:ser>
          <c:idx val="8"/>
          <c:order val="8"/>
          <c:tx>
            <c:strRef>
              <c:f>Sheet1!$J$1</c:f>
              <c:strCache>
                <c:ptCount val="1"/>
                <c:pt idx="0">
                  <c:v>2017</c:v>
                </c:pt>
              </c:strCache>
            </c:strRef>
          </c:tx>
          <c:invertIfNegative val="0"/>
          <c:cat>
            <c:strRef>
              <c:f>Sheet1!$A$2:$A$5</c:f>
              <c:strCache>
                <c:ptCount val="4"/>
                <c:pt idx="0">
                  <c:v>6th grade </c:v>
                </c:pt>
                <c:pt idx="1">
                  <c:v>8th grade</c:v>
                </c:pt>
                <c:pt idx="2">
                  <c:v>10th grade </c:v>
                </c:pt>
                <c:pt idx="3">
                  <c:v>12th grade </c:v>
                </c:pt>
              </c:strCache>
            </c:strRef>
          </c:cat>
          <c:val>
            <c:numRef>
              <c:f>Sheet1!$J$2:$J$5</c:f>
              <c:numCache>
                <c:formatCode>General</c:formatCode>
                <c:ptCount val="4"/>
                <c:pt idx="0">
                  <c:v>1.1000000000000001</c:v>
                </c:pt>
                <c:pt idx="1">
                  <c:v>5.4</c:v>
                </c:pt>
                <c:pt idx="2">
                  <c:v>12.3</c:v>
                </c:pt>
                <c:pt idx="3">
                  <c:v>35.4</c:v>
                </c:pt>
              </c:numCache>
            </c:numRef>
          </c:val>
          <c:extLst>
            <c:ext xmlns:c16="http://schemas.microsoft.com/office/drawing/2014/chart" uri="{C3380CC4-5D6E-409C-BE32-E72D297353CC}">
              <c16:uniqueId val="{00000008-1A04-5C48-8050-08F3A8DEF780}"/>
            </c:ext>
          </c:extLst>
        </c:ser>
        <c:dLbls>
          <c:showLegendKey val="0"/>
          <c:showVal val="0"/>
          <c:showCatName val="0"/>
          <c:showSerName val="0"/>
          <c:showPercent val="0"/>
          <c:showBubbleSize val="0"/>
        </c:dLbls>
        <c:gapWidth val="150"/>
        <c:axId val="468317416"/>
        <c:axId val="397962808"/>
      </c:barChart>
      <c:catAx>
        <c:axId val="468317416"/>
        <c:scaling>
          <c:orientation val="minMax"/>
        </c:scaling>
        <c:delete val="0"/>
        <c:axPos val="b"/>
        <c:numFmt formatCode="General" sourceLinked="0"/>
        <c:majorTickMark val="out"/>
        <c:minorTickMark val="none"/>
        <c:tickLblPos val="nextTo"/>
        <c:crossAx val="397962808"/>
        <c:crosses val="autoZero"/>
        <c:auto val="1"/>
        <c:lblAlgn val="ctr"/>
        <c:lblOffset val="100"/>
        <c:noMultiLvlLbl val="0"/>
      </c:catAx>
      <c:valAx>
        <c:axId val="397962808"/>
        <c:scaling>
          <c:orientation val="minMax"/>
          <c:max val="80"/>
        </c:scaling>
        <c:delete val="0"/>
        <c:axPos val="l"/>
        <c:majorGridlines/>
        <c:numFmt formatCode="General" sourceLinked="1"/>
        <c:majorTickMark val="out"/>
        <c:minorTickMark val="none"/>
        <c:tickLblPos val="nextTo"/>
        <c:crossAx val="468317416"/>
        <c:crosses val="autoZero"/>
        <c:crossBetween val="between"/>
      </c:valAx>
    </c:plotArea>
    <c:legend>
      <c:legendPos val="r"/>
      <c:layout>
        <c:manualLayout>
          <c:xMode val="edge"/>
          <c:yMode val="edge"/>
          <c:x val="0.88158741197383295"/>
          <c:y val="2.1786522209020501E-2"/>
          <c:w val="0.1013628579135"/>
          <c:h val="0.63416933497123595"/>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2011</c:v>
                </c:pt>
              </c:strCache>
            </c:strRef>
          </c:tx>
          <c:invertIfNegative val="0"/>
          <c:cat>
            <c:strRef>
              <c:f>Sheet1!$A$2:$A$6</c:f>
              <c:strCache>
                <c:ptCount val="5"/>
                <c:pt idx="0">
                  <c:v>PEDs &amp; Steroids</c:v>
                </c:pt>
                <c:pt idx="1">
                  <c:v>Narcotic Prescription Drugs</c:v>
                </c:pt>
                <c:pt idx="2">
                  <c:v>Prescription Tranquilizers</c:v>
                </c:pt>
                <c:pt idx="3">
                  <c:v>Prescription Stimulants</c:v>
                </c:pt>
                <c:pt idx="4">
                  <c:v>Used OTC Drugs to get High </c:v>
                </c:pt>
              </c:strCache>
            </c:strRef>
          </c:cat>
          <c:val>
            <c:numRef>
              <c:f>Sheet1!$B$2:$B$6</c:f>
            </c:numRef>
          </c:val>
          <c:extLst>
            <c:ext xmlns:c16="http://schemas.microsoft.com/office/drawing/2014/chart" uri="{C3380CC4-5D6E-409C-BE32-E72D297353CC}">
              <c16:uniqueId val="{00000000-0A11-9D49-960F-30DD9ED1AFED}"/>
            </c:ext>
          </c:extLst>
        </c:ser>
        <c:ser>
          <c:idx val="1"/>
          <c:order val="1"/>
          <c:tx>
            <c:strRef>
              <c:f>Sheet1!$C$1</c:f>
              <c:strCache>
                <c:ptCount val="1"/>
                <c:pt idx="0">
                  <c:v>2013</c:v>
                </c:pt>
              </c:strCache>
            </c:strRef>
          </c:tx>
          <c:invertIfNegative val="0"/>
          <c:cat>
            <c:strRef>
              <c:f>Sheet1!$A$2:$A$6</c:f>
              <c:strCache>
                <c:ptCount val="5"/>
                <c:pt idx="0">
                  <c:v>PEDs &amp; Steroids</c:v>
                </c:pt>
                <c:pt idx="1">
                  <c:v>Narcotic Prescription Drugs</c:v>
                </c:pt>
                <c:pt idx="2">
                  <c:v>Prescription Tranquilizers</c:v>
                </c:pt>
                <c:pt idx="3">
                  <c:v>Prescription Stimulants</c:v>
                </c:pt>
                <c:pt idx="4">
                  <c:v>Used OTC Drugs to get High </c:v>
                </c:pt>
              </c:strCache>
            </c:strRef>
          </c:cat>
          <c:val>
            <c:numRef>
              <c:f>Sheet1!$C$2:$C$6</c:f>
              <c:numCache>
                <c:formatCode>General</c:formatCode>
                <c:ptCount val="5"/>
                <c:pt idx="0">
                  <c:v>0.4</c:v>
                </c:pt>
                <c:pt idx="1">
                  <c:v>5.2</c:v>
                </c:pt>
                <c:pt idx="2">
                  <c:v>1.8</c:v>
                </c:pt>
                <c:pt idx="3">
                  <c:v>3.5</c:v>
                </c:pt>
              </c:numCache>
            </c:numRef>
          </c:val>
          <c:extLst>
            <c:ext xmlns:c16="http://schemas.microsoft.com/office/drawing/2014/chart" uri="{C3380CC4-5D6E-409C-BE32-E72D297353CC}">
              <c16:uniqueId val="{00000001-0A11-9D49-960F-30DD9ED1AFED}"/>
            </c:ext>
          </c:extLst>
        </c:ser>
        <c:ser>
          <c:idx val="2"/>
          <c:order val="2"/>
          <c:tx>
            <c:strRef>
              <c:f>Sheet1!$D$1</c:f>
              <c:strCache>
                <c:ptCount val="1"/>
                <c:pt idx="0">
                  <c:v>2015</c:v>
                </c:pt>
              </c:strCache>
            </c:strRef>
          </c:tx>
          <c:invertIfNegative val="0"/>
          <c:cat>
            <c:strRef>
              <c:f>Sheet1!$A$2:$A$6</c:f>
              <c:strCache>
                <c:ptCount val="5"/>
                <c:pt idx="0">
                  <c:v>PEDs &amp; Steroids</c:v>
                </c:pt>
                <c:pt idx="1">
                  <c:v>Narcotic Prescription Drugs</c:v>
                </c:pt>
                <c:pt idx="2">
                  <c:v>Prescription Tranquilizers</c:v>
                </c:pt>
                <c:pt idx="3">
                  <c:v>Prescription Stimulants</c:v>
                </c:pt>
                <c:pt idx="4">
                  <c:v>Used OTC Drugs to get High </c:v>
                </c:pt>
              </c:strCache>
            </c:strRef>
          </c:cat>
          <c:val>
            <c:numRef>
              <c:f>Sheet1!$D$2:$D$6</c:f>
              <c:numCache>
                <c:formatCode>General</c:formatCode>
                <c:ptCount val="5"/>
                <c:pt idx="0">
                  <c:v>0.6</c:v>
                </c:pt>
                <c:pt idx="1">
                  <c:v>4.0999999999999996</c:v>
                </c:pt>
                <c:pt idx="2">
                  <c:v>1.3</c:v>
                </c:pt>
                <c:pt idx="3">
                  <c:v>3.1</c:v>
                </c:pt>
                <c:pt idx="4">
                  <c:v>3.3</c:v>
                </c:pt>
              </c:numCache>
            </c:numRef>
          </c:val>
          <c:extLst>
            <c:ext xmlns:c16="http://schemas.microsoft.com/office/drawing/2014/chart" uri="{C3380CC4-5D6E-409C-BE32-E72D297353CC}">
              <c16:uniqueId val="{00000002-0A11-9D49-960F-30DD9ED1AFED}"/>
            </c:ext>
          </c:extLst>
        </c:ser>
        <c:ser>
          <c:idx val="3"/>
          <c:order val="3"/>
          <c:tx>
            <c:strRef>
              <c:f>Sheet1!$E$1</c:f>
              <c:strCache>
                <c:ptCount val="1"/>
                <c:pt idx="0">
                  <c:v>2017</c:v>
                </c:pt>
              </c:strCache>
            </c:strRef>
          </c:tx>
          <c:invertIfNegative val="0"/>
          <c:cat>
            <c:strRef>
              <c:f>Sheet1!$A$2:$A$6</c:f>
              <c:strCache>
                <c:ptCount val="5"/>
                <c:pt idx="0">
                  <c:v>PEDs &amp; Steroids</c:v>
                </c:pt>
                <c:pt idx="1">
                  <c:v>Narcotic Prescription Drugs</c:v>
                </c:pt>
                <c:pt idx="2">
                  <c:v>Prescription Tranquilizers</c:v>
                </c:pt>
                <c:pt idx="3">
                  <c:v>Prescription Stimulants</c:v>
                </c:pt>
                <c:pt idx="4">
                  <c:v>Used OTC Drugs to get High </c:v>
                </c:pt>
              </c:strCache>
            </c:strRef>
          </c:cat>
          <c:val>
            <c:numRef>
              <c:f>Sheet1!$E$2:$E$6</c:f>
              <c:numCache>
                <c:formatCode>General</c:formatCode>
                <c:ptCount val="5"/>
                <c:pt idx="0">
                  <c:v>0.5</c:v>
                </c:pt>
                <c:pt idx="1">
                  <c:v>3.1</c:v>
                </c:pt>
                <c:pt idx="2">
                  <c:v>1.9</c:v>
                </c:pt>
                <c:pt idx="3">
                  <c:v>2.4</c:v>
                </c:pt>
                <c:pt idx="4">
                  <c:v>2.9</c:v>
                </c:pt>
              </c:numCache>
            </c:numRef>
          </c:val>
          <c:extLst>
            <c:ext xmlns:c16="http://schemas.microsoft.com/office/drawing/2014/chart" uri="{C3380CC4-5D6E-409C-BE32-E72D297353CC}">
              <c16:uniqueId val="{00000003-0A11-9D49-960F-30DD9ED1AFED}"/>
            </c:ext>
          </c:extLst>
        </c:ser>
        <c:dLbls>
          <c:showLegendKey val="0"/>
          <c:showVal val="0"/>
          <c:showCatName val="0"/>
          <c:showSerName val="0"/>
          <c:showPercent val="0"/>
          <c:showBubbleSize val="0"/>
        </c:dLbls>
        <c:gapWidth val="150"/>
        <c:axId val="397628024"/>
        <c:axId val="397551736"/>
      </c:barChart>
      <c:catAx>
        <c:axId val="397628024"/>
        <c:scaling>
          <c:orientation val="minMax"/>
        </c:scaling>
        <c:delete val="0"/>
        <c:axPos val="b"/>
        <c:numFmt formatCode="General" sourceLinked="0"/>
        <c:majorTickMark val="out"/>
        <c:minorTickMark val="none"/>
        <c:tickLblPos val="nextTo"/>
        <c:crossAx val="397551736"/>
        <c:crosses val="autoZero"/>
        <c:auto val="1"/>
        <c:lblAlgn val="ctr"/>
        <c:lblOffset val="100"/>
        <c:noMultiLvlLbl val="0"/>
      </c:catAx>
      <c:valAx>
        <c:axId val="397551736"/>
        <c:scaling>
          <c:orientation val="minMax"/>
        </c:scaling>
        <c:delete val="0"/>
        <c:axPos val="l"/>
        <c:majorGridlines/>
        <c:numFmt formatCode="General" sourceLinked="1"/>
        <c:majorTickMark val="out"/>
        <c:minorTickMark val="none"/>
        <c:tickLblPos val="nextTo"/>
        <c:crossAx val="397628024"/>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2001</c:v>
                </c:pt>
              </c:strCache>
            </c:strRef>
          </c:tx>
          <c:invertIfNegative val="0"/>
          <c:cat>
            <c:strRef>
              <c:f>Sheet1!$A$2:$A$5</c:f>
              <c:strCache>
                <c:ptCount val="4"/>
                <c:pt idx="0">
                  <c:v>6th grade </c:v>
                </c:pt>
                <c:pt idx="1">
                  <c:v>8th grade</c:v>
                </c:pt>
                <c:pt idx="2">
                  <c:v>10th grade </c:v>
                </c:pt>
                <c:pt idx="3">
                  <c:v>12th grade </c:v>
                </c:pt>
              </c:strCache>
            </c:strRef>
          </c:cat>
          <c:val>
            <c:numRef>
              <c:f>Sheet1!$B$2:$B$5</c:f>
              <c:numCache>
                <c:formatCode>General</c:formatCode>
                <c:ptCount val="4"/>
                <c:pt idx="0">
                  <c:v>0</c:v>
                </c:pt>
                <c:pt idx="1">
                  <c:v>2</c:v>
                </c:pt>
                <c:pt idx="2">
                  <c:v>13.5</c:v>
                </c:pt>
                <c:pt idx="3">
                  <c:v>29.4</c:v>
                </c:pt>
              </c:numCache>
            </c:numRef>
          </c:val>
          <c:extLst>
            <c:ext xmlns:c16="http://schemas.microsoft.com/office/drawing/2014/chart" uri="{C3380CC4-5D6E-409C-BE32-E72D297353CC}">
              <c16:uniqueId val="{00000000-A933-4646-B581-01B8455C680B}"/>
            </c:ext>
          </c:extLst>
        </c:ser>
        <c:ser>
          <c:idx val="1"/>
          <c:order val="1"/>
          <c:tx>
            <c:strRef>
              <c:f>Sheet1!$C$1</c:f>
              <c:strCache>
                <c:ptCount val="1"/>
                <c:pt idx="0">
                  <c:v>2003</c:v>
                </c:pt>
              </c:strCache>
            </c:strRef>
          </c:tx>
          <c:invertIfNegative val="0"/>
          <c:cat>
            <c:strRef>
              <c:f>Sheet1!$A$2:$A$5</c:f>
              <c:strCache>
                <c:ptCount val="4"/>
                <c:pt idx="0">
                  <c:v>6th grade </c:v>
                </c:pt>
                <c:pt idx="1">
                  <c:v>8th grade</c:v>
                </c:pt>
                <c:pt idx="2">
                  <c:v>10th grade </c:v>
                </c:pt>
                <c:pt idx="3">
                  <c:v>12th grade </c:v>
                </c:pt>
              </c:strCache>
            </c:strRef>
          </c:cat>
          <c:val>
            <c:numRef>
              <c:f>Sheet1!$C$2:$C$5</c:f>
              <c:numCache>
                <c:formatCode>General</c:formatCode>
                <c:ptCount val="4"/>
                <c:pt idx="0">
                  <c:v>0.2</c:v>
                </c:pt>
                <c:pt idx="1">
                  <c:v>1.9</c:v>
                </c:pt>
                <c:pt idx="2">
                  <c:v>11.7</c:v>
                </c:pt>
                <c:pt idx="3">
                  <c:v>21.6</c:v>
                </c:pt>
              </c:numCache>
            </c:numRef>
          </c:val>
          <c:extLst>
            <c:ext xmlns:c16="http://schemas.microsoft.com/office/drawing/2014/chart" uri="{C3380CC4-5D6E-409C-BE32-E72D297353CC}">
              <c16:uniqueId val="{00000001-A933-4646-B581-01B8455C680B}"/>
            </c:ext>
          </c:extLst>
        </c:ser>
        <c:ser>
          <c:idx val="2"/>
          <c:order val="2"/>
          <c:tx>
            <c:strRef>
              <c:f>Sheet1!$D$1</c:f>
              <c:strCache>
                <c:ptCount val="1"/>
                <c:pt idx="0">
                  <c:v>2005</c:v>
                </c:pt>
              </c:strCache>
            </c:strRef>
          </c:tx>
          <c:invertIfNegative val="0"/>
          <c:cat>
            <c:strRef>
              <c:f>Sheet1!$A$2:$A$5</c:f>
              <c:strCache>
                <c:ptCount val="4"/>
                <c:pt idx="0">
                  <c:v>6th grade </c:v>
                </c:pt>
                <c:pt idx="1">
                  <c:v>8th grade</c:v>
                </c:pt>
                <c:pt idx="2">
                  <c:v>10th grade </c:v>
                </c:pt>
                <c:pt idx="3">
                  <c:v>12th grade </c:v>
                </c:pt>
              </c:strCache>
            </c:strRef>
          </c:cat>
          <c:val>
            <c:numRef>
              <c:f>Sheet1!$D$2:$D$5</c:f>
              <c:numCache>
                <c:formatCode>General</c:formatCode>
                <c:ptCount val="4"/>
                <c:pt idx="0">
                  <c:v>0.2</c:v>
                </c:pt>
                <c:pt idx="1">
                  <c:v>2</c:v>
                </c:pt>
                <c:pt idx="2">
                  <c:v>8.6</c:v>
                </c:pt>
                <c:pt idx="3">
                  <c:v>20.6</c:v>
                </c:pt>
              </c:numCache>
            </c:numRef>
          </c:val>
          <c:extLst>
            <c:ext xmlns:c16="http://schemas.microsoft.com/office/drawing/2014/chart" uri="{C3380CC4-5D6E-409C-BE32-E72D297353CC}">
              <c16:uniqueId val="{00000002-A933-4646-B581-01B8455C680B}"/>
            </c:ext>
          </c:extLst>
        </c:ser>
        <c:ser>
          <c:idx val="3"/>
          <c:order val="3"/>
          <c:tx>
            <c:strRef>
              <c:f>Sheet1!$E$1</c:f>
              <c:strCache>
                <c:ptCount val="1"/>
                <c:pt idx="0">
                  <c:v>2007</c:v>
                </c:pt>
              </c:strCache>
            </c:strRef>
          </c:tx>
          <c:invertIfNegative val="0"/>
          <c:cat>
            <c:strRef>
              <c:f>Sheet1!$A$2:$A$5</c:f>
              <c:strCache>
                <c:ptCount val="4"/>
                <c:pt idx="0">
                  <c:v>6th grade </c:v>
                </c:pt>
                <c:pt idx="1">
                  <c:v>8th grade</c:v>
                </c:pt>
                <c:pt idx="2">
                  <c:v>10th grade </c:v>
                </c:pt>
                <c:pt idx="3">
                  <c:v>12th grade </c:v>
                </c:pt>
              </c:strCache>
            </c:strRef>
          </c:cat>
          <c:val>
            <c:numRef>
              <c:f>Sheet1!$E$2:$E$5</c:f>
              <c:numCache>
                <c:formatCode>General</c:formatCode>
                <c:ptCount val="4"/>
                <c:pt idx="0">
                  <c:v>0</c:v>
                </c:pt>
                <c:pt idx="1">
                  <c:v>2.4</c:v>
                </c:pt>
                <c:pt idx="2">
                  <c:v>10.8</c:v>
                </c:pt>
                <c:pt idx="3">
                  <c:v>13</c:v>
                </c:pt>
              </c:numCache>
            </c:numRef>
          </c:val>
          <c:extLst>
            <c:ext xmlns:c16="http://schemas.microsoft.com/office/drawing/2014/chart" uri="{C3380CC4-5D6E-409C-BE32-E72D297353CC}">
              <c16:uniqueId val="{00000003-A933-4646-B581-01B8455C680B}"/>
            </c:ext>
          </c:extLst>
        </c:ser>
        <c:ser>
          <c:idx val="4"/>
          <c:order val="4"/>
          <c:tx>
            <c:strRef>
              <c:f>Sheet1!$F$1</c:f>
              <c:strCache>
                <c:ptCount val="1"/>
                <c:pt idx="0">
                  <c:v>2009</c:v>
                </c:pt>
              </c:strCache>
            </c:strRef>
          </c:tx>
          <c:invertIfNegative val="0"/>
          <c:cat>
            <c:strRef>
              <c:f>Sheet1!$A$2:$A$5</c:f>
              <c:strCache>
                <c:ptCount val="4"/>
                <c:pt idx="0">
                  <c:v>6th grade </c:v>
                </c:pt>
                <c:pt idx="1">
                  <c:v>8th grade</c:v>
                </c:pt>
                <c:pt idx="2">
                  <c:v>10th grade </c:v>
                </c:pt>
                <c:pt idx="3">
                  <c:v>12th grade </c:v>
                </c:pt>
              </c:strCache>
            </c:strRef>
          </c:cat>
          <c:val>
            <c:numRef>
              <c:f>Sheet1!$F$2:$F$5</c:f>
              <c:numCache>
                <c:formatCode>General</c:formatCode>
                <c:ptCount val="4"/>
                <c:pt idx="0">
                  <c:v>0.6</c:v>
                </c:pt>
                <c:pt idx="1">
                  <c:v>1.7</c:v>
                </c:pt>
                <c:pt idx="2">
                  <c:v>2.8</c:v>
                </c:pt>
                <c:pt idx="3">
                  <c:v>8.3000000000000007</c:v>
                </c:pt>
              </c:numCache>
            </c:numRef>
          </c:val>
          <c:extLst>
            <c:ext xmlns:c16="http://schemas.microsoft.com/office/drawing/2014/chart" uri="{C3380CC4-5D6E-409C-BE32-E72D297353CC}">
              <c16:uniqueId val="{00000004-A933-4646-B581-01B8455C680B}"/>
            </c:ext>
          </c:extLst>
        </c:ser>
        <c:ser>
          <c:idx val="5"/>
          <c:order val="5"/>
          <c:tx>
            <c:strRef>
              <c:f>Sheet1!$G$1</c:f>
              <c:strCache>
                <c:ptCount val="1"/>
                <c:pt idx="0">
                  <c:v>2011</c:v>
                </c:pt>
              </c:strCache>
            </c:strRef>
          </c:tx>
          <c:invertIfNegative val="0"/>
          <c:cat>
            <c:strRef>
              <c:f>Sheet1!$A$2:$A$5</c:f>
              <c:strCache>
                <c:ptCount val="4"/>
                <c:pt idx="0">
                  <c:v>6th grade </c:v>
                </c:pt>
                <c:pt idx="1">
                  <c:v>8th grade</c:v>
                </c:pt>
                <c:pt idx="2">
                  <c:v>10th grade </c:v>
                </c:pt>
                <c:pt idx="3">
                  <c:v>12th grade </c:v>
                </c:pt>
              </c:strCache>
            </c:strRef>
          </c:cat>
          <c:val>
            <c:numRef>
              <c:f>Sheet1!$G$2:$G$5</c:f>
              <c:numCache>
                <c:formatCode>General</c:formatCode>
                <c:ptCount val="4"/>
                <c:pt idx="0">
                  <c:v>0.3</c:v>
                </c:pt>
                <c:pt idx="1">
                  <c:v>0.2</c:v>
                </c:pt>
                <c:pt idx="2">
                  <c:v>8.6999999999999993</c:v>
                </c:pt>
                <c:pt idx="3">
                  <c:v>19.899999999999999</c:v>
                </c:pt>
              </c:numCache>
            </c:numRef>
          </c:val>
          <c:extLst>
            <c:ext xmlns:c16="http://schemas.microsoft.com/office/drawing/2014/chart" uri="{C3380CC4-5D6E-409C-BE32-E72D297353CC}">
              <c16:uniqueId val="{00000005-A933-4646-B581-01B8455C680B}"/>
            </c:ext>
          </c:extLst>
        </c:ser>
        <c:ser>
          <c:idx val="6"/>
          <c:order val="6"/>
          <c:tx>
            <c:strRef>
              <c:f>Sheet1!$H$1</c:f>
              <c:strCache>
                <c:ptCount val="1"/>
                <c:pt idx="0">
                  <c:v>2013</c:v>
                </c:pt>
              </c:strCache>
            </c:strRef>
          </c:tx>
          <c:invertIfNegative val="0"/>
          <c:cat>
            <c:strRef>
              <c:f>Sheet1!$A$2:$A$5</c:f>
              <c:strCache>
                <c:ptCount val="4"/>
                <c:pt idx="0">
                  <c:v>6th grade </c:v>
                </c:pt>
                <c:pt idx="1">
                  <c:v>8th grade</c:v>
                </c:pt>
                <c:pt idx="2">
                  <c:v>10th grade </c:v>
                </c:pt>
                <c:pt idx="3">
                  <c:v>12th grade </c:v>
                </c:pt>
              </c:strCache>
            </c:strRef>
          </c:cat>
          <c:val>
            <c:numRef>
              <c:f>Sheet1!$H$2:$H$5</c:f>
              <c:numCache>
                <c:formatCode>General</c:formatCode>
                <c:ptCount val="4"/>
                <c:pt idx="0">
                  <c:v>0</c:v>
                </c:pt>
                <c:pt idx="1">
                  <c:v>0.5</c:v>
                </c:pt>
                <c:pt idx="2">
                  <c:v>8.8000000000000007</c:v>
                </c:pt>
                <c:pt idx="3">
                  <c:v>21.1</c:v>
                </c:pt>
              </c:numCache>
            </c:numRef>
          </c:val>
          <c:extLst>
            <c:ext xmlns:c16="http://schemas.microsoft.com/office/drawing/2014/chart" uri="{C3380CC4-5D6E-409C-BE32-E72D297353CC}">
              <c16:uniqueId val="{00000006-A933-4646-B581-01B8455C680B}"/>
            </c:ext>
          </c:extLst>
        </c:ser>
        <c:ser>
          <c:idx val="7"/>
          <c:order val="7"/>
          <c:tx>
            <c:strRef>
              <c:f>Sheet1!$I$1</c:f>
              <c:strCache>
                <c:ptCount val="1"/>
                <c:pt idx="0">
                  <c:v>2015</c:v>
                </c:pt>
              </c:strCache>
            </c:strRef>
          </c:tx>
          <c:invertIfNegative val="0"/>
          <c:cat>
            <c:strRef>
              <c:f>Sheet1!$A$2:$A$5</c:f>
              <c:strCache>
                <c:ptCount val="4"/>
                <c:pt idx="0">
                  <c:v>6th grade </c:v>
                </c:pt>
                <c:pt idx="1">
                  <c:v>8th grade</c:v>
                </c:pt>
                <c:pt idx="2">
                  <c:v>10th grade </c:v>
                </c:pt>
                <c:pt idx="3">
                  <c:v>12th grade </c:v>
                </c:pt>
              </c:strCache>
            </c:strRef>
          </c:cat>
          <c:val>
            <c:numRef>
              <c:f>Sheet1!$I$2:$I$5</c:f>
              <c:numCache>
                <c:formatCode>General</c:formatCode>
                <c:ptCount val="4"/>
                <c:pt idx="0">
                  <c:v>0</c:v>
                </c:pt>
                <c:pt idx="1">
                  <c:v>0.4</c:v>
                </c:pt>
                <c:pt idx="2">
                  <c:v>5</c:v>
                </c:pt>
                <c:pt idx="3">
                  <c:v>21.3</c:v>
                </c:pt>
              </c:numCache>
            </c:numRef>
          </c:val>
          <c:extLst>
            <c:ext xmlns:c16="http://schemas.microsoft.com/office/drawing/2014/chart" uri="{C3380CC4-5D6E-409C-BE32-E72D297353CC}">
              <c16:uniqueId val="{00000007-A933-4646-B581-01B8455C680B}"/>
            </c:ext>
          </c:extLst>
        </c:ser>
        <c:ser>
          <c:idx val="8"/>
          <c:order val="8"/>
          <c:tx>
            <c:strRef>
              <c:f>Sheet1!$J$1</c:f>
              <c:strCache>
                <c:ptCount val="1"/>
                <c:pt idx="0">
                  <c:v>2017</c:v>
                </c:pt>
              </c:strCache>
            </c:strRef>
          </c:tx>
          <c:invertIfNegative val="0"/>
          <c:cat>
            <c:strRef>
              <c:f>Sheet1!$A$2:$A$5</c:f>
              <c:strCache>
                <c:ptCount val="4"/>
                <c:pt idx="0">
                  <c:v>6th grade </c:v>
                </c:pt>
                <c:pt idx="1">
                  <c:v>8th grade</c:v>
                </c:pt>
                <c:pt idx="2">
                  <c:v>10th grade </c:v>
                </c:pt>
                <c:pt idx="3">
                  <c:v>12th grade </c:v>
                </c:pt>
              </c:strCache>
            </c:strRef>
          </c:cat>
          <c:val>
            <c:numRef>
              <c:f>Sheet1!$J$2:$J$5</c:f>
              <c:numCache>
                <c:formatCode>General</c:formatCode>
                <c:ptCount val="4"/>
                <c:pt idx="0">
                  <c:v>0</c:v>
                </c:pt>
                <c:pt idx="1">
                  <c:v>1.2</c:v>
                </c:pt>
                <c:pt idx="2">
                  <c:v>7.7</c:v>
                </c:pt>
                <c:pt idx="3">
                  <c:v>22.2</c:v>
                </c:pt>
              </c:numCache>
            </c:numRef>
          </c:val>
          <c:extLst>
            <c:ext xmlns:c16="http://schemas.microsoft.com/office/drawing/2014/chart" uri="{C3380CC4-5D6E-409C-BE32-E72D297353CC}">
              <c16:uniqueId val="{00000008-A933-4646-B581-01B8455C680B}"/>
            </c:ext>
          </c:extLst>
        </c:ser>
        <c:dLbls>
          <c:showLegendKey val="0"/>
          <c:showVal val="0"/>
          <c:showCatName val="0"/>
          <c:showSerName val="0"/>
          <c:showPercent val="0"/>
          <c:showBubbleSize val="0"/>
        </c:dLbls>
        <c:gapWidth val="150"/>
        <c:axId val="397940936"/>
        <c:axId val="398098760"/>
      </c:barChart>
      <c:catAx>
        <c:axId val="397940936"/>
        <c:scaling>
          <c:orientation val="minMax"/>
        </c:scaling>
        <c:delete val="0"/>
        <c:axPos val="b"/>
        <c:numFmt formatCode="General" sourceLinked="0"/>
        <c:majorTickMark val="out"/>
        <c:minorTickMark val="none"/>
        <c:tickLblPos val="nextTo"/>
        <c:crossAx val="398098760"/>
        <c:crosses val="autoZero"/>
        <c:auto val="1"/>
        <c:lblAlgn val="ctr"/>
        <c:lblOffset val="100"/>
        <c:noMultiLvlLbl val="0"/>
      </c:catAx>
      <c:valAx>
        <c:axId val="398098760"/>
        <c:scaling>
          <c:orientation val="minMax"/>
          <c:max val="30"/>
        </c:scaling>
        <c:delete val="0"/>
        <c:axPos val="l"/>
        <c:majorGridlines/>
        <c:numFmt formatCode="General" sourceLinked="1"/>
        <c:majorTickMark val="out"/>
        <c:minorTickMark val="none"/>
        <c:tickLblPos val="nextTo"/>
        <c:crossAx val="397940936"/>
        <c:crosses val="autoZero"/>
        <c:crossBetween val="between"/>
      </c:valAx>
    </c:plotArea>
    <c:legend>
      <c:legendPos val="r"/>
      <c:layout>
        <c:manualLayout>
          <c:xMode val="edge"/>
          <c:yMode val="edge"/>
          <c:x val="0.88158741197383295"/>
          <c:y val="4.2246880265286502E-2"/>
          <c:w val="0.1013628579135"/>
          <c:h val="0.81536057353444602"/>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2001</c:v>
                </c:pt>
              </c:strCache>
            </c:strRef>
          </c:tx>
          <c:invertIfNegative val="0"/>
          <c:cat>
            <c:strRef>
              <c:f>Sheet1!$A$2:$A$5</c:f>
              <c:strCache>
                <c:ptCount val="4"/>
                <c:pt idx="0">
                  <c:v>6th grade </c:v>
                </c:pt>
                <c:pt idx="1">
                  <c:v>8th grade</c:v>
                </c:pt>
                <c:pt idx="2">
                  <c:v>10th grade </c:v>
                </c:pt>
                <c:pt idx="3">
                  <c:v>12th grade </c:v>
                </c:pt>
              </c:strCache>
            </c:strRef>
          </c:cat>
          <c:val>
            <c:numRef>
              <c:f>Sheet1!$B$2:$B$5</c:f>
            </c:numRef>
          </c:val>
          <c:extLst>
            <c:ext xmlns:c16="http://schemas.microsoft.com/office/drawing/2014/chart" uri="{C3380CC4-5D6E-409C-BE32-E72D297353CC}">
              <c16:uniqueId val="{00000000-61B4-F547-9F9D-F2B86AAE28AF}"/>
            </c:ext>
          </c:extLst>
        </c:ser>
        <c:ser>
          <c:idx val="1"/>
          <c:order val="1"/>
          <c:tx>
            <c:strRef>
              <c:f>Sheet1!$C$1</c:f>
              <c:strCache>
                <c:ptCount val="1"/>
                <c:pt idx="0">
                  <c:v>2003</c:v>
                </c:pt>
              </c:strCache>
            </c:strRef>
          </c:tx>
          <c:invertIfNegative val="0"/>
          <c:cat>
            <c:strRef>
              <c:f>Sheet1!$A$2:$A$5</c:f>
              <c:strCache>
                <c:ptCount val="4"/>
                <c:pt idx="0">
                  <c:v>6th grade </c:v>
                </c:pt>
                <c:pt idx="1">
                  <c:v>8th grade</c:v>
                </c:pt>
                <c:pt idx="2">
                  <c:v>10th grade </c:v>
                </c:pt>
                <c:pt idx="3">
                  <c:v>12th grade </c:v>
                </c:pt>
              </c:strCache>
            </c:strRef>
          </c:cat>
          <c:val>
            <c:numRef>
              <c:f>Sheet1!$C$2:$C$5</c:f>
              <c:numCache>
                <c:formatCode>General</c:formatCode>
                <c:ptCount val="4"/>
                <c:pt idx="0">
                  <c:v>0.6</c:v>
                </c:pt>
                <c:pt idx="1">
                  <c:v>4</c:v>
                </c:pt>
                <c:pt idx="2">
                  <c:v>11.7</c:v>
                </c:pt>
                <c:pt idx="3">
                  <c:v>22.9</c:v>
                </c:pt>
              </c:numCache>
            </c:numRef>
          </c:val>
          <c:extLst>
            <c:ext xmlns:c16="http://schemas.microsoft.com/office/drawing/2014/chart" uri="{C3380CC4-5D6E-409C-BE32-E72D297353CC}">
              <c16:uniqueId val="{00000001-61B4-F547-9F9D-F2B86AAE28AF}"/>
            </c:ext>
          </c:extLst>
        </c:ser>
        <c:ser>
          <c:idx val="2"/>
          <c:order val="2"/>
          <c:tx>
            <c:strRef>
              <c:f>Sheet1!$D$1</c:f>
              <c:strCache>
                <c:ptCount val="1"/>
                <c:pt idx="0">
                  <c:v>2005</c:v>
                </c:pt>
              </c:strCache>
            </c:strRef>
          </c:tx>
          <c:invertIfNegative val="0"/>
          <c:cat>
            <c:strRef>
              <c:f>Sheet1!$A$2:$A$5</c:f>
              <c:strCache>
                <c:ptCount val="4"/>
                <c:pt idx="0">
                  <c:v>6th grade </c:v>
                </c:pt>
                <c:pt idx="1">
                  <c:v>8th grade</c:v>
                </c:pt>
                <c:pt idx="2">
                  <c:v>10th grade </c:v>
                </c:pt>
                <c:pt idx="3">
                  <c:v>12th grade </c:v>
                </c:pt>
              </c:strCache>
            </c:strRef>
          </c:cat>
          <c:val>
            <c:numRef>
              <c:f>Sheet1!$D$2:$D$5</c:f>
              <c:numCache>
                <c:formatCode>General</c:formatCode>
                <c:ptCount val="4"/>
                <c:pt idx="0">
                  <c:v>1.4</c:v>
                </c:pt>
                <c:pt idx="1">
                  <c:v>2.9</c:v>
                </c:pt>
                <c:pt idx="2">
                  <c:v>10.9</c:v>
                </c:pt>
                <c:pt idx="3">
                  <c:v>20.8</c:v>
                </c:pt>
              </c:numCache>
            </c:numRef>
          </c:val>
          <c:extLst>
            <c:ext xmlns:c16="http://schemas.microsoft.com/office/drawing/2014/chart" uri="{C3380CC4-5D6E-409C-BE32-E72D297353CC}">
              <c16:uniqueId val="{00000002-61B4-F547-9F9D-F2B86AAE28AF}"/>
            </c:ext>
          </c:extLst>
        </c:ser>
        <c:ser>
          <c:idx val="3"/>
          <c:order val="3"/>
          <c:tx>
            <c:strRef>
              <c:f>Sheet1!$E$1</c:f>
              <c:strCache>
                <c:ptCount val="1"/>
                <c:pt idx="0">
                  <c:v>2007</c:v>
                </c:pt>
              </c:strCache>
            </c:strRef>
          </c:tx>
          <c:invertIfNegative val="0"/>
          <c:cat>
            <c:strRef>
              <c:f>Sheet1!$A$2:$A$5</c:f>
              <c:strCache>
                <c:ptCount val="4"/>
                <c:pt idx="0">
                  <c:v>6th grade </c:v>
                </c:pt>
                <c:pt idx="1">
                  <c:v>8th grade</c:v>
                </c:pt>
                <c:pt idx="2">
                  <c:v>10th grade </c:v>
                </c:pt>
                <c:pt idx="3">
                  <c:v>12th grade </c:v>
                </c:pt>
              </c:strCache>
            </c:strRef>
          </c:cat>
          <c:val>
            <c:numRef>
              <c:f>Sheet1!$E$2:$E$5</c:f>
              <c:numCache>
                <c:formatCode>General</c:formatCode>
                <c:ptCount val="4"/>
                <c:pt idx="0">
                  <c:v>0</c:v>
                </c:pt>
                <c:pt idx="1">
                  <c:v>3.4</c:v>
                </c:pt>
                <c:pt idx="2">
                  <c:v>11.5</c:v>
                </c:pt>
                <c:pt idx="3">
                  <c:v>18</c:v>
                </c:pt>
              </c:numCache>
            </c:numRef>
          </c:val>
          <c:extLst>
            <c:ext xmlns:c16="http://schemas.microsoft.com/office/drawing/2014/chart" uri="{C3380CC4-5D6E-409C-BE32-E72D297353CC}">
              <c16:uniqueId val="{00000003-61B4-F547-9F9D-F2B86AAE28AF}"/>
            </c:ext>
          </c:extLst>
        </c:ser>
        <c:ser>
          <c:idx val="4"/>
          <c:order val="4"/>
          <c:tx>
            <c:strRef>
              <c:f>Sheet1!$F$1</c:f>
              <c:strCache>
                <c:ptCount val="1"/>
                <c:pt idx="0">
                  <c:v>2009</c:v>
                </c:pt>
              </c:strCache>
            </c:strRef>
          </c:tx>
          <c:invertIfNegative val="0"/>
          <c:cat>
            <c:strRef>
              <c:f>Sheet1!$A$2:$A$5</c:f>
              <c:strCache>
                <c:ptCount val="4"/>
                <c:pt idx="0">
                  <c:v>6th grade </c:v>
                </c:pt>
                <c:pt idx="1">
                  <c:v>8th grade</c:v>
                </c:pt>
                <c:pt idx="2">
                  <c:v>10th grade </c:v>
                </c:pt>
                <c:pt idx="3">
                  <c:v>12th grade </c:v>
                </c:pt>
              </c:strCache>
            </c:strRef>
          </c:cat>
          <c:val>
            <c:numRef>
              <c:f>Sheet1!$F$2:$F$5</c:f>
              <c:numCache>
                <c:formatCode>General</c:formatCode>
                <c:ptCount val="4"/>
                <c:pt idx="0">
                  <c:v>0.3</c:v>
                </c:pt>
                <c:pt idx="1">
                  <c:v>2</c:v>
                </c:pt>
                <c:pt idx="2">
                  <c:v>5.0999999999999996</c:v>
                </c:pt>
                <c:pt idx="3">
                  <c:v>14.6</c:v>
                </c:pt>
              </c:numCache>
            </c:numRef>
          </c:val>
          <c:extLst>
            <c:ext xmlns:c16="http://schemas.microsoft.com/office/drawing/2014/chart" uri="{C3380CC4-5D6E-409C-BE32-E72D297353CC}">
              <c16:uniqueId val="{00000004-61B4-F547-9F9D-F2B86AAE28AF}"/>
            </c:ext>
          </c:extLst>
        </c:ser>
        <c:ser>
          <c:idx val="5"/>
          <c:order val="5"/>
          <c:tx>
            <c:strRef>
              <c:f>Sheet1!$G$1</c:f>
              <c:strCache>
                <c:ptCount val="1"/>
                <c:pt idx="0">
                  <c:v>2011</c:v>
                </c:pt>
              </c:strCache>
            </c:strRef>
          </c:tx>
          <c:invertIfNegative val="0"/>
          <c:cat>
            <c:strRef>
              <c:f>Sheet1!$A$2:$A$5</c:f>
              <c:strCache>
                <c:ptCount val="4"/>
                <c:pt idx="0">
                  <c:v>6th grade </c:v>
                </c:pt>
                <c:pt idx="1">
                  <c:v>8th grade</c:v>
                </c:pt>
                <c:pt idx="2">
                  <c:v>10th grade </c:v>
                </c:pt>
                <c:pt idx="3">
                  <c:v>12th grade </c:v>
                </c:pt>
              </c:strCache>
            </c:strRef>
          </c:cat>
          <c:val>
            <c:numRef>
              <c:f>Sheet1!$G$2:$G$5</c:f>
              <c:numCache>
                <c:formatCode>General</c:formatCode>
                <c:ptCount val="4"/>
                <c:pt idx="0">
                  <c:v>0.3</c:v>
                </c:pt>
                <c:pt idx="1">
                  <c:v>0.9</c:v>
                </c:pt>
                <c:pt idx="2">
                  <c:v>4.0999999999999996</c:v>
                </c:pt>
                <c:pt idx="3">
                  <c:v>11.3</c:v>
                </c:pt>
              </c:numCache>
            </c:numRef>
          </c:val>
          <c:extLst>
            <c:ext xmlns:c16="http://schemas.microsoft.com/office/drawing/2014/chart" uri="{C3380CC4-5D6E-409C-BE32-E72D297353CC}">
              <c16:uniqueId val="{00000005-61B4-F547-9F9D-F2B86AAE28AF}"/>
            </c:ext>
          </c:extLst>
        </c:ser>
        <c:ser>
          <c:idx val="6"/>
          <c:order val="6"/>
          <c:tx>
            <c:strRef>
              <c:f>Sheet1!$H$1</c:f>
              <c:strCache>
                <c:ptCount val="1"/>
                <c:pt idx="0">
                  <c:v>2013</c:v>
                </c:pt>
              </c:strCache>
            </c:strRef>
          </c:tx>
          <c:invertIfNegative val="0"/>
          <c:cat>
            <c:strRef>
              <c:f>Sheet1!$A$2:$A$5</c:f>
              <c:strCache>
                <c:ptCount val="4"/>
                <c:pt idx="0">
                  <c:v>6th grade </c:v>
                </c:pt>
                <c:pt idx="1">
                  <c:v>8th grade</c:v>
                </c:pt>
                <c:pt idx="2">
                  <c:v>10th grade </c:v>
                </c:pt>
                <c:pt idx="3">
                  <c:v>12th grade </c:v>
                </c:pt>
              </c:strCache>
            </c:strRef>
          </c:cat>
          <c:val>
            <c:numRef>
              <c:f>Sheet1!$H$2:$H$5</c:f>
              <c:numCache>
                <c:formatCode>General</c:formatCode>
                <c:ptCount val="4"/>
                <c:pt idx="0">
                  <c:v>0</c:v>
                </c:pt>
                <c:pt idx="1">
                  <c:v>0.9</c:v>
                </c:pt>
                <c:pt idx="2">
                  <c:v>3.1</c:v>
                </c:pt>
                <c:pt idx="3">
                  <c:v>9.1999999999999993</c:v>
                </c:pt>
              </c:numCache>
            </c:numRef>
          </c:val>
          <c:extLst>
            <c:ext xmlns:c16="http://schemas.microsoft.com/office/drawing/2014/chart" uri="{C3380CC4-5D6E-409C-BE32-E72D297353CC}">
              <c16:uniqueId val="{00000006-61B4-F547-9F9D-F2B86AAE28AF}"/>
            </c:ext>
          </c:extLst>
        </c:ser>
        <c:ser>
          <c:idx val="7"/>
          <c:order val="7"/>
          <c:tx>
            <c:strRef>
              <c:f>Sheet1!$I$1</c:f>
              <c:strCache>
                <c:ptCount val="1"/>
                <c:pt idx="0">
                  <c:v>2015</c:v>
                </c:pt>
              </c:strCache>
            </c:strRef>
          </c:tx>
          <c:invertIfNegative val="0"/>
          <c:cat>
            <c:strRef>
              <c:f>Sheet1!$A$2:$A$5</c:f>
              <c:strCache>
                <c:ptCount val="4"/>
                <c:pt idx="0">
                  <c:v>6th grade </c:v>
                </c:pt>
                <c:pt idx="1">
                  <c:v>8th grade</c:v>
                </c:pt>
                <c:pt idx="2">
                  <c:v>10th grade </c:v>
                </c:pt>
                <c:pt idx="3">
                  <c:v>12th grade </c:v>
                </c:pt>
              </c:strCache>
            </c:strRef>
          </c:cat>
          <c:val>
            <c:numRef>
              <c:f>Sheet1!$I$2:$I$5</c:f>
              <c:numCache>
                <c:formatCode>General</c:formatCode>
                <c:ptCount val="4"/>
                <c:pt idx="0">
                  <c:v>0.4</c:v>
                </c:pt>
                <c:pt idx="1">
                  <c:v>0.6</c:v>
                </c:pt>
                <c:pt idx="2">
                  <c:v>3.2</c:v>
                </c:pt>
                <c:pt idx="3">
                  <c:v>9.6999999999999993</c:v>
                </c:pt>
              </c:numCache>
            </c:numRef>
          </c:val>
          <c:extLst>
            <c:ext xmlns:c16="http://schemas.microsoft.com/office/drawing/2014/chart" uri="{C3380CC4-5D6E-409C-BE32-E72D297353CC}">
              <c16:uniqueId val="{00000007-61B4-F547-9F9D-F2B86AAE28AF}"/>
            </c:ext>
          </c:extLst>
        </c:ser>
        <c:ser>
          <c:idx val="8"/>
          <c:order val="8"/>
          <c:tx>
            <c:strRef>
              <c:f>Sheet1!$J$1</c:f>
              <c:strCache>
                <c:ptCount val="1"/>
                <c:pt idx="0">
                  <c:v>2017</c:v>
                </c:pt>
              </c:strCache>
            </c:strRef>
          </c:tx>
          <c:invertIfNegative val="0"/>
          <c:cat>
            <c:strRef>
              <c:f>Sheet1!$A$2:$A$5</c:f>
              <c:strCache>
                <c:ptCount val="4"/>
                <c:pt idx="0">
                  <c:v>6th grade </c:v>
                </c:pt>
                <c:pt idx="1">
                  <c:v>8th grade</c:v>
                </c:pt>
                <c:pt idx="2">
                  <c:v>10th grade </c:v>
                </c:pt>
                <c:pt idx="3">
                  <c:v>12th grade </c:v>
                </c:pt>
              </c:strCache>
            </c:strRef>
          </c:cat>
          <c:val>
            <c:numRef>
              <c:f>Sheet1!$J$2:$J$5</c:f>
              <c:numCache>
                <c:formatCode>General</c:formatCode>
                <c:ptCount val="4"/>
                <c:pt idx="0">
                  <c:v>0</c:v>
                </c:pt>
                <c:pt idx="1">
                  <c:v>0.9</c:v>
                </c:pt>
                <c:pt idx="2">
                  <c:v>2.1</c:v>
                </c:pt>
                <c:pt idx="3">
                  <c:v>9.1999999999999993</c:v>
                </c:pt>
              </c:numCache>
            </c:numRef>
          </c:val>
          <c:extLst>
            <c:ext xmlns:c16="http://schemas.microsoft.com/office/drawing/2014/chart" uri="{C3380CC4-5D6E-409C-BE32-E72D297353CC}">
              <c16:uniqueId val="{00000008-61B4-F547-9F9D-F2B86AAE28AF}"/>
            </c:ext>
          </c:extLst>
        </c:ser>
        <c:dLbls>
          <c:showLegendKey val="0"/>
          <c:showVal val="0"/>
          <c:showCatName val="0"/>
          <c:showSerName val="0"/>
          <c:showPercent val="0"/>
          <c:showBubbleSize val="0"/>
        </c:dLbls>
        <c:gapWidth val="150"/>
        <c:axId val="402604120"/>
        <c:axId val="402607176"/>
      </c:barChart>
      <c:catAx>
        <c:axId val="402604120"/>
        <c:scaling>
          <c:orientation val="minMax"/>
        </c:scaling>
        <c:delete val="0"/>
        <c:axPos val="b"/>
        <c:numFmt formatCode="General" sourceLinked="0"/>
        <c:majorTickMark val="out"/>
        <c:minorTickMark val="none"/>
        <c:tickLblPos val="nextTo"/>
        <c:crossAx val="402607176"/>
        <c:crosses val="autoZero"/>
        <c:auto val="1"/>
        <c:lblAlgn val="ctr"/>
        <c:lblOffset val="100"/>
        <c:noMultiLvlLbl val="0"/>
      </c:catAx>
      <c:valAx>
        <c:axId val="402607176"/>
        <c:scaling>
          <c:orientation val="minMax"/>
        </c:scaling>
        <c:delete val="0"/>
        <c:axPos val="l"/>
        <c:majorGridlines/>
        <c:numFmt formatCode="General" sourceLinked="1"/>
        <c:majorTickMark val="out"/>
        <c:minorTickMark val="none"/>
        <c:tickLblPos val="nextTo"/>
        <c:crossAx val="402604120"/>
        <c:crosses val="autoZero"/>
        <c:crossBetween val="between"/>
      </c:valAx>
    </c:plotArea>
    <c:legend>
      <c:legendPos val="r"/>
      <c:layout>
        <c:manualLayout>
          <c:xMode val="edge"/>
          <c:yMode val="edge"/>
          <c:x val="0.88158741197383295"/>
          <c:y val="4.2246880265286502E-2"/>
          <c:w val="0.1013628579135"/>
          <c:h val="0.72476495425284104"/>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No (not bullied in the past 12 months)</c:v>
                </c:pt>
                <c:pt idx="1">
                  <c:v>Yes, Very Rarely</c:v>
                </c:pt>
                <c:pt idx="2">
                  <c:v>Yes, now and then</c:v>
                </c:pt>
                <c:pt idx="3">
                  <c:v>Yes, several times per month</c:v>
                </c:pt>
                <c:pt idx="4">
                  <c:v>Yes, several times per week</c:v>
                </c:pt>
                <c:pt idx="5">
                  <c:v>Yes, almost daily</c:v>
                </c:pt>
              </c:strCache>
            </c:strRef>
          </c:cat>
          <c:val>
            <c:numRef>
              <c:f>Sheet1!$B$2:$B$7</c:f>
              <c:numCache>
                <c:formatCode>General</c:formatCode>
                <c:ptCount val="6"/>
                <c:pt idx="0">
                  <c:v>71.8</c:v>
                </c:pt>
                <c:pt idx="1">
                  <c:v>13.7</c:v>
                </c:pt>
                <c:pt idx="2">
                  <c:v>8.9</c:v>
                </c:pt>
                <c:pt idx="3">
                  <c:v>2.8</c:v>
                </c:pt>
                <c:pt idx="4">
                  <c:v>1.4</c:v>
                </c:pt>
                <c:pt idx="5">
                  <c:v>1.4</c:v>
                </c:pt>
              </c:numCache>
            </c:numRef>
          </c:val>
          <c:extLst>
            <c:ext xmlns:c16="http://schemas.microsoft.com/office/drawing/2014/chart" uri="{C3380CC4-5D6E-409C-BE32-E72D297353CC}">
              <c16:uniqueId val="{00000000-6EB6-504D-9906-3DE6CCD7A396}"/>
            </c:ext>
          </c:extLst>
        </c:ser>
        <c:dLbls>
          <c:dLblPos val="outEnd"/>
          <c:showLegendKey val="0"/>
          <c:showVal val="1"/>
          <c:showCatName val="0"/>
          <c:showSerName val="0"/>
          <c:showPercent val="0"/>
          <c:showBubbleSize val="0"/>
        </c:dLbls>
        <c:gapWidth val="219"/>
        <c:overlap val="-27"/>
        <c:axId val="24273791"/>
        <c:axId val="24249743"/>
      </c:barChart>
      <c:catAx>
        <c:axId val="24273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9743"/>
        <c:crosses val="autoZero"/>
        <c:auto val="1"/>
        <c:lblAlgn val="ctr"/>
        <c:lblOffset val="100"/>
        <c:noMultiLvlLbl val="0"/>
      </c:catAx>
      <c:valAx>
        <c:axId val="242497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737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How much money family has or does not have</c:v>
                </c:pt>
                <c:pt idx="1">
                  <c:v>My gender</c:v>
                </c:pt>
                <c:pt idx="2">
                  <c:v>My grades</c:v>
                </c:pt>
                <c:pt idx="3">
                  <c:v>My social standing</c:v>
                </c:pt>
                <c:pt idx="4">
                  <c:v>Social conflict</c:v>
                </c:pt>
                <c:pt idx="5">
                  <c:v>My sexual orientation  </c:v>
                </c:pt>
                <c:pt idx="6">
                  <c:v>I have a disability </c:v>
                </c:pt>
                <c:pt idx="7">
                  <c:v>Some other reason</c:v>
                </c:pt>
              </c:strCache>
            </c:strRef>
          </c:cat>
          <c:val>
            <c:numRef>
              <c:f>Sheet1!$B$2:$B$9</c:f>
              <c:numCache>
                <c:formatCode>General</c:formatCode>
                <c:ptCount val="8"/>
                <c:pt idx="0">
                  <c:v>12.1</c:v>
                </c:pt>
                <c:pt idx="1">
                  <c:v>7.7</c:v>
                </c:pt>
                <c:pt idx="2">
                  <c:v>15</c:v>
                </c:pt>
                <c:pt idx="3">
                  <c:v>22.4</c:v>
                </c:pt>
                <c:pt idx="4">
                  <c:v>16.2</c:v>
                </c:pt>
                <c:pt idx="5">
                  <c:v>10.6</c:v>
                </c:pt>
                <c:pt idx="6">
                  <c:v>7.4</c:v>
                </c:pt>
                <c:pt idx="7">
                  <c:v>37.5</c:v>
                </c:pt>
              </c:numCache>
            </c:numRef>
          </c:val>
          <c:extLst>
            <c:ext xmlns:c16="http://schemas.microsoft.com/office/drawing/2014/chart" uri="{C3380CC4-5D6E-409C-BE32-E72D297353CC}">
              <c16:uniqueId val="{00000000-ACCC-8D4C-86B7-2CD363774EE1}"/>
            </c:ext>
          </c:extLst>
        </c:ser>
        <c:ser>
          <c:idx val="1"/>
          <c:order val="1"/>
          <c:tx>
            <c:strRef>
              <c:f>Sheet1!$C$1</c:f>
              <c:strCache>
                <c:ptCount val="1"/>
                <c:pt idx="0">
                  <c:v>2017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How much money family has or does not have</c:v>
                </c:pt>
                <c:pt idx="1">
                  <c:v>My gender</c:v>
                </c:pt>
                <c:pt idx="2">
                  <c:v>My grades</c:v>
                </c:pt>
                <c:pt idx="3">
                  <c:v>My social standing</c:v>
                </c:pt>
                <c:pt idx="4">
                  <c:v>Social conflict</c:v>
                </c:pt>
                <c:pt idx="5">
                  <c:v>My sexual orientation  </c:v>
                </c:pt>
                <c:pt idx="6">
                  <c:v>I have a disability </c:v>
                </c:pt>
                <c:pt idx="7">
                  <c:v>Some other reason</c:v>
                </c:pt>
              </c:strCache>
            </c:strRef>
          </c:cat>
          <c:val>
            <c:numRef>
              <c:f>Sheet1!$C$2:$C$9</c:f>
              <c:numCache>
                <c:formatCode>General</c:formatCode>
                <c:ptCount val="8"/>
                <c:pt idx="0">
                  <c:v>8.6</c:v>
                </c:pt>
                <c:pt idx="1">
                  <c:v>7.6</c:v>
                </c:pt>
                <c:pt idx="2">
                  <c:v>12.4</c:v>
                </c:pt>
                <c:pt idx="3">
                  <c:v>18.8</c:v>
                </c:pt>
                <c:pt idx="4">
                  <c:v>16.7</c:v>
                </c:pt>
                <c:pt idx="5">
                  <c:v>8.1999999999999993</c:v>
                </c:pt>
                <c:pt idx="6">
                  <c:v>4.9000000000000004</c:v>
                </c:pt>
                <c:pt idx="7">
                  <c:v>38.4</c:v>
                </c:pt>
              </c:numCache>
            </c:numRef>
          </c:val>
          <c:extLst>
            <c:ext xmlns:c16="http://schemas.microsoft.com/office/drawing/2014/chart" uri="{C3380CC4-5D6E-409C-BE32-E72D297353CC}">
              <c16:uniqueId val="{00000001-ACCC-8D4C-86B7-2CD363774EE1}"/>
            </c:ext>
          </c:extLst>
        </c:ser>
        <c:dLbls>
          <c:showLegendKey val="0"/>
          <c:showVal val="1"/>
          <c:showCatName val="0"/>
          <c:showSerName val="0"/>
          <c:showPercent val="0"/>
          <c:showBubbleSize val="0"/>
        </c:dLbls>
        <c:gapWidth val="219"/>
        <c:overlap val="-27"/>
        <c:axId val="110621631"/>
        <c:axId val="110707119"/>
      </c:barChart>
      <c:catAx>
        <c:axId val="1106216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0707119"/>
        <c:crosses val="autoZero"/>
        <c:auto val="1"/>
        <c:lblAlgn val="ctr"/>
        <c:lblOffset val="100"/>
        <c:noMultiLvlLbl val="0"/>
      </c:catAx>
      <c:valAx>
        <c:axId val="1107071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06216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I don't know why</c:v>
                </c:pt>
                <c:pt idx="1">
                  <c:v>The color of my skin</c:v>
                </c:pt>
                <c:pt idx="2">
                  <c:v>My religion</c:v>
                </c:pt>
                <c:pt idx="3">
                  <c:v>My size (height, weight etc.)</c:v>
                </c:pt>
                <c:pt idx="4">
                  <c:v>My accent</c:v>
                </c:pt>
                <c:pt idx="5">
                  <c:v>The country my family was born in </c:v>
                </c:pt>
                <c:pt idx="6">
                  <c:v>The country my family was born in </c:v>
                </c:pt>
                <c:pt idx="7">
                  <c:v>The way I look (cloths, hair)</c:v>
                </c:pt>
              </c:strCache>
            </c:strRef>
          </c:cat>
          <c:val>
            <c:numRef>
              <c:f>Sheet1!$B$2:$B$9</c:f>
              <c:numCache>
                <c:formatCode>General</c:formatCode>
                <c:ptCount val="8"/>
                <c:pt idx="0">
                  <c:v>35.700000000000003</c:v>
                </c:pt>
                <c:pt idx="1">
                  <c:v>7.7</c:v>
                </c:pt>
                <c:pt idx="2">
                  <c:v>7.4</c:v>
                </c:pt>
                <c:pt idx="3">
                  <c:v>28</c:v>
                </c:pt>
                <c:pt idx="4">
                  <c:v>4.4000000000000004</c:v>
                </c:pt>
                <c:pt idx="5">
                  <c:v>5</c:v>
                </c:pt>
                <c:pt idx="6">
                  <c:v>5.9</c:v>
                </c:pt>
                <c:pt idx="7">
                  <c:v>34.200000000000003</c:v>
                </c:pt>
              </c:numCache>
            </c:numRef>
          </c:val>
          <c:extLst>
            <c:ext xmlns:c16="http://schemas.microsoft.com/office/drawing/2014/chart" uri="{C3380CC4-5D6E-409C-BE32-E72D297353CC}">
              <c16:uniqueId val="{00000000-A056-8947-B084-D87105CE308E}"/>
            </c:ext>
          </c:extLst>
        </c:ser>
        <c:ser>
          <c:idx val="1"/>
          <c:order val="1"/>
          <c:tx>
            <c:strRef>
              <c:f>Sheet1!$C$1</c:f>
              <c:strCache>
                <c:ptCount val="1"/>
                <c:pt idx="0">
                  <c:v>2017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I don't know why</c:v>
                </c:pt>
                <c:pt idx="1">
                  <c:v>The color of my skin</c:v>
                </c:pt>
                <c:pt idx="2">
                  <c:v>My religion</c:v>
                </c:pt>
                <c:pt idx="3">
                  <c:v>My size (height, weight etc.)</c:v>
                </c:pt>
                <c:pt idx="4">
                  <c:v>My accent</c:v>
                </c:pt>
                <c:pt idx="5">
                  <c:v>The country my family was born in </c:v>
                </c:pt>
                <c:pt idx="6">
                  <c:v>The country my family was born in </c:v>
                </c:pt>
                <c:pt idx="7">
                  <c:v>The way I look (cloths, hair)</c:v>
                </c:pt>
              </c:strCache>
            </c:strRef>
          </c:cat>
          <c:val>
            <c:numRef>
              <c:f>Sheet1!$C$2:$C$9</c:f>
              <c:numCache>
                <c:formatCode>General</c:formatCode>
                <c:ptCount val="8"/>
                <c:pt idx="0">
                  <c:v>39</c:v>
                </c:pt>
                <c:pt idx="1">
                  <c:v>6.9</c:v>
                </c:pt>
                <c:pt idx="2">
                  <c:v>6.1</c:v>
                </c:pt>
                <c:pt idx="3">
                  <c:v>23.5</c:v>
                </c:pt>
                <c:pt idx="4">
                  <c:v>3.5</c:v>
                </c:pt>
                <c:pt idx="5">
                  <c:v>4.0999999999999996</c:v>
                </c:pt>
                <c:pt idx="6">
                  <c:v>5.0999999999999996</c:v>
                </c:pt>
                <c:pt idx="7">
                  <c:v>30.8</c:v>
                </c:pt>
              </c:numCache>
            </c:numRef>
          </c:val>
          <c:extLst>
            <c:ext xmlns:c16="http://schemas.microsoft.com/office/drawing/2014/chart" uri="{C3380CC4-5D6E-409C-BE32-E72D297353CC}">
              <c16:uniqueId val="{00000001-A056-8947-B084-D87105CE308E}"/>
            </c:ext>
          </c:extLst>
        </c:ser>
        <c:dLbls>
          <c:dLblPos val="outEnd"/>
          <c:showLegendKey val="0"/>
          <c:showVal val="1"/>
          <c:showCatName val="0"/>
          <c:showSerName val="0"/>
          <c:showPercent val="0"/>
          <c:showBubbleSize val="0"/>
        </c:dLbls>
        <c:gapWidth val="219"/>
        <c:overlap val="-27"/>
        <c:axId val="22534159"/>
        <c:axId val="22816559"/>
      </c:barChart>
      <c:catAx>
        <c:axId val="22534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16559"/>
        <c:crosses val="autoZero"/>
        <c:auto val="1"/>
        <c:lblAlgn val="ctr"/>
        <c:lblOffset val="100"/>
        <c:noMultiLvlLbl val="0"/>
      </c:catAx>
      <c:valAx>
        <c:axId val="228165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341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Self Harm</c:v>
                </c:pt>
                <c:pt idx="1">
                  <c:v>Felt depressed or sad most days</c:v>
                </c:pt>
                <c:pt idx="2">
                  <c:v>Sometimes I think life is not worth it</c:v>
                </c:pt>
                <c:pt idx="3">
                  <c:v>At times I think I am no good at all </c:v>
                </c:pt>
                <c:pt idx="4">
                  <c:v>All in all, I think that I am a failure</c:v>
                </c:pt>
              </c:strCache>
            </c:strRef>
          </c:cat>
          <c:val>
            <c:numRef>
              <c:f>Sheet1!$B$2:$B$6</c:f>
              <c:numCache>
                <c:formatCode>General</c:formatCode>
                <c:ptCount val="5"/>
                <c:pt idx="1">
                  <c:v>23.4</c:v>
                </c:pt>
                <c:pt idx="2">
                  <c:v>18.3</c:v>
                </c:pt>
                <c:pt idx="3">
                  <c:v>28.6</c:v>
                </c:pt>
                <c:pt idx="4">
                  <c:v>11.8</c:v>
                </c:pt>
              </c:numCache>
            </c:numRef>
          </c:val>
          <c:extLst>
            <c:ext xmlns:c16="http://schemas.microsoft.com/office/drawing/2014/chart" uri="{C3380CC4-5D6E-409C-BE32-E72D297353CC}">
              <c16:uniqueId val="{00000000-6942-F44F-996A-3FF879FB1A76}"/>
            </c:ext>
          </c:extLst>
        </c:ser>
        <c:ser>
          <c:idx val="1"/>
          <c:order val="1"/>
          <c:tx>
            <c:strRef>
              <c:f>Sheet1!$C$1</c:f>
              <c:strCache>
                <c:ptCount val="1"/>
                <c:pt idx="0">
                  <c:v>2015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Self Harm</c:v>
                </c:pt>
                <c:pt idx="1">
                  <c:v>Felt depressed or sad most days</c:v>
                </c:pt>
                <c:pt idx="2">
                  <c:v>Sometimes I think life is not worth it</c:v>
                </c:pt>
                <c:pt idx="3">
                  <c:v>At times I think I am no good at all </c:v>
                </c:pt>
                <c:pt idx="4">
                  <c:v>All in all, I think that I am a failure</c:v>
                </c:pt>
              </c:strCache>
            </c:strRef>
          </c:cat>
          <c:val>
            <c:numRef>
              <c:f>Sheet1!$C$2:$C$6</c:f>
              <c:numCache>
                <c:formatCode>General</c:formatCode>
                <c:ptCount val="5"/>
                <c:pt idx="0">
                  <c:v>8.1</c:v>
                </c:pt>
                <c:pt idx="1">
                  <c:v>23.2</c:v>
                </c:pt>
                <c:pt idx="2">
                  <c:v>17.7</c:v>
                </c:pt>
                <c:pt idx="3">
                  <c:v>26.7</c:v>
                </c:pt>
                <c:pt idx="4">
                  <c:v>14.3</c:v>
                </c:pt>
              </c:numCache>
            </c:numRef>
          </c:val>
          <c:extLst>
            <c:ext xmlns:c16="http://schemas.microsoft.com/office/drawing/2014/chart" uri="{C3380CC4-5D6E-409C-BE32-E72D297353CC}">
              <c16:uniqueId val="{00000001-6942-F44F-996A-3FF879FB1A76}"/>
            </c:ext>
          </c:extLst>
        </c:ser>
        <c:ser>
          <c:idx val="2"/>
          <c:order val="2"/>
          <c:tx>
            <c:strRef>
              <c:f>Sheet1!$D$1</c:f>
              <c:strCache>
                <c:ptCount val="1"/>
                <c:pt idx="0">
                  <c:v>2017</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Self Harm</c:v>
                </c:pt>
                <c:pt idx="1">
                  <c:v>Felt depressed or sad most days</c:v>
                </c:pt>
                <c:pt idx="2">
                  <c:v>Sometimes I think life is not worth it</c:v>
                </c:pt>
                <c:pt idx="3">
                  <c:v>At times I think I am no good at all </c:v>
                </c:pt>
                <c:pt idx="4">
                  <c:v>All in all, I think that I am a failure</c:v>
                </c:pt>
              </c:strCache>
            </c:strRef>
          </c:cat>
          <c:val>
            <c:numRef>
              <c:f>Sheet1!$D$2:$D$6</c:f>
              <c:numCache>
                <c:formatCode>General</c:formatCode>
                <c:ptCount val="5"/>
                <c:pt idx="0">
                  <c:v>9.4</c:v>
                </c:pt>
                <c:pt idx="1">
                  <c:v>23.6</c:v>
                </c:pt>
                <c:pt idx="2">
                  <c:v>18</c:v>
                </c:pt>
                <c:pt idx="3">
                  <c:v>27.3</c:v>
                </c:pt>
                <c:pt idx="4">
                  <c:v>14.5</c:v>
                </c:pt>
              </c:numCache>
            </c:numRef>
          </c:val>
          <c:extLst>
            <c:ext xmlns:c16="http://schemas.microsoft.com/office/drawing/2014/chart" uri="{C3380CC4-5D6E-409C-BE32-E72D297353CC}">
              <c16:uniqueId val="{00000002-6942-F44F-996A-3FF879FB1A76}"/>
            </c:ext>
          </c:extLst>
        </c:ser>
        <c:dLbls>
          <c:dLblPos val="outEnd"/>
          <c:showLegendKey val="0"/>
          <c:showVal val="1"/>
          <c:showCatName val="0"/>
          <c:showSerName val="0"/>
          <c:showPercent val="0"/>
          <c:showBubbleSize val="0"/>
        </c:dLbls>
        <c:gapWidth val="219"/>
        <c:overlap val="-27"/>
        <c:axId val="2122101856"/>
        <c:axId val="20995951"/>
      </c:barChart>
      <c:catAx>
        <c:axId val="212210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95951"/>
        <c:crosses val="autoZero"/>
        <c:auto val="1"/>
        <c:lblAlgn val="ctr"/>
        <c:lblOffset val="100"/>
        <c:noMultiLvlLbl val="0"/>
      </c:catAx>
      <c:valAx>
        <c:axId val="2099595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210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433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434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434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5C71CA2-F16F-5347-8772-3DFE2936E9C9}"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71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04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71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71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471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7B6D309-4063-3044-ACF6-10947C3A30C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BACF0CCF-25B3-3D4D-8496-AD81210B6362}" type="slidenum">
              <a:rPr lang="en-US"/>
              <a:pPr/>
              <a:t>1</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17CB3EBD-8FB7-A54D-A70C-477FE0A7EFDF}" type="slidenum">
              <a:rPr lang="en-US"/>
              <a:pPr/>
              <a:t>4</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2BFC925D-F24C-CF4B-BD49-FB77B2415C69}" type="slidenum">
              <a:rPr lang="en-US"/>
              <a:pPr/>
              <a:t>5</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dirty="0"/>
              <a:t>2007 protective: Community </a:t>
            </a:r>
            <a:r>
              <a:rPr lang="en-US" dirty="0" err="1"/>
              <a:t>opp</a:t>
            </a:r>
            <a:r>
              <a:rPr lang="en-US" dirty="0"/>
              <a:t> for </a:t>
            </a:r>
            <a:r>
              <a:rPr lang="en-US" dirty="0" err="1"/>
              <a:t>prosocial</a:t>
            </a:r>
            <a:r>
              <a:rPr lang="en-US" dirty="0"/>
              <a:t> involvement, belief</a:t>
            </a:r>
            <a:r>
              <a:rPr lang="en-US" baseline="0" dirty="0"/>
              <a:t> in a moral order and school opportunities for </a:t>
            </a:r>
            <a:r>
              <a:rPr lang="en-US" baseline="0" dirty="0" err="1"/>
              <a:t>prosocial</a:t>
            </a:r>
            <a:r>
              <a:rPr lang="en-US" baseline="0" dirty="0"/>
              <a:t> involvement </a:t>
            </a:r>
          </a:p>
          <a:p>
            <a:pPr eaLnBrk="1" hangingPunct="1"/>
            <a:endParaRPr lang="en-US" baseline="0" dirty="0"/>
          </a:p>
          <a:p>
            <a:pPr eaLnBrk="1" hangingPunct="1"/>
            <a:r>
              <a:rPr lang="en-US" baseline="0" dirty="0"/>
              <a:t>2007 risk: early initiation of drug use, community disorganization (31) and family history of antisocial behavior (42). </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7B6D309-4063-3044-ACF6-10947C3A30C3}" type="slidenum">
              <a:rPr lang="en-US" smtClean="0"/>
              <a:pPr>
                <a:defRPr/>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662479-C069-EB41-BDF9-78572F04EA6A}" type="slidenum">
              <a:rPr lang="en-US"/>
              <a:pPr/>
              <a:t>34</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D95A048-2E8F-6341-B222-4F527DCCFA51}" type="slidenum">
              <a:rPr lang="en-US"/>
              <a:pPr/>
              <a:t>35</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1CAC6741-5D09-C24A-89A2-A7BD1B719C50}" type="slidenum">
              <a:rPr lang="en-US"/>
              <a:pPr/>
              <a:t>36</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871106DA-BB3C-8C45-AA34-6D1CC2B1DA53}" type="slidenum">
              <a:rPr lang="en-US"/>
              <a:pPr/>
              <a:t>40</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12</a:t>
            </a:r>
            <a:r>
              <a:rPr lang="en-US" baseline="30000" dirty="0"/>
              <a:t>th</a:t>
            </a:r>
            <a:r>
              <a:rPr lang="en-US" dirty="0"/>
              <a:t> 3 students per %</a:t>
            </a:r>
          </a:p>
          <a:p>
            <a:r>
              <a:rPr lang="en-US" baseline="0" dirty="0"/>
              <a:t>10</a:t>
            </a:r>
            <a:r>
              <a:rPr lang="en-US" baseline="30000" dirty="0"/>
              <a:t>th</a:t>
            </a:r>
            <a:r>
              <a:rPr lang="en-US" baseline="0" dirty="0"/>
              <a:t> 4 students per %</a:t>
            </a:r>
            <a:endParaRPr lang="en-US" dirty="0"/>
          </a:p>
          <a:p>
            <a:r>
              <a:rPr lang="en-US" dirty="0"/>
              <a:t>8</a:t>
            </a:r>
            <a:r>
              <a:rPr lang="en-US" baseline="30000" dirty="0"/>
              <a:t>th</a:t>
            </a:r>
            <a:r>
              <a:rPr lang="en-US" dirty="0"/>
              <a:t> 4.5 student per %</a:t>
            </a:r>
          </a:p>
          <a:p>
            <a:r>
              <a:rPr lang="en-US" dirty="0"/>
              <a:t>6</a:t>
            </a:r>
            <a:r>
              <a:rPr lang="en-US" baseline="30000" dirty="0"/>
              <a:t>th</a:t>
            </a:r>
            <a:r>
              <a:rPr lang="en-US" dirty="0"/>
              <a:t> 4 students per % </a:t>
            </a:r>
          </a:p>
        </p:txBody>
      </p:sp>
      <p:sp>
        <p:nvSpPr>
          <p:cNvPr id="4" name="Slide Number Placeholder 3"/>
          <p:cNvSpPr>
            <a:spLocks noGrp="1"/>
          </p:cNvSpPr>
          <p:nvPr>
            <p:ph type="sldNum" sz="quarter" idx="10"/>
          </p:nvPr>
        </p:nvSpPr>
        <p:spPr/>
        <p:txBody>
          <a:bodyPr/>
          <a:lstStyle/>
          <a:p>
            <a:pPr>
              <a:defRPr/>
            </a:pPr>
            <a:fld id="{A7B6D309-4063-3044-ACF6-10947C3A30C3}" type="slidenum">
              <a:rPr lang="en-US" smtClean="0"/>
              <a:pPr>
                <a:defRPr/>
              </a:pPr>
              <a:t>41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52152DF0-4B0E-D146-9EF2-AC5768730704}" type="slidenum">
              <a:rPr lang="en-US"/>
              <a:pPr/>
              <a:t>42</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8D62C8DB-C457-164A-A260-8CCD96E6939B}" type="slidenum">
              <a:rPr lang="en-US"/>
              <a:pPr/>
              <a:t>43</a:t>
            </a:fld>
            <a:endParaRPr 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sz="16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5EDA25CF-BC84-6443-89A7-687B8CCDD44C}" type="slidenum">
              <a:rPr lang="en-US"/>
              <a:pPr/>
              <a:t>48</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10" name="Picture 9" descr="paperBackingColor.jpg"/>
          <p:cNvPicPr>
            <a:picLocks noChangeAspect="1"/>
          </p:cNvPicPr>
          <p:nvPr/>
        </p:nvPicPr>
        <p:blipFill>
          <a:blip r:embed="rId2"/>
          <a:srcRect l="469" t="13915"/>
          <a:stretch>
            <a:fillRect/>
          </a:stretch>
        </p:blipFill>
        <p:spPr>
          <a:xfrm>
            <a:off x="1613903" y="699248"/>
            <a:ext cx="5916194" cy="3837694"/>
          </a:xfrm>
          <a:prstGeom prst="rect">
            <a:avLst/>
          </a:prstGeom>
          <a:solidFill>
            <a:srgbClr val="FFFFFF">
              <a:shade val="85000"/>
            </a:srgbClr>
          </a:solidFill>
          <a:ln w="22225" cap="sq">
            <a:solidFill>
              <a:srgbClr val="FDFDFD"/>
            </a:solidFill>
            <a:miter lim="800000"/>
          </a:ln>
          <a:effectLst>
            <a:outerShdw blurRad="57150" dist="37500" dir="7560000" sy="98000" kx="80000" ky="63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pic>
      <p:sp>
        <p:nvSpPr>
          <p:cNvPr id="4" name="Date Placeholder 3"/>
          <p:cNvSpPr>
            <a:spLocks noGrp="1"/>
          </p:cNvSpPr>
          <p:nvPr>
            <p:ph type="dt" sz="half" idx="10"/>
          </p:nvPr>
        </p:nvSpPr>
        <p:spPr/>
        <p:txBody>
          <a:bodyPr/>
          <a:lstStyle/>
          <a:p>
            <a:fld id="{3AEA19B3-BC6D-4E56-93BC-B9B0EF1523FC}" type="datetime1">
              <a:rPr lang="en-US" smtClean="0"/>
              <a:pPr/>
              <a:t>9/5/18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D441ED-22D9-48D6-AD92-DEFB122789E0}" type="slidenum">
              <a:rPr lang="en-US" smtClean="0"/>
              <a:pPr/>
              <a:t>‹#›</a:t>
            </a:fld>
            <a:endParaRPr lang="en-US"/>
          </a:p>
        </p:txBody>
      </p:sp>
      <p:sp>
        <p:nvSpPr>
          <p:cNvPr id="2" name="Title 1"/>
          <p:cNvSpPr>
            <a:spLocks noGrp="1"/>
          </p:cNvSpPr>
          <p:nvPr>
            <p:ph type="ctrTitle"/>
          </p:nvPr>
        </p:nvSpPr>
        <p:spPr>
          <a:xfrm>
            <a:off x="1709569" y="1143000"/>
            <a:ext cx="5724862" cy="1846961"/>
          </a:xfrm>
        </p:spPr>
        <p:txBody>
          <a:bodyPr vert="horz" lIns="91440" tIns="45720" rIns="91440" bIns="45720" rtlCol="0" anchor="b" anchorCtr="0">
            <a:noAutofit/>
          </a:bodyPr>
          <a:lstStyle>
            <a:lvl1pPr algn="ctr" defTabSz="914400" rtl="0" eaLnBrk="1" latinLnBrk="0" hangingPunct="1">
              <a:spcBef>
                <a:spcPct val="0"/>
              </a:spcBef>
              <a:buNone/>
              <a:defRPr sz="6000" kern="1200">
                <a:solidFill>
                  <a:schemeClr val="bg2">
                    <a:lumMod val="75000"/>
                  </a:schemeClr>
                </a:solidFill>
                <a:effectLst>
                  <a:outerShdw blurRad="50800" dist="38100" dir="2700000" algn="tl" rotWithShape="0">
                    <a:prstClr val="black">
                      <a:alpha val="40000"/>
                    </a:prstClr>
                  </a:outerShdw>
                </a:effectLst>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709569" y="2994212"/>
            <a:ext cx="5724862" cy="1007200"/>
          </a:xfrm>
        </p:spPr>
        <p:txBody>
          <a:bodyPr vert="horz" lIns="91440" tIns="45720" rIns="91440" bIns="45720" rtlCol="0">
            <a:normAutofit/>
          </a:bodyPr>
          <a:lstStyle>
            <a:lvl1pPr marL="0" indent="0" algn="ctr" defTabSz="914400" rtl="0" eaLnBrk="1" latinLnBrk="0" hangingPunct="1">
              <a:spcBef>
                <a:spcPts val="0"/>
              </a:spcBef>
              <a:buSzPct val="90000"/>
              <a:buFont typeface="Wingdings" pitchFamily="2" charset="2"/>
              <a:buNone/>
              <a:defRPr sz="2000" kern="1200">
                <a:solidFill>
                  <a:schemeClr val="bg2">
                    <a:lumMod val="75000"/>
                  </a:schemeClr>
                </a:solidFill>
                <a:effectLst>
                  <a:outerShdw blurRad="50800" dist="38100" dir="2700000" algn="tl"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688C07A-3A50-524F-86F5-41F41A0C310D}"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2"/>
      </p:bgRef>
    </p:bg>
    <p:spTree>
      <p:nvGrpSpPr>
        <p:cNvPr id="1" name=""/>
        <p:cNvGrpSpPr/>
        <p:nvPr/>
      </p:nvGrpSpPr>
      <p:grpSpPr>
        <a:xfrm>
          <a:off x="0" y="0"/>
          <a:ext cx="0" cy="0"/>
          <a:chOff x="0" y="0"/>
          <a:chExt cx="0" cy="0"/>
        </a:xfrm>
      </p:grpSpPr>
      <p:pic>
        <p:nvPicPr>
          <p:cNvPr id="12" name="Picture 11" descr="titlePhotoBacking-r.png"/>
          <p:cNvPicPr>
            <a:picLocks noChangeAspect="1"/>
          </p:cNvPicPr>
          <p:nvPr/>
        </p:nvPicPr>
        <p:blipFill>
          <a:blip r:embed="rId2"/>
          <a:srcRect l="17353" t="9412" r="17500" b="32353"/>
          <a:stretch>
            <a:fillRect/>
          </a:stretch>
        </p:blipFill>
        <p:spPr>
          <a:xfrm>
            <a:off x="1586753" y="645459"/>
            <a:ext cx="5957047" cy="3993776"/>
          </a:xfrm>
          <a:prstGeom prst="rect">
            <a:avLst/>
          </a:prstGeom>
        </p:spPr>
      </p:pic>
      <p:sp>
        <p:nvSpPr>
          <p:cNvPr id="4" name="Date Placeholder 3"/>
          <p:cNvSpPr>
            <a:spLocks noGrp="1"/>
          </p:cNvSpPr>
          <p:nvPr>
            <p:ph type="dt" sz="half" idx="10"/>
          </p:nvPr>
        </p:nvSpPr>
        <p:spPr>
          <a:xfrm>
            <a:off x="457200" y="6324600"/>
            <a:ext cx="2133600" cy="273050"/>
          </a:xfrm>
        </p:spPr>
        <p:txBody>
          <a:bodyPr/>
          <a:lstStyle>
            <a:lvl1pPr>
              <a:defRPr sz="1400">
                <a:solidFill>
                  <a:schemeClr val="tx2">
                    <a:lumMod val="75000"/>
                  </a:schemeClr>
                </a:solidFill>
              </a:defRPr>
            </a:lvl1pPr>
          </a:lstStyle>
          <a:p>
            <a:pPr>
              <a:defRPr/>
            </a:pPr>
            <a:endParaRPr lang="en-US"/>
          </a:p>
        </p:txBody>
      </p:sp>
      <p:sp>
        <p:nvSpPr>
          <p:cNvPr id="5" name="Footer Placeholder 4"/>
          <p:cNvSpPr>
            <a:spLocks noGrp="1"/>
          </p:cNvSpPr>
          <p:nvPr>
            <p:ph type="ftr" sz="quarter" idx="11"/>
          </p:nvPr>
        </p:nvSpPr>
        <p:spPr>
          <a:xfrm>
            <a:off x="3124200" y="6324600"/>
            <a:ext cx="2895600" cy="273050"/>
          </a:xfrm>
        </p:spPr>
        <p:txBody>
          <a:bodyPr/>
          <a:lstStyle>
            <a:lvl1pPr>
              <a:defRPr sz="1400">
                <a:solidFill>
                  <a:schemeClr val="tx2">
                    <a:lumMod val="75000"/>
                  </a:schemeClr>
                </a:solidFill>
              </a:defRPr>
            </a:lvl1pPr>
          </a:lstStyle>
          <a:p>
            <a:pPr>
              <a:defRPr/>
            </a:pPr>
            <a:endParaRPr lang="en-US"/>
          </a:p>
        </p:txBody>
      </p:sp>
      <p:sp>
        <p:nvSpPr>
          <p:cNvPr id="6" name="Slide Number Placeholder 5"/>
          <p:cNvSpPr>
            <a:spLocks noGrp="1"/>
          </p:cNvSpPr>
          <p:nvPr>
            <p:ph type="sldNum" sz="quarter" idx="12"/>
          </p:nvPr>
        </p:nvSpPr>
        <p:spPr>
          <a:xfrm>
            <a:off x="6553200" y="6324600"/>
            <a:ext cx="2133600" cy="273050"/>
          </a:xfrm>
        </p:spPr>
        <p:txBody>
          <a:bodyPr/>
          <a:lstStyle>
            <a:lvl1pPr>
              <a:defRPr sz="1400">
                <a:solidFill>
                  <a:schemeClr val="tx2">
                    <a:lumMod val="75000"/>
                  </a:schemeClr>
                </a:solidFill>
              </a:defRPr>
            </a:lvl1pPr>
          </a:lstStyle>
          <a:p>
            <a:pPr>
              <a:defRPr/>
            </a:pPr>
            <a:fld id="{513FDC86-0CB5-354A-8BBC-D336A91C3211}" type="slidenum">
              <a:rPr lang="en-US" smtClean="0"/>
              <a:pPr>
                <a:defRPr/>
              </a:pPr>
              <a:t>‹#›</a:t>
            </a:fld>
            <a:endParaRPr lang="en-US"/>
          </a:p>
        </p:txBody>
      </p:sp>
      <p:sp>
        <p:nvSpPr>
          <p:cNvPr id="2" name="Title 1"/>
          <p:cNvSpPr>
            <a:spLocks noGrp="1"/>
          </p:cNvSpPr>
          <p:nvPr>
            <p:ph type="ctrTitle"/>
          </p:nvPr>
        </p:nvSpPr>
        <p:spPr>
          <a:xfrm>
            <a:off x="524435" y="4953000"/>
            <a:ext cx="8095130" cy="857250"/>
          </a:xfrm>
        </p:spPr>
        <p:txBody>
          <a:bodyPr anchor="b" anchorCtr="0">
            <a:noAutofit/>
          </a:bodyPr>
          <a:lstStyle>
            <a:lvl1pPr>
              <a:defRPr sz="5400">
                <a:solidFill>
                  <a:schemeClr val="tx2"/>
                </a:solidFill>
                <a:effectLst>
                  <a:outerShdw blurRad="50800" dist="38100" dir="2700000" algn="tl" rotWithShape="0">
                    <a:prstClr val="black">
                      <a:alpha val="40000"/>
                    </a:prstClr>
                  </a:outerShdw>
                </a:effectLst>
              </a:defRPr>
            </a:lvl1pPr>
          </a:lstStyle>
          <a:p>
            <a:r>
              <a:rPr lang="en-US"/>
              <a:t>Click to edit Master title style</a:t>
            </a:r>
            <a:endParaRPr/>
          </a:p>
        </p:txBody>
      </p:sp>
      <p:sp>
        <p:nvSpPr>
          <p:cNvPr id="3" name="Subtitle 2"/>
          <p:cNvSpPr>
            <a:spLocks noGrp="1"/>
          </p:cNvSpPr>
          <p:nvPr>
            <p:ph type="subTitle" idx="1"/>
          </p:nvPr>
        </p:nvSpPr>
        <p:spPr>
          <a:xfrm>
            <a:off x="524435" y="5791200"/>
            <a:ext cx="8095130" cy="507200"/>
          </a:xfrm>
        </p:spPr>
        <p:txBody>
          <a:bodyPr>
            <a:normAutofit/>
          </a:bodyPr>
          <a:lstStyle>
            <a:lvl1pPr marL="0" indent="0" algn="ctr">
              <a:spcBef>
                <a:spcPts val="0"/>
              </a:spcBef>
              <a:buNone/>
              <a:defRPr sz="1800">
                <a:solidFill>
                  <a:schemeClr val="tx2"/>
                </a:solidFill>
                <a:effectLst>
                  <a:outerShdw blurRad="50800" dist="38100" dir="2700000" algn="tl"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11" name="Picture Placeholder 10"/>
          <p:cNvSpPr>
            <a:spLocks noGrp="1"/>
          </p:cNvSpPr>
          <p:nvPr>
            <p:ph type="pic" sz="quarter" idx="13"/>
          </p:nvPr>
        </p:nvSpPr>
        <p:spPr>
          <a:xfrm>
            <a:off x="1764792" y="804672"/>
            <a:ext cx="5638800" cy="3657600"/>
          </a:xfrm>
        </p:spPr>
        <p:txBody>
          <a:bodyPr/>
          <a:lstStyle>
            <a:lvl1pPr>
              <a:buNone/>
              <a:defRPr>
                <a:solidFill>
                  <a:schemeClr val="bg2"/>
                </a:solidFill>
              </a:defRPr>
            </a:lvl1pPr>
          </a:lstStyle>
          <a:p>
            <a:r>
              <a:rPr lang="en-US"/>
              <a:t>Click icon to add picture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90818" y="2514600"/>
            <a:ext cx="8162365" cy="914400"/>
          </a:xfrm>
        </p:spPr>
        <p:txBody>
          <a:bodyPr anchor="b" anchorCtr="0"/>
          <a:lstStyle>
            <a:lvl1pPr algn="ctr">
              <a:defRPr sz="5400" b="0" cap="none" baseline="0">
                <a:solidFill>
                  <a:schemeClr val="tx2"/>
                </a:solidFill>
                <a:effectLst>
                  <a:outerShdw blurRad="50800" dist="38100" dir="2700000" algn="tl" rotWithShape="0">
                    <a:prstClr val="black">
                      <a:alpha val="40000"/>
                    </a:prstClr>
                  </a:outerShdw>
                </a:effectLst>
              </a:defRPr>
            </a:lvl1pPr>
          </a:lstStyle>
          <a:p>
            <a:r>
              <a:rPr lang="en-US"/>
              <a:t>Click to edit Master title style</a:t>
            </a:r>
            <a:endParaRPr/>
          </a:p>
        </p:txBody>
      </p:sp>
      <p:sp>
        <p:nvSpPr>
          <p:cNvPr id="3" name="Text Placeholder 2"/>
          <p:cNvSpPr>
            <a:spLocks noGrp="1"/>
          </p:cNvSpPr>
          <p:nvPr>
            <p:ph type="body" idx="1"/>
          </p:nvPr>
        </p:nvSpPr>
        <p:spPr>
          <a:xfrm>
            <a:off x="490818" y="3429000"/>
            <a:ext cx="8162365" cy="701000"/>
          </a:xfrm>
        </p:spPr>
        <p:txBody>
          <a:bodyPr anchor="t" anchorCtr="0">
            <a:normAutofit/>
          </a:bodyPr>
          <a:lstStyle>
            <a:lvl1pPr marL="0" indent="0" algn="ctr">
              <a:spcBef>
                <a:spcPts val="0"/>
              </a:spcBef>
              <a:buNone/>
              <a:defRPr sz="1800">
                <a:solidFill>
                  <a:schemeClr val="tx2"/>
                </a:solidFill>
                <a:effectLst>
                  <a:outerShdw blurRad="50800" dist="38100" dir="2700000" algn="tl" rotWithShape="0">
                    <a:prstClr val="black">
                      <a:alpha val="40000"/>
                    </a:prstClr>
                  </a:outerShdw>
                </a:effectLs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vert="horz" lIns="91440" tIns="45720" rIns="91440" bIns="45720" rtlCol="0" anchor="ctr"/>
          <a:lstStyle>
            <a:lvl1pPr marL="0" algn="l" defTabSz="914400" rtl="0" eaLnBrk="1" latinLnBrk="0" hangingPunct="1">
              <a:defRPr sz="1400" kern="1200">
                <a:solidFill>
                  <a:schemeClr val="tx2">
                    <a:lumMod val="75000"/>
                  </a:schemeClr>
                </a:solidFill>
                <a:latin typeface="+mn-lt"/>
                <a:ea typeface="+mn-ea"/>
                <a:cs typeface="+mn-cs"/>
              </a:defRPr>
            </a:lvl1pPr>
          </a:lstStyle>
          <a:p>
            <a:fld id="{FD8301A2-9537-4F11-903A-9D7FEDBB449A}" type="datetime1">
              <a:rPr lang="en-US" smtClean="0"/>
              <a:pPr/>
              <a:t>9/5/18</a:t>
            </a:fld>
            <a:endParaRPr lang="en-US"/>
          </a:p>
        </p:txBody>
      </p:sp>
      <p:sp>
        <p:nvSpPr>
          <p:cNvPr id="5" name="Footer Placeholder 4"/>
          <p:cNvSpPr>
            <a:spLocks noGrp="1"/>
          </p:cNvSpPr>
          <p:nvPr>
            <p:ph type="ftr" sz="quarter" idx="11"/>
          </p:nvPr>
        </p:nvSpPr>
        <p:spPr/>
        <p:txBody>
          <a:bodyPr vert="horz" lIns="91440" tIns="45720" rIns="91440" bIns="45720" rtlCol="0" anchor="ctr"/>
          <a:lstStyle>
            <a:lvl1pPr marL="0" algn="ctr" defTabSz="914400" rtl="0" eaLnBrk="1" latinLnBrk="0" hangingPunct="1">
              <a:defRPr sz="1400" kern="1200">
                <a:solidFill>
                  <a:schemeClr val="tx2">
                    <a:lumMod val="75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p:txBody>
          <a:bodyPr vert="horz" lIns="91440" tIns="45720" rIns="91440" bIns="45720" rtlCol="0" anchor="ctr"/>
          <a:lstStyle>
            <a:lvl1pPr marL="0" algn="r" defTabSz="914400" rtl="0" eaLnBrk="1" latinLnBrk="0" hangingPunct="1">
              <a:defRPr sz="1400" kern="1200">
                <a:solidFill>
                  <a:schemeClr val="tx2">
                    <a:lumMod val="75000"/>
                  </a:schemeClr>
                </a:solidFill>
                <a:latin typeface="+mn-lt"/>
                <a:ea typeface="+mn-ea"/>
                <a:cs typeface="+mn-cs"/>
              </a:defRPr>
            </a:lvl1pPr>
          </a:lstStyle>
          <a:p>
            <a:fld id="{09D441ED-22D9-48D6-AD92-DEFB122789E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239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6482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43CAE25-3CE2-AC46-AA16-6D656FCC4F92}"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23900" y="1598613"/>
            <a:ext cx="3773488" cy="427877"/>
          </a:xfrm>
        </p:spPr>
        <p:txBody>
          <a:bodyPr anchor="b">
            <a:norm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23900" y="2174875"/>
            <a:ext cx="3773488" cy="3997325"/>
          </a:xfrm>
        </p:spPr>
        <p:txBody>
          <a:bodyPr/>
          <a:lstStyle>
            <a:lvl1pPr>
              <a:defRPr sz="2400"/>
            </a:lvl1pPr>
            <a:lvl2pPr>
              <a:defRPr sz="22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645026" y="1598613"/>
            <a:ext cx="3776472" cy="427877"/>
          </a:xfrm>
        </p:spPr>
        <p:txBody>
          <a:bodyPr anchor="b">
            <a:norm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3776472" cy="3997325"/>
          </a:xfrm>
        </p:spPr>
        <p:txBody>
          <a:bodyPr/>
          <a:lstStyle>
            <a:lvl1pPr>
              <a:defRPr sz="2400"/>
            </a:lvl1pPr>
            <a:lvl2pPr>
              <a:defRPr sz="22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349B4CF-706A-794F-B076-36BD855B5EFE}"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23900" y="1586753"/>
            <a:ext cx="7707406"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13FDC86-0CB5-354A-8BBC-D336A91C3211}" type="slidenum">
              <a:rPr lang="en-US" smtClean="0"/>
              <a:pPr>
                <a:defRPr/>
              </a:pPr>
              <a:t>‹#›</a:t>
            </a:fld>
            <a:endParaRPr lang="en-US"/>
          </a:p>
        </p:txBody>
      </p:sp>
      <p:sp>
        <p:nvSpPr>
          <p:cNvPr id="8" name="Content Placeholder 2"/>
          <p:cNvSpPr>
            <a:spLocks noGrp="1"/>
          </p:cNvSpPr>
          <p:nvPr>
            <p:ph sz="half" idx="13"/>
          </p:nvPr>
        </p:nvSpPr>
        <p:spPr>
          <a:xfrm>
            <a:off x="723900" y="3914170"/>
            <a:ext cx="7707406" cy="2231136"/>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23900" y="1586753"/>
            <a:ext cx="3776472" cy="458386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13FDC86-0CB5-354A-8BBC-D336A91C3211}" type="slidenum">
              <a:rPr lang="en-US" smtClean="0"/>
              <a:pPr>
                <a:defRPr/>
              </a:pPr>
              <a:t>‹#›</a:t>
            </a:fld>
            <a:endParaRPr lang="en-US"/>
          </a:p>
        </p:txBody>
      </p:sp>
      <p:sp>
        <p:nvSpPr>
          <p:cNvPr id="8" name="Content Placeholder 3"/>
          <p:cNvSpPr>
            <a:spLocks noGrp="1"/>
          </p:cNvSpPr>
          <p:nvPr>
            <p:ph sz="half" idx="2"/>
          </p:nvPr>
        </p:nvSpPr>
        <p:spPr>
          <a:xfrm>
            <a:off x="46482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3"/>
          <p:cNvSpPr>
            <a:spLocks noGrp="1"/>
          </p:cNvSpPr>
          <p:nvPr>
            <p:ph sz="half" idx="14"/>
          </p:nvPr>
        </p:nvSpPr>
        <p:spPr>
          <a:xfrm>
            <a:off x="46482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513FDC86-0CB5-354A-8BBC-D336A91C3211}" type="slidenum">
              <a:rPr lang="en-US" smtClean="0"/>
              <a:pPr>
                <a:defRPr/>
              </a:pPr>
              <a:t>‹#›</a:t>
            </a:fld>
            <a:endParaRPr lang="en-US"/>
          </a:p>
        </p:txBody>
      </p:sp>
      <p:sp>
        <p:nvSpPr>
          <p:cNvPr id="6" name="Content Placeholder 2"/>
          <p:cNvSpPr>
            <a:spLocks noGrp="1"/>
          </p:cNvSpPr>
          <p:nvPr>
            <p:ph sz="half" idx="1"/>
          </p:nvPr>
        </p:nvSpPr>
        <p:spPr>
          <a:xfrm>
            <a:off x="7239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Content Placeholder 3"/>
          <p:cNvSpPr>
            <a:spLocks noGrp="1"/>
          </p:cNvSpPr>
          <p:nvPr>
            <p:ph sz="half" idx="2"/>
          </p:nvPr>
        </p:nvSpPr>
        <p:spPr>
          <a:xfrm>
            <a:off x="4648200" y="1586753"/>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Content Placeholder 2"/>
          <p:cNvSpPr>
            <a:spLocks noGrp="1"/>
          </p:cNvSpPr>
          <p:nvPr>
            <p:ph sz="half" idx="13"/>
          </p:nvPr>
        </p:nvSpPr>
        <p:spPr>
          <a:xfrm>
            <a:off x="7239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3"/>
          <p:cNvSpPr>
            <a:spLocks noGrp="1"/>
          </p:cNvSpPr>
          <p:nvPr>
            <p:ph sz="half" idx="14"/>
          </p:nvPr>
        </p:nvSpPr>
        <p:spPr>
          <a:xfrm>
            <a:off x="4648200" y="3913094"/>
            <a:ext cx="3776472" cy="2232212"/>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0DABD9B-3C31-5649-9535-9BA787C9D6D9}"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5B8B08BC-6086-4B44-B2FB-AE2B29C42ABF}"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0363" y="1143000"/>
            <a:ext cx="3807662" cy="1341344"/>
          </a:xfrm>
        </p:spPr>
        <p:txBody>
          <a:bodyPr anchor="b"/>
          <a:lstStyle>
            <a:lvl1pPr algn="ctr">
              <a:defRPr sz="4400" b="0"/>
            </a:lvl1pPr>
          </a:lstStyle>
          <a:p>
            <a:r>
              <a:rPr lang="en-US"/>
              <a:t>Click to edit Master title style</a:t>
            </a:r>
            <a:endParaRPr/>
          </a:p>
        </p:txBody>
      </p:sp>
      <p:sp>
        <p:nvSpPr>
          <p:cNvPr id="3" name="Content Placeholder 2"/>
          <p:cNvSpPr>
            <a:spLocks noGrp="1"/>
          </p:cNvSpPr>
          <p:nvPr>
            <p:ph idx="1"/>
          </p:nvPr>
        </p:nvSpPr>
        <p:spPr>
          <a:xfrm>
            <a:off x="4648199" y="605118"/>
            <a:ext cx="3776472" cy="5565495"/>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10363" y="2618815"/>
            <a:ext cx="3807662" cy="3133164"/>
          </a:xfrm>
        </p:spPr>
        <p:txBody>
          <a:bodyPr>
            <a:normAutofit/>
          </a:bodyPr>
          <a:lstStyle>
            <a:lvl1pPr marL="0" indent="0" algn="ctr">
              <a:spcBef>
                <a:spcPts val="18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1E44710-2179-7544-A0FF-84AFFF467F2D}" type="slidenum">
              <a:rPr lang="en-US" smtClean="0"/>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06A3D4D-8726-6D41-8150-A821E647E297}" type="slidenum">
              <a:rPr lang="en-US" smtClean="0"/>
              <a:pPr>
                <a:defRPr/>
              </a:pPr>
              <a:t>‹#›</a:t>
            </a:fld>
            <a:endParaRPr lang="en-US"/>
          </a:p>
        </p:txBody>
      </p:sp>
      <p:pic>
        <p:nvPicPr>
          <p:cNvPr id="10" name="Picture 9" descr="pictureCaptionBacking.png"/>
          <p:cNvPicPr>
            <a:picLocks noChangeAspect="1"/>
          </p:cNvPicPr>
          <p:nvPr/>
        </p:nvPicPr>
        <p:blipFill>
          <a:blip r:embed="rId2"/>
          <a:srcRect l="52272" t="8889" r="5152" b="16566"/>
          <a:stretch>
            <a:fillRect/>
          </a:stretch>
        </p:blipFill>
        <p:spPr>
          <a:xfrm>
            <a:off x="4594412" y="663388"/>
            <a:ext cx="3893127" cy="5112327"/>
          </a:xfrm>
          <a:prstGeom prst="rect">
            <a:avLst/>
          </a:prstGeom>
        </p:spPr>
      </p:pic>
      <p:sp>
        <p:nvSpPr>
          <p:cNvPr id="11" name="Title 1"/>
          <p:cNvSpPr>
            <a:spLocks noGrp="1"/>
          </p:cNvSpPr>
          <p:nvPr>
            <p:ph type="title"/>
          </p:nvPr>
        </p:nvSpPr>
        <p:spPr>
          <a:xfrm>
            <a:off x="725487" y="1143000"/>
            <a:ext cx="3792537" cy="1341344"/>
          </a:xfrm>
        </p:spPr>
        <p:txBody>
          <a:bodyPr anchor="b"/>
          <a:lstStyle>
            <a:lvl1pPr algn="ctr">
              <a:defRPr sz="4400" b="0"/>
            </a:lvl1pPr>
          </a:lstStyle>
          <a:p>
            <a:r>
              <a:rPr lang="en-US"/>
              <a:t>Click to edit Master title style</a:t>
            </a:r>
            <a:endParaRPr/>
          </a:p>
        </p:txBody>
      </p:sp>
      <p:sp>
        <p:nvSpPr>
          <p:cNvPr id="12" name="Text Placeholder 3"/>
          <p:cNvSpPr>
            <a:spLocks noGrp="1"/>
          </p:cNvSpPr>
          <p:nvPr>
            <p:ph type="body" sz="half" idx="2"/>
          </p:nvPr>
        </p:nvSpPr>
        <p:spPr>
          <a:xfrm>
            <a:off x="725487" y="2618815"/>
            <a:ext cx="3792537" cy="3133164"/>
          </a:xfrm>
        </p:spPr>
        <p:txBody>
          <a:bodyPr>
            <a:normAutofit/>
          </a:bodyPr>
          <a:lstStyle>
            <a:lvl1pPr marL="0" indent="0" algn="ctr">
              <a:spcBef>
                <a:spcPts val="18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p:cNvSpPr>
            <a:spLocks noGrp="1"/>
          </p:cNvSpPr>
          <p:nvPr>
            <p:ph type="pic" idx="1"/>
          </p:nvPr>
        </p:nvSpPr>
        <p:spPr>
          <a:xfrm>
            <a:off x="4829938" y="864971"/>
            <a:ext cx="3422075" cy="47091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725487" y="462896"/>
            <a:ext cx="7718425" cy="828021"/>
          </a:xfrm>
        </p:spPr>
        <p:txBody>
          <a:bodyPr/>
          <a:lstStyle/>
          <a:p>
            <a:r>
              <a:rPr lang="en-US"/>
              <a:t>Click to edit Master title style</a:t>
            </a:r>
            <a:endParaRPr/>
          </a:p>
        </p:txBody>
      </p:sp>
      <p:sp>
        <p:nvSpPr>
          <p:cNvPr id="3" name="Vertical Text Placeholder 2"/>
          <p:cNvSpPr>
            <a:spLocks noGrp="1"/>
          </p:cNvSpPr>
          <p:nvPr>
            <p:ph type="body" orient="vert" idx="1"/>
          </p:nvPr>
        </p:nvSpPr>
        <p:spPr>
          <a:xfrm>
            <a:off x="725489" y="1598613"/>
            <a:ext cx="7718424"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F577CE7-32D2-2742-9C7B-7897B50DAE79}" type="slidenum">
              <a:rPr lang="en-US" smtClean="0"/>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685801"/>
            <a:ext cx="1066800" cy="548481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25488" y="685757"/>
            <a:ext cx="6437312" cy="548222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E34B2D4-3738-6547-BD05-1E479189BA5E}" type="slidenum">
              <a:rPr lang="en-US" smtClean="0"/>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a:t>Click to edit Master title style</a:t>
            </a:r>
          </a:p>
        </p:txBody>
      </p:sp>
      <p:sp>
        <p:nvSpPr>
          <p:cNvPr id="3" name="Table Placeholder 2"/>
          <p:cNvSpPr>
            <a:spLocks noGrp="1"/>
          </p:cNvSpPr>
          <p:nvPr>
            <p:ph type="tbl" idx="1"/>
          </p:nvPr>
        </p:nvSpPr>
        <p:spPr>
          <a:xfrm>
            <a:off x="838200" y="2362200"/>
            <a:ext cx="7693025" cy="3724275"/>
          </a:xfrm>
        </p:spPr>
        <p:txBody>
          <a:bodyPr rtlCol="0">
            <a:normAutofit/>
          </a:bodyPr>
          <a:lstStyle/>
          <a:p>
            <a:pPr lvl="0"/>
            <a:endParaRPr lang="en-US" noProof="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B9C9B1-505B-F340-9E39-4630777F90E6}"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a:t>Click to edit Master title style</a:t>
            </a:r>
          </a:p>
        </p:txBody>
      </p:sp>
      <p:sp>
        <p:nvSpPr>
          <p:cNvPr id="3" name="Chart Placeholder 2"/>
          <p:cNvSpPr>
            <a:spLocks noGrp="1"/>
          </p:cNvSpPr>
          <p:nvPr>
            <p:ph type="chart" idx="1"/>
          </p:nvPr>
        </p:nvSpPr>
        <p:spPr>
          <a:xfrm>
            <a:off x="838200" y="2362200"/>
            <a:ext cx="7693025" cy="3724275"/>
          </a:xfrm>
        </p:spPr>
        <p:txBody>
          <a:bodyPr rtlCol="0">
            <a:normAutofit/>
          </a:bodyPr>
          <a:lstStyle/>
          <a:p>
            <a:pPr lvl="0"/>
            <a:endParaRPr lang="en-US" noProof="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DA49AB-EFB6-804B-9870-AFE8F544BFF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6141" y="314979"/>
            <a:ext cx="7691719" cy="1143000"/>
          </a:xfrm>
          <a:prstGeom prst="rect">
            <a:avLst/>
          </a:prstGeom>
        </p:spPr>
        <p:txBody>
          <a:bodyPr vert="horz" lIns="91440" tIns="45720" rIns="91440" bIns="45720" rtlCol="0" anchor="ctr">
            <a:noAutofit/>
          </a:bodyPr>
          <a:lstStyle/>
          <a:p>
            <a:r>
              <a:t>Click to edit title style</a:t>
            </a:r>
          </a:p>
        </p:txBody>
      </p:sp>
      <p:sp>
        <p:nvSpPr>
          <p:cNvPr id="3" name="Text Placeholder 2"/>
          <p:cNvSpPr>
            <a:spLocks noGrp="1"/>
          </p:cNvSpPr>
          <p:nvPr>
            <p:ph type="body" idx="1"/>
          </p:nvPr>
        </p:nvSpPr>
        <p:spPr>
          <a:xfrm>
            <a:off x="726141" y="1586753"/>
            <a:ext cx="7691719" cy="4571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400">
                <a:solidFill>
                  <a:schemeClr val="tx1">
                    <a:lumMod val="65000"/>
                    <a:lumOff val="3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400">
                <a:solidFill>
                  <a:schemeClr val="tx1">
                    <a:lumMod val="65000"/>
                    <a:lumOff val="3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lumMod val="65000"/>
                    <a:lumOff val="35000"/>
                  </a:schemeClr>
                </a:solidFill>
              </a:defRPr>
            </a:lvl1pPr>
          </a:lstStyle>
          <a:p>
            <a:pPr>
              <a:defRPr/>
            </a:pPr>
            <a:fld id="{513FDC86-0CB5-354A-8BBC-D336A91C3211}"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4594" r:id="rId1"/>
    <p:sldLayoutId id="2147484595" r:id="rId2"/>
    <p:sldLayoutId id="2147484596" r:id="rId3"/>
    <p:sldLayoutId id="2147484597" r:id="rId4"/>
    <p:sldLayoutId id="2147484598" r:id="rId5"/>
    <p:sldLayoutId id="2147484599" r:id="rId6"/>
    <p:sldLayoutId id="2147484600" r:id="rId7"/>
    <p:sldLayoutId id="2147484601" r:id="rId8"/>
    <p:sldLayoutId id="2147484602" r:id="rId9"/>
    <p:sldLayoutId id="2147484603" r:id="rId10"/>
    <p:sldLayoutId id="2147484604" r:id="rId11"/>
    <p:sldLayoutId id="2147484605" r:id="rId12"/>
    <p:sldLayoutId id="2147484606" r:id="rId13"/>
    <p:sldLayoutId id="2147484607" r:id="rId14"/>
    <p:sldLayoutId id="2147484608" r:id="rId15"/>
    <p:sldLayoutId id="2147484609" r:id="rId16"/>
    <p:sldLayoutId id="2147484610" r:id="rId17"/>
  </p:sldLayoutIdLst>
  <p:txStyles>
    <p:titleStyle>
      <a:lvl1pPr algn="ctr" defTabSz="914400" rtl="0" eaLnBrk="1" latinLnBrk="0" hangingPunct="1">
        <a:spcBef>
          <a:spcPct val="0"/>
        </a:spcBef>
        <a:buNone/>
        <a:defRPr sz="5400" kern="1200">
          <a:solidFill>
            <a:schemeClr val="tx1">
              <a:lumMod val="85000"/>
              <a:lumOff val="15000"/>
            </a:schemeClr>
          </a:solidFill>
          <a:latin typeface="+mj-lt"/>
          <a:ea typeface="+mj-ea"/>
          <a:cs typeface="+mj-cs"/>
        </a:defRPr>
      </a:lvl1pPr>
    </p:titleStyle>
    <p:bodyStyle>
      <a:lvl1pPr marL="457200" indent="-457200" algn="l" defTabSz="914400" rtl="0" eaLnBrk="1" latinLnBrk="0" hangingPunct="1">
        <a:spcBef>
          <a:spcPts val="2400"/>
        </a:spcBef>
        <a:buSzPct val="90000"/>
        <a:buFont typeface="Wingdings" pitchFamily="2" charset="2"/>
        <a:buChar char="v"/>
        <a:defRPr sz="2400" kern="1200">
          <a:solidFill>
            <a:schemeClr val="tx1">
              <a:lumMod val="75000"/>
              <a:lumOff val="25000"/>
            </a:schemeClr>
          </a:solidFill>
          <a:latin typeface="+mn-lt"/>
          <a:ea typeface="+mn-ea"/>
          <a:cs typeface="+mn-cs"/>
        </a:defRPr>
      </a:lvl1pPr>
      <a:lvl2pPr marL="914400" indent="-457200" algn="l" defTabSz="914400" rtl="0" eaLnBrk="1" latinLnBrk="0" hangingPunct="1">
        <a:spcBef>
          <a:spcPts val="1200"/>
        </a:spcBef>
        <a:buClr>
          <a:schemeClr val="bg1">
            <a:lumMod val="65000"/>
          </a:schemeClr>
        </a:buClr>
        <a:buSzPct val="90000"/>
        <a:buFont typeface="Wingdings" pitchFamily="2" charset="2"/>
        <a:buChar char="v"/>
        <a:defRPr sz="2200" kern="1200">
          <a:solidFill>
            <a:schemeClr val="tx1">
              <a:lumMod val="75000"/>
              <a:lumOff val="25000"/>
            </a:schemeClr>
          </a:solidFill>
          <a:latin typeface="+mn-lt"/>
          <a:ea typeface="+mn-ea"/>
          <a:cs typeface="+mn-cs"/>
        </a:defRPr>
      </a:lvl2pPr>
      <a:lvl3pPr marL="1263650" indent="-349250" algn="l" defTabSz="914400" rtl="0" eaLnBrk="1" latinLnBrk="0" hangingPunct="1">
        <a:spcBef>
          <a:spcPts val="1200"/>
        </a:spcBef>
        <a:buSzPct val="90000"/>
        <a:buFont typeface="Wingdings" pitchFamily="2" charset="2"/>
        <a:buChar char="v"/>
        <a:defRPr sz="2000" kern="1200">
          <a:solidFill>
            <a:schemeClr val="tx1">
              <a:lumMod val="75000"/>
              <a:lumOff val="25000"/>
            </a:schemeClr>
          </a:solidFill>
          <a:latin typeface="+mn-lt"/>
          <a:ea typeface="+mn-ea"/>
          <a:cs typeface="+mn-cs"/>
        </a:defRPr>
      </a:lvl3pPr>
      <a:lvl4pPr marL="1600200" indent="-336550" algn="l" defTabSz="914400" rtl="0" eaLnBrk="1" latinLnBrk="0" hangingPunct="1">
        <a:spcBef>
          <a:spcPts val="1200"/>
        </a:spcBef>
        <a:buClr>
          <a:schemeClr val="bg1">
            <a:lumMod val="65000"/>
          </a:schemeClr>
        </a:buClr>
        <a:buSzPct val="90000"/>
        <a:buFont typeface="Wingdings" pitchFamily="2" charset="2"/>
        <a:buChar char="v"/>
        <a:defRPr sz="1800" kern="1200">
          <a:solidFill>
            <a:schemeClr val="tx1">
              <a:lumMod val="75000"/>
              <a:lumOff val="25000"/>
            </a:schemeClr>
          </a:solidFill>
          <a:latin typeface="+mn-lt"/>
          <a:ea typeface="+mn-ea"/>
          <a:cs typeface="+mn-cs"/>
        </a:defRPr>
      </a:lvl4pPr>
      <a:lvl5pPr marL="2057400" indent="-457200" algn="l" defTabSz="914400" rtl="0" eaLnBrk="1" latinLnBrk="0" hangingPunct="1">
        <a:spcBef>
          <a:spcPts val="1200"/>
        </a:spcBef>
        <a:buSzPct val="90000"/>
        <a:buFont typeface="Wingdings" pitchFamily="2" charset="2"/>
        <a:buChar char="v"/>
        <a:defRPr sz="18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d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sdrg.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17410" name="AutoShape 2"/>
          <p:cNvSpPr>
            <a:spLocks noGrp="1" noChangeArrowheads="1"/>
          </p:cNvSpPr>
          <p:nvPr>
            <p:ph type="ctrTitle"/>
          </p:nvPr>
        </p:nvSpPr>
        <p:spPr>
          <a:xfrm>
            <a:off x="1371600" y="5029200"/>
            <a:ext cx="6400800" cy="304800"/>
          </a:xfrm>
        </p:spPr>
        <p:txBody>
          <a:bodyPr rtlCol="0">
            <a:normAutofit fontScale="90000"/>
          </a:bodyPr>
          <a:lstStyle/>
          <a:p>
            <a:pPr eaLnBrk="1" fontAlgn="auto" hangingPunct="1">
              <a:spcAft>
                <a:spcPts val="0"/>
              </a:spcAft>
              <a:defRPr/>
            </a:pPr>
            <a:r>
              <a:rPr lang="en-US" dirty="0">
                <a:ea typeface="+mj-ea"/>
                <a:cs typeface="+mj-cs"/>
              </a:rPr>
              <a:t>SCASD Pennsylvania Youth Survey Report 2017</a:t>
            </a:r>
            <a:br>
              <a:rPr lang="en-US" dirty="0"/>
            </a:br>
            <a:r>
              <a:rPr lang="en-US" sz="3111" dirty="0"/>
              <a:t>Presented By</a:t>
            </a:r>
            <a:br>
              <a:rPr lang="en-US" dirty="0"/>
            </a:br>
            <a:r>
              <a:rPr lang="en-US" sz="3111" dirty="0"/>
              <a:t>Jeanne Knouse Director SS</a:t>
            </a:r>
            <a:br>
              <a:rPr lang="en-US" dirty="0"/>
            </a:br>
            <a:endParaRPr lang="en-US" dirty="0">
              <a:ea typeface="+mj-ea"/>
              <a:cs typeface="+mj-cs"/>
            </a:endParaRPr>
          </a:p>
        </p:txBody>
      </p:sp>
      <p:pic>
        <p:nvPicPr>
          <p:cNvPr id="4" name="Picture 3" descr="SCASD w_txt Wht.eps"/>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3513137" y="4648200"/>
            <a:ext cx="2125663" cy="212566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PAYS Purpose</a:t>
            </a:r>
          </a:p>
        </p:txBody>
      </p:sp>
      <p:sp>
        <p:nvSpPr>
          <p:cNvPr id="3" name="Content Placeholder 2"/>
          <p:cNvSpPr>
            <a:spLocks noGrp="1"/>
          </p:cNvSpPr>
          <p:nvPr>
            <p:ph idx="1"/>
          </p:nvPr>
        </p:nvSpPr>
        <p:spPr>
          <a:xfrm>
            <a:off x="762000" y="1371600"/>
            <a:ext cx="7602538" cy="4191000"/>
          </a:xfrm>
        </p:spPr>
        <p:txBody>
          <a:bodyPr>
            <a:normAutofit fontScale="92500" lnSpcReduction="10000"/>
          </a:bodyPr>
          <a:lstStyle/>
          <a:p>
            <a:endParaRPr lang="en-US" dirty="0"/>
          </a:p>
          <a:p>
            <a:r>
              <a:rPr lang="en-US" sz="3600" dirty="0"/>
              <a:t>Provide benchmark for alcohol, tobacco, and other drug (ATOD) </a:t>
            </a:r>
          </a:p>
          <a:p>
            <a:r>
              <a:rPr lang="en-US" sz="3600" dirty="0"/>
              <a:t>Help indicate whether prevention and treatment programs are achieving their intended results</a:t>
            </a:r>
          </a:p>
          <a:p>
            <a:r>
              <a:rPr lang="en-US" sz="3600" dirty="0"/>
              <a:t>Assesses risk and protective factors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PAYS </a:t>
            </a:r>
            <a:r>
              <a:rPr lang="en-US" dirty="0" err="1"/>
              <a:t>FAQs</a:t>
            </a:r>
            <a:endParaRPr lang="en-US" dirty="0"/>
          </a:p>
        </p:txBody>
      </p:sp>
      <p:sp>
        <p:nvSpPr>
          <p:cNvPr id="3" name="Content Placeholder 2"/>
          <p:cNvSpPr>
            <a:spLocks noGrp="1"/>
          </p:cNvSpPr>
          <p:nvPr>
            <p:ph idx="1"/>
          </p:nvPr>
        </p:nvSpPr>
        <p:spPr/>
        <p:txBody>
          <a:bodyPr>
            <a:normAutofit fontScale="70000" lnSpcReduction="20000"/>
          </a:bodyPr>
          <a:lstStyle/>
          <a:p>
            <a:r>
              <a:rPr lang="en-US" dirty="0"/>
              <a:t>How do we know we can trust the results?</a:t>
            </a:r>
          </a:p>
          <a:p>
            <a:pPr lvl="1"/>
            <a:r>
              <a:rPr lang="en-US" dirty="0"/>
              <a:t>Developed, studied and validated in numerous research studies. </a:t>
            </a:r>
            <a:r>
              <a:rPr lang="en-US" dirty="0">
                <a:hlinkClick r:id="rId2"/>
              </a:rPr>
              <a:t>www.sdrg.org</a:t>
            </a:r>
            <a:r>
              <a:rPr lang="en-US" dirty="0"/>
              <a:t>  </a:t>
            </a:r>
          </a:p>
          <a:p>
            <a:r>
              <a:rPr lang="en-US" dirty="0"/>
              <a:t>Is the survey reliable and valid?</a:t>
            </a:r>
          </a:p>
          <a:p>
            <a:pPr lvl="1"/>
            <a:r>
              <a:rPr lang="en-US" dirty="0"/>
              <a:t>Yes.  Each risk and protective factor scale has been statistically validated in multiple samples across gender, race and ethnicity and predicts adolescent problem behaviors. </a:t>
            </a:r>
          </a:p>
          <a:p>
            <a:r>
              <a:rPr lang="en-US" dirty="0"/>
              <a:t>Don’t kids lie on surveys?</a:t>
            </a:r>
          </a:p>
          <a:p>
            <a:pPr lvl="1"/>
            <a:r>
              <a:rPr lang="en-US" dirty="0"/>
              <a:t>Yes but rarely.  Research indicates students tend to be honest about behavior and experiences on anonymous, confidential surveys. </a:t>
            </a:r>
          </a:p>
          <a:p>
            <a:pPr lvl="1"/>
            <a:r>
              <a:rPr lang="en-US" dirty="0"/>
              <a:t>Strategies built into the analysis of the survey to screen for dishonest, inconsistent and exaggerated responses. </a:t>
            </a:r>
          </a:p>
          <a:p>
            <a:r>
              <a:rPr lang="en-US" dirty="0"/>
              <a:t>Are these data representative of our student population?</a:t>
            </a:r>
          </a:p>
          <a:p>
            <a:pPr lvl="1"/>
            <a:r>
              <a:rPr lang="en-US" dirty="0"/>
              <a:t>When 80% or greater participate there is confidence that the data reflects the student population.</a:t>
            </a:r>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22"/>
          <p:cNvSpPr>
            <a:spLocks noGrp="1" noChangeArrowheads="1"/>
          </p:cNvSpPr>
          <p:nvPr>
            <p:ph type="title"/>
          </p:nvPr>
        </p:nvSpPr>
        <p:spPr>
          <a:xfrm>
            <a:off x="0" y="0"/>
            <a:ext cx="9144000" cy="1066800"/>
          </a:xfrm>
        </p:spPr>
        <p:txBody>
          <a:bodyPr>
            <a:normAutofit/>
          </a:bodyPr>
          <a:lstStyle/>
          <a:p>
            <a:pPr eaLnBrk="1" hangingPunct="1"/>
            <a:r>
              <a:rPr lang="en-US" dirty="0"/>
              <a:t>PAYS Data Point Reminders</a:t>
            </a:r>
          </a:p>
        </p:txBody>
      </p:sp>
      <p:sp>
        <p:nvSpPr>
          <p:cNvPr id="6" name="TextBox 5"/>
          <p:cNvSpPr txBox="1"/>
          <p:nvPr/>
        </p:nvSpPr>
        <p:spPr>
          <a:xfrm>
            <a:off x="457200" y="2990671"/>
            <a:ext cx="7239001" cy="1200329"/>
          </a:xfrm>
          <a:prstGeom prst="rect">
            <a:avLst/>
          </a:prstGeom>
          <a:noFill/>
        </p:spPr>
        <p:txBody>
          <a:bodyPr wrap="square" rtlCol="0">
            <a:spAutoFit/>
          </a:bodyPr>
          <a:lstStyle/>
          <a:p>
            <a:r>
              <a:rPr lang="en-US" b="1" dirty="0">
                <a:solidFill>
                  <a:srgbClr val="C61B1B"/>
                </a:solidFill>
              </a:rPr>
              <a:t>Risk and Protective Factors are scale scores</a:t>
            </a:r>
          </a:p>
          <a:p>
            <a:r>
              <a:rPr lang="en-US" b="1" dirty="0">
                <a:solidFill>
                  <a:srgbClr val="59564B"/>
                </a:solidFill>
              </a:rPr>
              <a:t>The percentage represents the population of youth that are either at greater risk or lower protection than the national cut-point level.   </a:t>
            </a:r>
          </a:p>
        </p:txBody>
      </p:sp>
      <p:sp>
        <p:nvSpPr>
          <p:cNvPr id="8" name="TextBox 7"/>
          <p:cNvSpPr txBox="1"/>
          <p:nvPr/>
        </p:nvSpPr>
        <p:spPr>
          <a:xfrm>
            <a:off x="533400" y="4494073"/>
            <a:ext cx="4419600" cy="1477328"/>
          </a:xfrm>
          <a:prstGeom prst="rect">
            <a:avLst/>
          </a:prstGeom>
          <a:noFill/>
        </p:spPr>
        <p:txBody>
          <a:bodyPr wrap="square" rtlCol="0">
            <a:spAutoFit/>
          </a:bodyPr>
          <a:lstStyle/>
          <a:p>
            <a:r>
              <a:rPr lang="en-US" b="1" dirty="0"/>
              <a:t>All other scores are percentage use</a:t>
            </a:r>
            <a:endParaRPr lang="en-US" dirty="0"/>
          </a:p>
          <a:p>
            <a:r>
              <a:rPr lang="en-US" dirty="0"/>
              <a:t>12</a:t>
            </a:r>
            <a:r>
              <a:rPr lang="en-US" baseline="30000" dirty="0"/>
              <a:t>th</a:t>
            </a:r>
            <a:r>
              <a:rPr lang="en-US" dirty="0"/>
              <a:t> grade = 4.2 students per % point</a:t>
            </a:r>
          </a:p>
          <a:p>
            <a:r>
              <a:rPr lang="en-US" dirty="0"/>
              <a:t>10</a:t>
            </a:r>
            <a:r>
              <a:rPr lang="en-US" baseline="30000" dirty="0"/>
              <a:t>th</a:t>
            </a:r>
            <a:r>
              <a:rPr lang="en-US" dirty="0"/>
              <a:t> grade = 3.8 students per % point</a:t>
            </a:r>
          </a:p>
          <a:p>
            <a:r>
              <a:rPr lang="en-US" dirty="0"/>
              <a:t>8</a:t>
            </a:r>
            <a:r>
              <a:rPr lang="en-US" baseline="30000" dirty="0"/>
              <a:t>th</a:t>
            </a:r>
            <a:r>
              <a:rPr lang="en-US" dirty="0"/>
              <a:t> grade = 4.1 students per % point</a:t>
            </a:r>
          </a:p>
          <a:p>
            <a:r>
              <a:rPr lang="en-US" dirty="0"/>
              <a:t>6</a:t>
            </a:r>
            <a:r>
              <a:rPr lang="en-US" baseline="30000" dirty="0"/>
              <a:t>th</a:t>
            </a:r>
            <a:r>
              <a:rPr lang="en-US" dirty="0"/>
              <a:t> grade = 4 students per % point</a:t>
            </a:r>
            <a:endParaRPr lang="en-US" dirty="0">
              <a:solidFill>
                <a:srgbClr val="FFFF00"/>
              </a:solidFill>
            </a:endParaRPr>
          </a:p>
        </p:txBody>
      </p:sp>
      <p:graphicFrame>
        <p:nvGraphicFramePr>
          <p:cNvPr id="9" name="Table 8"/>
          <p:cNvGraphicFramePr>
            <a:graphicFrameLocks noGrp="1"/>
          </p:cNvGraphicFramePr>
          <p:nvPr/>
        </p:nvGraphicFramePr>
        <p:xfrm>
          <a:off x="533400" y="1143000"/>
          <a:ext cx="8305800" cy="1737360"/>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gridCol w="3581400">
                  <a:extLst>
                    <a:ext uri="{9D8B030D-6E8A-4147-A177-3AD203B41FA5}">
                      <a16:colId xmlns:a16="http://schemas.microsoft.com/office/drawing/2014/main" val="20002"/>
                    </a:ext>
                  </a:extLst>
                </a:gridCol>
              </a:tblGrid>
              <a:tr h="345440">
                <a:tc>
                  <a:txBody>
                    <a:bodyPr/>
                    <a:lstStyle/>
                    <a:p>
                      <a:endParaRPr lang="en-US" dirty="0"/>
                    </a:p>
                  </a:txBody>
                  <a:tcPr/>
                </a:tc>
                <a:tc>
                  <a:txBody>
                    <a:bodyPr/>
                    <a:lstStyle/>
                    <a:p>
                      <a:r>
                        <a:rPr lang="en-US" dirty="0"/>
                        <a:t>Grades</a:t>
                      </a:r>
                    </a:p>
                  </a:txBody>
                  <a:tcPr/>
                </a:tc>
                <a:tc>
                  <a:txBody>
                    <a:bodyPr/>
                    <a:lstStyle/>
                    <a:p>
                      <a:r>
                        <a:rPr lang="en-US" dirty="0"/>
                        <a:t>Students</a:t>
                      </a:r>
                    </a:p>
                  </a:txBody>
                  <a:tcPr/>
                </a:tc>
                <a:extLst>
                  <a:ext uri="{0D108BD9-81ED-4DB2-BD59-A6C34878D82A}">
                    <a16:rowId xmlns:a16="http://schemas.microsoft.com/office/drawing/2014/main" val="10000"/>
                  </a:ext>
                </a:extLst>
              </a:tr>
              <a:tr h="345440">
                <a:tc>
                  <a:txBody>
                    <a:bodyPr/>
                    <a:lstStyle/>
                    <a:p>
                      <a:r>
                        <a:rPr lang="en-US" dirty="0">
                          <a:solidFill>
                            <a:srgbClr val="212C28"/>
                          </a:solidFill>
                        </a:rPr>
                        <a:t>1999-2013</a:t>
                      </a:r>
                      <a:r>
                        <a:rPr lang="en-US" baseline="0" dirty="0">
                          <a:solidFill>
                            <a:srgbClr val="212C28"/>
                          </a:solidFill>
                        </a:rPr>
                        <a:t> </a:t>
                      </a:r>
                    </a:p>
                    <a:p>
                      <a:r>
                        <a:rPr lang="en-US" baseline="0" dirty="0">
                          <a:solidFill>
                            <a:srgbClr val="212C28"/>
                          </a:solidFill>
                        </a:rPr>
                        <a:t>every two years</a:t>
                      </a:r>
                      <a:endParaRPr lang="en-US" dirty="0">
                        <a:solidFill>
                          <a:srgbClr val="212C28"/>
                        </a:solidFill>
                      </a:endParaRPr>
                    </a:p>
                  </a:txBody>
                  <a:tcPr/>
                </a:tc>
                <a:tc>
                  <a:txBody>
                    <a:bodyPr/>
                    <a:lstStyle/>
                    <a:p>
                      <a:r>
                        <a:rPr lang="en-US" dirty="0">
                          <a:solidFill>
                            <a:srgbClr val="212C28"/>
                          </a:solidFill>
                        </a:rPr>
                        <a:t>1999:  6-12 (pilot year)</a:t>
                      </a:r>
                    </a:p>
                    <a:p>
                      <a:r>
                        <a:rPr lang="en-US" dirty="0">
                          <a:solidFill>
                            <a:srgbClr val="212C28"/>
                          </a:solidFill>
                        </a:rPr>
                        <a:t>2000-20013 :</a:t>
                      </a:r>
                      <a:r>
                        <a:rPr lang="en-US" baseline="0" dirty="0">
                          <a:solidFill>
                            <a:srgbClr val="212C28"/>
                          </a:solidFill>
                        </a:rPr>
                        <a:t> </a:t>
                      </a:r>
                      <a:r>
                        <a:rPr lang="en-US" dirty="0">
                          <a:solidFill>
                            <a:srgbClr val="212C28"/>
                          </a:solidFill>
                        </a:rPr>
                        <a:t> 6, 8, 10, 12</a:t>
                      </a:r>
                    </a:p>
                  </a:txBody>
                  <a:tcPr/>
                </a:tc>
                <a:tc>
                  <a:txBody>
                    <a:bodyPr/>
                    <a:lstStyle/>
                    <a:p>
                      <a:r>
                        <a:rPr lang="en-US" dirty="0">
                          <a:solidFill>
                            <a:srgbClr val="212C28"/>
                          </a:solidFill>
                        </a:rPr>
                        <a:t>1,600-2,200</a:t>
                      </a:r>
                    </a:p>
                  </a:txBody>
                  <a:tcPr/>
                </a:tc>
                <a:extLst>
                  <a:ext uri="{0D108BD9-81ED-4DB2-BD59-A6C34878D82A}">
                    <a16:rowId xmlns:a16="http://schemas.microsoft.com/office/drawing/2014/main" val="10001"/>
                  </a:ext>
                </a:extLst>
              </a:tr>
              <a:tr h="345440">
                <a:tc>
                  <a:txBody>
                    <a:bodyPr/>
                    <a:lstStyle/>
                    <a:p>
                      <a:r>
                        <a:rPr lang="en-US" dirty="0">
                          <a:solidFill>
                            <a:schemeClr val="tx2"/>
                          </a:solidFill>
                        </a:rPr>
                        <a:t>2015</a:t>
                      </a:r>
                    </a:p>
                  </a:txBody>
                  <a:tcPr/>
                </a:tc>
                <a:tc>
                  <a:txBody>
                    <a:bodyPr/>
                    <a:lstStyle/>
                    <a:p>
                      <a:r>
                        <a:rPr lang="en-US" dirty="0">
                          <a:solidFill>
                            <a:schemeClr val="tx2"/>
                          </a:solidFill>
                        </a:rPr>
                        <a:t>6 ,8, 10, 12</a:t>
                      </a:r>
                    </a:p>
                  </a:txBody>
                  <a:tcPr/>
                </a:tc>
                <a:tc>
                  <a:txBody>
                    <a:bodyPr/>
                    <a:lstStyle/>
                    <a:p>
                      <a:r>
                        <a:rPr lang="en-US" dirty="0">
                          <a:solidFill>
                            <a:schemeClr val="tx2"/>
                          </a:solidFill>
                        </a:rPr>
                        <a:t>1,850   83% participation rate</a:t>
                      </a:r>
                    </a:p>
                  </a:txBody>
                  <a:tcPr/>
                </a:tc>
                <a:extLst>
                  <a:ext uri="{0D108BD9-81ED-4DB2-BD59-A6C34878D82A}">
                    <a16:rowId xmlns:a16="http://schemas.microsoft.com/office/drawing/2014/main" val="10002"/>
                  </a:ext>
                </a:extLst>
              </a:tr>
              <a:tr h="345440">
                <a:tc>
                  <a:txBody>
                    <a:bodyPr/>
                    <a:lstStyle/>
                    <a:p>
                      <a:r>
                        <a:rPr lang="en-US" dirty="0">
                          <a:solidFill>
                            <a:schemeClr val="tx2"/>
                          </a:solidFill>
                        </a:rPr>
                        <a:t>2017</a:t>
                      </a:r>
                    </a:p>
                  </a:txBody>
                  <a:tcPr/>
                </a:tc>
                <a:tc>
                  <a:txBody>
                    <a:bodyPr/>
                    <a:lstStyle/>
                    <a:p>
                      <a:r>
                        <a:rPr lang="en-US" dirty="0">
                          <a:solidFill>
                            <a:schemeClr val="tx2"/>
                          </a:solidFill>
                        </a:rPr>
                        <a:t>6,</a:t>
                      </a:r>
                      <a:r>
                        <a:rPr lang="en-US" baseline="0" dirty="0">
                          <a:solidFill>
                            <a:schemeClr val="tx2"/>
                          </a:solidFill>
                        </a:rPr>
                        <a:t> 8, 10 ,12</a:t>
                      </a:r>
                      <a:endParaRPr lang="en-US" dirty="0">
                        <a:solidFill>
                          <a:schemeClr val="tx2"/>
                        </a:solidFill>
                      </a:endParaRPr>
                    </a:p>
                  </a:txBody>
                  <a:tcPr/>
                </a:tc>
                <a:tc>
                  <a:txBody>
                    <a:bodyPr/>
                    <a:lstStyle/>
                    <a:p>
                      <a:r>
                        <a:rPr lang="en-US" dirty="0">
                          <a:solidFill>
                            <a:schemeClr val="tx2"/>
                          </a:solidFill>
                        </a:rPr>
                        <a:t>1,772   78.3% participation</a:t>
                      </a:r>
                      <a:r>
                        <a:rPr lang="en-US" baseline="0" dirty="0">
                          <a:solidFill>
                            <a:schemeClr val="tx2"/>
                          </a:solidFill>
                        </a:rPr>
                        <a:t> rate </a:t>
                      </a:r>
                      <a:endParaRPr lang="en-US" dirty="0">
                        <a:solidFill>
                          <a:schemeClr val="tx2"/>
                        </a:solidFill>
                      </a:endParaRP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p:cNvSpPr>
            <a:spLocks noGrp="1" noChangeArrowheads="1"/>
          </p:cNvSpPr>
          <p:nvPr>
            <p:ph type="title"/>
          </p:nvPr>
        </p:nvSpPr>
        <p:spPr>
          <a:xfrm>
            <a:off x="0" y="304800"/>
            <a:ext cx="9144000" cy="990600"/>
          </a:xfrm>
        </p:spPr>
        <p:txBody>
          <a:bodyPr>
            <a:normAutofit fontScale="90000"/>
          </a:bodyPr>
          <a:lstStyle/>
          <a:p>
            <a:pPr eaLnBrk="1" hangingPunct="1"/>
            <a:r>
              <a:rPr lang="en-US" dirty="0"/>
              <a:t>PA Youth Survey Protective and Risk Factors 2017  </a:t>
            </a:r>
          </a:p>
        </p:txBody>
      </p:sp>
      <p:sp>
        <p:nvSpPr>
          <p:cNvPr id="21507" name="Rectangle 3"/>
          <p:cNvSpPr>
            <a:spLocks noGrp="1" noChangeArrowheads="1"/>
          </p:cNvSpPr>
          <p:nvPr>
            <p:ph idx="1"/>
          </p:nvPr>
        </p:nvSpPr>
        <p:spPr>
          <a:xfrm>
            <a:off x="457200" y="1219200"/>
            <a:ext cx="8382000" cy="4953000"/>
          </a:xfrm>
        </p:spPr>
        <p:txBody>
          <a:bodyPr rtlCol="0">
            <a:normAutofit/>
          </a:bodyPr>
          <a:lstStyle/>
          <a:p>
            <a:pPr eaLnBrk="1" fontAlgn="auto" hangingPunct="1">
              <a:lnSpc>
                <a:spcPct val="80000"/>
              </a:lnSpc>
              <a:spcAft>
                <a:spcPts val="0"/>
              </a:spcAft>
              <a:buFont typeface="Wingdings" charset="2"/>
              <a:buNone/>
              <a:defRPr/>
            </a:pPr>
            <a:endParaRPr lang="en-US" dirty="0">
              <a:solidFill>
                <a:schemeClr val="tx1">
                  <a:lumMod val="65000"/>
                  <a:lumOff val="35000"/>
                </a:schemeClr>
              </a:solidFill>
              <a:ea typeface="+mn-ea"/>
              <a:cs typeface="+mn-cs"/>
            </a:endParaRPr>
          </a:p>
          <a:p>
            <a:r>
              <a:rPr lang="en-US" sz="3200" dirty="0"/>
              <a:t>Risk is associated with negative behavioral outcomes.  It is better to have </a:t>
            </a:r>
            <a:r>
              <a:rPr lang="en-US" sz="3200" dirty="0">
                <a:solidFill>
                  <a:schemeClr val="accent4"/>
                </a:solidFill>
              </a:rPr>
              <a:t>lower </a:t>
            </a:r>
            <a:r>
              <a:rPr lang="en-US" sz="3200" dirty="0"/>
              <a:t>risk factor scale scores but we look at highest scores for areas of risk</a:t>
            </a:r>
          </a:p>
          <a:p>
            <a:r>
              <a:rPr lang="en-US" sz="3200" dirty="0"/>
              <a:t>Protective factors are associated with better behavioral outcomes.  It is better to have </a:t>
            </a:r>
            <a:r>
              <a:rPr lang="en-US" sz="3200" dirty="0">
                <a:solidFill>
                  <a:srgbClr val="C61B1B"/>
                </a:solidFill>
              </a:rPr>
              <a:t>higher </a:t>
            </a:r>
            <a:r>
              <a:rPr lang="en-US" sz="3200" dirty="0"/>
              <a:t>protective factor scale scores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913813" cy="914400"/>
          </a:xfrm>
        </p:spPr>
        <p:txBody>
          <a:bodyPr/>
          <a:lstStyle/>
          <a:p>
            <a:r>
              <a:rPr lang="en-US" dirty="0"/>
              <a:t>Protective Factors </a:t>
            </a:r>
          </a:p>
        </p:txBody>
      </p:sp>
      <p:sp>
        <p:nvSpPr>
          <p:cNvPr id="3" name="Content Placeholder 2"/>
          <p:cNvSpPr>
            <a:spLocks noGrp="1"/>
          </p:cNvSpPr>
          <p:nvPr>
            <p:ph idx="1"/>
          </p:nvPr>
        </p:nvSpPr>
        <p:spPr>
          <a:xfrm>
            <a:off x="0" y="1600200"/>
            <a:ext cx="9144000" cy="4737100"/>
          </a:xfrm>
        </p:spPr>
        <p:txBody>
          <a:bodyPr>
            <a:normAutofit fontScale="92500" lnSpcReduction="10000"/>
          </a:bodyPr>
          <a:lstStyle/>
          <a:p>
            <a:r>
              <a:rPr lang="en-US" dirty="0"/>
              <a:t>Family Attachment (75% with protection)</a:t>
            </a:r>
          </a:p>
          <a:p>
            <a:pPr lvl="1"/>
            <a:r>
              <a:rPr lang="en-US" sz="2400" dirty="0"/>
              <a:t>Young people who feel that they are a valued part of their family are less likely to engage in substance use and other problem behaviors. </a:t>
            </a:r>
          </a:p>
          <a:p>
            <a:r>
              <a:rPr lang="en-US" dirty="0"/>
              <a:t>Family Opportunities for </a:t>
            </a:r>
            <a:r>
              <a:rPr lang="en-US" dirty="0" err="1"/>
              <a:t>Prosocial</a:t>
            </a:r>
            <a:r>
              <a:rPr lang="en-US" dirty="0"/>
              <a:t> Involvement (73% with protection)</a:t>
            </a:r>
          </a:p>
          <a:p>
            <a:pPr lvl="1"/>
            <a:r>
              <a:rPr lang="en-US" dirty="0"/>
              <a:t>Young people who are exposed to more opportunities to participate meaningfully in the responsibilities an activities of the family are less likely to engage in drug use and other problem behavior </a:t>
            </a:r>
            <a:endParaRPr lang="en-US" sz="2400" dirty="0"/>
          </a:p>
          <a:p>
            <a:r>
              <a:rPr lang="en-US" sz="2378" dirty="0"/>
              <a:t>Family Rewards for </a:t>
            </a:r>
            <a:r>
              <a:rPr lang="en-US" sz="2378" dirty="0" err="1"/>
              <a:t>Prosocial</a:t>
            </a:r>
            <a:r>
              <a:rPr lang="en-US" sz="2378" dirty="0"/>
              <a:t> Involvement </a:t>
            </a:r>
            <a:r>
              <a:rPr lang="en-US" sz="2353" dirty="0"/>
              <a:t>(72% with protection)</a:t>
            </a:r>
          </a:p>
          <a:p>
            <a:pPr lvl="1"/>
            <a:r>
              <a:rPr lang="en-US" sz="2400" dirty="0"/>
              <a:t>When parents, siblings, and other family members praise, encourage, and attend to things done well by their child, children are less likely to engage in substance use and problem behaviors.</a:t>
            </a:r>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8-05-07 at 7.39.48 PM.png"/>
          <p:cNvPicPr>
            <a:picLocks noGrp="1" noChangeAspect="1"/>
          </p:cNvPicPr>
          <p:nvPr>
            <p:ph idx="1"/>
          </p:nvPr>
        </p:nvPicPr>
        <p:blipFill>
          <a:blip r:embed="rId3"/>
          <a:srcRect t="-5676" b="-5676"/>
          <a:stretch>
            <a:fillRect/>
          </a:stretch>
        </p:blipFill>
        <p:spPr>
          <a:xfrm>
            <a:off x="0" y="-304800"/>
            <a:ext cx="9079245" cy="75438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8-05-07 at 7.41.19 PM.png"/>
          <p:cNvPicPr>
            <a:picLocks noGrp="1" noChangeAspect="1"/>
          </p:cNvPicPr>
          <p:nvPr>
            <p:ph idx="1"/>
          </p:nvPr>
        </p:nvPicPr>
        <p:blipFill>
          <a:blip r:embed="rId2"/>
          <a:srcRect t="-6069" b="-6069"/>
          <a:stretch>
            <a:fillRect/>
          </a:stretch>
        </p:blipFill>
        <p:spPr>
          <a:xfrm>
            <a:off x="-20408" y="-381000"/>
            <a:ext cx="9164407" cy="76200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8-05-07 at 7.42.49 PM.png"/>
          <p:cNvPicPr>
            <a:picLocks noGrp="1" noChangeAspect="1"/>
          </p:cNvPicPr>
          <p:nvPr>
            <p:ph idx="1"/>
          </p:nvPr>
        </p:nvPicPr>
        <p:blipFill>
          <a:blip r:embed="rId2"/>
          <a:srcRect t="-4714" b="-4714"/>
          <a:stretch>
            <a:fillRect/>
          </a:stretch>
        </p:blipFill>
        <p:spPr>
          <a:xfrm>
            <a:off x="-20408" y="-304800"/>
            <a:ext cx="9164407" cy="74676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8-05-07 at 7.43.39 PM.png"/>
          <p:cNvPicPr>
            <a:picLocks noGrp="1" noChangeAspect="1"/>
          </p:cNvPicPr>
          <p:nvPr>
            <p:ph idx="1"/>
          </p:nvPr>
        </p:nvPicPr>
        <p:blipFill>
          <a:blip r:embed="rId2"/>
          <a:srcRect t="-5991" b="-5991"/>
          <a:stretch>
            <a:fillRect/>
          </a:stretch>
        </p:blipFill>
        <p:spPr>
          <a:xfrm>
            <a:off x="-20408" y="-381000"/>
            <a:ext cx="9164407" cy="76962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Risk </a:t>
            </a:r>
            <a:r>
              <a:rPr lang="en-US" dirty="0"/>
              <a:t>Factors </a:t>
            </a:r>
          </a:p>
        </p:txBody>
      </p:sp>
      <p:sp>
        <p:nvSpPr>
          <p:cNvPr id="3" name="Content Placeholder 2"/>
          <p:cNvSpPr>
            <a:spLocks noGrp="1"/>
          </p:cNvSpPr>
          <p:nvPr>
            <p:ph idx="1"/>
          </p:nvPr>
        </p:nvSpPr>
        <p:spPr>
          <a:xfrm>
            <a:off x="228600" y="1447800"/>
            <a:ext cx="8686800" cy="4975412"/>
          </a:xfrm>
        </p:spPr>
        <p:txBody>
          <a:bodyPr>
            <a:normAutofit fontScale="85000" lnSpcReduction="20000"/>
          </a:bodyPr>
          <a:lstStyle/>
          <a:p>
            <a:r>
              <a:rPr lang="en-US" dirty="0"/>
              <a:t>Perceived Risk of Drug Use (42% at risk) </a:t>
            </a:r>
          </a:p>
          <a:p>
            <a:pPr lvl="1"/>
            <a:r>
              <a:rPr lang="en-US" dirty="0"/>
              <a:t>Young people who do not perceive drug use to be risky are far more likely to engage in drug use. </a:t>
            </a:r>
          </a:p>
          <a:p>
            <a:r>
              <a:rPr lang="en-US" dirty="0"/>
              <a:t>Parental Attitude Favorable Toward Antisocial Behavior (35% at risk) </a:t>
            </a:r>
          </a:p>
          <a:p>
            <a:pPr lvl="1"/>
            <a:r>
              <a:rPr lang="en-US" dirty="0"/>
              <a:t>In Families where parents use illegal drugs, are heavy users of alcohol, or are tolerant of children’s use, children are more likely to become drug abusers during adolescence.  The risk is further increased if parents involve children in their own drug (or alcohol) using behavior for example, asking a child to light the parent’s cigarette or get the parent a beer from the refrigerator.  </a:t>
            </a:r>
          </a:p>
          <a:p>
            <a:r>
              <a:rPr lang="en-US" dirty="0"/>
              <a:t>Low Commitment Toward School (32% at risk) </a:t>
            </a:r>
          </a:p>
          <a:p>
            <a:pPr lvl="1"/>
            <a:r>
              <a:rPr lang="en-US" dirty="0"/>
              <a:t>Surveys of high school seniors have shown that the use of drugs is significantly lower among students who expect to attend college than among those who do not.  Factors such as likings school, spending time on homework, and perceiving coursework as relevant are also negatively related to drug use. </a:t>
            </a:r>
          </a:p>
          <a:p>
            <a:pPr lvl="1"/>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8-05-07 at 7.46.25 PM.png"/>
          <p:cNvPicPr>
            <a:picLocks noGrp="1" noChangeAspect="1"/>
          </p:cNvPicPr>
          <p:nvPr>
            <p:ph idx="1"/>
          </p:nvPr>
        </p:nvPicPr>
        <p:blipFill>
          <a:blip r:embed="rId2"/>
          <a:srcRect t="-5963" b="-5963"/>
          <a:stretch>
            <a:fillRect/>
          </a:stretch>
        </p:blipFill>
        <p:spPr>
          <a:xfrm>
            <a:off x="107787" y="-457200"/>
            <a:ext cx="9036213" cy="77724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8-05-07 at 7.47.12 PM.png"/>
          <p:cNvPicPr>
            <a:picLocks noGrp="1" noChangeAspect="1"/>
          </p:cNvPicPr>
          <p:nvPr>
            <p:ph idx="1"/>
          </p:nvPr>
        </p:nvPicPr>
        <p:blipFill>
          <a:blip r:embed="rId2"/>
          <a:srcRect t="-5938" b="-5938"/>
          <a:stretch>
            <a:fillRect/>
          </a:stretch>
        </p:blipFill>
        <p:spPr>
          <a:xfrm>
            <a:off x="0" y="-457200"/>
            <a:ext cx="9143999" cy="76962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8-05-07 at 7.48.35 PM.png"/>
          <p:cNvPicPr>
            <a:picLocks noGrp="1" noChangeAspect="1"/>
          </p:cNvPicPr>
          <p:nvPr>
            <p:ph idx="1"/>
          </p:nvPr>
        </p:nvPicPr>
        <p:blipFill>
          <a:blip r:embed="rId2"/>
          <a:srcRect t="-5390" b="-5390"/>
          <a:stretch>
            <a:fillRect/>
          </a:stretch>
        </p:blipFill>
        <p:spPr>
          <a:xfrm>
            <a:off x="-20407" y="-304800"/>
            <a:ext cx="9207442" cy="754380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8-05-07 at 7.49.48 PM.png"/>
          <p:cNvPicPr>
            <a:picLocks noGrp="1" noChangeAspect="1"/>
          </p:cNvPicPr>
          <p:nvPr>
            <p:ph idx="1"/>
          </p:nvPr>
        </p:nvPicPr>
        <p:blipFill>
          <a:blip r:embed="rId2"/>
          <a:srcRect t="-5957" b="-5957"/>
          <a:stretch>
            <a:fillRect/>
          </a:stretch>
        </p:blipFill>
        <p:spPr>
          <a:xfrm>
            <a:off x="-20408" y="-457200"/>
            <a:ext cx="9164407" cy="76962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SCASD Programs and Services Aimed to Improve Risk and Protective Factors</a:t>
            </a:r>
          </a:p>
        </p:txBody>
      </p:sp>
      <p:graphicFrame>
        <p:nvGraphicFramePr>
          <p:cNvPr id="4" name="Content Placeholder 3"/>
          <p:cNvGraphicFramePr>
            <a:graphicFrameLocks noGrp="1"/>
          </p:cNvGraphicFramePr>
          <p:nvPr>
            <p:ph idx="1"/>
          </p:nvPr>
        </p:nvGraphicFramePr>
        <p:xfrm>
          <a:off x="725488" y="1874520"/>
          <a:ext cx="7693026" cy="4754880"/>
        </p:xfrm>
        <a:graphic>
          <a:graphicData uri="http://schemas.openxmlformats.org/drawingml/2006/table">
            <a:tbl>
              <a:tblPr firstRow="1" bandRow="1">
                <a:tableStyleId>{5C22544A-7EE6-4342-B048-85BDC9FD1C3A}</a:tableStyleId>
              </a:tblPr>
              <a:tblGrid>
                <a:gridCol w="3846513">
                  <a:extLst>
                    <a:ext uri="{9D8B030D-6E8A-4147-A177-3AD203B41FA5}">
                      <a16:colId xmlns:a16="http://schemas.microsoft.com/office/drawing/2014/main" val="20000"/>
                    </a:ext>
                  </a:extLst>
                </a:gridCol>
                <a:gridCol w="3846513">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9</a:t>
                      </a:r>
                      <a:r>
                        <a:rPr lang="en-US" baseline="30000" dirty="0"/>
                        <a:t>th</a:t>
                      </a:r>
                      <a:r>
                        <a:rPr lang="en-US" baseline="0" dirty="0"/>
                        <a:t> Grade Learning Communities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Big</a:t>
                      </a:r>
                      <a:r>
                        <a:rPr lang="en-US" baseline="0" dirty="0"/>
                        <a:t> Brother Big Sister </a:t>
                      </a:r>
                    </a:p>
                    <a:p>
                      <a:r>
                        <a:rPr lang="en-US" dirty="0"/>
                        <a:t>Child</a:t>
                      </a:r>
                      <a:r>
                        <a:rPr lang="en-US" baseline="0" dirty="0"/>
                        <a:t> Abuse Training</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Counseling services</a:t>
                      </a:r>
                    </a:p>
                    <a:p>
                      <a:r>
                        <a:rPr lang="en-US" dirty="0"/>
                        <a:t>Family Outreach Services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LGBTA Alliance</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Health Courses</a:t>
                      </a:r>
                    </a:p>
                    <a:p>
                      <a:r>
                        <a:rPr lang="en-US" dirty="0"/>
                        <a:t>Home School Visitor Services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My Mental Health Matters Group</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Parenting Classes</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Professional Learning Communities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Restorative Practices/Conferences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Safety Care Training</a:t>
                      </a:r>
                    </a:p>
                    <a:p>
                      <a:r>
                        <a:rPr lang="en-US" dirty="0"/>
                        <a:t>School resource officer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School Wide Positive Behavior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    Supports/ROAR</a:t>
                      </a:r>
                      <a:endParaRPr lang="en-US" baseline="0" dirty="0"/>
                    </a:p>
                    <a:p>
                      <a:r>
                        <a:rPr lang="en-US" dirty="0"/>
                        <a:t> </a:t>
                      </a:r>
                    </a:p>
                  </a:txBody>
                  <a:tcPr/>
                </a:tc>
                <a:tc>
                  <a:txBody>
                    <a:bodyPr/>
                    <a:lstStyle/>
                    <a:p>
                      <a:r>
                        <a:rPr lang="en-US" baseline="0" dirty="0"/>
                        <a:t>Shorts and Sports Programs</a:t>
                      </a:r>
                    </a:p>
                    <a:p>
                      <a:r>
                        <a:rPr lang="en-US" dirty="0"/>
                        <a:t>Straight Talk Task Force</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Strengthening Families</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Suicide Prevention Training</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Summer Library</a:t>
                      </a:r>
                    </a:p>
                    <a:p>
                      <a:r>
                        <a:rPr lang="en-US" baseline="0" dirty="0"/>
                        <a:t>Transition Services</a:t>
                      </a:r>
                    </a:p>
                    <a:p>
                      <a:r>
                        <a:rPr lang="en-US" dirty="0"/>
                        <a:t>Universal Screening For Behavior</a:t>
                      </a:r>
                    </a:p>
                    <a:p>
                      <a:r>
                        <a:rPr lang="en-US" baseline="0" dirty="0"/>
                        <a:t>   and Emotional Needs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Youth Mental Health First Aide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   Training</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After School Activities &amp; Clubs</a:t>
                      </a:r>
                    </a:p>
                    <a:p>
                      <a:r>
                        <a:rPr lang="en-US" baseline="0" dirty="0"/>
                        <a:t>Community Partnerships with:</a:t>
                      </a:r>
                    </a:p>
                    <a:p>
                      <a:r>
                        <a:rPr lang="en-US" dirty="0"/>
                        <a:t>    Communities That Care</a:t>
                      </a:r>
                    </a:p>
                    <a:p>
                      <a:r>
                        <a:rPr lang="en-US" dirty="0"/>
                        <a:t>    PSU</a:t>
                      </a:r>
                    </a:p>
                    <a:p>
                      <a:r>
                        <a:rPr lang="en-US" dirty="0"/>
                        <a:t>    Jana Marie</a:t>
                      </a:r>
                      <a:r>
                        <a:rPr lang="en-US" baseline="0" dirty="0"/>
                        <a:t> Foundation</a:t>
                      </a:r>
                    </a:p>
                    <a:p>
                      <a:r>
                        <a:rPr lang="en-US" dirty="0"/>
                        <a:t>    Youth Service Borough </a:t>
                      </a:r>
                    </a:p>
                    <a:p>
                      <a:endParaRPr lang="en-US" dirty="0"/>
                    </a:p>
                  </a:txBody>
                  <a:tcPr/>
                </a:tc>
                <a:extLst>
                  <a:ext uri="{0D108BD9-81ED-4DB2-BD59-A6C34878D82A}">
                    <a16:rowId xmlns:a16="http://schemas.microsoft.com/office/drawing/2014/main" val="10000"/>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Prevalence/Early Initiation Drugs </a:t>
            </a:r>
          </a:p>
        </p:txBody>
      </p:sp>
      <p:sp>
        <p:nvSpPr>
          <p:cNvPr id="3" name="Content Placeholder 2"/>
          <p:cNvSpPr>
            <a:spLocks noGrp="1"/>
          </p:cNvSpPr>
          <p:nvPr>
            <p:ph idx="1"/>
          </p:nvPr>
        </p:nvSpPr>
        <p:spPr>
          <a:xfrm>
            <a:off x="726141" y="1828801"/>
            <a:ext cx="7691719" cy="4571999"/>
          </a:xfrm>
        </p:spPr>
        <p:txBody>
          <a:bodyPr>
            <a:normAutofit/>
          </a:bodyPr>
          <a:lstStyle/>
          <a:p>
            <a:r>
              <a:rPr lang="en-US" dirty="0"/>
              <a:t>First drugs most commonly abused by youth</a:t>
            </a:r>
          </a:p>
          <a:p>
            <a:r>
              <a:rPr lang="en-US" dirty="0"/>
              <a:t>Social acceptability </a:t>
            </a:r>
          </a:p>
          <a:p>
            <a:pPr lvl="1"/>
            <a:r>
              <a:rPr lang="en-US" dirty="0"/>
              <a:t>normalize idea that drug use is acceptable</a:t>
            </a:r>
          </a:p>
          <a:p>
            <a:pPr lvl="1"/>
            <a:r>
              <a:rPr lang="en-US" dirty="0"/>
              <a:t>“prime” the brain for addiction to other substances </a:t>
            </a:r>
          </a:p>
          <a:p>
            <a:pPr marL="457200" lvl="1">
              <a:spcBef>
                <a:spcPts val="2400"/>
              </a:spcBef>
              <a:buClrTx/>
            </a:pPr>
            <a:r>
              <a:rPr lang="en-US" dirty="0"/>
              <a:t>Most common early initiation for State College</a:t>
            </a:r>
          </a:p>
          <a:p>
            <a:pPr marL="806450" lvl="2">
              <a:spcBef>
                <a:spcPts val="2400"/>
              </a:spcBef>
            </a:pPr>
            <a:r>
              <a:rPr lang="en-US" dirty="0"/>
              <a:t>Alcohol 35.3% vs. 43.3 State</a:t>
            </a:r>
          </a:p>
          <a:p>
            <a:pPr marL="806450" lvl="2">
              <a:spcBef>
                <a:spcPts val="2400"/>
              </a:spcBef>
            </a:pPr>
            <a:r>
              <a:rPr lang="en-US" dirty="0"/>
              <a:t>Marijuana 12.5% vs. 17.7 State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descr="Screen Shot 2018-05-07 at 7.56.15 PM.png"/>
          <p:cNvPicPr>
            <a:picLocks noGrp="1" noChangeAspect="1"/>
          </p:cNvPicPr>
          <p:nvPr>
            <p:ph idx="1"/>
          </p:nvPr>
        </p:nvPicPr>
        <p:blipFill>
          <a:blip r:embed="rId2"/>
          <a:srcRect t="-7316" b="-7316"/>
          <a:stretch>
            <a:fillRect/>
          </a:stretch>
        </p:blipFill>
        <p:spPr>
          <a:xfrm>
            <a:off x="-20408" y="-457200"/>
            <a:ext cx="9164407" cy="784860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Screen Shot 2018-05-07 at 7.57.08 PM.png"/>
          <p:cNvPicPr>
            <a:picLocks noGrp="1" noChangeAspect="1"/>
          </p:cNvPicPr>
          <p:nvPr>
            <p:ph idx="1"/>
          </p:nvPr>
        </p:nvPicPr>
        <p:blipFill>
          <a:blip r:embed="rId2"/>
          <a:srcRect t="-7660" b="-7660"/>
          <a:stretch>
            <a:fillRect/>
          </a:stretch>
        </p:blipFill>
        <p:spPr>
          <a:xfrm>
            <a:off x="-20408" y="-457200"/>
            <a:ext cx="9164407" cy="7848600"/>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Screen Shot 2018-05-07 at 7.58.00 PM.png"/>
          <p:cNvPicPr>
            <a:picLocks noGrp="1" noChangeAspect="1"/>
          </p:cNvPicPr>
          <p:nvPr>
            <p:ph idx="1"/>
          </p:nvPr>
        </p:nvPicPr>
        <p:blipFill>
          <a:blip r:embed="rId2"/>
          <a:srcRect t="-7398" b="-7398"/>
          <a:stretch>
            <a:fillRect/>
          </a:stretch>
        </p:blipFill>
        <p:spPr>
          <a:xfrm>
            <a:off x="-20407" y="-457200"/>
            <a:ext cx="9207442" cy="784860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Prescription and Over-the-Counter Drugs and Medications </a:t>
            </a:r>
          </a:p>
        </p:txBody>
      </p:sp>
      <p:sp>
        <p:nvSpPr>
          <p:cNvPr id="3" name="Content Placeholder 2"/>
          <p:cNvSpPr>
            <a:spLocks noGrp="1"/>
          </p:cNvSpPr>
          <p:nvPr>
            <p:ph idx="1"/>
          </p:nvPr>
        </p:nvSpPr>
        <p:spPr>
          <a:xfrm>
            <a:off x="726141" y="1905001"/>
            <a:ext cx="7691719" cy="4571999"/>
          </a:xfrm>
        </p:spPr>
        <p:txBody>
          <a:bodyPr/>
          <a:lstStyle/>
          <a:p>
            <a:r>
              <a:rPr lang="en-US" dirty="0"/>
              <a:t>Prescription drugs are the most abused category of drugs after alcohol, tobacco and marijuana</a:t>
            </a:r>
          </a:p>
          <a:p>
            <a:pPr lvl="1"/>
            <a:r>
              <a:rPr lang="en-US" dirty="0"/>
              <a:t>Prescription is safer than illicit drugs because prescribed by a doctor </a:t>
            </a:r>
          </a:p>
          <a:p>
            <a:r>
              <a:rPr lang="en-US" dirty="0"/>
              <a:t>Prescription drug most frequently used by SCASD students</a:t>
            </a:r>
          </a:p>
          <a:p>
            <a:pPr lvl="1"/>
            <a:r>
              <a:rPr lang="en-US" dirty="0"/>
              <a:t>Narcotic prescription drugs – 3.1% vs. 5.1% State</a:t>
            </a:r>
          </a:p>
          <a:p>
            <a:pPr lvl="1"/>
            <a:r>
              <a:rPr lang="en-US" dirty="0"/>
              <a:t>Over the counter drugs – 2.9% vs. 3.8% State </a:t>
            </a:r>
          </a:p>
          <a:p>
            <a:pPr lvl="1">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8-05-07 at 8.00.16 PM.png"/>
          <p:cNvPicPr>
            <a:picLocks noGrp="1" noChangeAspect="1"/>
          </p:cNvPicPr>
          <p:nvPr>
            <p:ph idx="1"/>
          </p:nvPr>
        </p:nvPicPr>
        <p:blipFill>
          <a:blip r:embed="rId2"/>
          <a:srcRect t="-4810" b="-4810"/>
          <a:stretch>
            <a:fillRect/>
          </a:stretch>
        </p:blipFill>
        <p:spPr>
          <a:xfrm>
            <a:off x="-20408" y="-304800"/>
            <a:ext cx="9164407" cy="75438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8-05-07 at 8.01.27 PM.png"/>
          <p:cNvPicPr>
            <a:picLocks noGrp="1" noChangeAspect="1"/>
          </p:cNvPicPr>
          <p:nvPr>
            <p:ph idx="1"/>
          </p:nvPr>
        </p:nvPicPr>
        <p:blipFill>
          <a:blip r:embed="rId2"/>
          <a:srcRect t="-4774" b="-4774"/>
          <a:stretch>
            <a:fillRect/>
          </a:stretch>
        </p:blipFill>
        <p:spPr>
          <a:xfrm>
            <a:off x="-20407" y="-304800"/>
            <a:ext cx="9207442" cy="75438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SCASD Programs and Services Aimed to Decrease ATOD Use</a:t>
            </a:r>
          </a:p>
        </p:txBody>
      </p:sp>
      <p:graphicFrame>
        <p:nvGraphicFramePr>
          <p:cNvPr id="5" name="Content Placeholder 4"/>
          <p:cNvGraphicFramePr>
            <a:graphicFrameLocks noGrp="1"/>
          </p:cNvGraphicFramePr>
          <p:nvPr>
            <p:ph idx="1"/>
          </p:nvPr>
        </p:nvGraphicFramePr>
        <p:xfrm>
          <a:off x="725488" y="2026920"/>
          <a:ext cx="7693025" cy="4754880"/>
        </p:xfrm>
        <a:graphic>
          <a:graphicData uri="http://schemas.openxmlformats.org/drawingml/2006/table">
            <a:tbl>
              <a:tblPr firstRow="1" bandRow="1">
                <a:tableStyleId>{5C22544A-7EE6-4342-B048-85BDC9FD1C3A}</a:tableStyleId>
              </a:tblPr>
              <a:tblGrid>
                <a:gridCol w="7693025">
                  <a:extLst>
                    <a:ext uri="{9D8B030D-6E8A-4147-A177-3AD203B41FA5}">
                      <a16:colId xmlns:a16="http://schemas.microsoft.com/office/drawing/2014/main" val="20000"/>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Act 211 Programming</a:t>
                      </a:r>
                    </a:p>
                    <a:p>
                      <a:r>
                        <a:rPr lang="en-US" dirty="0"/>
                        <a:t>Casings</a:t>
                      </a:r>
                    </a:p>
                    <a:p>
                      <a:r>
                        <a:rPr lang="en-US" dirty="0"/>
                        <a:t>Conference</a:t>
                      </a:r>
                      <a:r>
                        <a:rPr lang="en-US" baseline="0" dirty="0"/>
                        <a:t> Attendance/Professional Development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Counseling Curriculum</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Counseling Services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LGBTA Alliance</a:t>
                      </a:r>
                      <a:endParaRPr lang="en-US" dirty="0"/>
                    </a:p>
                    <a:p>
                      <a:r>
                        <a:rPr lang="en-US" dirty="0"/>
                        <a:t>Health Courses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Instructional</a:t>
                      </a:r>
                      <a:r>
                        <a:rPr lang="en-US" baseline="0" dirty="0"/>
                        <a:t> Support Team</a:t>
                      </a:r>
                      <a:endParaRPr lang="en-US" dirty="0"/>
                    </a:p>
                    <a:p>
                      <a:r>
                        <a:rPr lang="en-US" dirty="0"/>
                        <a:t>Integrated Mental Health Services</a:t>
                      </a:r>
                    </a:p>
                    <a:p>
                      <a:r>
                        <a:rPr lang="en-US" baseline="0" dirty="0"/>
                        <a:t>Little Lion Ambassadors</a:t>
                      </a:r>
                    </a:p>
                    <a:p>
                      <a:r>
                        <a:rPr lang="en-US" baseline="0" dirty="0"/>
                        <a:t>My Mental Health Matters (MMHM)</a:t>
                      </a:r>
                    </a:p>
                    <a:p>
                      <a:r>
                        <a:rPr lang="en-US" baseline="0" dirty="0"/>
                        <a:t>Psychological Services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School Resource Officer  </a:t>
                      </a:r>
                    </a:p>
                    <a:p>
                      <a:r>
                        <a:rPr lang="en-US" baseline="0" dirty="0"/>
                        <a:t>School Wide Positive Behavior Support Programs/ROAR </a:t>
                      </a:r>
                    </a:p>
                    <a:p>
                      <a:r>
                        <a:rPr lang="en-US" baseline="0" dirty="0"/>
                        <a:t>Straight Talk Programs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Student</a:t>
                      </a:r>
                      <a:r>
                        <a:rPr lang="en-US" baseline="0" dirty="0"/>
                        <a:t> Assistance Program</a:t>
                      </a:r>
                      <a:endParaRPr lang="en-US" dirty="0"/>
                    </a:p>
                    <a:p>
                      <a:endParaRPr lang="en-US" baseline="0" dirty="0"/>
                    </a:p>
                  </a:txBody>
                  <a:tcPr/>
                </a:tc>
                <a:extLst>
                  <a:ext uri="{0D108BD9-81ED-4DB2-BD59-A6C34878D82A}">
                    <a16:rowId xmlns:a16="http://schemas.microsoft.com/office/drawing/2014/main" val="10000"/>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Bullying and Internet Safety </a:t>
            </a:r>
          </a:p>
        </p:txBody>
      </p:sp>
      <p:sp>
        <p:nvSpPr>
          <p:cNvPr id="3" name="Content Placeholder 2"/>
          <p:cNvSpPr>
            <a:spLocks noGrp="1"/>
          </p:cNvSpPr>
          <p:nvPr>
            <p:ph idx="1"/>
          </p:nvPr>
        </p:nvSpPr>
        <p:spPr>
          <a:xfrm>
            <a:off x="726141" y="1752601"/>
            <a:ext cx="7691719" cy="4571999"/>
          </a:xfrm>
        </p:spPr>
        <p:txBody>
          <a:bodyPr>
            <a:normAutofit lnSpcReduction="10000"/>
          </a:bodyPr>
          <a:lstStyle/>
          <a:p>
            <a:r>
              <a:rPr lang="en-US" dirty="0"/>
              <a:t>Bullying behavior contributes to</a:t>
            </a:r>
          </a:p>
          <a:p>
            <a:pPr lvl="1"/>
            <a:r>
              <a:rPr lang="en-US" dirty="0"/>
              <a:t>Lower attendance rates</a:t>
            </a:r>
          </a:p>
          <a:p>
            <a:pPr lvl="1"/>
            <a:r>
              <a:rPr lang="en-US" dirty="0"/>
              <a:t>Lower student achievement </a:t>
            </a:r>
          </a:p>
          <a:p>
            <a:pPr lvl="1"/>
            <a:r>
              <a:rPr lang="en-US" dirty="0"/>
              <a:t>Low self-esteem</a:t>
            </a:r>
          </a:p>
          <a:p>
            <a:pPr lvl="1"/>
            <a:r>
              <a:rPr lang="en-US" dirty="0"/>
              <a:t>Depression</a:t>
            </a:r>
          </a:p>
          <a:p>
            <a:pPr lvl="1"/>
            <a:r>
              <a:rPr lang="en-US" dirty="0"/>
              <a:t>Higher rates of juvenile and adult crime</a:t>
            </a:r>
          </a:p>
          <a:p>
            <a:pPr marL="457200" lvl="1">
              <a:spcBef>
                <a:spcPts val="2400"/>
              </a:spcBef>
              <a:buClrTx/>
            </a:pPr>
            <a:r>
              <a:rPr lang="en-US" dirty="0"/>
              <a:t>Bullying in the past 12 months in SCASD 26.9% vs. 28.2% State</a:t>
            </a:r>
          </a:p>
          <a:p>
            <a:pPr marL="806450" lvl="2">
              <a:spcBef>
                <a:spcPts val="2400"/>
              </a:spcBef>
            </a:pPr>
            <a:r>
              <a:rPr lang="en-US" dirty="0"/>
              <a:t>Reason:  38.4% = “some other reason”, 39% “I don’t know why”, 30.8% “the way I look”</a:t>
            </a:r>
          </a:p>
          <a:p>
            <a:pPr marL="806450" lvl="2">
              <a:spcBef>
                <a:spcPts val="2400"/>
              </a:spcBef>
            </a:pPr>
            <a:endParaRPr lang="en-US" dirty="0"/>
          </a:p>
          <a:p>
            <a:pPr lvl="1">
              <a:buNone/>
            </a:pPr>
            <a:endParaRPr lang="en-US" dirty="0"/>
          </a:p>
          <a:p>
            <a:pPr lvl="1">
              <a:buNone/>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8-05-07 at 8.10.59 PM.png"/>
          <p:cNvPicPr>
            <a:picLocks noGrp="1" noChangeAspect="1"/>
          </p:cNvPicPr>
          <p:nvPr>
            <p:ph idx="1"/>
          </p:nvPr>
        </p:nvPicPr>
        <p:blipFill>
          <a:blip r:embed="rId2"/>
          <a:srcRect t="-6739" b="-6739"/>
          <a:stretch>
            <a:fillRect/>
          </a:stretch>
        </p:blipFill>
        <p:spPr>
          <a:xfrm>
            <a:off x="-20408" y="-381000"/>
            <a:ext cx="9393008" cy="76962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Screen Shot 2018-05-07 at 8.11.51 PM.png"/>
          <p:cNvPicPr>
            <a:picLocks noGrp="1" noChangeAspect="1"/>
          </p:cNvPicPr>
          <p:nvPr>
            <p:ph idx="1"/>
          </p:nvPr>
        </p:nvPicPr>
        <p:blipFill>
          <a:blip r:embed="rId2"/>
          <a:srcRect t="-5796" b="-5796"/>
          <a:stretch>
            <a:fillRect/>
          </a:stretch>
        </p:blipFill>
        <p:spPr>
          <a:xfrm>
            <a:off x="0" y="-381000"/>
            <a:ext cx="9143999" cy="762000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Screen Shot 2018-05-07 at 8.12.44 PM.png"/>
          <p:cNvPicPr>
            <a:picLocks noGrp="1" noChangeAspect="1"/>
          </p:cNvPicPr>
          <p:nvPr>
            <p:ph idx="1"/>
          </p:nvPr>
        </p:nvPicPr>
        <p:blipFill>
          <a:blip r:embed="rId2"/>
          <a:srcRect t="-6159" b="-6159"/>
          <a:stretch>
            <a:fillRect/>
          </a:stretch>
        </p:blipFill>
        <p:spPr>
          <a:xfrm>
            <a:off x="0" y="-381000"/>
            <a:ext cx="9143999" cy="769620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and Emotional Health</a:t>
            </a:r>
          </a:p>
        </p:txBody>
      </p:sp>
      <p:sp>
        <p:nvSpPr>
          <p:cNvPr id="3" name="Content Placeholder 2"/>
          <p:cNvSpPr>
            <a:spLocks noGrp="1"/>
          </p:cNvSpPr>
          <p:nvPr>
            <p:ph idx="1"/>
          </p:nvPr>
        </p:nvSpPr>
        <p:spPr>
          <a:xfrm>
            <a:off x="726141" y="1905001"/>
            <a:ext cx="7691719" cy="4571999"/>
          </a:xfrm>
        </p:spPr>
        <p:txBody>
          <a:bodyPr/>
          <a:lstStyle/>
          <a:p>
            <a:r>
              <a:rPr lang="en-US" dirty="0"/>
              <a:t>Stress, anxiety, loneliness, and frustration are all emotions that can negatively impact student health</a:t>
            </a:r>
          </a:p>
          <a:p>
            <a:r>
              <a:rPr lang="en-US" dirty="0"/>
              <a:t>SCASD most common depressed thoughts</a:t>
            </a:r>
          </a:p>
          <a:p>
            <a:pPr lvl="1"/>
            <a:r>
              <a:rPr lang="en-US" dirty="0"/>
              <a:t>26.7% “at times I think I am no good at all”</a:t>
            </a:r>
          </a:p>
          <a:p>
            <a:pPr lvl="1"/>
            <a:r>
              <a:rPr lang="en-US" dirty="0"/>
              <a:t>23.2% felt sad or depressed MOST days in past 12 months</a:t>
            </a:r>
          </a:p>
          <a:p>
            <a:pPr lvl="1"/>
            <a:r>
              <a:rPr lang="en-US" dirty="0"/>
              <a:t>Overall, 12.4% (16% State) seriously considered attempting suicide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8-05-07 at 8.13.57 PM.png"/>
          <p:cNvPicPr>
            <a:picLocks noGrp="1" noChangeAspect="1"/>
          </p:cNvPicPr>
          <p:nvPr>
            <p:ph idx="1"/>
          </p:nvPr>
        </p:nvPicPr>
        <p:blipFill>
          <a:blip r:embed="rId2"/>
          <a:srcRect t="-7460" b="-7460"/>
          <a:stretch>
            <a:fillRect/>
          </a:stretch>
        </p:blipFill>
        <p:spPr>
          <a:xfrm>
            <a:off x="1" y="-457200"/>
            <a:ext cx="9144000" cy="7848600"/>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8-05-07 at 8.15.06 PM.png"/>
          <p:cNvPicPr>
            <a:picLocks noGrp="1" noChangeAspect="1"/>
          </p:cNvPicPr>
          <p:nvPr>
            <p:ph idx="1"/>
          </p:nvPr>
        </p:nvPicPr>
        <p:blipFill>
          <a:blip r:embed="rId2"/>
          <a:srcRect t="-5689" b="-5689"/>
          <a:stretch>
            <a:fillRect/>
          </a:stretch>
        </p:blipFill>
        <p:spPr>
          <a:xfrm>
            <a:off x="-20408" y="-381000"/>
            <a:ext cx="9164407" cy="762000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pic>
        <p:nvPicPr>
          <p:cNvPr id="5" name="Content Placeholder 4" descr="Screen Shot 2018-05-07 at 8.15.50 PM.png"/>
          <p:cNvPicPr>
            <a:picLocks noGrp="1" noChangeAspect="1"/>
          </p:cNvPicPr>
          <p:nvPr>
            <p:ph idx="1"/>
          </p:nvPr>
        </p:nvPicPr>
        <p:blipFill>
          <a:blip r:embed="rId2"/>
          <a:srcRect t="-5543" b="-5543"/>
          <a:stretch>
            <a:fillRect/>
          </a:stretch>
        </p:blipFill>
        <p:spPr>
          <a:xfrm>
            <a:off x="-20408" y="-304800"/>
            <a:ext cx="9164407" cy="75438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SCASD Programs and Services Aimed to Support Positive Mental Health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77332581"/>
              </p:ext>
            </p:extLst>
          </p:nvPr>
        </p:nvGraphicFramePr>
        <p:xfrm>
          <a:off x="725488" y="1920240"/>
          <a:ext cx="7693026" cy="4480560"/>
        </p:xfrm>
        <a:graphic>
          <a:graphicData uri="http://schemas.openxmlformats.org/drawingml/2006/table">
            <a:tbl>
              <a:tblPr firstRow="1" bandRow="1">
                <a:tableStyleId>{5C22544A-7EE6-4342-B048-85BDC9FD1C3A}</a:tableStyleId>
              </a:tblPr>
              <a:tblGrid>
                <a:gridCol w="3846513">
                  <a:extLst>
                    <a:ext uri="{9D8B030D-6E8A-4147-A177-3AD203B41FA5}">
                      <a16:colId xmlns:a16="http://schemas.microsoft.com/office/drawing/2014/main" val="20000"/>
                    </a:ext>
                  </a:extLst>
                </a:gridCol>
                <a:gridCol w="3846513">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t>9</a:t>
                      </a:r>
                      <a:r>
                        <a:rPr lang="en-US" sz="1600" baseline="30000" dirty="0"/>
                        <a:t>th</a:t>
                      </a:r>
                      <a:r>
                        <a:rPr lang="en-US" sz="1600" baseline="0" dirty="0"/>
                        <a:t> Grade Learning Communities</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t>Act 211 Programming</a:t>
                      </a:r>
                    </a:p>
                    <a:p>
                      <a:r>
                        <a:rPr lang="en-US" sz="1600" dirty="0"/>
                        <a:t>Casings</a:t>
                      </a:r>
                    </a:p>
                    <a:p>
                      <a:r>
                        <a:rPr lang="en-US" sz="1600" dirty="0"/>
                        <a:t>Conference Attendance/Professional</a:t>
                      </a:r>
                      <a:r>
                        <a:rPr lang="en-US" sz="1600" baseline="0" dirty="0"/>
                        <a:t> Development </a:t>
                      </a:r>
                      <a:endParaRPr lang="en-US" sz="16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t>Counseling Services</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t>Family &amp; Community Engagement Services </a:t>
                      </a:r>
                      <a:endParaRPr lang="en-US" sz="16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t>LGBTA Alliance</a:t>
                      </a:r>
                      <a:endParaRPr lang="en-US" sz="1600" dirty="0"/>
                    </a:p>
                    <a:p>
                      <a:r>
                        <a:rPr lang="en-US" sz="1600" dirty="0"/>
                        <a:t>Health Courses</a:t>
                      </a:r>
                    </a:p>
                    <a:p>
                      <a:r>
                        <a:rPr lang="en-US" sz="1600" dirty="0"/>
                        <a:t>HEARTS/RIT Programs</a:t>
                      </a:r>
                    </a:p>
                    <a:p>
                      <a:r>
                        <a:rPr lang="en-US" sz="1600" dirty="0"/>
                        <a:t>Home School Visitor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Instructional</a:t>
                      </a:r>
                      <a:r>
                        <a:rPr lang="en-US" sz="1600" baseline="0" dirty="0"/>
                        <a:t> Support Team</a:t>
                      </a:r>
                      <a:endParaRPr lang="en-US" sz="1600" dirty="0"/>
                    </a:p>
                    <a:p>
                      <a:r>
                        <a:rPr lang="en-US" sz="1600" dirty="0"/>
                        <a:t>Integrated Mental Health Services</a:t>
                      </a:r>
                    </a:p>
                    <a:p>
                      <a:r>
                        <a:rPr lang="en-US" sz="1600" baseline="0" dirty="0"/>
                        <a:t>Little Lion Ambassadors</a:t>
                      </a:r>
                    </a:p>
                    <a:p>
                      <a:r>
                        <a:rPr lang="en-US" sz="1600" baseline="0" dirty="0"/>
                        <a:t>My Mental Health Matters Club</a:t>
                      </a:r>
                    </a:p>
                    <a:p>
                      <a:r>
                        <a:rPr lang="en-US" sz="1600" baseline="0" dirty="0"/>
                        <a:t>Professional Learning Communities</a:t>
                      </a:r>
                    </a:p>
                    <a:p>
                      <a:r>
                        <a:rPr lang="en-US" sz="1600" baseline="0" dirty="0"/>
                        <a:t>Psychological Services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t>Restorative Practices/Conferencing</a:t>
                      </a:r>
                    </a:p>
                    <a:p>
                      <a:r>
                        <a:rPr lang="en-US" sz="1600" baseline="0" dirty="0"/>
                        <a:t>Safety Care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t>School Resource Officer  </a:t>
                      </a:r>
                    </a:p>
                    <a:p>
                      <a:r>
                        <a:rPr lang="en-US" sz="1600" baseline="0" dirty="0"/>
                        <a:t>School Wide Positive Behavior/</a:t>
                      </a:r>
                    </a:p>
                    <a:p>
                      <a:r>
                        <a:rPr lang="en-US" sz="1600" baseline="0" dirty="0"/>
                        <a:t>   ROAR</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t>Straight Talk Programs</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t>Stompers Project – Jana Marie Foundation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Student</a:t>
                      </a:r>
                      <a:r>
                        <a:rPr lang="en-US" sz="1600" baseline="0" dirty="0"/>
                        <a:t> Assistance Program</a:t>
                      </a:r>
                      <a:endParaRPr lang="en-US" sz="1600" dirty="0"/>
                    </a:p>
                    <a:p>
                      <a:r>
                        <a:rPr lang="en-US" sz="1600" baseline="0" dirty="0"/>
                        <a:t>Suicide Prevention Training Support</a:t>
                      </a:r>
                    </a:p>
                    <a:p>
                      <a:r>
                        <a:rPr lang="en-US" sz="1600" baseline="0" dirty="0"/>
                        <a:t>   Programs </a:t>
                      </a:r>
                    </a:p>
                    <a:p>
                      <a:r>
                        <a:rPr lang="en-US" sz="1600" baseline="0" dirty="0"/>
                        <a:t>TIDES</a:t>
                      </a:r>
                      <a:endParaRPr lang="en-US" sz="1600" dirty="0"/>
                    </a:p>
                    <a:p>
                      <a:r>
                        <a:rPr lang="en-US" sz="1600" dirty="0"/>
                        <a:t>Transition Services </a:t>
                      </a:r>
                    </a:p>
                    <a:p>
                      <a:r>
                        <a:rPr lang="en-US" sz="1600" dirty="0"/>
                        <a:t>Universal Screening For Behavior</a:t>
                      </a:r>
                      <a:r>
                        <a:rPr lang="en-US" sz="1600" baseline="0" dirty="0"/>
                        <a:t> and Emotional Needs</a:t>
                      </a:r>
                    </a:p>
                    <a:p>
                      <a:r>
                        <a:rPr lang="en-US" sz="1600" baseline="0" dirty="0"/>
                        <a:t>Youth Mental Health First Aide Training </a:t>
                      </a:r>
                    </a:p>
                    <a:p>
                      <a:r>
                        <a:rPr lang="en-US" sz="1600" baseline="0" dirty="0"/>
                        <a:t>After School Activities and Clubs</a:t>
                      </a:r>
                      <a:endParaRPr lang="en-US" sz="1600" dirty="0"/>
                    </a:p>
                  </a:txBody>
                  <a:tcPr/>
                </a:tc>
                <a:extLst>
                  <a:ext uri="{0D108BD9-81ED-4DB2-BD59-A6C34878D82A}">
                    <a16:rowId xmlns:a16="http://schemas.microsoft.com/office/drawing/2014/main" val="10000"/>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AutoShape 2"/>
          <p:cNvSpPr>
            <a:spLocks noGrp="1" noChangeArrowheads="1"/>
          </p:cNvSpPr>
          <p:nvPr>
            <p:ph type="title"/>
          </p:nvPr>
        </p:nvSpPr>
        <p:spPr>
          <a:xfrm>
            <a:off x="685800" y="0"/>
            <a:ext cx="7924800" cy="1219200"/>
          </a:xfrm>
        </p:spPr>
        <p:txBody>
          <a:bodyPr/>
          <a:lstStyle/>
          <a:p>
            <a:r>
              <a:rPr lang="en-US" dirty="0"/>
              <a:t>Protective Factors </a:t>
            </a:r>
            <a:br>
              <a:rPr lang="en-US" dirty="0"/>
            </a:br>
            <a:r>
              <a:rPr lang="en-US" sz="1800" dirty="0"/>
              <a:t>(higher is better) </a:t>
            </a:r>
          </a:p>
        </p:txBody>
      </p:sp>
      <p:graphicFrame>
        <p:nvGraphicFramePr>
          <p:cNvPr id="8" name="Chart Placeholder 7"/>
          <p:cNvGraphicFramePr>
            <a:graphicFrameLocks noGrp="1"/>
          </p:cNvGraphicFramePr>
          <p:nvPr>
            <p:ph type="chart" idx="1"/>
          </p:nvPr>
        </p:nvGraphicFramePr>
        <p:xfrm>
          <a:off x="0" y="838200"/>
          <a:ext cx="9144000" cy="6248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p:cNvSpPr>
            <a:spLocks noGrp="1" noChangeArrowheads="1"/>
          </p:cNvSpPr>
          <p:nvPr>
            <p:ph type="title"/>
          </p:nvPr>
        </p:nvSpPr>
        <p:spPr>
          <a:xfrm>
            <a:off x="0" y="228600"/>
            <a:ext cx="9144000" cy="1143000"/>
          </a:xfrm>
        </p:spPr>
        <p:txBody>
          <a:bodyPr rtlCol="0">
            <a:normAutofit fontScale="90000"/>
          </a:bodyPr>
          <a:lstStyle/>
          <a:p>
            <a:pPr>
              <a:defRPr/>
            </a:pPr>
            <a:r>
              <a:rPr lang="en-US" dirty="0">
                <a:ea typeface="+mj-ea"/>
                <a:cs typeface="+mj-cs"/>
              </a:rPr>
              <a:t>Community and Family Risk Factors </a:t>
            </a:r>
            <a:r>
              <a:rPr lang="en-US" sz="2000" dirty="0"/>
              <a:t>(lower is better) </a:t>
            </a:r>
            <a:endParaRPr lang="en-US" sz="2000" dirty="0">
              <a:ea typeface="+mj-ea"/>
              <a:cs typeface="+mj-cs"/>
            </a:endParaRPr>
          </a:p>
        </p:txBody>
      </p:sp>
      <p:graphicFrame>
        <p:nvGraphicFramePr>
          <p:cNvPr id="5" name="Chart Placeholder 4"/>
          <p:cNvGraphicFramePr>
            <a:graphicFrameLocks noGrp="1"/>
          </p:cNvGraphicFramePr>
          <p:nvPr>
            <p:ph type="chart" idx="1"/>
          </p:nvPr>
        </p:nvGraphicFramePr>
        <p:xfrm>
          <a:off x="0" y="1600200"/>
          <a:ext cx="9144000" cy="5029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AutoShape 2"/>
          <p:cNvSpPr>
            <a:spLocks noGrp="1" noChangeArrowheads="1"/>
          </p:cNvSpPr>
          <p:nvPr>
            <p:ph type="title"/>
          </p:nvPr>
        </p:nvSpPr>
        <p:spPr>
          <a:xfrm>
            <a:off x="0" y="0"/>
            <a:ext cx="9144000" cy="1143000"/>
          </a:xfrm>
        </p:spPr>
        <p:txBody>
          <a:bodyPr>
            <a:normAutofit fontScale="90000"/>
          </a:bodyPr>
          <a:lstStyle/>
          <a:p>
            <a:pPr eaLnBrk="1" hangingPunct="1"/>
            <a:r>
              <a:rPr lang="en-US" dirty="0"/>
              <a:t>School and Individual Risk Factors </a:t>
            </a:r>
            <a:endParaRPr lang="en-US" sz="2000" dirty="0"/>
          </a:p>
        </p:txBody>
      </p:sp>
      <p:graphicFrame>
        <p:nvGraphicFramePr>
          <p:cNvPr id="6" name="Chart Placeholder 5"/>
          <p:cNvGraphicFramePr>
            <a:graphicFrameLocks noGrp="1"/>
          </p:cNvGraphicFramePr>
          <p:nvPr>
            <p:ph type="chart" idx="1"/>
          </p:nvPr>
        </p:nvGraphicFramePr>
        <p:xfrm>
          <a:off x="838200" y="2362200"/>
          <a:ext cx="7693025" cy="37242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924800" cy="1143000"/>
          </a:xfrm>
        </p:spPr>
        <p:txBody>
          <a:bodyPr>
            <a:normAutofit fontScale="90000"/>
          </a:bodyPr>
          <a:lstStyle/>
          <a:p>
            <a:r>
              <a:rPr lang="en-US" dirty="0"/>
              <a:t>School and Individual Risk Factors </a:t>
            </a:r>
            <a:endParaRPr lang="en-US" sz="2000" dirty="0"/>
          </a:p>
        </p:txBody>
      </p:sp>
      <p:graphicFrame>
        <p:nvGraphicFramePr>
          <p:cNvPr id="4" name="Chart Placeholder 3"/>
          <p:cNvGraphicFramePr>
            <a:graphicFrameLocks noGrp="1"/>
          </p:cNvGraphicFramePr>
          <p:nvPr>
            <p:ph type="chart" idx="1"/>
          </p:nvPr>
        </p:nvGraphicFramePr>
        <p:xfrm>
          <a:off x="457200" y="1676400"/>
          <a:ext cx="8534400" cy="4648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5737F-3CB2-1042-ADEE-8BF90E7B9C85}"/>
              </a:ext>
            </a:extLst>
          </p:cNvPr>
          <p:cNvSpPr>
            <a:spLocks noGrp="1"/>
          </p:cNvSpPr>
          <p:nvPr>
            <p:ph type="title"/>
          </p:nvPr>
        </p:nvSpPr>
        <p:spPr/>
        <p:txBody>
          <a:bodyPr/>
          <a:lstStyle/>
          <a:p>
            <a:r>
              <a:rPr lang="en-US" dirty="0"/>
              <a:t>Past 30 Day Use</a:t>
            </a:r>
          </a:p>
        </p:txBody>
      </p:sp>
      <p:graphicFrame>
        <p:nvGraphicFramePr>
          <p:cNvPr id="5" name="Chart Placeholder 4">
            <a:extLst>
              <a:ext uri="{FF2B5EF4-FFF2-40B4-BE49-F238E27FC236}">
                <a16:creationId xmlns:a16="http://schemas.microsoft.com/office/drawing/2014/main" id="{7CEDB0C0-38D3-E143-90D5-4351EE362133}"/>
              </a:ext>
            </a:extLst>
          </p:cNvPr>
          <p:cNvGraphicFramePr>
            <a:graphicFrameLocks noGrp="1"/>
          </p:cNvGraphicFramePr>
          <p:nvPr>
            <p:ph type="chart" idx="1"/>
            <p:extLst>
              <p:ext uri="{D42A27DB-BD31-4B8C-83A1-F6EECF244321}">
                <p14:modId xmlns:p14="http://schemas.microsoft.com/office/powerpoint/2010/main" val="1001879222"/>
              </p:ext>
            </p:extLst>
          </p:nvPr>
        </p:nvGraphicFramePr>
        <p:xfrm>
          <a:off x="838200" y="2362200"/>
          <a:ext cx="7693025" cy="3724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282593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Past 30 Day Use of Gateway Drugs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08445734"/>
              </p:ext>
            </p:extLst>
          </p:nvPr>
        </p:nvGraphicFramePr>
        <p:xfrm>
          <a:off x="0" y="1587500"/>
          <a:ext cx="8915400" cy="48895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AutoShape 2"/>
          <p:cNvSpPr>
            <a:spLocks noGrp="1" noChangeArrowheads="1"/>
          </p:cNvSpPr>
          <p:nvPr>
            <p:ph type="title"/>
          </p:nvPr>
        </p:nvSpPr>
        <p:spPr>
          <a:xfrm>
            <a:off x="0" y="152400"/>
            <a:ext cx="9144000" cy="1219200"/>
          </a:xfrm>
        </p:spPr>
        <p:txBody>
          <a:bodyPr/>
          <a:lstStyle/>
          <a:p>
            <a:pPr eaLnBrk="1" hangingPunct="1"/>
            <a:r>
              <a:rPr lang="en-US" dirty="0"/>
              <a:t>Alcohol – Past 30 Day Use</a:t>
            </a:r>
          </a:p>
        </p:txBody>
      </p:sp>
      <p:graphicFrame>
        <p:nvGraphicFramePr>
          <p:cNvPr id="6" name="Chart Placeholder 5"/>
          <p:cNvGraphicFramePr>
            <a:graphicFrameLocks noGrp="1"/>
          </p:cNvGraphicFramePr>
          <p:nvPr>
            <p:ph type="chart" idx="1"/>
          </p:nvPr>
        </p:nvGraphicFramePr>
        <p:xfrm>
          <a:off x="838200" y="2362200"/>
          <a:ext cx="7693025" cy="37242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Prescription Drug Use Lifetime</a:t>
            </a:r>
          </a:p>
        </p:txBody>
      </p:sp>
      <p:graphicFrame>
        <p:nvGraphicFramePr>
          <p:cNvPr id="5" name="Chart Placeholder 4"/>
          <p:cNvGraphicFramePr>
            <a:graphicFrameLocks noGrp="1"/>
          </p:cNvGraphicFramePr>
          <p:nvPr>
            <p:ph type="chart" idx="1"/>
          </p:nvPr>
        </p:nvGraphicFramePr>
        <p:xfrm>
          <a:off x="838200" y="2362200"/>
          <a:ext cx="7693025" cy="37242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AutoShape 2"/>
          <p:cNvSpPr>
            <a:spLocks noGrp="1" noChangeArrowheads="1"/>
          </p:cNvSpPr>
          <p:nvPr>
            <p:ph type="title"/>
          </p:nvPr>
        </p:nvSpPr>
        <p:spPr>
          <a:xfrm>
            <a:off x="0" y="228600"/>
            <a:ext cx="9144000" cy="1143000"/>
          </a:xfrm>
        </p:spPr>
        <p:txBody>
          <a:bodyPr/>
          <a:lstStyle/>
          <a:p>
            <a:pPr eaLnBrk="1" hangingPunct="1"/>
            <a:r>
              <a:rPr lang="en-US"/>
              <a:t>Marijuana – Past 30 Day Use</a:t>
            </a:r>
          </a:p>
        </p:txBody>
      </p:sp>
      <p:graphicFrame>
        <p:nvGraphicFramePr>
          <p:cNvPr id="5" name="Chart Placeholder 4"/>
          <p:cNvGraphicFramePr>
            <a:graphicFrameLocks noGrp="1"/>
          </p:cNvGraphicFramePr>
          <p:nvPr>
            <p:ph type="chart" idx="1"/>
          </p:nvPr>
        </p:nvGraphicFramePr>
        <p:xfrm>
          <a:off x="838200" y="2438400"/>
          <a:ext cx="7693025" cy="37242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AutoShape 2"/>
          <p:cNvSpPr>
            <a:spLocks noGrp="1" noChangeArrowheads="1"/>
          </p:cNvSpPr>
          <p:nvPr>
            <p:ph type="title"/>
          </p:nvPr>
        </p:nvSpPr>
        <p:spPr>
          <a:xfrm>
            <a:off x="0" y="228600"/>
            <a:ext cx="9144000" cy="1066800"/>
          </a:xfrm>
        </p:spPr>
        <p:txBody>
          <a:bodyPr/>
          <a:lstStyle/>
          <a:p>
            <a:pPr eaLnBrk="1" hangingPunct="1"/>
            <a:r>
              <a:rPr lang="en-US" dirty="0"/>
              <a:t>Cigarettes – Past 30 Day Use</a:t>
            </a:r>
          </a:p>
        </p:txBody>
      </p:sp>
      <p:graphicFrame>
        <p:nvGraphicFramePr>
          <p:cNvPr id="5" name="Chart Placeholder 4"/>
          <p:cNvGraphicFramePr>
            <a:graphicFrameLocks noGrp="1"/>
          </p:cNvGraphicFramePr>
          <p:nvPr>
            <p:ph type="chart" idx="1"/>
          </p:nvPr>
        </p:nvGraphicFramePr>
        <p:xfrm>
          <a:off x="838200" y="2362200"/>
          <a:ext cx="7693025" cy="37242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1E6ED-980E-7E47-A7F3-8FB41808AE20}"/>
              </a:ext>
            </a:extLst>
          </p:cNvPr>
          <p:cNvSpPr>
            <a:spLocks noGrp="1"/>
          </p:cNvSpPr>
          <p:nvPr>
            <p:ph type="title"/>
          </p:nvPr>
        </p:nvSpPr>
        <p:spPr/>
        <p:txBody>
          <a:bodyPr/>
          <a:lstStyle/>
          <a:p>
            <a:r>
              <a:rPr lang="en-US" sz="4400" dirty="0"/>
              <a:t>Frequency of Bullying by Student Indicating some Bullying in Past Year</a:t>
            </a:r>
          </a:p>
        </p:txBody>
      </p:sp>
      <p:graphicFrame>
        <p:nvGraphicFramePr>
          <p:cNvPr id="4" name="Content Placeholder 3">
            <a:extLst>
              <a:ext uri="{FF2B5EF4-FFF2-40B4-BE49-F238E27FC236}">
                <a16:creationId xmlns:a16="http://schemas.microsoft.com/office/drawing/2014/main" id="{8BC1F6E6-54CF-FB46-BB8C-F43B727DF4C3}"/>
              </a:ext>
            </a:extLst>
          </p:cNvPr>
          <p:cNvGraphicFramePr>
            <a:graphicFrameLocks noGrp="1"/>
          </p:cNvGraphicFramePr>
          <p:nvPr>
            <p:ph idx="1"/>
            <p:extLst>
              <p:ext uri="{D42A27DB-BD31-4B8C-83A1-F6EECF244321}">
                <p14:modId xmlns:p14="http://schemas.microsoft.com/office/powerpoint/2010/main" val="2501379379"/>
              </p:ext>
            </p:extLst>
          </p:nvPr>
        </p:nvGraphicFramePr>
        <p:xfrm>
          <a:off x="725488" y="1587500"/>
          <a:ext cx="7693025"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823836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B7571-C474-5247-BEED-40AB07E1EFF9}"/>
              </a:ext>
            </a:extLst>
          </p:cNvPr>
          <p:cNvSpPr>
            <a:spLocks noGrp="1"/>
          </p:cNvSpPr>
          <p:nvPr>
            <p:ph type="title"/>
          </p:nvPr>
        </p:nvSpPr>
        <p:spPr/>
        <p:txBody>
          <a:bodyPr/>
          <a:lstStyle/>
          <a:p>
            <a:r>
              <a:rPr lang="en-US" dirty="0"/>
              <a:t>Perceived Reasons For Bullying</a:t>
            </a:r>
          </a:p>
        </p:txBody>
      </p:sp>
      <p:graphicFrame>
        <p:nvGraphicFramePr>
          <p:cNvPr id="4" name="Content Placeholder 3">
            <a:extLst>
              <a:ext uri="{FF2B5EF4-FFF2-40B4-BE49-F238E27FC236}">
                <a16:creationId xmlns:a16="http://schemas.microsoft.com/office/drawing/2014/main" id="{26C111C7-C52C-694B-B06E-CF2F1C3E4C22}"/>
              </a:ext>
            </a:extLst>
          </p:cNvPr>
          <p:cNvGraphicFramePr>
            <a:graphicFrameLocks noGrp="1"/>
          </p:cNvGraphicFramePr>
          <p:nvPr>
            <p:ph idx="1"/>
            <p:extLst>
              <p:ext uri="{D42A27DB-BD31-4B8C-83A1-F6EECF244321}">
                <p14:modId xmlns:p14="http://schemas.microsoft.com/office/powerpoint/2010/main" val="2303456441"/>
              </p:ext>
            </p:extLst>
          </p:nvPr>
        </p:nvGraphicFramePr>
        <p:xfrm>
          <a:off x="725488" y="1587500"/>
          <a:ext cx="7693025"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111553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7604-5BA0-5040-8571-AA609E65CE88}"/>
              </a:ext>
            </a:extLst>
          </p:cNvPr>
          <p:cNvSpPr>
            <a:spLocks noGrp="1"/>
          </p:cNvSpPr>
          <p:nvPr>
            <p:ph type="title"/>
          </p:nvPr>
        </p:nvSpPr>
        <p:spPr/>
        <p:txBody>
          <a:bodyPr/>
          <a:lstStyle/>
          <a:p>
            <a:r>
              <a:rPr lang="en-US" dirty="0"/>
              <a:t>Perceived Reasons For Bullying</a:t>
            </a:r>
          </a:p>
        </p:txBody>
      </p:sp>
      <p:graphicFrame>
        <p:nvGraphicFramePr>
          <p:cNvPr id="4" name="Content Placeholder 3">
            <a:extLst>
              <a:ext uri="{FF2B5EF4-FFF2-40B4-BE49-F238E27FC236}">
                <a16:creationId xmlns:a16="http://schemas.microsoft.com/office/drawing/2014/main" id="{8531E014-771D-C044-B828-EFEDD1EDCAC8}"/>
              </a:ext>
            </a:extLst>
          </p:cNvPr>
          <p:cNvGraphicFramePr>
            <a:graphicFrameLocks noGrp="1"/>
          </p:cNvGraphicFramePr>
          <p:nvPr>
            <p:ph idx="1"/>
            <p:extLst>
              <p:ext uri="{D42A27DB-BD31-4B8C-83A1-F6EECF244321}">
                <p14:modId xmlns:p14="http://schemas.microsoft.com/office/powerpoint/2010/main" val="448000064"/>
              </p:ext>
            </p:extLst>
          </p:nvPr>
        </p:nvGraphicFramePr>
        <p:xfrm>
          <a:off x="725488" y="1587500"/>
          <a:ext cx="7693025"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190959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055D7-A08A-C14B-9A9B-B28904B61506}"/>
              </a:ext>
            </a:extLst>
          </p:cNvPr>
          <p:cNvSpPr>
            <a:spLocks noGrp="1"/>
          </p:cNvSpPr>
          <p:nvPr>
            <p:ph type="title"/>
          </p:nvPr>
        </p:nvSpPr>
        <p:spPr/>
        <p:txBody>
          <a:bodyPr/>
          <a:lstStyle/>
          <a:p>
            <a:r>
              <a:rPr lang="en-US" dirty="0"/>
              <a:t>Social &amp; Emotional Concerns</a:t>
            </a:r>
          </a:p>
        </p:txBody>
      </p:sp>
      <p:graphicFrame>
        <p:nvGraphicFramePr>
          <p:cNvPr id="4" name="Content Placeholder 3">
            <a:extLst>
              <a:ext uri="{FF2B5EF4-FFF2-40B4-BE49-F238E27FC236}">
                <a16:creationId xmlns:a16="http://schemas.microsoft.com/office/drawing/2014/main" id="{2FE4B4DE-26A8-A846-BFD6-9394E80A95CC}"/>
              </a:ext>
            </a:extLst>
          </p:cNvPr>
          <p:cNvGraphicFramePr>
            <a:graphicFrameLocks noGrp="1"/>
          </p:cNvGraphicFramePr>
          <p:nvPr>
            <p:ph idx="1"/>
          </p:nvPr>
        </p:nvGraphicFramePr>
        <p:xfrm>
          <a:off x="725488" y="1587500"/>
          <a:ext cx="8418512" cy="47371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32287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AutoShape 2"/>
          <p:cNvSpPr>
            <a:spLocks noGrp="1" noChangeArrowheads="1"/>
          </p:cNvSpPr>
          <p:nvPr>
            <p:ph type="title"/>
          </p:nvPr>
        </p:nvSpPr>
        <p:spPr/>
        <p:txBody>
          <a:bodyPr>
            <a:normAutofit fontScale="90000"/>
          </a:bodyPr>
          <a:lstStyle/>
          <a:p>
            <a:pPr eaLnBrk="1" hangingPunct="1"/>
            <a:r>
              <a:rPr lang="en-US" dirty="0"/>
              <a:t>Programs/Initiatives 2017-2019	</a:t>
            </a:r>
          </a:p>
        </p:txBody>
      </p:sp>
      <p:sp>
        <p:nvSpPr>
          <p:cNvPr id="58371" name="Rectangle 3"/>
          <p:cNvSpPr>
            <a:spLocks noGrp="1" noChangeArrowheads="1"/>
          </p:cNvSpPr>
          <p:nvPr>
            <p:ph idx="1"/>
          </p:nvPr>
        </p:nvSpPr>
        <p:spPr/>
        <p:txBody>
          <a:bodyPr>
            <a:normAutofit/>
          </a:bodyPr>
          <a:lstStyle/>
          <a:p>
            <a:pPr eaLnBrk="1" hangingPunct="1"/>
            <a:r>
              <a:rPr lang="en-US" dirty="0"/>
              <a:t>Implementing School Wide Positive Behavior Supports District wide</a:t>
            </a:r>
          </a:p>
          <a:p>
            <a:pPr eaLnBrk="1" hangingPunct="1"/>
            <a:r>
              <a:rPr lang="en-US" dirty="0"/>
              <a:t>Restorative Practices Train the Trainer </a:t>
            </a:r>
          </a:p>
          <a:p>
            <a:pPr eaLnBrk="1" hangingPunct="1"/>
            <a:r>
              <a:rPr lang="en-US" dirty="0"/>
              <a:t>Straight Talk Task Force</a:t>
            </a:r>
          </a:p>
          <a:p>
            <a:pPr eaLnBrk="1" hangingPunct="1"/>
            <a:r>
              <a:rPr lang="en-US" dirty="0"/>
              <a:t>Implementation of Mindfulness Staff Trainings</a:t>
            </a:r>
          </a:p>
          <a:p>
            <a:pPr eaLnBrk="1" hangingPunct="1"/>
            <a:r>
              <a:rPr lang="en-US" dirty="0"/>
              <a:t>Implementation of elementary counseling curriculum resource and increase 2 counselors at elementary level </a:t>
            </a:r>
          </a:p>
          <a:p>
            <a:pPr eaLnBrk="1" hangingPunct="1"/>
            <a:r>
              <a:rPr lang="en-US" dirty="0"/>
              <a:t>Universal Screening for Behavior grades 6-12</a:t>
            </a:r>
          </a:p>
          <a:p>
            <a:pPr eaLnBrk="1" hangingPunct="1"/>
            <a:endParaRPr lang="en-US" dirty="0"/>
          </a:p>
          <a:p>
            <a:pPr eaLnBrk="1" hangingPunct="1"/>
            <a:endParaRPr lang="en-US" dirty="0"/>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4" Type="http://schemas.openxmlformats.org/officeDocument/2006/relationships/image" Target="../media/image4.jpeg"/></Relationships>
</file>

<file path=ppt/theme/theme1.xml><?xml version="1.0" encoding="utf-8"?>
<a:theme xmlns:a="http://schemas.openxmlformats.org/drawingml/2006/main" name="Ventur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Venture">
      <a:majorFont>
        <a:latin typeface="Calisto MT"/>
        <a:ea typeface=""/>
        <a:cs typeface=""/>
        <a:font script="Jpan" typeface="ＭＳ Ｐ明朝"/>
      </a:majorFont>
      <a:minorFont>
        <a:latin typeface="Calisto MT"/>
        <a:ea typeface=""/>
        <a:cs typeface=""/>
        <a:font script="Jpan" typeface="ＭＳ Ｐ明朝"/>
      </a:minorFont>
    </a:fontScheme>
    <a:fmtScheme name="Venture">
      <a:fillStyleLst>
        <a:solidFill>
          <a:schemeClr val="phClr"/>
        </a:solidFill>
        <a:blipFill rotWithShape="1">
          <a:blip xmlns:r="http://schemas.openxmlformats.org/officeDocument/2006/relationships" r:embed="rId1">
            <a:duotone>
              <a:schemeClr val="phClr">
                <a:shade val="30000"/>
                <a:alpha val="50000"/>
                <a:satMod val="150000"/>
              </a:schemeClr>
              <a:schemeClr val="phClr">
                <a:tint val="50000"/>
                <a:alpha val="10000"/>
                <a:satMod val="150000"/>
              </a:schemeClr>
            </a:duotone>
          </a:blip>
          <a:stretch/>
        </a:blipFill>
        <a:blipFill rotWithShape="1">
          <a:blip xmlns:r="http://schemas.openxmlformats.org/officeDocument/2006/relationships" r:embed="rId2">
            <a:duotone>
              <a:schemeClr val="phClr">
                <a:shade val="30000"/>
                <a:alpha val="50000"/>
                <a:satMod val="150000"/>
              </a:schemeClr>
              <a:schemeClr val="phClr">
                <a:tint val="50000"/>
                <a:alpha val="10000"/>
                <a:satMod val="150000"/>
              </a:schemeClr>
            </a:duotone>
          </a:blip>
          <a:stretch/>
        </a:blip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innerShdw blurRad="76200" dist="25400" dir="13500000">
              <a:srgbClr val="4B4B4B">
                <a:alpha val="75000"/>
              </a:srgbClr>
            </a:innerShdw>
          </a:effectLst>
        </a:effectStyle>
      </a:effectStyleLst>
      <a:bgFillStyleLst>
        <a:solidFill>
          <a:schemeClr val="phClr"/>
        </a:solidFill>
        <a:blipFill rotWithShape="1">
          <a:blip xmlns:r="http://schemas.openxmlformats.org/officeDocument/2006/relationships" r:embed="rId3">
            <a:duotone>
              <a:schemeClr val="phClr">
                <a:shade val="10000"/>
                <a:alpha val="30000"/>
                <a:satMod val="60000"/>
              </a:schemeClr>
              <a:schemeClr val="phClr">
                <a:tint val="20000"/>
                <a:alpha val="5000"/>
                <a:satMod val="300000"/>
              </a:schemeClr>
            </a:duotone>
          </a:blip>
          <a:stretch/>
        </a:blipFill>
        <a:blipFill rotWithShape="1">
          <a:blip xmlns:r="http://schemas.openxmlformats.org/officeDocument/2006/relationships" r:embed="rId4">
            <a:duotone>
              <a:schemeClr val="phClr">
                <a:shade val="30000"/>
                <a:alpha val="50000"/>
                <a:satMod val="150000"/>
              </a:schemeClr>
              <a:schemeClr val="phClr">
                <a:tint val="50000"/>
                <a:alpha val="10000"/>
                <a:satMod val="1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Venture.thmx</Template>
  <TotalTime>142147</TotalTime>
  <Words>1392</Words>
  <Application>Microsoft Macintosh PowerPoint</Application>
  <PresentationFormat>On-screen Show (4:3)</PresentationFormat>
  <Paragraphs>208</Paragraphs>
  <Slides>48</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ＭＳ Ｐゴシック</vt:lpstr>
      <vt:lpstr>Arial</vt:lpstr>
      <vt:lpstr>Calisto MT</vt:lpstr>
      <vt:lpstr>Wingdings</vt:lpstr>
      <vt:lpstr>Venture</vt:lpstr>
      <vt:lpstr>SCASD Pennsylvania Youth Survey Report 2017 Presented By Jeanne Knouse Director SS </vt:lpstr>
      <vt:lpstr>PAYS Purpose</vt:lpstr>
      <vt:lpstr>PAYS FAQs</vt:lpstr>
      <vt:lpstr>PAYS Data Point Reminders</vt:lpstr>
      <vt:lpstr>PA Youth Survey Protective and Risk Factors 2017  </vt:lpstr>
      <vt:lpstr>Protective Factors </vt:lpstr>
      <vt:lpstr>PowerPoint Presentation</vt:lpstr>
      <vt:lpstr>PowerPoint Presentation</vt:lpstr>
      <vt:lpstr>PowerPoint Presentation</vt:lpstr>
      <vt:lpstr>PowerPoint Presentation</vt:lpstr>
      <vt:lpstr>Risk Factors </vt:lpstr>
      <vt:lpstr>PowerPoint Presentation</vt:lpstr>
      <vt:lpstr>PowerPoint Presentation</vt:lpstr>
      <vt:lpstr>PowerPoint Presentation</vt:lpstr>
      <vt:lpstr>PowerPoint Presentation</vt:lpstr>
      <vt:lpstr>SCASD Programs and Services Aimed to Improve Risk and Protective Factors</vt:lpstr>
      <vt:lpstr>High Prevalence/Early Initiation Drugs </vt:lpstr>
      <vt:lpstr>PowerPoint Presentation</vt:lpstr>
      <vt:lpstr>PowerPoint Presentation</vt:lpstr>
      <vt:lpstr>PowerPoint Presentation</vt:lpstr>
      <vt:lpstr>Prescription and Over-the-Counter Drugs and Medications </vt:lpstr>
      <vt:lpstr>PowerPoint Presentation</vt:lpstr>
      <vt:lpstr>PowerPoint Presentation</vt:lpstr>
      <vt:lpstr>SCASD Programs and Services Aimed to Decrease ATOD Use</vt:lpstr>
      <vt:lpstr>Bullying and Internet Safety </vt:lpstr>
      <vt:lpstr>PowerPoint Presentation</vt:lpstr>
      <vt:lpstr>PowerPoint Presentation</vt:lpstr>
      <vt:lpstr>PowerPoint Presentation</vt:lpstr>
      <vt:lpstr>Social and Emotional Health</vt:lpstr>
      <vt:lpstr>PowerPoint Presentation</vt:lpstr>
      <vt:lpstr>PowerPoint Presentation</vt:lpstr>
      <vt:lpstr>PowerPoint Presentation</vt:lpstr>
      <vt:lpstr>SCASD Programs and Services Aimed to Support Positive Mental Health </vt:lpstr>
      <vt:lpstr>Protective Factors  (higher is better) </vt:lpstr>
      <vt:lpstr>Community and Family Risk Factors (lower is better) </vt:lpstr>
      <vt:lpstr>School and Individual Risk Factors </vt:lpstr>
      <vt:lpstr>School and Individual Risk Factors </vt:lpstr>
      <vt:lpstr>Past 30 Day Use</vt:lpstr>
      <vt:lpstr>Past 30 Day Use of Gateway Drugs</vt:lpstr>
      <vt:lpstr>Alcohol – Past 30 Day Use</vt:lpstr>
      <vt:lpstr>Prescription Drug Use Lifetime</vt:lpstr>
      <vt:lpstr>Marijuana – Past 30 Day Use</vt:lpstr>
      <vt:lpstr>Cigarettes – Past 30 Day Use</vt:lpstr>
      <vt:lpstr>Frequency of Bullying by Student Indicating some Bullying in Past Year</vt:lpstr>
      <vt:lpstr>Perceived Reasons For Bullying</vt:lpstr>
      <vt:lpstr>Perceived Reasons For Bullying</vt:lpstr>
      <vt:lpstr>Social &amp; Emotional Concerns</vt:lpstr>
      <vt:lpstr>Programs/Initiatives 2017-2019 </vt:lpstr>
    </vt:vector>
  </TitlesOfParts>
  <Company>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Default User</dc:creator>
  <cp:lastModifiedBy>Microsoft Office User</cp:lastModifiedBy>
  <cp:revision>104</cp:revision>
  <cp:lastPrinted>2016-07-13T12:28:03Z</cp:lastPrinted>
  <dcterms:created xsi:type="dcterms:W3CDTF">2018-05-07T23:28:01Z</dcterms:created>
  <dcterms:modified xsi:type="dcterms:W3CDTF">2018-09-06T17:08:26Z</dcterms:modified>
</cp:coreProperties>
</file>