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7" r:id="rId3"/>
    <p:sldId id="259" r:id="rId4"/>
    <p:sldId id="260" r:id="rId5"/>
    <p:sldId id="261" r:id="rId6"/>
    <p:sldId id="262" r:id="rId7"/>
    <p:sldId id="263" r:id="rId8"/>
    <p:sldId id="264" r:id="rId9"/>
    <p:sldId id="269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6" d="100"/>
          <a:sy n="66" d="100"/>
        </p:scale>
        <p:origin x="200" y="7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7CEAF-9BA0-4451-A31F-D7FAE1AFE528}" type="datetimeFigureOut">
              <a:rPr lang="en-US" smtClean="0"/>
              <a:t>11/1/18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28B7-1FA8-4BA8-A0DC-1D589A955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215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7CEAF-9BA0-4451-A31F-D7FAE1AFE528}" type="datetimeFigureOut">
              <a:rPr lang="en-US" smtClean="0"/>
              <a:t>11/1/18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28B7-1FA8-4BA8-A0DC-1D589A955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023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7CEAF-9BA0-4451-A31F-D7FAE1AFE528}" type="datetimeFigureOut">
              <a:rPr lang="en-US" smtClean="0"/>
              <a:t>11/1/18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28B7-1FA8-4BA8-A0DC-1D589A955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747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7CEAF-9BA0-4451-A31F-D7FAE1AFE528}" type="datetimeFigureOut">
              <a:rPr lang="en-US" smtClean="0"/>
              <a:t>11/1/18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28B7-1FA8-4BA8-A0DC-1D589A955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887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7CEAF-9BA0-4451-A31F-D7FAE1AFE528}" type="datetimeFigureOut">
              <a:rPr lang="en-US" smtClean="0"/>
              <a:t>11/1/18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28B7-1FA8-4BA8-A0DC-1D589A955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479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7CEAF-9BA0-4451-A31F-D7FAE1AFE528}" type="datetimeFigureOut">
              <a:rPr lang="en-US" smtClean="0"/>
              <a:t>11/1/18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28B7-1FA8-4BA8-A0DC-1D589A955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622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7CEAF-9BA0-4451-A31F-D7FAE1AFE528}" type="datetimeFigureOut">
              <a:rPr lang="en-US" smtClean="0"/>
              <a:t>11/1/18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28B7-1FA8-4BA8-A0DC-1D589A955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976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7CEAF-9BA0-4451-A31F-D7FAE1AFE528}" type="datetimeFigureOut">
              <a:rPr lang="en-US" smtClean="0"/>
              <a:t>11/1/18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28B7-1FA8-4BA8-A0DC-1D589A955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383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7CEAF-9BA0-4451-A31F-D7FAE1AFE528}" type="datetimeFigureOut">
              <a:rPr lang="en-US" smtClean="0"/>
              <a:t>11/1/18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28B7-1FA8-4BA8-A0DC-1D589A955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610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7CEAF-9BA0-4451-A31F-D7FAE1AFE528}" type="datetimeFigureOut">
              <a:rPr lang="en-US" smtClean="0"/>
              <a:t>11/1/18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28B7-1FA8-4BA8-A0DC-1D589A955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163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7CEAF-9BA0-4451-A31F-D7FAE1AFE528}" type="datetimeFigureOut">
              <a:rPr lang="en-US" smtClean="0"/>
              <a:t>11/1/18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D28B7-1FA8-4BA8-A0DC-1D589A955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731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2CE-F45B-461D-99A1-7303CB5243CA}" type="datetimeFigureOut">
              <a:rPr lang="en-US" smtClean="0"/>
              <a:t>11/1/18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0A46B-9AD7-4B56-BEDF-D25D1E79030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5886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7CEAF-9BA0-4451-A31F-D7FAE1AFE528}" type="datetimeFigureOut">
              <a:rPr lang="en-US" smtClean="0"/>
              <a:t>11/1/18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D28B7-1FA8-4BA8-A0DC-1D589A955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32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sheesley.ARINNET\Pictures\rural pic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0"/>
            <a:ext cx="7772400" cy="31242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dirty="0"/>
              <a:t>Education for Children and Youth Experiencing Homelessness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352801"/>
            <a:ext cx="7315200" cy="2963863"/>
          </a:xfrm>
        </p:spPr>
        <p:txBody>
          <a:bodyPr>
            <a:normAutofit/>
          </a:bodyPr>
          <a:lstStyle/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sz="5400" dirty="0"/>
              <a:t>Region #6</a:t>
            </a:r>
          </a:p>
        </p:txBody>
      </p:sp>
    </p:spTree>
    <p:extLst>
      <p:ext uri="{BB962C8B-B14F-4D97-AF65-F5344CB8AC3E}">
        <p14:creationId xmlns:p14="http://schemas.microsoft.com/office/powerpoint/2010/main" val="1119444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12192000" cy="6862763"/>
          </a:xfrm>
          <a:extLst/>
        </p:spPr>
      </p:pic>
    </p:spTree>
    <p:extLst>
      <p:ext uri="{BB962C8B-B14F-4D97-AF65-F5344CB8AC3E}">
        <p14:creationId xmlns:p14="http://schemas.microsoft.com/office/powerpoint/2010/main" val="3197479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31965"/>
            <a:ext cx="12266022" cy="8177348"/>
          </a:xfrm>
          <a:prstGeom prst="rect">
            <a:avLst/>
          </a:prstGeom>
        </p:spPr>
      </p:pic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>
          <a:xfrm>
            <a:off x="1005839" y="3056709"/>
            <a:ext cx="9522823" cy="408867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Assures the implementation of the federal legislation, McKinney-Vento Homeless Assistance Act established in 1987</a:t>
            </a:r>
          </a:p>
          <a:p>
            <a:r>
              <a:rPr lang="en-US" dirty="0">
                <a:solidFill>
                  <a:srgbClr val="002060"/>
                </a:solidFill>
              </a:rPr>
              <a:t>Supports children Birth through graduation of high school</a:t>
            </a:r>
          </a:p>
          <a:p>
            <a:pPr lvl="1"/>
            <a:r>
              <a:rPr lang="en-US" sz="2600" dirty="0">
                <a:solidFill>
                  <a:srgbClr val="002060"/>
                </a:solidFill>
              </a:rPr>
              <a:t>Early Intervention, Pre-School Programs,  School-Age</a:t>
            </a:r>
            <a:endParaRPr lang="en-US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</a:rPr>
              <a:t>Divided into 8 regions across the state of Pennsylvania  </a:t>
            </a:r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1123406" y="1058091"/>
            <a:ext cx="8858794" cy="1724298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>What is the</a:t>
            </a:r>
            <a:br>
              <a:rPr lang="en-US" sz="2800" b="1" dirty="0">
                <a:solidFill>
                  <a:srgbClr val="002060"/>
                </a:solidFill>
              </a:rPr>
            </a:br>
            <a:r>
              <a:rPr lang="en-US" sz="2800" b="1" dirty="0">
                <a:solidFill>
                  <a:srgbClr val="002060"/>
                </a:solidFill>
              </a:rPr>
              <a:t>Pennsylvania’s Education for the Children and Youth Experiencing Homelessness Program:</a:t>
            </a:r>
            <a:br>
              <a:rPr lang="en-US" sz="2800" b="1" dirty="0">
                <a:solidFill>
                  <a:srgbClr val="002060"/>
                </a:solidFill>
              </a:rPr>
            </a:br>
            <a:endParaRPr lang="en-U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553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799011" y="179949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Homeless children and youth have equal access to the same, free, appropriate, public education; including preschool education, as provided to other children and youth.</a:t>
            </a:r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1"/>
            <a:ext cx="7924800" cy="131127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2060"/>
                </a:solidFill>
              </a:rPr>
              <a:t>McKinney-Vento Homeless Assistance Act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4349930"/>
            <a:ext cx="7924800" cy="228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042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84" y="757647"/>
            <a:ext cx="11223172" cy="5575662"/>
          </a:xfrm>
          <a:prstGeom prst="rect">
            <a:avLst/>
          </a:prstGeom>
        </p:spPr>
      </p:pic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849086" y="1382485"/>
            <a:ext cx="11103428" cy="5394959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endParaRPr lang="en-US" i="1" dirty="0">
              <a:solidFill>
                <a:srgbClr val="002060"/>
              </a:solidFill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endParaRPr lang="en-US" i="1" dirty="0">
              <a:solidFill>
                <a:srgbClr val="002060"/>
              </a:solidFill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i="1" dirty="0">
                <a:solidFill>
                  <a:srgbClr val="002060"/>
                </a:solidFill>
              </a:rPr>
              <a:t>		A child or youth who lack a f</a:t>
            </a:r>
            <a:r>
              <a:rPr lang="en-US" i="1" u="sng" dirty="0">
                <a:solidFill>
                  <a:srgbClr val="002060"/>
                </a:solidFill>
              </a:rPr>
              <a:t>ixed</a:t>
            </a:r>
            <a:r>
              <a:rPr lang="en-US" i="1" dirty="0">
                <a:solidFill>
                  <a:srgbClr val="002060"/>
                </a:solidFill>
              </a:rPr>
              <a:t>, r</a:t>
            </a:r>
            <a:r>
              <a:rPr lang="en-US" i="1" u="sng" dirty="0">
                <a:solidFill>
                  <a:srgbClr val="002060"/>
                </a:solidFill>
              </a:rPr>
              <a:t>egula</a:t>
            </a:r>
            <a:r>
              <a:rPr lang="en-US" i="1" dirty="0">
                <a:solidFill>
                  <a:srgbClr val="002060"/>
                </a:solidFill>
              </a:rPr>
              <a:t>r, and 				</a:t>
            </a:r>
            <a:r>
              <a:rPr lang="en-US" i="1" u="sng" dirty="0">
                <a:solidFill>
                  <a:srgbClr val="002060"/>
                </a:solidFill>
              </a:rPr>
              <a:t>adequate</a:t>
            </a:r>
            <a:r>
              <a:rPr lang="en-US" i="1" dirty="0">
                <a:solidFill>
                  <a:srgbClr val="002060"/>
                </a:solidFill>
              </a:rPr>
              <a:t> night-time residence.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endParaRPr lang="en-US" i="1" dirty="0">
              <a:solidFill>
                <a:srgbClr val="002060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2800" dirty="0">
                <a:solidFill>
                  <a:srgbClr val="002060"/>
                </a:solidFill>
              </a:rPr>
              <a:t>Public or private shelters</a:t>
            </a:r>
          </a:p>
          <a:p>
            <a:pPr lvl="1">
              <a:lnSpc>
                <a:spcPct val="80000"/>
              </a:lnSpc>
            </a:pPr>
            <a:r>
              <a:rPr lang="en-US" sz="2800" dirty="0">
                <a:solidFill>
                  <a:srgbClr val="002060"/>
                </a:solidFill>
              </a:rPr>
              <a:t>Places not designed for/or ordinarily used as regular sleeping accommodations: hotels, motels, vehicles, parks, campgrounds, etc.</a:t>
            </a:r>
          </a:p>
          <a:p>
            <a:pPr lvl="1">
              <a:lnSpc>
                <a:spcPct val="80000"/>
              </a:lnSpc>
            </a:pPr>
            <a:r>
              <a:rPr lang="en-US" sz="2800" dirty="0">
                <a:solidFill>
                  <a:srgbClr val="002060"/>
                </a:solidFill>
              </a:rPr>
              <a:t>Doubled up with friends or relatives due to a lack of housing</a:t>
            </a:r>
          </a:p>
          <a:p>
            <a:pPr lvl="1">
              <a:lnSpc>
                <a:spcPct val="80000"/>
              </a:lnSpc>
            </a:pPr>
            <a:r>
              <a:rPr lang="en-US" sz="2800" dirty="0">
                <a:solidFill>
                  <a:srgbClr val="002060"/>
                </a:solidFill>
              </a:rPr>
              <a:t>Children of migrant families who lack adequate housing</a:t>
            </a:r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0"/>
            <a:ext cx="7848600" cy="9906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>Definition of a Homeless Student: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19938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864813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School-age, single mothers or expectant teens living in homes for unwed mothers when they have no other available accommodations   </a:t>
            </a:r>
          </a:p>
          <a:p>
            <a:r>
              <a:rPr lang="en-US" dirty="0">
                <a:solidFill>
                  <a:srgbClr val="002060"/>
                </a:solidFill>
              </a:rPr>
              <a:t>Runaways, who have been abandoned or forced out of the home 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326571"/>
            <a:ext cx="7924800" cy="984705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>Continued, Definition of a homeless student:</a:t>
            </a:r>
            <a:r>
              <a:rPr lang="en-US" sz="2800" dirty="0">
                <a:solidFill>
                  <a:srgbClr val="002060"/>
                </a:solidFill>
              </a:rPr>
              <a:t> 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040482"/>
            <a:ext cx="2143125" cy="21431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0723" y="4040482"/>
            <a:ext cx="3309666" cy="2445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922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14846" y="228600"/>
            <a:ext cx="9376954" cy="944562"/>
          </a:xfrm>
        </p:spPr>
        <p:txBody>
          <a:bodyPr>
            <a:normAutofit/>
          </a:bodyPr>
          <a:lstStyle/>
          <a:p>
            <a:r>
              <a:rPr lang="en-US" sz="3400" dirty="0">
                <a:solidFill>
                  <a:srgbClr val="002060"/>
                </a:solidFill>
              </a:rPr>
              <a:t>How Do Schools Determine Homelessness?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1" y="1600201"/>
            <a:ext cx="4037013" cy="453072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Was there an event?</a:t>
            </a:r>
          </a:p>
          <a:p>
            <a:pPr lvl="1">
              <a:buFont typeface="Wingdings" pitchFamily="2" charset="2"/>
              <a:buChar char="Ø"/>
            </a:pPr>
            <a:r>
              <a:rPr lang="en-US" sz="2300" dirty="0">
                <a:solidFill>
                  <a:srgbClr val="002060"/>
                </a:solidFill>
              </a:rPr>
              <a:t>Death</a:t>
            </a:r>
          </a:p>
          <a:p>
            <a:pPr lvl="1">
              <a:buFont typeface="Wingdings" pitchFamily="2" charset="2"/>
              <a:buChar char="Ø"/>
            </a:pPr>
            <a:r>
              <a:rPr lang="en-US" sz="2300" dirty="0">
                <a:solidFill>
                  <a:srgbClr val="002060"/>
                </a:solidFill>
              </a:rPr>
              <a:t>Divorce</a:t>
            </a:r>
          </a:p>
          <a:p>
            <a:pPr lvl="1">
              <a:buFont typeface="Wingdings" pitchFamily="2" charset="2"/>
              <a:buChar char="Ø"/>
            </a:pPr>
            <a:r>
              <a:rPr lang="en-US" sz="2300" dirty="0">
                <a:solidFill>
                  <a:srgbClr val="002060"/>
                </a:solidFill>
              </a:rPr>
              <a:t>Domestic Violence</a:t>
            </a:r>
          </a:p>
          <a:p>
            <a:pPr lvl="1">
              <a:buFont typeface="Wingdings" pitchFamily="2" charset="2"/>
              <a:buChar char="Ø"/>
            </a:pPr>
            <a:r>
              <a:rPr lang="en-US" sz="2300" dirty="0">
                <a:solidFill>
                  <a:srgbClr val="002060"/>
                </a:solidFill>
              </a:rPr>
              <a:t>Flood</a:t>
            </a:r>
          </a:p>
          <a:p>
            <a:pPr lvl="1">
              <a:buFont typeface="Wingdings" pitchFamily="2" charset="2"/>
              <a:buChar char="Ø"/>
            </a:pPr>
            <a:r>
              <a:rPr lang="en-US" sz="2300" dirty="0">
                <a:solidFill>
                  <a:srgbClr val="002060"/>
                </a:solidFill>
              </a:rPr>
              <a:t>Fire</a:t>
            </a:r>
          </a:p>
          <a:p>
            <a:pPr lvl="1">
              <a:buFont typeface="Wingdings" pitchFamily="2" charset="2"/>
              <a:buChar char="Ø"/>
            </a:pPr>
            <a:r>
              <a:rPr lang="en-US" sz="2300" dirty="0">
                <a:solidFill>
                  <a:srgbClr val="002060"/>
                </a:solidFill>
              </a:rPr>
              <a:t>Illness</a:t>
            </a:r>
          </a:p>
          <a:p>
            <a:pPr lvl="1">
              <a:buFont typeface="Wingdings" pitchFamily="2" charset="2"/>
              <a:buChar char="Ø"/>
            </a:pPr>
            <a:r>
              <a:rPr lang="en-US" sz="2300" dirty="0">
                <a:solidFill>
                  <a:srgbClr val="002060"/>
                </a:solidFill>
              </a:rPr>
              <a:t>Incarceration</a:t>
            </a:r>
          </a:p>
          <a:p>
            <a:pPr lvl="1">
              <a:buFont typeface="Wingdings" pitchFamily="2" charset="2"/>
              <a:buChar char="Ø"/>
            </a:pPr>
            <a:r>
              <a:rPr lang="en-US" sz="2300" dirty="0">
                <a:solidFill>
                  <a:srgbClr val="002060"/>
                </a:solidFill>
              </a:rPr>
              <a:t>Runaway</a:t>
            </a:r>
          </a:p>
          <a:p>
            <a:pPr lvl="1">
              <a:buFont typeface="Wingdings" pitchFamily="2" charset="2"/>
              <a:buChar char="Ø"/>
            </a:pPr>
            <a:r>
              <a:rPr lang="en-US" sz="2300" dirty="0">
                <a:solidFill>
                  <a:srgbClr val="002060"/>
                </a:solidFill>
              </a:rPr>
              <a:t>Separated from family</a:t>
            </a:r>
          </a:p>
          <a:p>
            <a:pPr lvl="1">
              <a:buFont typeface="Wingdings" pitchFamily="2" charset="2"/>
              <a:buChar char="Ø"/>
            </a:pPr>
            <a:r>
              <a:rPr lang="en-US" sz="2300" dirty="0">
                <a:solidFill>
                  <a:srgbClr val="002060"/>
                </a:solidFill>
              </a:rPr>
              <a:t>Thrown Out/ Kicked Out</a:t>
            </a:r>
          </a:p>
          <a:p>
            <a:pPr lvl="1">
              <a:buFont typeface="Wingdings" pitchFamily="2" charset="2"/>
              <a:buChar char="Ø"/>
            </a:pPr>
            <a:endParaRPr lang="en-US" sz="2300" dirty="0">
              <a:solidFill>
                <a:srgbClr val="002060"/>
              </a:solidFill>
            </a:endParaRPr>
          </a:p>
          <a:p>
            <a:pPr lvl="1">
              <a:buFont typeface="Wingdings" pitchFamily="2" charset="2"/>
              <a:buNone/>
            </a:pP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142340" name="Picture 4" descr="MCj04344110000[1]"/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2" y="2589213"/>
            <a:ext cx="2971799" cy="2284412"/>
          </a:xfrm>
          <a:noFill/>
        </p:spPr>
      </p:pic>
    </p:spTree>
    <p:extLst>
      <p:ext uri="{BB962C8B-B14F-4D97-AF65-F5344CB8AC3E}">
        <p14:creationId xmlns:p14="http://schemas.microsoft.com/office/powerpoint/2010/main" val="1426338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976" y="161653"/>
            <a:ext cx="11521439" cy="6591845"/>
          </a:xfrm>
          <a:prstGeom prst="rect">
            <a:avLst/>
          </a:prstGeom>
        </p:spPr>
      </p:pic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339634" y="161653"/>
            <a:ext cx="7012577" cy="87031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2060"/>
                </a:solidFill>
              </a:rPr>
              <a:t>McKinney-Vento Homeless Assistance Act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509450" y="1136469"/>
            <a:ext cx="10478589" cy="5721531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002060"/>
                </a:solidFill>
              </a:rPr>
              <a:t>Educational rights include: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pPr lvl="1"/>
            <a:r>
              <a:rPr lang="en-US" sz="3200" dirty="0">
                <a:solidFill>
                  <a:srgbClr val="002060"/>
                </a:solidFill>
              </a:rPr>
              <a:t>Choice to attend school of origin or school of current residence</a:t>
            </a:r>
          </a:p>
          <a:p>
            <a:pPr lvl="1"/>
            <a:r>
              <a:rPr lang="en-US" sz="3200" dirty="0">
                <a:solidFill>
                  <a:srgbClr val="002060"/>
                </a:solidFill>
              </a:rPr>
              <a:t>Immediate enrollment</a:t>
            </a:r>
          </a:p>
          <a:p>
            <a:pPr lvl="1"/>
            <a:r>
              <a:rPr lang="en-US" sz="3200" dirty="0">
                <a:solidFill>
                  <a:srgbClr val="002060"/>
                </a:solidFill>
              </a:rPr>
              <a:t> Assistance from school district in obtaining required documentation; </a:t>
            </a:r>
            <a:r>
              <a:rPr lang="en-US" sz="3200" dirty="0" err="1">
                <a:solidFill>
                  <a:srgbClr val="002060"/>
                </a:solidFill>
              </a:rPr>
              <a:t>ie</a:t>
            </a:r>
            <a:r>
              <a:rPr lang="en-US" sz="3200" dirty="0">
                <a:solidFill>
                  <a:srgbClr val="002060"/>
                </a:solidFill>
              </a:rPr>
              <a:t>: immunization records</a:t>
            </a:r>
          </a:p>
          <a:p>
            <a:pPr lvl="1"/>
            <a:endParaRPr lang="en-US" sz="3200" dirty="0">
              <a:solidFill>
                <a:srgbClr val="002060"/>
              </a:solidFill>
            </a:endParaRPr>
          </a:p>
          <a:p>
            <a:pPr lvl="1"/>
            <a:endParaRPr lang="en-US" sz="3200" dirty="0">
              <a:solidFill>
                <a:srgbClr val="002060"/>
              </a:solidFill>
            </a:endParaRPr>
          </a:p>
          <a:p>
            <a:pPr lvl="1"/>
            <a:endParaRPr lang="en-US" sz="3200" dirty="0">
              <a:solidFill>
                <a:srgbClr val="002060"/>
              </a:solidFill>
            </a:endParaRPr>
          </a:p>
          <a:p>
            <a:pPr lvl="1"/>
            <a:r>
              <a:rPr lang="en-US" sz="3200" dirty="0">
                <a:solidFill>
                  <a:srgbClr val="002060"/>
                </a:solidFill>
              </a:rPr>
              <a:t>Prompt access to appropriate education services</a:t>
            </a:r>
          </a:p>
          <a:p>
            <a:pPr lvl="1"/>
            <a:r>
              <a:rPr lang="en-US" sz="3200" dirty="0">
                <a:solidFill>
                  <a:srgbClr val="002060"/>
                </a:solidFill>
              </a:rPr>
              <a:t>Transportation</a:t>
            </a:r>
          </a:p>
          <a:p>
            <a:pPr lvl="1"/>
            <a:r>
              <a:rPr lang="en-US" sz="3200" dirty="0">
                <a:solidFill>
                  <a:srgbClr val="002060"/>
                </a:solidFill>
              </a:rPr>
              <a:t>Free breakfast and lunch</a:t>
            </a:r>
          </a:p>
          <a:p>
            <a:pPr lvl="7"/>
            <a:endParaRPr lang="en-US" sz="2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262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Who is your districts Homeless Liaison?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Jeanne </a:t>
            </a:r>
            <a:r>
              <a:rPr lang="en-US" dirty="0" err="1"/>
              <a:t>Knouse</a:t>
            </a:r>
            <a:r>
              <a:rPr lang="en-US" dirty="0"/>
              <a:t> – Director of Student Services</a:t>
            </a:r>
          </a:p>
          <a:p>
            <a:pPr marL="457200" lvl="1" indent="0">
              <a:buNone/>
            </a:pPr>
            <a:r>
              <a:rPr lang="en-US" dirty="0"/>
              <a:t>240 Villa Crest Drive</a:t>
            </a:r>
          </a:p>
          <a:p>
            <a:pPr marL="457200" lvl="1" indent="0">
              <a:buNone/>
            </a:pPr>
            <a:r>
              <a:rPr lang="en-US" dirty="0"/>
              <a:t>State College PA 16801</a:t>
            </a:r>
          </a:p>
          <a:p>
            <a:pPr marL="457200" lvl="1" indent="0">
              <a:buNone/>
            </a:pPr>
            <a:r>
              <a:rPr lang="en-US" dirty="0"/>
              <a:t>(814)231-1054</a:t>
            </a:r>
          </a:p>
        </p:txBody>
      </p:sp>
    </p:spTree>
    <p:extLst>
      <p:ext uri="{BB962C8B-B14F-4D97-AF65-F5344CB8AC3E}">
        <p14:creationId xmlns:p14="http://schemas.microsoft.com/office/powerpoint/2010/main" val="3477782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Grp="1" noChangeArrowheads="1"/>
          </p:cNvSpPr>
          <p:nvPr>
            <p:ph sz="quarter" idx="14"/>
          </p:nvPr>
        </p:nvSpPr>
        <p:spPr>
          <a:xfrm>
            <a:off x="8610600" y="5562600"/>
            <a:ext cx="1380744" cy="56388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276" y="100442"/>
            <a:ext cx="11062063" cy="6544490"/>
          </a:xfrm>
          <a:prstGeom prst="rect">
            <a:avLst/>
          </a:prstGeom>
        </p:spPr>
      </p:pic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000" dirty="0">
                <a:solidFill>
                  <a:srgbClr val="002060"/>
                </a:solidFill>
              </a:rPr>
              <a:t>F</a:t>
            </a:r>
            <a:br>
              <a:rPr lang="en-US" sz="3000" dirty="0">
                <a:solidFill>
                  <a:srgbClr val="002060"/>
                </a:solidFill>
              </a:rPr>
            </a:br>
            <a:br>
              <a:rPr lang="en-US" sz="3000" dirty="0">
                <a:solidFill>
                  <a:srgbClr val="002060"/>
                </a:solidFill>
              </a:rPr>
            </a:br>
            <a:br>
              <a:rPr lang="en-US" sz="3000" dirty="0">
                <a:solidFill>
                  <a:srgbClr val="002060"/>
                </a:solidFill>
              </a:rPr>
            </a:br>
            <a:br>
              <a:rPr lang="en-US" sz="3000" dirty="0">
                <a:solidFill>
                  <a:srgbClr val="002060"/>
                </a:solidFill>
              </a:rPr>
            </a:br>
            <a:br>
              <a:rPr lang="en-US" sz="3000" dirty="0">
                <a:solidFill>
                  <a:srgbClr val="002060"/>
                </a:solidFill>
              </a:rPr>
            </a:br>
            <a:br>
              <a:rPr lang="en-US" sz="3000" dirty="0">
                <a:solidFill>
                  <a:srgbClr val="002060"/>
                </a:solidFill>
              </a:rPr>
            </a:br>
            <a:br>
              <a:rPr lang="en-US" sz="3000" dirty="0">
                <a:solidFill>
                  <a:srgbClr val="002060"/>
                </a:solidFill>
              </a:rPr>
            </a:br>
            <a:br>
              <a:rPr lang="en-US" sz="3000" dirty="0">
                <a:solidFill>
                  <a:srgbClr val="002060"/>
                </a:solidFill>
              </a:rPr>
            </a:br>
            <a:r>
              <a:rPr lang="en-US" sz="3000" dirty="0">
                <a:solidFill>
                  <a:srgbClr val="002060"/>
                </a:solidFill>
              </a:rPr>
              <a:t>For additional support or information, </a:t>
            </a:r>
            <a:br>
              <a:rPr lang="en-US" sz="3000" dirty="0">
                <a:solidFill>
                  <a:srgbClr val="002060"/>
                </a:solidFill>
              </a:rPr>
            </a:br>
            <a:r>
              <a:rPr lang="en-US" sz="3000" dirty="0">
                <a:solidFill>
                  <a:srgbClr val="002060"/>
                </a:solidFill>
              </a:rPr>
              <a:t>Please contact:</a:t>
            </a:r>
            <a:br>
              <a:rPr lang="en-US" sz="3400" dirty="0">
                <a:solidFill>
                  <a:srgbClr val="002060"/>
                </a:solidFill>
              </a:rPr>
            </a:br>
            <a:endParaRPr lang="en-US" sz="3400" dirty="0">
              <a:solidFill>
                <a:srgbClr val="002060"/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2886892" y="2834640"/>
            <a:ext cx="5995851" cy="3291840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None/>
            </a:pPr>
            <a:r>
              <a:rPr lang="en-US" dirty="0">
                <a:solidFill>
                  <a:schemeClr val="hlink"/>
                </a:solidFill>
              </a:rPr>
              <a:t>Andrea Sheesley</a:t>
            </a:r>
          </a:p>
          <a:p>
            <a:pPr algn="ctr">
              <a:buFont typeface="Wingdings" pitchFamily="2" charset="2"/>
              <a:buNone/>
            </a:pPr>
            <a:r>
              <a:rPr lang="en-US" sz="2000" dirty="0">
                <a:solidFill>
                  <a:srgbClr val="002060"/>
                </a:solidFill>
              </a:rPr>
              <a:t>Regional Coordinator</a:t>
            </a:r>
          </a:p>
          <a:p>
            <a:pPr lvl="1" algn="ctr">
              <a:lnSpc>
                <a:spcPct val="100000"/>
              </a:lnSpc>
              <a:buFont typeface="Wingdings" pitchFamily="2" charset="2"/>
              <a:buNone/>
            </a:pPr>
            <a:r>
              <a:rPr lang="en-US" sz="1600" dirty="0">
                <a:solidFill>
                  <a:srgbClr val="002060"/>
                </a:solidFill>
              </a:rPr>
              <a:t>ARIN IU 28</a:t>
            </a:r>
          </a:p>
          <a:p>
            <a:pPr lvl="1" algn="ctr">
              <a:lnSpc>
                <a:spcPct val="100000"/>
              </a:lnSpc>
              <a:buFont typeface="Wingdings" pitchFamily="2" charset="2"/>
              <a:buNone/>
            </a:pPr>
            <a:r>
              <a:rPr lang="en-US" sz="1600" dirty="0">
                <a:solidFill>
                  <a:srgbClr val="002060"/>
                </a:solidFill>
              </a:rPr>
              <a:t>724-463-5300</a:t>
            </a:r>
          </a:p>
          <a:p>
            <a:pPr lvl="1" algn="ctr">
              <a:lnSpc>
                <a:spcPct val="100000"/>
              </a:lnSpc>
              <a:buFont typeface="Wingdings" pitchFamily="2" charset="2"/>
              <a:buNone/>
            </a:pPr>
            <a:r>
              <a:rPr lang="en-US" sz="1600" dirty="0">
                <a:solidFill>
                  <a:srgbClr val="002060"/>
                </a:solidFill>
              </a:rPr>
              <a:t> ext. 1235</a:t>
            </a:r>
          </a:p>
          <a:p>
            <a:pPr algn="ctr">
              <a:buFont typeface="Wingdings" pitchFamily="2" charset="2"/>
              <a:buNone/>
            </a:pPr>
            <a:r>
              <a:rPr lang="en-US" sz="1400" u="sng" dirty="0">
                <a:solidFill>
                  <a:schemeClr val="hlink"/>
                </a:solidFill>
              </a:rPr>
              <a:t>asheesley@iu28.org</a:t>
            </a:r>
          </a:p>
        </p:txBody>
      </p:sp>
    </p:spTree>
    <p:extLst>
      <p:ext uri="{BB962C8B-B14F-4D97-AF65-F5344CB8AC3E}">
        <p14:creationId xmlns:p14="http://schemas.microsoft.com/office/powerpoint/2010/main" val="158444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248</Words>
  <Application>Microsoft Macintosh PowerPoint</Application>
  <PresentationFormat>Widescreen</PresentationFormat>
  <Paragraphs>60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Office Theme</vt:lpstr>
      <vt:lpstr>Education for Children and Youth Experiencing Homelessness </vt:lpstr>
      <vt:lpstr>PowerPoint Presentation</vt:lpstr>
      <vt:lpstr>What is the Pennsylvania’s Education for the Children and Youth Experiencing Homelessness Program: </vt:lpstr>
      <vt:lpstr>McKinney-Vento Homeless Assistance Act</vt:lpstr>
      <vt:lpstr>Definition of a Homeless Student: </vt:lpstr>
      <vt:lpstr>Continued, Definition of a homeless student:  </vt:lpstr>
      <vt:lpstr>How Do Schools Determine Homelessness?</vt:lpstr>
      <vt:lpstr>McKinney-Vento Homeless Assistance Act</vt:lpstr>
      <vt:lpstr>Who is your districts Homeless Liaison?</vt:lpstr>
      <vt:lpstr>F        For additional support or information,  Please contact: </vt:lpstr>
    </vt:vector>
  </TitlesOfParts>
  <Company>ARIN Intermediate Unit 28</Company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 for Children and Youth Experiencing Homelessness</dc:title>
  <dc:creator>Andrea Sheesley</dc:creator>
  <cp:lastModifiedBy>Microsoft Office User</cp:lastModifiedBy>
  <cp:revision>11</cp:revision>
  <dcterms:created xsi:type="dcterms:W3CDTF">2018-09-18T20:22:26Z</dcterms:created>
  <dcterms:modified xsi:type="dcterms:W3CDTF">2018-11-01T15:50:38Z</dcterms:modified>
</cp:coreProperties>
</file>