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0" r:id="rId5"/>
    <p:sldMasterId id="2147483681" r:id="rId6"/>
    <p:sldMasterId id="2147483682"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Lst>
  <p:sldSz cy="5143500" cx="9144000"/>
  <p:notesSz cx="6858000" cy="9144000"/>
  <p:embeddedFontLst>
    <p:embeddedFont>
      <p:font typeface="Economica"/>
      <p:regular r:id="rId31"/>
      <p:bold r:id="rId32"/>
      <p:italic r:id="rId33"/>
      <p:boldItalic r:id="rId34"/>
    </p:embeddedFont>
    <p:embeddedFont>
      <p:font typeface="Roboto"/>
      <p:regular r:id="rId35"/>
      <p:bold r:id="rId36"/>
      <p:italic r:id="rId37"/>
      <p:boldItalic r:id="rId38"/>
    </p:embeddedFont>
    <p:embeddedFont>
      <p:font typeface="Lato"/>
      <p:regular r:id="rId39"/>
      <p:bold r:id="rId40"/>
      <p:italic r:id="rId41"/>
      <p:boldItalic r:id="rId42"/>
    </p:embeddedFont>
    <p:embeddedFont>
      <p:font typeface="Open Sans"/>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7F9C970-B5E0-4F66-89CF-70EF2AB91753}">
  <a:tblStyle styleId="{87F9C970-B5E0-4F66-89CF-70EF2AB9175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ato-bold.fntdata"/><Relationship Id="rId20" Type="http://schemas.openxmlformats.org/officeDocument/2006/relationships/slide" Target="slides/slide12.xml"/><Relationship Id="rId42" Type="http://schemas.openxmlformats.org/officeDocument/2006/relationships/font" Target="fonts/Lato-boldItalic.fntdata"/><Relationship Id="rId41" Type="http://schemas.openxmlformats.org/officeDocument/2006/relationships/font" Target="fonts/Lato-italic.fntdata"/><Relationship Id="rId22" Type="http://schemas.openxmlformats.org/officeDocument/2006/relationships/slide" Target="slides/slide14.xml"/><Relationship Id="rId44" Type="http://schemas.openxmlformats.org/officeDocument/2006/relationships/font" Target="fonts/OpenSans-bold.fntdata"/><Relationship Id="rId21" Type="http://schemas.openxmlformats.org/officeDocument/2006/relationships/slide" Target="slides/slide13.xml"/><Relationship Id="rId43" Type="http://schemas.openxmlformats.org/officeDocument/2006/relationships/font" Target="fonts/OpenSans-regular.fntdata"/><Relationship Id="rId24" Type="http://schemas.openxmlformats.org/officeDocument/2006/relationships/slide" Target="slides/slide16.xml"/><Relationship Id="rId46" Type="http://schemas.openxmlformats.org/officeDocument/2006/relationships/font" Target="fonts/OpenSans-boldItalic.fntdata"/><Relationship Id="rId23" Type="http://schemas.openxmlformats.org/officeDocument/2006/relationships/slide" Target="slides/slide15.xml"/><Relationship Id="rId45" Type="http://schemas.openxmlformats.org/officeDocument/2006/relationships/font" Target="fonts/OpenSans-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1.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font" Target="fonts/Economica-regular.fntdata"/><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font" Target="fonts/Economica-italic.fntdata"/><Relationship Id="rId10" Type="http://schemas.openxmlformats.org/officeDocument/2006/relationships/slide" Target="slides/slide2.xml"/><Relationship Id="rId32" Type="http://schemas.openxmlformats.org/officeDocument/2006/relationships/font" Target="fonts/Economica-bold.fntdata"/><Relationship Id="rId13" Type="http://schemas.openxmlformats.org/officeDocument/2006/relationships/slide" Target="slides/slide5.xml"/><Relationship Id="rId35" Type="http://schemas.openxmlformats.org/officeDocument/2006/relationships/font" Target="fonts/Roboto-regular.fntdata"/><Relationship Id="rId12" Type="http://schemas.openxmlformats.org/officeDocument/2006/relationships/slide" Target="slides/slide4.xml"/><Relationship Id="rId34" Type="http://schemas.openxmlformats.org/officeDocument/2006/relationships/font" Target="fonts/Economica-boldItalic.fntdata"/><Relationship Id="rId15" Type="http://schemas.openxmlformats.org/officeDocument/2006/relationships/slide" Target="slides/slide7.xml"/><Relationship Id="rId37" Type="http://schemas.openxmlformats.org/officeDocument/2006/relationships/font" Target="fonts/Roboto-italic.fntdata"/><Relationship Id="rId14" Type="http://schemas.openxmlformats.org/officeDocument/2006/relationships/slide" Target="slides/slide6.xml"/><Relationship Id="rId36" Type="http://schemas.openxmlformats.org/officeDocument/2006/relationships/font" Target="fonts/Roboto-bold.fntdata"/><Relationship Id="rId17" Type="http://schemas.openxmlformats.org/officeDocument/2006/relationships/slide" Target="slides/slide9.xml"/><Relationship Id="rId39" Type="http://schemas.openxmlformats.org/officeDocument/2006/relationships/font" Target="fonts/Lato-regular.fntdata"/><Relationship Id="rId16" Type="http://schemas.openxmlformats.org/officeDocument/2006/relationships/slide" Target="slides/slide8.xml"/><Relationship Id="rId38" Type="http://schemas.openxmlformats.org/officeDocument/2006/relationships/font" Target="fonts/Roboto-boldItalic.fntdata"/><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02f6e5cf1d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g202f6e5cf1d_0_14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02f6e5cf1d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202f6e5cf1d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On </a:t>
            </a:r>
            <a:r>
              <a:rPr lang="en" sz="1500"/>
              <a:t>may</a:t>
            </a:r>
            <a:r>
              <a:rPr lang="en" sz="1500"/>
              <a:t> 14th the </a:t>
            </a:r>
            <a:r>
              <a:rPr lang="en" sz="1500"/>
              <a:t>town</a:t>
            </a:r>
            <a:r>
              <a:rPr lang="en" sz="1500"/>
              <a:t> and boe budget failed - </a:t>
            </a:r>
            <a:r>
              <a:rPr lang="en" sz="1500"/>
              <a:t>unfortunately</a:t>
            </a:r>
            <a:r>
              <a:rPr lang="en" sz="1500"/>
              <a:t>. I know we </a:t>
            </a:r>
            <a:r>
              <a:rPr lang="en" sz="1500"/>
              <a:t>along with the town council are disappointed with this result  bc a lot of effort and time go into crafting the budgets and presenting them- but as it is a re-eval year townspeople were understandably concerned about their taxes. The BOE budget received 298 yes votes and 375 no votes.  351 of those  voters throught the budget was too high and 27 thought it was too low.  So when a budget fails the town council convenes and deliberates on an amount to reduce.  The TC can reduce particular line items on their budgets but only an overall amount for the BOE budget.  After much deliberation there was a motion made that included a 125K reduction  to the BOE budget.</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Today I will explain briefly the history of this year’s budget process - and how we will reduce the additional 125K. </a:t>
            </a:r>
            <a:endParaRPr sz="1500"/>
          </a:p>
          <a:p>
            <a:pPr indent="0" lvl="0" marL="0" rtl="0" algn="l">
              <a:spcBef>
                <a:spcPts val="0"/>
              </a:spcBef>
              <a:spcAft>
                <a:spcPts val="0"/>
              </a:spcAft>
              <a:buNone/>
            </a:pPr>
            <a:r>
              <a:t/>
            </a:r>
            <a:endParaRPr sz="15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27295999e9d_1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27295999e9d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So let's dive in - in the fall I introduced a 0 based budgeting approach to the administrative team.  It was a new strategy for the team- 0- based budgeting requires each purchase to be itemized and justified. In other words you build your budget one justified line by one justified line. We made this decision because sometimes you just have to clear all the lines out and start from scratch to make sure everything we have in our budget is supporting our educational goal and we do not have any overlap or redundancy  in purchases across departments. It was a long and tedious process but in the end we were able to reduce our nearly all of our budget lines, with the exception of salaries.- so that strategy was well worth it.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So after building up our budgets line by line - and taking into consideration our contracted salaries we had a preliminary budget of 49 million 0r 4.98% increase over last year… clearly too high- so back to the drawing boards,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In feb I asked the administors to reduce their budgets by 15% we moves some of our summer school costs into existing grants and we reduced 483K which brought the budget down to 4.05% increase…. Still too high.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So in March prior to presenting budget options to the BOE we analyzed all of our current budget lines. In the spring there is sometimes savings to be found in salary and benefits lines. You may wonder why  that is… well if a position isn't filled for the entire year or a new hire does not take benefits  there is a saving there. Also we found some savings in utilities, we have moved to natural gas and have installed many solar panels and we are beginning to see potential savings there.  So at the end of the March BOE meeting, the members unanimously voted on a budget that is 48 212 561- or 3.01% this wouldhave a .78 effect on the mill rate </a:t>
            </a:r>
            <a:endParaRPr sz="1400"/>
          </a:p>
          <a:p>
            <a:pPr indent="0" lvl="0" marL="0" rtl="0" algn="l">
              <a:spcBef>
                <a:spcPts val="0"/>
              </a:spcBef>
              <a:spcAft>
                <a:spcPts val="0"/>
              </a:spcAft>
              <a:buNone/>
            </a:pPr>
            <a:r>
              <a:rPr lang="en" sz="1400"/>
              <a:t>After our BOE adots a budget the budget is sent to the town council for deliberation.  This year, after that deliberation, the town council requested a reduction of 703,722 to the boe’s budget- this would bring our budget down to 47 million which would be a 1.5% increase from last year and a .38 effect on the mill rate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After the failed </a:t>
            </a:r>
            <a:r>
              <a:rPr lang="en" sz="1400"/>
              <a:t>referendum</a:t>
            </a:r>
            <a:r>
              <a:rPr lang="en" sz="1400"/>
              <a:t> the town </a:t>
            </a:r>
            <a:r>
              <a:rPr lang="en" sz="1400"/>
              <a:t>council</a:t>
            </a:r>
            <a:r>
              <a:rPr lang="en" sz="1400"/>
              <a:t> </a:t>
            </a:r>
            <a:r>
              <a:rPr lang="en" sz="1400"/>
              <a:t>deliberated</a:t>
            </a:r>
            <a:r>
              <a:rPr lang="en" sz="1400"/>
              <a:t> and reduced the BOE budget by an additional 125K our budget now </a:t>
            </a:r>
            <a:r>
              <a:rPr lang="en" sz="1400"/>
              <a:t>stands</a:t>
            </a:r>
            <a:r>
              <a:rPr lang="en" sz="1400"/>
              <a:t> at 47,383.839 which is a 1,24% increase - this </a:t>
            </a:r>
            <a:r>
              <a:rPr lang="en" sz="1400"/>
              <a:t>would</a:t>
            </a:r>
            <a:r>
              <a:rPr lang="en" sz="1400"/>
              <a:t> Have a .32 effect on the mil rate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Effect on the mil rate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df3b106057_0_5: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df3b10605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Here we have a quick synopsis of how the numbers have trended since March- i want to linger on the first town council reduction of 703, 722 for just a moment to explain what those reductions looked like.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First there were natural savings that </a:t>
            </a:r>
            <a:r>
              <a:rPr lang="en" sz="1500"/>
              <a:t>occurred</a:t>
            </a:r>
            <a:r>
              <a:rPr lang="en" sz="1500"/>
              <a:t> through hiring next year’s vacant positions at a lower step- sometimes a new hire might not take </a:t>
            </a:r>
            <a:r>
              <a:rPr lang="en" sz="1500"/>
              <a:t>benefits</a:t>
            </a:r>
            <a:r>
              <a:rPr lang="en" sz="1500"/>
              <a:t>- this will </a:t>
            </a:r>
            <a:r>
              <a:rPr lang="en" sz="1500"/>
              <a:t>continue</a:t>
            </a:r>
            <a:r>
              <a:rPr lang="en" sz="1500"/>
              <a:t> to happen as we fill antici[alte </a:t>
            </a:r>
            <a:r>
              <a:rPr lang="en" sz="1500"/>
              <a:t>vacancies</a:t>
            </a:r>
            <a:r>
              <a:rPr lang="en" sz="1500"/>
              <a:t> for next year.    To be </a:t>
            </a:r>
            <a:r>
              <a:rPr lang="en" sz="1500"/>
              <a:t>clear</a:t>
            </a:r>
            <a:r>
              <a:rPr lang="en" sz="1500"/>
              <a:t> there are not always savings when you fill a vacancy- it can work in the </a:t>
            </a:r>
            <a:r>
              <a:rPr lang="en" sz="1500"/>
              <a:t>opposite</a:t>
            </a:r>
            <a:r>
              <a:rPr lang="en" sz="1500"/>
              <a:t> as well if you hire an educator on a </a:t>
            </a:r>
            <a:r>
              <a:rPr lang="en" sz="1500"/>
              <a:t>higher</a:t>
            </a:r>
            <a:r>
              <a:rPr lang="en" sz="1500"/>
              <a:t> </a:t>
            </a:r>
            <a:r>
              <a:rPr lang="en" sz="1500"/>
              <a:t>student</a:t>
            </a:r>
            <a:r>
              <a:rPr lang="en" sz="1500"/>
              <a:t> than the one who help the </a:t>
            </a:r>
            <a:r>
              <a:rPr lang="en" sz="1500"/>
              <a:t>position</a:t>
            </a:r>
            <a:r>
              <a:rPr lang="en" sz="1500"/>
              <a:t> previously.</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Then we reduced the IT </a:t>
            </a:r>
            <a:r>
              <a:rPr lang="en" sz="1500"/>
              <a:t>budget</a:t>
            </a:r>
            <a:r>
              <a:rPr lang="en" sz="1500"/>
              <a:t> again and reduced the KIS </a:t>
            </a:r>
            <a:r>
              <a:rPr lang="en" sz="1500"/>
              <a:t>library</a:t>
            </a:r>
            <a:r>
              <a:rPr lang="en" sz="1500"/>
              <a:t> aide to half time. Another  reduction was made when we </a:t>
            </a:r>
            <a:r>
              <a:rPr lang="en" sz="1500"/>
              <a:t>decided</a:t>
            </a:r>
            <a:r>
              <a:rPr lang="en" sz="1500"/>
              <a:t> not to fill the vacant teacher of the deaf </a:t>
            </a:r>
            <a:r>
              <a:rPr lang="en" sz="1500"/>
              <a:t>positions</a:t>
            </a:r>
            <a:r>
              <a:rPr lang="en" sz="1500"/>
              <a:t>.  Wer had two teachers of the deaf and when one resigned we reviewed how many </a:t>
            </a:r>
            <a:r>
              <a:rPr lang="en" sz="1500"/>
              <a:t>students</a:t>
            </a:r>
            <a:r>
              <a:rPr lang="en" sz="1500"/>
              <a:t> required </a:t>
            </a:r>
            <a:r>
              <a:rPr lang="en" sz="1500"/>
              <a:t>services</a:t>
            </a:r>
            <a:r>
              <a:rPr lang="en" sz="1500"/>
              <a:t> from  this </a:t>
            </a:r>
            <a:r>
              <a:rPr lang="en" sz="1500"/>
              <a:t>specialized</a:t>
            </a:r>
            <a:r>
              <a:rPr lang="en" sz="1500"/>
              <a:t> educator and were </a:t>
            </a:r>
            <a:r>
              <a:rPr lang="en" sz="1500"/>
              <a:t>confidence</a:t>
            </a:r>
            <a:r>
              <a:rPr lang="en" sz="1500"/>
              <a:t> we </a:t>
            </a:r>
            <a:r>
              <a:rPr lang="en" sz="1500"/>
              <a:t>would</a:t>
            </a:r>
            <a:r>
              <a:rPr lang="en" sz="1500"/>
              <a:t> be able to provide those services </a:t>
            </a:r>
            <a:r>
              <a:rPr lang="en" sz="1500"/>
              <a:t>with</a:t>
            </a:r>
            <a:r>
              <a:rPr lang="en" sz="1500"/>
              <a:t> one teacher of the deaf- we also found some other </a:t>
            </a:r>
            <a:r>
              <a:rPr lang="en" sz="1500"/>
              <a:t>funding</a:t>
            </a:r>
            <a:r>
              <a:rPr lang="en" sz="1500"/>
              <a:t> </a:t>
            </a:r>
            <a:r>
              <a:rPr lang="en" sz="1500"/>
              <a:t>sources. For us, other funding sources are mainly grants -  and by moving these positions into grants we were able to save 97K.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Additionally we made a couple maneuvers that held some risk. The first </a:t>
            </a:r>
            <a:r>
              <a:rPr lang="en" sz="1500">
                <a:solidFill>
                  <a:schemeClr val="dk1"/>
                </a:solidFill>
              </a:rPr>
              <a:t>reduced agency place tuition to 0 - this is a tuition to place a studnet in an out of district setting where the placement is determined by an agency- most often DCF.  we had 190K budgeted for this tuition. If i s important to know aht there are years we do not have any students agency placed and there are some years we have several. If we do have students that require tuition we will take the tuition from our non lapsing account. </a:t>
            </a:r>
            <a:endParaRPr sz="15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spcBef>
                <a:spcPts val="0"/>
              </a:spcBef>
              <a:spcAft>
                <a:spcPts val="0"/>
              </a:spcAft>
              <a:buNone/>
            </a:pPr>
            <a:r>
              <a:rPr lang="en" sz="1500">
                <a:solidFill>
                  <a:schemeClr val="dk1"/>
                </a:solidFill>
              </a:rPr>
              <a:t>Lastly-  </a:t>
            </a:r>
            <a:r>
              <a:rPr lang="en" sz="1500"/>
              <a:t>we increased excess cost reimbursement estimate - this  is the funding that the state provides to districts to assist in their special education costs.   The unfortunate things about the excess cost grant is that districts never know at what percent they will be reimbursed until the spring.  So these are always best guesses.  WWe had initially budgeted more conservatively but increasing the reimentumnet estimate up to 70% recognizes a savings of - 205K</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And that is a quick summary of how we reduced the town council’s irst reduction of 703K.  As I mentioned earlier, after the failed referendum,  the TC reduced the BOE budget by an additional 125. I would liek to spend the next few slides explaining how we can make those reductions. But before I do- I wanted to read this slide to the audience.  This has been our philosophy throughout our budget process this year.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e2ba55bdb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2e2ba55bdb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e2ba55bdb4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2e2ba55bdb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e2ba55bdb4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e2ba55bdb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e2ba55bdb4_0_15: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2e2ba55bdb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Here we have a quick synopsis of how the numbers have trended since March- i want to linger on the first town council reduction of 703, 722 for just a moment to explain what those reductions looked like.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First there were natural savings that occurred through hiring next year’s vacant positions at a lower step- sometimes a new hire might not take benefits- this will continue to happen as we fill antici[alte vacancies for next year.    To be clear there are not always savings when you fill a vacancy- it can work in the opposite as well if you hire an educator on a higher student than the one who help the position previously.</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Then we reduced the IT budget again and reduced the KIS library aide to half time. Another  reduction was made when we decided not to fill the vacant teacher of the deaf positions.  Wer had two teachers of the deaf and when one resigned we reviewed how many students required services from  this specialized educator and were confidence we would be able to provide those services with one teacher of the deaf- we also found some other funding sources. For us, other funding sources are mainly grants -  and by moving these positions into grants we were able to save 97K.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Additionally we made a couple maneuvers that held some risk. The first </a:t>
            </a:r>
            <a:r>
              <a:rPr lang="en" sz="1500">
                <a:solidFill>
                  <a:schemeClr val="dk1"/>
                </a:solidFill>
              </a:rPr>
              <a:t>reduced agency place tuition to 0 - this is a tuition to place a studnet in an out of district setting where the placement is determined by an agency- most often DCF.  we had 190K budgeted for this tuition. If i s important to know aht there are years we do not have any students agency placed and there are some years we have several. If we do have students that require tuition we will take the tuition from our non lapsing account. </a:t>
            </a:r>
            <a:endParaRPr sz="15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spcBef>
                <a:spcPts val="0"/>
              </a:spcBef>
              <a:spcAft>
                <a:spcPts val="0"/>
              </a:spcAft>
              <a:buNone/>
            </a:pPr>
            <a:r>
              <a:rPr lang="en" sz="1500">
                <a:solidFill>
                  <a:schemeClr val="dk1"/>
                </a:solidFill>
              </a:rPr>
              <a:t>Lastly-  </a:t>
            </a:r>
            <a:r>
              <a:rPr lang="en" sz="1500"/>
              <a:t>we increased excess cost reimbursement estimate - this  is the funding that the state provides to districts to assist in their special education costs.   The unfortunate things about the excess cost grant is that districts never know at what percent they will be reimbursed until the spring.  So these are always best guesses.  WWe had initially budgeted more conservatively but increasing the reimentumnet estimate up to 70% recognizes a savings of - 205K</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And that is a quick summary of how we reduced the town council’s irst reduction of 703K.  As I mentioned earlier, after the failed referendum,  the TC reduced the BOE budget by an additional 125. I would liek to spend the next few slides explaining how we can make those reductions. But before I do- I wanted to read this slide to the audience.  This has been our philosophy throughout our budget process this year.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t/>
            </a:r>
            <a:endParaRPr sz="15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0dfd577259_1_0:notes"/>
          <p:cNvSpPr/>
          <p:nvPr>
            <p:ph idx="2" type="sldImg"/>
          </p:nvPr>
        </p:nvSpPr>
        <p:spPr>
          <a:xfrm>
            <a:off x="381297"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0dfd57725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And to that end I </a:t>
            </a:r>
            <a:r>
              <a:rPr lang="en"/>
              <a:t>will</a:t>
            </a:r>
            <a:r>
              <a:rPr lang="en"/>
              <a:t> presnet two ideas to reduce </a:t>
            </a:r>
            <a:r>
              <a:rPr lang="en"/>
              <a:t>additional</a:t>
            </a:r>
            <a:r>
              <a:rPr lang="en"/>
              <a:t> 125K that do not impact positions or </a:t>
            </a:r>
            <a:r>
              <a:rPr lang="en"/>
              <a:t>programs</a:t>
            </a:r>
            <a:r>
              <a:rPr lang="en"/>
              <a: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0da136f467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20da136f467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When we </a:t>
            </a:r>
            <a:r>
              <a:rPr lang="en"/>
              <a:t>initially</a:t>
            </a:r>
            <a:r>
              <a:rPr lang="en"/>
              <a:t> </a:t>
            </a:r>
            <a:r>
              <a:rPr lang="en"/>
              <a:t>presented</a:t>
            </a:r>
            <a:r>
              <a:rPr lang="en"/>
              <a:t> our budget back in the january and february workshops there was a note in our </a:t>
            </a:r>
            <a:r>
              <a:rPr lang="en"/>
              <a:t>budget</a:t>
            </a:r>
            <a:r>
              <a:rPr lang="en"/>
              <a:t> book that spoke od </a:t>
            </a:r>
            <a:r>
              <a:rPr lang="en"/>
              <a:t>pending</a:t>
            </a:r>
            <a:r>
              <a:rPr lang="en"/>
              <a:t> legislation.  If the </a:t>
            </a:r>
            <a:r>
              <a:rPr lang="en"/>
              <a:t>legislation</a:t>
            </a:r>
            <a:r>
              <a:rPr lang="en"/>
              <a:t> passed it </a:t>
            </a:r>
            <a:r>
              <a:rPr lang="en"/>
              <a:t>would</a:t>
            </a:r>
            <a:r>
              <a:rPr lang="en"/>
              <a:t> </a:t>
            </a:r>
            <a:r>
              <a:rPr lang="en"/>
              <a:t>reduce</a:t>
            </a:r>
            <a:r>
              <a:rPr lang="en"/>
              <a:t> what sending districts </a:t>
            </a:r>
            <a:r>
              <a:rPr lang="en"/>
              <a:t>would</a:t>
            </a:r>
            <a:r>
              <a:rPr lang="en"/>
              <a:t>  pay </a:t>
            </a:r>
            <a:r>
              <a:rPr lang="en"/>
              <a:t>a for</a:t>
            </a:r>
            <a:r>
              <a:rPr lang="en"/>
              <a:t> </a:t>
            </a:r>
            <a:r>
              <a:rPr lang="en"/>
              <a:t>tuition</a:t>
            </a:r>
            <a:r>
              <a:rPr lang="en"/>
              <a:t> for </a:t>
            </a:r>
            <a:r>
              <a:rPr lang="en"/>
              <a:t>students</a:t>
            </a:r>
            <a:r>
              <a:rPr lang="en"/>
              <a:t> </a:t>
            </a:r>
            <a:r>
              <a:rPr lang="en"/>
              <a:t>attending</a:t>
            </a:r>
            <a:r>
              <a:rPr lang="en"/>
              <a:t> </a:t>
            </a:r>
            <a:r>
              <a:rPr lang="en"/>
              <a:t>magnet</a:t>
            </a:r>
            <a:r>
              <a:rPr lang="en"/>
              <a:t> schools.  We like most </a:t>
            </a:r>
            <a:r>
              <a:rPr lang="en"/>
              <a:t>districts</a:t>
            </a:r>
            <a:r>
              <a:rPr lang="en"/>
              <a:t> have some </a:t>
            </a:r>
            <a:r>
              <a:rPr lang="en"/>
              <a:t>students</a:t>
            </a:r>
            <a:r>
              <a:rPr lang="en"/>
              <a:t> that attend magnet schools.  The </a:t>
            </a:r>
            <a:r>
              <a:rPr lang="en"/>
              <a:t>legislation</a:t>
            </a:r>
            <a:r>
              <a:rPr lang="en"/>
              <a:t> passed  last month and was just signed by the governor last week. As a </a:t>
            </a:r>
            <a:r>
              <a:rPr lang="en"/>
              <a:t>result, based on  </a:t>
            </a:r>
            <a:r>
              <a:rPr lang="en"/>
              <a:t> the 44 slots we have </a:t>
            </a:r>
            <a:r>
              <a:rPr lang="en"/>
              <a:t>budgeted</a:t>
            </a:r>
            <a:r>
              <a:rPr lang="en"/>
              <a:t> for </a:t>
            </a:r>
            <a:r>
              <a:rPr lang="en"/>
              <a:t>students</a:t>
            </a:r>
            <a:r>
              <a:rPr lang="en"/>
              <a:t> attending Magaet </a:t>
            </a:r>
            <a:r>
              <a:rPr lang="en"/>
              <a:t>schools</a:t>
            </a:r>
            <a:r>
              <a:rPr lang="en"/>
              <a:t> next year will find a savings of 11, 061.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2df3b106057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2df3b106057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in this first ideas for reducing 125K is to use the </a:t>
            </a:r>
            <a:r>
              <a:rPr lang="en"/>
              <a:t>savings</a:t>
            </a:r>
            <a:r>
              <a:rPr lang="en"/>
              <a:t> on magnet school tuition and increase the excess cost </a:t>
            </a:r>
            <a:r>
              <a:rPr lang="en"/>
              <a:t>reimbursement</a:t>
            </a:r>
            <a:r>
              <a:rPr lang="en"/>
              <a:t> estimate up from 70 to 71 and this </a:t>
            </a:r>
            <a:r>
              <a:rPr lang="en"/>
              <a:t>would</a:t>
            </a:r>
            <a:r>
              <a:rPr lang="en"/>
              <a:t> be a savings of 125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de2977d52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2de2977d52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Another ideas to </a:t>
            </a:r>
            <a:r>
              <a:rPr lang="en"/>
              <a:t>reduce</a:t>
            </a:r>
            <a:r>
              <a:rPr lang="en"/>
              <a:t> 125K </a:t>
            </a:r>
            <a:r>
              <a:rPr lang="en"/>
              <a:t>would</a:t>
            </a:r>
            <a:r>
              <a:rPr lang="en"/>
              <a:t> be to increase the excess cost </a:t>
            </a:r>
            <a:r>
              <a:rPr lang="en"/>
              <a:t>reimbursement</a:t>
            </a:r>
            <a:r>
              <a:rPr lang="en"/>
              <a:t> to 75% and to reduce special </a:t>
            </a:r>
            <a:r>
              <a:rPr lang="en"/>
              <a:t>education</a:t>
            </a:r>
            <a:r>
              <a:rPr lang="en"/>
              <a:t> tuition, </a:t>
            </a:r>
            <a:r>
              <a:rPr lang="en"/>
              <a:t>knowing</a:t>
            </a:r>
            <a:r>
              <a:rPr lang="en"/>
              <a:t> that if needed we </a:t>
            </a:r>
            <a:r>
              <a:rPr lang="en"/>
              <a:t>would</a:t>
            </a:r>
            <a:r>
              <a:rPr lang="en"/>
              <a:t> use non lapsing to </a:t>
            </a:r>
            <a:r>
              <a:rPr lang="en"/>
              <a:t>cover</a:t>
            </a:r>
            <a:r>
              <a:rPr lang="en"/>
              <a:t> special </a:t>
            </a:r>
            <a:r>
              <a:rPr lang="en"/>
              <a:t>education</a:t>
            </a:r>
            <a:r>
              <a:rPr lang="en"/>
              <a:t> tuition overages.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Ultimately</a:t>
            </a:r>
            <a:r>
              <a:rPr lang="en"/>
              <a:t> the BOE will decide what path to take here - but the impoartnat part is that at this current time we are still able to hold true to not cutting any </a:t>
            </a:r>
            <a:r>
              <a:rPr lang="en"/>
              <a:t>filled</a:t>
            </a:r>
            <a:r>
              <a:rPr lang="en"/>
              <a:t>  positions or programs that </a:t>
            </a:r>
            <a:r>
              <a:rPr lang="en"/>
              <a:t>would</a:t>
            </a:r>
            <a:r>
              <a:rPr lang="en"/>
              <a:t> impact our </a:t>
            </a:r>
            <a:r>
              <a:rPr lang="en"/>
              <a:t>students</a:t>
            </a:r>
            <a:r>
              <a:rPr lang="en"/>
              <a:t> </a:t>
            </a:r>
            <a:r>
              <a:rPr lang="en"/>
              <a:t>experiences</a:t>
            </a:r>
            <a:r>
              <a:rPr lang="en"/>
              <a:t> in KPS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27295999e9d_1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27295999e9d_1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Here is how the budget lines look when compared to last year- as expected salaries are the biggest increase - it should be known that most of our salaries are negotiated contracts- and thus cannot be adjusted outside of negotiations.  Our personnel committee as well as our full BOE has recognized the need to be competitive so as to fill out positions and has done tremendous work to increase contracted salaries to make killingly a more attractive place to work.  This is why there is such a large increase to that line.   To offset that larger increase we had to be very diligent with the other lines we have more control over. Benefits actually came in a bit lower this year- we budgeted a bit less for utilities based on some of the current patterns we are seeing, supplies were significantly reduced.  And to be 100% transparents we did use roughly 700K in surplus from this year to pre purchase supplies </a:t>
            </a:r>
            <a:r>
              <a:rPr lang="en" sz="1500"/>
              <a:t>and</a:t>
            </a:r>
            <a:r>
              <a:rPr lang="en" sz="1500"/>
              <a:t> equipment from next year's’ budget and thus we were able to significantly reduce those lines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If all the negative lines are flat - and the teacher and para contract </a:t>
            </a:r>
            <a:r>
              <a:rPr lang="en" sz="1500"/>
              <a:t>requirements</a:t>
            </a:r>
            <a:r>
              <a:rPr lang="en" sz="1500"/>
              <a:t> are 2.09 — minimum increase of 2.87</a:t>
            </a:r>
            <a:endParaRPr sz="15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7295999e9d_1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27295999e9d_1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Another way to look at this is to see the budget as a whole and the percentage each part makes up of the budget - again there is no surprise here that salaries and benefits make up the majority of the budget </a:t>
            </a:r>
            <a:endParaRPr sz="16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7295999e9d_1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27295999e9d_1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Another aspect of the budget to consider is that we do take in revenue. We have many tuition paying students that attend out high school. We receive an agriculture operating grant for our ag program at the high school as well as an education cost sharing funds form the state- and so we generate roughly 18 million dollars in revenue to offset the education budget. </a:t>
            </a:r>
            <a:endParaRPr sz="150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2e1d77df2f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2e1d77df2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t>Here is how the budget lines look when compared to last year- as expected salaries are the biggest increase - it should be known that most of our salaries are negotiated contracts- and thus cannot be adjusted outside of negotiations.  Our personnel committee as well as our full BOE has recognized the need to be competitive so as to fill out positions and has done tremendous work to increase contracted salaries to make killingly a more attractive place to work.  This is why there is such a large increase to that line.   To offset that larger increase we had to be very diligent with the other lines we have more control over. Benefits actually came in a bit lower this year- we budgeted a bit less for utilities based on some of the current patterns we are seeing, supplies were significantly reduced.  And to be 100% transparents we did use roughly 700K in surplus from this year to pre purchase supplies and equipment from next year's’ budget and thus we were able to significantly reduce those lines </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If all the negative lines are flat - and the teacher and para contract requirements are 2.09 — minimum increase of 2.87</a:t>
            </a:r>
            <a:endParaRPr sz="150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202f6e5cf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202f6e5cf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does Connecticut have a minimum budget requirement for towns? In 1975, the Connecticut General Assembly created the minimum expenditure requirement, which required towns to spend a minimum amount per pupil on education based on statewide expenditures.2 This requirement, now slightly altered and known as the MBR, was implemented to prevent towns from reducing their local spending on education and using state aid for education as a replacement for local funds, as well as to prevent towns from using state funds targeted for education for other purposes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202f6e5cf1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202f6e5cf1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202f6e5cf1d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202f6e5cf1d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202f6e5cf1d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202f6e5cf1d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202f6e5cf1d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202f6e5cf1d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202f6e5cf1d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202f6e5cf1d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1761140" y="523661"/>
            <a:ext cx="5812200" cy="4305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2800"/>
              <a:buNone/>
              <a:defRPr b="1" i="0" sz="3300">
                <a:solidFill>
                  <a:srgbClr val="C00000"/>
                </a:solidFill>
                <a:latin typeface="Times New Roman"/>
                <a:ea typeface="Times New Roman"/>
                <a:cs typeface="Times New Roman"/>
                <a:sym typeface="Times New Roman"/>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13"/>
          <p:cNvSpPr txBox="1"/>
          <p:nvPr>
            <p:ph idx="1" type="body"/>
          </p:nvPr>
        </p:nvSpPr>
        <p:spPr>
          <a:xfrm>
            <a:off x="457200" y="1183005"/>
            <a:ext cx="3977700" cy="33948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800"/>
              <a:buNone/>
              <a:defRPr/>
            </a:lvl1pPr>
            <a:lvl2pPr indent="-228600" lvl="1" marL="914400" rtl="0" algn="l">
              <a:spcBef>
                <a:spcPts val="1200"/>
              </a:spcBef>
              <a:spcAft>
                <a:spcPts val="0"/>
              </a:spcAft>
              <a:buSzPts val="1400"/>
              <a:buNone/>
              <a:defRPr/>
            </a:lvl2pPr>
            <a:lvl3pPr indent="-228600" lvl="2" marL="1371600" rtl="0" algn="l">
              <a:spcBef>
                <a:spcPts val="1200"/>
              </a:spcBef>
              <a:spcAft>
                <a:spcPts val="0"/>
              </a:spcAft>
              <a:buSzPts val="1400"/>
              <a:buNone/>
              <a:defRPr/>
            </a:lvl3pPr>
            <a:lvl4pPr indent="-228600" lvl="3" marL="1828800" rtl="0" algn="l">
              <a:spcBef>
                <a:spcPts val="1200"/>
              </a:spcBef>
              <a:spcAft>
                <a:spcPts val="0"/>
              </a:spcAft>
              <a:buSzPts val="1400"/>
              <a:buNone/>
              <a:defRPr/>
            </a:lvl4pPr>
            <a:lvl5pPr indent="-228600" lvl="4" marL="2286000" rtl="0" algn="l">
              <a:spcBef>
                <a:spcPts val="1200"/>
              </a:spcBef>
              <a:spcAft>
                <a:spcPts val="0"/>
              </a:spcAft>
              <a:buSzPts val="1400"/>
              <a:buNone/>
              <a:defRPr/>
            </a:lvl5pPr>
            <a:lvl6pPr indent="-228600" lvl="5" marL="2743200" rtl="0" algn="l">
              <a:spcBef>
                <a:spcPts val="1200"/>
              </a:spcBef>
              <a:spcAft>
                <a:spcPts val="0"/>
              </a:spcAft>
              <a:buSzPts val="1400"/>
              <a:buNone/>
              <a:defRPr/>
            </a:lvl6pPr>
            <a:lvl7pPr indent="-228600" lvl="6" marL="3200400" rtl="0" algn="l">
              <a:spcBef>
                <a:spcPts val="1200"/>
              </a:spcBef>
              <a:spcAft>
                <a:spcPts val="0"/>
              </a:spcAft>
              <a:buSzPts val="1400"/>
              <a:buNone/>
              <a:defRPr/>
            </a:lvl7pPr>
            <a:lvl8pPr indent="-228600" lvl="7" marL="3657600" rtl="0" algn="l">
              <a:spcBef>
                <a:spcPts val="1200"/>
              </a:spcBef>
              <a:spcAft>
                <a:spcPts val="0"/>
              </a:spcAft>
              <a:buSzPts val="1400"/>
              <a:buNone/>
              <a:defRPr/>
            </a:lvl8pPr>
            <a:lvl9pPr indent="-228600" lvl="8" marL="4114800" rtl="0" algn="l">
              <a:spcBef>
                <a:spcPts val="1200"/>
              </a:spcBef>
              <a:spcAft>
                <a:spcPts val="1200"/>
              </a:spcAft>
              <a:buSzPts val="1400"/>
              <a:buNone/>
              <a:defRPr/>
            </a:lvl9pPr>
          </a:lstStyle>
          <a:p/>
        </p:txBody>
      </p:sp>
      <p:sp>
        <p:nvSpPr>
          <p:cNvPr id="53" name="Google Shape;53;p13"/>
          <p:cNvSpPr txBox="1"/>
          <p:nvPr>
            <p:ph idx="2" type="body"/>
          </p:nvPr>
        </p:nvSpPr>
        <p:spPr>
          <a:xfrm>
            <a:off x="6040892" y="2144081"/>
            <a:ext cx="2654400" cy="2625900"/>
          </a:xfrm>
          <a:prstGeom prst="rect">
            <a:avLst/>
          </a:prstGeom>
          <a:noFill/>
          <a:ln>
            <a:noFill/>
          </a:ln>
        </p:spPr>
        <p:txBody>
          <a:bodyPr anchorCtr="0" anchor="t" bIns="0" lIns="0" spcFirstLastPara="1" rIns="0" wrap="square" tIns="0">
            <a:spAutoFit/>
          </a:bodyPr>
          <a:lstStyle>
            <a:lvl1pPr indent="-228600" lvl="0" marL="457200" rtl="0" algn="l">
              <a:spcBef>
                <a:spcPts val="0"/>
              </a:spcBef>
              <a:spcAft>
                <a:spcPts val="0"/>
              </a:spcAft>
              <a:buSzPts val="1800"/>
              <a:buNone/>
              <a:defRPr b="1" i="1" sz="1800">
                <a:solidFill>
                  <a:srgbClr val="C00000"/>
                </a:solidFill>
                <a:latin typeface="Times New Roman"/>
                <a:ea typeface="Times New Roman"/>
                <a:cs typeface="Times New Roman"/>
                <a:sym typeface="Times New Roman"/>
              </a:defRPr>
            </a:lvl1pPr>
            <a:lvl2pPr indent="-228600" lvl="1" marL="914400" rtl="0" algn="l">
              <a:spcBef>
                <a:spcPts val="1200"/>
              </a:spcBef>
              <a:spcAft>
                <a:spcPts val="0"/>
              </a:spcAft>
              <a:buSzPts val="1400"/>
              <a:buNone/>
              <a:defRPr/>
            </a:lvl2pPr>
            <a:lvl3pPr indent="-228600" lvl="2" marL="1371600" rtl="0" algn="l">
              <a:spcBef>
                <a:spcPts val="1200"/>
              </a:spcBef>
              <a:spcAft>
                <a:spcPts val="0"/>
              </a:spcAft>
              <a:buSzPts val="1400"/>
              <a:buNone/>
              <a:defRPr/>
            </a:lvl3pPr>
            <a:lvl4pPr indent="-228600" lvl="3" marL="1828800" rtl="0" algn="l">
              <a:spcBef>
                <a:spcPts val="1200"/>
              </a:spcBef>
              <a:spcAft>
                <a:spcPts val="0"/>
              </a:spcAft>
              <a:buSzPts val="1400"/>
              <a:buNone/>
              <a:defRPr/>
            </a:lvl4pPr>
            <a:lvl5pPr indent="-228600" lvl="4" marL="2286000" rtl="0" algn="l">
              <a:spcBef>
                <a:spcPts val="1200"/>
              </a:spcBef>
              <a:spcAft>
                <a:spcPts val="0"/>
              </a:spcAft>
              <a:buSzPts val="1400"/>
              <a:buNone/>
              <a:defRPr/>
            </a:lvl5pPr>
            <a:lvl6pPr indent="-228600" lvl="5" marL="2743200" rtl="0" algn="l">
              <a:spcBef>
                <a:spcPts val="1200"/>
              </a:spcBef>
              <a:spcAft>
                <a:spcPts val="0"/>
              </a:spcAft>
              <a:buSzPts val="1400"/>
              <a:buNone/>
              <a:defRPr/>
            </a:lvl6pPr>
            <a:lvl7pPr indent="-228600" lvl="6" marL="3200400" rtl="0" algn="l">
              <a:spcBef>
                <a:spcPts val="1200"/>
              </a:spcBef>
              <a:spcAft>
                <a:spcPts val="0"/>
              </a:spcAft>
              <a:buSzPts val="1400"/>
              <a:buNone/>
              <a:defRPr/>
            </a:lvl7pPr>
            <a:lvl8pPr indent="-228600" lvl="7" marL="3657600" rtl="0" algn="l">
              <a:spcBef>
                <a:spcPts val="1200"/>
              </a:spcBef>
              <a:spcAft>
                <a:spcPts val="0"/>
              </a:spcAft>
              <a:buSzPts val="1400"/>
              <a:buNone/>
              <a:defRPr/>
            </a:lvl8pPr>
            <a:lvl9pPr indent="-228600" lvl="8" marL="4114800" rtl="0" algn="l">
              <a:spcBef>
                <a:spcPts val="1200"/>
              </a:spcBef>
              <a:spcAft>
                <a:spcPts val="1200"/>
              </a:spcAft>
              <a:buSzPts val="1400"/>
              <a:buNone/>
              <a:defRPr/>
            </a:lvl9pPr>
          </a:lstStyle>
          <a:p/>
        </p:txBody>
      </p:sp>
      <p:sp>
        <p:nvSpPr>
          <p:cNvPr id="54" name="Google Shape;54;p13"/>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5" name="Google Shape;55;p13"/>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6" name="Google Shape;56;p13"/>
          <p:cNvSpPr txBox="1"/>
          <p:nvPr>
            <p:ph idx="12" type="sldNum"/>
          </p:nvPr>
        </p:nvSpPr>
        <p:spPr>
          <a:xfrm>
            <a:off x="6583680" y="4783455"/>
            <a:ext cx="2103000" cy="153900"/>
          </a:xfrm>
          <a:prstGeom prst="rect">
            <a:avLst/>
          </a:prstGeom>
          <a:noFill/>
          <a:ln>
            <a:noFill/>
          </a:ln>
        </p:spPr>
        <p:txBody>
          <a:bodyPr anchorCtr="0" anchor="t" bIns="0" lIns="0" spcFirstLastPara="1" rIns="0" wrap="square" tIns="0">
            <a:spAutoFit/>
          </a:bodyPr>
          <a:lstStyle>
            <a:lvl1pPr indent="0" lvl="0" rtl="0" algn="r">
              <a:spcBef>
                <a:spcPts val="0"/>
              </a:spcBef>
              <a:buNone/>
              <a:defRPr>
                <a:solidFill>
                  <a:srgbClr val="888888"/>
                </a:solidFill>
              </a:defRPr>
            </a:lvl1pPr>
            <a:lvl2pPr indent="0" lvl="1" rtl="0" algn="r">
              <a:spcBef>
                <a:spcPts val="0"/>
              </a:spcBef>
              <a:buNone/>
              <a:defRPr>
                <a:solidFill>
                  <a:srgbClr val="888888"/>
                </a:solidFill>
              </a:defRPr>
            </a:lvl2pPr>
            <a:lvl3pPr indent="0" lvl="2" rtl="0" algn="r">
              <a:spcBef>
                <a:spcPts val="0"/>
              </a:spcBef>
              <a:buNone/>
              <a:defRPr>
                <a:solidFill>
                  <a:srgbClr val="888888"/>
                </a:solidFill>
              </a:defRPr>
            </a:lvl3pPr>
            <a:lvl4pPr indent="0" lvl="3" rtl="0" algn="r">
              <a:spcBef>
                <a:spcPts val="0"/>
              </a:spcBef>
              <a:buNone/>
              <a:defRPr>
                <a:solidFill>
                  <a:srgbClr val="888888"/>
                </a:solidFill>
              </a:defRPr>
            </a:lvl4pPr>
            <a:lvl5pPr indent="0" lvl="4" rtl="0" algn="r">
              <a:spcBef>
                <a:spcPts val="0"/>
              </a:spcBef>
              <a:buNone/>
              <a:defRPr>
                <a:solidFill>
                  <a:srgbClr val="888888"/>
                </a:solidFill>
              </a:defRPr>
            </a:lvl5pPr>
            <a:lvl6pPr indent="0" lvl="5" rtl="0" algn="r">
              <a:spcBef>
                <a:spcPts val="0"/>
              </a:spcBef>
              <a:buNone/>
              <a:defRPr>
                <a:solidFill>
                  <a:srgbClr val="888888"/>
                </a:solidFill>
              </a:defRPr>
            </a:lvl6pPr>
            <a:lvl7pPr indent="0" lvl="6" rtl="0" algn="r">
              <a:spcBef>
                <a:spcPts val="0"/>
              </a:spcBef>
              <a:buNone/>
              <a:defRPr>
                <a:solidFill>
                  <a:srgbClr val="888888"/>
                </a:solidFill>
              </a:defRPr>
            </a:lvl7pPr>
            <a:lvl8pPr indent="0" lvl="7" rtl="0" algn="r">
              <a:spcBef>
                <a:spcPts val="0"/>
              </a:spcBef>
              <a:buNone/>
              <a:defRPr>
                <a:solidFill>
                  <a:srgbClr val="888888"/>
                </a:solidFill>
              </a:defRPr>
            </a:lvl8pPr>
            <a:lvl9pPr indent="0" lvl="8"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p:spTree>
      <p:nvGrpSpPr>
        <p:cNvPr id="57" name="Shape 57"/>
        <p:cNvGrpSpPr/>
        <p:nvPr/>
      </p:nvGrpSpPr>
      <p:grpSpPr>
        <a:xfrm>
          <a:off x="0" y="0"/>
          <a:ext cx="0" cy="0"/>
          <a:chOff x="0" y="0"/>
          <a:chExt cx="0" cy="0"/>
        </a:xfrm>
      </p:grpSpPr>
      <p:sp>
        <p:nvSpPr>
          <p:cNvPr id="58" name="Google Shape;58;p14"/>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rtl="0" algn="ctr">
              <a:spcBef>
                <a:spcPts val="0"/>
              </a:spcBef>
              <a:spcAft>
                <a:spcPts val="0"/>
              </a:spcAft>
              <a:buSzPts val="1400"/>
              <a:buNone/>
              <a:defRPr>
                <a:solidFill>
                  <a:srgbClr val="888888"/>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9" name="Google Shape;59;p14"/>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rtl="0" algn="l">
              <a:spcBef>
                <a:spcPts val="0"/>
              </a:spcBef>
              <a:spcAft>
                <a:spcPts val="0"/>
              </a:spcAft>
              <a:buSzPts val="1400"/>
              <a:buNone/>
              <a:defRPr>
                <a:solidFill>
                  <a:srgbClr val="888888"/>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0" name="Google Shape;60;p14"/>
          <p:cNvSpPr txBox="1"/>
          <p:nvPr>
            <p:ph idx="12" type="sldNum"/>
          </p:nvPr>
        </p:nvSpPr>
        <p:spPr>
          <a:xfrm>
            <a:off x="6583680" y="4783455"/>
            <a:ext cx="2103000" cy="153900"/>
          </a:xfrm>
          <a:prstGeom prst="rect">
            <a:avLst/>
          </a:prstGeom>
          <a:noFill/>
          <a:ln>
            <a:noFill/>
          </a:ln>
        </p:spPr>
        <p:txBody>
          <a:bodyPr anchorCtr="0" anchor="t" bIns="0" lIns="0" spcFirstLastPara="1" rIns="0" wrap="square" tIns="0">
            <a:spAutoFit/>
          </a:bodyPr>
          <a:lstStyle>
            <a:lvl1pPr indent="0" lvl="0" rtl="0" algn="r">
              <a:spcBef>
                <a:spcPts val="0"/>
              </a:spcBef>
              <a:buNone/>
              <a:defRPr>
                <a:solidFill>
                  <a:srgbClr val="888888"/>
                </a:solidFill>
              </a:defRPr>
            </a:lvl1pPr>
            <a:lvl2pPr indent="0" lvl="1" rtl="0" algn="r">
              <a:spcBef>
                <a:spcPts val="0"/>
              </a:spcBef>
              <a:buNone/>
              <a:defRPr>
                <a:solidFill>
                  <a:srgbClr val="888888"/>
                </a:solidFill>
              </a:defRPr>
            </a:lvl2pPr>
            <a:lvl3pPr indent="0" lvl="2" rtl="0" algn="r">
              <a:spcBef>
                <a:spcPts val="0"/>
              </a:spcBef>
              <a:buNone/>
              <a:defRPr>
                <a:solidFill>
                  <a:srgbClr val="888888"/>
                </a:solidFill>
              </a:defRPr>
            </a:lvl3pPr>
            <a:lvl4pPr indent="0" lvl="3" rtl="0" algn="r">
              <a:spcBef>
                <a:spcPts val="0"/>
              </a:spcBef>
              <a:buNone/>
              <a:defRPr>
                <a:solidFill>
                  <a:srgbClr val="888888"/>
                </a:solidFill>
              </a:defRPr>
            </a:lvl4pPr>
            <a:lvl5pPr indent="0" lvl="4" rtl="0" algn="r">
              <a:spcBef>
                <a:spcPts val="0"/>
              </a:spcBef>
              <a:buNone/>
              <a:defRPr>
                <a:solidFill>
                  <a:srgbClr val="888888"/>
                </a:solidFill>
              </a:defRPr>
            </a:lvl5pPr>
            <a:lvl6pPr indent="0" lvl="5" rtl="0" algn="r">
              <a:spcBef>
                <a:spcPts val="0"/>
              </a:spcBef>
              <a:buNone/>
              <a:defRPr>
                <a:solidFill>
                  <a:srgbClr val="888888"/>
                </a:solidFill>
              </a:defRPr>
            </a:lvl6pPr>
            <a:lvl7pPr indent="0" lvl="6" rtl="0" algn="r">
              <a:spcBef>
                <a:spcPts val="0"/>
              </a:spcBef>
              <a:buNone/>
              <a:defRPr>
                <a:solidFill>
                  <a:srgbClr val="888888"/>
                </a:solidFill>
              </a:defRPr>
            </a:lvl7pPr>
            <a:lvl8pPr indent="0" lvl="7" rtl="0" algn="r">
              <a:spcBef>
                <a:spcPts val="0"/>
              </a:spcBef>
              <a:buNone/>
              <a:defRPr>
                <a:solidFill>
                  <a:srgbClr val="888888"/>
                </a:solidFill>
              </a:defRPr>
            </a:lvl8pPr>
            <a:lvl9pPr indent="0" lvl="8"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obj">
  <p:cSld name="OBJECT">
    <p:spTree>
      <p:nvGrpSpPr>
        <p:cNvPr id="67" name="Shape 67"/>
        <p:cNvGrpSpPr/>
        <p:nvPr/>
      </p:nvGrpSpPr>
      <p:grpSpPr>
        <a:xfrm>
          <a:off x="0" y="0"/>
          <a:ext cx="0" cy="0"/>
          <a:chOff x="0" y="0"/>
          <a:chExt cx="0" cy="0"/>
        </a:xfrm>
      </p:grpSpPr>
      <p:sp>
        <p:nvSpPr>
          <p:cNvPr id="68" name="Google Shape;68;p16"/>
          <p:cNvSpPr txBox="1"/>
          <p:nvPr>
            <p:ph type="title"/>
          </p:nvPr>
        </p:nvSpPr>
        <p:spPr>
          <a:xfrm>
            <a:off x="1761140" y="523661"/>
            <a:ext cx="5812200" cy="430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3300">
                <a:solidFill>
                  <a:srgbClr val="C00000"/>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6"/>
          <p:cNvSpPr txBox="1"/>
          <p:nvPr>
            <p:ph idx="1" type="body"/>
          </p:nvPr>
        </p:nvSpPr>
        <p:spPr>
          <a:xfrm>
            <a:off x="457200" y="1183005"/>
            <a:ext cx="3977700" cy="33948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70" name="Google Shape;70;p16"/>
          <p:cNvSpPr txBox="1"/>
          <p:nvPr>
            <p:ph idx="2" type="body"/>
          </p:nvPr>
        </p:nvSpPr>
        <p:spPr>
          <a:xfrm>
            <a:off x="6040892" y="2144081"/>
            <a:ext cx="2654400" cy="26259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1" i="1" sz="1800">
                <a:solidFill>
                  <a:srgbClr val="C00000"/>
                </a:solidFill>
                <a:latin typeface="Times New Roman"/>
                <a:ea typeface="Times New Roman"/>
                <a:cs typeface="Times New Roman"/>
                <a:sym typeface="Times New Roman"/>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71" name="Google Shape;71;p16"/>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6"/>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74" name="Shape 74"/>
        <p:cNvGrpSpPr/>
        <p:nvPr/>
      </p:nvGrpSpPr>
      <p:grpSpPr>
        <a:xfrm>
          <a:off x="0" y="0"/>
          <a:ext cx="0" cy="0"/>
          <a:chOff x="0" y="0"/>
          <a:chExt cx="0" cy="0"/>
        </a:xfrm>
      </p:grpSpPr>
      <p:sp>
        <p:nvSpPr>
          <p:cNvPr id="75" name="Google Shape;75;p17"/>
          <p:cNvSpPr txBox="1"/>
          <p:nvPr>
            <p:ph type="title"/>
          </p:nvPr>
        </p:nvSpPr>
        <p:spPr>
          <a:xfrm>
            <a:off x="1761140" y="523661"/>
            <a:ext cx="5812200" cy="430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3300">
                <a:solidFill>
                  <a:srgbClr val="C00000"/>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7"/>
          <p:cNvSpPr txBox="1"/>
          <p:nvPr>
            <p:ph idx="1" type="body"/>
          </p:nvPr>
        </p:nvSpPr>
        <p:spPr>
          <a:xfrm>
            <a:off x="650240" y="1191103"/>
            <a:ext cx="6158100" cy="34158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a:solidFill>
                  <a:schemeClr val="dk1"/>
                </a:solidFill>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77" name="Google Shape;77;p17"/>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17"/>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80" name="Shape 80"/>
        <p:cNvGrpSpPr/>
        <p:nvPr/>
      </p:nvGrpSpPr>
      <p:grpSpPr>
        <a:xfrm>
          <a:off x="0" y="0"/>
          <a:ext cx="0" cy="0"/>
          <a:chOff x="0" y="0"/>
          <a:chExt cx="0" cy="0"/>
        </a:xfrm>
      </p:grpSpPr>
      <p:sp>
        <p:nvSpPr>
          <p:cNvPr id="81" name="Google Shape;81;p18"/>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8"/>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18"/>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showMasterSp="0">
  <p:cSld name="Title Only">
    <p:bg>
      <p:bgPr>
        <a:solidFill>
          <a:schemeClr val="lt1"/>
        </a:solidFill>
      </p:bgPr>
    </p:bg>
    <p:spTree>
      <p:nvGrpSpPr>
        <p:cNvPr id="84" name="Shape 84"/>
        <p:cNvGrpSpPr/>
        <p:nvPr/>
      </p:nvGrpSpPr>
      <p:grpSpPr>
        <a:xfrm>
          <a:off x="0" y="0"/>
          <a:ext cx="0" cy="0"/>
          <a:chOff x="0" y="0"/>
          <a:chExt cx="0" cy="0"/>
        </a:xfrm>
      </p:grpSpPr>
      <p:pic>
        <p:nvPicPr>
          <p:cNvPr id="85" name="Google Shape;85;p19"/>
          <p:cNvPicPr preferRelativeResize="0"/>
          <p:nvPr/>
        </p:nvPicPr>
        <p:blipFill rotWithShape="1">
          <a:blip r:embed="rId2">
            <a:alphaModFix/>
          </a:blip>
          <a:srcRect b="0" l="0" r="0" t="0"/>
          <a:stretch/>
        </p:blipFill>
        <p:spPr>
          <a:xfrm>
            <a:off x="1677923" y="1165859"/>
            <a:ext cx="4368546" cy="923543"/>
          </a:xfrm>
          <a:prstGeom prst="rect">
            <a:avLst/>
          </a:prstGeom>
          <a:noFill/>
          <a:ln>
            <a:noFill/>
          </a:ln>
        </p:spPr>
      </p:pic>
      <p:sp>
        <p:nvSpPr>
          <p:cNvPr id="86" name="Google Shape;86;p19"/>
          <p:cNvSpPr txBox="1"/>
          <p:nvPr>
            <p:ph type="title"/>
          </p:nvPr>
        </p:nvSpPr>
        <p:spPr>
          <a:xfrm>
            <a:off x="1761140" y="523661"/>
            <a:ext cx="5812200" cy="430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3300">
                <a:solidFill>
                  <a:srgbClr val="C00000"/>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9"/>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19"/>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19"/>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90" name="Shape 90"/>
        <p:cNvGrpSpPr/>
        <p:nvPr/>
      </p:nvGrpSpPr>
      <p:grpSpPr>
        <a:xfrm>
          <a:off x="0" y="0"/>
          <a:ext cx="0" cy="0"/>
          <a:chOff x="0" y="0"/>
          <a:chExt cx="0" cy="0"/>
        </a:xfrm>
      </p:grpSpPr>
      <p:sp>
        <p:nvSpPr>
          <p:cNvPr id="91" name="Google Shape;91;p20"/>
          <p:cNvSpPr txBox="1"/>
          <p:nvPr>
            <p:ph type="ctrTitle"/>
          </p:nvPr>
        </p:nvSpPr>
        <p:spPr>
          <a:xfrm>
            <a:off x="685800" y="1594485"/>
            <a:ext cx="7772400" cy="10800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1" i="0" sz="3300">
                <a:solidFill>
                  <a:srgbClr val="C00000"/>
                </a:solidFill>
                <a:latin typeface="Times New Roman"/>
                <a:ea typeface="Times New Roman"/>
                <a:cs typeface="Times New Roman"/>
                <a:sym typeface="Times New Roma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20"/>
          <p:cNvSpPr txBox="1"/>
          <p:nvPr>
            <p:ph idx="1" type="subTitle"/>
          </p:nvPr>
        </p:nvSpPr>
        <p:spPr>
          <a:xfrm>
            <a:off x="1371600" y="2880360"/>
            <a:ext cx="6400800" cy="12858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20"/>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20"/>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20"/>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OBJECT_1">
    <p:spTree>
      <p:nvGrpSpPr>
        <p:cNvPr id="96" name="Shape 96"/>
        <p:cNvGrpSpPr/>
        <p:nvPr/>
      </p:nvGrpSpPr>
      <p:grpSpPr>
        <a:xfrm>
          <a:off x="0" y="0"/>
          <a:ext cx="0" cy="0"/>
          <a:chOff x="0" y="0"/>
          <a:chExt cx="0" cy="0"/>
        </a:xfrm>
      </p:grpSpPr>
      <p:sp>
        <p:nvSpPr>
          <p:cNvPr id="97" name="Google Shape;97;p21"/>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21"/>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99" name="Google Shape;99;p21"/>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21"/>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21"/>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6" name="Shape 106"/>
        <p:cNvGrpSpPr/>
        <p:nvPr/>
      </p:nvGrpSpPr>
      <p:grpSpPr>
        <a:xfrm>
          <a:off x="0" y="0"/>
          <a:ext cx="0" cy="0"/>
          <a:chOff x="0" y="0"/>
          <a:chExt cx="0" cy="0"/>
        </a:xfrm>
      </p:grpSpPr>
      <p:sp>
        <p:nvSpPr>
          <p:cNvPr id="107" name="Google Shape;107;p23"/>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08" name="Google Shape;108;p23"/>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09" name="Google Shape;109;p23"/>
          <p:cNvSpPr txBox="1"/>
          <p:nvPr>
            <p:ph type="ctrTitle"/>
          </p:nvPr>
        </p:nvSpPr>
        <p:spPr>
          <a:xfrm>
            <a:off x="3044700" y="1444255"/>
            <a:ext cx="3054600" cy="15372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10" name="Google Shape;110;p23"/>
          <p:cNvSpPr txBox="1"/>
          <p:nvPr>
            <p:ph idx="1" type="subTitle"/>
          </p:nvPr>
        </p:nvSpPr>
        <p:spPr>
          <a:xfrm>
            <a:off x="3044700" y="3116580"/>
            <a:ext cx="3054600" cy="701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11" name="Google Shape;111;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2" name="Shape 112"/>
        <p:cNvGrpSpPr/>
        <p:nvPr/>
      </p:nvGrpSpPr>
      <p:grpSpPr>
        <a:xfrm>
          <a:off x="0" y="0"/>
          <a:ext cx="0" cy="0"/>
          <a:chOff x="0" y="0"/>
          <a:chExt cx="0" cy="0"/>
        </a:xfrm>
      </p:grpSpPr>
      <p:sp>
        <p:nvSpPr>
          <p:cNvPr id="113" name="Google Shape;113;p24"/>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14" name="Google Shape;114;p24"/>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15" name="Google Shape;115;p24"/>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16" name="Google Shape;116;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7" name="Shape 117"/>
        <p:cNvGrpSpPr/>
        <p:nvPr/>
      </p:nvGrpSpPr>
      <p:grpSpPr>
        <a:xfrm>
          <a:off x="0" y="0"/>
          <a:ext cx="0" cy="0"/>
          <a:chOff x="0" y="0"/>
          <a:chExt cx="0" cy="0"/>
        </a:xfrm>
      </p:grpSpPr>
      <p:sp>
        <p:nvSpPr>
          <p:cNvPr id="118" name="Google Shape;118;p25"/>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20" name="Google Shape;120;p25"/>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21" name="Google Shape;121;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2" name="Shape 122"/>
        <p:cNvGrpSpPr/>
        <p:nvPr/>
      </p:nvGrpSpPr>
      <p:grpSpPr>
        <a:xfrm>
          <a:off x="0" y="0"/>
          <a:ext cx="0" cy="0"/>
          <a:chOff x="0" y="0"/>
          <a:chExt cx="0" cy="0"/>
        </a:xfrm>
      </p:grpSpPr>
      <p:sp>
        <p:nvSpPr>
          <p:cNvPr id="123" name="Google Shape;123;p2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24" name="Google Shape;124;p26"/>
          <p:cNvSpPr txBox="1"/>
          <p:nvPr>
            <p:ph idx="1" type="body"/>
          </p:nvPr>
        </p:nvSpPr>
        <p:spPr>
          <a:xfrm>
            <a:off x="3117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25" name="Google Shape;125;p26"/>
          <p:cNvSpPr txBox="1"/>
          <p:nvPr>
            <p:ph idx="2" type="body"/>
          </p:nvPr>
        </p:nvSpPr>
        <p:spPr>
          <a:xfrm>
            <a:off x="48324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26" name="Google Shape;126;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7" name="Shape 127"/>
        <p:cNvGrpSpPr/>
        <p:nvPr/>
      </p:nvGrpSpPr>
      <p:grpSpPr>
        <a:xfrm>
          <a:off x="0" y="0"/>
          <a:ext cx="0" cy="0"/>
          <a:chOff x="0" y="0"/>
          <a:chExt cx="0" cy="0"/>
        </a:xfrm>
      </p:grpSpPr>
      <p:sp>
        <p:nvSpPr>
          <p:cNvPr id="128" name="Google Shape;128;p27"/>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29" name="Google Shape;129;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0" name="Shape 130"/>
        <p:cNvGrpSpPr/>
        <p:nvPr/>
      </p:nvGrpSpPr>
      <p:grpSpPr>
        <a:xfrm>
          <a:off x="0" y="0"/>
          <a:ext cx="0" cy="0"/>
          <a:chOff x="0" y="0"/>
          <a:chExt cx="0" cy="0"/>
        </a:xfrm>
      </p:grpSpPr>
      <p:sp>
        <p:nvSpPr>
          <p:cNvPr id="131" name="Google Shape;131;p28"/>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32" name="Google Shape;132;p28"/>
          <p:cNvSpPr txBox="1"/>
          <p:nvPr>
            <p:ph idx="1" type="body"/>
          </p:nvPr>
        </p:nvSpPr>
        <p:spPr>
          <a:xfrm>
            <a:off x="311700" y="1399400"/>
            <a:ext cx="2808000" cy="2784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33" name="Google Shape;133;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34" name="Shape 134"/>
        <p:cNvGrpSpPr/>
        <p:nvPr/>
      </p:nvGrpSpPr>
      <p:grpSpPr>
        <a:xfrm>
          <a:off x="0" y="0"/>
          <a:ext cx="0" cy="0"/>
          <a:chOff x="0" y="0"/>
          <a:chExt cx="0" cy="0"/>
        </a:xfrm>
      </p:grpSpPr>
      <p:sp>
        <p:nvSpPr>
          <p:cNvPr id="135" name="Google Shape;135;p29"/>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9"/>
          <p:cNvSpPr txBox="1"/>
          <p:nvPr>
            <p:ph type="title"/>
          </p:nvPr>
        </p:nvSpPr>
        <p:spPr>
          <a:xfrm>
            <a:off x="490250" y="450150"/>
            <a:ext cx="5878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137" name="Google Shape;137;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38" name="Shape 138"/>
        <p:cNvGrpSpPr/>
        <p:nvPr/>
      </p:nvGrpSpPr>
      <p:grpSpPr>
        <a:xfrm>
          <a:off x="0" y="0"/>
          <a:ext cx="0" cy="0"/>
          <a:chOff x="0" y="0"/>
          <a:chExt cx="0" cy="0"/>
        </a:xfrm>
      </p:grpSpPr>
      <p:sp>
        <p:nvSpPr>
          <p:cNvPr id="139" name="Google Shape;139;p30"/>
          <p:cNvSpPr/>
          <p:nvPr/>
        </p:nvSpPr>
        <p:spPr>
          <a:xfrm>
            <a:off x="4572000" y="-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0" name="Google Shape;140;p30"/>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41" name="Google Shape;141;p30"/>
          <p:cNvSpPr txBox="1"/>
          <p:nvPr>
            <p:ph type="title"/>
          </p:nvPr>
        </p:nvSpPr>
        <p:spPr>
          <a:xfrm>
            <a:off x="265500" y="929275"/>
            <a:ext cx="4045200" cy="1786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142" name="Google Shape;142;p30"/>
          <p:cNvSpPr txBox="1"/>
          <p:nvPr>
            <p:ph idx="1" type="subTitle"/>
          </p:nvPr>
        </p:nvSpPr>
        <p:spPr>
          <a:xfrm>
            <a:off x="265500" y="2769001"/>
            <a:ext cx="4045200" cy="1574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143" name="Google Shape;143;p30"/>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144" name="Google Shape;144;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45" name="Shape 145"/>
        <p:cNvGrpSpPr/>
        <p:nvPr/>
      </p:nvGrpSpPr>
      <p:grpSpPr>
        <a:xfrm>
          <a:off x="0" y="0"/>
          <a:ext cx="0" cy="0"/>
          <a:chOff x="0" y="0"/>
          <a:chExt cx="0" cy="0"/>
        </a:xfrm>
      </p:grpSpPr>
      <p:sp>
        <p:nvSpPr>
          <p:cNvPr id="146" name="Google Shape;146;p31"/>
          <p:cNvSpPr txBox="1"/>
          <p:nvPr>
            <p:ph idx="1" type="body"/>
          </p:nvPr>
        </p:nvSpPr>
        <p:spPr>
          <a:xfrm>
            <a:off x="319500" y="42189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147" name="Google Shape;147;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48" name="Shape 148"/>
        <p:cNvGrpSpPr/>
        <p:nvPr/>
      </p:nvGrpSpPr>
      <p:grpSpPr>
        <a:xfrm>
          <a:off x="0" y="0"/>
          <a:ext cx="0" cy="0"/>
          <a:chOff x="0" y="0"/>
          <a:chExt cx="0" cy="0"/>
        </a:xfrm>
      </p:grpSpPr>
      <p:sp>
        <p:nvSpPr>
          <p:cNvPr id="149" name="Google Shape;149;p32"/>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32"/>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151" name="Google Shape;151;p32"/>
          <p:cNvSpPr txBox="1"/>
          <p:nvPr>
            <p:ph idx="1" type="body"/>
          </p:nvPr>
        </p:nvSpPr>
        <p:spPr>
          <a:xfrm>
            <a:off x="311700" y="316200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152" name="Google Shape;152;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3" name="Shape 153"/>
        <p:cNvGrpSpPr/>
        <p:nvPr/>
      </p:nvGrpSpPr>
      <p:grpSpPr>
        <a:xfrm>
          <a:off x="0" y="0"/>
          <a:ext cx="0" cy="0"/>
          <a:chOff x="0" y="0"/>
          <a:chExt cx="0" cy="0"/>
        </a:xfrm>
      </p:grpSpPr>
      <p:sp>
        <p:nvSpPr>
          <p:cNvPr id="154" name="Google Shape;154;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
    <p:spTree>
      <p:nvGrpSpPr>
        <p:cNvPr id="155" name="Shape 155"/>
        <p:cNvGrpSpPr/>
        <p:nvPr/>
      </p:nvGrpSpPr>
      <p:grpSpPr>
        <a:xfrm>
          <a:off x="0" y="0"/>
          <a:ext cx="0" cy="0"/>
          <a:chOff x="0" y="0"/>
          <a:chExt cx="0" cy="0"/>
        </a:xfrm>
      </p:grpSpPr>
      <p:sp>
        <p:nvSpPr>
          <p:cNvPr id="156" name="Google Shape;156;p34"/>
          <p:cNvSpPr txBox="1"/>
          <p:nvPr>
            <p:ph type="title"/>
          </p:nvPr>
        </p:nvSpPr>
        <p:spPr>
          <a:xfrm>
            <a:off x="1761140" y="523661"/>
            <a:ext cx="5812200" cy="4305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4200"/>
              <a:buNone/>
              <a:defRPr b="1" i="0" sz="3300">
                <a:solidFill>
                  <a:srgbClr val="C00000"/>
                </a:solidFill>
                <a:latin typeface="Times New Roman"/>
                <a:ea typeface="Times New Roman"/>
                <a:cs typeface="Times New Roman"/>
                <a:sym typeface="Times New Roman"/>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57" name="Google Shape;157;p34"/>
          <p:cNvSpPr txBox="1"/>
          <p:nvPr>
            <p:ph idx="1" type="body"/>
          </p:nvPr>
        </p:nvSpPr>
        <p:spPr>
          <a:xfrm>
            <a:off x="650240" y="1191103"/>
            <a:ext cx="6158100" cy="3415800"/>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800"/>
              <a:buNone/>
              <a:defRPr b="0" i="0">
                <a:solidFill>
                  <a:schemeClr val="dk1"/>
                </a:solidFill>
              </a:defRPr>
            </a:lvl1pPr>
            <a:lvl2pPr indent="-228600" lvl="1" marL="914400" algn="l">
              <a:spcBef>
                <a:spcPts val="1200"/>
              </a:spcBef>
              <a:spcAft>
                <a:spcPts val="0"/>
              </a:spcAft>
              <a:buSzPts val="1400"/>
              <a:buNone/>
              <a:defRPr/>
            </a:lvl2pPr>
            <a:lvl3pPr indent="-228600" lvl="2" marL="1371600" algn="l">
              <a:spcBef>
                <a:spcPts val="1200"/>
              </a:spcBef>
              <a:spcAft>
                <a:spcPts val="0"/>
              </a:spcAft>
              <a:buSzPts val="1400"/>
              <a:buNone/>
              <a:defRPr/>
            </a:lvl3pPr>
            <a:lvl4pPr indent="-228600" lvl="3" marL="1828800" algn="l">
              <a:spcBef>
                <a:spcPts val="1200"/>
              </a:spcBef>
              <a:spcAft>
                <a:spcPts val="0"/>
              </a:spcAft>
              <a:buSzPts val="1400"/>
              <a:buNone/>
              <a:defRPr/>
            </a:lvl4pPr>
            <a:lvl5pPr indent="-228600" lvl="4" marL="2286000" algn="l">
              <a:spcBef>
                <a:spcPts val="1200"/>
              </a:spcBef>
              <a:spcAft>
                <a:spcPts val="0"/>
              </a:spcAft>
              <a:buSzPts val="1400"/>
              <a:buNone/>
              <a:defRPr/>
            </a:lvl5pPr>
            <a:lvl6pPr indent="-228600" lvl="5" marL="2743200" algn="l">
              <a:spcBef>
                <a:spcPts val="1200"/>
              </a:spcBef>
              <a:spcAft>
                <a:spcPts val="0"/>
              </a:spcAft>
              <a:buSzPts val="1400"/>
              <a:buNone/>
              <a:defRPr/>
            </a:lvl6pPr>
            <a:lvl7pPr indent="-228600" lvl="6" marL="3200400" algn="l">
              <a:spcBef>
                <a:spcPts val="1200"/>
              </a:spcBef>
              <a:spcAft>
                <a:spcPts val="0"/>
              </a:spcAft>
              <a:buSzPts val="1400"/>
              <a:buNone/>
              <a:defRPr/>
            </a:lvl7pPr>
            <a:lvl8pPr indent="-228600" lvl="7" marL="3657600" algn="l">
              <a:spcBef>
                <a:spcPts val="1200"/>
              </a:spcBef>
              <a:spcAft>
                <a:spcPts val="0"/>
              </a:spcAft>
              <a:buSzPts val="1400"/>
              <a:buNone/>
              <a:defRPr/>
            </a:lvl8pPr>
            <a:lvl9pPr indent="-228600" lvl="8" marL="4114800" algn="l">
              <a:spcBef>
                <a:spcPts val="1200"/>
              </a:spcBef>
              <a:spcAft>
                <a:spcPts val="1200"/>
              </a:spcAft>
              <a:buSzPts val="1400"/>
              <a:buNone/>
              <a:defRPr/>
            </a:lvl9pPr>
          </a:lstStyle>
          <a:p/>
        </p:txBody>
      </p:sp>
      <p:sp>
        <p:nvSpPr>
          <p:cNvPr id="158" name="Google Shape;158;p34"/>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 name="Google Shape;159;p34"/>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34"/>
          <p:cNvSpPr txBox="1"/>
          <p:nvPr>
            <p:ph idx="12" type="sldNum"/>
          </p:nvPr>
        </p:nvSpPr>
        <p:spPr>
          <a:xfrm>
            <a:off x="6583680" y="4783455"/>
            <a:ext cx="2103000" cy="153900"/>
          </a:xfrm>
          <a:prstGeom prst="rect">
            <a:avLst/>
          </a:prstGeom>
          <a:noFill/>
          <a:ln>
            <a:noFill/>
          </a:ln>
        </p:spPr>
        <p:txBody>
          <a:bodyPr anchorCtr="0" anchor="t" bIns="0" lIns="0" spcFirstLastPara="1" rIns="0" wrap="square" tIns="0">
            <a:spAutoFit/>
          </a:bodyPr>
          <a:lstStyle>
            <a:lvl1pPr indent="0" lvl="0" algn="r">
              <a:spcBef>
                <a:spcPts val="0"/>
              </a:spcBef>
              <a:buNone/>
              <a:defRPr>
                <a:solidFill>
                  <a:srgbClr val="888888"/>
                </a:solidFill>
              </a:defRPr>
            </a:lvl1pPr>
            <a:lvl2pPr indent="0" lvl="1" algn="r">
              <a:spcBef>
                <a:spcPts val="0"/>
              </a:spcBef>
              <a:buNone/>
              <a:defRPr>
                <a:solidFill>
                  <a:srgbClr val="888888"/>
                </a:solidFill>
              </a:defRPr>
            </a:lvl2pPr>
            <a:lvl3pPr indent="0" lvl="2" algn="r">
              <a:spcBef>
                <a:spcPts val="0"/>
              </a:spcBef>
              <a:buNone/>
              <a:defRPr>
                <a:solidFill>
                  <a:srgbClr val="888888"/>
                </a:solidFill>
              </a:defRPr>
            </a:lvl3pPr>
            <a:lvl4pPr indent="0" lvl="3" algn="r">
              <a:spcBef>
                <a:spcPts val="0"/>
              </a:spcBef>
              <a:buNone/>
              <a:defRPr>
                <a:solidFill>
                  <a:srgbClr val="888888"/>
                </a:solidFill>
              </a:defRPr>
            </a:lvl4pPr>
            <a:lvl5pPr indent="0" lvl="4" algn="r">
              <a:spcBef>
                <a:spcPts val="0"/>
              </a:spcBef>
              <a:buNone/>
              <a:defRPr>
                <a:solidFill>
                  <a:srgbClr val="888888"/>
                </a:solidFill>
              </a:defRPr>
            </a:lvl5pPr>
            <a:lvl6pPr indent="0" lvl="5" algn="r">
              <a:spcBef>
                <a:spcPts val="0"/>
              </a:spcBef>
              <a:buNone/>
              <a:defRPr>
                <a:solidFill>
                  <a:srgbClr val="888888"/>
                </a:solidFill>
              </a:defRPr>
            </a:lvl6pPr>
            <a:lvl7pPr indent="0" lvl="6" algn="r">
              <a:spcBef>
                <a:spcPts val="0"/>
              </a:spcBef>
              <a:buNone/>
              <a:defRPr>
                <a:solidFill>
                  <a:srgbClr val="888888"/>
                </a:solidFill>
              </a:defRPr>
            </a:lvl7pPr>
            <a:lvl8pPr indent="0" lvl="7" algn="r">
              <a:spcBef>
                <a:spcPts val="0"/>
              </a:spcBef>
              <a:buNone/>
              <a:defRPr>
                <a:solidFill>
                  <a:srgbClr val="888888"/>
                </a:solidFill>
              </a:defRPr>
            </a:lvl8pPr>
            <a:lvl9pPr indent="0" lvl="8"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1" name="Shape 161"/>
        <p:cNvGrpSpPr/>
        <p:nvPr/>
      </p:nvGrpSpPr>
      <p:grpSpPr>
        <a:xfrm>
          <a:off x="0" y="0"/>
          <a:ext cx="0" cy="0"/>
          <a:chOff x="0" y="0"/>
          <a:chExt cx="0" cy="0"/>
        </a:xfrm>
      </p:grpSpPr>
      <p:sp>
        <p:nvSpPr>
          <p:cNvPr id="162" name="Google Shape;162;p35"/>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35"/>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4" name="Google Shape;164;p35"/>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35"/>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p35"/>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theme" Target="../theme/theme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0.xml"/><Relationship Id="rId10" Type="http://schemas.openxmlformats.org/officeDocument/2006/relationships/slideLayout" Target="../slideLayouts/slideLayout29.xml"/><Relationship Id="rId13" Type="http://schemas.openxmlformats.org/officeDocument/2006/relationships/slideLayout" Target="../slideLayouts/slideLayout32.xml"/><Relationship Id="rId12" Type="http://schemas.openxmlformats.org/officeDocument/2006/relationships/slideLayout" Target="../slideLayouts/slideLayout31.xml"/><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theme" Target="../theme/theme4.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 name="Shape 61"/>
        <p:cNvGrpSpPr/>
        <p:nvPr/>
      </p:nvGrpSpPr>
      <p:grpSpPr>
        <a:xfrm>
          <a:off x="0" y="0"/>
          <a:ext cx="0" cy="0"/>
          <a:chOff x="0" y="0"/>
          <a:chExt cx="0" cy="0"/>
        </a:xfrm>
      </p:grpSpPr>
      <p:sp>
        <p:nvSpPr>
          <p:cNvPr id="62" name="Google Shape;62;p15"/>
          <p:cNvSpPr txBox="1"/>
          <p:nvPr>
            <p:ph type="title"/>
          </p:nvPr>
        </p:nvSpPr>
        <p:spPr>
          <a:xfrm>
            <a:off x="1761140" y="523661"/>
            <a:ext cx="5812200" cy="430500"/>
          </a:xfrm>
          <a:prstGeom prst="rect">
            <a:avLst/>
          </a:prstGeom>
          <a:noFill/>
          <a:ln>
            <a:noFill/>
          </a:ln>
        </p:spPr>
        <p:txBody>
          <a:bodyPr anchorCtr="0" anchor="t" bIns="0" lIns="0" spcFirstLastPara="1" rIns="0" wrap="square" tIns="0">
            <a:spAutoFit/>
          </a:bodyPr>
          <a:lstStyle>
            <a:lvl1pPr lvl="0" marR="0" algn="l">
              <a:spcBef>
                <a:spcPts val="0"/>
              </a:spcBef>
              <a:spcAft>
                <a:spcPts val="0"/>
              </a:spcAft>
              <a:buSzPts val="1400"/>
              <a:buNone/>
              <a:defRPr b="1" i="0" sz="3300" u="none" cap="none" strike="noStrike">
                <a:solidFill>
                  <a:srgbClr val="C00000"/>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3" name="Google Shape;63;p15"/>
          <p:cNvSpPr txBox="1"/>
          <p:nvPr>
            <p:ph idx="1" type="body"/>
          </p:nvPr>
        </p:nvSpPr>
        <p:spPr>
          <a:xfrm>
            <a:off x="650240" y="1191103"/>
            <a:ext cx="6158100" cy="3415800"/>
          </a:xfrm>
          <a:prstGeom prst="rect">
            <a:avLst/>
          </a:prstGeom>
          <a:noFill/>
          <a:ln>
            <a:noFill/>
          </a:ln>
        </p:spPr>
        <p:txBody>
          <a:bodyPr anchorCtr="0" anchor="t" bIns="0" lIns="0" spcFirstLastPara="1" rIns="0" wrap="square" tIns="0">
            <a:spAutoFit/>
          </a:bodyPr>
          <a:lstStyle>
            <a:lvl1pPr indent="-228600" lvl="0" marL="457200"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indent="-228600" lvl="1" marL="914400" marR="0" algn="l">
              <a:spcBef>
                <a:spcPts val="0"/>
              </a:spcBef>
              <a:spcAft>
                <a:spcPts val="0"/>
              </a:spcAft>
              <a:buSzPts val="1400"/>
              <a:buNone/>
              <a:defRPr b="0" i="0" sz="1800" u="none" cap="none" strike="noStrike">
                <a:latin typeface="Calibri"/>
                <a:ea typeface="Calibri"/>
                <a:cs typeface="Calibri"/>
                <a:sym typeface="Calibri"/>
              </a:defRPr>
            </a:lvl2pPr>
            <a:lvl3pPr indent="-228600" lvl="2" marL="1371600" marR="0" algn="l">
              <a:spcBef>
                <a:spcPts val="0"/>
              </a:spcBef>
              <a:spcAft>
                <a:spcPts val="0"/>
              </a:spcAft>
              <a:buSzPts val="1400"/>
              <a:buNone/>
              <a:defRPr b="0" i="0" sz="1800" u="none" cap="none" strike="noStrike">
                <a:latin typeface="Calibri"/>
                <a:ea typeface="Calibri"/>
                <a:cs typeface="Calibri"/>
                <a:sym typeface="Calibri"/>
              </a:defRPr>
            </a:lvl3pPr>
            <a:lvl4pPr indent="-228600" lvl="3" marL="1828800" marR="0" algn="l">
              <a:spcBef>
                <a:spcPts val="0"/>
              </a:spcBef>
              <a:spcAft>
                <a:spcPts val="0"/>
              </a:spcAft>
              <a:buSzPts val="1400"/>
              <a:buNone/>
              <a:defRPr b="0" i="0" sz="1800" u="none" cap="none" strike="noStrike">
                <a:latin typeface="Calibri"/>
                <a:ea typeface="Calibri"/>
                <a:cs typeface="Calibri"/>
                <a:sym typeface="Calibri"/>
              </a:defRPr>
            </a:lvl4pPr>
            <a:lvl5pPr indent="-228600" lvl="4" marL="2286000" marR="0" algn="l">
              <a:spcBef>
                <a:spcPts val="0"/>
              </a:spcBef>
              <a:spcAft>
                <a:spcPts val="0"/>
              </a:spcAft>
              <a:buSzPts val="1400"/>
              <a:buNone/>
              <a:defRPr b="0" i="0" sz="1800" u="none" cap="none" strike="noStrike">
                <a:latin typeface="Calibri"/>
                <a:ea typeface="Calibri"/>
                <a:cs typeface="Calibri"/>
                <a:sym typeface="Calibri"/>
              </a:defRPr>
            </a:lvl5pPr>
            <a:lvl6pPr indent="-228600" lvl="5" marL="2743200" marR="0" algn="l">
              <a:spcBef>
                <a:spcPts val="0"/>
              </a:spcBef>
              <a:spcAft>
                <a:spcPts val="0"/>
              </a:spcAft>
              <a:buSzPts val="1400"/>
              <a:buNone/>
              <a:defRPr b="0" i="0" sz="1800" u="none" cap="none" strike="noStrike">
                <a:latin typeface="Calibri"/>
                <a:ea typeface="Calibri"/>
                <a:cs typeface="Calibri"/>
                <a:sym typeface="Calibri"/>
              </a:defRPr>
            </a:lvl6pPr>
            <a:lvl7pPr indent="-228600" lvl="6" marL="3200400" marR="0" algn="l">
              <a:spcBef>
                <a:spcPts val="0"/>
              </a:spcBef>
              <a:spcAft>
                <a:spcPts val="0"/>
              </a:spcAft>
              <a:buSzPts val="1400"/>
              <a:buNone/>
              <a:defRPr b="0" i="0" sz="1800" u="none" cap="none" strike="noStrike">
                <a:latin typeface="Calibri"/>
                <a:ea typeface="Calibri"/>
                <a:cs typeface="Calibri"/>
                <a:sym typeface="Calibri"/>
              </a:defRPr>
            </a:lvl7pPr>
            <a:lvl8pPr indent="-228600" lvl="7" marL="3657600" marR="0" algn="l">
              <a:spcBef>
                <a:spcPts val="0"/>
              </a:spcBef>
              <a:spcAft>
                <a:spcPts val="0"/>
              </a:spcAft>
              <a:buSzPts val="1400"/>
              <a:buNone/>
              <a:defRPr b="0" i="0" sz="1800" u="none" cap="none" strike="noStrike">
                <a:latin typeface="Calibri"/>
                <a:ea typeface="Calibri"/>
                <a:cs typeface="Calibri"/>
                <a:sym typeface="Calibri"/>
              </a:defRPr>
            </a:lvl8pPr>
            <a:lvl9pPr indent="-228600" lvl="8" marL="4114800" marR="0" algn="l">
              <a:spcBef>
                <a:spcPts val="0"/>
              </a:spcBef>
              <a:spcAft>
                <a:spcPts val="0"/>
              </a:spcAft>
              <a:buSzPts val="1400"/>
              <a:buNone/>
              <a:defRPr b="0" i="0" sz="1800" u="none" cap="none" strike="noStrike">
                <a:latin typeface="Calibri"/>
                <a:ea typeface="Calibri"/>
                <a:cs typeface="Calibri"/>
                <a:sym typeface="Calibri"/>
              </a:defRPr>
            </a:lvl9pPr>
          </a:lstStyle>
          <a:p/>
        </p:txBody>
      </p:sp>
      <p:sp>
        <p:nvSpPr>
          <p:cNvPr id="64" name="Google Shape;64;p15"/>
          <p:cNvSpPr txBox="1"/>
          <p:nvPr>
            <p:ph idx="11" type="ftr"/>
          </p:nvPr>
        </p:nvSpPr>
        <p:spPr>
          <a:xfrm>
            <a:off x="3108960" y="4783455"/>
            <a:ext cx="2926200" cy="257100"/>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5" name="Google Shape;65;p15"/>
          <p:cNvSpPr txBox="1"/>
          <p:nvPr>
            <p:ph idx="10" type="dt"/>
          </p:nvPr>
        </p:nvSpPr>
        <p:spPr>
          <a:xfrm>
            <a:off x="457200" y="4783455"/>
            <a:ext cx="2103000" cy="25710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 name="Google Shape;66;p15"/>
          <p:cNvSpPr txBox="1"/>
          <p:nvPr>
            <p:ph idx="12" type="sldNum"/>
          </p:nvPr>
        </p:nvSpPr>
        <p:spPr>
          <a:xfrm>
            <a:off x="6583680" y="4783455"/>
            <a:ext cx="2103000" cy="277200"/>
          </a:xfrm>
          <a:prstGeom prst="rect">
            <a:avLst/>
          </a:prstGeom>
          <a:noFill/>
          <a:ln>
            <a:noFill/>
          </a:ln>
        </p:spPr>
        <p:txBody>
          <a:bodyPr anchorCtr="0" anchor="t" bIns="0" lIns="0" spcFirstLastPara="1" rIns="0" wrap="square" tIns="0">
            <a:spAutoFit/>
          </a:bodyPr>
          <a:lstStyle>
            <a:lvl1pPr indent="0" lvl="0" algn="r">
              <a:spcBef>
                <a:spcPts val="0"/>
              </a:spcBef>
              <a:buNone/>
              <a:defRPr sz="1800">
                <a:solidFill>
                  <a:srgbClr val="888888"/>
                </a:solidFill>
              </a:defRPr>
            </a:lvl1pPr>
            <a:lvl2pPr indent="0" lvl="1" algn="r">
              <a:spcBef>
                <a:spcPts val="0"/>
              </a:spcBef>
              <a:buNone/>
              <a:defRPr sz="1800">
                <a:solidFill>
                  <a:srgbClr val="888888"/>
                </a:solidFill>
              </a:defRPr>
            </a:lvl2pPr>
            <a:lvl3pPr indent="0" lvl="2" algn="r">
              <a:spcBef>
                <a:spcPts val="0"/>
              </a:spcBef>
              <a:buNone/>
              <a:defRPr sz="1800">
                <a:solidFill>
                  <a:srgbClr val="888888"/>
                </a:solidFill>
              </a:defRPr>
            </a:lvl3pPr>
            <a:lvl4pPr indent="0" lvl="3" algn="r">
              <a:spcBef>
                <a:spcPts val="0"/>
              </a:spcBef>
              <a:buNone/>
              <a:defRPr sz="1800">
                <a:solidFill>
                  <a:srgbClr val="888888"/>
                </a:solidFill>
              </a:defRPr>
            </a:lvl4pPr>
            <a:lvl5pPr indent="0" lvl="4" algn="r">
              <a:spcBef>
                <a:spcPts val="0"/>
              </a:spcBef>
              <a:buNone/>
              <a:defRPr sz="1800">
                <a:solidFill>
                  <a:srgbClr val="888888"/>
                </a:solidFill>
              </a:defRPr>
            </a:lvl5pPr>
            <a:lvl6pPr indent="0" lvl="5" algn="r">
              <a:spcBef>
                <a:spcPts val="0"/>
              </a:spcBef>
              <a:buNone/>
              <a:defRPr sz="1800">
                <a:solidFill>
                  <a:srgbClr val="888888"/>
                </a:solidFill>
              </a:defRPr>
            </a:lvl6pPr>
            <a:lvl7pPr indent="0" lvl="6" algn="r">
              <a:spcBef>
                <a:spcPts val="0"/>
              </a:spcBef>
              <a:buNone/>
              <a:defRPr sz="1800">
                <a:solidFill>
                  <a:srgbClr val="888888"/>
                </a:solidFill>
              </a:defRPr>
            </a:lvl7pPr>
            <a:lvl8pPr indent="0" lvl="7" algn="r">
              <a:spcBef>
                <a:spcPts val="0"/>
              </a:spcBef>
              <a:buNone/>
              <a:defRPr sz="1800">
                <a:solidFill>
                  <a:srgbClr val="888888"/>
                </a:solidFill>
              </a:defRPr>
            </a:lvl8pPr>
            <a:lvl9pPr indent="0" lvl="8" algn="r">
              <a:spcBef>
                <a:spcPts val="0"/>
              </a:spcBef>
              <a:buNone/>
              <a:defRPr sz="1800">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uxe">
    <p:bg>
      <p:bgPr>
        <a:solidFill>
          <a:schemeClr val="lt1"/>
        </a:solidFill>
      </p:bgPr>
    </p:bg>
    <p:spTree>
      <p:nvGrpSpPr>
        <p:cNvPr id="102" name="Shape 102"/>
        <p:cNvGrpSpPr/>
        <p:nvPr/>
      </p:nvGrpSpPr>
      <p:grpSpPr>
        <a:xfrm>
          <a:off x="0" y="0"/>
          <a:ext cx="0" cy="0"/>
          <a:chOff x="0" y="0"/>
          <a:chExt cx="0" cy="0"/>
        </a:xfrm>
      </p:grpSpPr>
      <p:sp>
        <p:nvSpPr>
          <p:cNvPr id="103" name="Google Shape;103;p22"/>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104" name="Google Shape;104;p22"/>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105" name="Google Shape;105;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70" name="Shape 170"/>
        <p:cNvGrpSpPr/>
        <p:nvPr/>
      </p:nvGrpSpPr>
      <p:grpSpPr>
        <a:xfrm>
          <a:off x="0" y="0"/>
          <a:ext cx="0" cy="0"/>
          <a:chOff x="0" y="0"/>
          <a:chExt cx="0" cy="0"/>
        </a:xfrm>
      </p:grpSpPr>
      <p:sp>
        <p:nvSpPr>
          <p:cNvPr id="171" name="Google Shape;171;p36"/>
          <p:cNvSpPr txBox="1"/>
          <p:nvPr/>
        </p:nvSpPr>
        <p:spPr>
          <a:xfrm>
            <a:off x="303975" y="2006175"/>
            <a:ext cx="3528600" cy="3029100"/>
          </a:xfrm>
          <a:prstGeom prst="rect">
            <a:avLst/>
          </a:prstGeom>
          <a:noFill/>
          <a:ln>
            <a:noFill/>
          </a:ln>
        </p:spPr>
        <p:txBody>
          <a:bodyPr anchorCtr="0" anchor="t" bIns="0" lIns="0" spcFirstLastPara="1" rIns="0" wrap="square" tIns="12050">
            <a:spAutoFit/>
          </a:bodyPr>
          <a:lstStyle/>
          <a:p>
            <a:pPr indent="0" lvl="0" marL="0" rtl="0" algn="ctr">
              <a:lnSpc>
                <a:spcPct val="100000"/>
              </a:lnSpc>
              <a:spcBef>
                <a:spcPts val="0"/>
              </a:spcBef>
              <a:spcAft>
                <a:spcPts val="0"/>
              </a:spcAft>
              <a:buNone/>
            </a:pPr>
            <a:r>
              <a:rPr b="1" i="1" lang="en" sz="2800">
                <a:solidFill>
                  <a:srgbClr val="C00000"/>
                </a:solidFill>
                <a:latin typeface="Calibri"/>
                <a:ea typeface="Calibri"/>
                <a:cs typeface="Calibri"/>
                <a:sym typeface="Calibri"/>
              </a:rPr>
              <a:t>Board of Education</a:t>
            </a:r>
            <a:endParaRPr sz="2800">
              <a:latin typeface="Calibri"/>
              <a:ea typeface="Calibri"/>
              <a:cs typeface="Calibri"/>
              <a:sym typeface="Calibri"/>
            </a:endParaRPr>
          </a:p>
          <a:p>
            <a:pPr indent="0" lvl="0" marL="0" rtl="0" algn="ctr">
              <a:lnSpc>
                <a:spcPct val="100000"/>
              </a:lnSpc>
              <a:spcBef>
                <a:spcPts val="0"/>
              </a:spcBef>
              <a:spcAft>
                <a:spcPts val="0"/>
              </a:spcAft>
              <a:buNone/>
            </a:pPr>
            <a:r>
              <a:rPr b="1" i="1" lang="en" sz="2800">
                <a:solidFill>
                  <a:srgbClr val="C00000"/>
                </a:solidFill>
                <a:latin typeface="Calibri"/>
                <a:ea typeface="Calibri"/>
                <a:cs typeface="Calibri"/>
                <a:sym typeface="Calibri"/>
              </a:rPr>
              <a:t>FY 2024-2025</a:t>
            </a:r>
            <a:endParaRPr b="1" i="1" sz="2800">
              <a:solidFill>
                <a:srgbClr val="C00000"/>
              </a:solidFill>
              <a:latin typeface="Calibri"/>
              <a:ea typeface="Calibri"/>
              <a:cs typeface="Calibri"/>
              <a:sym typeface="Calibri"/>
            </a:endParaRPr>
          </a:p>
          <a:p>
            <a:pPr indent="0" lvl="0" marL="0" rtl="0" algn="ctr">
              <a:lnSpc>
                <a:spcPct val="100000"/>
              </a:lnSpc>
              <a:spcBef>
                <a:spcPts val="0"/>
              </a:spcBef>
              <a:spcAft>
                <a:spcPts val="0"/>
              </a:spcAft>
              <a:buNone/>
            </a:pPr>
            <a:r>
              <a:rPr b="1" i="1" lang="en" sz="2800">
                <a:solidFill>
                  <a:srgbClr val="C00000"/>
                </a:solidFill>
                <a:latin typeface="Calibri"/>
                <a:ea typeface="Calibri"/>
                <a:cs typeface="Calibri"/>
                <a:sym typeface="Calibri"/>
              </a:rPr>
              <a:t>Budget </a:t>
            </a:r>
            <a:endParaRPr b="1" i="1" sz="2800">
              <a:solidFill>
                <a:srgbClr val="C00000"/>
              </a:solidFill>
              <a:latin typeface="Calibri"/>
              <a:ea typeface="Calibri"/>
              <a:cs typeface="Calibri"/>
              <a:sym typeface="Calibri"/>
            </a:endParaRPr>
          </a:p>
          <a:p>
            <a:pPr indent="0" lvl="0" marL="0" rtl="0" algn="ctr">
              <a:lnSpc>
                <a:spcPct val="100000"/>
              </a:lnSpc>
              <a:spcBef>
                <a:spcPts val="0"/>
              </a:spcBef>
              <a:spcAft>
                <a:spcPts val="0"/>
              </a:spcAft>
              <a:buNone/>
            </a:pPr>
            <a:r>
              <a:t/>
            </a:r>
            <a:endParaRPr b="1" i="1" sz="2800">
              <a:solidFill>
                <a:srgbClr val="C00000"/>
              </a:solidFill>
              <a:latin typeface="Calibri"/>
              <a:ea typeface="Calibri"/>
              <a:cs typeface="Calibri"/>
              <a:sym typeface="Calibri"/>
            </a:endParaRPr>
          </a:p>
          <a:p>
            <a:pPr indent="0" lvl="0" marL="19685" marR="11430" rtl="0" algn="ctr">
              <a:lnSpc>
                <a:spcPct val="100000"/>
              </a:lnSpc>
              <a:spcBef>
                <a:spcPts val="0"/>
              </a:spcBef>
              <a:spcAft>
                <a:spcPts val="0"/>
              </a:spcAft>
              <a:buNone/>
            </a:pPr>
            <a:r>
              <a:rPr b="1" i="1" lang="en" sz="2800">
                <a:solidFill>
                  <a:srgbClr val="C00000"/>
                </a:solidFill>
                <a:latin typeface="Calibri"/>
                <a:ea typeface="Calibri"/>
                <a:cs typeface="Calibri"/>
                <a:sym typeface="Calibri"/>
              </a:rPr>
              <a:t>Reconvening of the Annual Town Meeting June 3, 2024</a:t>
            </a:r>
            <a:endParaRPr sz="2800">
              <a:latin typeface="Calibri"/>
              <a:ea typeface="Calibri"/>
              <a:cs typeface="Calibri"/>
              <a:sym typeface="Calibri"/>
            </a:endParaRPr>
          </a:p>
        </p:txBody>
      </p:sp>
      <p:pic>
        <p:nvPicPr>
          <p:cNvPr id="172" name="Google Shape;172;p36"/>
          <p:cNvPicPr preferRelativeResize="0"/>
          <p:nvPr/>
        </p:nvPicPr>
        <p:blipFill rotWithShape="1">
          <a:blip r:embed="rId3">
            <a:alphaModFix/>
          </a:blip>
          <a:srcRect b="8999" l="0" r="0" t="0"/>
          <a:stretch/>
        </p:blipFill>
        <p:spPr>
          <a:xfrm>
            <a:off x="540050" y="140225"/>
            <a:ext cx="7505224" cy="1653325"/>
          </a:xfrm>
          <a:prstGeom prst="rect">
            <a:avLst/>
          </a:prstGeom>
          <a:noFill/>
          <a:ln cap="flat" cmpd="sng" w="28575">
            <a:solidFill>
              <a:schemeClr val="dk2"/>
            </a:solidFill>
            <a:prstDash val="solid"/>
            <a:round/>
            <a:headEnd len="sm" w="sm" type="none"/>
            <a:tailEnd len="sm" w="sm" type="none"/>
          </a:ln>
        </p:spPr>
      </p:pic>
      <p:sp>
        <p:nvSpPr>
          <p:cNvPr id="173" name="Google Shape;173;p36"/>
          <p:cNvSpPr txBox="1"/>
          <p:nvPr/>
        </p:nvSpPr>
        <p:spPr>
          <a:xfrm>
            <a:off x="4539125" y="2107325"/>
            <a:ext cx="3788400" cy="28614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393700" marR="385445" rtl="0" algn="l">
              <a:spcBef>
                <a:spcPts val="0"/>
              </a:spcBef>
              <a:spcAft>
                <a:spcPts val="0"/>
              </a:spcAft>
              <a:buClr>
                <a:schemeClr val="dk1"/>
              </a:buClr>
              <a:buFont typeface="Arial"/>
              <a:buNone/>
            </a:pPr>
            <a:r>
              <a:rPr b="1" i="1" lang="en" sz="1700" u="sng">
                <a:solidFill>
                  <a:srgbClr val="C00000"/>
                </a:solidFill>
                <a:latin typeface="Calibri"/>
                <a:ea typeface="Calibri"/>
                <a:cs typeface="Calibri"/>
                <a:sym typeface="Calibri"/>
              </a:rPr>
              <a:t>Board of Education Members</a:t>
            </a:r>
            <a:endParaRPr b="1" i="1" sz="1700" u="sng">
              <a:solidFill>
                <a:srgbClr val="C00000"/>
              </a:solidFill>
              <a:latin typeface="Calibri"/>
              <a:ea typeface="Calibri"/>
              <a:cs typeface="Calibri"/>
              <a:sym typeface="Calibri"/>
            </a:endParaRPr>
          </a:p>
          <a:p>
            <a:pPr indent="0" lvl="0" marL="0" marR="34290" rtl="0" algn="l">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Susan Lannon, Chairperson </a:t>
            </a:r>
            <a:endParaRPr sz="1500">
              <a:solidFill>
                <a:schemeClr val="dk1"/>
              </a:solidFill>
              <a:latin typeface="Calibri"/>
              <a:ea typeface="Calibri"/>
              <a:cs typeface="Calibri"/>
              <a:sym typeface="Calibri"/>
            </a:endParaRPr>
          </a:p>
          <a:p>
            <a:pPr indent="0" lvl="0" marL="0" marR="34290" rtl="0" algn="l">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Danny Rovero, Vice Chairperson</a:t>
            </a:r>
            <a:endParaRPr sz="1500">
              <a:solidFill>
                <a:schemeClr val="dk1"/>
              </a:solidFill>
              <a:latin typeface="Calibri"/>
              <a:ea typeface="Calibri"/>
              <a:cs typeface="Calibri"/>
              <a:sym typeface="Calibri"/>
            </a:endParaRPr>
          </a:p>
          <a:p>
            <a:pPr indent="0" lvl="0" marL="0" marR="34290" rtl="0" algn="l">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Laura Dombkowski</a:t>
            </a:r>
            <a:endParaRPr sz="1500">
              <a:solidFill>
                <a:schemeClr val="dk1"/>
              </a:solidFill>
              <a:latin typeface="Calibri"/>
              <a:ea typeface="Calibri"/>
              <a:cs typeface="Calibri"/>
              <a:sym typeface="Calibri"/>
            </a:endParaRPr>
          </a:p>
          <a:p>
            <a:pPr indent="0" lvl="0" marL="0" marR="34290" rtl="0" algn="l">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Meredith Giambattista</a:t>
            </a:r>
            <a:endParaRPr sz="1500">
              <a:solidFill>
                <a:schemeClr val="dk1"/>
              </a:solidFill>
              <a:latin typeface="Calibri"/>
              <a:ea typeface="Calibri"/>
              <a:cs typeface="Calibri"/>
              <a:sym typeface="Calibri"/>
            </a:endParaRPr>
          </a:p>
          <a:p>
            <a:pPr indent="0" lvl="0" marL="0" marR="34290" rtl="0" algn="l">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Laura Lawrence</a:t>
            </a:r>
            <a:endParaRPr sz="1500">
              <a:solidFill>
                <a:schemeClr val="dk1"/>
              </a:solidFill>
              <a:latin typeface="Calibri"/>
              <a:ea typeface="Calibri"/>
              <a:cs typeface="Calibri"/>
              <a:sym typeface="Calibri"/>
            </a:endParaRPr>
          </a:p>
          <a:p>
            <a:pPr indent="0" lvl="0" marL="0" marR="34290" rtl="0" algn="l">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Kevin Marcoux</a:t>
            </a:r>
            <a:endParaRPr sz="1500">
              <a:solidFill>
                <a:schemeClr val="dk1"/>
              </a:solidFill>
              <a:latin typeface="Calibri"/>
              <a:ea typeface="Calibri"/>
              <a:cs typeface="Calibri"/>
              <a:sym typeface="Calibri"/>
            </a:endParaRPr>
          </a:p>
          <a:p>
            <a:pPr indent="0" lvl="0" marL="0" marR="34290" rtl="0" algn="l">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Kelly Martin</a:t>
            </a:r>
            <a:endParaRPr sz="1500">
              <a:solidFill>
                <a:schemeClr val="dk1"/>
              </a:solidFill>
              <a:latin typeface="Calibri"/>
              <a:ea typeface="Calibri"/>
              <a:cs typeface="Calibri"/>
              <a:sym typeface="Calibri"/>
            </a:endParaRPr>
          </a:p>
          <a:p>
            <a:pPr indent="0" lvl="0" marL="0" marR="34290" rtl="0" algn="l">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Misty Murdock</a:t>
            </a:r>
            <a:endParaRPr sz="1500">
              <a:solidFill>
                <a:schemeClr val="dk1"/>
              </a:solidFill>
              <a:latin typeface="Calibri"/>
              <a:ea typeface="Calibri"/>
              <a:cs typeface="Calibri"/>
              <a:sym typeface="Calibri"/>
            </a:endParaRPr>
          </a:p>
          <a:p>
            <a:pPr indent="0" lvl="0" marL="0" marR="34290" rtl="0" algn="l">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Kyle Napierata</a:t>
            </a:r>
            <a:endParaRPr sz="1500">
              <a:solidFill>
                <a:schemeClr val="dk1"/>
              </a:solidFill>
              <a:latin typeface="Calibri"/>
              <a:ea typeface="Calibri"/>
              <a:cs typeface="Calibri"/>
              <a:sym typeface="Calibri"/>
            </a:endParaRPr>
          </a:p>
          <a:p>
            <a:pPr indent="0" lvl="0" marL="0" marR="34290" rtl="0" algn="l">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Student Board Members: Phillip Purcell, Anya Oliverson, Sherry Simoneau, Melody Kettle</a:t>
            </a:r>
            <a:endParaRPr sz="17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7"/>
          <p:cNvSpPr txBox="1"/>
          <p:nvPr/>
        </p:nvSpPr>
        <p:spPr>
          <a:xfrm>
            <a:off x="197200" y="816300"/>
            <a:ext cx="4176600" cy="4011900"/>
          </a:xfrm>
          <a:prstGeom prst="rect">
            <a:avLst/>
          </a:prstGeom>
          <a:noFill/>
          <a:ln>
            <a:noFill/>
          </a:ln>
        </p:spPr>
        <p:txBody>
          <a:bodyPr anchorCtr="0" anchor="t" bIns="91425" lIns="91425" spcFirstLastPara="1" rIns="91425" wrap="square" tIns="91425">
            <a:noAutofit/>
          </a:bodyPr>
          <a:lstStyle/>
          <a:p>
            <a:pPr indent="-146685" lvl="0" marL="184785"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Department Level Budget Development: </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lang="en" sz="1800">
                <a:solidFill>
                  <a:schemeClr val="dk1"/>
                </a:solidFill>
                <a:latin typeface="Calibri"/>
                <a:ea typeface="Calibri"/>
                <a:cs typeface="Calibri"/>
                <a:sym typeface="Calibri"/>
              </a:rPr>
              <a:t>     October-November</a:t>
            </a:r>
            <a:endParaRPr sz="1800">
              <a:solidFill>
                <a:schemeClr val="dk1"/>
              </a:solidFill>
              <a:latin typeface="Calibri"/>
              <a:ea typeface="Calibri"/>
              <a:cs typeface="Calibri"/>
              <a:sym typeface="Calibri"/>
            </a:endParaRPr>
          </a:p>
          <a:p>
            <a:pPr indent="-146685" lvl="0" marL="184785" rtl="0" algn="l">
              <a:spcBef>
                <a:spcPts val="211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District Level Budget Development:           November-December </a:t>
            </a:r>
            <a:endParaRPr sz="1800">
              <a:solidFill>
                <a:schemeClr val="dk1"/>
              </a:solidFill>
              <a:latin typeface="Calibri"/>
              <a:ea typeface="Calibri"/>
              <a:cs typeface="Calibri"/>
              <a:sym typeface="Calibri"/>
            </a:endParaRPr>
          </a:p>
          <a:p>
            <a:pPr indent="-146685" lvl="0" marL="184785" rtl="0" algn="l">
              <a:spcBef>
                <a:spcPts val="2125"/>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Preliminary Budget: February 14</a:t>
            </a:r>
            <a:endParaRPr sz="1800">
              <a:solidFill>
                <a:schemeClr val="dk1"/>
              </a:solidFill>
              <a:latin typeface="Calibri"/>
              <a:ea typeface="Calibri"/>
              <a:cs typeface="Calibri"/>
              <a:sym typeface="Calibri"/>
            </a:endParaRPr>
          </a:p>
          <a:p>
            <a:pPr indent="-146685" lvl="0" marL="184785" rtl="0" algn="l">
              <a:spcBef>
                <a:spcPts val="2125"/>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Budget Workshops: February-March</a:t>
            </a:r>
            <a:endParaRPr sz="1800">
              <a:solidFill>
                <a:schemeClr val="dk1"/>
              </a:solidFill>
              <a:latin typeface="Calibri"/>
              <a:ea typeface="Calibri"/>
              <a:cs typeface="Calibri"/>
              <a:sym typeface="Calibri"/>
            </a:endParaRPr>
          </a:p>
          <a:p>
            <a:pPr indent="-146685" lvl="0" marL="184785" rtl="0" algn="l">
              <a:spcBef>
                <a:spcPts val="2125"/>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Board Approval: March 13</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79" name="Google Shape;179;p37"/>
          <p:cNvSpPr txBox="1"/>
          <p:nvPr/>
        </p:nvSpPr>
        <p:spPr>
          <a:xfrm>
            <a:off x="4988375" y="917050"/>
            <a:ext cx="3830100" cy="4159800"/>
          </a:xfrm>
          <a:prstGeom prst="rect">
            <a:avLst/>
          </a:prstGeom>
          <a:noFill/>
          <a:ln>
            <a:noFill/>
          </a:ln>
        </p:spPr>
        <p:txBody>
          <a:bodyPr anchorCtr="0" anchor="t" bIns="91425" lIns="91425" spcFirstLastPara="1" rIns="91425" wrap="square" tIns="91425">
            <a:spAutoFit/>
          </a:bodyPr>
          <a:lstStyle/>
          <a:p>
            <a:pPr indent="-153035" lvl="0" marL="184785" rtl="0" algn="l">
              <a:spcBef>
                <a:spcPts val="2125"/>
              </a:spcBef>
              <a:spcAft>
                <a:spcPts val="0"/>
              </a:spcAft>
              <a:buClr>
                <a:schemeClr val="dk1"/>
              </a:buClr>
              <a:buSzPts val="1900"/>
              <a:buFont typeface="Calibri"/>
              <a:buChar char="•"/>
            </a:pPr>
            <a:r>
              <a:rPr lang="en" sz="1900">
                <a:solidFill>
                  <a:schemeClr val="dk1"/>
                </a:solidFill>
                <a:latin typeface="Calibri"/>
                <a:ea typeface="Calibri"/>
                <a:cs typeface="Calibri"/>
                <a:sym typeface="Calibri"/>
              </a:rPr>
              <a:t>BOE Presentation to Town Council: April 2 </a:t>
            </a:r>
            <a:endParaRPr sz="1900">
              <a:solidFill>
                <a:schemeClr val="dk1"/>
              </a:solidFill>
              <a:latin typeface="Calibri"/>
              <a:ea typeface="Calibri"/>
              <a:cs typeface="Calibri"/>
              <a:sym typeface="Calibri"/>
            </a:endParaRPr>
          </a:p>
          <a:p>
            <a:pPr indent="-153035" lvl="0" marL="184785" rtl="0" algn="l">
              <a:spcBef>
                <a:spcPts val="2125"/>
              </a:spcBef>
              <a:spcAft>
                <a:spcPts val="0"/>
              </a:spcAft>
              <a:buClr>
                <a:schemeClr val="dk1"/>
              </a:buClr>
              <a:buSzPts val="1900"/>
              <a:buFont typeface="Calibri"/>
              <a:buChar char="•"/>
            </a:pPr>
            <a:r>
              <a:rPr lang="en" sz="1900">
                <a:solidFill>
                  <a:schemeClr val="dk1"/>
                </a:solidFill>
                <a:latin typeface="Calibri"/>
                <a:ea typeface="Calibri"/>
                <a:cs typeface="Calibri"/>
                <a:sym typeface="Calibri"/>
              </a:rPr>
              <a:t>Public Hearing: April 11</a:t>
            </a:r>
            <a:endParaRPr sz="1900">
              <a:solidFill>
                <a:schemeClr val="dk1"/>
              </a:solidFill>
              <a:latin typeface="Calibri"/>
              <a:ea typeface="Calibri"/>
              <a:cs typeface="Calibri"/>
              <a:sym typeface="Calibri"/>
            </a:endParaRPr>
          </a:p>
          <a:p>
            <a:pPr indent="-153035" lvl="0" marL="184785" rtl="0" algn="l">
              <a:spcBef>
                <a:spcPts val="2125"/>
              </a:spcBef>
              <a:spcAft>
                <a:spcPts val="0"/>
              </a:spcAft>
              <a:buClr>
                <a:schemeClr val="dk1"/>
              </a:buClr>
              <a:buSzPts val="1900"/>
              <a:buFont typeface="Calibri"/>
              <a:buChar char="•"/>
            </a:pPr>
            <a:r>
              <a:rPr lang="en" sz="1900">
                <a:solidFill>
                  <a:schemeClr val="dk1"/>
                </a:solidFill>
                <a:latin typeface="Calibri"/>
                <a:ea typeface="Calibri"/>
                <a:cs typeface="Calibri"/>
                <a:sym typeface="Calibri"/>
              </a:rPr>
              <a:t>Annual Town Meeting: May 6</a:t>
            </a:r>
            <a:endParaRPr sz="1900">
              <a:solidFill>
                <a:schemeClr val="dk1"/>
              </a:solidFill>
              <a:latin typeface="Calibri"/>
              <a:ea typeface="Calibri"/>
              <a:cs typeface="Calibri"/>
              <a:sym typeface="Calibri"/>
            </a:endParaRPr>
          </a:p>
          <a:p>
            <a:pPr indent="-153035" lvl="0" marL="184785" rtl="0" algn="l">
              <a:spcBef>
                <a:spcPts val="2125"/>
              </a:spcBef>
              <a:spcAft>
                <a:spcPts val="0"/>
              </a:spcAft>
              <a:buClr>
                <a:schemeClr val="dk1"/>
              </a:buClr>
              <a:buSzPts val="1900"/>
              <a:buFont typeface="Calibri"/>
              <a:buChar char="•"/>
            </a:pPr>
            <a:r>
              <a:rPr lang="en" sz="1900">
                <a:solidFill>
                  <a:schemeClr val="dk1"/>
                </a:solidFill>
                <a:latin typeface="Calibri"/>
                <a:ea typeface="Calibri"/>
                <a:cs typeface="Calibri"/>
                <a:sym typeface="Calibri"/>
              </a:rPr>
              <a:t>Budget Referendum: May 14 (Fail)</a:t>
            </a:r>
            <a:endParaRPr sz="1900">
              <a:solidFill>
                <a:schemeClr val="dk1"/>
              </a:solidFill>
              <a:latin typeface="Calibri"/>
              <a:ea typeface="Calibri"/>
              <a:cs typeface="Calibri"/>
              <a:sym typeface="Calibri"/>
            </a:endParaRPr>
          </a:p>
          <a:p>
            <a:pPr indent="-153035" lvl="0" marL="184785" rtl="0" algn="l">
              <a:spcBef>
                <a:spcPts val="2125"/>
              </a:spcBef>
              <a:spcAft>
                <a:spcPts val="0"/>
              </a:spcAft>
              <a:buClr>
                <a:schemeClr val="dk1"/>
              </a:buClr>
              <a:buSzPts val="1900"/>
              <a:buFont typeface="Calibri"/>
              <a:buChar char="•"/>
            </a:pPr>
            <a:r>
              <a:rPr lang="en" sz="1900">
                <a:solidFill>
                  <a:schemeClr val="dk1"/>
                </a:solidFill>
                <a:latin typeface="Calibri"/>
                <a:ea typeface="Calibri"/>
                <a:cs typeface="Calibri"/>
                <a:sym typeface="Calibri"/>
              </a:rPr>
              <a:t>Town Council Deliberation: May 21</a:t>
            </a:r>
            <a:endParaRPr sz="1900">
              <a:solidFill>
                <a:schemeClr val="dk1"/>
              </a:solidFill>
              <a:latin typeface="Calibri"/>
              <a:ea typeface="Calibri"/>
              <a:cs typeface="Calibri"/>
              <a:sym typeface="Calibri"/>
            </a:endParaRPr>
          </a:p>
          <a:p>
            <a:pPr indent="-153035" lvl="0" marL="184785" rtl="0" algn="l">
              <a:spcBef>
                <a:spcPts val="2125"/>
              </a:spcBef>
              <a:spcAft>
                <a:spcPts val="0"/>
              </a:spcAft>
              <a:buClr>
                <a:schemeClr val="dk1"/>
              </a:buClr>
              <a:buSzPts val="1900"/>
              <a:buFont typeface="Calibri"/>
              <a:buChar char="•"/>
            </a:pPr>
            <a:r>
              <a:rPr lang="en" sz="1900">
                <a:solidFill>
                  <a:schemeClr val="dk1"/>
                </a:solidFill>
                <a:highlight>
                  <a:srgbClr val="FFFF00"/>
                </a:highlight>
                <a:latin typeface="Calibri"/>
                <a:ea typeface="Calibri"/>
                <a:cs typeface="Calibri"/>
                <a:sym typeface="Calibri"/>
              </a:rPr>
              <a:t>Reconvened Town Meeting: June 3</a:t>
            </a:r>
            <a:endParaRPr sz="1900">
              <a:solidFill>
                <a:schemeClr val="dk1"/>
              </a:solidFill>
              <a:highlight>
                <a:srgbClr val="FFFF00"/>
              </a:highlight>
              <a:latin typeface="Calibri"/>
              <a:ea typeface="Calibri"/>
              <a:cs typeface="Calibri"/>
              <a:sym typeface="Calibri"/>
            </a:endParaRPr>
          </a:p>
          <a:p>
            <a:pPr indent="-153035" lvl="0" marL="184785" rtl="0" algn="l">
              <a:spcBef>
                <a:spcPts val="2125"/>
              </a:spcBef>
              <a:spcAft>
                <a:spcPts val="0"/>
              </a:spcAft>
              <a:buClr>
                <a:schemeClr val="dk1"/>
              </a:buClr>
              <a:buSzPts val="1900"/>
              <a:buFont typeface="Calibri"/>
              <a:buChar char="•"/>
            </a:pPr>
            <a:r>
              <a:rPr lang="en" sz="1900">
                <a:solidFill>
                  <a:schemeClr val="dk1"/>
                </a:solidFill>
                <a:latin typeface="Calibri"/>
                <a:ea typeface="Calibri"/>
                <a:cs typeface="Calibri"/>
                <a:sym typeface="Calibri"/>
              </a:rPr>
              <a:t>2nd </a:t>
            </a:r>
            <a:r>
              <a:rPr lang="en" sz="1900">
                <a:solidFill>
                  <a:schemeClr val="dk1"/>
                </a:solidFill>
                <a:latin typeface="Calibri"/>
                <a:ea typeface="Calibri"/>
                <a:cs typeface="Calibri"/>
                <a:sym typeface="Calibri"/>
              </a:rPr>
              <a:t>Referendum</a:t>
            </a:r>
            <a:r>
              <a:rPr lang="en" sz="1900">
                <a:solidFill>
                  <a:schemeClr val="dk1"/>
                </a:solidFill>
                <a:latin typeface="Calibri"/>
                <a:ea typeface="Calibri"/>
                <a:cs typeface="Calibri"/>
                <a:sym typeface="Calibri"/>
              </a:rPr>
              <a:t>: June 11</a:t>
            </a:r>
            <a:endParaRPr sz="1900">
              <a:solidFill>
                <a:schemeClr val="dk1"/>
              </a:solidFill>
              <a:latin typeface="Calibri"/>
              <a:ea typeface="Calibri"/>
              <a:cs typeface="Calibri"/>
              <a:sym typeface="Calibri"/>
            </a:endParaRPr>
          </a:p>
        </p:txBody>
      </p:sp>
      <p:sp>
        <p:nvSpPr>
          <p:cNvPr id="180" name="Google Shape;180;p37"/>
          <p:cNvSpPr txBox="1"/>
          <p:nvPr>
            <p:ph idx="4294967295" type="title"/>
          </p:nvPr>
        </p:nvSpPr>
        <p:spPr>
          <a:xfrm>
            <a:off x="777325" y="149825"/>
            <a:ext cx="7113300" cy="443700"/>
          </a:xfrm>
          <a:prstGeom prst="rect">
            <a:avLst/>
          </a:prstGeom>
          <a:noFill/>
          <a:ln>
            <a:noFill/>
          </a:ln>
        </p:spPr>
        <p:txBody>
          <a:bodyPr anchorCtr="0" anchor="t" bIns="0" lIns="0" spcFirstLastPara="1" rIns="0" wrap="square" tIns="12700">
            <a:spAutoFit/>
          </a:bodyPr>
          <a:lstStyle/>
          <a:p>
            <a:pPr indent="0" lvl="0" marL="12700" rtl="0" algn="ctr">
              <a:lnSpc>
                <a:spcPct val="100000"/>
              </a:lnSpc>
              <a:spcBef>
                <a:spcPts val="0"/>
              </a:spcBef>
              <a:spcAft>
                <a:spcPts val="0"/>
              </a:spcAft>
              <a:buNone/>
            </a:pPr>
            <a:r>
              <a:rPr b="1" lang="en">
                <a:solidFill>
                  <a:srgbClr val="5E5E5E"/>
                </a:solidFill>
                <a:highlight>
                  <a:srgbClr val="FFFF00"/>
                </a:highlight>
                <a:latin typeface="Calibri"/>
                <a:ea typeface="Calibri"/>
                <a:cs typeface="Calibri"/>
                <a:sym typeface="Calibri"/>
              </a:rPr>
              <a:t>FY 2024-25 Budget Development</a:t>
            </a:r>
            <a:endParaRPr b="1">
              <a:solidFill>
                <a:srgbClr val="5E5E5E"/>
              </a:solidFill>
              <a:highlight>
                <a:srgbClr val="FFFF00"/>
              </a:highlight>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8"/>
          <p:cNvSpPr/>
          <p:nvPr/>
        </p:nvSpPr>
        <p:spPr>
          <a:xfrm rot="-984884">
            <a:off x="7096892" y="2556505"/>
            <a:ext cx="1116820" cy="57901"/>
          </a:xfrm>
          <a:prstGeom prst="roundRect">
            <a:avLst>
              <a:gd fmla="val 50000"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8"/>
          <p:cNvSpPr/>
          <p:nvPr/>
        </p:nvSpPr>
        <p:spPr>
          <a:xfrm flipH="1" rot="984884">
            <a:off x="6063278" y="2556505"/>
            <a:ext cx="1116820" cy="57901"/>
          </a:xfrm>
          <a:prstGeom prst="roundRect">
            <a:avLst>
              <a:gd fmla="val 50000"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8"/>
          <p:cNvSpPr/>
          <p:nvPr/>
        </p:nvSpPr>
        <p:spPr>
          <a:xfrm rot="-984884">
            <a:off x="5036629" y="2556505"/>
            <a:ext cx="1116820" cy="57901"/>
          </a:xfrm>
          <a:prstGeom prst="roundRect">
            <a:avLst>
              <a:gd fmla="val 50000"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8"/>
          <p:cNvSpPr/>
          <p:nvPr/>
        </p:nvSpPr>
        <p:spPr>
          <a:xfrm flipH="1" rot="984884">
            <a:off x="4005984" y="2556505"/>
            <a:ext cx="1116820" cy="57901"/>
          </a:xfrm>
          <a:prstGeom prst="roundRect">
            <a:avLst>
              <a:gd fmla="val 50000"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8"/>
          <p:cNvSpPr/>
          <p:nvPr/>
        </p:nvSpPr>
        <p:spPr>
          <a:xfrm rot="-984884">
            <a:off x="2983463" y="2556505"/>
            <a:ext cx="1116820" cy="57901"/>
          </a:xfrm>
          <a:prstGeom prst="roundRect">
            <a:avLst>
              <a:gd fmla="val 50000"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38"/>
          <p:cNvSpPr/>
          <p:nvPr/>
        </p:nvSpPr>
        <p:spPr>
          <a:xfrm flipH="1" rot="984884">
            <a:off x="1952807" y="2556505"/>
            <a:ext cx="1116820" cy="57901"/>
          </a:xfrm>
          <a:prstGeom prst="roundRect">
            <a:avLst>
              <a:gd fmla="val 50000" name="adj"/>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8"/>
          <p:cNvSpPr/>
          <p:nvPr/>
        </p:nvSpPr>
        <p:spPr>
          <a:xfrm rot="-984884">
            <a:off x="930286" y="2556505"/>
            <a:ext cx="1116820" cy="57901"/>
          </a:xfrm>
          <a:prstGeom prst="roundRect">
            <a:avLst>
              <a:gd fmla="val 50000" name="adj"/>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2" name="Google Shape;192;p38"/>
          <p:cNvGrpSpPr/>
          <p:nvPr/>
        </p:nvGrpSpPr>
        <p:grpSpPr>
          <a:xfrm>
            <a:off x="1625025" y="2771080"/>
            <a:ext cx="2213493" cy="2213154"/>
            <a:chOff x="2105282" y="2646426"/>
            <a:chExt cx="1712700" cy="883777"/>
          </a:xfrm>
        </p:grpSpPr>
        <p:sp>
          <p:nvSpPr>
            <p:cNvPr id="193" name="Google Shape;193;p38"/>
            <p:cNvSpPr txBox="1"/>
            <p:nvPr/>
          </p:nvSpPr>
          <p:spPr>
            <a:xfrm>
              <a:off x="2216432" y="2646426"/>
              <a:ext cx="1490400" cy="276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500">
                  <a:solidFill>
                    <a:srgbClr val="A7291E"/>
                  </a:solidFill>
                  <a:latin typeface="Roboto"/>
                  <a:ea typeface="Roboto"/>
                  <a:cs typeface="Roboto"/>
                  <a:sym typeface="Roboto"/>
                </a:rPr>
                <a:t>January 2024</a:t>
              </a:r>
              <a:endParaRPr b="1" sz="1500">
                <a:solidFill>
                  <a:srgbClr val="A7291E"/>
                </a:solidFill>
                <a:latin typeface="Roboto"/>
                <a:ea typeface="Roboto"/>
                <a:cs typeface="Roboto"/>
                <a:sym typeface="Roboto"/>
              </a:endParaRPr>
            </a:p>
          </p:txBody>
        </p:sp>
        <p:sp>
          <p:nvSpPr>
            <p:cNvPr id="194" name="Google Shape;194;p38"/>
            <p:cNvSpPr/>
            <p:nvPr/>
          </p:nvSpPr>
          <p:spPr>
            <a:xfrm>
              <a:off x="2105282" y="2837503"/>
              <a:ext cx="1712700" cy="692700"/>
            </a:xfrm>
            <a:prstGeom prst="roundRect">
              <a:avLst>
                <a:gd fmla="val 5877" name="adj"/>
              </a:avLst>
            </a:prstGeom>
            <a:solidFill>
              <a:srgbClr val="A7291E"/>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t/>
              </a:r>
              <a:endParaRPr sz="2000">
                <a:solidFill>
                  <a:schemeClr val="lt1"/>
                </a:solidFill>
                <a:latin typeface="Calibri"/>
                <a:ea typeface="Calibri"/>
                <a:cs typeface="Calibri"/>
                <a:sym typeface="Calibri"/>
              </a:endParaRPr>
            </a:p>
            <a:p>
              <a:pPr indent="0" lvl="0" marL="0" rtl="0" algn="ctr">
                <a:lnSpc>
                  <a:spcPct val="115000"/>
                </a:lnSpc>
                <a:spcBef>
                  <a:spcPts val="0"/>
                </a:spcBef>
                <a:spcAft>
                  <a:spcPts val="0"/>
                </a:spcAft>
                <a:buNone/>
              </a:pPr>
              <a:r>
                <a:t/>
              </a:r>
              <a:endParaRPr sz="2000">
                <a:solidFill>
                  <a:schemeClr val="lt1"/>
                </a:solidFill>
                <a:latin typeface="Calibri"/>
                <a:ea typeface="Calibri"/>
                <a:cs typeface="Calibri"/>
                <a:sym typeface="Calibri"/>
              </a:endParaRPr>
            </a:p>
            <a:p>
              <a:pPr indent="0" lvl="0" marL="0" rtl="0" algn="ctr">
                <a:lnSpc>
                  <a:spcPct val="115000"/>
                </a:lnSpc>
                <a:spcBef>
                  <a:spcPts val="0"/>
                </a:spcBef>
                <a:spcAft>
                  <a:spcPts val="0"/>
                </a:spcAft>
                <a:buNone/>
              </a:pPr>
              <a:r>
                <a:t/>
              </a:r>
              <a:endParaRPr sz="20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chemeClr val="lt1"/>
                  </a:solidFill>
                  <a:latin typeface="Calibri"/>
                  <a:ea typeface="Calibri"/>
                  <a:cs typeface="Calibri"/>
                  <a:sym typeface="Calibri"/>
                </a:rPr>
                <a:t>Preliminary Budget</a:t>
              </a:r>
              <a:endParaRPr sz="2000">
                <a:solidFill>
                  <a:schemeClr val="lt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800">
                  <a:solidFill>
                    <a:schemeClr val="lt1"/>
                  </a:solidFill>
                  <a:latin typeface="Calibri"/>
                  <a:ea typeface="Calibri"/>
                  <a:cs typeface="Calibri"/>
                  <a:sym typeface="Calibri"/>
                </a:rPr>
                <a:t>$49,137,943    4.98% </a:t>
              </a:r>
              <a:r>
                <a:rPr lang="en" sz="2000">
                  <a:solidFill>
                    <a:schemeClr val="lt1"/>
                  </a:solidFill>
                  <a:latin typeface="Calibri"/>
                  <a:ea typeface="Calibri"/>
                  <a:cs typeface="Calibri"/>
                  <a:sym typeface="Calibri"/>
                </a:rPr>
                <a:t>  </a:t>
              </a:r>
              <a:endParaRPr sz="800">
                <a:solidFill>
                  <a:schemeClr val="lt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grpSp>
      <p:grpSp>
        <p:nvGrpSpPr>
          <p:cNvPr id="195" name="Google Shape;195;p38"/>
          <p:cNvGrpSpPr/>
          <p:nvPr/>
        </p:nvGrpSpPr>
        <p:grpSpPr>
          <a:xfrm>
            <a:off x="561950" y="142035"/>
            <a:ext cx="2082900" cy="2316835"/>
            <a:chOff x="702120" y="316851"/>
            <a:chExt cx="2082900" cy="2113708"/>
          </a:xfrm>
        </p:grpSpPr>
        <p:sp>
          <p:nvSpPr>
            <p:cNvPr id="196" name="Google Shape;196;p38"/>
            <p:cNvSpPr/>
            <p:nvPr/>
          </p:nvSpPr>
          <p:spPr>
            <a:xfrm>
              <a:off x="702120" y="316851"/>
              <a:ext cx="2082900" cy="1608000"/>
            </a:xfrm>
            <a:prstGeom prst="roundRect">
              <a:avLst>
                <a:gd fmla="val 4485" name="adj"/>
              </a:avLst>
            </a:prstGeom>
            <a:solidFill>
              <a:srgbClr val="A729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97" name="Google Shape;197;p38"/>
            <p:cNvSpPr txBox="1"/>
            <p:nvPr/>
          </p:nvSpPr>
          <p:spPr>
            <a:xfrm>
              <a:off x="1280844" y="1949150"/>
              <a:ext cx="1290900" cy="276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500">
                  <a:solidFill>
                    <a:srgbClr val="A7291E"/>
                  </a:solidFill>
                  <a:latin typeface="Roboto"/>
                  <a:ea typeface="Roboto"/>
                  <a:cs typeface="Roboto"/>
                  <a:sym typeface="Roboto"/>
                </a:rPr>
                <a:t>Fall 2023</a:t>
              </a:r>
              <a:endParaRPr b="1" sz="1500">
                <a:solidFill>
                  <a:srgbClr val="A7291E"/>
                </a:solidFill>
                <a:latin typeface="Roboto"/>
                <a:ea typeface="Roboto"/>
                <a:cs typeface="Roboto"/>
                <a:sym typeface="Roboto"/>
              </a:endParaRPr>
            </a:p>
          </p:txBody>
        </p:sp>
        <p:sp>
          <p:nvSpPr>
            <p:cNvPr id="198" name="Google Shape;198;p38"/>
            <p:cNvSpPr/>
            <p:nvPr/>
          </p:nvSpPr>
          <p:spPr>
            <a:xfrm rot="10800000">
              <a:off x="1881295" y="1828439"/>
              <a:ext cx="90000" cy="199200"/>
            </a:xfrm>
            <a:prstGeom prst="triangle">
              <a:avLst>
                <a:gd fmla="val 50000" name="adj"/>
              </a:avLst>
            </a:prstGeom>
            <a:solidFill>
              <a:srgbClr val="A729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8"/>
            <p:cNvSpPr txBox="1"/>
            <p:nvPr/>
          </p:nvSpPr>
          <p:spPr>
            <a:xfrm>
              <a:off x="702120" y="372349"/>
              <a:ext cx="2082900" cy="1497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lang="en" sz="1700">
                  <a:solidFill>
                    <a:srgbClr val="FFFFFF"/>
                  </a:solidFill>
                  <a:latin typeface="Calibri"/>
                  <a:ea typeface="Calibri"/>
                  <a:cs typeface="Calibri"/>
                  <a:sym typeface="Calibri"/>
                </a:rPr>
                <a:t>Introduce 0-based budgeting to administrative  team </a:t>
              </a:r>
              <a:endParaRPr sz="1700">
                <a:solidFill>
                  <a:srgbClr val="FFFFFF"/>
                </a:solidFill>
                <a:latin typeface="Calibri"/>
                <a:ea typeface="Calibri"/>
                <a:cs typeface="Calibri"/>
                <a:sym typeface="Calibri"/>
              </a:endParaRPr>
            </a:p>
          </p:txBody>
        </p:sp>
        <p:sp>
          <p:nvSpPr>
            <p:cNvPr id="200" name="Google Shape;200;p38"/>
            <p:cNvSpPr/>
            <p:nvPr/>
          </p:nvSpPr>
          <p:spPr>
            <a:xfrm rot="-1789476">
              <a:off x="2097755" y="2240833"/>
              <a:ext cx="160451" cy="160451"/>
            </a:xfrm>
            <a:prstGeom prst="ellipse">
              <a:avLst/>
            </a:prstGeom>
            <a:solidFill>
              <a:srgbClr val="FFFFFF"/>
            </a:solidFill>
            <a:ln cap="flat" cmpd="sng" w="38100">
              <a:solidFill>
                <a:srgbClr val="99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1" name="Google Shape;201;p38"/>
          <p:cNvGrpSpPr/>
          <p:nvPr/>
        </p:nvGrpSpPr>
        <p:grpSpPr>
          <a:xfrm>
            <a:off x="2744900" y="113349"/>
            <a:ext cx="2206200" cy="2373267"/>
            <a:chOff x="2895813" y="408446"/>
            <a:chExt cx="2206200" cy="2018771"/>
          </a:xfrm>
        </p:grpSpPr>
        <p:sp>
          <p:nvSpPr>
            <p:cNvPr id="202" name="Google Shape;202;p38"/>
            <p:cNvSpPr/>
            <p:nvPr/>
          </p:nvSpPr>
          <p:spPr>
            <a:xfrm rot="-1789476">
              <a:off x="4123808" y="2237491"/>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8"/>
            <p:cNvSpPr txBox="1"/>
            <p:nvPr/>
          </p:nvSpPr>
          <p:spPr>
            <a:xfrm>
              <a:off x="3241249" y="1932213"/>
              <a:ext cx="1498200" cy="27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lang="en" sz="1500">
                  <a:solidFill>
                    <a:srgbClr val="A7291E"/>
                  </a:solidFill>
                  <a:latin typeface="Roboto"/>
                  <a:ea typeface="Roboto"/>
                  <a:cs typeface="Roboto"/>
                  <a:sym typeface="Roboto"/>
                </a:rPr>
                <a:t>February 2024</a:t>
              </a:r>
              <a:endParaRPr b="1" sz="1500">
                <a:solidFill>
                  <a:srgbClr val="A7291E"/>
                </a:solidFill>
                <a:latin typeface="Roboto"/>
                <a:ea typeface="Roboto"/>
                <a:cs typeface="Roboto"/>
                <a:sym typeface="Roboto"/>
              </a:endParaRPr>
            </a:p>
          </p:txBody>
        </p:sp>
        <p:sp>
          <p:nvSpPr>
            <p:cNvPr id="204" name="Google Shape;204;p38"/>
            <p:cNvSpPr/>
            <p:nvPr/>
          </p:nvSpPr>
          <p:spPr>
            <a:xfrm>
              <a:off x="2895813" y="408446"/>
              <a:ext cx="2206200" cy="1517100"/>
            </a:xfrm>
            <a:prstGeom prst="roundRect">
              <a:avLst>
                <a:gd fmla="val 4485" name="adj"/>
              </a:avLst>
            </a:prstGeom>
            <a:solidFill>
              <a:srgbClr val="A729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05" name="Google Shape;205;p38"/>
            <p:cNvSpPr/>
            <p:nvPr/>
          </p:nvSpPr>
          <p:spPr>
            <a:xfrm rot="10800000">
              <a:off x="3934465" y="1920663"/>
              <a:ext cx="90000" cy="67500"/>
            </a:xfrm>
            <a:prstGeom prst="triangle">
              <a:avLst>
                <a:gd fmla="val 50000" name="adj"/>
              </a:avLst>
            </a:prstGeom>
            <a:solidFill>
              <a:srgbClr val="A729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8"/>
            <p:cNvSpPr txBox="1"/>
            <p:nvPr/>
          </p:nvSpPr>
          <p:spPr>
            <a:xfrm>
              <a:off x="2933463" y="476694"/>
              <a:ext cx="2130900" cy="1380600"/>
            </a:xfrm>
            <a:prstGeom prst="rect">
              <a:avLst/>
            </a:prstGeom>
            <a:solidFill>
              <a:srgbClr val="A7291E"/>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lt1"/>
                  </a:solidFill>
                  <a:latin typeface="Calibri"/>
                  <a:ea typeface="Calibri"/>
                  <a:cs typeface="Calibri"/>
                  <a:sym typeface="Calibri"/>
                </a:rPr>
                <a:t>Administrators reduced their budgets by 15%.  Moved some summer school expenses into a grant. Total reduction: </a:t>
              </a:r>
              <a:r>
                <a:rPr b="1" lang="en" sz="1300">
                  <a:solidFill>
                    <a:schemeClr val="lt1"/>
                  </a:solidFill>
                  <a:latin typeface="Calibri"/>
                  <a:ea typeface="Calibri"/>
                  <a:cs typeface="Calibri"/>
                  <a:sym typeface="Calibri"/>
                </a:rPr>
                <a:t>-$438,056 (.93%)</a:t>
              </a:r>
              <a:endParaRPr b="1" sz="13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rPr b="1" lang="en" sz="1600">
                  <a:solidFill>
                    <a:schemeClr val="lt1"/>
                  </a:solidFill>
                  <a:latin typeface="Calibri"/>
                  <a:ea typeface="Calibri"/>
                  <a:cs typeface="Calibri"/>
                  <a:sym typeface="Calibri"/>
                </a:rPr>
                <a:t>$</a:t>
              </a:r>
              <a:r>
                <a:rPr b="1" lang="en" sz="1797">
                  <a:solidFill>
                    <a:schemeClr val="lt1"/>
                  </a:solidFill>
                  <a:latin typeface="Calibri"/>
                  <a:ea typeface="Calibri"/>
                  <a:cs typeface="Calibri"/>
                  <a:sym typeface="Calibri"/>
                </a:rPr>
                <a:t>48,699,886   4.05%</a:t>
              </a:r>
              <a:r>
                <a:rPr b="1" lang="en" sz="2297">
                  <a:solidFill>
                    <a:schemeClr val="lt1"/>
                  </a:solidFill>
                  <a:highlight>
                    <a:srgbClr val="FFFF00"/>
                  </a:highlight>
                  <a:latin typeface="Calibri"/>
                  <a:ea typeface="Calibri"/>
                  <a:cs typeface="Calibri"/>
                  <a:sym typeface="Calibri"/>
                </a:rPr>
                <a:t> </a:t>
              </a:r>
              <a:r>
                <a:rPr b="1" lang="en" sz="2297" u="sng">
                  <a:solidFill>
                    <a:schemeClr val="lt1"/>
                  </a:solidFill>
                  <a:highlight>
                    <a:srgbClr val="FFFF00"/>
                  </a:highlight>
                  <a:latin typeface="Calibri"/>
                  <a:ea typeface="Calibri"/>
                  <a:cs typeface="Calibri"/>
                  <a:sym typeface="Calibri"/>
                </a:rPr>
                <a:t> </a:t>
              </a:r>
              <a:endParaRPr b="1" sz="2597" u="sng">
                <a:solidFill>
                  <a:schemeClr val="lt1"/>
                </a:solidFill>
                <a:latin typeface="Calibri"/>
                <a:ea typeface="Calibri"/>
                <a:cs typeface="Calibri"/>
                <a:sym typeface="Calibri"/>
              </a:endParaRPr>
            </a:p>
            <a:p>
              <a:pPr indent="0" lvl="0" marL="0" rtl="0" algn="l">
                <a:lnSpc>
                  <a:spcPct val="90000"/>
                </a:lnSpc>
                <a:spcBef>
                  <a:spcPts val="750"/>
                </a:spcBef>
                <a:spcAft>
                  <a:spcPts val="0"/>
                </a:spcAft>
                <a:buClr>
                  <a:schemeClr val="dk1"/>
                </a:buClr>
                <a:buSzPts val="1100"/>
                <a:buFont typeface="Arial"/>
                <a:buNone/>
              </a:pPr>
              <a:r>
                <a:t/>
              </a:r>
              <a:endParaRPr sz="2100" u="sng">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900">
                  <a:solidFill>
                    <a:schemeClr val="lt1"/>
                  </a:solidFill>
                  <a:latin typeface="Calibri"/>
                  <a:ea typeface="Calibri"/>
                  <a:cs typeface="Calibri"/>
                  <a:sym typeface="Calibri"/>
                </a:rPr>
                <a:t> </a:t>
              </a:r>
              <a:endParaRPr sz="800">
                <a:solidFill>
                  <a:schemeClr val="lt1"/>
                </a:solidFill>
                <a:latin typeface="Roboto"/>
                <a:ea typeface="Roboto"/>
                <a:cs typeface="Roboto"/>
                <a:sym typeface="Roboto"/>
              </a:endParaRPr>
            </a:p>
          </p:txBody>
        </p:sp>
      </p:grpSp>
      <p:grpSp>
        <p:nvGrpSpPr>
          <p:cNvPr id="207" name="Google Shape;207;p38"/>
          <p:cNvGrpSpPr/>
          <p:nvPr/>
        </p:nvGrpSpPr>
        <p:grpSpPr>
          <a:xfrm>
            <a:off x="4992900" y="114272"/>
            <a:ext cx="2149500" cy="2372348"/>
            <a:chOff x="5228350" y="71106"/>
            <a:chExt cx="2149500" cy="2402864"/>
          </a:xfrm>
        </p:grpSpPr>
        <p:sp>
          <p:nvSpPr>
            <p:cNvPr id="208" name="Google Shape;208;p38"/>
            <p:cNvSpPr/>
            <p:nvPr/>
          </p:nvSpPr>
          <p:spPr>
            <a:xfrm rot="-1789476">
              <a:off x="6265086" y="2284244"/>
              <a:ext cx="160451" cy="160451"/>
            </a:xfrm>
            <a:prstGeom prst="ellipse">
              <a:avLst/>
            </a:prstGeom>
            <a:solidFill>
              <a:schemeClr val="lt1"/>
            </a:solidFill>
            <a:ln cap="flat" cmpd="sng" w="38100">
              <a:solidFill>
                <a:srgbClr val="85858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8"/>
            <p:cNvSpPr txBox="1"/>
            <p:nvPr/>
          </p:nvSpPr>
          <p:spPr>
            <a:xfrm>
              <a:off x="5552750" y="1928533"/>
              <a:ext cx="1279800" cy="375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500">
                  <a:solidFill>
                    <a:srgbClr val="A7291E"/>
                  </a:solidFill>
                  <a:latin typeface="Roboto"/>
                  <a:ea typeface="Roboto"/>
                  <a:cs typeface="Roboto"/>
                  <a:sym typeface="Roboto"/>
                </a:rPr>
                <a:t>April 2024 </a:t>
              </a:r>
              <a:endParaRPr b="1" sz="1500">
                <a:solidFill>
                  <a:srgbClr val="A7291E"/>
                </a:solidFill>
                <a:latin typeface="Roboto"/>
                <a:ea typeface="Roboto"/>
                <a:cs typeface="Roboto"/>
                <a:sym typeface="Roboto"/>
              </a:endParaRPr>
            </a:p>
          </p:txBody>
        </p:sp>
        <p:sp>
          <p:nvSpPr>
            <p:cNvPr id="210" name="Google Shape;210;p38"/>
            <p:cNvSpPr/>
            <p:nvPr/>
          </p:nvSpPr>
          <p:spPr>
            <a:xfrm>
              <a:off x="5228350" y="71106"/>
              <a:ext cx="2130900" cy="1775700"/>
            </a:xfrm>
            <a:prstGeom prst="roundRect">
              <a:avLst>
                <a:gd fmla="val 5073" name="adj"/>
              </a:avLst>
            </a:prstGeom>
            <a:solidFill>
              <a:srgbClr val="A729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11" name="Google Shape;211;p38"/>
            <p:cNvSpPr/>
            <p:nvPr/>
          </p:nvSpPr>
          <p:spPr>
            <a:xfrm rot="10800000">
              <a:off x="5993150" y="1846800"/>
              <a:ext cx="90000" cy="108300"/>
            </a:xfrm>
            <a:prstGeom prst="triangle">
              <a:avLst>
                <a:gd fmla="val 50000" name="adj"/>
              </a:avLst>
            </a:prstGeom>
            <a:solidFill>
              <a:srgbClr val="A729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8"/>
            <p:cNvSpPr txBox="1"/>
            <p:nvPr/>
          </p:nvSpPr>
          <p:spPr>
            <a:xfrm>
              <a:off x="5294950" y="102558"/>
              <a:ext cx="2082900" cy="1695000"/>
            </a:xfrm>
            <a:prstGeom prst="rect">
              <a:avLst/>
            </a:prstGeom>
            <a:solidFill>
              <a:srgbClr val="A7291E"/>
            </a:solid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solidFill>
                    <a:schemeClr val="lt1"/>
                  </a:solidFill>
                  <a:latin typeface="Calibri"/>
                  <a:ea typeface="Calibri"/>
                  <a:cs typeface="Calibri"/>
                  <a:sym typeface="Calibri"/>
                </a:rPr>
                <a:t>Town council reduction to the BOE budget:</a:t>
              </a:r>
              <a:endParaRPr>
                <a:solidFill>
                  <a:schemeClr val="lt1"/>
                </a:solidFill>
                <a:latin typeface="Calibri"/>
                <a:ea typeface="Calibri"/>
                <a:cs typeface="Calibri"/>
                <a:sym typeface="Calibri"/>
              </a:endParaRPr>
            </a:p>
            <a:p>
              <a:pPr indent="0" lvl="0" marL="0" rtl="0" algn="l">
                <a:lnSpc>
                  <a:spcPct val="100000"/>
                </a:lnSpc>
                <a:spcBef>
                  <a:spcPts val="0"/>
                </a:spcBef>
                <a:spcAft>
                  <a:spcPts val="0"/>
                </a:spcAft>
                <a:buNone/>
              </a:pPr>
              <a:r>
                <a:rPr b="1" lang="en" sz="1600">
                  <a:solidFill>
                    <a:schemeClr val="lt1"/>
                  </a:solidFill>
                  <a:latin typeface="Calibri"/>
                  <a:ea typeface="Calibri"/>
                  <a:cs typeface="Calibri"/>
                  <a:sym typeface="Calibri"/>
                </a:rPr>
                <a:t>- $703,722            </a:t>
              </a:r>
              <a:r>
                <a:rPr b="1" lang="en" sz="1650">
                  <a:solidFill>
                    <a:schemeClr val="lt1"/>
                  </a:solidFill>
                  <a:latin typeface="Calibri"/>
                  <a:ea typeface="Calibri"/>
                  <a:cs typeface="Calibri"/>
                  <a:sym typeface="Calibri"/>
                </a:rPr>
                <a:t>$47,508,839</a:t>
              </a:r>
              <a:r>
                <a:rPr b="1" lang="en" sz="1550">
                  <a:solidFill>
                    <a:schemeClr val="lt1"/>
                  </a:solidFill>
                  <a:latin typeface="Calibri"/>
                  <a:ea typeface="Calibri"/>
                  <a:cs typeface="Calibri"/>
                  <a:sym typeface="Calibri"/>
                </a:rPr>
                <a:t>     </a:t>
              </a:r>
              <a:r>
                <a:rPr b="1" lang="en" sz="1600">
                  <a:solidFill>
                    <a:schemeClr val="lt1"/>
                  </a:solidFill>
                  <a:latin typeface="Calibri"/>
                  <a:ea typeface="Calibri"/>
                  <a:cs typeface="Calibri"/>
                  <a:sym typeface="Calibri"/>
                </a:rPr>
                <a:t>1.5%</a:t>
              </a:r>
              <a:endParaRPr b="1" sz="1600">
                <a:solidFill>
                  <a:schemeClr val="lt1"/>
                </a:solidFill>
                <a:latin typeface="Calibri"/>
                <a:ea typeface="Calibri"/>
                <a:cs typeface="Calibri"/>
                <a:sym typeface="Calibri"/>
              </a:endParaRPr>
            </a:p>
            <a:p>
              <a:pPr indent="0" lvl="0" marL="0" rtl="0" algn="l">
                <a:lnSpc>
                  <a:spcPct val="100000"/>
                </a:lnSpc>
                <a:spcBef>
                  <a:spcPts val="0"/>
                </a:spcBef>
                <a:spcAft>
                  <a:spcPts val="0"/>
                </a:spcAft>
                <a:buNone/>
              </a:pPr>
              <a:r>
                <a:rPr b="1" lang="en" sz="1600">
                  <a:solidFill>
                    <a:schemeClr val="lt1"/>
                  </a:solidFill>
                  <a:latin typeface="Calibri"/>
                  <a:ea typeface="Calibri"/>
                  <a:cs typeface="Calibri"/>
                  <a:sym typeface="Calibri"/>
                </a:rPr>
                <a:t>MR	                   .38mil</a:t>
              </a:r>
              <a:endParaRPr b="1" sz="1600">
                <a:solidFill>
                  <a:schemeClr val="lt1"/>
                </a:solidFill>
                <a:latin typeface="Calibri"/>
                <a:ea typeface="Calibri"/>
                <a:cs typeface="Calibri"/>
                <a:sym typeface="Calibri"/>
              </a:endParaRPr>
            </a:p>
            <a:p>
              <a:pPr indent="0" lvl="0" marL="0" rtl="0" algn="l">
                <a:lnSpc>
                  <a:spcPct val="100000"/>
                </a:lnSpc>
                <a:spcBef>
                  <a:spcPts val="0"/>
                </a:spcBef>
                <a:spcAft>
                  <a:spcPts val="0"/>
                </a:spcAft>
                <a:buNone/>
              </a:pPr>
              <a:r>
                <a:rPr b="1" lang="en" sz="1550">
                  <a:solidFill>
                    <a:schemeClr val="lt1"/>
                  </a:solidFill>
                  <a:latin typeface="Calibri"/>
                  <a:ea typeface="Calibri"/>
                  <a:cs typeface="Calibri"/>
                  <a:sym typeface="Calibri"/>
                </a:rPr>
                <a:t>   </a:t>
              </a:r>
              <a:endParaRPr b="1" sz="200">
                <a:solidFill>
                  <a:schemeClr val="lt1"/>
                </a:solidFill>
                <a:latin typeface="Calibri"/>
                <a:ea typeface="Calibri"/>
                <a:cs typeface="Calibri"/>
                <a:sym typeface="Calibri"/>
              </a:endParaRPr>
            </a:p>
            <a:p>
              <a:pPr indent="0" lvl="0" marL="0" rtl="0" algn="l">
                <a:lnSpc>
                  <a:spcPct val="115000"/>
                </a:lnSpc>
                <a:spcBef>
                  <a:spcPts val="0"/>
                </a:spcBef>
                <a:spcAft>
                  <a:spcPts val="1600"/>
                </a:spcAft>
                <a:buNone/>
              </a:pPr>
              <a:r>
                <a:rPr lang="en" sz="800">
                  <a:solidFill>
                    <a:srgbClr val="5E5E5E"/>
                  </a:solidFill>
                  <a:latin typeface="Roboto"/>
                  <a:ea typeface="Roboto"/>
                  <a:cs typeface="Roboto"/>
                  <a:sym typeface="Roboto"/>
                </a:rPr>
                <a:t>                          </a:t>
              </a:r>
              <a:endParaRPr sz="800">
                <a:solidFill>
                  <a:srgbClr val="5E5E5E"/>
                </a:solidFill>
                <a:latin typeface="Roboto"/>
                <a:ea typeface="Roboto"/>
                <a:cs typeface="Roboto"/>
                <a:sym typeface="Roboto"/>
              </a:endParaRPr>
            </a:p>
          </p:txBody>
        </p:sp>
      </p:grpSp>
      <p:grpSp>
        <p:nvGrpSpPr>
          <p:cNvPr id="213" name="Google Shape;213;p38"/>
          <p:cNvGrpSpPr/>
          <p:nvPr/>
        </p:nvGrpSpPr>
        <p:grpSpPr>
          <a:xfrm>
            <a:off x="6273225" y="2644470"/>
            <a:ext cx="2130900" cy="2395141"/>
            <a:chOff x="6282827" y="2465294"/>
            <a:chExt cx="2130900" cy="2455044"/>
          </a:xfrm>
        </p:grpSpPr>
        <p:sp>
          <p:nvSpPr>
            <p:cNvPr id="214" name="Google Shape;214;p38"/>
            <p:cNvSpPr/>
            <p:nvPr/>
          </p:nvSpPr>
          <p:spPr>
            <a:xfrm rot="-1789476">
              <a:off x="7014572" y="2494568"/>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8"/>
            <p:cNvSpPr txBox="1"/>
            <p:nvPr/>
          </p:nvSpPr>
          <p:spPr>
            <a:xfrm>
              <a:off x="6404927" y="2574755"/>
              <a:ext cx="1468500" cy="219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500">
                  <a:solidFill>
                    <a:srgbClr val="A7291E"/>
                  </a:solidFill>
                  <a:latin typeface="Roboto"/>
                  <a:ea typeface="Roboto"/>
                  <a:cs typeface="Roboto"/>
                  <a:sym typeface="Roboto"/>
                </a:rPr>
                <a:t>May 2024</a:t>
              </a:r>
              <a:endParaRPr b="1" sz="1500">
                <a:solidFill>
                  <a:srgbClr val="A7291E"/>
                </a:solidFill>
                <a:latin typeface="Roboto"/>
                <a:ea typeface="Roboto"/>
                <a:cs typeface="Roboto"/>
                <a:sym typeface="Roboto"/>
              </a:endParaRPr>
            </a:p>
          </p:txBody>
        </p:sp>
        <p:sp>
          <p:nvSpPr>
            <p:cNvPr id="216" name="Google Shape;216;p38"/>
            <p:cNvSpPr/>
            <p:nvPr/>
          </p:nvSpPr>
          <p:spPr>
            <a:xfrm>
              <a:off x="6282827" y="3070638"/>
              <a:ext cx="2130900" cy="1791600"/>
            </a:xfrm>
            <a:prstGeom prst="roundRect">
              <a:avLst>
                <a:gd fmla="val 4485" name="adj"/>
              </a:avLst>
            </a:prstGeom>
            <a:solidFill>
              <a:srgbClr val="A729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17" name="Google Shape;217;p38"/>
            <p:cNvSpPr txBox="1"/>
            <p:nvPr/>
          </p:nvSpPr>
          <p:spPr>
            <a:xfrm>
              <a:off x="6371752" y="3128738"/>
              <a:ext cx="1949700" cy="17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500">
                  <a:solidFill>
                    <a:schemeClr val="lt1"/>
                  </a:solidFill>
                  <a:latin typeface="Roboto"/>
                  <a:ea typeface="Roboto"/>
                  <a:cs typeface="Roboto"/>
                  <a:sym typeface="Roboto"/>
                </a:rPr>
                <a:t>Referendum fails &amp;</a:t>
              </a:r>
              <a:endParaRPr sz="1500">
                <a:solidFill>
                  <a:schemeClr val="lt1"/>
                </a:solidFill>
                <a:latin typeface="Roboto"/>
                <a:ea typeface="Roboto"/>
                <a:cs typeface="Roboto"/>
                <a:sym typeface="Roboto"/>
              </a:endParaRPr>
            </a:p>
            <a:p>
              <a:pPr indent="0" lvl="0" marL="0" rtl="0" algn="l">
                <a:lnSpc>
                  <a:spcPct val="115000"/>
                </a:lnSpc>
                <a:spcBef>
                  <a:spcPts val="0"/>
                </a:spcBef>
                <a:spcAft>
                  <a:spcPts val="0"/>
                </a:spcAft>
                <a:buNone/>
              </a:pPr>
              <a:r>
                <a:rPr lang="en" sz="1500">
                  <a:solidFill>
                    <a:schemeClr val="lt1"/>
                  </a:solidFill>
                  <a:latin typeface="Roboto"/>
                  <a:ea typeface="Roboto"/>
                  <a:cs typeface="Roboto"/>
                  <a:sym typeface="Roboto"/>
                </a:rPr>
                <a:t>Town Council reduces BOE budget by an additional </a:t>
              </a:r>
              <a:endParaRPr sz="1500">
                <a:solidFill>
                  <a:schemeClr val="lt1"/>
                </a:solidFill>
                <a:latin typeface="Roboto"/>
                <a:ea typeface="Roboto"/>
                <a:cs typeface="Roboto"/>
                <a:sym typeface="Roboto"/>
              </a:endParaRPr>
            </a:p>
            <a:p>
              <a:pPr indent="0" lvl="0" marL="0" rtl="0" algn="l">
                <a:lnSpc>
                  <a:spcPct val="115000"/>
                </a:lnSpc>
                <a:spcBef>
                  <a:spcPts val="0"/>
                </a:spcBef>
                <a:spcAft>
                  <a:spcPts val="0"/>
                </a:spcAft>
                <a:buNone/>
              </a:pPr>
              <a:r>
                <a:rPr b="1" lang="en" sz="1500">
                  <a:solidFill>
                    <a:schemeClr val="lt1"/>
                  </a:solidFill>
                  <a:latin typeface="Roboto"/>
                  <a:ea typeface="Roboto"/>
                  <a:cs typeface="Roboto"/>
                  <a:sym typeface="Roboto"/>
                </a:rPr>
                <a:t>-$125,000</a:t>
              </a:r>
              <a:endParaRPr b="1" sz="1500">
                <a:solidFill>
                  <a:schemeClr val="lt1"/>
                </a:solidFill>
                <a:latin typeface="Roboto"/>
                <a:ea typeface="Roboto"/>
                <a:cs typeface="Roboto"/>
                <a:sym typeface="Roboto"/>
              </a:endParaRPr>
            </a:p>
            <a:p>
              <a:pPr indent="0" lvl="0" marL="0" rtl="0" algn="l">
                <a:lnSpc>
                  <a:spcPct val="115000"/>
                </a:lnSpc>
                <a:spcBef>
                  <a:spcPts val="0"/>
                </a:spcBef>
                <a:spcAft>
                  <a:spcPts val="0"/>
                </a:spcAft>
                <a:buNone/>
              </a:pPr>
              <a:r>
                <a:t/>
              </a:r>
              <a:endParaRPr b="1" sz="1600">
                <a:solidFill>
                  <a:schemeClr val="lt1"/>
                </a:solidFill>
                <a:latin typeface="Roboto"/>
                <a:ea typeface="Roboto"/>
                <a:cs typeface="Roboto"/>
                <a:sym typeface="Roboto"/>
              </a:endParaRPr>
            </a:p>
            <a:p>
              <a:pPr indent="0" lvl="0" marL="0" rtl="0" algn="l">
                <a:lnSpc>
                  <a:spcPct val="115000"/>
                </a:lnSpc>
                <a:spcBef>
                  <a:spcPts val="0"/>
                </a:spcBef>
                <a:spcAft>
                  <a:spcPts val="0"/>
                </a:spcAft>
                <a:buNone/>
              </a:pPr>
              <a:r>
                <a:t/>
              </a:r>
              <a:endParaRPr sz="1600">
                <a:solidFill>
                  <a:schemeClr val="lt1"/>
                </a:solidFill>
              </a:endParaRPr>
            </a:p>
          </p:txBody>
        </p:sp>
        <p:sp>
          <p:nvSpPr>
            <p:cNvPr id="218" name="Google Shape;218;p38"/>
            <p:cNvSpPr/>
            <p:nvPr/>
          </p:nvSpPr>
          <p:spPr>
            <a:xfrm>
              <a:off x="7094180" y="3005991"/>
              <a:ext cx="90000" cy="67500"/>
            </a:xfrm>
            <a:prstGeom prst="triangle">
              <a:avLst>
                <a:gd fmla="val 50000" name="adj"/>
              </a:avLst>
            </a:prstGeom>
            <a:solidFill>
              <a:srgbClr val="A729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9" name="Google Shape;219;p38"/>
          <p:cNvSpPr/>
          <p:nvPr/>
        </p:nvSpPr>
        <p:spPr>
          <a:xfrm rot="-1789476">
            <a:off x="2946335" y="2646610"/>
            <a:ext cx="160451" cy="160451"/>
          </a:xfrm>
          <a:prstGeom prst="ellipse">
            <a:avLst/>
          </a:prstGeom>
          <a:solidFill>
            <a:srgbClr val="FFFFFF"/>
          </a:solidFill>
          <a:ln cap="flat" cmpd="sng" w="38100">
            <a:solidFill>
              <a:srgbClr val="99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0" name="Google Shape;220;p38"/>
          <p:cNvGrpSpPr/>
          <p:nvPr/>
        </p:nvGrpSpPr>
        <p:grpSpPr>
          <a:xfrm>
            <a:off x="3949104" y="2617335"/>
            <a:ext cx="2213543" cy="2366833"/>
            <a:chOff x="3957700" y="2543425"/>
            <a:chExt cx="2142000" cy="1958812"/>
          </a:xfrm>
        </p:grpSpPr>
        <p:sp>
          <p:nvSpPr>
            <p:cNvPr id="221" name="Google Shape;221;p38"/>
            <p:cNvSpPr/>
            <p:nvPr/>
          </p:nvSpPr>
          <p:spPr>
            <a:xfrm rot="-1789476">
              <a:off x="4941257" y="2572699"/>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8"/>
            <p:cNvSpPr txBox="1"/>
            <p:nvPr/>
          </p:nvSpPr>
          <p:spPr>
            <a:xfrm>
              <a:off x="4255800" y="2650063"/>
              <a:ext cx="1526400" cy="276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500">
                  <a:solidFill>
                    <a:srgbClr val="A7291E"/>
                  </a:solidFill>
                  <a:latin typeface="Roboto"/>
                  <a:ea typeface="Roboto"/>
                  <a:cs typeface="Roboto"/>
                  <a:sym typeface="Roboto"/>
                </a:rPr>
                <a:t>March 2024</a:t>
              </a:r>
              <a:endParaRPr b="1" sz="1500">
                <a:solidFill>
                  <a:srgbClr val="A7291E"/>
                </a:solidFill>
                <a:latin typeface="Roboto"/>
                <a:ea typeface="Roboto"/>
                <a:cs typeface="Roboto"/>
                <a:sym typeface="Roboto"/>
              </a:endParaRPr>
            </a:p>
          </p:txBody>
        </p:sp>
        <p:sp>
          <p:nvSpPr>
            <p:cNvPr id="223" name="Google Shape;223;p38"/>
            <p:cNvSpPr/>
            <p:nvPr/>
          </p:nvSpPr>
          <p:spPr>
            <a:xfrm>
              <a:off x="3957700" y="3070638"/>
              <a:ext cx="2142000" cy="1431600"/>
            </a:xfrm>
            <a:prstGeom prst="roundRect">
              <a:avLst>
                <a:gd fmla="val 4485" name="adj"/>
              </a:avLst>
            </a:prstGeom>
            <a:solidFill>
              <a:srgbClr val="A729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24" name="Google Shape;224;p38"/>
            <p:cNvSpPr txBox="1"/>
            <p:nvPr/>
          </p:nvSpPr>
          <p:spPr>
            <a:xfrm>
              <a:off x="3999996" y="3055272"/>
              <a:ext cx="2057400" cy="143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600">
                  <a:solidFill>
                    <a:schemeClr val="lt1"/>
                  </a:solidFill>
                  <a:latin typeface="Calibri"/>
                  <a:ea typeface="Calibri"/>
                  <a:cs typeface="Calibri"/>
                  <a:sym typeface="Calibri"/>
                </a:rPr>
                <a:t>District &amp; BOE made further reductions and unanimously adopted</a:t>
              </a:r>
              <a:endParaRPr sz="16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rPr b="1" lang="en" sz="1800">
                  <a:solidFill>
                    <a:schemeClr val="lt1"/>
                  </a:solidFill>
                  <a:latin typeface="Calibri"/>
                  <a:ea typeface="Calibri"/>
                  <a:cs typeface="Calibri"/>
                  <a:sym typeface="Calibri"/>
                </a:rPr>
                <a:t>$48,212,561   3.01%          MR</a:t>
              </a:r>
              <a:r>
                <a:rPr lang="en" sz="1800">
                  <a:solidFill>
                    <a:schemeClr val="dk1"/>
                  </a:solidFill>
                  <a:latin typeface="Calibri"/>
                  <a:ea typeface="Calibri"/>
                  <a:cs typeface="Calibri"/>
                  <a:sym typeface="Calibri"/>
                </a:rPr>
                <a:t>	                 </a:t>
              </a:r>
              <a:r>
                <a:rPr b="1" lang="en" sz="1800">
                  <a:solidFill>
                    <a:schemeClr val="lt1"/>
                  </a:solidFill>
                  <a:latin typeface="Calibri"/>
                  <a:ea typeface="Calibri"/>
                  <a:cs typeface="Calibri"/>
                  <a:sym typeface="Calibri"/>
                </a:rPr>
                <a:t>.78mil</a:t>
              </a:r>
              <a:endParaRPr b="1" sz="1800">
                <a:solidFill>
                  <a:schemeClr val="lt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lt1"/>
                  </a:solidFill>
                </a:rPr>
                <a:t> </a:t>
              </a:r>
              <a:endParaRPr sz="1300">
                <a:solidFill>
                  <a:schemeClr val="lt1"/>
                </a:solidFill>
              </a:endParaRPr>
            </a:p>
            <a:p>
              <a:pPr indent="0" lvl="0" marL="0" rtl="0" algn="l">
                <a:lnSpc>
                  <a:spcPct val="115000"/>
                </a:lnSpc>
                <a:spcBef>
                  <a:spcPts val="1600"/>
                </a:spcBef>
                <a:spcAft>
                  <a:spcPts val="1600"/>
                </a:spcAft>
                <a:buNone/>
              </a:pPr>
              <a:r>
                <a:t/>
              </a:r>
              <a:endParaRPr sz="1300">
                <a:solidFill>
                  <a:schemeClr val="lt1"/>
                </a:solidFill>
              </a:endParaRPr>
            </a:p>
          </p:txBody>
        </p:sp>
        <p:sp>
          <p:nvSpPr>
            <p:cNvPr id="225" name="Google Shape;225;p38"/>
            <p:cNvSpPr/>
            <p:nvPr/>
          </p:nvSpPr>
          <p:spPr>
            <a:xfrm>
              <a:off x="4976490" y="3005991"/>
              <a:ext cx="90000" cy="67500"/>
            </a:xfrm>
            <a:prstGeom prst="triangle">
              <a:avLst>
                <a:gd fmla="val 50000" name="adj"/>
              </a:avLst>
            </a:prstGeom>
            <a:solidFill>
              <a:srgbClr val="A729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6" name="Google Shape;226;p38"/>
          <p:cNvSpPr/>
          <p:nvPr/>
        </p:nvSpPr>
        <p:spPr>
          <a:xfrm>
            <a:off x="3055125" y="3149275"/>
            <a:ext cx="76800" cy="112200"/>
          </a:xfrm>
          <a:prstGeom prst="triangle">
            <a:avLst>
              <a:gd fmla="val 50000" name="adj"/>
            </a:avLst>
          </a:prstGeom>
          <a:solidFill>
            <a:srgbClr val="A729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8"/>
          <p:cNvSpPr/>
          <p:nvPr/>
        </p:nvSpPr>
        <p:spPr>
          <a:xfrm rot="1433624">
            <a:off x="8111220" y="2623647"/>
            <a:ext cx="1116922" cy="58027"/>
          </a:xfrm>
          <a:prstGeom prst="roundRect">
            <a:avLst>
              <a:gd fmla="val 50000" name="adj"/>
            </a:avLst>
          </a:prstGeom>
          <a:solidFill>
            <a:srgbClr val="D9D9D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8"/>
          <p:cNvSpPr/>
          <p:nvPr/>
        </p:nvSpPr>
        <p:spPr>
          <a:xfrm>
            <a:off x="7184200" y="113325"/>
            <a:ext cx="1941900" cy="1753200"/>
          </a:xfrm>
          <a:prstGeom prst="roundRect">
            <a:avLst>
              <a:gd fmla="val 4485" name="adj"/>
            </a:avLst>
          </a:prstGeom>
          <a:solidFill>
            <a:srgbClr val="A729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29" name="Google Shape;229;p38"/>
          <p:cNvSpPr/>
          <p:nvPr/>
        </p:nvSpPr>
        <p:spPr>
          <a:xfrm flipH="1" rot="9506197">
            <a:off x="8120019" y="1756805"/>
            <a:ext cx="187740" cy="211916"/>
          </a:xfrm>
          <a:prstGeom prst="triangle">
            <a:avLst>
              <a:gd fmla="val 0" name="adj"/>
            </a:avLst>
          </a:prstGeom>
          <a:solidFill>
            <a:srgbClr val="A729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8"/>
          <p:cNvSpPr txBox="1"/>
          <p:nvPr/>
        </p:nvSpPr>
        <p:spPr>
          <a:xfrm>
            <a:off x="7184200" y="114275"/>
            <a:ext cx="1941900" cy="1070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lt1"/>
                </a:solidFill>
                <a:latin typeface="Calibri"/>
                <a:ea typeface="Calibri"/>
                <a:cs typeface="Calibri"/>
                <a:sym typeface="Calibri"/>
              </a:rPr>
              <a:t>Propose $125,000 reductions to bring BOE budget to:</a:t>
            </a:r>
            <a:endParaRPr sz="1600">
              <a:solidFill>
                <a:schemeClr val="lt1"/>
              </a:solidFill>
              <a:latin typeface="Calibri"/>
              <a:ea typeface="Calibri"/>
              <a:cs typeface="Calibri"/>
              <a:sym typeface="Calibri"/>
            </a:endParaRPr>
          </a:p>
          <a:p>
            <a:pPr indent="0" lvl="0" marL="0" rtl="0" algn="l">
              <a:spcBef>
                <a:spcPts val="0"/>
              </a:spcBef>
              <a:spcAft>
                <a:spcPts val="0"/>
              </a:spcAft>
              <a:buNone/>
            </a:pPr>
            <a:r>
              <a:t/>
            </a:r>
            <a:endParaRPr b="1" sz="1600">
              <a:solidFill>
                <a:schemeClr val="lt1"/>
              </a:solidFill>
              <a:latin typeface="Calibri"/>
              <a:ea typeface="Calibri"/>
              <a:cs typeface="Calibri"/>
              <a:sym typeface="Calibri"/>
            </a:endParaRPr>
          </a:p>
          <a:p>
            <a:pPr indent="0" lvl="0" marL="0" rtl="0" algn="l">
              <a:spcBef>
                <a:spcPts val="0"/>
              </a:spcBef>
              <a:spcAft>
                <a:spcPts val="0"/>
              </a:spcAft>
              <a:buNone/>
            </a:pPr>
            <a:r>
              <a:rPr b="1" lang="en" sz="1600">
                <a:solidFill>
                  <a:schemeClr val="lt1"/>
                </a:solidFill>
                <a:latin typeface="Calibri"/>
                <a:ea typeface="Calibri"/>
                <a:cs typeface="Calibri"/>
                <a:sym typeface="Calibri"/>
              </a:rPr>
              <a:t>$47,383,839  1.24%</a:t>
            </a:r>
            <a:endParaRPr b="1" sz="1600">
              <a:solidFill>
                <a:schemeClr val="lt1"/>
              </a:solidFill>
              <a:latin typeface="Calibri"/>
              <a:ea typeface="Calibri"/>
              <a:cs typeface="Calibri"/>
              <a:sym typeface="Calibri"/>
            </a:endParaRPr>
          </a:p>
          <a:p>
            <a:pPr indent="0" lvl="0" marL="0" rtl="0" algn="l">
              <a:spcBef>
                <a:spcPts val="0"/>
              </a:spcBef>
              <a:spcAft>
                <a:spcPts val="0"/>
              </a:spcAft>
              <a:buNone/>
            </a:pPr>
            <a:r>
              <a:rPr b="1" lang="en" sz="1600">
                <a:solidFill>
                  <a:schemeClr val="lt1"/>
                </a:solidFill>
                <a:latin typeface="Calibri"/>
                <a:ea typeface="Calibri"/>
                <a:cs typeface="Calibri"/>
                <a:sym typeface="Calibri"/>
              </a:rPr>
              <a:t>MR                   .3</a:t>
            </a:r>
            <a:r>
              <a:rPr b="1" lang="en" sz="1600">
                <a:solidFill>
                  <a:schemeClr val="lt1"/>
                </a:solidFill>
                <a:latin typeface="Calibri"/>
                <a:ea typeface="Calibri"/>
                <a:cs typeface="Calibri"/>
                <a:sym typeface="Calibri"/>
              </a:rPr>
              <a:t>2mil</a:t>
            </a:r>
            <a:endParaRPr sz="1800">
              <a:solidFill>
                <a:schemeClr val="dk1"/>
              </a:solidFill>
              <a:latin typeface="Calibri"/>
              <a:ea typeface="Calibri"/>
              <a:cs typeface="Calibri"/>
              <a:sym typeface="Calibri"/>
            </a:endParaRPr>
          </a:p>
        </p:txBody>
      </p:sp>
      <p:sp>
        <p:nvSpPr>
          <p:cNvPr id="231" name="Google Shape;231;p38"/>
          <p:cNvSpPr txBox="1"/>
          <p:nvPr/>
        </p:nvSpPr>
        <p:spPr>
          <a:xfrm>
            <a:off x="7564475" y="2044450"/>
            <a:ext cx="1254300" cy="35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2" name="Google Shape;232;p38"/>
          <p:cNvSpPr txBox="1"/>
          <p:nvPr/>
        </p:nvSpPr>
        <p:spPr>
          <a:xfrm>
            <a:off x="7749400" y="2020038"/>
            <a:ext cx="1254300" cy="35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A7291E"/>
                </a:solidFill>
                <a:latin typeface="Roboto"/>
                <a:ea typeface="Roboto"/>
                <a:cs typeface="Roboto"/>
                <a:sym typeface="Roboto"/>
              </a:rPr>
              <a:t>June 2024</a:t>
            </a:r>
            <a:endParaRPr b="1" sz="1500">
              <a:solidFill>
                <a:srgbClr val="A7291E"/>
              </a:solidFill>
              <a:latin typeface="Roboto"/>
              <a:ea typeface="Roboto"/>
              <a:cs typeface="Roboto"/>
              <a:sym typeface="Roboto"/>
            </a:endParaRPr>
          </a:p>
        </p:txBody>
      </p:sp>
      <p:sp>
        <p:nvSpPr>
          <p:cNvPr id="233" name="Google Shape;233;p38"/>
          <p:cNvSpPr/>
          <p:nvPr/>
        </p:nvSpPr>
        <p:spPr>
          <a:xfrm rot="-1789476">
            <a:off x="8060210" y="2338810"/>
            <a:ext cx="160451" cy="160451"/>
          </a:xfrm>
          <a:prstGeom prst="ellipse">
            <a:avLst/>
          </a:prstGeom>
          <a:solidFill>
            <a:srgbClr val="FFFFFF"/>
          </a:solidFill>
          <a:ln cap="flat" cmpd="sng" w="38100">
            <a:solidFill>
              <a:srgbClr val="99999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9"/>
          <p:cNvSpPr txBox="1"/>
          <p:nvPr>
            <p:ph type="title"/>
          </p:nvPr>
        </p:nvSpPr>
        <p:spPr>
          <a:xfrm>
            <a:off x="1169550" y="-224500"/>
            <a:ext cx="6778500" cy="5502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2"/>
              </a:buClr>
              <a:buSzPct val="32142"/>
              <a:buFont typeface="Arial"/>
              <a:buNone/>
            </a:pPr>
            <a:r>
              <a:t/>
            </a:r>
            <a:endParaRPr/>
          </a:p>
          <a:p>
            <a:pPr indent="0" lvl="0" marL="0" rtl="0" algn="ctr">
              <a:spcBef>
                <a:spcPts val="0"/>
              </a:spcBef>
              <a:spcAft>
                <a:spcPts val="0"/>
              </a:spcAft>
              <a:buClr>
                <a:schemeClr val="dk2"/>
              </a:buClr>
              <a:buSzPct val="29779"/>
              <a:buFont typeface="Arial"/>
              <a:buNone/>
            </a:pPr>
            <a:r>
              <a:rPr b="1" lang="en" sz="3022">
                <a:solidFill>
                  <a:srgbClr val="5E5E5E"/>
                </a:solidFill>
                <a:highlight>
                  <a:srgbClr val="FFFF00"/>
                </a:highlight>
                <a:latin typeface="Calibri"/>
                <a:ea typeface="Calibri"/>
                <a:cs typeface="Calibri"/>
                <a:sym typeface="Calibri"/>
              </a:rPr>
              <a:t>Town Council Reductions</a:t>
            </a:r>
            <a:endParaRPr b="1" sz="3022">
              <a:solidFill>
                <a:srgbClr val="5E5E5E"/>
              </a:solidFill>
              <a:highlight>
                <a:srgbClr val="FFFF00"/>
              </a:highlight>
              <a:latin typeface="Calibri"/>
              <a:ea typeface="Calibri"/>
              <a:cs typeface="Calibri"/>
              <a:sym typeface="Calibri"/>
            </a:endParaRPr>
          </a:p>
        </p:txBody>
      </p:sp>
      <p:sp>
        <p:nvSpPr>
          <p:cNvPr id="239" name="Google Shape;239;p39"/>
          <p:cNvSpPr txBox="1"/>
          <p:nvPr>
            <p:ph idx="1" type="body"/>
          </p:nvPr>
        </p:nvSpPr>
        <p:spPr>
          <a:xfrm>
            <a:off x="587850" y="849824"/>
            <a:ext cx="3636300" cy="22392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95000"/>
              </a:lnSpc>
              <a:spcBef>
                <a:spcPts val="0"/>
              </a:spcBef>
              <a:spcAft>
                <a:spcPts val="0"/>
              </a:spcAft>
              <a:buNone/>
            </a:pPr>
            <a:r>
              <a:rPr b="1" lang="en" sz="2400" u="sng">
                <a:latin typeface="Calibri"/>
                <a:ea typeface="Calibri"/>
                <a:cs typeface="Calibri"/>
                <a:sym typeface="Calibri"/>
              </a:rPr>
              <a:t>BOE Adopted Budge</a:t>
            </a:r>
            <a:r>
              <a:rPr b="1" lang="en" sz="2400">
                <a:latin typeface="Calibri"/>
                <a:ea typeface="Calibri"/>
                <a:cs typeface="Calibri"/>
                <a:sym typeface="Calibri"/>
              </a:rPr>
              <a:t>t </a:t>
            </a:r>
            <a:endParaRPr b="1" sz="2400">
              <a:latin typeface="Calibri"/>
              <a:ea typeface="Calibri"/>
              <a:cs typeface="Calibri"/>
              <a:sym typeface="Calibri"/>
            </a:endParaRPr>
          </a:p>
          <a:p>
            <a:pPr indent="0" lvl="0" marL="0" rtl="0" algn="l">
              <a:lnSpc>
                <a:spcPct val="80000"/>
              </a:lnSpc>
              <a:spcBef>
                <a:spcPts val="1200"/>
              </a:spcBef>
              <a:spcAft>
                <a:spcPts val="0"/>
              </a:spcAft>
              <a:buNone/>
            </a:pPr>
            <a:r>
              <a:t/>
            </a:r>
            <a:endParaRPr sz="2400">
              <a:latin typeface="Calibri"/>
              <a:ea typeface="Calibri"/>
              <a:cs typeface="Calibri"/>
              <a:sym typeface="Calibri"/>
            </a:endParaRPr>
          </a:p>
          <a:p>
            <a:pPr indent="0" lvl="0" marL="0" rtl="0" algn="l">
              <a:lnSpc>
                <a:spcPct val="80000"/>
              </a:lnSpc>
              <a:spcBef>
                <a:spcPts val="0"/>
              </a:spcBef>
              <a:spcAft>
                <a:spcPts val="0"/>
              </a:spcAft>
              <a:buNone/>
            </a:pPr>
            <a:r>
              <a:t/>
            </a:r>
            <a:endParaRPr sz="2400">
              <a:latin typeface="Calibri"/>
              <a:ea typeface="Calibri"/>
              <a:cs typeface="Calibri"/>
              <a:sym typeface="Calibri"/>
            </a:endParaRPr>
          </a:p>
          <a:p>
            <a:pPr indent="0" lvl="0" marL="0" rtl="0" algn="l">
              <a:lnSpc>
                <a:spcPct val="80000"/>
              </a:lnSpc>
              <a:spcBef>
                <a:spcPts val="0"/>
              </a:spcBef>
              <a:spcAft>
                <a:spcPts val="0"/>
              </a:spcAft>
              <a:buNone/>
            </a:pPr>
            <a:r>
              <a:rPr lang="en" sz="2500">
                <a:latin typeface="Calibri"/>
                <a:ea typeface="Calibri"/>
                <a:cs typeface="Calibri"/>
                <a:sym typeface="Calibri"/>
              </a:rPr>
              <a:t> </a:t>
            </a:r>
            <a:r>
              <a:rPr lang="en" sz="2500">
                <a:latin typeface="Calibri"/>
                <a:ea typeface="Calibri"/>
                <a:cs typeface="Calibri"/>
                <a:sym typeface="Calibri"/>
              </a:rPr>
              <a:t>$48,212,561            3.01%</a:t>
            </a:r>
            <a:endParaRPr sz="2500">
              <a:latin typeface="Calibri"/>
              <a:ea typeface="Calibri"/>
              <a:cs typeface="Calibri"/>
              <a:sym typeface="Calibri"/>
            </a:endParaRPr>
          </a:p>
          <a:p>
            <a:pPr indent="0" lvl="0" marL="0" rtl="0" algn="l">
              <a:lnSpc>
                <a:spcPct val="80000"/>
              </a:lnSpc>
              <a:spcBef>
                <a:spcPts val="0"/>
              </a:spcBef>
              <a:spcAft>
                <a:spcPts val="0"/>
              </a:spcAft>
              <a:buClr>
                <a:schemeClr val="dk2"/>
              </a:buClr>
              <a:buSzPts val="900"/>
              <a:buFont typeface="Arial"/>
              <a:buNone/>
            </a:pPr>
            <a:r>
              <a:rPr lang="en" sz="2500">
                <a:latin typeface="Calibri"/>
                <a:ea typeface="Calibri"/>
                <a:cs typeface="Calibri"/>
                <a:sym typeface="Calibri"/>
              </a:rPr>
              <a:t> </a:t>
            </a:r>
            <a:endParaRPr sz="2500">
              <a:latin typeface="Calibri"/>
              <a:ea typeface="Calibri"/>
              <a:cs typeface="Calibri"/>
              <a:sym typeface="Calibri"/>
            </a:endParaRPr>
          </a:p>
        </p:txBody>
      </p:sp>
      <p:sp>
        <p:nvSpPr>
          <p:cNvPr id="240" name="Google Shape;240;p39"/>
          <p:cNvSpPr txBox="1"/>
          <p:nvPr>
            <p:ph idx="2" type="body"/>
          </p:nvPr>
        </p:nvSpPr>
        <p:spPr>
          <a:xfrm>
            <a:off x="4857275" y="849824"/>
            <a:ext cx="3636300" cy="22392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95000"/>
              </a:lnSpc>
              <a:spcBef>
                <a:spcPts val="0"/>
              </a:spcBef>
              <a:spcAft>
                <a:spcPts val="0"/>
              </a:spcAft>
              <a:buNone/>
            </a:pPr>
            <a:r>
              <a:rPr b="1" lang="en" sz="2400" u="sng">
                <a:latin typeface="Calibri"/>
                <a:ea typeface="Calibri"/>
                <a:cs typeface="Calibri"/>
                <a:sym typeface="Calibri"/>
              </a:rPr>
              <a:t>Town Council Reduction </a:t>
            </a:r>
            <a:endParaRPr b="1" sz="2400" u="sng">
              <a:latin typeface="Calibri"/>
              <a:ea typeface="Calibri"/>
              <a:cs typeface="Calibri"/>
              <a:sym typeface="Calibri"/>
            </a:endParaRPr>
          </a:p>
          <a:p>
            <a:pPr indent="-342900" lvl="0" marL="381000" rtl="0" algn="l">
              <a:lnSpc>
                <a:spcPct val="80000"/>
              </a:lnSpc>
              <a:spcBef>
                <a:spcPts val="1200"/>
              </a:spcBef>
              <a:spcAft>
                <a:spcPts val="0"/>
              </a:spcAft>
              <a:buSzPts val="2400"/>
              <a:buFont typeface="Calibri"/>
              <a:buChar char="-"/>
            </a:pPr>
            <a:r>
              <a:rPr lang="en" sz="2400">
                <a:highlight>
                  <a:srgbClr val="FFFF00"/>
                </a:highlight>
                <a:latin typeface="Calibri"/>
                <a:ea typeface="Calibri"/>
                <a:cs typeface="Calibri"/>
                <a:sym typeface="Calibri"/>
              </a:rPr>
              <a:t>$703,722.22</a:t>
            </a:r>
            <a:endParaRPr sz="2400">
              <a:highlight>
                <a:srgbClr val="FFFF00"/>
              </a:highlight>
              <a:latin typeface="Calibri"/>
              <a:ea typeface="Calibri"/>
              <a:cs typeface="Calibri"/>
              <a:sym typeface="Calibri"/>
            </a:endParaRPr>
          </a:p>
          <a:p>
            <a:pPr indent="0" lvl="0" marL="0" rtl="0" algn="l">
              <a:lnSpc>
                <a:spcPct val="80000"/>
              </a:lnSpc>
              <a:spcBef>
                <a:spcPts val="0"/>
              </a:spcBef>
              <a:spcAft>
                <a:spcPts val="0"/>
              </a:spcAft>
              <a:buNone/>
            </a:pPr>
            <a:r>
              <a:t/>
            </a:r>
            <a:endParaRPr sz="2300">
              <a:latin typeface="Calibri"/>
              <a:ea typeface="Calibri"/>
              <a:cs typeface="Calibri"/>
              <a:sym typeface="Calibri"/>
            </a:endParaRPr>
          </a:p>
          <a:p>
            <a:pPr indent="0" lvl="0" marL="0" rtl="0" algn="l">
              <a:lnSpc>
                <a:spcPct val="80000"/>
              </a:lnSpc>
              <a:spcBef>
                <a:spcPts val="0"/>
              </a:spcBef>
              <a:spcAft>
                <a:spcPts val="0"/>
              </a:spcAft>
              <a:buNone/>
            </a:pPr>
            <a:r>
              <a:rPr lang="en" sz="2400">
                <a:latin typeface="Calibri"/>
                <a:ea typeface="Calibri"/>
                <a:cs typeface="Calibri"/>
                <a:sym typeface="Calibri"/>
              </a:rPr>
              <a:t>$</a:t>
            </a:r>
            <a:r>
              <a:rPr lang="en" sz="2400">
                <a:latin typeface="Calibri"/>
                <a:ea typeface="Calibri"/>
                <a:cs typeface="Calibri"/>
                <a:sym typeface="Calibri"/>
              </a:rPr>
              <a:t>47,508,839                1.50%</a:t>
            </a:r>
            <a:endParaRPr sz="2400">
              <a:latin typeface="Calibri"/>
              <a:ea typeface="Calibri"/>
              <a:cs typeface="Calibri"/>
              <a:sym typeface="Calibri"/>
            </a:endParaRPr>
          </a:p>
          <a:p>
            <a:pPr indent="0" lvl="0" marL="0" rtl="0" algn="l">
              <a:lnSpc>
                <a:spcPct val="80000"/>
              </a:lnSpc>
              <a:spcBef>
                <a:spcPts val="0"/>
              </a:spcBef>
              <a:spcAft>
                <a:spcPts val="0"/>
              </a:spcAft>
              <a:buNone/>
            </a:pPr>
            <a:r>
              <a:t/>
            </a:r>
            <a:endParaRPr sz="2400">
              <a:latin typeface="Calibri"/>
              <a:ea typeface="Calibri"/>
              <a:cs typeface="Calibri"/>
              <a:sym typeface="Calibri"/>
            </a:endParaRPr>
          </a:p>
        </p:txBody>
      </p:sp>
      <p:sp>
        <p:nvSpPr>
          <p:cNvPr id="241" name="Google Shape;241;p39"/>
          <p:cNvSpPr txBox="1"/>
          <p:nvPr/>
        </p:nvSpPr>
        <p:spPr>
          <a:xfrm>
            <a:off x="1473600" y="3289550"/>
            <a:ext cx="6411900" cy="17127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u="sng">
                <a:solidFill>
                  <a:schemeClr val="dk2"/>
                </a:solidFill>
                <a:latin typeface="Calibri"/>
                <a:ea typeface="Calibri"/>
                <a:cs typeface="Calibri"/>
                <a:sym typeface="Calibri"/>
              </a:rPr>
              <a:t>Further Town Council Reductions </a:t>
            </a:r>
            <a:endParaRPr b="1" sz="1800" u="sng">
              <a:solidFill>
                <a:schemeClr val="dk2"/>
              </a:solidFill>
              <a:latin typeface="Calibri"/>
              <a:ea typeface="Calibri"/>
              <a:cs typeface="Calibri"/>
              <a:sym typeface="Calibri"/>
            </a:endParaRPr>
          </a:p>
          <a:p>
            <a:pPr indent="-381000" lvl="0" marL="457200" rtl="0" algn="ctr">
              <a:spcBef>
                <a:spcPts val="0"/>
              </a:spcBef>
              <a:spcAft>
                <a:spcPts val="0"/>
              </a:spcAft>
              <a:buClr>
                <a:schemeClr val="dk2"/>
              </a:buClr>
              <a:buSzPts val="2400"/>
              <a:buFont typeface="Calibri"/>
              <a:buChar char="-"/>
            </a:pPr>
            <a:r>
              <a:rPr lang="en" sz="2400">
                <a:solidFill>
                  <a:schemeClr val="dk2"/>
                </a:solidFill>
                <a:highlight>
                  <a:srgbClr val="FFFF00"/>
                </a:highlight>
                <a:latin typeface="Calibri"/>
                <a:ea typeface="Calibri"/>
                <a:cs typeface="Calibri"/>
                <a:sym typeface="Calibri"/>
              </a:rPr>
              <a:t>$125,000</a:t>
            </a:r>
            <a:endParaRPr sz="2400">
              <a:solidFill>
                <a:schemeClr val="dk2"/>
              </a:solidFill>
              <a:highlight>
                <a:srgbClr val="FFFF00"/>
              </a:highlight>
              <a:latin typeface="Calibri"/>
              <a:ea typeface="Calibri"/>
              <a:cs typeface="Calibri"/>
              <a:sym typeface="Calibri"/>
            </a:endParaRPr>
          </a:p>
          <a:p>
            <a:pPr indent="0" lvl="0" marL="0" rtl="0" algn="l">
              <a:spcBef>
                <a:spcPts val="0"/>
              </a:spcBef>
              <a:spcAft>
                <a:spcPts val="0"/>
              </a:spcAft>
              <a:buNone/>
            </a:pPr>
            <a:r>
              <a:rPr lang="en" sz="2400">
                <a:solidFill>
                  <a:schemeClr val="dk2"/>
                </a:solidFill>
                <a:latin typeface="Calibri"/>
                <a:ea typeface="Calibri"/>
                <a:cs typeface="Calibri"/>
                <a:sym typeface="Calibri"/>
              </a:rPr>
              <a:t>                  </a:t>
            </a:r>
            <a:r>
              <a:rPr lang="en" sz="2400">
                <a:solidFill>
                  <a:schemeClr val="dk2"/>
                </a:solidFill>
                <a:latin typeface="Calibri"/>
                <a:ea typeface="Calibri"/>
                <a:cs typeface="Calibri"/>
                <a:sym typeface="Calibri"/>
              </a:rPr>
              <a:t>$47,383,839                   </a:t>
            </a:r>
            <a:r>
              <a:rPr lang="en" sz="2400">
                <a:solidFill>
                  <a:schemeClr val="dk2"/>
                </a:solidFill>
                <a:latin typeface="Calibri"/>
                <a:ea typeface="Calibri"/>
                <a:cs typeface="Calibri"/>
                <a:sym typeface="Calibri"/>
              </a:rPr>
              <a:t>1.24%</a:t>
            </a:r>
            <a:endParaRPr sz="2400">
              <a:solidFill>
                <a:schemeClr val="dk2"/>
              </a:solidFill>
              <a:latin typeface="Calibri"/>
              <a:ea typeface="Calibri"/>
              <a:cs typeface="Calibri"/>
              <a:sym typeface="Calibri"/>
            </a:endParaRPr>
          </a:p>
        </p:txBody>
      </p:sp>
      <p:sp>
        <p:nvSpPr>
          <p:cNvPr id="242" name="Google Shape;242;p39"/>
          <p:cNvSpPr txBox="1"/>
          <p:nvPr/>
        </p:nvSpPr>
        <p:spPr>
          <a:xfrm>
            <a:off x="2505650" y="187600"/>
            <a:ext cx="3604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48" name="Google Shape;248;p40"/>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49" name="Google Shape;249;p40"/>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50" name="Google Shape;250;p40"/>
          <p:cNvPicPr preferRelativeResize="0"/>
          <p:nvPr/>
        </p:nvPicPr>
        <p:blipFill>
          <a:blip r:embed="rId3">
            <a:alphaModFix/>
          </a:blip>
          <a:stretch>
            <a:fillRect/>
          </a:stretch>
        </p:blipFill>
        <p:spPr>
          <a:xfrm>
            <a:off x="60950" y="72484"/>
            <a:ext cx="9143999" cy="499853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56" name="Google Shape;256;p41"/>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57" name="Google Shape;257;p41"/>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58" name="Google Shape;258;p41"/>
          <p:cNvPicPr preferRelativeResize="0"/>
          <p:nvPr/>
        </p:nvPicPr>
        <p:blipFill>
          <a:blip r:embed="rId3">
            <a:alphaModFix/>
          </a:blip>
          <a:stretch>
            <a:fillRect/>
          </a:stretch>
        </p:blipFill>
        <p:spPr>
          <a:xfrm>
            <a:off x="243850" y="118876"/>
            <a:ext cx="9144002" cy="50820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64" name="Google Shape;264;p42"/>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265" name="Google Shape;265;p42"/>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66" name="Google Shape;266;p42"/>
          <p:cNvPicPr preferRelativeResize="0"/>
          <p:nvPr/>
        </p:nvPicPr>
        <p:blipFill rotWithShape="1">
          <a:blip r:embed="rId3">
            <a:alphaModFix/>
          </a:blip>
          <a:srcRect b="0" l="-137" r="2050" t="0"/>
          <a:stretch/>
        </p:blipFill>
        <p:spPr>
          <a:xfrm>
            <a:off x="130025" y="81100"/>
            <a:ext cx="8969400" cy="5038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3"/>
          <p:cNvSpPr txBox="1"/>
          <p:nvPr>
            <p:ph type="title"/>
          </p:nvPr>
        </p:nvSpPr>
        <p:spPr>
          <a:xfrm>
            <a:off x="1169550" y="-224500"/>
            <a:ext cx="6778500" cy="5502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Clr>
                <a:schemeClr val="dk2"/>
              </a:buClr>
              <a:buSzPct val="32142"/>
              <a:buFont typeface="Arial"/>
              <a:buNone/>
            </a:pPr>
            <a:r>
              <a:t/>
            </a:r>
            <a:endParaRPr/>
          </a:p>
          <a:p>
            <a:pPr indent="0" lvl="0" marL="0" rtl="0" algn="ctr">
              <a:spcBef>
                <a:spcPts val="0"/>
              </a:spcBef>
              <a:spcAft>
                <a:spcPts val="0"/>
              </a:spcAft>
              <a:buClr>
                <a:schemeClr val="dk2"/>
              </a:buClr>
              <a:buSzPct val="29779"/>
              <a:buFont typeface="Arial"/>
              <a:buNone/>
            </a:pPr>
            <a:r>
              <a:rPr b="1" lang="en" sz="3022">
                <a:solidFill>
                  <a:srgbClr val="5E5E5E"/>
                </a:solidFill>
                <a:highlight>
                  <a:srgbClr val="FFFF00"/>
                </a:highlight>
                <a:latin typeface="Calibri"/>
                <a:ea typeface="Calibri"/>
                <a:cs typeface="Calibri"/>
                <a:sym typeface="Calibri"/>
              </a:rPr>
              <a:t>Town Council Reductions</a:t>
            </a:r>
            <a:endParaRPr b="1" sz="3022">
              <a:solidFill>
                <a:srgbClr val="5E5E5E"/>
              </a:solidFill>
              <a:highlight>
                <a:srgbClr val="FFFF00"/>
              </a:highlight>
              <a:latin typeface="Calibri"/>
              <a:ea typeface="Calibri"/>
              <a:cs typeface="Calibri"/>
              <a:sym typeface="Calibri"/>
            </a:endParaRPr>
          </a:p>
        </p:txBody>
      </p:sp>
      <p:sp>
        <p:nvSpPr>
          <p:cNvPr id="272" name="Google Shape;272;p43"/>
          <p:cNvSpPr txBox="1"/>
          <p:nvPr>
            <p:ph idx="1" type="body"/>
          </p:nvPr>
        </p:nvSpPr>
        <p:spPr>
          <a:xfrm>
            <a:off x="587850" y="849824"/>
            <a:ext cx="3636300" cy="22392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95000"/>
              </a:lnSpc>
              <a:spcBef>
                <a:spcPts val="0"/>
              </a:spcBef>
              <a:spcAft>
                <a:spcPts val="0"/>
              </a:spcAft>
              <a:buNone/>
            </a:pPr>
            <a:r>
              <a:rPr b="1" lang="en" sz="2400" u="sng">
                <a:latin typeface="Calibri"/>
                <a:ea typeface="Calibri"/>
                <a:cs typeface="Calibri"/>
                <a:sym typeface="Calibri"/>
              </a:rPr>
              <a:t>BOE Adopted Budge</a:t>
            </a:r>
            <a:r>
              <a:rPr b="1" lang="en" sz="2400">
                <a:latin typeface="Calibri"/>
                <a:ea typeface="Calibri"/>
                <a:cs typeface="Calibri"/>
                <a:sym typeface="Calibri"/>
              </a:rPr>
              <a:t>t </a:t>
            </a:r>
            <a:endParaRPr b="1" sz="2400">
              <a:latin typeface="Calibri"/>
              <a:ea typeface="Calibri"/>
              <a:cs typeface="Calibri"/>
              <a:sym typeface="Calibri"/>
            </a:endParaRPr>
          </a:p>
          <a:p>
            <a:pPr indent="0" lvl="0" marL="0" rtl="0" algn="l">
              <a:lnSpc>
                <a:spcPct val="80000"/>
              </a:lnSpc>
              <a:spcBef>
                <a:spcPts val="1200"/>
              </a:spcBef>
              <a:spcAft>
                <a:spcPts val="0"/>
              </a:spcAft>
              <a:buNone/>
            </a:pPr>
            <a:r>
              <a:t/>
            </a:r>
            <a:endParaRPr sz="2400">
              <a:latin typeface="Calibri"/>
              <a:ea typeface="Calibri"/>
              <a:cs typeface="Calibri"/>
              <a:sym typeface="Calibri"/>
            </a:endParaRPr>
          </a:p>
          <a:p>
            <a:pPr indent="0" lvl="0" marL="0" rtl="0" algn="l">
              <a:lnSpc>
                <a:spcPct val="80000"/>
              </a:lnSpc>
              <a:spcBef>
                <a:spcPts val="0"/>
              </a:spcBef>
              <a:spcAft>
                <a:spcPts val="0"/>
              </a:spcAft>
              <a:buNone/>
            </a:pPr>
            <a:r>
              <a:t/>
            </a:r>
            <a:endParaRPr sz="2400">
              <a:latin typeface="Calibri"/>
              <a:ea typeface="Calibri"/>
              <a:cs typeface="Calibri"/>
              <a:sym typeface="Calibri"/>
            </a:endParaRPr>
          </a:p>
          <a:p>
            <a:pPr indent="0" lvl="0" marL="0" rtl="0" algn="l">
              <a:lnSpc>
                <a:spcPct val="80000"/>
              </a:lnSpc>
              <a:spcBef>
                <a:spcPts val="0"/>
              </a:spcBef>
              <a:spcAft>
                <a:spcPts val="0"/>
              </a:spcAft>
              <a:buNone/>
            </a:pPr>
            <a:r>
              <a:rPr lang="en" sz="2500">
                <a:latin typeface="Calibri"/>
                <a:ea typeface="Calibri"/>
                <a:cs typeface="Calibri"/>
                <a:sym typeface="Calibri"/>
              </a:rPr>
              <a:t> $48,212,561            3.01%</a:t>
            </a:r>
            <a:endParaRPr sz="2500">
              <a:latin typeface="Calibri"/>
              <a:ea typeface="Calibri"/>
              <a:cs typeface="Calibri"/>
              <a:sym typeface="Calibri"/>
            </a:endParaRPr>
          </a:p>
          <a:p>
            <a:pPr indent="0" lvl="0" marL="0" rtl="0" algn="l">
              <a:lnSpc>
                <a:spcPct val="80000"/>
              </a:lnSpc>
              <a:spcBef>
                <a:spcPts val="0"/>
              </a:spcBef>
              <a:spcAft>
                <a:spcPts val="0"/>
              </a:spcAft>
              <a:buClr>
                <a:schemeClr val="dk2"/>
              </a:buClr>
              <a:buSzPts val="900"/>
              <a:buFont typeface="Arial"/>
              <a:buNone/>
            </a:pPr>
            <a:r>
              <a:rPr lang="en" sz="2500">
                <a:latin typeface="Calibri"/>
                <a:ea typeface="Calibri"/>
                <a:cs typeface="Calibri"/>
                <a:sym typeface="Calibri"/>
              </a:rPr>
              <a:t> </a:t>
            </a:r>
            <a:endParaRPr sz="2500">
              <a:latin typeface="Calibri"/>
              <a:ea typeface="Calibri"/>
              <a:cs typeface="Calibri"/>
              <a:sym typeface="Calibri"/>
            </a:endParaRPr>
          </a:p>
        </p:txBody>
      </p:sp>
      <p:sp>
        <p:nvSpPr>
          <p:cNvPr id="273" name="Google Shape;273;p43"/>
          <p:cNvSpPr txBox="1"/>
          <p:nvPr>
            <p:ph idx="2" type="body"/>
          </p:nvPr>
        </p:nvSpPr>
        <p:spPr>
          <a:xfrm>
            <a:off x="4857275" y="849824"/>
            <a:ext cx="3636300" cy="2239200"/>
          </a:xfrm>
          <a:prstGeom prst="rect">
            <a:avLst/>
          </a:prstGeom>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95000"/>
              </a:lnSpc>
              <a:spcBef>
                <a:spcPts val="0"/>
              </a:spcBef>
              <a:spcAft>
                <a:spcPts val="0"/>
              </a:spcAft>
              <a:buNone/>
            </a:pPr>
            <a:r>
              <a:rPr b="1" lang="en" sz="2400" u="sng">
                <a:latin typeface="Calibri"/>
                <a:ea typeface="Calibri"/>
                <a:cs typeface="Calibri"/>
                <a:sym typeface="Calibri"/>
              </a:rPr>
              <a:t>Town Council Reduction </a:t>
            </a:r>
            <a:endParaRPr b="1" sz="2400" u="sng">
              <a:latin typeface="Calibri"/>
              <a:ea typeface="Calibri"/>
              <a:cs typeface="Calibri"/>
              <a:sym typeface="Calibri"/>
            </a:endParaRPr>
          </a:p>
          <a:p>
            <a:pPr indent="-342900" lvl="0" marL="381000" rtl="0" algn="l">
              <a:lnSpc>
                <a:spcPct val="80000"/>
              </a:lnSpc>
              <a:spcBef>
                <a:spcPts val="1200"/>
              </a:spcBef>
              <a:spcAft>
                <a:spcPts val="0"/>
              </a:spcAft>
              <a:buSzPts val="2400"/>
              <a:buFont typeface="Calibri"/>
              <a:buChar char="-"/>
            </a:pPr>
            <a:r>
              <a:rPr lang="en" sz="2400">
                <a:highlight>
                  <a:srgbClr val="FFFF00"/>
                </a:highlight>
                <a:latin typeface="Calibri"/>
                <a:ea typeface="Calibri"/>
                <a:cs typeface="Calibri"/>
                <a:sym typeface="Calibri"/>
              </a:rPr>
              <a:t>$703,722.22</a:t>
            </a:r>
            <a:endParaRPr sz="2400">
              <a:highlight>
                <a:srgbClr val="FFFF00"/>
              </a:highlight>
              <a:latin typeface="Calibri"/>
              <a:ea typeface="Calibri"/>
              <a:cs typeface="Calibri"/>
              <a:sym typeface="Calibri"/>
            </a:endParaRPr>
          </a:p>
          <a:p>
            <a:pPr indent="0" lvl="0" marL="0" rtl="0" algn="l">
              <a:lnSpc>
                <a:spcPct val="80000"/>
              </a:lnSpc>
              <a:spcBef>
                <a:spcPts val="0"/>
              </a:spcBef>
              <a:spcAft>
                <a:spcPts val="0"/>
              </a:spcAft>
              <a:buNone/>
            </a:pPr>
            <a:r>
              <a:t/>
            </a:r>
            <a:endParaRPr sz="2300">
              <a:latin typeface="Calibri"/>
              <a:ea typeface="Calibri"/>
              <a:cs typeface="Calibri"/>
              <a:sym typeface="Calibri"/>
            </a:endParaRPr>
          </a:p>
          <a:p>
            <a:pPr indent="0" lvl="0" marL="0" rtl="0" algn="l">
              <a:lnSpc>
                <a:spcPct val="80000"/>
              </a:lnSpc>
              <a:spcBef>
                <a:spcPts val="0"/>
              </a:spcBef>
              <a:spcAft>
                <a:spcPts val="0"/>
              </a:spcAft>
              <a:buNone/>
            </a:pPr>
            <a:r>
              <a:rPr lang="en" sz="2400">
                <a:latin typeface="Calibri"/>
                <a:ea typeface="Calibri"/>
                <a:cs typeface="Calibri"/>
                <a:sym typeface="Calibri"/>
              </a:rPr>
              <a:t>$47,508,839                1.50%</a:t>
            </a:r>
            <a:endParaRPr sz="2400">
              <a:latin typeface="Calibri"/>
              <a:ea typeface="Calibri"/>
              <a:cs typeface="Calibri"/>
              <a:sym typeface="Calibri"/>
            </a:endParaRPr>
          </a:p>
          <a:p>
            <a:pPr indent="0" lvl="0" marL="0" rtl="0" algn="l">
              <a:lnSpc>
                <a:spcPct val="80000"/>
              </a:lnSpc>
              <a:spcBef>
                <a:spcPts val="0"/>
              </a:spcBef>
              <a:spcAft>
                <a:spcPts val="0"/>
              </a:spcAft>
              <a:buNone/>
            </a:pPr>
            <a:r>
              <a:t/>
            </a:r>
            <a:endParaRPr sz="2400">
              <a:latin typeface="Calibri"/>
              <a:ea typeface="Calibri"/>
              <a:cs typeface="Calibri"/>
              <a:sym typeface="Calibri"/>
            </a:endParaRPr>
          </a:p>
        </p:txBody>
      </p:sp>
      <p:sp>
        <p:nvSpPr>
          <p:cNvPr id="274" name="Google Shape;274;p43"/>
          <p:cNvSpPr txBox="1"/>
          <p:nvPr/>
        </p:nvSpPr>
        <p:spPr>
          <a:xfrm>
            <a:off x="1473600" y="3289550"/>
            <a:ext cx="6411900" cy="17127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u="sng">
                <a:solidFill>
                  <a:schemeClr val="dk2"/>
                </a:solidFill>
                <a:latin typeface="Calibri"/>
                <a:ea typeface="Calibri"/>
                <a:cs typeface="Calibri"/>
                <a:sym typeface="Calibri"/>
              </a:rPr>
              <a:t>Further Town Council Reductions </a:t>
            </a:r>
            <a:endParaRPr b="1" sz="1800" u="sng">
              <a:solidFill>
                <a:schemeClr val="dk2"/>
              </a:solidFill>
              <a:latin typeface="Calibri"/>
              <a:ea typeface="Calibri"/>
              <a:cs typeface="Calibri"/>
              <a:sym typeface="Calibri"/>
            </a:endParaRPr>
          </a:p>
          <a:p>
            <a:pPr indent="-381000" lvl="0" marL="457200" rtl="0" algn="ctr">
              <a:spcBef>
                <a:spcPts val="0"/>
              </a:spcBef>
              <a:spcAft>
                <a:spcPts val="0"/>
              </a:spcAft>
              <a:buClr>
                <a:schemeClr val="dk2"/>
              </a:buClr>
              <a:buSzPts val="2400"/>
              <a:buFont typeface="Calibri"/>
              <a:buChar char="-"/>
            </a:pPr>
            <a:r>
              <a:rPr lang="en" sz="2400">
                <a:solidFill>
                  <a:schemeClr val="dk2"/>
                </a:solidFill>
                <a:highlight>
                  <a:srgbClr val="FFFF00"/>
                </a:highlight>
                <a:latin typeface="Calibri"/>
                <a:ea typeface="Calibri"/>
                <a:cs typeface="Calibri"/>
                <a:sym typeface="Calibri"/>
              </a:rPr>
              <a:t>$125,000</a:t>
            </a:r>
            <a:endParaRPr sz="2400">
              <a:solidFill>
                <a:schemeClr val="dk2"/>
              </a:solidFill>
              <a:highlight>
                <a:srgbClr val="FFFF00"/>
              </a:highlight>
              <a:latin typeface="Calibri"/>
              <a:ea typeface="Calibri"/>
              <a:cs typeface="Calibri"/>
              <a:sym typeface="Calibri"/>
            </a:endParaRPr>
          </a:p>
          <a:p>
            <a:pPr indent="0" lvl="0" marL="0" rtl="0" algn="l">
              <a:spcBef>
                <a:spcPts val="0"/>
              </a:spcBef>
              <a:spcAft>
                <a:spcPts val="0"/>
              </a:spcAft>
              <a:buNone/>
            </a:pPr>
            <a:r>
              <a:rPr lang="en" sz="2400">
                <a:solidFill>
                  <a:schemeClr val="dk2"/>
                </a:solidFill>
                <a:latin typeface="Calibri"/>
                <a:ea typeface="Calibri"/>
                <a:cs typeface="Calibri"/>
                <a:sym typeface="Calibri"/>
              </a:rPr>
              <a:t>                  $47,383,839                   1.24%</a:t>
            </a:r>
            <a:endParaRPr sz="2400">
              <a:solidFill>
                <a:schemeClr val="dk2"/>
              </a:solidFill>
              <a:latin typeface="Calibri"/>
              <a:ea typeface="Calibri"/>
              <a:cs typeface="Calibri"/>
              <a:sym typeface="Calibri"/>
            </a:endParaRPr>
          </a:p>
        </p:txBody>
      </p:sp>
      <p:sp>
        <p:nvSpPr>
          <p:cNvPr id="275" name="Google Shape;275;p43"/>
          <p:cNvSpPr txBox="1"/>
          <p:nvPr/>
        </p:nvSpPr>
        <p:spPr>
          <a:xfrm>
            <a:off x="2505650" y="187600"/>
            <a:ext cx="3604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4"/>
          <p:cNvSpPr txBox="1"/>
          <p:nvPr/>
        </p:nvSpPr>
        <p:spPr>
          <a:xfrm>
            <a:off x="693000" y="886750"/>
            <a:ext cx="7786200" cy="3277500"/>
          </a:xfrm>
          <a:prstGeom prst="rect">
            <a:avLst/>
          </a:prstGeom>
          <a:noFill/>
          <a:ln>
            <a:noFill/>
          </a:ln>
        </p:spPr>
        <p:txBody>
          <a:bodyPr anchorCtr="0" anchor="t" bIns="75575" lIns="75575" spcFirstLastPara="1" rIns="75575" wrap="square" tIns="75575">
            <a:noAutofit/>
          </a:bodyPr>
          <a:lstStyle/>
          <a:p>
            <a:pPr indent="0" lvl="0" marL="0" rtl="0" algn="l">
              <a:spcBef>
                <a:spcPts val="0"/>
              </a:spcBef>
              <a:spcAft>
                <a:spcPts val="0"/>
              </a:spcAft>
              <a:buNone/>
            </a:pPr>
            <a:r>
              <a:t/>
            </a:r>
            <a:endParaRPr sz="2300">
              <a:solidFill>
                <a:schemeClr val="dk1"/>
              </a:solidFill>
              <a:latin typeface="Lato"/>
              <a:ea typeface="Lato"/>
              <a:cs typeface="Lato"/>
              <a:sym typeface="Lato"/>
            </a:endParaRPr>
          </a:p>
          <a:p>
            <a:pPr indent="0" lvl="0" marL="0" rtl="0" algn="ctr">
              <a:spcBef>
                <a:spcPts val="0"/>
              </a:spcBef>
              <a:spcAft>
                <a:spcPts val="0"/>
              </a:spcAft>
              <a:buNone/>
            </a:pPr>
            <a:r>
              <a:rPr lang="en" sz="2600">
                <a:solidFill>
                  <a:srgbClr val="5E5E5E"/>
                </a:solidFill>
                <a:latin typeface="Lato"/>
                <a:ea typeface="Lato"/>
                <a:cs typeface="Lato"/>
                <a:sym typeface="Lato"/>
              </a:rPr>
              <a:t>We are proud of the experiences our students receive in Killingly Public Schools. Those experiences are made possible by our dedicated staff- </a:t>
            </a:r>
            <a:r>
              <a:rPr lang="en" sz="2600" u="sng">
                <a:solidFill>
                  <a:srgbClr val="5E5E5E"/>
                </a:solidFill>
                <a:latin typeface="Lato"/>
                <a:ea typeface="Lato"/>
                <a:cs typeface="Lato"/>
                <a:sym typeface="Lato"/>
              </a:rPr>
              <a:t>ALL</a:t>
            </a:r>
            <a:r>
              <a:rPr lang="en" sz="2600">
                <a:solidFill>
                  <a:srgbClr val="5E5E5E"/>
                </a:solidFill>
                <a:latin typeface="Lato"/>
                <a:ea typeface="Lato"/>
                <a:cs typeface="Lato"/>
                <a:sym typeface="Lato"/>
              </a:rPr>
              <a:t> staff play a role in this experience.   </a:t>
            </a:r>
            <a:endParaRPr sz="2600">
              <a:solidFill>
                <a:srgbClr val="5E5E5E"/>
              </a:solidFill>
              <a:latin typeface="Lato"/>
              <a:ea typeface="Lato"/>
              <a:cs typeface="Lato"/>
              <a:sym typeface="Lato"/>
            </a:endParaRPr>
          </a:p>
          <a:p>
            <a:pPr indent="0" lvl="0" marL="0" rtl="0" algn="ctr">
              <a:spcBef>
                <a:spcPts val="0"/>
              </a:spcBef>
              <a:spcAft>
                <a:spcPts val="0"/>
              </a:spcAft>
              <a:buNone/>
            </a:pPr>
            <a:r>
              <a:t/>
            </a:r>
            <a:endParaRPr sz="2600">
              <a:solidFill>
                <a:srgbClr val="5E5E5E"/>
              </a:solidFill>
              <a:latin typeface="Lato"/>
              <a:ea typeface="Lato"/>
              <a:cs typeface="Lato"/>
              <a:sym typeface="Lato"/>
            </a:endParaRPr>
          </a:p>
          <a:p>
            <a:pPr indent="0" lvl="0" marL="0" rtl="0" algn="ctr">
              <a:spcBef>
                <a:spcPts val="0"/>
              </a:spcBef>
              <a:spcAft>
                <a:spcPts val="0"/>
              </a:spcAft>
              <a:buNone/>
            </a:pPr>
            <a:r>
              <a:rPr lang="en" sz="2600">
                <a:solidFill>
                  <a:srgbClr val="5E5E5E"/>
                </a:solidFill>
                <a:latin typeface="Lato"/>
                <a:ea typeface="Lato"/>
                <a:cs typeface="Lato"/>
                <a:sym typeface="Lato"/>
              </a:rPr>
              <a:t>We will not impact our students’ superior experiences ….</a:t>
            </a:r>
            <a:r>
              <a:rPr lang="en" sz="2300">
                <a:solidFill>
                  <a:srgbClr val="5E5E5E"/>
                </a:solidFill>
                <a:latin typeface="Lato"/>
                <a:ea typeface="Lato"/>
                <a:cs typeface="Lato"/>
                <a:sym typeface="Lato"/>
              </a:rPr>
              <a:t> </a:t>
            </a:r>
            <a:endParaRPr sz="2300">
              <a:solidFill>
                <a:srgbClr val="5E5E5E"/>
              </a:solidFill>
              <a:latin typeface="Lato"/>
              <a:ea typeface="Lato"/>
              <a:cs typeface="Lato"/>
              <a:sym typeface="Lato"/>
            </a:endParaRPr>
          </a:p>
          <a:p>
            <a:pPr indent="0" lvl="0" marL="0" rtl="0" algn="l">
              <a:spcBef>
                <a:spcPts val="0"/>
              </a:spcBef>
              <a:spcAft>
                <a:spcPts val="0"/>
              </a:spcAft>
              <a:buNone/>
            </a:pPr>
            <a:r>
              <a:t/>
            </a:r>
            <a:endParaRPr sz="1900">
              <a:solidFill>
                <a:schemeClr val="dk1"/>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5"/>
          <p:cNvSpPr txBox="1"/>
          <p:nvPr/>
        </p:nvSpPr>
        <p:spPr>
          <a:xfrm>
            <a:off x="2970825" y="248000"/>
            <a:ext cx="6104100" cy="48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286" name="Google Shape;286;p45"/>
          <p:cNvPicPr preferRelativeResize="0"/>
          <p:nvPr/>
        </p:nvPicPr>
        <p:blipFill rotWithShape="1">
          <a:blip r:embed="rId3">
            <a:alphaModFix/>
          </a:blip>
          <a:srcRect b="0" l="0" r="0" t="43961"/>
          <a:stretch/>
        </p:blipFill>
        <p:spPr>
          <a:xfrm>
            <a:off x="1378575" y="1557500"/>
            <a:ext cx="6216874" cy="3285375"/>
          </a:xfrm>
          <a:prstGeom prst="rect">
            <a:avLst/>
          </a:prstGeom>
          <a:noFill/>
          <a:ln cap="flat" cmpd="sng" w="9525">
            <a:solidFill>
              <a:srgbClr val="801F17"/>
            </a:solidFill>
            <a:prstDash val="solid"/>
            <a:round/>
            <a:headEnd len="sm" w="sm" type="none"/>
            <a:tailEnd len="sm" w="sm" type="none"/>
          </a:ln>
        </p:spPr>
      </p:pic>
      <p:sp>
        <p:nvSpPr>
          <p:cNvPr id="287" name="Google Shape;287;p45"/>
          <p:cNvSpPr txBox="1"/>
          <p:nvPr/>
        </p:nvSpPr>
        <p:spPr>
          <a:xfrm>
            <a:off x="-63175" y="162950"/>
            <a:ext cx="2739300" cy="153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400">
                <a:solidFill>
                  <a:srgbClr val="5E5E5E"/>
                </a:solidFill>
                <a:highlight>
                  <a:schemeClr val="accent6"/>
                </a:highlight>
                <a:latin typeface="Calibri"/>
                <a:ea typeface="Calibri"/>
                <a:cs typeface="Calibri"/>
                <a:sym typeface="Calibri"/>
              </a:rPr>
              <a:t>New </a:t>
            </a:r>
            <a:endParaRPr b="1" sz="3400">
              <a:solidFill>
                <a:srgbClr val="5E5E5E"/>
              </a:solidFill>
              <a:highlight>
                <a:schemeClr val="accent6"/>
              </a:highlight>
              <a:latin typeface="Calibri"/>
              <a:ea typeface="Calibri"/>
              <a:cs typeface="Calibri"/>
              <a:sym typeface="Calibri"/>
            </a:endParaRPr>
          </a:p>
          <a:p>
            <a:pPr indent="0" lvl="0" marL="0" rtl="0" algn="ctr">
              <a:spcBef>
                <a:spcPts val="0"/>
              </a:spcBef>
              <a:spcAft>
                <a:spcPts val="0"/>
              </a:spcAft>
              <a:buNone/>
            </a:pPr>
            <a:r>
              <a:rPr b="1" lang="en" sz="3400">
                <a:solidFill>
                  <a:srgbClr val="5E5E5E"/>
                </a:solidFill>
                <a:highlight>
                  <a:schemeClr val="accent6"/>
                </a:highlight>
                <a:latin typeface="Calibri"/>
                <a:ea typeface="Calibri"/>
                <a:cs typeface="Calibri"/>
                <a:sym typeface="Calibri"/>
              </a:rPr>
              <a:t>Legislation</a:t>
            </a:r>
            <a:endParaRPr b="1" sz="3400">
              <a:solidFill>
                <a:srgbClr val="5E5E5E"/>
              </a:solidFill>
              <a:highlight>
                <a:schemeClr val="accent6"/>
              </a:highlight>
              <a:latin typeface="Calibri"/>
              <a:ea typeface="Calibri"/>
              <a:cs typeface="Calibri"/>
              <a:sym typeface="Calibri"/>
            </a:endParaRPr>
          </a:p>
        </p:txBody>
      </p:sp>
      <p:sp>
        <p:nvSpPr>
          <p:cNvPr id="288" name="Google Shape;288;p45"/>
          <p:cNvSpPr/>
          <p:nvPr/>
        </p:nvSpPr>
        <p:spPr>
          <a:xfrm>
            <a:off x="2327950" y="2657250"/>
            <a:ext cx="4065000" cy="1279200"/>
          </a:xfrm>
          <a:prstGeom prst="ellipse">
            <a:avLst/>
          </a:prstGeom>
          <a:noFill/>
          <a:ln cap="flat" cmpd="sng" w="28575">
            <a:solidFill>
              <a:srgbClr val="801F1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89" name="Google Shape;289;p45"/>
          <p:cNvSpPr txBox="1"/>
          <p:nvPr/>
        </p:nvSpPr>
        <p:spPr>
          <a:xfrm>
            <a:off x="2619500" y="162950"/>
            <a:ext cx="6415500" cy="1619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chemeClr val="dk2"/>
                </a:solidFill>
              </a:rPr>
              <a:t>The house bill# 5523 was passed on May 7th. It confirms that for the next school year the amount of tuition that towns can collect is reduced to 58% of what has been previously collected. Based on </a:t>
            </a:r>
            <a:r>
              <a:rPr lang="en" sz="1600">
                <a:solidFill>
                  <a:schemeClr val="dk2"/>
                </a:solidFill>
              </a:rPr>
              <a:t>the</a:t>
            </a:r>
            <a:r>
              <a:rPr lang="en" sz="1600">
                <a:solidFill>
                  <a:schemeClr val="dk2"/>
                </a:solidFill>
              </a:rPr>
              <a:t> number of </a:t>
            </a:r>
            <a:r>
              <a:rPr lang="en" sz="1600">
                <a:solidFill>
                  <a:schemeClr val="dk2"/>
                </a:solidFill>
              </a:rPr>
              <a:t>magnet</a:t>
            </a:r>
            <a:r>
              <a:rPr lang="en" sz="1600">
                <a:solidFill>
                  <a:schemeClr val="dk2"/>
                </a:solidFill>
              </a:rPr>
              <a:t> school slots KPS </a:t>
            </a:r>
            <a:r>
              <a:rPr lang="en" sz="1600">
                <a:solidFill>
                  <a:schemeClr val="dk2"/>
                </a:solidFill>
              </a:rPr>
              <a:t>budgets</a:t>
            </a:r>
            <a:r>
              <a:rPr lang="en" sz="1600">
                <a:solidFill>
                  <a:schemeClr val="dk2"/>
                </a:solidFill>
              </a:rPr>
              <a:t> for, we will save: </a:t>
            </a:r>
            <a:r>
              <a:rPr lang="en" sz="1800">
                <a:solidFill>
                  <a:schemeClr val="dk2"/>
                </a:solidFill>
              </a:rPr>
              <a:t> </a:t>
            </a:r>
            <a:r>
              <a:rPr lang="en" sz="1800">
                <a:solidFill>
                  <a:schemeClr val="dk2"/>
                </a:solidFill>
                <a:highlight>
                  <a:srgbClr val="FFFF00"/>
                </a:highlight>
              </a:rPr>
              <a:t>$</a:t>
            </a:r>
            <a:r>
              <a:rPr lang="en" sz="1800">
                <a:solidFill>
                  <a:schemeClr val="dk2"/>
                </a:solidFill>
                <a:highlight>
                  <a:srgbClr val="FFFF00"/>
                </a:highlight>
              </a:rPr>
              <a:t>111,061</a:t>
            </a:r>
            <a:endParaRPr sz="1800">
              <a:solidFill>
                <a:schemeClr val="dk2"/>
              </a:solidFill>
              <a:highlight>
                <a:srgbClr val="FFFF00"/>
              </a:highlight>
            </a:endParaRPr>
          </a:p>
          <a:p>
            <a:pPr indent="0" lvl="0" marL="0" rtl="0" algn="l">
              <a:lnSpc>
                <a:spcPct val="100000"/>
              </a:lnSpc>
              <a:spcBef>
                <a:spcPts val="0"/>
              </a:spcBef>
              <a:spcAft>
                <a:spcPts val="0"/>
              </a:spcAft>
              <a:buNone/>
            </a:pPr>
            <a:r>
              <a:t/>
            </a:r>
            <a:endParaRPr sz="1600">
              <a:solidFill>
                <a:schemeClr val="dk2"/>
              </a:solidFill>
            </a:endParaRPr>
          </a:p>
          <a:p>
            <a:pPr indent="0" lvl="0" marL="0" rtl="0" algn="l">
              <a:spcBef>
                <a:spcPts val="0"/>
              </a:spcBef>
              <a:spcAft>
                <a:spcPts val="0"/>
              </a:spcAft>
              <a:buNone/>
            </a:pPr>
            <a:r>
              <a:t/>
            </a:r>
            <a:endParaRPr sz="10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2920">
                <a:solidFill>
                  <a:srgbClr val="5E5E5E"/>
                </a:solidFill>
                <a:highlight>
                  <a:schemeClr val="accent6"/>
                </a:highlight>
                <a:latin typeface="Calibri"/>
                <a:ea typeface="Calibri"/>
                <a:cs typeface="Calibri"/>
                <a:sym typeface="Calibri"/>
              </a:rPr>
              <a:t>Possible</a:t>
            </a:r>
            <a:r>
              <a:rPr b="1" lang="en" sz="2920">
                <a:solidFill>
                  <a:srgbClr val="5E5E5E"/>
                </a:solidFill>
                <a:highlight>
                  <a:schemeClr val="accent6"/>
                </a:highlight>
                <a:latin typeface="Calibri"/>
                <a:ea typeface="Calibri"/>
                <a:cs typeface="Calibri"/>
                <a:sym typeface="Calibri"/>
              </a:rPr>
              <a:t> </a:t>
            </a:r>
            <a:r>
              <a:rPr b="1" lang="en" sz="2920">
                <a:solidFill>
                  <a:srgbClr val="5E5E5E"/>
                </a:solidFill>
                <a:highlight>
                  <a:schemeClr val="accent6"/>
                </a:highlight>
                <a:latin typeface="Calibri"/>
                <a:ea typeface="Calibri"/>
                <a:cs typeface="Calibri"/>
                <a:sym typeface="Calibri"/>
              </a:rPr>
              <a:t>Reduction</a:t>
            </a:r>
            <a:r>
              <a:rPr b="1" lang="en" sz="2920">
                <a:solidFill>
                  <a:srgbClr val="5E5E5E"/>
                </a:solidFill>
                <a:highlight>
                  <a:schemeClr val="accent6"/>
                </a:highlight>
                <a:latin typeface="Calibri"/>
                <a:ea typeface="Calibri"/>
                <a:cs typeface="Calibri"/>
                <a:sym typeface="Calibri"/>
              </a:rPr>
              <a:t> Plan</a:t>
            </a:r>
            <a:endParaRPr b="1" sz="2920">
              <a:solidFill>
                <a:srgbClr val="5E5E5E"/>
              </a:solidFill>
              <a:highlight>
                <a:schemeClr val="accent6"/>
              </a:highlight>
              <a:latin typeface="Calibri"/>
              <a:ea typeface="Calibri"/>
              <a:cs typeface="Calibri"/>
              <a:sym typeface="Calibri"/>
            </a:endParaRPr>
          </a:p>
        </p:txBody>
      </p:sp>
      <p:sp>
        <p:nvSpPr>
          <p:cNvPr id="295" name="Google Shape;295;p46"/>
          <p:cNvSpPr txBox="1"/>
          <p:nvPr/>
        </p:nvSpPr>
        <p:spPr>
          <a:xfrm>
            <a:off x="877425" y="1038450"/>
            <a:ext cx="7490400" cy="379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Increase Excess Cost Reimbursement to 71% -  $13,939</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 sz="1800">
                <a:solidFill>
                  <a:schemeClr val="dk2"/>
                </a:solidFill>
              </a:rPr>
              <a:t>Savings in Magnet </a:t>
            </a:r>
            <a:r>
              <a:rPr lang="en" sz="1800">
                <a:solidFill>
                  <a:schemeClr val="dk2"/>
                </a:solidFill>
              </a:rPr>
              <a:t>School</a:t>
            </a:r>
            <a:r>
              <a:rPr lang="en" sz="1800">
                <a:solidFill>
                  <a:schemeClr val="dk2"/>
                </a:solidFill>
              </a:rPr>
              <a:t> Tuition -                      $111,061</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 sz="1800">
                <a:solidFill>
                  <a:schemeClr val="dk2"/>
                </a:solidFill>
              </a:rPr>
              <a:t>				              </a:t>
            </a:r>
            <a:r>
              <a:rPr b="1" lang="en" sz="1800">
                <a:solidFill>
                  <a:schemeClr val="dk2"/>
                </a:solidFill>
              </a:rPr>
              <a:t>Total -	                    $125,000									</a:t>
            </a:r>
            <a:endParaRPr b="1" sz="180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en" sz="2920">
                <a:solidFill>
                  <a:srgbClr val="5E5E5E"/>
                </a:solidFill>
                <a:highlight>
                  <a:schemeClr val="accent6"/>
                </a:highlight>
                <a:latin typeface="Calibri"/>
                <a:ea typeface="Calibri"/>
                <a:cs typeface="Calibri"/>
                <a:sym typeface="Calibri"/>
              </a:rPr>
              <a:t>Another</a:t>
            </a:r>
            <a:r>
              <a:rPr b="1" lang="en" sz="2920">
                <a:solidFill>
                  <a:srgbClr val="5E5E5E"/>
                </a:solidFill>
                <a:highlight>
                  <a:schemeClr val="accent6"/>
                </a:highlight>
                <a:latin typeface="Calibri"/>
                <a:ea typeface="Calibri"/>
                <a:cs typeface="Calibri"/>
                <a:sym typeface="Calibri"/>
              </a:rPr>
              <a:t> Plan</a:t>
            </a:r>
            <a:endParaRPr b="1" sz="2920">
              <a:solidFill>
                <a:srgbClr val="5E5E5E"/>
              </a:solidFill>
              <a:highlight>
                <a:schemeClr val="accent6"/>
              </a:highlight>
              <a:latin typeface="Calibri"/>
              <a:ea typeface="Calibri"/>
              <a:cs typeface="Calibri"/>
              <a:sym typeface="Calibri"/>
            </a:endParaRPr>
          </a:p>
        </p:txBody>
      </p:sp>
      <p:sp>
        <p:nvSpPr>
          <p:cNvPr id="301" name="Google Shape;301;p47"/>
          <p:cNvSpPr txBox="1"/>
          <p:nvPr/>
        </p:nvSpPr>
        <p:spPr>
          <a:xfrm>
            <a:off x="877425" y="1038450"/>
            <a:ext cx="7490400" cy="379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Increase Excess Cost </a:t>
            </a:r>
            <a:r>
              <a:rPr lang="en" sz="1800">
                <a:solidFill>
                  <a:schemeClr val="dk2"/>
                </a:solidFill>
              </a:rPr>
              <a:t>Reimbursement</a:t>
            </a:r>
            <a:r>
              <a:rPr lang="en" sz="1800">
                <a:solidFill>
                  <a:schemeClr val="dk2"/>
                </a:solidFill>
              </a:rPr>
              <a:t> to 75% -  $73,282</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 sz="1800">
                <a:solidFill>
                  <a:schemeClr val="dk2"/>
                </a:solidFill>
              </a:rPr>
              <a:t>Reduce Special E</a:t>
            </a:r>
            <a:r>
              <a:rPr lang="en" sz="1800">
                <a:solidFill>
                  <a:schemeClr val="dk2"/>
                </a:solidFill>
              </a:rPr>
              <a:t>ducation</a:t>
            </a:r>
            <a:r>
              <a:rPr lang="en" sz="1800">
                <a:solidFill>
                  <a:schemeClr val="dk2"/>
                </a:solidFill>
              </a:rPr>
              <a:t> Tuition -                      $51,718</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lang="en" sz="1800">
                <a:solidFill>
                  <a:schemeClr val="dk2"/>
                </a:solidFill>
              </a:rPr>
              <a:t>				               </a:t>
            </a:r>
            <a:r>
              <a:rPr b="1" lang="en" sz="1800">
                <a:solidFill>
                  <a:schemeClr val="dk2"/>
                </a:solidFill>
              </a:rPr>
              <a:t>Total - 			      $125,000	</a:t>
            </a:r>
            <a:r>
              <a:rPr lang="en" sz="1800">
                <a:solidFill>
                  <a:schemeClr val="dk2"/>
                </a:solidFill>
              </a:rPr>
              <a:t>								</a:t>
            </a:r>
            <a:endParaRPr sz="1800">
              <a:solidFill>
                <a:schemeClr val="dk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8"/>
          <p:cNvSpPr txBox="1"/>
          <p:nvPr/>
        </p:nvSpPr>
        <p:spPr>
          <a:xfrm>
            <a:off x="5724700" y="96150"/>
            <a:ext cx="2909700" cy="7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900">
                <a:solidFill>
                  <a:srgbClr val="5E5E5E"/>
                </a:solidFill>
                <a:highlight>
                  <a:srgbClr val="FFFF00"/>
                </a:highlight>
                <a:latin typeface="Calibri"/>
                <a:ea typeface="Calibri"/>
                <a:cs typeface="Calibri"/>
                <a:sym typeface="Calibri"/>
              </a:rPr>
              <a:t>% of the Increase</a:t>
            </a:r>
            <a:endParaRPr b="1" sz="2900">
              <a:solidFill>
                <a:srgbClr val="5E5E5E"/>
              </a:solidFill>
              <a:highlight>
                <a:srgbClr val="FFFF00"/>
              </a:highlight>
              <a:latin typeface="Calibri"/>
              <a:ea typeface="Calibri"/>
              <a:cs typeface="Calibri"/>
              <a:sym typeface="Calibri"/>
            </a:endParaRPr>
          </a:p>
        </p:txBody>
      </p:sp>
      <p:pic>
        <p:nvPicPr>
          <p:cNvPr id="307" name="Google Shape;307;p48"/>
          <p:cNvPicPr preferRelativeResize="0"/>
          <p:nvPr/>
        </p:nvPicPr>
        <p:blipFill>
          <a:blip r:embed="rId3">
            <a:alphaModFix/>
          </a:blip>
          <a:stretch>
            <a:fillRect/>
          </a:stretch>
        </p:blipFill>
        <p:spPr>
          <a:xfrm>
            <a:off x="90950" y="1246675"/>
            <a:ext cx="8821299" cy="2848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49"/>
          <p:cNvSpPr txBox="1"/>
          <p:nvPr/>
        </p:nvSpPr>
        <p:spPr>
          <a:xfrm>
            <a:off x="6018875" y="81350"/>
            <a:ext cx="2862600" cy="60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900">
                <a:solidFill>
                  <a:srgbClr val="5E5E5E"/>
                </a:solidFill>
                <a:highlight>
                  <a:srgbClr val="FFFF00"/>
                </a:highlight>
                <a:latin typeface="Calibri"/>
                <a:ea typeface="Calibri"/>
                <a:cs typeface="Calibri"/>
                <a:sym typeface="Calibri"/>
              </a:rPr>
              <a:t>% of the Budget</a:t>
            </a:r>
            <a:endParaRPr b="1" sz="2900">
              <a:solidFill>
                <a:srgbClr val="5E5E5E"/>
              </a:solidFill>
              <a:highlight>
                <a:srgbClr val="FFFF00"/>
              </a:highlight>
              <a:latin typeface="Calibri"/>
              <a:ea typeface="Calibri"/>
              <a:cs typeface="Calibri"/>
              <a:sym typeface="Calibri"/>
            </a:endParaRPr>
          </a:p>
        </p:txBody>
      </p:sp>
      <p:pic>
        <p:nvPicPr>
          <p:cNvPr id="313" name="Google Shape;313;p49"/>
          <p:cNvPicPr preferRelativeResize="0"/>
          <p:nvPr/>
        </p:nvPicPr>
        <p:blipFill>
          <a:blip r:embed="rId3">
            <a:alphaModFix/>
          </a:blip>
          <a:stretch>
            <a:fillRect/>
          </a:stretch>
        </p:blipFill>
        <p:spPr>
          <a:xfrm>
            <a:off x="784400" y="779125"/>
            <a:ext cx="7311501" cy="415644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graphicFrame>
        <p:nvGraphicFramePr>
          <p:cNvPr id="318" name="Google Shape;318;p50"/>
          <p:cNvGraphicFramePr/>
          <p:nvPr/>
        </p:nvGraphicFramePr>
        <p:xfrm>
          <a:off x="135725" y="3640650"/>
          <a:ext cx="3000000" cy="3000000"/>
        </p:xfrm>
        <a:graphic>
          <a:graphicData uri="http://schemas.openxmlformats.org/drawingml/2006/table">
            <a:tbl>
              <a:tblPr>
                <a:noFill/>
                <a:tableStyleId>{87F9C970-B5E0-4F66-89CF-70EF2AB91753}</a:tableStyleId>
              </a:tblPr>
              <a:tblGrid>
                <a:gridCol w="5757525"/>
                <a:gridCol w="1603050"/>
              </a:tblGrid>
              <a:tr h="396575">
                <a:tc>
                  <a:txBody>
                    <a:bodyPr/>
                    <a:lstStyle/>
                    <a:p>
                      <a:pPr indent="0" lvl="0" marL="0" rtl="0" algn="l">
                        <a:spcBef>
                          <a:spcPts val="0"/>
                        </a:spcBef>
                        <a:spcAft>
                          <a:spcPts val="0"/>
                        </a:spcAft>
                        <a:buNone/>
                      </a:pPr>
                      <a:r>
                        <a:rPr lang="en" sz="1600">
                          <a:latin typeface="Calibri"/>
                          <a:ea typeface="Calibri"/>
                          <a:cs typeface="Calibri"/>
                          <a:sym typeface="Calibri"/>
                        </a:rPr>
                        <a:t>2024-2025 BOE Budget(with Town Council Reductions)</a:t>
                      </a:r>
                      <a:endParaRPr sz="1600">
                        <a:latin typeface="Calibri"/>
                        <a:ea typeface="Calibri"/>
                        <a:cs typeface="Calibri"/>
                        <a:sym typeface="Calibri"/>
                      </a:endParaRPr>
                    </a:p>
                  </a:txBody>
                  <a:tcPr marT="9525" marB="91425" marR="9525" marL="952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r">
                        <a:spcBef>
                          <a:spcPts val="0"/>
                        </a:spcBef>
                        <a:spcAft>
                          <a:spcPts val="0"/>
                        </a:spcAft>
                        <a:buNone/>
                      </a:pPr>
                      <a:r>
                        <a:rPr lang="en" sz="1600">
                          <a:solidFill>
                            <a:schemeClr val="dk1"/>
                          </a:solidFill>
                          <a:latin typeface="Open Sans"/>
                          <a:ea typeface="Open Sans"/>
                          <a:cs typeface="Open Sans"/>
                          <a:sym typeface="Open Sans"/>
                        </a:rPr>
                        <a:t>$47,383,839</a:t>
                      </a:r>
                      <a:endParaRPr sz="1600">
                        <a:latin typeface="Open Sans"/>
                        <a:ea typeface="Open Sans"/>
                        <a:cs typeface="Open Sans"/>
                        <a:sym typeface="Open Sans"/>
                      </a:endParaRPr>
                    </a:p>
                  </a:txBody>
                  <a:tcPr marT="9525" marB="91425" marR="9525" marL="952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490150">
                <a:tc>
                  <a:txBody>
                    <a:bodyPr/>
                    <a:lstStyle/>
                    <a:p>
                      <a:pPr indent="0" lvl="0" marL="0" rtl="0" algn="l">
                        <a:spcBef>
                          <a:spcPts val="0"/>
                        </a:spcBef>
                        <a:spcAft>
                          <a:spcPts val="0"/>
                        </a:spcAft>
                        <a:buNone/>
                      </a:pPr>
                      <a:r>
                        <a:rPr lang="en" sz="1600">
                          <a:latin typeface="Calibri"/>
                          <a:ea typeface="Calibri"/>
                          <a:cs typeface="Calibri"/>
                          <a:sym typeface="Calibri"/>
                        </a:rPr>
                        <a:t>Estimated Education Revenues Received by Town of Killingly</a:t>
                      </a:r>
                      <a:endParaRPr sz="1600">
                        <a:latin typeface="Calibri"/>
                        <a:ea typeface="Calibri"/>
                        <a:cs typeface="Calibri"/>
                        <a:sym typeface="Calibri"/>
                      </a:endParaRPr>
                    </a:p>
                  </a:txBody>
                  <a:tcPr marT="9525" marB="91425" marR="9525" marL="952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600">
                          <a:latin typeface="Open Sans"/>
                          <a:ea typeface="Open Sans"/>
                          <a:cs typeface="Open Sans"/>
                          <a:sym typeface="Open Sans"/>
                        </a:rPr>
                        <a:t>($18,099,</a:t>
                      </a:r>
                      <a:r>
                        <a:rPr lang="en" sz="1600">
                          <a:latin typeface="Open Sans"/>
                          <a:ea typeface="Open Sans"/>
                          <a:cs typeface="Open Sans"/>
                          <a:sym typeface="Open Sans"/>
                        </a:rPr>
                        <a:t>923</a:t>
                      </a:r>
                      <a:r>
                        <a:rPr lang="en" sz="1600">
                          <a:latin typeface="Open Sans"/>
                          <a:ea typeface="Open Sans"/>
                          <a:cs typeface="Open Sans"/>
                          <a:sym typeface="Open Sans"/>
                        </a:rPr>
                        <a:t>)</a:t>
                      </a:r>
                      <a:endParaRPr sz="1600">
                        <a:latin typeface="Open Sans"/>
                        <a:ea typeface="Open Sans"/>
                        <a:cs typeface="Open Sans"/>
                        <a:sym typeface="Open Sans"/>
                      </a:endParaRPr>
                    </a:p>
                  </a:txBody>
                  <a:tcPr marT="9525" marB="91425" marR="9525" marL="952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r h="490150">
                <a:tc>
                  <a:txBody>
                    <a:bodyPr/>
                    <a:lstStyle/>
                    <a:p>
                      <a:pPr indent="0" lvl="0" marL="0" rtl="0" algn="l">
                        <a:spcBef>
                          <a:spcPts val="0"/>
                        </a:spcBef>
                        <a:spcAft>
                          <a:spcPts val="0"/>
                        </a:spcAft>
                        <a:buNone/>
                      </a:pPr>
                      <a:r>
                        <a:rPr lang="en" sz="1600">
                          <a:latin typeface="Calibri"/>
                          <a:ea typeface="Calibri"/>
                          <a:cs typeface="Calibri"/>
                          <a:sym typeface="Calibri"/>
                        </a:rPr>
                        <a:t>Net Budget</a:t>
                      </a:r>
                      <a:endParaRPr sz="1600">
                        <a:latin typeface="Calibri"/>
                        <a:ea typeface="Calibri"/>
                        <a:cs typeface="Calibri"/>
                        <a:sym typeface="Calibri"/>
                      </a:endParaRPr>
                    </a:p>
                  </a:txBody>
                  <a:tcPr marT="9525" marB="91425" marR="9525" marL="952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 sz="1600">
                          <a:latin typeface="Open Sans"/>
                          <a:ea typeface="Open Sans"/>
                          <a:cs typeface="Open Sans"/>
                          <a:sym typeface="Open Sans"/>
                        </a:rPr>
                        <a:t>$29,283,916 </a:t>
                      </a:r>
                      <a:endParaRPr sz="1600">
                        <a:latin typeface="Open Sans"/>
                        <a:ea typeface="Open Sans"/>
                        <a:cs typeface="Open Sans"/>
                        <a:sym typeface="Open Sans"/>
                      </a:endParaRPr>
                    </a:p>
                  </a:txBody>
                  <a:tcPr marT="9525" marB="91425" marR="9525" marL="9525" anchor="b">
                    <a:lnL cap="flat" cmpd="sng" w="28575">
                      <a:solidFill>
                        <a:srgbClr val="000000"/>
                      </a:solidFill>
                      <a:prstDash val="solid"/>
                      <a:round/>
                      <a:headEnd len="sm" w="sm" type="none"/>
                      <a:tailEnd len="sm" w="sm" type="none"/>
                    </a:lnL>
                    <a:lnR cap="flat" cmpd="sng" w="28575">
                      <a:solidFill>
                        <a:srgbClr val="000000"/>
                      </a:solidFill>
                      <a:prstDash val="solid"/>
                      <a:round/>
                      <a:headEnd len="sm" w="sm" type="none"/>
                      <a:tailEnd len="sm" w="sm" type="none"/>
                    </a:lnR>
                    <a:lnT cap="flat" cmpd="sng" w="28575">
                      <a:solidFill>
                        <a:srgbClr val="000000"/>
                      </a:solidFill>
                      <a:prstDash val="solid"/>
                      <a:round/>
                      <a:headEnd len="sm" w="sm" type="none"/>
                      <a:tailEnd len="sm" w="sm" type="none"/>
                    </a:lnT>
                    <a:lnB cap="flat" cmpd="sng" w="28575">
                      <a:solidFill>
                        <a:srgbClr val="000000"/>
                      </a:solidFill>
                      <a:prstDash val="solid"/>
                      <a:round/>
                      <a:headEnd len="sm" w="sm" type="none"/>
                      <a:tailEnd len="sm" w="sm" type="none"/>
                    </a:lnB>
                  </a:tcPr>
                </a:tc>
              </a:tr>
            </a:tbl>
          </a:graphicData>
        </a:graphic>
      </p:graphicFrame>
      <p:pic>
        <p:nvPicPr>
          <p:cNvPr id="319" name="Google Shape;319;p50"/>
          <p:cNvPicPr preferRelativeResize="0"/>
          <p:nvPr/>
        </p:nvPicPr>
        <p:blipFill>
          <a:blip r:embed="rId3">
            <a:alphaModFix/>
          </a:blip>
          <a:stretch>
            <a:fillRect/>
          </a:stretch>
        </p:blipFill>
        <p:spPr>
          <a:xfrm>
            <a:off x="3138925" y="178288"/>
            <a:ext cx="5772150" cy="33242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1"/>
          <p:cNvSpPr txBox="1"/>
          <p:nvPr/>
        </p:nvSpPr>
        <p:spPr>
          <a:xfrm>
            <a:off x="5689050" y="96150"/>
            <a:ext cx="2945400" cy="7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900">
                <a:solidFill>
                  <a:srgbClr val="5E5E5E"/>
                </a:solidFill>
                <a:highlight>
                  <a:srgbClr val="FFFF00"/>
                </a:highlight>
                <a:latin typeface="Calibri"/>
                <a:ea typeface="Calibri"/>
                <a:cs typeface="Calibri"/>
                <a:sym typeface="Calibri"/>
              </a:rPr>
              <a:t>% of the Increase</a:t>
            </a:r>
            <a:endParaRPr b="1" sz="2900">
              <a:solidFill>
                <a:srgbClr val="5E5E5E"/>
              </a:solidFill>
              <a:highlight>
                <a:srgbClr val="FFFF00"/>
              </a:highlight>
              <a:latin typeface="Calibri"/>
              <a:ea typeface="Calibri"/>
              <a:cs typeface="Calibri"/>
              <a:sym typeface="Calibri"/>
            </a:endParaRPr>
          </a:p>
        </p:txBody>
      </p:sp>
      <p:pic>
        <p:nvPicPr>
          <p:cNvPr id="325" name="Google Shape;325;p51"/>
          <p:cNvPicPr preferRelativeResize="0"/>
          <p:nvPr/>
        </p:nvPicPr>
        <p:blipFill>
          <a:blip r:embed="rId3">
            <a:alphaModFix/>
          </a:blip>
          <a:stretch>
            <a:fillRect/>
          </a:stretch>
        </p:blipFill>
        <p:spPr>
          <a:xfrm>
            <a:off x="161350" y="1059500"/>
            <a:ext cx="8821299" cy="2848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9" name="Shape 329"/>
        <p:cNvGrpSpPr/>
        <p:nvPr/>
      </p:nvGrpSpPr>
      <p:grpSpPr>
        <a:xfrm>
          <a:off x="0" y="0"/>
          <a:ext cx="0" cy="0"/>
          <a:chOff x="0" y="0"/>
          <a:chExt cx="0" cy="0"/>
        </a:xfrm>
      </p:grpSpPr>
      <p:sp>
        <p:nvSpPr>
          <p:cNvPr id="330" name="Google Shape;330;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700">
                <a:solidFill>
                  <a:srgbClr val="5E5E5E"/>
                </a:solidFill>
                <a:highlight>
                  <a:srgbClr val="FFFF00"/>
                </a:highlight>
                <a:latin typeface="Arial"/>
                <a:ea typeface="Arial"/>
                <a:cs typeface="Arial"/>
                <a:sym typeface="Arial"/>
              </a:rPr>
              <a:t>Minimum Budget Requirement</a:t>
            </a:r>
            <a:endParaRPr b="1" sz="5200">
              <a:solidFill>
                <a:srgbClr val="5E5E5E"/>
              </a:solidFill>
              <a:highlight>
                <a:srgbClr val="FFFF00"/>
              </a:highlight>
            </a:endParaRPr>
          </a:p>
        </p:txBody>
      </p:sp>
      <p:sp>
        <p:nvSpPr>
          <p:cNvPr id="331" name="Google Shape;331;p52"/>
          <p:cNvSpPr txBox="1"/>
          <p:nvPr/>
        </p:nvSpPr>
        <p:spPr>
          <a:xfrm>
            <a:off x="228600" y="1242225"/>
            <a:ext cx="8915400" cy="306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dk1"/>
                </a:solidFill>
              </a:rPr>
              <a:t>What is minimum budget requirement (MBR)? </a:t>
            </a:r>
            <a:endParaRPr sz="1700">
              <a:solidFill>
                <a:schemeClr val="dk1"/>
              </a:solidFill>
            </a:endParaRPr>
          </a:p>
          <a:p>
            <a:pPr indent="457200" lvl="0" marL="0" rtl="0" algn="l">
              <a:spcBef>
                <a:spcPts val="0"/>
              </a:spcBef>
              <a:spcAft>
                <a:spcPts val="0"/>
              </a:spcAft>
              <a:buNone/>
            </a:pPr>
            <a:r>
              <a:rPr lang="en" sz="1700">
                <a:solidFill>
                  <a:schemeClr val="dk1"/>
                </a:solidFill>
              </a:rPr>
              <a:t>● Connecticut’s MBR prohibits a municipality from budgeting less for education than it did the previous year, </a:t>
            </a:r>
            <a:endParaRPr sz="1700">
              <a:solidFill>
                <a:schemeClr val="dk1"/>
              </a:solidFill>
            </a:endParaRPr>
          </a:p>
          <a:p>
            <a:pPr indent="0" lvl="0" marL="0" rtl="0" algn="l">
              <a:spcBef>
                <a:spcPts val="0"/>
              </a:spcBef>
              <a:spcAft>
                <a:spcPts val="0"/>
              </a:spcAft>
              <a:buNone/>
            </a:pPr>
            <a:r>
              <a:t/>
            </a:r>
            <a:endParaRPr sz="1700">
              <a:solidFill>
                <a:schemeClr val="dk1"/>
              </a:solidFill>
            </a:endParaRPr>
          </a:p>
          <a:p>
            <a:pPr indent="0" lvl="0" marL="0" rtl="0" algn="l">
              <a:spcBef>
                <a:spcPts val="0"/>
              </a:spcBef>
              <a:spcAft>
                <a:spcPts val="0"/>
              </a:spcAft>
              <a:buNone/>
            </a:pPr>
            <a:r>
              <a:rPr lang="en" sz="1700">
                <a:solidFill>
                  <a:schemeClr val="dk1"/>
                </a:solidFill>
              </a:rPr>
              <a:t>Why does Connecticut have a minimum budget requirement to towns?</a:t>
            </a:r>
            <a:endParaRPr sz="1700">
              <a:solidFill>
                <a:schemeClr val="dk1"/>
              </a:solidFill>
            </a:endParaRPr>
          </a:p>
          <a:p>
            <a:pPr indent="457200" lvl="0" marL="0" rtl="0" algn="l">
              <a:spcBef>
                <a:spcPts val="0"/>
              </a:spcBef>
              <a:spcAft>
                <a:spcPts val="0"/>
              </a:spcAft>
              <a:buNone/>
            </a:pPr>
            <a:r>
              <a:rPr lang="en" sz="1700">
                <a:solidFill>
                  <a:schemeClr val="dk1"/>
                </a:solidFill>
              </a:rPr>
              <a:t> ● Was implemented to prevent towns from reducing their local spending on education and using state aid for education as a replacement for local funds. </a:t>
            </a:r>
            <a:endParaRPr sz="1700">
              <a:solidFill>
                <a:schemeClr val="dk1"/>
              </a:solidFill>
            </a:endParaRPr>
          </a:p>
          <a:p>
            <a:pPr indent="457200" lvl="0" marL="0" rtl="0" algn="l">
              <a:spcBef>
                <a:spcPts val="0"/>
              </a:spcBef>
              <a:spcAft>
                <a:spcPts val="0"/>
              </a:spcAft>
              <a:buNone/>
            </a:pPr>
            <a:r>
              <a:t/>
            </a:r>
            <a:endParaRPr sz="1700">
              <a:solidFill>
                <a:schemeClr val="dk1"/>
              </a:solidFill>
            </a:endParaRPr>
          </a:p>
          <a:p>
            <a:pPr indent="0" lvl="0" marL="0" rtl="0" algn="l">
              <a:spcBef>
                <a:spcPts val="0"/>
              </a:spcBef>
              <a:spcAft>
                <a:spcPts val="0"/>
              </a:spcAft>
              <a:buNone/>
            </a:pPr>
            <a:r>
              <a:rPr lang="en" sz="1700">
                <a:solidFill>
                  <a:schemeClr val="dk1"/>
                </a:solidFill>
              </a:rPr>
              <a:t>What happens if a town fails to meet its Minimum Budget Requirement? </a:t>
            </a:r>
            <a:endParaRPr sz="1700">
              <a:solidFill>
                <a:schemeClr val="dk1"/>
              </a:solidFill>
            </a:endParaRPr>
          </a:p>
          <a:p>
            <a:pPr indent="457200" lvl="0" marL="0" rtl="0" algn="l">
              <a:spcBef>
                <a:spcPts val="0"/>
              </a:spcBef>
              <a:spcAft>
                <a:spcPts val="0"/>
              </a:spcAft>
              <a:buNone/>
            </a:pPr>
            <a:r>
              <a:rPr lang="en" sz="1700">
                <a:solidFill>
                  <a:schemeClr val="dk1"/>
                </a:solidFill>
              </a:rPr>
              <a:t>● If a town fails to meet its MBR, the State can withhold the town’s Education Cost </a:t>
            </a:r>
            <a:endParaRPr sz="1700">
              <a:solidFill>
                <a:schemeClr val="dk1"/>
              </a:solidFill>
            </a:endParaRPr>
          </a:p>
          <a:p>
            <a:pPr indent="0" lvl="0" marL="457200" rtl="0" algn="l">
              <a:spcBef>
                <a:spcPts val="0"/>
              </a:spcBef>
              <a:spcAft>
                <a:spcPts val="0"/>
              </a:spcAft>
              <a:buNone/>
            </a:pPr>
            <a:r>
              <a:rPr lang="en" sz="1700">
                <a:solidFill>
                  <a:schemeClr val="dk1"/>
                </a:solidFill>
              </a:rPr>
              <a:t>   Sharing (ECS) funds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35" name="Shape 335"/>
        <p:cNvGrpSpPr/>
        <p:nvPr/>
      </p:nvGrpSpPr>
      <p:grpSpPr>
        <a:xfrm>
          <a:off x="0" y="0"/>
          <a:ext cx="0" cy="0"/>
          <a:chOff x="0" y="0"/>
          <a:chExt cx="0" cy="0"/>
        </a:xfrm>
      </p:grpSpPr>
      <p:sp>
        <p:nvSpPr>
          <p:cNvPr id="336" name="Google Shape;336;p5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2024-2025 School Year Scenario</a:t>
            </a:r>
            <a:endParaRPr/>
          </a:p>
        </p:txBody>
      </p:sp>
      <p:sp>
        <p:nvSpPr>
          <p:cNvPr id="337" name="Google Shape;337;p53"/>
          <p:cNvSpPr txBox="1"/>
          <p:nvPr/>
        </p:nvSpPr>
        <p:spPr>
          <a:xfrm>
            <a:off x="438375" y="1252250"/>
            <a:ext cx="3484200" cy="185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6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600">
              <a:solidFill>
                <a:schemeClr val="dk1"/>
              </a:solidFill>
              <a:latin typeface="Open Sans"/>
              <a:ea typeface="Open Sans"/>
              <a:cs typeface="Open Sans"/>
              <a:sym typeface="Open Sans"/>
            </a:endParaRPr>
          </a:p>
          <a:p>
            <a:pPr indent="0" lvl="0" marL="0" rtl="0" algn="l">
              <a:spcBef>
                <a:spcPts val="0"/>
              </a:spcBef>
              <a:spcAft>
                <a:spcPts val="0"/>
              </a:spcAft>
              <a:buNone/>
            </a:pPr>
            <a:r>
              <a:rPr lang="en" sz="1600">
                <a:solidFill>
                  <a:schemeClr val="dk1"/>
                </a:solidFill>
                <a:latin typeface="Open Sans"/>
                <a:ea typeface="Open Sans"/>
                <a:cs typeface="Open Sans"/>
                <a:sym typeface="Open Sans"/>
              </a:rPr>
              <a:t>Budget: $46,805,118.00 (0% inc)</a:t>
            </a:r>
            <a:endParaRPr sz="16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600">
              <a:solidFill>
                <a:schemeClr val="dk1"/>
              </a:solidFill>
              <a:latin typeface="Open Sans"/>
              <a:ea typeface="Open Sans"/>
              <a:cs typeface="Open Sans"/>
              <a:sym typeface="Open Sans"/>
            </a:endParaRPr>
          </a:p>
          <a:p>
            <a:pPr indent="0" lvl="0" marL="0" rtl="0" algn="l">
              <a:spcBef>
                <a:spcPts val="0"/>
              </a:spcBef>
              <a:spcAft>
                <a:spcPts val="0"/>
              </a:spcAft>
              <a:buNone/>
            </a:pPr>
            <a:r>
              <a:rPr lang="en" sz="1600">
                <a:solidFill>
                  <a:schemeClr val="dk1"/>
                </a:solidFill>
                <a:latin typeface="Open Sans"/>
                <a:ea typeface="Open Sans"/>
                <a:cs typeface="Open Sans"/>
                <a:sym typeface="Open Sans"/>
              </a:rPr>
              <a:t>Non-Lapsing Total: $2,000,000.00</a:t>
            </a:r>
            <a:endParaRPr sz="16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6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600">
              <a:solidFill>
                <a:schemeClr val="dk1"/>
              </a:solidFill>
              <a:latin typeface="Open Sans"/>
              <a:ea typeface="Open Sans"/>
              <a:cs typeface="Open Sans"/>
              <a:sym typeface="Open Sans"/>
            </a:endParaRPr>
          </a:p>
        </p:txBody>
      </p:sp>
      <p:sp>
        <p:nvSpPr>
          <p:cNvPr id="338" name="Google Shape;338;p53"/>
          <p:cNvSpPr/>
          <p:nvPr/>
        </p:nvSpPr>
        <p:spPr>
          <a:xfrm>
            <a:off x="499500" y="1741275"/>
            <a:ext cx="3536700" cy="18513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39" name="Google Shape;339;p53"/>
          <p:cNvSpPr txBox="1"/>
          <p:nvPr/>
        </p:nvSpPr>
        <p:spPr>
          <a:xfrm>
            <a:off x="111650" y="1103900"/>
            <a:ext cx="3924600" cy="2612100"/>
          </a:xfrm>
          <a:prstGeom prst="rect">
            <a:avLst/>
          </a:prstGeom>
          <a:solidFill>
            <a:schemeClr val="lt1"/>
          </a:solidFill>
          <a:ln cap="flat" cmpd="sng" w="28575">
            <a:solidFill>
              <a:srgbClr val="801F1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Open Sans"/>
                <a:ea typeface="Open Sans"/>
                <a:cs typeface="Open Sans"/>
                <a:sym typeface="Open Sans"/>
              </a:rPr>
              <a:t>July 1, 2024</a:t>
            </a:r>
            <a:endParaRPr b="1" sz="18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18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1800">
                <a:solidFill>
                  <a:schemeClr val="dk1"/>
                </a:solidFill>
                <a:latin typeface="Open Sans"/>
                <a:ea typeface="Open Sans"/>
                <a:cs typeface="Open Sans"/>
                <a:sym typeface="Open Sans"/>
              </a:rPr>
              <a:t>Budget: $47,383,839    (1.24%)</a:t>
            </a:r>
            <a:endParaRPr b="1" sz="18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18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1800">
                <a:solidFill>
                  <a:schemeClr val="dk1"/>
                </a:solidFill>
                <a:latin typeface="Open Sans"/>
                <a:ea typeface="Open Sans"/>
                <a:cs typeface="Open Sans"/>
                <a:sym typeface="Open Sans"/>
              </a:rPr>
              <a:t>Non-Lapsing Total: $</a:t>
            </a:r>
            <a:r>
              <a:rPr b="1" lang="en" sz="1800">
                <a:solidFill>
                  <a:schemeClr val="dk1"/>
                </a:solidFill>
                <a:latin typeface="Open Sans"/>
                <a:ea typeface="Open Sans"/>
                <a:cs typeface="Open Sans"/>
                <a:sym typeface="Open Sans"/>
              </a:rPr>
              <a:t>2,000,000</a:t>
            </a:r>
            <a:endParaRPr b="1" sz="18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18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1"/>
              </a:solidFill>
              <a:latin typeface="Open Sans"/>
              <a:ea typeface="Open Sans"/>
              <a:cs typeface="Open Sans"/>
              <a:sym typeface="Open Sans"/>
            </a:endParaRPr>
          </a:p>
        </p:txBody>
      </p:sp>
      <p:cxnSp>
        <p:nvCxnSpPr>
          <p:cNvPr id="340" name="Google Shape;340;p53"/>
          <p:cNvCxnSpPr/>
          <p:nvPr/>
        </p:nvCxnSpPr>
        <p:spPr>
          <a:xfrm flipH="1" rot="10800000">
            <a:off x="4245925" y="1531700"/>
            <a:ext cx="777300" cy="410400"/>
          </a:xfrm>
          <a:prstGeom prst="straightConnector1">
            <a:avLst/>
          </a:prstGeom>
          <a:noFill/>
          <a:ln cap="flat" cmpd="sng" w="28575">
            <a:solidFill>
              <a:srgbClr val="000000"/>
            </a:solidFill>
            <a:prstDash val="solid"/>
            <a:round/>
            <a:headEnd len="med" w="med" type="none"/>
            <a:tailEnd len="med" w="med" type="triangle"/>
          </a:ln>
        </p:spPr>
      </p:cxnSp>
      <p:cxnSp>
        <p:nvCxnSpPr>
          <p:cNvPr id="341" name="Google Shape;341;p53"/>
          <p:cNvCxnSpPr/>
          <p:nvPr/>
        </p:nvCxnSpPr>
        <p:spPr>
          <a:xfrm flipH="1" rot="10800000">
            <a:off x="4232875" y="2543700"/>
            <a:ext cx="831000" cy="23700"/>
          </a:xfrm>
          <a:prstGeom prst="straightConnector1">
            <a:avLst/>
          </a:prstGeom>
          <a:noFill/>
          <a:ln cap="flat" cmpd="sng" w="28575">
            <a:solidFill>
              <a:schemeClr val="dk1"/>
            </a:solidFill>
            <a:prstDash val="solid"/>
            <a:round/>
            <a:headEnd len="med" w="med" type="none"/>
            <a:tailEnd len="med" w="med" type="triangle"/>
          </a:ln>
        </p:spPr>
      </p:cxnSp>
      <p:sp>
        <p:nvSpPr>
          <p:cNvPr id="342" name="Google Shape;342;p53"/>
          <p:cNvSpPr/>
          <p:nvPr/>
        </p:nvSpPr>
        <p:spPr>
          <a:xfrm>
            <a:off x="5232950" y="1191200"/>
            <a:ext cx="3294000" cy="7596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43" name="Google Shape;343;p53"/>
          <p:cNvSpPr txBox="1"/>
          <p:nvPr/>
        </p:nvSpPr>
        <p:spPr>
          <a:xfrm>
            <a:off x="5302850" y="1252250"/>
            <a:ext cx="3276600" cy="637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Open Sans"/>
                <a:ea typeface="Open Sans"/>
                <a:cs typeface="Open Sans"/>
                <a:sym typeface="Open Sans"/>
              </a:rPr>
              <a:t>September-December 2024</a:t>
            </a:r>
            <a:endParaRPr sz="1600">
              <a:solidFill>
                <a:schemeClr val="dk1"/>
              </a:solidFill>
              <a:latin typeface="Open Sans"/>
              <a:ea typeface="Open Sans"/>
              <a:cs typeface="Open Sans"/>
              <a:sym typeface="Open Sans"/>
            </a:endParaRPr>
          </a:p>
          <a:p>
            <a:pPr indent="0" lvl="0" marL="0" rtl="0" algn="ctr">
              <a:spcBef>
                <a:spcPts val="0"/>
              </a:spcBef>
              <a:spcAft>
                <a:spcPts val="0"/>
              </a:spcAft>
              <a:buNone/>
            </a:pPr>
            <a:r>
              <a:rPr lang="en" sz="1600">
                <a:solidFill>
                  <a:schemeClr val="dk1"/>
                </a:solidFill>
                <a:latin typeface="Open Sans"/>
                <a:ea typeface="Open Sans"/>
                <a:cs typeface="Open Sans"/>
                <a:sym typeface="Open Sans"/>
              </a:rPr>
              <a:t>2 DCF Outplacements= $150,000</a:t>
            </a:r>
            <a:endParaRPr sz="1600">
              <a:solidFill>
                <a:schemeClr val="dk1"/>
              </a:solidFill>
              <a:latin typeface="Open Sans"/>
              <a:ea typeface="Open Sans"/>
              <a:cs typeface="Open Sans"/>
              <a:sym typeface="Open Sans"/>
            </a:endParaRPr>
          </a:p>
        </p:txBody>
      </p:sp>
      <p:sp>
        <p:nvSpPr>
          <p:cNvPr id="344" name="Google Shape;344;p53"/>
          <p:cNvSpPr txBox="1"/>
          <p:nvPr/>
        </p:nvSpPr>
        <p:spPr>
          <a:xfrm>
            <a:off x="5259200" y="2200500"/>
            <a:ext cx="3276600" cy="6900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700">
                <a:solidFill>
                  <a:schemeClr val="dk1"/>
                </a:solidFill>
                <a:latin typeface="Open Sans"/>
                <a:ea typeface="Open Sans"/>
                <a:cs typeface="Open Sans"/>
                <a:sym typeface="Open Sans"/>
              </a:rPr>
              <a:t>October 1, 2024</a:t>
            </a:r>
            <a:endParaRPr sz="1700">
              <a:solidFill>
                <a:schemeClr val="dk1"/>
              </a:solidFill>
              <a:latin typeface="Open Sans"/>
              <a:ea typeface="Open Sans"/>
              <a:cs typeface="Open Sans"/>
              <a:sym typeface="Open Sans"/>
            </a:endParaRPr>
          </a:p>
          <a:p>
            <a:pPr indent="0" lvl="0" marL="0" rtl="0" algn="ctr">
              <a:spcBef>
                <a:spcPts val="0"/>
              </a:spcBef>
              <a:spcAft>
                <a:spcPts val="0"/>
              </a:spcAft>
              <a:buNone/>
            </a:pPr>
            <a:r>
              <a:rPr lang="en" sz="1700">
                <a:solidFill>
                  <a:schemeClr val="dk1"/>
                </a:solidFill>
                <a:latin typeface="Open Sans"/>
                <a:ea typeface="Open Sans"/>
                <a:cs typeface="Open Sans"/>
                <a:sym typeface="Open Sans"/>
              </a:rPr>
              <a:t>KIS Heat Repair = $100,000</a:t>
            </a:r>
            <a:endParaRPr sz="1700">
              <a:solidFill>
                <a:schemeClr val="dk1"/>
              </a:solidFill>
              <a:latin typeface="Open Sans"/>
              <a:ea typeface="Open Sans"/>
              <a:cs typeface="Open Sans"/>
              <a:sym typeface="Open Sans"/>
            </a:endParaRPr>
          </a:p>
        </p:txBody>
      </p:sp>
      <p:cxnSp>
        <p:nvCxnSpPr>
          <p:cNvPr id="345" name="Google Shape;345;p53"/>
          <p:cNvCxnSpPr/>
          <p:nvPr/>
        </p:nvCxnSpPr>
        <p:spPr>
          <a:xfrm>
            <a:off x="4259725" y="3103550"/>
            <a:ext cx="777300" cy="218400"/>
          </a:xfrm>
          <a:prstGeom prst="straightConnector1">
            <a:avLst/>
          </a:prstGeom>
          <a:noFill/>
          <a:ln cap="flat" cmpd="sng" w="28575">
            <a:solidFill>
              <a:srgbClr val="000000"/>
            </a:solidFill>
            <a:prstDash val="solid"/>
            <a:round/>
            <a:headEnd len="med" w="med" type="none"/>
            <a:tailEnd len="med" w="med" type="triangle"/>
          </a:ln>
        </p:spPr>
      </p:cxnSp>
      <p:sp>
        <p:nvSpPr>
          <p:cNvPr id="346" name="Google Shape;346;p53"/>
          <p:cNvSpPr txBox="1"/>
          <p:nvPr/>
        </p:nvSpPr>
        <p:spPr>
          <a:xfrm>
            <a:off x="5260500" y="3140200"/>
            <a:ext cx="3276600" cy="8313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Open Sans"/>
                <a:ea typeface="Open Sans"/>
                <a:cs typeface="Open Sans"/>
                <a:sym typeface="Open Sans"/>
              </a:rPr>
              <a:t>April 1, 2024</a:t>
            </a:r>
            <a:endParaRPr sz="1600">
              <a:solidFill>
                <a:schemeClr val="dk1"/>
              </a:solidFill>
              <a:latin typeface="Open Sans"/>
              <a:ea typeface="Open Sans"/>
              <a:cs typeface="Open Sans"/>
              <a:sym typeface="Open Sans"/>
            </a:endParaRPr>
          </a:p>
          <a:p>
            <a:pPr indent="0" lvl="0" marL="0" rtl="0" algn="ctr">
              <a:spcBef>
                <a:spcPts val="0"/>
              </a:spcBef>
              <a:spcAft>
                <a:spcPts val="0"/>
              </a:spcAft>
              <a:buNone/>
            </a:pPr>
            <a:r>
              <a:rPr lang="en" sz="1600">
                <a:solidFill>
                  <a:schemeClr val="dk1"/>
                </a:solidFill>
                <a:latin typeface="Open Sans"/>
                <a:ea typeface="Open Sans"/>
                <a:cs typeface="Open Sans"/>
                <a:sym typeface="Open Sans"/>
              </a:rPr>
              <a:t>Completion of KHS access road = $750,000</a:t>
            </a:r>
            <a:endParaRPr sz="1600">
              <a:solidFill>
                <a:schemeClr val="dk1"/>
              </a:solidFill>
              <a:latin typeface="Open Sans"/>
              <a:ea typeface="Open Sans"/>
              <a:cs typeface="Open Sans"/>
              <a:sym typeface="Open Sans"/>
            </a:endParaRPr>
          </a:p>
        </p:txBody>
      </p:sp>
      <p:cxnSp>
        <p:nvCxnSpPr>
          <p:cNvPr id="347" name="Google Shape;347;p53"/>
          <p:cNvCxnSpPr/>
          <p:nvPr/>
        </p:nvCxnSpPr>
        <p:spPr>
          <a:xfrm>
            <a:off x="4246675" y="3716100"/>
            <a:ext cx="803400" cy="384300"/>
          </a:xfrm>
          <a:prstGeom prst="straightConnector1">
            <a:avLst/>
          </a:prstGeom>
          <a:noFill/>
          <a:ln cap="flat" cmpd="sng" w="28575">
            <a:solidFill>
              <a:schemeClr val="dk1"/>
            </a:solidFill>
            <a:prstDash val="solid"/>
            <a:round/>
            <a:headEnd len="med" w="med" type="none"/>
            <a:tailEnd len="med" w="med" type="triangle"/>
          </a:ln>
        </p:spPr>
      </p:cxnSp>
      <p:sp>
        <p:nvSpPr>
          <p:cNvPr id="348" name="Google Shape;348;p53"/>
          <p:cNvSpPr txBox="1"/>
          <p:nvPr/>
        </p:nvSpPr>
        <p:spPr>
          <a:xfrm>
            <a:off x="5232950" y="4079900"/>
            <a:ext cx="3294000" cy="9999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dk1"/>
                </a:solidFill>
                <a:latin typeface="Open Sans"/>
                <a:ea typeface="Open Sans"/>
                <a:cs typeface="Open Sans"/>
                <a:sym typeface="Open Sans"/>
              </a:rPr>
              <a:t>June 14, 2024</a:t>
            </a:r>
            <a:endParaRPr sz="1600">
              <a:solidFill>
                <a:schemeClr val="dk1"/>
              </a:solidFill>
              <a:latin typeface="Open Sans"/>
              <a:ea typeface="Open Sans"/>
              <a:cs typeface="Open Sans"/>
              <a:sym typeface="Open Sans"/>
            </a:endParaRPr>
          </a:p>
          <a:p>
            <a:pPr indent="0" lvl="0" marL="0" rtl="0" algn="ctr">
              <a:spcBef>
                <a:spcPts val="0"/>
              </a:spcBef>
              <a:spcAft>
                <a:spcPts val="0"/>
              </a:spcAft>
              <a:buNone/>
            </a:pPr>
            <a:r>
              <a:rPr lang="en" sz="1600">
                <a:solidFill>
                  <a:schemeClr val="dk1"/>
                </a:solidFill>
                <a:latin typeface="Open Sans"/>
                <a:ea typeface="Open Sans"/>
                <a:cs typeface="Open Sans"/>
                <a:sym typeface="Open Sans"/>
              </a:rPr>
              <a:t>In need of $50,000 to cover special Education Tuition </a:t>
            </a:r>
            <a:endParaRPr sz="1600">
              <a:solidFill>
                <a:schemeClr val="dk1"/>
              </a:solidFill>
              <a:latin typeface="Open Sans"/>
              <a:ea typeface="Open Sans"/>
              <a:cs typeface="Open Sans"/>
              <a:sym typeface="Open Sans"/>
            </a:endParaRPr>
          </a:p>
        </p:txBody>
      </p:sp>
      <p:sp>
        <p:nvSpPr>
          <p:cNvPr id="349" name="Google Shape;349;p53"/>
          <p:cNvSpPr/>
          <p:nvPr/>
        </p:nvSpPr>
        <p:spPr>
          <a:xfrm>
            <a:off x="3250875" y="4048100"/>
            <a:ext cx="1890000" cy="1063500"/>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Open Sans"/>
                <a:ea typeface="Open Sans"/>
                <a:cs typeface="Open Sans"/>
                <a:sym typeface="Open Sans"/>
              </a:rPr>
              <a:t>$1,050,000</a:t>
            </a:r>
            <a:endParaRPr b="1" sz="2000">
              <a:latin typeface="Open Sans"/>
              <a:ea typeface="Open Sans"/>
              <a:cs typeface="Open Sans"/>
              <a:sym typeface="Open Sans"/>
            </a:endParaRPr>
          </a:p>
        </p:txBody>
      </p:sp>
      <p:cxnSp>
        <p:nvCxnSpPr>
          <p:cNvPr id="350" name="Google Shape;350;p53"/>
          <p:cNvCxnSpPr/>
          <p:nvPr/>
        </p:nvCxnSpPr>
        <p:spPr>
          <a:xfrm flipH="1" rot="10800000">
            <a:off x="2384150" y="2219900"/>
            <a:ext cx="1441800" cy="377100"/>
          </a:xfrm>
          <a:prstGeom prst="straightConnector1">
            <a:avLst/>
          </a:prstGeom>
          <a:noFill/>
          <a:ln cap="flat" cmpd="sng" w="28575">
            <a:solidFill>
              <a:srgbClr val="801F17"/>
            </a:solidFill>
            <a:prstDash val="solid"/>
            <a:round/>
            <a:headEnd len="med" w="med" type="none"/>
            <a:tailEnd len="med" w="med" type="none"/>
          </a:ln>
        </p:spPr>
      </p:cxnSp>
      <p:sp>
        <p:nvSpPr>
          <p:cNvPr id="351" name="Google Shape;351;p53"/>
          <p:cNvSpPr txBox="1"/>
          <p:nvPr/>
        </p:nvSpPr>
        <p:spPr>
          <a:xfrm>
            <a:off x="2384152" y="2657800"/>
            <a:ext cx="1419000" cy="4824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Open Sans"/>
                <a:ea typeface="Open Sans"/>
                <a:cs typeface="Open Sans"/>
                <a:sym typeface="Open Sans"/>
              </a:rPr>
              <a:t>$950,000</a:t>
            </a:r>
            <a:endParaRPr b="1" sz="1800">
              <a:solidFill>
                <a:schemeClr val="dk1"/>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34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55" name="Shape 355"/>
        <p:cNvGrpSpPr/>
        <p:nvPr/>
      </p:nvGrpSpPr>
      <p:grpSpPr>
        <a:xfrm>
          <a:off x="0" y="0"/>
          <a:ext cx="0" cy="0"/>
          <a:chOff x="0" y="0"/>
          <a:chExt cx="0" cy="0"/>
        </a:xfrm>
      </p:grpSpPr>
      <p:sp>
        <p:nvSpPr>
          <p:cNvPr id="356" name="Google Shape;356;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a:t>2025-2026 School Year Scenario</a:t>
            </a:r>
            <a:endParaRPr/>
          </a:p>
        </p:txBody>
      </p:sp>
      <p:sp>
        <p:nvSpPr>
          <p:cNvPr id="357" name="Google Shape;357;p54"/>
          <p:cNvSpPr txBox="1"/>
          <p:nvPr/>
        </p:nvSpPr>
        <p:spPr>
          <a:xfrm>
            <a:off x="438375" y="1252250"/>
            <a:ext cx="3484200" cy="1851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6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600">
              <a:solidFill>
                <a:schemeClr val="dk1"/>
              </a:solidFill>
              <a:latin typeface="Open Sans"/>
              <a:ea typeface="Open Sans"/>
              <a:cs typeface="Open Sans"/>
              <a:sym typeface="Open Sans"/>
            </a:endParaRPr>
          </a:p>
          <a:p>
            <a:pPr indent="0" lvl="0" marL="0" rtl="0" algn="l">
              <a:spcBef>
                <a:spcPts val="0"/>
              </a:spcBef>
              <a:spcAft>
                <a:spcPts val="0"/>
              </a:spcAft>
              <a:buNone/>
            </a:pPr>
            <a:r>
              <a:rPr lang="en" sz="1600">
                <a:solidFill>
                  <a:schemeClr val="dk1"/>
                </a:solidFill>
                <a:latin typeface="Open Sans"/>
                <a:ea typeface="Open Sans"/>
                <a:cs typeface="Open Sans"/>
                <a:sym typeface="Open Sans"/>
              </a:rPr>
              <a:t>Budget: $46,805,118.00 (0% inc)</a:t>
            </a:r>
            <a:endParaRPr sz="16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600">
              <a:solidFill>
                <a:schemeClr val="dk1"/>
              </a:solidFill>
              <a:latin typeface="Open Sans"/>
              <a:ea typeface="Open Sans"/>
              <a:cs typeface="Open Sans"/>
              <a:sym typeface="Open Sans"/>
            </a:endParaRPr>
          </a:p>
          <a:p>
            <a:pPr indent="0" lvl="0" marL="0" rtl="0" algn="l">
              <a:spcBef>
                <a:spcPts val="0"/>
              </a:spcBef>
              <a:spcAft>
                <a:spcPts val="0"/>
              </a:spcAft>
              <a:buNone/>
            </a:pPr>
            <a:r>
              <a:rPr lang="en" sz="1600">
                <a:solidFill>
                  <a:schemeClr val="dk1"/>
                </a:solidFill>
                <a:latin typeface="Open Sans"/>
                <a:ea typeface="Open Sans"/>
                <a:cs typeface="Open Sans"/>
                <a:sym typeface="Open Sans"/>
              </a:rPr>
              <a:t>Non-Lapsing Total: $2,000,000.00</a:t>
            </a:r>
            <a:endParaRPr sz="16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6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600">
              <a:solidFill>
                <a:schemeClr val="dk1"/>
              </a:solidFill>
              <a:latin typeface="Open Sans"/>
              <a:ea typeface="Open Sans"/>
              <a:cs typeface="Open Sans"/>
              <a:sym typeface="Open Sans"/>
            </a:endParaRPr>
          </a:p>
        </p:txBody>
      </p:sp>
      <p:sp>
        <p:nvSpPr>
          <p:cNvPr id="358" name="Google Shape;358;p54"/>
          <p:cNvSpPr/>
          <p:nvPr/>
        </p:nvSpPr>
        <p:spPr>
          <a:xfrm>
            <a:off x="499500" y="1741275"/>
            <a:ext cx="3536700" cy="18513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59" name="Google Shape;359;p54"/>
          <p:cNvSpPr txBox="1"/>
          <p:nvPr/>
        </p:nvSpPr>
        <p:spPr>
          <a:xfrm>
            <a:off x="111650" y="1646100"/>
            <a:ext cx="3924600" cy="2070000"/>
          </a:xfrm>
          <a:prstGeom prst="rect">
            <a:avLst/>
          </a:prstGeom>
          <a:solidFill>
            <a:schemeClr val="lt1"/>
          </a:solidFill>
          <a:ln cap="flat" cmpd="sng" w="28575">
            <a:solidFill>
              <a:srgbClr val="801F1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800">
                <a:solidFill>
                  <a:schemeClr val="dk1"/>
                </a:solidFill>
                <a:latin typeface="Open Sans"/>
                <a:ea typeface="Open Sans"/>
                <a:cs typeface="Open Sans"/>
                <a:sym typeface="Open Sans"/>
              </a:rPr>
              <a:t>July 1, 2025</a:t>
            </a:r>
            <a:endParaRPr b="1" sz="18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18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1800">
                <a:solidFill>
                  <a:schemeClr val="dk1"/>
                </a:solidFill>
                <a:latin typeface="Open Sans"/>
                <a:ea typeface="Open Sans"/>
                <a:cs typeface="Open Sans"/>
                <a:sym typeface="Open Sans"/>
              </a:rPr>
              <a:t>Budget: $48,373,400    (2.09% inc)</a:t>
            </a:r>
            <a:endParaRPr b="1" sz="18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18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1800">
                <a:solidFill>
                  <a:schemeClr val="dk1"/>
                </a:solidFill>
                <a:latin typeface="Open Sans"/>
                <a:ea typeface="Open Sans"/>
                <a:cs typeface="Open Sans"/>
                <a:sym typeface="Open Sans"/>
              </a:rPr>
              <a:t>Non-Lapsing Total: $</a:t>
            </a:r>
            <a:r>
              <a:rPr b="1" lang="en" sz="1800">
                <a:solidFill>
                  <a:schemeClr val="dk1"/>
                </a:solidFill>
                <a:latin typeface="Open Sans"/>
                <a:ea typeface="Open Sans"/>
                <a:cs typeface="Open Sans"/>
                <a:sym typeface="Open Sans"/>
              </a:rPr>
              <a:t>950,000</a:t>
            </a:r>
            <a:endParaRPr b="1" sz="18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18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1"/>
              </a:solidFill>
              <a:latin typeface="Open Sans"/>
              <a:ea typeface="Open Sans"/>
              <a:cs typeface="Open Sans"/>
              <a:sym typeface="Open Sans"/>
            </a:endParaRPr>
          </a:p>
        </p:txBody>
      </p:sp>
      <p:cxnSp>
        <p:nvCxnSpPr>
          <p:cNvPr id="360" name="Google Shape;360;p54"/>
          <p:cNvCxnSpPr/>
          <p:nvPr/>
        </p:nvCxnSpPr>
        <p:spPr>
          <a:xfrm flipH="1" rot="10800000">
            <a:off x="4232850" y="2695450"/>
            <a:ext cx="831000" cy="23700"/>
          </a:xfrm>
          <a:prstGeom prst="straightConnector1">
            <a:avLst/>
          </a:prstGeom>
          <a:noFill/>
          <a:ln cap="flat" cmpd="sng" w="28575">
            <a:solidFill>
              <a:schemeClr val="dk1"/>
            </a:solidFill>
            <a:prstDash val="solid"/>
            <a:round/>
            <a:headEnd len="med" w="med" type="none"/>
            <a:tailEnd len="med" w="med" type="triangle"/>
          </a:ln>
        </p:spPr>
      </p:cxnSp>
      <p:sp>
        <p:nvSpPr>
          <p:cNvPr id="361" name="Google Shape;361;p54"/>
          <p:cNvSpPr txBox="1"/>
          <p:nvPr/>
        </p:nvSpPr>
        <p:spPr>
          <a:xfrm>
            <a:off x="5260500" y="2340163"/>
            <a:ext cx="3276600" cy="8313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600">
                <a:solidFill>
                  <a:schemeClr val="dk1"/>
                </a:solidFill>
                <a:latin typeface="Open Sans"/>
                <a:ea typeface="Open Sans"/>
                <a:cs typeface="Open Sans"/>
                <a:sym typeface="Open Sans"/>
              </a:rPr>
              <a:t>September-December 2025</a:t>
            </a:r>
            <a:endParaRPr b="1" sz="1600">
              <a:solidFill>
                <a:schemeClr val="dk1"/>
              </a:solidFill>
              <a:latin typeface="Open Sans"/>
              <a:ea typeface="Open Sans"/>
              <a:cs typeface="Open Sans"/>
              <a:sym typeface="Open Sans"/>
            </a:endParaRPr>
          </a:p>
          <a:p>
            <a:pPr indent="0" lvl="0" marL="0" rtl="0" algn="ctr">
              <a:spcBef>
                <a:spcPts val="0"/>
              </a:spcBef>
              <a:spcAft>
                <a:spcPts val="0"/>
              </a:spcAft>
              <a:buClr>
                <a:schemeClr val="dk1"/>
              </a:buClr>
              <a:buSzPts val="1100"/>
              <a:buFont typeface="Arial"/>
              <a:buNone/>
            </a:pPr>
            <a:r>
              <a:rPr b="1" lang="en" sz="1600">
                <a:solidFill>
                  <a:schemeClr val="dk1"/>
                </a:solidFill>
                <a:latin typeface="Open Sans"/>
                <a:ea typeface="Open Sans"/>
                <a:cs typeface="Open Sans"/>
                <a:sym typeface="Open Sans"/>
              </a:rPr>
              <a:t>1 DCF Outplacement= $75,000</a:t>
            </a:r>
            <a:endParaRPr b="1" sz="1700">
              <a:solidFill>
                <a:schemeClr val="dk1"/>
              </a:solidFill>
              <a:latin typeface="Open Sans"/>
              <a:ea typeface="Open Sans"/>
              <a:cs typeface="Open Sans"/>
              <a:sym typeface="Open Sans"/>
            </a:endParaRPr>
          </a:p>
        </p:txBody>
      </p:sp>
      <p:cxnSp>
        <p:nvCxnSpPr>
          <p:cNvPr id="362" name="Google Shape;362;p54"/>
          <p:cNvCxnSpPr/>
          <p:nvPr/>
        </p:nvCxnSpPr>
        <p:spPr>
          <a:xfrm>
            <a:off x="4259050" y="3374175"/>
            <a:ext cx="777300" cy="218400"/>
          </a:xfrm>
          <a:prstGeom prst="straightConnector1">
            <a:avLst/>
          </a:prstGeom>
          <a:noFill/>
          <a:ln cap="flat" cmpd="sng" w="28575">
            <a:solidFill>
              <a:srgbClr val="000000"/>
            </a:solidFill>
            <a:prstDash val="solid"/>
            <a:round/>
            <a:headEnd len="med" w="med" type="none"/>
            <a:tailEnd len="med" w="med" type="triangle"/>
          </a:ln>
        </p:spPr>
      </p:cxnSp>
      <p:sp>
        <p:nvSpPr>
          <p:cNvPr id="363" name="Google Shape;363;p54"/>
          <p:cNvSpPr txBox="1"/>
          <p:nvPr/>
        </p:nvSpPr>
        <p:spPr>
          <a:xfrm>
            <a:off x="5259200" y="3557525"/>
            <a:ext cx="3276600" cy="831300"/>
          </a:xfrm>
          <a:prstGeom prst="rect">
            <a:avLst/>
          </a:prstGeom>
          <a:noFill/>
          <a:ln cap="flat" cmpd="sng" w="2857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1600">
                <a:solidFill>
                  <a:schemeClr val="dk1"/>
                </a:solidFill>
                <a:latin typeface="Open Sans"/>
                <a:ea typeface="Open Sans"/>
                <a:cs typeface="Open Sans"/>
                <a:sym typeface="Open Sans"/>
              </a:rPr>
              <a:t>June 14, 2026</a:t>
            </a:r>
            <a:endParaRPr b="1" sz="1600">
              <a:solidFill>
                <a:schemeClr val="dk1"/>
              </a:solidFill>
              <a:latin typeface="Open Sans"/>
              <a:ea typeface="Open Sans"/>
              <a:cs typeface="Open Sans"/>
              <a:sym typeface="Open Sans"/>
            </a:endParaRPr>
          </a:p>
          <a:p>
            <a:pPr indent="0" lvl="0" marL="0" rtl="0" algn="ctr">
              <a:spcBef>
                <a:spcPts val="0"/>
              </a:spcBef>
              <a:spcAft>
                <a:spcPts val="0"/>
              </a:spcAft>
              <a:buClr>
                <a:schemeClr val="dk1"/>
              </a:buClr>
              <a:buSzPts val="1100"/>
              <a:buFont typeface="Arial"/>
              <a:buNone/>
            </a:pPr>
            <a:r>
              <a:rPr b="1" lang="en" sz="1600">
                <a:solidFill>
                  <a:schemeClr val="dk1"/>
                </a:solidFill>
                <a:latin typeface="Open Sans"/>
                <a:ea typeface="Open Sans"/>
                <a:cs typeface="Open Sans"/>
                <a:sym typeface="Open Sans"/>
              </a:rPr>
              <a:t>In need of $140,000 to cover Special Education Tuition</a:t>
            </a:r>
            <a:r>
              <a:rPr lang="en" sz="1600">
                <a:solidFill>
                  <a:schemeClr val="dk1"/>
                </a:solidFill>
                <a:latin typeface="Open Sans"/>
                <a:ea typeface="Open Sans"/>
                <a:cs typeface="Open Sans"/>
                <a:sym typeface="Open Sans"/>
              </a:rPr>
              <a:t> </a:t>
            </a:r>
            <a:endParaRPr sz="1600">
              <a:solidFill>
                <a:schemeClr val="dk1"/>
              </a:solidFill>
              <a:latin typeface="Open Sans"/>
              <a:ea typeface="Open Sans"/>
              <a:cs typeface="Open Sans"/>
              <a:sym typeface="Open Sans"/>
            </a:endParaRPr>
          </a:p>
        </p:txBody>
      </p:sp>
      <p:sp>
        <p:nvSpPr>
          <p:cNvPr id="364" name="Google Shape;364;p54"/>
          <p:cNvSpPr/>
          <p:nvPr/>
        </p:nvSpPr>
        <p:spPr>
          <a:xfrm>
            <a:off x="3234600" y="3782525"/>
            <a:ext cx="1890000" cy="1063500"/>
          </a:xfrm>
          <a:prstGeom prst="lef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Open Sans"/>
                <a:ea typeface="Open Sans"/>
                <a:cs typeface="Open Sans"/>
                <a:sym typeface="Open Sans"/>
              </a:rPr>
              <a:t>$615,000</a:t>
            </a:r>
            <a:endParaRPr b="1" sz="2000">
              <a:latin typeface="Open Sans"/>
              <a:ea typeface="Open Sans"/>
              <a:cs typeface="Open Sans"/>
              <a:sym typeface="Open Sans"/>
            </a:endParaRPr>
          </a:p>
        </p:txBody>
      </p:sp>
      <p:cxnSp>
        <p:nvCxnSpPr>
          <p:cNvPr id="365" name="Google Shape;365;p54"/>
          <p:cNvCxnSpPr/>
          <p:nvPr/>
        </p:nvCxnSpPr>
        <p:spPr>
          <a:xfrm flipH="1" rot="10800000">
            <a:off x="4206025" y="1721275"/>
            <a:ext cx="839400" cy="147600"/>
          </a:xfrm>
          <a:prstGeom prst="straightConnector1">
            <a:avLst/>
          </a:prstGeom>
          <a:noFill/>
          <a:ln cap="flat" cmpd="sng" w="28575">
            <a:solidFill>
              <a:schemeClr val="dk1"/>
            </a:solidFill>
            <a:prstDash val="solid"/>
            <a:round/>
            <a:headEnd len="med" w="med" type="none"/>
            <a:tailEnd len="med" w="med" type="triangle"/>
          </a:ln>
        </p:spPr>
      </p:cxnSp>
      <p:sp>
        <p:nvSpPr>
          <p:cNvPr id="366" name="Google Shape;366;p54"/>
          <p:cNvSpPr txBox="1"/>
          <p:nvPr/>
        </p:nvSpPr>
        <p:spPr>
          <a:xfrm>
            <a:off x="5259200" y="1263300"/>
            <a:ext cx="3276600" cy="8313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chemeClr val="dk1"/>
                </a:solidFill>
                <a:latin typeface="Open Sans"/>
                <a:ea typeface="Open Sans"/>
                <a:cs typeface="Open Sans"/>
                <a:sym typeface="Open Sans"/>
              </a:rPr>
              <a:t>October 2025</a:t>
            </a:r>
            <a:endParaRPr b="1" sz="1600">
              <a:solidFill>
                <a:schemeClr val="dk1"/>
              </a:solidFill>
              <a:latin typeface="Open Sans"/>
              <a:ea typeface="Open Sans"/>
              <a:cs typeface="Open Sans"/>
              <a:sym typeface="Open Sans"/>
            </a:endParaRPr>
          </a:p>
          <a:p>
            <a:pPr indent="0" lvl="0" marL="0" rtl="0" algn="ctr">
              <a:spcBef>
                <a:spcPts val="0"/>
              </a:spcBef>
              <a:spcAft>
                <a:spcPts val="0"/>
              </a:spcAft>
              <a:buNone/>
            </a:pPr>
            <a:r>
              <a:rPr b="1" lang="en" sz="1600">
                <a:solidFill>
                  <a:schemeClr val="dk1"/>
                </a:solidFill>
                <a:latin typeface="Open Sans"/>
                <a:ea typeface="Open Sans"/>
                <a:cs typeface="Open Sans"/>
                <a:sym typeface="Open Sans"/>
              </a:rPr>
              <a:t>Roof Repair KIS</a:t>
            </a:r>
            <a:endParaRPr b="1" sz="1600">
              <a:solidFill>
                <a:schemeClr val="dk1"/>
              </a:solidFill>
              <a:latin typeface="Open Sans"/>
              <a:ea typeface="Open Sans"/>
              <a:cs typeface="Open Sans"/>
              <a:sym typeface="Open Sans"/>
            </a:endParaRPr>
          </a:p>
          <a:p>
            <a:pPr indent="0" lvl="0" marL="0" rtl="0" algn="ctr">
              <a:spcBef>
                <a:spcPts val="0"/>
              </a:spcBef>
              <a:spcAft>
                <a:spcPts val="0"/>
              </a:spcAft>
              <a:buNone/>
            </a:pPr>
            <a:r>
              <a:rPr b="1" lang="en" sz="1600">
                <a:solidFill>
                  <a:schemeClr val="dk1"/>
                </a:solidFill>
                <a:latin typeface="Open Sans"/>
                <a:ea typeface="Open Sans"/>
                <a:cs typeface="Open Sans"/>
                <a:sym typeface="Open Sans"/>
              </a:rPr>
              <a:t>$400,000</a:t>
            </a:r>
            <a:endParaRPr b="1" sz="1600">
              <a:solidFill>
                <a:schemeClr val="dk1"/>
              </a:solidFill>
              <a:latin typeface="Open Sans"/>
              <a:ea typeface="Open Sans"/>
              <a:cs typeface="Open Sans"/>
              <a:sym typeface="Open Sans"/>
            </a:endParaRPr>
          </a:p>
        </p:txBody>
      </p:sp>
      <p:cxnSp>
        <p:nvCxnSpPr>
          <p:cNvPr id="367" name="Google Shape;367;p54"/>
          <p:cNvCxnSpPr/>
          <p:nvPr/>
        </p:nvCxnSpPr>
        <p:spPr>
          <a:xfrm flipH="1" rot="10800000">
            <a:off x="2416675" y="2821675"/>
            <a:ext cx="954000" cy="341400"/>
          </a:xfrm>
          <a:prstGeom prst="straightConnector1">
            <a:avLst/>
          </a:prstGeom>
          <a:noFill/>
          <a:ln cap="flat" cmpd="sng" w="28575">
            <a:solidFill>
              <a:srgbClr val="801F17"/>
            </a:solidFill>
            <a:prstDash val="solid"/>
            <a:round/>
            <a:headEnd len="med" w="med" type="none"/>
            <a:tailEnd len="med" w="med" type="none"/>
          </a:ln>
        </p:spPr>
      </p:cxnSp>
      <p:sp>
        <p:nvSpPr>
          <p:cNvPr id="368" name="Google Shape;368;p54"/>
          <p:cNvSpPr txBox="1"/>
          <p:nvPr/>
        </p:nvSpPr>
        <p:spPr>
          <a:xfrm>
            <a:off x="2351625" y="3223875"/>
            <a:ext cx="1197900" cy="36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chemeClr val="dk1"/>
                </a:solidFill>
              </a:rPr>
              <a:t>$335,000</a:t>
            </a:r>
            <a:endParaRPr b="1" sz="19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2" name="Shape 372"/>
        <p:cNvGrpSpPr/>
        <p:nvPr/>
      </p:nvGrpSpPr>
      <p:grpSpPr>
        <a:xfrm>
          <a:off x="0" y="0"/>
          <a:ext cx="0" cy="0"/>
          <a:chOff x="0" y="0"/>
          <a:chExt cx="0" cy="0"/>
        </a:xfrm>
      </p:grpSpPr>
      <p:sp>
        <p:nvSpPr>
          <p:cNvPr id="373" name="Google Shape;373;p55"/>
          <p:cNvSpPr txBox="1"/>
          <p:nvPr>
            <p:ph type="title"/>
          </p:nvPr>
        </p:nvSpPr>
        <p:spPr>
          <a:xfrm>
            <a:off x="3077825" y="1975050"/>
            <a:ext cx="3426600" cy="79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3320"/>
              <a:t>$ 703,721   0%</a:t>
            </a:r>
            <a:endParaRPr sz="332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77" name="Shape 377"/>
        <p:cNvGrpSpPr/>
        <p:nvPr/>
      </p:nvGrpSpPr>
      <p:grpSpPr>
        <a:xfrm>
          <a:off x="0" y="0"/>
          <a:ext cx="0" cy="0"/>
          <a:chOff x="0" y="0"/>
          <a:chExt cx="0" cy="0"/>
        </a:xfrm>
      </p:grpSpPr>
      <p:sp>
        <p:nvSpPr>
          <p:cNvPr id="378" name="Google Shape;378;p56"/>
          <p:cNvSpPr txBox="1"/>
          <p:nvPr>
            <p:ph type="title"/>
          </p:nvPr>
        </p:nvSpPr>
        <p:spPr>
          <a:xfrm>
            <a:off x="140000" y="222450"/>
            <a:ext cx="3458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a:t>
            </a:r>
            <a:r>
              <a:rPr lang="en">
                <a:solidFill>
                  <a:srgbClr val="C00000"/>
                </a:solidFill>
                <a:highlight>
                  <a:srgbClr val="FFFF00"/>
                </a:highlight>
              </a:rPr>
              <a:t>Reductions </a:t>
            </a:r>
            <a:r>
              <a:rPr lang="en">
                <a:solidFill>
                  <a:srgbClr val="C00000"/>
                </a:solidFill>
                <a:highlight>
                  <a:srgbClr val="FFFF00"/>
                </a:highlight>
              </a:rPr>
              <a:t>Scenarios</a:t>
            </a:r>
            <a:r>
              <a:rPr lang="en"/>
              <a:t> </a:t>
            </a:r>
            <a:endParaRPr/>
          </a:p>
        </p:txBody>
      </p:sp>
      <p:sp>
        <p:nvSpPr>
          <p:cNvPr id="379" name="Google Shape;379;p56"/>
          <p:cNvSpPr txBox="1"/>
          <p:nvPr>
            <p:ph idx="1" type="body"/>
          </p:nvPr>
        </p:nvSpPr>
        <p:spPr>
          <a:xfrm>
            <a:off x="311700" y="1254000"/>
            <a:ext cx="27411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a:t>
            </a:r>
            <a:endParaRPr/>
          </a:p>
        </p:txBody>
      </p:sp>
      <p:sp>
        <p:nvSpPr>
          <p:cNvPr id="380" name="Google Shape;380;p56"/>
          <p:cNvSpPr txBox="1"/>
          <p:nvPr>
            <p:ph idx="2" type="body"/>
          </p:nvPr>
        </p:nvSpPr>
        <p:spPr>
          <a:xfrm>
            <a:off x="3240150" y="1254000"/>
            <a:ext cx="27411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381" name="Google Shape;381;p56"/>
          <p:cNvSpPr txBox="1"/>
          <p:nvPr>
            <p:ph idx="2" type="body"/>
          </p:nvPr>
        </p:nvSpPr>
        <p:spPr>
          <a:xfrm>
            <a:off x="6231275" y="1254000"/>
            <a:ext cx="28230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382" name="Google Shape;382;p56"/>
          <p:cNvSpPr txBox="1"/>
          <p:nvPr/>
        </p:nvSpPr>
        <p:spPr>
          <a:xfrm>
            <a:off x="102625" y="1254000"/>
            <a:ext cx="2887500" cy="572700"/>
          </a:xfrm>
          <a:prstGeom prst="rect">
            <a:avLst/>
          </a:prstGeom>
          <a:solidFill>
            <a:srgbClr val="B7B7B7"/>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1"/>
                </a:solidFill>
              </a:rPr>
              <a:t>$250,000</a:t>
            </a:r>
            <a:endParaRPr b="1" sz="2400">
              <a:solidFill>
                <a:schemeClr val="dk1"/>
              </a:solidFill>
            </a:endParaRPr>
          </a:p>
          <a:p>
            <a:pPr indent="0" lvl="0" marL="0" rtl="0" algn="ctr">
              <a:spcBef>
                <a:spcPts val="0"/>
              </a:spcBef>
              <a:spcAft>
                <a:spcPts val="0"/>
              </a:spcAft>
              <a:buNone/>
            </a:pPr>
            <a:r>
              <a:t/>
            </a:r>
            <a:endParaRPr sz="1800">
              <a:solidFill>
                <a:schemeClr val="dk2"/>
              </a:solidFill>
            </a:endParaRPr>
          </a:p>
        </p:txBody>
      </p:sp>
      <p:sp>
        <p:nvSpPr>
          <p:cNvPr id="383" name="Google Shape;383;p56"/>
          <p:cNvSpPr txBox="1"/>
          <p:nvPr/>
        </p:nvSpPr>
        <p:spPr>
          <a:xfrm>
            <a:off x="3240150" y="1254000"/>
            <a:ext cx="2741100" cy="572700"/>
          </a:xfrm>
          <a:prstGeom prst="rect">
            <a:avLst/>
          </a:prstGeom>
          <a:solidFill>
            <a:srgbClr val="B7B7B7"/>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1"/>
                </a:solidFill>
              </a:rPr>
              <a:t>$550,000</a:t>
            </a:r>
            <a:endParaRPr b="1" sz="2400">
              <a:solidFill>
                <a:schemeClr val="dk1"/>
              </a:solidFill>
            </a:endParaRPr>
          </a:p>
        </p:txBody>
      </p:sp>
      <p:sp>
        <p:nvSpPr>
          <p:cNvPr id="384" name="Google Shape;384;p56"/>
          <p:cNvSpPr txBox="1"/>
          <p:nvPr/>
        </p:nvSpPr>
        <p:spPr>
          <a:xfrm>
            <a:off x="6243700" y="1254000"/>
            <a:ext cx="2823000" cy="572700"/>
          </a:xfrm>
          <a:prstGeom prst="rect">
            <a:avLst/>
          </a:prstGeom>
          <a:solidFill>
            <a:srgbClr val="B7B7B7"/>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200">
                <a:solidFill>
                  <a:schemeClr val="dk1"/>
                </a:solidFill>
              </a:rPr>
              <a:t>$700,000</a:t>
            </a:r>
            <a:endParaRPr b="1" sz="2200">
              <a:solidFill>
                <a:schemeClr val="dk1"/>
              </a:solidFill>
            </a:endParaRPr>
          </a:p>
        </p:txBody>
      </p:sp>
      <p:sp>
        <p:nvSpPr>
          <p:cNvPr id="385" name="Google Shape;385;p56"/>
          <p:cNvSpPr txBox="1"/>
          <p:nvPr/>
        </p:nvSpPr>
        <p:spPr>
          <a:xfrm>
            <a:off x="102625" y="1826700"/>
            <a:ext cx="2887500" cy="27408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457200" rtl="0" algn="l">
              <a:spcBef>
                <a:spcPts val="0"/>
              </a:spcBef>
              <a:spcAft>
                <a:spcPts val="0"/>
              </a:spcAft>
              <a:buNone/>
            </a:pPr>
            <a:r>
              <a:rPr lang="en" sz="1700">
                <a:solidFill>
                  <a:schemeClr val="dk2"/>
                </a:solidFill>
              </a:rPr>
              <a:t>     3.5 teachers </a:t>
            </a:r>
            <a:endParaRPr sz="1700">
              <a:solidFill>
                <a:schemeClr val="dk2"/>
              </a:solidFill>
            </a:endParaRPr>
          </a:p>
          <a:p>
            <a:pPr indent="0" lvl="0" marL="0" rtl="0" algn="ctr">
              <a:spcBef>
                <a:spcPts val="0"/>
              </a:spcBef>
              <a:spcAft>
                <a:spcPts val="0"/>
              </a:spcAft>
              <a:buNone/>
            </a:pPr>
            <a:r>
              <a:rPr lang="en" sz="1700">
                <a:solidFill>
                  <a:schemeClr val="dk2"/>
                </a:solidFill>
              </a:rPr>
              <a:t>or</a:t>
            </a:r>
            <a:endParaRPr sz="1700">
              <a:solidFill>
                <a:schemeClr val="dk2"/>
              </a:solidFill>
            </a:endParaRPr>
          </a:p>
          <a:p>
            <a:pPr indent="0" lvl="0" marL="0" rtl="0" algn="l">
              <a:spcBef>
                <a:spcPts val="0"/>
              </a:spcBef>
              <a:spcAft>
                <a:spcPts val="0"/>
              </a:spcAft>
              <a:buNone/>
            </a:pPr>
            <a:r>
              <a:rPr lang="en" sz="1700">
                <a:solidFill>
                  <a:schemeClr val="dk2"/>
                </a:solidFill>
              </a:rPr>
              <a:t>        3.5 </a:t>
            </a:r>
            <a:r>
              <a:rPr lang="en" sz="1700">
                <a:solidFill>
                  <a:schemeClr val="dk2"/>
                </a:solidFill>
              </a:rPr>
              <a:t>administrators </a:t>
            </a:r>
            <a:endParaRPr sz="1700">
              <a:solidFill>
                <a:schemeClr val="dk2"/>
              </a:solidFill>
            </a:endParaRPr>
          </a:p>
          <a:p>
            <a:pPr indent="0" lvl="0" marL="457200" rtl="0" algn="l">
              <a:spcBef>
                <a:spcPts val="0"/>
              </a:spcBef>
              <a:spcAft>
                <a:spcPts val="0"/>
              </a:spcAft>
              <a:buNone/>
            </a:pPr>
            <a:r>
              <a:rPr lang="en" sz="1700">
                <a:solidFill>
                  <a:schemeClr val="dk2"/>
                </a:solidFill>
              </a:rPr>
              <a:t>             or </a:t>
            </a:r>
            <a:endParaRPr sz="1700">
              <a:solidFill>
                <a:schemeClr val="dk2"/>
              </a:solidFill>
            </a:endParaRPr>
          </a:p>
          <a:p>
            <a:pPr indent="0" lvl="0" marL="457200" rtl="0" algn="l">
              <a:spcBef>
                <a:spcPts val="0"/>
              </a:spcBef>
              <a:spcAft>
                <a:spcPts val="0"/>
              </a:spcAft>
              <a:buNone/>
            </a:pPr>
            <a:r>
              <a:rPr lang="en" sz="1700">
                <a:solidFill>
                  <a:schemeClr val="dk2"/>
                </a:solidFill>
              </a:rPr>
              <a:t>   22.5 non-certified </a:t>
            </a:r>
            <a:endParaRPr sz="1700">
              <a:solidFill>
                <a:schemeClr val="dk2"/>
              </a:solidFill>
            </a:endParaRPr>
          </a:p>
          <a:p>
            <a:pPr indent="0" lvl="0" marL="0" rtl="0" algn="ctr">
              <a:spcBef>
                <a:spcPts val="0"/>
              </a:spcBef>
              <a:spcAft>
                <a:spcPts val="0"/>
              </a:spcAft>
              <a:buNone/>
            </a:pPr>
            <a:r>
              <a:t/>
            </a:r>
            <a:endParaRPr sz="1800">
              <a:solidFill>
                <a:schemeClr val="dk2"/>
              </a:solidFill>
            </a:endParaRPr>
          </a:p>
        </p:txBody>
      </p:sp>
      <p:sp>
        <p:nvSpPr>
          <p:cNvPr id="386" name="Google Shape;386;p56"/>
          <p:cNvSpPr txBox="1"/>
          <p:nvPr/>
        </p:nvSpPr>
        <p:spPr>
          <a:xfrm>
            <a:off x="3693800" y="162800"/>
            <a:ext cx="4947300" cy="9537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rPr>
              <a:t>Teachers - $70,848</a:t>
            </a:r>
            <a:endParaRPr sz="1800">
              <a:solidFill>
                <a:schemeClr val="dk2"/>
              </a:solidFill>
            </a:endParaRPr>
          </a:p>
          <a:p>
            <a:pPr indent="0" lvl="0" marL="0" rtl="0" algn="l">
              <a:spcBef>
                <a:spcPts val="0"/>
              </a:spcBef>
              <a:spcAft>
                <a:spcPts val="0"/>
              </a:spcAft>
              <a:buNone/>
            </a:pPr>
            <a:r>
              <a:rPr lang="en" sz="1800">
                <a:solidFill>
                  <a:schemeClr val="dk2"/>
                </a:solidFill>
              </a:rPr>
              <a:t>Administrators</a:t>
            </a:r>
            <a:r>
              <a:rPr lang="en" sz="1800">
                <a:solidFill>
                  <a:schemeClr val="dk2"/>
                </a:solidFill>
              </a:rPr>
              <a:t> - $71,264</a:t>
            </a:r>
            <a:endParaRPr sz="1800">
              <a:solidFill>
                <a:schemeClr val="dk2"/>
              </a:solidFill>
            </a:endParaRPr>
          </a:p>
          <a:p>
            <a:pPr indent="0" lvl="0" marL="0" rtl="0" algn="l">
              <a:spcBef>
                <a:spcPts val="0"/>
              </a:spcBef>
              <a:spcAft>
                <a:spcPts val="0"/>
              </a:spcAft>
              <a:buNone/>
            </a:pPr>
            <a:r>
              <a:rPr lang="en" sz="1800">
                <a:solidFill>
                  <a:schemeClr val="dk2"/>
                </a:solidFill>
              </a:rPr>
              <a:t>Non-Certified- $11,015</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
        <p:nvSpPr>
          <p:cNvPr id="387" name="Google Shape;387;p56"/>
          <p:cNvSpPr txBox="1"/>
          <p:nvPr/>
        </p:nvSpPr>
        <p:spPr>
          <a:xfrm>
            <a:off x="3261400" y="1828800"/>
            <a:ext cx="2719800" cy="27408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2"/>
                </a:solidFill>
              </a:rPr>
              <a:t>8 </a:t>
            </a:r>
            <a:r>
              <a:rPr lang="en" sz="1800">
                <a:solidFill>
                  <a:schemeClr val="dk2"/>
                </a:solidFill>
              </a:rPr>
              <a:t>teachers </a:t>
            </a:r>
            <a:endParaRPr sz="1800">
              <a:solidFill>
                <a:schemeClr val="dk2"/>
              </a:solidFill>
            </a:endParaRPr>
          </a:p>
          <a:p>
            <a:pPr indent="0" lvl="0" marL="0" rtl="0" algn="ctr">
              <a:spcBef>
                <a:spcPts val="0"/>
              </a:spcBef>
              <a:spcAft>
                <a:spcPts val="0"/>
              </a:spcAft>
              <a:buNone/>
            </a:pPr>
            <a:r>
              <a:rPr lang="en" sz="1800">
                <a:solidFill>
                  <a:schemeClr val="dk2"/>
                </a:solidFill>
              </a:rPr>
              <a:t>or </a:t>
            </a:r>
            <a:endParaRPr sz="1800">
              <a:solidFill>
                <a:schemeClr val="dk2"/>
              </a:solidFill>
            </a:endParaRPr>
          </a:p>
          <a:p>
            <a:pPr indent="0" lvl="0" marL="0" rtl="0" algn="ctr">
              <a:spcBef>
                <a:spcPts val="0"/>
              </a:spcBef>
              <a:spcAft>
                <a:spcPts val="0"/>
              </a:spcAft>
              <a:buNone/>
            </a:pPr>
            <a:r>
              <a:rPr lang="en" sz="1800">
                <a:solidFill>
                  <a:schemeClr val="dk2"/>
                </a:solidFill>
              </a:rPr>
              <a:t>8 administrator </a:t>
            </a:r>
            <a:endParaRPr sz="1800">
              <a:solidFill>
                <a:schemeClr val="dk2"/>
              </a:solidFill>
            </a:endParaRPr>
          </a:p>
          <a:p>
            <a:pPr indent="0" lvl="0" marL="0" rtl="0" algn="ctr">
              <a:spcBef>
                <a:spcPts val="0"/>
              </a:spcBef>
              <a:spcAft>
                <a:spcPts val="0"/>
              </a:spcAft>
              <a:buNone/>
            </a:pPr>
            <a:r>
              <a:rPr lang="en" sz="1800">
                <a:solidFill>
                  <a:schemeClr val="dk2"/>
                </a:solidFill>
              </a:rPr>
              <a:t>or </a:t>
            </a:r>
            <a:endParaRPr sz="1800">
              <a:solidFill>
                <a:schemeClr val="dk2"/>
              </a:solidFill>
            </a:endParaRPr>
          </a:p>
          <a:p>
            <a:pPr indent="0" lvl="0" marL="0" rtl="0" algn="ctr">
              <a:spcBef>
                <a:spcPts val="0"/>
              </a:spcBef>
              <a:spcAft>
                <a:spcPts val="0"/>
              </a:spcAft>
              <a:buNone/>
            </a:pPr>
            <a:r>
              <a:rPr lang="en" sz="1800">
                <a:solidFill>
                  <a:schemeClr val="dk2"/>
                </a:solidFill>
              </a:rPr>
              <a:t>50 non-certified </a:t>
            </a:r>
            <a:endParaRPr sz="1800">
              <a:solidFill>
                <a:schemeClr val="dk2"/>
              </a:solidFill>
            </a:endParaRPr>
          </a:p>
        </p:txBody>
      </p:sp>
      <p:sp>
        <p:nvSpPr>
          <p:cNvPr id="388" name="Google Shape;388;p56"/>
          <p:cNvSpPr txBox="1"/>
          <p:nvPr/>
        </p:nvSpPr>
        <p:spPr>
          <a:xfrm>
            <a:off x="6243700" y="1847875"/>
            <a:ext cx="2823000" cy="27195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2"/>
                </a:solidFill>
              </a:rPr>
              <a:t>10 teachers </a:t>
            </a:r>
            <a:endParaRPr sz="1800">
              <a:solidFill>
                <a:schemeClr val="dk2"/>
              </a:solidFill>
            </a:endParaRPr>
          </a:p>
          <a:p>
            <a:pPr indent="0" lvl="0" marL="0" rtl="0" algn="ctr">
              <a:spcBef>
                <a:spcPts val="0"/>
              </a:spcBef>
              <a:spcAft>
                <a:spcPts val="0"/>
              </a:spcAft>
              <a:buNone/>
            </a:pPr>
            <a:r>
              <a:rPr lang="en" sz="1800">
                <a:solidFill>
                  <a:schemeClr val="dk2"/>
                </a:solidFill>
              </a:rPr>
              <a:t>or </a:t>
            </a:r>
            <a:endParaRPr sz="1800">
              <a:solidFill>
                <a:schemeClr val="dk2"/>
              </a:solidFill>
            </a:endParaRPr>
          </a:p>
          <a:p>
            <a:pPr indent="0" lvl="0" marL="0" rtl="0" algn="ctr">
              <a:spcBef>
                <a:spcPts val="0"/>
              </a:spcBef>
              <a:spcAft>
                <a:spcPts val="0"/>
              </a:spcAft>
              <a:buNone/>
            </a:pPr>
            <a:r>
              <a:rPr lang="en" sz="1800">
                <a:solidFill>
                  <a:schemeClr val="dk2"/>
                </a:solidFill>
              </a:rPr>
              <a:t>10 administrators</a:t>
            </a:r>
            <a:endParaRPr sz="1800">
              <a:solidFill>
                <a:schemeClr val="dk2"/>
              </a:solidFill>
            </a:endParaRPr>
          </a:p>
          <a:p>
            <a:pPr indent="0" lvl="0" marL="0" rtl="0" algn="ctr">
              <a:spcBef>
                <a:spcPts val="0"/>
              </a:spcBef>
              <a:spcAft>
                <a:spcPts val="0"/>
              </a:spcAft>
              <a:buNone/>
            </a:pPr>
            <a:r>
              <a:rPr lang="en" sz="1800">
                <a:solidFill>
                  <a:schemeClr val="dk2"/>
                </a:solidFill>
              </a:rPr>
              <a:t>or</a:t>
            </a:r>
            <a:endParaRPr sz="1800">
              <a:solidFill>
                <a:schemeClr val="dk2"/>
              </a:solidFill>
            </a:endParaRPr>
          </a:p>
          <a:p>
            <a:pPr indent="0" lvl="0" marL="0" rtl="0" algn="ctr">
              <a:spcBef>
                <a:spcPts val="0"/>
              </a:spcBef>
              <a:spcAft>
                <a:spcPts val="0"/>
              </a:spcAft>
              <a:buNone/>
            </a:pPr>
            <a:r>
              <a:rPr lang="en" sz="1800">
                <a:solidFill>
                  <a:schemeClr val="dk2"/>
                </a:solidFill>
              </a:rPr>
              <a:t>64 non-certified </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2" name="Shape 392"/>
        <p:cNvGrpSpPr/>
        <p:nvPr/>
      </p:nvGrpSpPr>
      <p:grpSpPr>
        <a:xfrm>
          <a:off x="0" y="0"/>
          <a:ext cx="0" cy="0"/>
          <a:chOff x="0" y="0"/>
          <a:chExt cx="0" cy="0"/>
        </a:xfrm>
      </p:grpSpPr>
      <p:sp>
        <p:nvSpPr>
          <p:cNvPr id="393" name="Google Shape;393;p5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en">
                <a:solidFill>
                  <a:srgbClr val="C00000"/>
                </a:solidFill>
                <a:highlight>
                  <a:srgbClr val="FFFF00"/>
                </a:highlight>
              </a:rPr>
              <a:t>2024-2025 School Year Scenario</a:t>
            </a:r>
            <a:endParaRPr b="1">
              <a:solidFill>
                <a:srgbClr val="C00000"/>
              </a:solidFill>
              <a:highlight>
                <a:srgbClr val="FFFF00"/>
              </a:highlight>
            </a:endParaRPr>
          </a:p>
          <a:p>
            <a:pPr indent="0" lvl="0" marL="0" rtl="0" algn="l">
              <a:spcBef>
                <a:spcPts val="0"/>
              </a:spcBef>
              <a:spcAft>
                <a:spcPts val="0"/>
              </a:spcAft>
              <a:buNone/>
            </a:pPr>
            <a:r>
              <a:t/>
            </a:r>
            <a:endParaRPr/>
          </a:p>
        </p:txBody>
      </p:sp>
      <p:sp>
        <p:nvSpPr>
          <p:cNvPr id="394" name="Google Shape;394;p57"/>
          <p:cNvSpPr txBox="1"/>
          <p:nvPr/>
        </p:nvSpPr>
        <p:spPr>
          <a:xfrm>
            <a:off x="577975" y="1288300"/>
            <a:ext cx="3573600" cy="330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Open Sans"/>
                <a:ea typeface="Open Sans"/>
                <a:cs typeface="Open Sans"/>
                <a:sym typeface="Open Sans"/>
              </a:rPr>
              <a:t>Budget: $46,805,118    0%</a:t>
            </a:r>
            <a:endParaRPr b="1" sz="18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18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b="1" lang="en" sz="1800">
                <a:solidFill>
                  <a:schemeClr val="dk1"/>
                </a:solidFill>
                <a:latin typeface="Open Sans"/>
                <a:ea typeface="Open Sans"/>
                <a:cs typeface="Open Sans"/>
                <a:sym typeface="Open Sans"/>
              </a:rPr>
              <a:t>Non-Lapsing: $2,000,000</a:t>
            </a:r>
            <a:endParaRPr b="1" sz="1800">
              <a:solidFill>
                <a:schemeClr val="dk1"/>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57BB8A"/>
      </a:accent3>
      <a:accent4>
        <a:srgbClr val="78909C"/>
      </a:accent4>
      <a:accent5>
        <a:srgbClr val="607D8B"/>
      </a:accent5>
      <a:accent6>
        <a:srgbClr val="DCE755"/>
      </a:accent6>
      <a:hlink>
        <a:srgbClr val="607D8B"/>
      </a:hlink>
      <a:folHlink>
        <a:srgbClr val="607D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