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35"/>
  </p:notesMasterIdLst>
  <p:handoutMasterIdLst>
    <p:handoutMasterId r:id="rId36"/>
  </p:handoutMasterIdLst>
  <p:sldIdLst>
    <p:sldId id="296" r:id="rId2"/>
    <p:sldId id="307" r:id="rId3"/>
    <p:sldId id="395" r:id="rId4"/>
    <p:sldId id="390" r:id="rId5"/>
    <p:sldId id="412" r:id="rId6"/>
    <p:sldId id="413" r:id="rId7"/>
    <p:sldId id="378" r:id="rId8"/>
    <p:sldId id="414" r:id="rId9"/>
    <p:sldId id="415" r:id="rId10"/>
    <p:sldId id="416" r:id="rId11"/>
    <p:sldId id="417" r:id="rId12"/>
    <p:sldId id="418" r:id="rId13"/>
    <p:sldId id="420" r:id="rId14"/>
    <p:sldId id="419" r:id="rId15"/>
    <p:sldId id="367" r:id="rId16"/>
    <p:sldId id="372" r:id="rId17"/>
    <p:sldId id="421" r:id="rId18"/>
    <p:sldId id="428" r:id="rId19"/>
    <p:sldId id="429" r:id="rId20"/>
    <p:sldId id="432" r:id="rId21"/>
    <p:sldId id="430" r:id="rId22"/>
    <p:sldId id="431" r:id="rId23"/>
    <p:sldId id="426" r:id="rId24"/>
    <p:sldId id="433" r:id="rId25"/>
    <p:sldId id="427" r:id="rId26"/>
    <p:sldId id="434" r:id="rId27"/>
    <p:sldId id="435" r:id="rId28"/>
    <p:sldId id="436" r:id="rId29"/>
    <p:sldId id="422" r:id="rId30"/>
    <p:sldId id="424" r:id="rId31"/>
    <p:sldId id="423" r:id="rId32"/>
    <p:sldId id="425" r:id="rId33"/>
    <p:sldId id="299" r:id="rId34"/>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horzBarState="maximized">
    <p:restoredLeft sz="21900" autoAdjust="0"/>
    <p:restoredTop sz="88058" autoAdjust="0"/>
  </p:normalViewPr>
  <p:slideViewPr>
    <p:cSldViewPr>
      <p:cViewPr>
        <p:scale>
          <a:sx n="80" d="100"/>
          <a:sy n="80" d="100"/>
        </p:scale>
        <p:origin x="-840" y="102"/>
      </p:cViewPr>
      <p:guideLst>
        <p:guide orient="horz" pos="2160"/>
        <p:guide pos="2880"/>
      </p:guideLst>
    </p:cSldViewPr>
  </p:slideViewPr>
  <p:notesTextViewPr>
    <p:cViewPr>
      <p:scale>
        <a:sx n="1" d="1"/>
        <a:sy n="1" d="1"/>
      </p:scale>
      <p:origin x="0" y="0"/>
    </p:cViewPr>
  </p:notesTextViewPr>
  <p:sorterViewPr>
    <p:cViewPr>
      <p:scale>
        <a:sx n="112" d="100"/>
        <a:sy n="112"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0"/>
          </a:xfrm>
          <a:prstGeom prst="rect">
            <a:avLst/>
          </a:prstGeom>
        </p:spPr>
        <p:txBody>
          <a:bodyPr vert="horz" lIns="96656" tIns="48328" rIns="96656" bIns="48328" rtlCol="0"/>
          <a:lstStyle>
            <a:lvl1pPr algn="l">
              <a:defRPr sz="1200"/>
            </a:lvl1pPr>
          </a:lstStyle>
          <a:p>
            <a:endParaRPr lang="en-US" dirty="0"/>
          </a:p>
        </p:txBody>
      </p:sp>
      <p:sp>
        <p:nvSpPr>
          <p:cNvPr id="3" name="Date Placeholder 2"/>
          <p:cNvSpPr>
            <a:spLocks noGrp="1"/>
          </p:cNvSpPr>
          <p:nvPr>
            <p:ph type="dt" sz="quarter" idx="1"/>
          </p:nvPr>
        </p:nvSpPr>
        <p:spPr>
          <a:xfrm>
            <a:off x="4143588" y="1"/>
            <a:ext cx="3169920" cy="480060"/>
          </a:xfrm>
          <a:prstGeom prst="rect">
            <a:avLst/>
          </a:prstGeom>
        </p:spPr>
        <p:txBody>
          <a:bodyPr vert="horz" lIns="96656" tIns="48328" rIns="96656" bIns="48328" rtlCol="0"/>
          <a:lstStyle>
            <a:lvl1pPr algn="r">
              <a:defRPr sz="1200"/>
            </a:lvl1pPr>
          </a:lstStyle>
          <a:p>
            <a:fld id="{FE0AA334-0433-44D8-ACCD-385A49A0D98E}" type="datetimeFigureOut">
              <a:rPr lang="en-US" smtClean="0"/>
              <a:pPr/>
              <a:t>9/16/2015</a:t>
            </a:fld>
            <a:endParaRPr lang="en-US" dirty="0"/>
          </a:p>
        </p:txBody>
      </p:sp>
      <p:sp>
        <p:nvSpPr>
          <p:cNvPr id="4" name="Footer Placeholder 3"/>
          <p:cNvSpPr>
            <a:spLocks noGrp="1"/>
          </p:cNvSpPr>
          <p:nvPr>
            <p:ph type="ftr" sz="quarter" idx="2"/>
          </p:nvPr>
        </p:nvSpPr>
        <p:spPr>
          <a:xfrm>
            <a:off x="0" y="9119474"/>
            <a:ext cx="3169920" cy="480060"/>
          </a:xfrm>
          <a:prstGeom prst="rect">
            <a:avLst/>
          </a:prstGeom>
        </p:spPr>
        <p:txBody>
          <a:bodyPr vert="horz" lIns="96656" tIns="48328" rIns="96656" bIns="48328" rtlCol="0" anchor="b"/>
          <a:lstStyle>
            <a:lvl1pPr algn="l">
              <a:defRPr sz="1200"/>
            </a:lvl1pPr>
          </a:lstStyle>
          <a:p>
            <a:endParaRPr lang="en-US" dirty="0"/>
          </a:p>
        </p:txBody>
      </p:sp>
      <p:sp>
        <p:nvSpPr>
          <p:cNvPr id="5" name="Slide Number Placeholder 4"/>
          <p:cNvSpPr>
            <a:spLocks noGrp="1"/>
          </p:cNvSpPr>
          <p:nvPr>
            <p:ph type="sldNum" sz="quarter" idx="3"/>
          </p:nvPr>
        </p:nvSpPr>
        <p:spPr>
          <a:xfrm>
            <a:off x="4143588" y="9119474"/>
            <a:ext cx="3169920" cy="480060"/>
          </a:xfrm>
          <a:prstGeom prst="rect">
            <a:avLst/>
          </a:prstGeom>
        </p:spPr>
        <p:txBody>
          <a:bodyPr vert="horz" lIns="96656" tIns="48328" rIns="96656" bIns="48328" rtlCol="0" anchor="b"/>
          <a:lstStyle>
            <a:lvl1pPr algn="r">
              <a:defRPr sz="1200"/>
            </a:lvl1pPr>
          </a:lstStyle>
          <a:p>
            <a:fld id="{30A92309-8936-4F0E-907D-F60CDC614FAC}" type="slidenum">
              <a:rPr lang="en-US" smtClean="0"/>
              <a:pPr/>
              <a:t>‹#›</a:t>
            </a:fld>
            <a:endParaRPr lang="en-US" dirty="0"/>
          </a:p>
        </p:txBody>
      </p:sp>
    </p:spTree>
    <p:extLst>
      <p:ext uri="{BB962C8B-B14F-4D97-AF65-F5344CB8AC3E}">
        <p14:creationId xmlns:p14="http://schemas.microsoft.com/office/powerpoint/2010/main" val="3199744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810" cy="479733"/>
          </a:xfrm>
          <a:prstGeom prst="rect">
            <a:avLst/>
          </a:prstGeom>
        </p:spPr>
        <p:txBody>
          <a:bodyPr vert="horz" lIns="94704" tIns="47352" rIns="94704" bIns="47352" rtlCol="0"/>
          <a:lstStyle>
            <a:lvl1pPr algn="l">
              <a:defRPr sz="1200"/>
            </a:lvl1pPr>
          </a:lstStyle>
          <a:p>
            <a:endParaRPr lang="en-US" dirty="0"/>
          </a:p>
        </p:txBody>
      </p:sp>
      <p:sp>
        <p:nvSpPr>
          <p:cNvPr id="3" name="Date Placeholder 2"/>
          <p:cNvSpPr>
            <a:spLocks noGrp="1"/>
          </p:cNvSpPr>
          <p:nvPr>
            <p:ph type="dt" idx="1"/>
          </p:nvPr>
        </p:nvSpPr>
        <p:spPr>
          <a:xfrm>
            <a:off x="4143737" y="0"/>
            <a:ext cx="3169810" cy="479733"/>
          </a:xfrm>
          <a:prstGeom prst="rect">
            <a:avLst/>
          </a:prstGeom>
        </p:spPr>
        <p:txBody>
          <a:bodyPr vert="horz" lIns="94704" tIns="47352" rIns="94704" bIns="47352" rtlCol="0"/>
          <a:lstStyle>
            <a:lvl1pPr algn="r">
              <a:defRPr sz="1200"/>
            </a:lvl1pPr>
          </a:lstStyle>
          <a:p>
            <a:fld id="{7199F183-6C85-4F57-8A2F-F7EC974EB1BB}" type="datetimeFigureOut">
              <a:rPr lang="en-US" smtClean="0"/>
              <a:t>9/16/2015</a:t>
            </a:fld>
            <a:endParaRPr lang="en-US" dirty="0"/>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4704" tIns="47352" rIns="94704" bIns="47352" rtlCol="0" anchor="ctr"/>
          <a:lstStyle/>
          <a:p>
            <a:endParaRPr lang="en-US" dirty="0"/>
          </a:p>
        </p:txBody>
      </p:sp>
      <p:sp>
        <p:nvSpPr>
          <p:cNvPr id="5" name="Notes Placeholder 4"/>
          <p:cNvSpPr>
            <a:spLocks noGrp="1"/>
          </p:cNvSpPr>
          <p:nvPr>
            <p:ph type="body" sz="quarter" idx="3"/>
          </p:nvPr>
        </p:nvSpPr>
        <p:spPr>
          <a:xfrm>
            <a:off x="730859" y="4559916"/>
            <a:ext cx="5853483" cy="4320867"/>
          </a:xfrm>
          <a:prstGeom prst="rect">
            <a:avLst/>
          </a:prstGeom>
        </p:spPr>
        <p:txBody>
          <a:bodyPr vert="horz" lIns="94704" tIns="47352" rIns="94704" bIns="47352"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830"/>
            <a:ext cx="3169810" cy="479733"/>
          </a:xfrm>
          <a:prstGeom prst="rect">
            <a:avLst/>
          </a:prstGeom>
        </p:spPr>
        <p:txBody>
          <a:bodyPr vert="horz" lIns="94704" tIns="47352" rIns="94704" bIns="47352" rtlCol="0" anchor="b"/>
          <a:lstStyle>
            <a:lvl1pPr algn="l">
              <a:defRPr sz="1200"/>
            </a:lvl1pPr>
          </a:lstStyle>
          <a:p>
            <a:endParaRPr lang="en-US" dirty="0"/>
          </a:p>
        </p:txBody>
      </p:sp>
      <p:sp>
        <p:nvSpPr>
          <p:cNvPr id="7" name="Slide Number Placeholder 6"/>
          <p:cNvSpPr>
            <a:spLocks noGrp="1"/>
          </p:cNvSpPr>
          <p:nvPr>
            <p:ph type="sldNum" sz="quarter" idx="5"/>
          </p:nvPr>
        </p:nvSpPr>
        <p:spPr>
          <a:xfrm>
            <a:off x="4143737" y="9119830"/>
            <a:ext cx="3169810" cy="479733"/>
          </a:xfrm>
          <a:prstGeom prst="rect">
            <a:avLst/>
          </a:prstGeom>
        </p:spPr>
        <p:txBody>
          <a:bodyPr vert="horz" lIns="94704" tIns="47352" rIns="94704" bIns="47352" rtlCol="0" anchor="b"/>
          <a:lstStyle>
            <a:lvl1pPr algn="r">
              <a:defRPr sz="1200"/>
            </a:lvl1pPr>
          </a:lstStyle>
          <a:p>
            <a:fld id="{1CECABD6-2FFC-41F4-96E6-042693D08F49}" type="slidenum">
              <a:rPr lang="en-US" smtClean="0"/>
              <a:t>‹#›</a:t>
            </a:fld>
            <a:endParaRPr lang="en-US" dirty="0"/>
          </a:p>
        </p:txBody>
      </p:sp>
    </p:spTree>
    <p:extLst>
      <p:ext uri="{BB962C8B-B14F-4D97-AF65-F5344CB8AC3E}">
        <p14:creationId xmlns:p14="http://schemas.microsoft.com/office/powerpoint/2010/main" val="10480781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4600" dirty="0"/>
              <a:t>Any item that is in </a:t>
            </a:r>
            <a:r>
              <a:rPr lang="en-US" sz="4600" b="1" dirty="0">
                <a:solidFill>
                  <a:srgbClr val="0070C0"/>
                </a:solidFill>
              </a:rPr>
              <a:t>bold, blue font </a:t>
            </a:r>
            <a:r>
              <a:rPr lang="en-US" sz="4600" dirty="0"/>
              <a:t>is linked directly to the form.  </a:t>
            </a:r>
          </a:p>
        </p:txBody>
      </p:sp>
      <p:sp>
        <p:nvSpPr>
          <p:cNvPr id="4" name="Slide Number Placeholder 3"/>
          <p:cNvSpPr>
            <a:spLocks noGrp="1"/>
          </p:cNvSpPr>
          <p:nvPr>
            <p:ph type="sldNum" sz="quarter" idx="10"/>
          </p:nvPr>
        </p:nvSpPr>
        <p:spPr/>
        <p:txBody>
          <a:bodyPr/>
          <a:lstStyle/>
          <a:p>
            <a:fld id="{1CECABD6-2FFC-41F4-96E6-042693D08F49}" type="slidenum">
              <a:rPr lang="en-US" smtClean="0"/>
              <a:t>2</a:t>
            </a:fld>
            <a:endParaRPr lang="en-US" dirty="0"/>
          </a:p>
        </p:txBody>
      </p:sp>
    </p:spTree>
    <p:extLst>
      <p:ext uri="{BB962C8B-B14F-4D97-AF65-F5344CB8AC3E}">
        <p14:creationId xmlns:p14="http://schemas.microsoft.com/office/powerpoint/2010/main" val="12390925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ECABD6-2FFC-41F4-96E6-042693D08F49}" type="slidenum">
              <a:rPr lang="en-US" smtClean="0"/>
              <a:t>3</a:t>
            </a:fld>
            <a:endParaRPr lang="en-US" dirty="0"/>
          </a:p>
        </p:txBody>
      </p:sp>
    </p:spTree>
    <p:extLst>
      <p:ext uri="{BB962C8B-B14F-4D97-AF65-F5344CB8AC3E}">
        <p14:creationId xmlns:p14="http://schemas.microsoft.com/office/powerpoint/2010/main" val="39497507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ECABD6-2FFC-41F4-96E6-042693D08F49}" type="slidenum">
              <a:rPr lang="en-US" smtClean="0"/>
              <a:t>4</a:t>
            </a:fld>
            <a:endParaRPr lang="en-US" dirty="0"/>
          </a:p>
        </p:txBody>
      </p:sp>
    </p:spTree>
    <p:extLst>
      <p:ext uri="{BB962C8B-B14F-4D97-AF65-F5344CB8AC3E}">
        <p14:creationId xmlns:p14="http://schemas.microsoft.com/office/powerpoint/2010/main" val="3310269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ECABD6-2FFC-41F4-96E6-042693D08F49}" type="slidenum">
              <a:rPr lang="en-US" smtClean="0"/>
              <a:t>5</a:t>
            </a:fld>
            <a:endParaRPr lang="en-US" dirty="0"/>
          </a:p>
        </p:txBody>
      </p:sp>
    </p:spTree>
    <p:extLst>
      <p:ext uri="{BB962C8B-B14F-4D97-AF65-F5344CB8AC3E}">
        <p14:creationId xmlns:p14="http://schemas.microsoft.com/office/powerpoint/2010/main" val="3310269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ECABD6-2FFC-41F4-96E6-042693D08F49}" type="slidenum">
              <a:rPr lang="en-US" smtClean="0"/>
              <a:t>6</a:t>
            </a:fld>
            <a:endParaRPr lang="en-US" dirty="0"/>
          </a:p>
        </p:txBody>
      </p:sp>
    </p:spTree>
    <p:extLst>
      <p:ext uri="{BB962C8B-B14F-4D97-AF65-F5344CB8AC3E}">
        <p14:creationId xmlns:p14="http://schemas.microsoft.com/office/powerpoint/2010/main" val="3310269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ECABD6-2FFC-41F4-96E6-042693D08F49}" type="slidenum">
              <a:rPr lang="en-US" smtClean="0"/>
              <a:t>7</a:t>
            </a:fld>
            <a:endParaRPr lang="en-US" dirty="0"/>
          </a:p>
        </p:txBody>
      </p:sp>
    </p:spTree>
    <p:extLst>
      <p:ext uri="{BB962C8B-B14F-4D97-AF65-F5344CB8AC3E}">
        <p14:creationId xmlns:p14="http://schemas.microsoft.com/office/powerpoint/2010/main" val="39497507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ECABD6-2FFC-41F4-96E6-042693D08F49}" type="slidenum">
              <a:rPr lang="en-US" smtClean="0"/>
              <a:t>8</a:t>
            </a:fld>
            <a:endParaRPr lang="en-US" dirty="0"/>
          </a:p>
        </p:txBody>
      </p:sp>
    </p:spTree>
    <p:extLst>
      <p:ext uri="{BB962C8B-B14F-4D97-AF65-F5344CB8AC3E}">
        <p14:creationId xmlns:p14="http://schemas.microsoft.com/office/powerpoint/2010/main" val="28476216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ECABD6-2FFC-41F4-96E6-042693D08F49}" type="slidenum">
              <a:rPr lang="en-US" smtClean="0"/>
              <a:t>9</a:t>
            </a:fld>
            <a:endParaRPr lang="en-US" dirty="0"/>
          </a:p>
        </p:txBody>
      </p:sp>
    </p:spTree>
    <p:extLst>
      <p:ext uri="{BB962C8B-B14F-4D97-AF65-F5344CB8AC3E}">
        <p14:creationId xmlns:p14="http://schemas.microsoft.com/office/powerpoint/2010/main" val="28476216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ECABD6-2FFC-41F4-96E6-042693D08F49}" type="slidenum">
              <a:rPr lang="en-US" smtClean="0"/>
              <a:t>10</a:t>
            </a:fld>
            <a:endParaRPr lang="en-US" dirty="0"/>
          </a:p>
        </p:txBody>
      </p:sp>
    </p:spTree>
    <p:extLst>
      <p:ext uri="{BB962C8B-B14F-4D97-AF65-F5344CB8AC3E}">
        <p14:creationId xmlns:p14="http://schemas.microsoft.com/office/powerpoint/2010/main" val="28476216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ECABD6-2FFC-41F4-96E6-042693D08F49}" type="slidenum">
              <a:rPr lang="en-US" smtClean="0"/>
              <a:t>11</a:t>
            </a:fld>
            <a:endParaRPr lang="en-US" dirty="0"/>
          </a:p>
        </p:txBody>
      </p:sp>
    </p:spTree>
    <p:extLst>
      <p:ext uri="{BB962C8B-B14F-4D97-AF65-F5344CB8AC3E}">
        <p14:creationId xmlns:p14="http://schemas.microsoft.com/office/powerpoint/2010/main" val="28476216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ECABD6-2FFC-41F4-96E6-042693D08F49}" type="slidenum">
              <a:rPr lang="en-US" smtClean="0"/>
              <a:t>12</a:t>
            </a:fld>
            <a:endParaRPr lang="en-US" dirty="0"/>
          </a:p>
        </p:txBody>
      </p:sp>
    </p:spTree>
    <p:extLst>
      <p:ext uri="{BB962C8B-B14F-4D97-AF65-F5344CB8AC3E}">
        <p14:creationId xmlns:p14="http://schemas.microsoft.com/office/powerpoint/2010/main" val="28476216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ECABD6-2FFC-41F4-96E6-042693D08F49}" type="slidenum">
              <a:rPr lang="en-US" smtClean="0"/>
              <a:t>13</a:t>
            </a:fld>
            <a:endParaRPr lang="en-US" dirty="0"/>
          </a:p>
        </p:txBody>
      </p:sp>
    </p:spTree>
    <p:extLst>
      <p:ext uri="{BB962C8B-B14F-4D97-AF65-F5344CB8AC3E}">
        <p14:creationId xmlns:p14="http://schemas.microsoft.com/office/powerpoint/2010/main" val="28476216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ECABD6-2FFC-41F4-96E6-042693D08F49}" type="slidenum">
              <a:rPr lang="en-US" smtClean="0"/>
              <a:t>14</a:t>
            </a:fld>
            <a:endParaRPr lang="en-US" dirty="0"/>
          </a:p>
        </p:txBody>
      </p:sp>
    </p:spTree>
    <p:extLst>
      <p:ext uri="{BB962C8B-B14F-4D97-AF65-F5344CB8AC3E}">
        <p14:creationId xmlns:p14="http://schemas.microsoft.com/office/powerpoint/2010/main" val="28476216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ECABD6-2FFC-41F4-96E6-042693D08F49}" type="slidenum">
              <a:rPr lang="en-US" smtClean="0"/>
              <a:t>15</a:t>
            </a:fld>
            <a:endParaRPr lang="en-US" dirty="0"/>
          </a:p>
        </p:txBody>
      </p:sp>
    </p:spTree>
    <p:extLst>
      <p:ext uri="{BB962C8B-B14F-4D97-AF65-F5344CB8AC3E}">
        <p14:creationId xmlns:p14="http://schemas.microsoft.com/office/powerpoint/2010/main" val="39497507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ECABD6-2FFC-41F4-96E6-042693D08F49}" type="slidenum">
              <a:rPr lang="en-US" smtClean="0"/>
              <a:t>17</a:t>
            </a:fld>
            <a:endParaRPr lang="en-US" dirty="0"/>
          </a:p>
        </p:txBody>
      </p:sp>
    </p:spTree>
    <p:extLst>
      <p:ext uri="{BB962C8B-B14F-4D97-AF65-F5344CB8AC3E}">
        <p14:creationId xmlns:p14="http://schemas.microsoft.com/office/powerpoint/2010/main" val="39497507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ECABD6-2FFC-41F4-96E6-042693D08F49}" type="slidenum">
              <a:rPr lang="en-US" smtClean="0"/>
              <a:t>18</a:t>
            </a:fld>
            <a:endParaRPr lang="en-US" dirty="0"/>
          </a:p>
        </p:txBody>
      </p:sp>
    </p:spTree>
    <p:extLst>
      <p:ext uri="{BB962C8B-B14F-4D97-AF65-F5344CB8AC3E}">
        <p14:creationId xmlns:p14="http://schemas.microsoft.com/office/powerpoint/2010/main" val="28476216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ECABD6-2FFC-41F4-96E6-042693D08F49}" type="slidenum">
              <a:rPr lang="en-US" smtClean="0"/>
              <a:t>19</a:t>
            </a:fld>
            <a:endParaRPr lang="en-US" dirty="0"/>
          </a:p>
        </p:txBody>
      </p:sp>
    </p:spTree>
    <p:extLst>
      <p:ext uri="{BB962C8B-B14F-4D97-AF65-F5344CB8AC3E}">
        <p14:creationId xmlns:p14="http://schemas.microsoft.com/office/powerpoint/2010/main" val="28476216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ECABD6-2FFC-41F4-96E6-042693D08F49}" type="slidenum">
              <a:rPr lang="en-US" smtClean="0"/>
              <a:t>20</a:t>
            </a:fld>
            <a:endParaRPr lang="en-US" dirty="0"/>
          </a:p>
        </p:txBody>
      </p:sp>
    </p:spTree>
    <p:extLst>
      <p:ext uri="{BB962C8B-B14F-4D97-AF65-F5344CB8AC3E}">
        <p14:creationId xmlns:p14="http://schemas.microsoft.com/office/powerpoint/2010/main" val="28476216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ECABD6-2FFC-41F4-96E6-042693D08F49}" type="slidenum">
              <a:rPr lang="en-US" smtClean="0"/>
              <a:t>21</a:t>
            </a:fld>
            <a:endParaRPr lang="en-US" dirty="0"/>
          </a:p>
        </p:txBody>
      </p:sp>
    </p:spTree>
    <p:extLst>
      <p:ext uri="{BB962C8B-B14F-4D97-AF65-F5344CB8AC3E}">
        <p14:creationId xmlns:p14="http://schemas.microsoft.com/office/powerpoint/2010/main" val="28476216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ECABD6-2FFC-41F4-96E6-042693D08F49}" type="slidenum">
              <a:rPr lang="en-US" smtClean="0"/>
              <a:t>22</a:t>
            </a:fld>
            <a:endParaRPr lang="en-US" dirty="0"/>
          </a:p>
        </p:txBody>
      </p:sp>
    </p:spTree>
    <p:extLst>
      <p:ext uri="{BB962C8B-B14F-4D97-AF65-F5344CB8AC3E}">
        <p14:creationId xmlns:p14="http://schemas.microsoft.com/office/powerpoint/2010/main" val="28476216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ECABD6-2FFC-41F4-96E6-042693D08F49}" type="slidenum">
              <a:rPr lang="en-US" smtClean="0"/>
              <a:t>23</a:t>
            </a:fld>
            <a:endParaRPr lang="en-US" dirty="0"/>
          </a:p>
        </p:txBody>
      </p:sp>
    </p:spTree>
    <p:extLst>
      <p:ext uri="{BB962C8B-B14F-4D97-AF65-F5344CB8AC3E}">
        <p14:creationId xmlns:p14="http://schemas.microsoft.com/office/powerpoint/2010/main" val="39497507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ECABD6-2FFC-41F4-96E6-042693D08F49}" type="slidenum">
              <a:rPr lang="en-US" smtClean="0"/>
              <a:t>24</a:t>
            </a:fld>
            <a:endParaRPr lang="en-US" dirty="0"/>
          </a:p>
        </p:txBody>
      </p:sp>
    </p:spTree>
    <p:extLst>
      <p:ext uri="{BB962C8B-B14F-4D97-AF65-F5344CB8AC3E}">
        <p14:creationId xmlns:p14="http://schemas.microsoft.com/office/powerpoint/2010/main" val="28476216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ECABD6-2FFC-41F4-96E6-042693D08F49}" type="slidenum">
              <a:rPr lang="en-US" smtClean="0"/>
              <a:t>25</a:t>
            </a:fld>
            <a:endParaRPr lang="en-US" dirty="0"/>
          </a:p>
        </p:txBody>
      </p:sp>
    </p:spTree>
    <p:extLst>
      <p:ext uri="{BB962C8B-B14F-4D97-AF65-F5344CB8AC3E}">
        <p14:creationId xmlns:p14="http://schemas.microsoft.com/office/powerpoint/2010/main" val="39497507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ECABD6-2FFC-41F4-96E6-042693D08F49}" type="slidenum">
              <a:rPr lang="en-US" smtClean="0"/>
              <a:t>26</a:t>
            </a:fld>
            <a:endParaRPr lang="en-US" dirty="0"/>
          </a:p>
        </p:txBody>
      </p:sp>
    </p:spTree>
    <p:extLst>
      <p:ext uri="{BB962C8B-B14F-4D97-AF65-F5344CB8AC3E}">
        <p14:creationId xmlns:p14="http://schemas.microsoft.com/office/powerpoint/2010/main" val="28476216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ECABD6-2FFC-41F4-96E6-042693D08F49}" type="slidenum">
              <a:rPr lang="en-US" smtClean="0"/>
              <a:t>27</a:t>
            </a:fld>
            <a:endParaRPr lang="en-US" dirty="0"/>
          </a:p>
        </p:txBody>
      </p:sp>
    </p:spTree>
    <p:extLst>
      <p:ext uri="{BB962C8B-B14F-4D97-AF65-F5344CB8AC3E}">
        <p14:creationId xmlns:p14="http://schemas.microsoft.com/office/powerpoint/2010/main" val="28476216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ECABD6-2FFC-41F4-96E6-042693D08F49}" type="slidenum">
              <a:rPr lang="en-US" smtClean="0"/>
              <a:t>28</a:t>
            </a:fld>
            <a:endParaRPr lang="en-US" dirty="0"/>
          </a:p>
        </p:txBody>
      </p:sp>
    </p:spTree>
    <p:extLst>
      <p:ext uri="{BB962C8B-B14F-4D97-AF65-F5344CB8AC3E}">
        <p14:creationId xmlns:p14="http://schemas.microsoft.com/office/powerpoint/2010/main" val="28476216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ECABD6-2FFC-41F4-96E6-042693D08F49}" type="slidenum">
              <a:rPr lang="en-US" smtClean="0"/>
              <a:t>29</a:t>
            </a:fld>
            <a:endParaRPr lang="en-US" dirty="0"/>
          </a:p>
        </p:txBody>
      </p:sp>
    </p:spTree>
    <p:extLst>
      <p:ext uri="{BB962C8B-B14F-4D97-AF65-F5344CB8AC3E}">
        <p14:creationId xmlns:p14="http://schemas.microsoft.com/office/powerpoint/2010/main" val="39497507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ECABD6-2FFC-41F4-96E6-042693D08F49}" type="slidenum">
              <a:rPr lang="en-US" smtClean="0"/>
              <a:t>31</a:t>
            </a:fld>
            <a:endParaRPr lang="en-US" dirty="0"/>
          </a:p>
        </p:txBody>
      </p:sp>
    </p:spTree>
    <p:extLst>
      <p:ext uri="{BB962C8B-B14F-4D97-AF65-F5344CB8AC3E}">
        <p14:creationId xmlns:p14="http://schemas.microsoft.com/office/powerpoint/2010/main" val="39497507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0BC9C65-23DC-4482-A020-7C5773369743}" type="datetimeFigureOut">
              <a:rPr lang="en-US" smtClean="0"/>
              <a:pPr/>
              <a:t>9/16/2015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93DC141-5AAA-4D2C-B990-AA688C0342EF}" type="slidenum">
              <a:rPr lang="en-US" smtClean="0"/>
              <a:pPr/>
              <a:t>‹#›</a:t>
            </a:fld>
            <a:endParaRPr lang="en-US" dirty="0"/>
          </a:p>
        </p:txBody>
      </p:sp>
    </p:spTree>
    <p:extLst>
      <p:ext uri="{BB962C8B-B14F-4D97-AF65-F5344CB8AC3E}">
        <p14:creationId xmlns:p14="http://schemas.microsoft.com/office/powerpoint/2010/main" val="1228733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BC9C65-23DC-4482-A020-7C5773369743}" type="datetimeFigureOut">
              <a:rPr lang="en-US" smtClean="0"/>
              <a:pPr/>
              <a:t>9/16/2015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93DC141-5AAA-4D2C-B990-AA688C0342EF}" type="slidenum">
              <a:rPr lang="en-US" smtClean="0"/>
              <a:pPr/>
              <a:t>‹#›</a:t>
            </a:fld>
            <a:endParaRPr lang="en-US" dirty="0"/>
          </a:p>
        </p:txBody>
      </p:sp>
    </p:spTree>
    <p:extLst>
      <p:ext uri="{BB962C8B-B14F-4D97-AF65-F5344CB8AC3E}">
        <p14:creationId xmlns:p14="http://schemas.microsoft.com/office/powerpoint/2010/main" val="2481719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0BC9C65-23DC-4482-A020-7C5773369743}" type="datetimeFigureOut">
              <a:rPr lang="en-US" smtClean="0"/>
              <a:pPr/>
              <a:t>9/16/2015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93DC141-5AAA-4D2C-B990-AA688C0342EF}" type="slidenum">
              <a:rPr lang="en-US" smtClean="0"/>
              <a:pPr/>
              <a:t>‹#›</a:t>
            </a:fld>
            <a:endParaRPr lang="en-US" dirty="0"/>
          </a:p>
        </p:txBody>
      </p:sp>
    </p:spTree>
    <p:extLst>
      <p:ext uri="{BB962C8B-B14F-4D97-AF65-F5344CB8AC3E}">
        <p14:creationId xmlns:p14="http://schemas.microsoft.com/office/powerpoint/2010/main" val="1475356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0BC9C65-23DC-4482-A020-7C5773369743}" type="datetimeFigureOut">
              <a:rPr lang="en-US" smtClean="0"/>
              <a:pPr/>
              <a:t>9/16/2015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93DC141-5AAA-4D2C-B990-AA688C0342EF}" type="slidenum">
              <a:rPr lang="en-US" smtClean="0"/>
              <a:pPr/>
              <a:t>‹#›</a:t>
            </a:fld>
            <a:endParaRPr lang="en-US" dirty="0"/>
          </a:p>
        </p:txBody>
      </p:sp>
    </p:spTree>
    <p:extLst>
      <p:ext uri="{BB962C8B-B14F-4D97-AF65-F5344CB8AC3E}">
        <p14:creationId xmlns:p14="http://schemas.microsoft.com/office/powerpoint/2010/main" val="3406371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0BC9C65-23DC-4482-A020-7C5773369743}" type="datetimeFigureOut">
              <a:rPr lang="en-US" smtClean="0"/>
              <a:pPr/>
              <a:t>9/16/2015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93DC141-5AAA-4D2C-B990-AA688C0342EF}" type="slidenum">
              <a:rPr lang="en-US" smtClean="0"/>
              <a:pPr/>
              <a:t>‹#›</a:t>
            </a:fld>
            <a:endParaRPr lang="en-US" dirty="0"/>
          </a:p>
        </p:txBody>
      </p:sp>
    </p:spTree>
    <p:extLst>
      <p:ext uri="{BB962C8B-B14F-4D97-AF65-F5344CB8AC3E}">
        <p14:creationId xmlns:p14="http://schemas.microsoft.com/office/powerpoint/2010/main" val="2540329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0BC9C65-23DC-4482-A020-7C5773369743}" type="datetimeFigureOut">
              <a:rPr lang="en-US" smtClean="0"/>
              <a:pPr/>
              <a:t>9/16/2015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93DC141-5AAA-4D2C-B990-AA688C0342EF}" type="slidenum">
              <a:rPr lang="en-US" smtClean="0"/>
              <a:pPr/>
              <a:t>‹#›</a:t>
            </a:fld>
            <a:endParaRPr lang="en-US" dirty="0"/>
          </a:p>
        </p:txBody>
      </p:sp>
    </p:spTree>
    <p:extLst>
      <p:ext uri="{BB962C8B-B14F-4D97-AF65-F5344CB8AC3E}">
        <p14:creationId xmlns:p14="http://schemas.microsoft.com/office/powerpoint/2010/main" val="3358398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BC9C65-23DC-4482-A020-7C5773369743}" type="datetimeFigureOut">
              <a:rPr lang="en-US" smtClean="0"/>
              <a:pPr/>
              <a:t>9/16/2015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93DC141-5AAA-4D2C-B990-AA688C0342EF}" type="slidenum">
              <a:rPr lang="en-US" smtClean="0"/>
              <a:pPr/>
              <a:t>‹#›</a:t>
            </a:fld>
            <a:endParaRPr lang="en-US" dirty="0"/>
          </a:p>
        </p:txBody>
      </p:sp>
    </p:spTree>
    <p:extLst>
      <p:ext uri="{BB962C8B-B14F-4D97-AF65-F5344CB8AC3E}">
        <p14:creationId xmlns:p14="http://schemas.microsoft.com/office/powerpoint/2010/main" val="4256440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BC9C65-23DC-4482-A020-7C5773369743}" type="datetimeFigureOut">
              <a:rPr lang="en-US" smtClean="0"/>
              <a:pPr/>
              <a:t>9/16/2015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93DC141-5AAA-4D2C-B990-AA688C0342EF}" type="slidenum">
              <a:rPr lang="en-US" smtClean="0"/>
              <a:pPr/>
              <a:t>‹#›</a:t>
            </a:fld>
            <a:endParaRPr lang="en-US" dirty="0"/>
          </a:p>
        </p:txBody>
      </p:sp>
    </p:spTree>
    <p:extLst>
      <p:ext uri="{BB962C8B-B14F-4D97-AF65-F5344CB8AC3E}">
        <p14:creationId xmlns:p14="http://schemas.microsoft.com/office/powerpoint/2010/main" val="2480460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BC9C65-23DC-4482-A020-7C5773369743}" type="datetimeFigureOut">
              <a:rPr lang="en-US" smtClean="0"/>
              <a:pPr/>
              <a:t>9/16/2015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93DC141-5AAA-4D2C-B990-AA688C0342EF}" type="slidenum">
              <a:rPr lang="en-US" smtClean="0"/>
              <a:pPr/>
              <a:t>‹#›</a:t>
            </a:fld>
            <a:endParaRPr lang="en-US" dirty="0"/>
          </a:p>
        </p:txBody>
      </p:sp>
    </p:spTree>
    <p:extLst>
      <p:ext uri="{BB962C8B-B14F-4D97-AF65-F5344CB8AC3E}">
        <p14:creationId xmlns:p14="http://schemas.microsoft.com/office/powerpoint/2010/main" val="3738375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BC9C65-23DC-4482-A020-7C5773369743}" type="datetimeFigureOut">
              <a:rPr lang="en-US" smtClean="0"/>
              <a:pPr/>
              <a:t>9/16/2015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93DC141-5AAA-4D2C-B990-AA688C0342EF}" type="slidenum">
              <a:rPr lang="en-US" smtClean="0"/>
              <a:pPr/>
              <a:t>‹#›</a:t>
            </a:fld>
            <a:endParaRPr lang="en-US" dirty="0"/>
          </a:p>
        </p:txBody>
      </p:sp>
    </p:spTree>
    <p:extLst>
      <p:ext uri="{BB962C8B-B14F-4D97-AF65-F5344CB8AC3E}">
        <p14:creationId xmlns:p14="http://schemas.microsoft.com/office/powerpoint/2010/main" val="1686659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BC9C65-23DC-4482-A020-7C5773369743}" type="datetimeFigureOut">
              <a:rPr lang="en-US" smtClean="0"/>
              <a:pPr/>
              <a:t>9/16/2015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93DC141-5AAA-4D2C-B990-AA688C0342EF}" type="slidenum">
              <a:rPr lang="en-US" smtClean="0"/>
              <a:pPr/>
              <a:t>‹#›</a:t>
            </a:fld>
            <a:endParaRPr lang="en-US" dirty="0"/>
          </a:p>
        </p:txBody>
      </p:sp>
    </p:spTree>
    <p:extLst>
      <p:ext uri="{BB962C8B-B14F-4D97-AF65-F5344CB8AC3E}">
        <p14:creationId xmlns:p14="http://schemas.microsoft.com/office/powerpoint/2010/main" val="1374879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BC9C65-23DC-4482-A020-7C5773369743}" type="datetimeFigureOut">
              <a:rPr lang="en-US" smtClean="0"/>
              <a:pPr/>
              <a:t>9/16/2015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3DC141-5AAA-4D2C-B990-AA688C0342EF}" type="slidenum">
              <a:rPr lang="en-US" smtClean="0"/>
              <a:pPr/>
              <a:t>‹#›</a:t>
            </a:fld>
            <a:endParaRPr lang="en-US" dirty="0"/>
          </a:p>
        </p:txBody>
      </p:sp>
    </p:spTree>
    <p:extLst>
      <p:ext uri="{BB962C8B-B14F-4D97-AF65-F5344CB8AC3E}">
        <p14:creationId xmlns:p14="http://schemas.microsoft.com/office/powerpoint/2010/main" val="29943612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06" y="-33647"/>
            <a:ext cx="9144000"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itle 1"/>
          <p:cNvSpPr>
            <a:spLocks noGrp="1"/>
          </p:cNvSpPr>
          <p:nvPr>
            <p:ph type="ctrTitle"/>
          </p:nvPr>
        </p:nvSpPr>
        <p:spPr>
          <a:xfrm>
            <a:off x="457200" y="5638800"/>
            <a:ext cx="8229600" cy="457200"/>
          </a:xfrm>
        </p:spPr>
        <p:txBody>
          <a:bodyPr>
            <a:noAutofit/>
          </a:bodyPr>
          <a:lstStyle/>
          <a:p>
            <a:pPr algn="l"/>
            <a:r>
              <a:rPr lang="en-US" sz="3400" b="1" dirty="0" smtClean="0">
                <a:solidFill>
                  <a:schemeClr val="bg1"/>
                </a:solidFill>
              </a:rPr>
              <a:t>2016 EDUCATOR &amp; EVALUATION SYSTEM AND </a:t>
            </a:r>
            <a:r>
              <a:rPr lang="en-US" sz="3400" b="1" dirty="0" err="1" smtClean="0">
                <a:solidFill>
                  <a:schemeClr val="bg1"/>
                </a:solidFill>
              </a:rPr>
              <a:t>OASYS</a:t>
            </a:r>
            <a:r>
              <a:rPr lang="en-US" sz="3400" b="1" dirty="0" smtClean="0">
                <a:solidFill>
                  <a:schemeClr val="bg1"/>
                </a:solidFill>
              </a:rPr>
              <a:t> UPDATES</a:t>
            </a:r>
            <a:endParaRPr lang="en-US" sz="3400" b="1" dirty="0">
              <a:solidFill>
                <a:schemeClr val="bg1"/>
              </a:solidFill>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4200" y="205015"/>
            <a:ext cx="2031610" cy="2486542"/>
          </a:xfrm>
          <a:prstGeom prst="rect">
            <a:avLst/>
          </a:prstGeom>
        </p:spPr>
      </p:pic>
    </p:spTree>
    <p:extLst>
      <p:ext uri="{BB962C8B-B14F-4D97-AF65-F5344CB8AC3E}">
        <p14:creationId xmlns:p14="http://schemas.microsoft.com/office/powerpoint/2010/main" val="622733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Presentation Outline</a:t>
            </a:r>
            <a:endParaRPr lang="en-US" dirty="0"/>
          </a:p>
        </p:txBody>
      </p:sp>
      <p:sp>
        <p:nvSpPr>
          <p:cNvPr id="3" name="Content Placeholder 2"/>
          <p:cNvSpPr>
            <a:spLocks noGrp="1"/>
          </p:cNvSpPr>
          <p:nvPr>
            <p:ph idx="1"/>
          </p:nvPr>
        </p:nvSpPr>
        <p:spPr>
          <a:xfrm>
            <a:off x="228600" y="1219200"/>
            <a:ext cx="8763000" cy="5410200"/>
          </a:xfrm>
        </p:spPr>
        <p:txBody>
          <a:bodyPr>
            <a:normAutofit/>
          </a:bodyPr>
          <a:lstStyle/>
          <a:p>
            <a:pPr lvl="1"/>
            <a:endParaRPr lang="en-US" dirty="0" smtClean="0"/>
          </a:p>
          <a:p>
            <a:pPr lvl="1">
              <a:buFont typeface="Arial" pitchFamily="34" charset="0"/>
              <a:buChar char="•"/>
            </a:pPr>
            <a:r>
              <a:rPr lang="en-US" sz="3200" dirty="0" smtClean="0"/>
              <a:t>Beginning of the Year Conference Updates</a:t>
            </a:r>
          </a:p>
          <a:p>
            <a:pPr lvl="1">
              <a:buFont typeface="Arial" pitchFamily="34" charset="0"/>
              <a:buChar char="•"/>
            </a:pPr>
            <a:r>
              <a:rPr lang="en-US" sz="3200" dirty="0" smtClean="0"/>
              <a:t>Evidence Collection Tool</a:t>
            </a:r>
          </a:p>
          <a:p>
            <a:pPr lvl="1">
              <a:buFont typeface="Arial" pitchFamily="34" charset="0"/>
              <a:buChar char="•"/>
            </a:pPr>
            <a:r>
              <a:rPr lang="en-US" sz="3200" dirty="0" smtClean="0"/>
              <a:t>Walk-Through Forms</a:t>
            </a:r>
          </a:p>
          <a:p>
            <a:pPr lvl="1">
              <a:buFont typeface="Arial" pitchFamily="34" charset="0"/>
              <a:buChar char="•"/>
            </a:pPr>
            <a:r>
              <a:rPr lang="en-US" sz="3200" dirty="0" smtClean="0"/>
              <a:t>Evaluation Waiver</a:t>
            </a:r>
          </a:p>
          <a:p>
            <a:pPr lvl="1">
              <a:buFont typeface="Arial" pitchFamily="34" charset="0"/>
              <a:buChar char="•"/>
            </a:pPr>
            <a:r>
              <a:rPr lang="en-US" sz="3200" dirty="0" smtClean="0"/>
              <a:t>Summative Form Updates</a:t>
            </a:r>
          </a:p>
          <a:p>
            <a:pPr lvl="1">
              <a:buFont typeface="Arial" pitchFamily="34" charset="0"/>
              <a:buChar char="•"/>
            </a:pPr>
            <a:r>
              <a:rPr lang="en-US" sz="3200" dirty="0" smtClean="0"/>
              <a:t>Learning Loop Overview</a:t>
            </a:r>
          </a:p>
          <a:p>
            <a:pPr lvl="1">
              <a:buFont typeface="Arial" pitchFamily="34" charset="0"/>
              <a:buChar char="•"/>
            </a:pPr>
            <a:r>
              <a:rPr lang="en-US" sz="3200" dirty="0" smtClean="0"/>
              <a:t>How to view past evaluation portfolios</a:t>
            </a:r>
          </a:p>
          <a:p>
            <a:pPr lvl="1">
              <a:buFont typeface="Arial" pitchFamily="34" charset="0"/>
              <a:buChar char="•"/>
            </a:pPr>
            <a:r>
              <a:rPr lang="en-US" sz="3200" dirty="0"/>
              <a:t>Student Learning Objectives (</a:t>
            </a:r>
            <a:r>
              <a:rPr lang="en-US" sz="3200" dirty="0" err="1"/>
              <a:t>SLOs</a:t>
            </a:r>
            <a:r>
              <a:rPr lang="en-US" sz="3200" dirty="0"/>
              <a:t>)</a:t>
            </a:r>
          </a:p>
          <a:p>
            <a:pPr marL="0" indent="0">
              <a:buNone/>
            </a:pPr>
            <a:endParaRPr lang="en-US" dirty="0" smtClean="0"/>
          </a:p>
          <a:p>
            <a:endParaRPr lang="en-US" dirty="0"/>
          </a:p>
        </p:txBody>
      </p:sp>
    </p:spTree>
    <p:extLst>
      <p:ext uri="{BB962C8B-B14F-4D97-AF65-F5344CB8AC3E}">
        <p14:creationId xmlns:p14="http://schemas.microsoft.com/office/powerpoint/2010/main" val="4212192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06" y="-33647"/>
            <a:ext cx="9144000"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itle 1"/>
          <p:cNvSpPr>
            <a:spLocks noGrp="1"/>
          </p:cNvSpPr>
          <p:nvPr>
            <p:ph type="ctrTitle"/>
          </p:nvPr>
        </p:nvSpPr>
        <p:spPr>
          <a:xfrm>
            <a:off x="457200" y="5257800"/>
            <a:ext cx="8508610" cy="609600"/>
          </a:xfrm>
        </p:spPr>
        <p:txBody>
          <a:bodyPr>
            <a:noAutofit/>
          </a:bodyPr>
          <a:lstStyle/>
          <a:p>
            <a:pPr algn="l"/>
            <a:r>
              <a:rPr lang="en-US" sz="3200" b="1" dirty="0" smtClean="0">
                <a:solidFill>
                  <a:schemeClr val="bg1"/>
                </a:solidFill>
              </a:rPr>
              <a:t>BEGINNING OF THE YEAR  CONFERENCE</a:t>
            </a:r>
            <a:endParaRPr lang="en-US" sz="3200" b="1" dirty="0">
              <a:solidFill>
                <a:schemeClr val="bg1"/>
              </a:solidFill>
            </a:endParaRP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34200" y="205015"/>
            <a:ext cx="2031610" cy="2486542"/>
          </a:xfrm>
          <a:prstGeom prst="rect">
            <a:avLst/>
          </a:prstGeom>
        </p:spPr>
      </p:pic>
    </p:spTree>
    <p:extLst>
      <p:ext uri="{BB962C8B-B14F-4D97-AF65-F5344CB8AC3E}">
        <p14:creationId xmlns:p14="http://schemas.microsoft.com/office/powerpoint/2010/main" val="2007472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Beginning of the Year Conference</a:t>
            </a:r>
            <a:endParaRPr lang="en-US" dirty="0"/>
          </a:p>
        </p:txBody>
      </p:sp>
      <p:sp>
        <p:nvSpPr>
          <p:cNvPr id="3" name="Content Placeholder 2"/>
          <p:cNvSpPr>
            <a:spLocks noGrp="1"/>
          </p:cNvSpPr>
          <p:nvPr>
            <p:ph idx="1"/>
          </p:nvPr>
        </p:nvSpPr>
        <p:spPr>
          <a:xfrm>
            <a:off x="457200" y="1295400"/>
            <a:ext cx="8686800" cy="4525963"/>
          </a:xfrm>
        </p:spPr>
        <p:txBody>
          <a:bodyPr>
            <a:normAutofit/>
          </a:bodyPr>
          <a:lstStyle/>
          <a:p>
            <a:r>
              <a:rPr lang="en-US" sz="2800" dirty="0" smtClean="0"/>
              <a:t>Includes </a:t>
            </a:r>
            <a:r>
              <a:rPr lang="en-US" sz="2800" dirty="0" err="1" smtClean="0"/>
              <a:t>PD</a:t>
            </a:r>
            <a:r>
              <a:rPr lang="en-US" sz="2800" dirty="0" smtClean="0"/>
              <a:t> Summary for user</a:t>
            </a:r>
            <a:endParaRPr lang="en-US" sz="2800" b="1" dirty="0" smtClean="0"/>
          </a:p>
        </p:txBody>
      </p:sp>
      <p:pic>
        <p:nvPicPr>
          <p:cNvPr id="5" name="Picture 12" descr="C:\Users\dp018670\AppData\Local\Temp\SNAGHTML19b8e8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1981200"/>
            <a:ext cx="6460470" cy="45391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7150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Beginning of the Year Conference</a:t>
            </a:r>
            <a:endParaRPr lang="en-US" dirty="0"/>
          </a:p>
        </p:txBody>
      </p:sp>
      <p:sp>
        <p:nvSpPr>
          <p:cNvPr id="3" name="Content Placeholder 2"/>
          <p:cNvSpPr>
            <a:spLocks noGrp="1"/>
          </p:cNvSpPr>
          <p:nvPr>
            <p:ph idx="1"/>
          </p:nvPr>
        </p:nvSpPr>
        <p:spPr>
          <a:xfrm>
            <a:off x="457200" y="1295400"/>
            <a:ext cx="5638800" cy="4525963"/>
          </a:xfrm>
        </p:spPr>
        <p:txBody>
          <a:bodyPr>
            <a:normAutofit/>
          </a:bodyPr>
          <a:lstStyle/>
          <a:p>
            <a:r>
              <a:rPr lang="en-US" sz="2800" dirty="0" smtClean="0"/>
              <a:t>Artifact upload toolbar under each required component</a:t>
            </a:r>
          </a:p>
          <a:p>
            <a:pPr marL="0" indent="0">
              <a:buNone/>
            </a:pPr>
            <a:endParaRPr lang="en-US" sz="2800" dirty="0" smtClean="0"/>
          </a:p>
          <a:p>
            <a:r>
              <a:rPr lang="en-US" sz="2800" dirty="0" smtClean="0"/>
              <a:t>Artifact Summary report at bottom of form for </a:t>
            </a:r>
            <a:br>
              <a:rPr lang="en-US" sz="2800" dirty="0" smtClean="0"/>
            </a:br>
            <a:r>
              <a:rPr lang="en-US" sz="2800" dirty="0" smtClean="0"/>
              <a:t>Administrator convenience</a:t>
            </a: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75514" y="1808018"/>
            <a:ext cx="4619825"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4648200"/>
            <a:ext cx="7446963"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42775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Beginning of the Year Conference</a:t>
            </a:r>
            <a:endParaRPr lang="en-US" dirty="0"/>
          </a:p>
        </p:txBody>
      </p:sp>
      <p:sp>
        <p:nvSpPr>
          <p:cNvPr id="3" name="Content Placeholder 2"/>
          <p:cNvSpPr>
            <a:spLocks noGrp="1"/>
          </p:cNvSpPr>
          <p:nvPr>
            <p:ph idx="1"/>
          </p:nvPr>
        </p:nvSpPr>
        <p:spPr>
          <a:xfrm>
            <a:off x="457200" y="1295400"/>
            <a:ext cx="8458200" cy="4525963"/>
          </a:xfrm>
        </p:spPr>
        <p:txBody>
          <a:bodyPr>
            <a:normAutofit/>
          </a:bodyPr>
          <a:lstStyle/>
          <a:p>
            <a:r>
              <a:rPr lang="en-US" sz="2800" dirty="0" smtClean="0"/>
              <a:t>3d. Using Assessment in Instruction</a:t>
            </a:r>
          </a:p>
          <a:p>
            <a:pPr lvl="1"/>
            <a:r>
              <a:rPr lang="en-US" sz="2400" dirty="0" smtClean="0"/>
              <a:t>Student Learning Objectives (Artifact will serve to demonstrate engagement with the process only, not the outcome)</a:t>
            </a:r>
          </a:p>
          <a:p>
            <a:pPr lvl="1"/>
            <a:r>
              <a:rPr lang="en-US" sz="2400" dirty="0"/>
              <a:t>A</a:t>
            </a:r>
            <a:r>
              <a:rPr lang="en-US" sz="2400" dirty="0" smtClean="0"/>
              <a:t>utomatically checked for Teachers, Instructional Specialists, Librarians and Principals</a:t>
            </a:r>
          </a:p>
        </p:txBody>
      </p:sp>
      <p:pic>
        <p:nvPicPr>
          <p:cNvPr id="2052" name="Picture 4" descr="C:\Users\dp018670\AppData\Local\Temp\SNAGHTMLa48c69.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3909951"/>
            <a:ext cx="7033663" cy="2476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284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06" y="-33647"/>
            <a:ext cx="9144000"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itle 1"/>
          <p:cNvSpPr>
            <a:spLocks noGrp="1"/>
          </p:cNvSpPr>
          <p:nvPr>
            <p:ph type="ctrTitle"/>
          </p:nvPr>
        </p:nvSpPr>
        <p:spPr>
          <a:xfrm>
            <a:off x="457200" y="5257800"/>
            <a:ext cx="8229600" cy="609600"/>
          </a:xfrm>
        </p:spPr>
        <p:txBody>
          <a:bodyPr>
            <a:noAutofit/>
          </a:bodyPr>
          <a:lstStyle/>
          <a:p>
            <a:pPr algn="l"/>
            <a:r>
              <a:rPr lang="en-US" sz="3400" b="1" dirty="0" smtClean="0">
                <a:solidFill>
                  <a:schemeClr val="bg1"/>
                </a:solidFill>
              </a:rPr>
              <a:t>EVIDENCE COLLECTION TOOL</a:t>
            </a:r>
            <a:endParaRPr lang="en-US" sz="3400" b="1" dirty="0">
              <a:solidFill>
                <a:schemeClr val="bg1"/>
              </a:solidFill>
            </a:endParaRP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34200" y="205015"/>
            <a:ext cx="2031610" cy="2486542"/>
          </a:xfrm>
          <a:prstGeom prst="rect">
            <a:avLst/>
          </a:prstGeom>
        </p:spPr>
      </p:pic>
    </p:spTree>
    <p:extLst>
      <p:ext uri="{BB962C8B-B14F-4D97-AF65-F5344CB8AC3E}">
        <p14:creationId xmlns:p14="http://schemas.microsoft.com/office/powerpoint/2010/main" val="1202610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686800" cy="1143000"/>
          </a:xfrm>
        </p:spPr>
        <p:txBody>
          <a:bodyPr>
            <a:normAutofit/>
          </a:bodyPr>
          <a:lstStyle/>
          <a:p>
            <a:r>
              <a:rPr lang="en-US" dirty="0" smtClean="0"/>
              <a:t>Evidence Collection</a:t>
            </a:r>
            <a:endParaRPr lang="en-US" dirty="0"/>
          </a:p>
        </p:txBody>
      </p:sp>
      <p:sp>
        <p:nvSpPr>
          <p:cNvPr id="3" name="Content Placeholder 2"/>
          <p:cNvSpPr>
            <a:spLocks noGrp="1"/>
          </p:cNvSpPr>
          <p:nvPr>
            <p:ph idx="1"/>
          </p:nvPr>
        </p:nvSpPr>
        <p:spPr>
          <a:xfrm>
            <a:off x="152400" y="1447800"/>
            <a:ext cx="8839200" cy="5029200"/>
          </a:xfrm>
        </p:spPr>
        <p:txBody>
          <a:bodyPr>
            <a:normAutofit/>
          </a:bodyPr>
          <a:lstStyle/>
          <a:p>
            <a:r>
              <a:rPr lang="en-US" sz="2800" dirty="0" smtClean="0"/>
              <a:t>The Evidence Collection feature of </a:t>
            </a:r>
            <a:r>
              <a:rPr lang="en-US" sz="2800" dirty="0" err="1" smtClean="0"/>
              <a:t>OASYS</a:t>
            </a:r>
            <a:r>
              <a:rPr lang="en-US" sz="2800" dirty="0" smtClean="0"/>
              <a:t> allows for quick and convenient note taking during observations with automatic date and </a:t>
            </a:r>
            <a:r>
              <a:rPr lang="en-US" sz="2800" dirty="0" err="1" smtClean="0"/>
              <a:t>timestamping</a:t>
            </a:r>
            <a:endParaRPr lang="en-US" sz="2800" dirty="0" smtClean="0"/>
          </a:p>
          <a:p>
            <a:endParaRPr lang="en-US" sz="2800" dirty="0" smtClean="0"/>
          </a:p>
          <a:p>
            <a:r>
              <a:rPr lang="en-US" sz="2800" dirty="0" smtClean="0"/>
              <a:t>To use the Evidence Collection tool, simply open the necessary form by using the “Paper Scroll” icon</a:t>
            </a:r>
            <a:endParaRPr lang="en-US" sz="2800" dirty="0"/>
          </a:p>
        </p:txBody>
      </p:sp>
      <p:pic>
        <p:nvPicPr>
          <p:cNvPr id="4" name="Picture 2" descr="C:\Users\dp018670\AppData\Local\Temp\SNAGHTML15f745b.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4572000"/>
            <a:ext cx="7369174" cy="12573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8118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686800" cy="1143000"/>
          </a:xfrm>
        </p:spPr>
        <p:txBody>
          <a:bodyPr>
            <a:normAutofit/>
          </a:bodyPr>
          <a:lstStyle/>
          <a:p>
            <a:r>
              <a:rPr lang="en-US" dirty="0" smtClean="0"/>
              <a:t>Evidence Collection</a:t>
            </a:r>
            <a:endParaRPr lang="en-US" dirty="0"/>
          </a:p>
        </p:txBody>
      </p:sp>
      <p:sp>
        <p:nvSpPr>
          <p:cNvPr id="3" name="Content Placeholder 2"/>
          <p:cNvSpPr>
            <a:spLocks noGrp="1"/>
          </p:cNvSpPr>
          <p:nvPr>
            <p:ph idx="1"/>
          </p:nvPr>
        </p:nvSpPr>
        <p:spPr>
          <a:xfrm>
            <a:off x="152400" y="1447800"/>
            <a:ext cx="6324600" cy="5029200"/>
          </a:xfrm>
        </p:spPr>
        <p:txBody>
          <a:bodyPr>
            <a:normAutofit/>
          </a:bodyPr>
          <a:lstStyle/>
          <a:p>
            <a:r>
              <a:rPr lang="en-US" sz="2400" dirty="0" smtClean="0"/>
              <a:t>The form will open with a notes sidebar</a:t>
            </a:r>
          </a:p>
          <a:p>
            <a:r>
              <a:rPr lang="en-US" sz="2400" dirty="0" smtClean="0"/>
              <a:t>Simply type in the Evidence box and press enter and any notes you take will be saved</a:t>
            </a:r>
          </a:p>
          <a:p>
            <a:r>
              <a:rPr lang="en-US" sz="2400" dirty="0" smtClean="0"/>
              <a:t>You can also align any evidence by clicking on the rubric and criteria, the selected rubric will appear in the evidence box, and you simply type your evidence and press enter</a:t>
            </a: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1371600"/>
            <a:ext cx="2400300" cy="302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5" name="Picture 7" descr="C:\Users\dp018670\AppData\Local\Temp\SNAGHTML1644495.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4724399"/>
            <a:ext cx="5257800" cy="18314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2321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686800" cy="1143000"/>
          </a:xfrm>
        </p:spPr>
        <p:txBody>
          <a:bodyPr>
            <a:normAutofit/>
          </a:bodyPr>
          <a:lstStyle/>
          <a:p>
            <a:r>
              <a:rPr lang="en-US" dirty="0"/>
              <a:t>Evidence Collection</a:t>
            </a:r>
          </a:p>
        </p:txBody>
      </p:sp>
      <p:sp>
        <p:nvSpPr>
          <p:cNvPr id="3" name="Content Placeholder 2"/>
          <p:cNvSpPr>
            <a:spLocks noGrp="1"/>
          </p:cNvSpPr>
          <p:nvPr>
            <p:ph idx="1"/>
          </p:nvPr>
        </p:nvSpPr>
        <p:spPr>
          <a:xfrm>
            <a:off x="152400" y="1447800"/>
            <a:ext cx="8839200" cy="5029200"/>
          </a:xfrm>
        </p:spPr>
        <p:txBody>
          <a:bodyPr>
            <a:normAutofit/>
          </a:bodyPr>
          <a:lstStyle/>
          <a:p>
            <a:r>
              <a:rPr lang="en-US" sz="2700" dirty="0" smtClean="0"/>
              <a:t>After you have completed your collection you can review it by clicking on the Evidence Review tab</a:t>
            </a:r>
          </a:p>
          <a:p>
            <a:endParaRPr lang="en-US" sz="2700" dirty="0"/>
          </a:p>
          <a:p>
            <a:endParaRPr lang="en-US" sz="2700" dirty="0" smtClean="0"/>
          </a:p>
          <a:p>
            <a:endParaRPr lang="en-US" sz="2700" dirty="0"/>
          </a:p>
          <a:p>
            <a:endParaRPr lang="en-US" sz="2700" dirty="0" smtClean="0"/>
          </a:p>
          <a:p>
            <a:pPr marL="0" indent="0">
              <a:buNone/>
            </a:pPr>
            <a:endParaRPr lang="en-US" sz="2700" dirty="0" smtClean="0"/>
          </a:p>
          <a:p>
            <a:pPr marL="0" indent="0">
              <a:buNone/>
            </a:pPr>
            <a:endParaRPr lang="en-US" sz="2700" dirty="0" smtClean="0"/>
          </a:p>
          <a:p>
            <a:r>
              <a:rPr lang="en-US" sz="2700" dirty="0" smtClean="0"/>
              <a:t>Aligned Evidence will show under the Aligned tab</a:t>
            </a:r>
          </a:p>
          <a:p>
            <a:r>
              <a:rPr lang="en-US" sz="2700" dirty="0" smtClean="0"/>
              <a:t>Unaligned Evidence will show under the Unaligned tab</a:t>
            </a:r>
          </a:p>
          <a:p>
            <a:endParaRPr lang="en-US" sz="2800" dirty="0"/>
          </a:p>
          <a:p>
            <a:endParaRPr lang="en-US" sz="2800" dirty="0" smtClean="0"/>
          </a:p>
          <a:p>
            <a:endParaRPr lang="en-US" sz="2800"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2514600"/>
            <a:ext cx="5175027"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82854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686800" cy="1143000"/>
          </a:xfrm>
        </p:spPr>
        <p:txBody>
          <a:bodyPr>
            <a:normAutofit/>
          </a:bodyPr>
          <a:lstStyle/>
          <a:p>
            <a:r>
              <a:rPr lang="en-US" dirty="0"/>
              <a:t>Evidence Collection</a:t>
            </a:r>
          </a:p>
        </p:txBody>
      </p:sp>
      <p:sp>
        <p:nvSpPr>
          <p:cNvPr id="3" name="Content Placeholder 2"/>
          <p:cNvSpPr>
            <a:spLocks noGrp="1"/>
          </p:cNvSpPr>
          <p:nvPr>
            <p:ph idx="1"/>
          </p:nvPr>
        </p:nvSpPr>
        <p:spPr>
          <a:xfrm>
            <a:off x="152400" y="1371600"/>
            <a:ext cx="8839200" cy="5105400"/>
          </a:xfrm>
        </p:spPr>
        <p:txBody>
          <a:bodyPr>
            <a:normAutofit/>
          </a:bodyPr>
          <a:lstStyle/>
          <a:p>
            <a:r>
              <a:rPr lang="en-US" sz="2400" b="1" i="1" dirty="0" smtClean="0"/>
              <a:t>Please Note:</a:t>
            </a:r>
            <a:r>
              <a:rPr lang="en-US" sz="2400" dirty="0" smtClean="0"/>
              <a:t> Any evidence that you want to show on a user’s form will need to be aligned AND synched</a:t>
            </a:r>
          </a:p>
          <a:p>
            <a:pPr lvl="1"/>
            <a:r>
              <a:rPr lang="en-US" sz="2400" dirty="0" smtClean="0"/>
              <a:t>Under the </a:t>
            </a:r>
            <a:r>
              <a:rPr lang="en-US" sz="2400" i="1" dirty="0" smtClean="0"/>
              <a:t>Unaligned Evidence </a:t>
            </a:r>
            <a:r>
              <a:rPr lang="en-US" sz="2400" dirty="0" smtClean="0"/>
              <a:t>Tab, select the evidence you want to align</a:t>
            </a:r>
          </a:p>
          <a:p>
            <a:pPr lvl="1"/>
            <a:r>
              <a:rPr lang="en-US" sz="2400" dirty="0" smtClean="0"/>
              <a:t>Then on the right select the necessary rubric alignment and click: </a:t>
            </a:r>
            <a:r>
              <a:rPr lang="en-US" sz="2400" i="1" dirty="0" smtClean="0"/>
              <a:t>Align</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276" y="3886200"/>
            <a:ext cx="7162800" cy="2854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7400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686800" cy="1143000"/>
          </a:xfrm>
        </p:spPr>
        <p:txBody>
          <a:bodyPr>
            <a:normAutofit/>
          </a:bodyPr>
          <a:lstStyle/>
          <a:p>
            <a:r>
              <a:rPr lang="en-US" dirty="0"/>
              <a:t>Evidence Collection</a:t>
            </a:r>
          </a:p>
        </p:txBody>
      </p:sp>
      <p:sp>
        <p:nvSpPr>
          <p:cNvPr id="3" name="Content Placeholder 2"/>
          <p:cNvSpPr>
            <a:spLocks noGrp="1"/>
          </p:cNvSpPr>
          <p:nvPr>
            <p:ph idx="1"/>
          </p:nvPr>
        </p:nvSpPr>
        <p:spPr>
          <a:xfrm>
            <a:off x="152400" y="1371600"/>
            <a:ext cx="8839200" cy="5105400"/>
          </a:xfrm>
        </p:spPr>
        <p:txBody>
          <a:bodyPr>
            <a:normAutofit/>
          </a:bodyPr>
          <a:lstStyle/>
          <a:p>
            <a:r>
              <a:rPr lang="en-US" sz="2400" dirty="0" smtClean="0"/>
              <a:t>To </a:t>
            </a:r>
            <a:r>
              <a:rPr lang="en-US" sz="2400" b="1" dirty="0" smtClean="0"/>
              <a:t>SYNCH</a:t>
            </a:r>
            <a:r>
              <a:rPr lang="en-US" sz="2400" dirty="0" smtClean="0"/>
              <a:t> your evidence so that it appears on your users form:</a:t>
            </a:r>
          </a:p>
          <a:p>
            <a:pPr lvl="1"/>
            <a:r>
              <a:rPr lang="en-US" sz="2400" dirty="0"/>
              <a:t>G</a:t>
            </a:r>
            <a:r>
              <a:rPr lang="en-US" sz="2400" dirty="0" smtClean="0"/>
              <a:t>o to the </a:t>
            </a:r>
            <a:r>
              <a:rPr lang="en-US" sz="2400" i="1" dirty="0" smtClean="0"/>
              <a:t>Evidence/Score</a:t>
            </a:r>
            <a:r>
              <a:rPr lang="en-US" sz="2400" dirty="0" smtClean="0"/>
              <a:t> tab</a:t>
            </a:r>
          </a:p>
          <a:p>
            <a:pPr lvl="1"/>
            <a:r>
              <a:rPr lang="en-US" sz="2400" dirty="0" smtClean="0"/>
              <a:t>Click </a:t>
            </a:r>
            <a:r>
              <a:rPr lang="en-US" sz="2400" i="1" dirty="0" smtClean="0"/>
              <a:t>SYNCH</a:t>
            </a:r>
          </a:p>
          <a:p>
            <a:pPr lvl="1"/>
            <a:r>
              <a:rPr lang="en-US" sz="2400" b="1" i="1" dirty="0" smtClean="0"/>
              <a:t>Note: </a:t>
            </a:r>
            <a:r>
              <a:rPr lang="en-US" sz="2400" i="1" dirty="0" smtClean="0"/>
              <a:t>If you select: Clear Evidence After Synch evidence will only be removed from the Evidence Review tab</a:t>
            </a:r>
          </a:p>
          <a:p>
            <a:pPr marL="0" indent="0">
              <a:buNone/>
            </a:pPr>
            <a:endParaRPr lang="en-US" sz="2400" i="1" dirty="0" smtClean="0"/>
          </a:p>
        </p:txBody>
      </p:sp>
      <p:pic>
        <p:nvPicPr>
          <p:cNvPr id="3074" name="Picture 2" descr="C:\Users\dp018670\AppData\Local\Temp\SNAGHTMLb018e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3962400"/>
            <a:ext cx="7077075" cy="23717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173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686800" cy="1143000"/>
          </a:xfrm>
        </p:spPr>
        <p:txBody>
          <a:bodyPr>
            <a:normAutofit/>
          </a:bodyPr>
          <a:lstStyle/>
          <a:p>
            <a:r>
              <a:rPr lang="en-US" dirty="0"/>
              <a:t>Evidence Collection</a:t>
            </a:r>
          </a:p>
        </p:txBody>
      </p:sp>
      <p:sp>
        <p:nvSpPr>
          <p:cNvPr id="3" name="Content Placeholder 2"/>
          <p:cNvSpPr>
            <a:spLocks noGrp="1"/>
          </p:cNvSpPr>
          <p:nvPr>
            <p:ph idx="1"/>
          </p:nvPr>
        </p:nvSpPr>
        <p:spPr>
          <a:xfrm>
            <a:off x="152400" y="1371600"/>
            <a:ext cx="8839200" cy="5105400"/>
          </a:xfrm>
        </p:spPr>
        <p:txBody>
          <a:bodyPr>
            <a:normAutofit/>
          </a:bodyPr>
          <a:lstStyle/>
          <a:p>
            <a:r>
              <a:rPr lang="en-US" sz="2400" dirty="0" smtClean="0"/>
              <a:t>After synching the form will close, reopen the form (without the evidence tool) and you will see your evidence under each component with the date and time it was entered</a:t>
            </a:r>
          </a:p>
          <a:p>
            <a:endParaRPr lang="en-US" sz="2400" i="1" dirty="0" smtClean="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4486" y="2743200"/>
            <a:ext cx="4343400" cy="10406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4191000"/>
            <a:ext cx="7864940" cy="206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78450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371600"/>
            <a:ext cx="8839200" cy="5105400"/>
          </a:xfrm>
        </p:spPr>
        <p:txBody>
          <a:bodyPr>
            <a:normAutofit/>
          </a:bodyPr>
          <a:lstStyle/>
          <a:p>
            <a:r>
              <a:rPr lang="en-US" sz="2400" dirty="0" smtClean="0"/>
              <a:t>There is also a </a:t>
            </a:r>
            <a:r>
              <a:rPr lang="en-US" sz="2400" b="1" dirty="0" smtClean="0"/>
              <a:t>Scratch Pad </a:t>
            </a:r>
            <a:r>
              <a:rPr lang="en-US" sz="2400" dirty="0" smtClean="0"/>
              <a:t>icon at the top of each form in the header bar</a:t>
            </a:r>
          </a:p>
          <a:p>
            <a:endParaRPr lang="en-US" sz="2400" dirty="0" smtClean="0"/>
          </a:p>
          <a:p>
            <a:pPr marL="0" indent="0">
              <a:buNone/>
            </a:pPr>
            <a:r>
              <a:rPr lang="en-US" sz="2400" dirty="0" smtClean="0"/>
              <a:t/>
            </a:r>
            <a:br>
              <a:rPr lang="en-US" sz="2400" dirty="0" smtClean="0"/>
            </a:br>
            <a:endParaRPr lang="en-US" sz="2400" dirty="0" smtClean="0"/>
          </a:p>
          <a:p>
            <a:r>
              <a:rPr lang="en-US" sz="2400" dirty="0" smtClean="0"/>
              <a:t>Enter in notes as needed and click the </a:t>
            </a:r>
            <a:r>
              <a:rPr lang="en-US" sz="2400" b="1" dirty="0" smtClean="0"/>
              <a:t>floppy disk </a:t>
            </a:r>
            <a:r>
              <a:rPr lang="en-US" sz="2400" dirty="0" smtClean="0"/>
              <a:t>to save </a:t>
            </a:r>
          </a:p>
          <a:p>
            <a:r>
              <a:rPr lang="en-US" sz="2400" dirty="0" smtClean="0"/>
              <a:t>Use the </a:t>
            </a:r>
            <a:r>
              <a:rPr lang="en-US" sz="2400" b="1" dirty="0" smtClean="0"/>
              <a:t>clock icon </a:t>
            </a:r>
            <a:r>
              <a:rPr lang="en-US" sz="2400" dirty="0" smtClean="0"/>
              <a:t>in the left corner for a timestamp</a:t>
            </a:r>
          </a:p>
          <a:p>
            <a:r>
              <a:rPr lang="en-US" sz="2400" dirty="0" smtClean="0"/>
              <a:t>Use the </a:t>
            </a:r>
            <a:r>
              <a:rPr lang="en-US" sz="2400" b="1" dirty="0" smtClean="0"/>
              <a:t>red X</a:t>
            </a:r>
            <a:r>
              <a:rPr lang="en-US" sz="2400" dirty="0" smtClean="0"/>
              <a:t> to delete</a:t>
            </a:r>
          </a:p>
          <a:p>
            <a:endParaRPr lang="en-US" sz="2400" i="1" dirty="0" smtClean="0"/>
          </a:p>
        </p:txBody>
      </p:sp>
      <p:pic>
        <p:nvPicPr>
          <p:cNvPr id="5127" name="Picture 7" descr="C:\Users\dp018670\AppData\Local\Temp\SNAGHTMLbcea8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4457" y="1828799"/>
            <a:ext cx="5072743" cy="130661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274638"/>
            <a:ext cx="8686800" cy="1143000"/>
          </a:xfrm>
        </p:spPr>
        <p:txBody>
          <a:bodyPr>
            <a:normAutofit/>
          </a:bodyPr>
          <a:lstStyle/>
          <a:p>
            <a:r>
              <a:rPr lang="en-US" dirty="0"/>
              <a:t>Evidence Collection</a:t>
            </a:r>
          </a:p>
        </p:txBody>
      </p:sp>
      <p:pic>
        <p:nvPicPr>
          <p:cNvPr id="5124" name="Picture 4" descr="C:\Users\dp018670\AppData\Local\Temp\SNAGHTMLba56ab.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8600" y="4317670"/>
            <a:ext cx="3886200" cy="2286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6431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06" y="-33647"/>
            <a:ext cx="9144000"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itle 1"/>
          <p:cNvSpPr>
            <a:spLocks noGrp="1"/>
          </p:cNvSpPr>
          <p:nvPr>
            <p:ph type="ctrTitle"/>
          </p:nvPr>
        </p:nvSpPr>
        <p:spPr>
          <a:xfrm>
            <a:off x="152400" y="5257800"/>
            <a:ext cx="8991600" cy="609600"/>
          </a:xfrm>
        </p:spPr>
        <p:txBody>
          <a:bodyPr>
            <a:noAutofit/>
          </a:bodyPr>
          <a:lstStyle/>
          <a:p>
            <a:pPr algn="l"/>
            <a:r>
              <a:rPr lang="en-US" sz="3400" b="1" dirty="0" smtClean="0">
                <a:solidFill>
                  <a:schemeClr val="bg1"/>
                </a:solidFill>
              </a:rPr>
              <a:t>WALK-THROUGH FORMS</a:t>
            </a:r>
            <a:endParaRPr lang="en-US" sz="3400" b="1" dirty="0">
              <a:solidFill>
                <a:schemeClr val="bg1"/>
              </a:solidFill>
            </a:endParaRP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34200" y="205015"/>
            <a:ext cx="2031610" cy="2486542"/>
          </a:xfrm>
          <a:prstGeom prst="rect">
            <a:avLst/>
          </a:prstGeom>
        </p:spPr>
      </p:pic>
    </p:spTree>
    <p:extLst>
      <p:ext uri="{BB962C8B-B14F-4D97-AF65-F5344CB8AC3E}">
        <p14:creationId xmlns:p14="http://schemas.microsoft.com/office/powerpoint/2010/main" val="3549378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Walk-Through Forms</a:t>
            </a:r>
            <a:endParaRPr lang="en-US" dirty="0"/>
          </a:p>
        </p:txBody>
      </p:sp>
      <p:sp>
        <p:nvSpPr>
          <p:cNvPr id="3" name="Content Placeholder 2"/>
          <p:cNvSpPr>
            <a:spLocks noGrp="1"/>
          </p:cNvSpPr>
          <p:nvPr>
            <p:ph idx="1"/>
          </p:nvPr>
        </p:nvSpPr>
        <p:spPr>
          <a:xfrm>
            <a:off x="457200" y="1295400"/>
            <a:ext cx="8610600" cy="5257800"/>
          </a:xfrm>
        </p:spPr>
        <p:txBody>
          <a:bodyPr>
            <a:normAutofit/>
          </a:bodyPr>
          <a:lstStyle/>
          <a:p>
            <a:r>
              <a:rPr lang="en-US" sz="2800" dirty="0" smtClean="0"/>
              <a:t>Instructional Tour Checklists (OPTIONAL)</a:t>
            </a:r>
          </a:p>
          <a:p>
            <a:pPr lvl="1"/>
            <a:r>
              <a:rPr lang="en-US" sz="2400" dirty="0" smtClean="0"/>
              <a:t>Each component a separate form for Domains 2 and 3</a:t>
            </a:r>
          </a:p>
          <a:p>
            <a:pPr lvl="1"/>
            <a:r>
              <a:rPr lang="en-US" sz="2400" b="1" i="1" dirty="0" smtClean="0"/>
              <a:t>Optional use</a:t>
            </a:r>
            <a:r>
              <a:rPr lang="en-US" sz="2400" dirty="0" smtClean="0"/>
              <a:t>: If you want to remove them from users use the Gear Icon and set the instances to zero</a:t>
            </a:r>
          </a:p>
          <a:p>
            <a:pPr lvl="1"/>
            <a:r>
              <a:rPr lang="en-US" sz="2400" dirty="0" smtClean="0"/>
              <a:t>Users cannot see these forms until submitted by administrator</a:t>
            </a:r>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3962400"/>
            <a:ext cx="6400800" cy="266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75879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06" y="-33647"/>
            <a:ext cx="9144000"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itle 1"/>
          <p:cNvSpPr>
            <a:spLocks noGrp="1"/>
          </p:cNvSpPr>
          <p:nvPr>
            <p:ph type="ctrTitle"/>
          </p:nvPr>
        </p:nvSpPr>
        <p:spPr>
          <a:xfrm>
            <a:off x="152400" y="5257800"/>
            <a:ext cx="8991600" cy="609600"/>
          </a:xfrm>
        </p:spPr>
        <p:txBody>
          <a:bodyPr>
            <a:noAutofit/>
          </a:bodyPr>
          <a:lstStyle/>
          <a:p>
            <a:pPr algn="l"/>
            <a:r>
              <a:rPr lang="en-US" sz="3400" b="1" dirty="0" smtClean="0">
                <a:solidFill>
                  <a:schemeClr val="bg1"/>
                </a:solidFill>
              </a:rPr>
              <a:t>EVALUATION WAIVER</a:t>
            </a:r>
            <a:endParaRPr lang="en-US" sz="3400" b="1" dirty="0">
              <a:solidFill>
                <a:schemeClr val="bg1"/>
              </a:solidFill>
            </a:endParaRP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34200" y="205015"/>
            <a:ext cx="2031610" cy="2486542"/>
          </a:xfrm>
          <a:prstGeom prst="rect">
            <a:avLst/>
          </a:prstGeom>
        </p:spPr>
      </p:pic>
    </p:spTree>
    <p:extLst>
      <p:ext uri="{BB962C8B-B14F-4D97-AF65-F5344CB8AC3E}">
        <p14:creationId xmlns:p14="http://schemas.microsoft.com/office/powerpoint/2010/main" val="1603529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686800" cy="1143000"/>
          </a:xfrm>
        </p:spPr>
        <p:txBody>
          <a:bodyPr>
            <a:normAutofit/>
          </a:bodyPr>
          <a:lstStyle/>
          <a:p>
            <a:r>
              <a:rPr lang="en-US" dirty="0"/>
              <a:t>Evaluation </a:t>
            </a:r>
            <a:r>
              <a:rPr lang="en-US" dirty="0" smtClean="0"/>
              <a:t>Waiver</a:t>
            </a:r>
            <a:endParaRPr lang="en-US" dirty="0"/>
          </a:p>
        </p:txBody>
      </p:sp>
      <p:sp>
        <p:nvSpPr>
          <p:cNvPr id="3" name="Content Placeholder 2"/>
          <p:cNvSpPr>
            <a:spLocks noGrp="1"/>
          </p:cNvSpPr>
          <p:nvPr>
            <p:ph idx="1"/>
          </p:nvPr>
        </p:nvSpPr>
        <p:spPr>
          <a:xfrm>
            <a:off x="152400" y="1447800"/>
            <a:ext cx="8839200" cy="5029200"/>
          </a:xfrm>
        </p:spPr>
        <p:txBody>
          <a:bodyPr>
            <a:normAutofit/>
          </a:bodyPr>
          <a:lstStyle/>
          <a:p>
            <a:r>
              <a:rPr lang="en-US" sz="2800" dirty="0" smtClean="0"/>
              <a:t>To assign a user the Evaluation Waiver in </a:t>
            </a:r>
            <a:r>
              <a:rPr lang="en-US" sz="2800" dirty="0" err="1" smtClean="0"/>
              <a:t>OASYS</a:t>
            </a:r>
            <a:r>
              <a:rPr lang="en-US" sz="2800" dirty="0" smtClean="0"/>
              <a:t> go to the Process View</a:t>
            </a:r>
          </a:p>
          <a:p>
            <a:r>
              <a:rPr lang="en-US" sz="2800" dirty="0" smtClean="0"/>
              <a:t>Click on: “Manage 0 Component Instances”</a:t>
            </a:r>
          </a:p>
          <a:p>
            <a:endParaRPr lang="en-US" sz="28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2971800"/>
            <a:ext cx="5710267" cy="3638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55863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686800" cy="1143000"/>
          </a:xfrm>
        </p:spPr>
        <p:txBody>
          <a:bodyPr>
            <a:normAutofit/>
          </a:bodyPr>
          <a:lstStyle/>
          <a:p>
            <a:r>
              <a:rPr lang="en-US" dirty="0"/>
              <a:t>Evaluation </a:t>
            </a:r>
            <a:r>
              <a:rPr lang="en-US" dirty="0" smtClean="0"/>
              <a:t>Waiver</a:t>
            </a:r>
            <a:endParaRPr lang="en-US" dirty="0"/>
          </a:p>
        </p:txBody>
      </p:sp>
      <p:sp>
        <p:nvSpPr>
          <p:cNvPr id="3" name="Content Placeholder 2"/>
          <p:cNvSpPr>
            <a:spLocks noGrp="1"/>
          </p:cNvSpPr>
          <p:nvPr>
            <p:ph idx="1"/>
          </p:nvPr>
        </p:nvSpPr>
        <p:spPr>
          <a:xfrm>
            <a:off x="152400" y="1447800"/>
            <a:ext cx="8839200" cy="5029200"/>
          </a:xfrm>
        </p:spPr>
        <p:txBody>
          <a:bodyPr>
            <a:normAutofit/>
          </a:bodyPr>
          <a:lstStyle/>
          <a:p>
            <a:r>
              <a:rPr lang="en-US" sz="2800" dirty="0" smtClean="0"/>
              <a:t>In the “Manage Components” box that opens, for the Evaluation Waiver form, type in the number “1” and press enter</a:t>
            </a:r>
          </a:p>
          <a:p>
            <a:pPr marL="0" indent="0">
              <a:buNone/>
            </a:pPr>
            <a:endParaRPr lang="en-US" sz="2800" dirty="0" smtClean="0"/>
          </a:p>
          <a:p>
            <a:r>
              <a:rPr lang="en-US" sz="2800" dirty="0" smtClean="0"/>
              <a:t>The Waiver form appears in the Employee’s list of forms and can be viewed and filled out by clicking on the “View Form” button</a:t>
            </a:r>
          </a:p>
          <a:p>
            <a:pPr marL="0" indent="0">
              <a:buNone/>
            </a:pPr>
            <a:endParaRPr lang="en-US" sz="2800" dirty="0" smtClean="0"/>
          </a:p>
          <a:p>
            <a:pPr marL="0" indent="0">
              <a:buNone/>
            </a:pPr>
            <a:endParaRPr lang="en-US" sz="2800" dirty="0" smtClean="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8450" y="2514600"/>
            <a:ext cx="3028950" cy="790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descr="C:\Users\dp018670\AppData\Local\Temp\SNAGHTMLeb1aa5.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37662" y="4876800"/>
            <a:ext cx="3821075" cy="12576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20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686800" cy="1143000"/>
          </a:xfrm>
        </p:spPr>
        <p:txBody>
          <a:bodyPr>
            <a:normAutofit/>
          </a:bodyPr>
          <a:lstStyle/>
          <a:p>
            <a:r>
              <a:rPr lang="en-US" dirty="0"/>
              <a:t>Evaluation </a:t>
            </a:r>
            <a:r>
              <a:rPr lang="en-US" dirty="0" smtClean="0"/>
              <a:t>Waiver</a:t>
            </a:r>
            <a:endParaRPr lang="en-US" dirty="0"/>
          </a:p>
        </p:txBody>
      </p:sp>
      <p:sp>
        <p:nvSpPr>
          <p:cNvPr id="3" name="Content Placeholder 2"/>
          <p:cNvSpPr>
            <a:spLocks noGrp="1"/>
          </p:cNvSpPr>
          <p:nvPr>
            <p:ph idx="1"/>
          </p:nvPr>
        </p:nvSpPr>
        <p:spPr>
          <a:xfrm>
            <a:off x="152400" y="1447800"/>
            <a:ext cx="8839200" cy="5029200"/>
          </a:xfrm>
        </p:spPr>
        <p:txBody>
          <a:bodyPr>
            <a:normAutofit/>
          </a:bodyPr>
          <a:lstStyle/>
          <a:p>
            <a:r>
              <a:rPr lang="en-US" sz="2800" dirty="0" smtClean="0"/>
              <a:t>Put in the date and type in your digital signature</a:t>
            </a:r>
          </a:p>
          <a:p>
            <a:r>
              <a:rPr lang="en-US" sz="2800" dirty="0" smtClean="0"/>
              <a:t>SUBMIT the form</a:t>
            </a:r>
          </a:p>
          <a:p>
            <a:r>
              <a:rPr lang="en-US" sz="2800" dirty="0" smtClean="0"/>
              <a:t>The user will receive the form and Acknowledge it</a:t>
            </a:r>
          </a:p>
          <a:p>
            <a:r>
              <a:rPr lang="en-US" sz="2800" dirty="0" smtClean="0"/>
              <a:t>You can finalize the form after user acknowledgement </a:t>
            </a:r>
            <a:endParaRPr lang="en-US" sz="2800" dirty="0" smtClean="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0" y="3583379"/>
            <a:ext cx="4648200" cy="29819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95018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686800" cy="1143000"/>
          </a:xfrm>
        </p:spPr>
        <p:txBody>
          <a:bodyPr>
            <a:normAutofit/>
          </a:bodyPr>
          <a:lstStyle/>
          <a:p>
            <a:r>
              <a:rPr lang="en-US" dirty="0"/>
              <a:t>Evaluation </a:t>
            </a:r>
            <a:r>
              <a:rPr lang="en-US" dirty="0" smtClean="0"/>
              <a:t>Waiver</a:t>
            </a:r>
            <a:endParaRPr lang="en-US" dirty="0"/>
          </a:p>
        </p:txBody>
      </p:sp>
      <p:sp>
        <p:nvSpPr>
          <p:cNvPr id="3" name="Content Placeholder 2"/>
          <p:cNvSpPr>
            <a:spLocks noGrp="1"/>
          </p:cNvSpPr>
          <p:nvPr>
            <p:ph idx="1"/>
          </p:nvPr>
        </p:nvSpPr>
        <p:spPr>
          <a:xfrm>
            <a:off x="152400" y="1447800"/>
            <a:ext cx="8839200" cy="5029200"/>
          </a:xfrm>
        </p:spPr>
        <p:txBody>
          <a:bodyPr>
            <a:normAutofit/>
          </a:bodyPr>
          <a:lstStyle/>
          <a:p>
            <a:r>
              <a:rPr lang="en-US" sz="2800" dirty="0" smtClean="0"/>
              <a:t>To remove forms that users will not be using, use the </a:t>
            </a:r>
            <a:r>
              <a:rPr lang="en-US" sz="2800" b="1" dirty="0" smtClean="0"/>
              <a:t>Gear</a:t>
            </a:r>
            <a:r>
              <a:rPr lang="en-US" sz="2800" dirty="0" smtClean="0"/>
              <a:t> Icon in the Process View</a:t>
            </a:r>
          </a:p>
          <a:p>
            <a:r>
              <a:rPr lang="en-US" sz="2800" dirty="0" smtClean="0"/>
              <a:t>At the folder level of the forms that you want to remove, click on the </a:t>
            </a:r>
            <a:r>
              <a:rPr lang="en-US" sz="2800" b="1" dirty="0" smtClean="0"/>
              <a:t>Gear</a:t>
            </a:r>
            <a:r>
              <a:rPr lang="en-US" sz="2800" dirty="0" smtClean="0"/>
              <a:t> Icon</a:t>
            </a:r>
          </a:p>
          <a:p>
            <a:endParaRPr lang="en-US" sz="2800" dirty="0" smtClean="0"/>
          </a:p>
          <a:p>
            <a:endParaRPr lang="en-US" sz="2800" dirty="0"/>
          </a:p>
          <a:p>
            <a:r>
              <a:rPr lang="en-US" sz="2800" dirty="0" smtClean="0"/>
              <a:t>In the “Manage Instances” box, type in the number “</a:t>
            </a:r>
            <a:r>
              <a:rPr lang="en-US" sz="2800" b="1" dirty="0" smtClean="0"/>
              <a:t>0</a:t>
            </a:r>
            <a:r>
              <a:rPr lang="en-US" sz="2800" dirty="0" smtClean="0"/>
              <a:t>” and submit</a:t>
            </a:r>
          </a:p>
          <a:p>
            <a:endParaRPr lang="en-US" sz="2800" dirty="0"/>
          </a:p>
        </p:txBody>
      </p:sp>
      <p:pic>
        <p:nvPicPr>
          <p:cNvPr id="4098" name="Picture 2" descr="C:\Users\dp018670\AppData\Local\Temp\SNAGHTML278526.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468" y="3429000"/>
            <a:ext cx="7276454" cy="6858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C:\Users\dp018670\AppData\Local\Temp\SNAGHTML27fd8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1981200"/>
            <a:ext cx="533400" cy="548218"/>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0400" y="5486400"/>
            <a:ext cx="1857375" cy="933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72805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686800" cy="1143000"/>
          </a:xfrm>
        </p:spPr>
        <p:txBody>
          <a:bodyPr>
            <a:normAutofit/>
          </a:bodyPr>
          <a:lstStyle/>
          <a:p>
            <a:r>
              <a:rPr lang="en-US" dirty="0"/>
              <a:t>Evaluation </a:t>
            </a:r>
            <a:r>
              <a:rPr lang="en-US" dirty="0" smtClean="0"/>
              <a:t>Waiver</a:t>
            </a:r>
            <a:endParaRPr lang="en-US" dirty="0"/>
          </a:p>
        </p:txBody>
      </p:sp>
      <p:sp>
        <p:nvSpPr>
          <p:cNvPr id="3" name="Content Placeholder 2"/>
          <p:cNvSpPr>
            <a:spLocks noGrp="1"/>
          </p:cNvSpPr>
          <p:nvPr>
            <p:ph idx="1"/>
          </p:nvPr>
        </p:nvSpPr>
        <p:spPr>
          <a:xfrm>
            <a:off x="152400" y="1600200"/>
            <a:ext cx="8839200" cy="4876800"/>
          </a:xfrm>
        </p:spPr>
        <p:txBody>
          <a:bodyPr>
            <a:normAutofit/>
          </a:bodyPr>
          <a:lstStyle/>
          <a:p>
            <a:r>
              <a:rPr lang="en-US" sz="2800" dirty="0" smtClean="0"/>
              <a:t>The forms disappear from your view, as well as the users</a:t>
            </a:r>
          </a:p>
          <a:p>
            <a:endParaRPr lang="en-US" sz="2800" dirty="0" smtClean="0"/>
          </a:p>
          <a:p>
            <a:r>
              <a:rPr lang="en-US" sz="2800" dirty="0" smtClean="0"/>
              <a:t>If your user has filled out some of the forms and you would like to leave them in their </a:t>
            </a:r>
            <a:r>
              <a:rPr lang="en-US" sz="2800" dirty="0" err="1" smtClean="0"/>
              <a:t>MLP</a:t>
            </a:r>
            <a:r>
              <a:rPr lang="en-US" sz="2800" dirty="0" smtClean="0"/>
              <a:t>, then </a:t>
            </a:r>
            <a:r>
              <a:rPr lang="en-US" sz="2800" b="1" dirty="0" smtClean="0"/>
              <a:t>do not </a:t>
            </a:r>
            <a:r>
              <a:rPr lang="en-US" sz="2800" dirty="0" smtClean="0"/>
              <a:t>change the instances to “0”.</a:t>
            </a:r>
          </a:p>
        </p:txBody>
      </p:sp>
    </p:spTree>
    <p:extLst>
      <p:ext uri="{BB962C8B-B14F-4D97-AF65-F5344CB8AC3E}">
        <p14:creationId xmlns:p14="http://schemas.microsoft.com/office/powerpoint/2010/main" val="275394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06" y="-33647"/>
            <a:ext cx="9144000"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itle 1"/>
          <p:cNvSpPr>
            <a:spLocks noGrp="1"/>
          </p:cNvSpPr>
          <p:nvPr>
            <p:ph type="ctrTitle"/>
          </p:nvPr>
        </p:nvSpPr>
        <p:spPr>
          <a:xfrm>
            <a:off x="152400" y="5257800"/>
            <a:ext cx="8991600" cy="609600"/>
          </a:xfrm>
        </p:spPr>
        <p:txBody>
          <a:bodyPr>
            <a:noAutofit/>
          </a:bodyPr>
          <a:lstStyle/>
          <a:p>
            <a:pPr algn="l"/>
            <a:r>
              <a:rPr lang="en-US" sz="3400" b="1" dirty="0" smtClean="0">
                <a:solidFill>
                  <a:schemeClr val="bg1"/>
                </a:solidFill>
              </a:rPr>
              <a:t>SUMMATIVE FORM</a:t>
            </a:r>
            <a:endParaRPr lang="en-US" sz="3400" b="1" dirty="0">
              <a:solidFill>
                <a:schemeClr val="bg1"/>
              </a:solidFill>
            </a:endParaRP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34200" y="205015"/>
            <a:ext cx="2031610" cy="2486542"/>
          </a:xfrm>
          <a:prstGeom prst="rect">
            <a:avLst/>
          </a:prstGeom>
        </p:spPr>
      </p:pic>
    </p:spTree>
    <p:extLst>
      <p:ext uri="{BB962C8B-B14F-4D97-AF65-F5344CB8AC3E}">
        <p14:creationId xmlns:p14="http://schemas.microsoft.com/office/powerpoint/2010/main" val="1251114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686800" cy="1143000"/>
          </a:xfrm>
        </p:spPr>
        <p:txBody>
          <a:bodyPr>
            <a:normAutofit/>
          </a:bodyPr>
          <a:lstStyle/>
          <a:p>
            <a:r>
              <a:rPr lang="en-US" dirty="0" smtClean="0"/>
              <a:t>Summative Form</a:t>
            </a:r>
            <a:endParaRPr lang="en-US" dirty="0"/>
          </a:p>
        </p:txBody>
      </p:sp>
      <p:sp>
        <p:nvSpPr>
          <p:cNvPr id="3" name="Content Placeholder 2"/>
          <p:cNvSpPr>
            <a:spLocks noGrp="1"/>
          </p:cNvSpPr>
          <p:nvPr>
            <p:ph idx="1"/>
          </p:nvPr>
        </p:nvSpPr>
        <p:spPr>
          <a:xfrm>
            <a:off x="152400" y="1447800"/>
            <a:ext cx="8839200" cy="5029200"/>
          </a:xfrm>
        </p:spPr>
        <p:txBody>
          <a:bodyPr>
            <a:normAutofit/>
          </a:bodyPr>
          <a:lstStyle/>
          <a:p>
            <a:r>
              <a:rPr lang="en-US" sz="2800" dirty="0" smtClean="0"/>
              <a:t>Plan of Improvement/Professional Growth added</a:t>
            </a:r>
          </a:p>
          <a:p>
            <a:r>
              <a:rPr lang="en-US" sz="2800" dirty="0" smtClean="0"/>
              <a:t>Administrator digital signature required</a:t>
            </a:r>
          </a:p>
          <a:p>
            <a:r>
              <a:rPr lang="en-US" sz="2800" dirty="0" smtClean="0"/>
              <a:t>Employee signature NOT required</a:t>
            </a:r>
          </a:p>
          <a:p>
            <a:pPr lvl="1"/>
            <a:r>
              <a:rPr lang="en-US" dirty="0" smtClean="0"/>
              <a:t>Employees Acknowledge the form in </a:t>
            </a:r>
            <a:r>
              <a:rPr lang="en-US" dirty="0" err="1" smtClean="0"/>
              <a:t>OASYS</a:t>
            </a:r>
            <a:r>
              <a:rPr lang="en-US" dirty="0" smtClean="0"/>
              <a:t> and acknowledgment serves as consent</a:t>
            </a:r>
          </a:p>
          <a:p>
            <a:pPr lvl="1"/>
            <a:r>
              <a:rPr lang="en-US" dirty="0" smtClean="0"/>
              <a:t>If there is a disagreement, employee will submit comments on the form </a:t>
            </a:r>
          </a:p>
          <a:p>
            <a:r>
              <a:rPr lang="en-US" sz="2800" dirty="0" smtClean="0"/>
              <a:t>No paper forms submitted to </a:t>
            </a:r>
            <a:r>
              <a:rPr lang="en-US" sz="2800" dirty="0" err="1" smtClean="0"/>
              <a:t>HR</a:t>
            </a:r>
            <a:endParaRPr lang="en-US" sz="2800" dirty="0"/>
          </a:p>
        </p:txBody>
      </p:sp>
    </p:spTree>
    <p:extLst>
      <p:ext uri="{BB962C8B-B14F-4D97-AF65-F5344CB8AC3E}">
        <p14:creationId xmlns:p14="http://schemas.microsoft.com/office/powerpoint/2010/main" val="1368714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06" y="-33647"/>
            <a:ext cx="9144000"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itle 1"/>
          <p:cNvSpPr>
            <a:spLocks noGrp="1"/>
          </p:cNvSpPr>
          <p:nvPr>
            <p:ph type="ctrTitle"/>
          </p:nvPr>
        </p:nvSpPr>
        <p:spPr>
          <a:xfrm>
            <a:off x="152400" y="5257800"/>
            <a:ext cx="8991600" cy="609600"/>
          </a:xfrm>
        </p:spPr>
        <p:txBody>
          <a:bodyPr>
            <a:noAutofit/>
          </a:bodyPr>
          <a:lstStyle/>
          <a:p>
            <a:pPr algn="l"/>
            <a:r>
              <a:rPr lang="en-US" sz="3400" b="1" dirty="0" smtClean="0">
                <a:solidFill>
                  <a:schemeClr val="bg1"/>
                </a:solidFill>
              </a:rPr>
              <a:t>LEARNING LOOP</a:t>
            </a:r>
            <a:endParaRPr lang="en-US" sz="3400" b="1" dirty="0">
              <a:solidFill>
                <a:schemeClr val="bg1"/>
              </a:solidFill>
            </a:endParaRP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34200" y="205015"/>
            <a:ext cx="2031610" cy="2486542"/>
          </a:xfrm>
          <a:prstGeom prst="rect">
            <a:avLst/>
          </a:prstGeom>
        </p:spPr>
      </p:pic>
    </p:spTree>
    <p:extLst>
      <p:ext uri="{BB962C8B-B14F-4D97-AF65-F5344CB8AC3E}">
        <p14:creationId xmlns:p14="http://schemas.microsoft.com/office/powerpoint/2010/main" val="864224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686800" cy="1143000"/>
          </a:xfrm>
        </p:spPr>
        <p:txBody>
          <a:bodyPr>
            <a:normAutofit/>
          </a:bodyPr>
          <a:lstStyle/>
          <a:p>
            <a:r>
              <a:rPr lang="en-US" dirty="0" smtClean="0"/>
              <a:t>Learning Loop</a:t>
            </a:r>
            <a:endParaRPr lang="en-US" dirty="0"/>
          </a:p>
        </p:txBody>
      </p:sp>
      <p:sp>
        <p:nvSpPr>
          <p:cNvPr id="3" name="Content Placeholder 2"/>
          <p:cNvSpPr>
            <a:spLocks noGrp="1"/>
          </p:cNvSpPr>
          <p:nvPr>
            <p:ph idx="1"/>
          </p:nvPr>
        </p:nvSpPr>
        <p:spPr>
          <a:xfrm>
            <a:off x="152400" y="1828800"/>
            <a:ext cx="8839200" cy="4648200"/>
          </a:xfrm>
        </p:spPr>
        <p:txBody>
          <a:bodyPr>
            <a:normAutofit/>
          </a:bodyPr>
          <a:lstStyle/>
          <a:p>
            <a:r>
              <a:rPr lang="en-US" sz="2800" dirty="0" smtClean="0"/>
              <a:t>Basic or Unsatisfactory rating in any component on Summative form will trigger the Learning Loop (Potential recommended areas for </a:t>
            </a:r>
            <a:r>
              <a:rPr lang="en-US" sz="2800" dirty="0" err="1" smtClean="0"/>
              <a:t>PD</a:t>
            </a:r>
            <a:r>
              <a:rPr lang="en-US" sz="2800" dirty="0" smtClean="0"/>
              <a:t>)</a:t>
            </a:r>
          </a:p>
          <a:p>
            <a:pPr marL="0" indent="0">
              <a:buNone/>
            </a:pPr>
            <a:endParaRPr lang="en-US" sz="2800" dirty="0" smtClean="0"/>
          </a:p>
          <a:p>
            <a:pPr marL="0" indent="0">
              <a:buNone/>
            </a:pPr>
            <a:endParaRPr lang="en-US" sz="2800" dirty="0" smtClean="0"/>
          </a:p>
          <a:p>
            <a:r>
              <a:rPr lang="en-US" sz="2800" dirty="0" smtClean="0"/>
              <a:t>Currently only built for standard teacher evaluation</a:t>
            </a:r>
          </a:p>
          <a:p>
            <a:pPr marL="0" indent="0">
              <a:buNone/>
            </a:pPr>
            <a:endParaRPr lang="en-US" sz="2800" dirty="0"/>
          </a:p>
        </p:txBody>
      </p:sp>
    </p:spTree>
    <p:extLst>
      <p:ext uri="{BB962C8B-B14F-4D97-AF65-F5344CB8AC3E}">
        <p14:creationId xmlns:p14="http://schemas.microsoft.com/office/powerpoint/2010/main" val="1707836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686800" cy="1143000"/>
          </a:xfrm>
        </p:spPr>
        <p:txBody>
          <a:bodyPr>
            <a:normAutofit/>
          </a:bodyPr>
          <a:lstStyle/>
          <a:p>
            <a:r>
              <a:rPr lang="en-US" dirty="0" smtClean="0"/>
              <a:t>Learning Loop</a:t>
            </a:r>
            <a:endParaRPr lang="en-US" dirty="0"/>
          </a:p>
        </p:txBody>
      </p:sp>
      <p:sp>
        <p:nvSpPr>
          <p:cNvPr id="3" name="Content Placeholder 2"/>
          <p:cNvSpPr>
            <a:spLocks noGrp="1"/>
          </p:cNvSpPr>
          <p:nvPr>
            <p:ph idx="1"/>
          </p:nvPr>
        </p:nvSpPr>
        <p:spPr>
          <a:xfrm>
            <a:off x="152400" y="1447800"/>
            <a:ext cx="8839200" cy="5029200"/>
          </a:xfrm>
        </p:spPr>
        <p:txBody>
          <a:bodyPr>
            <a:normAutofit/>
          </a:bodyPr>
          <a:lstStyle/>
          <a:p>
            <a:r>
              <a:rPr lang="en-US" sz="2800" dirty="0" smtClean="0"/>
              <a:t>After submitting the Summative Form the system will generate recommended areas of </a:t>
            </a:r>
            <a:r>
              <a:rPr lang="en-US" sz="2800" dirty="0" err="1" smtClean="0"/>
              <a:t>PD</a:t>
            </a:r>
            <a:r>
              <a:rPr lang="en-US" sz="2800" dirty="0" smtClean="0"/>
              <a:t> based on the ratings selected</a:t>
            </a:r>
          </a:p>
          <a:p>
            <a:r>
              <a:rPr lang="en-US" sz="2800" dirty="0" smtClean="0"/>
              <a:t>Select the green plus sign next to the standard you would like to recommend </a:t>
            </a:r>
            <a:r>
              <a:rPr lang="en-US" sz="2800" dirty="0" err="1" smtClean="0"/>
              <a:t>PD</a:t>
            </a:r>
            <a:r>
              <a:rPr lang="en-US" sz="2800" dirty="0" smtClean="0"/>
              <a:t> for</a:t>
            </a:r>
          </a:p>
          <a:p>
            <a:r>
              <a:rPr lang="en-US" sz="2800" dirty="0" smtClean="0"/>
              <a:t>The status will change to ‘Recommended”</a:t>
            </a:r>
          </a:p>
          <a:p>
            <a:endParaRPr lang="en-US" sz="2800" dirty="0"/>
          </a:p>
          <a:p>
            <a:endParaRPr lang="en-US" sz="2800" dirty="0" smtClean="0"/>
          </a:p>
          <a:p>
            <a:pPr marL="0" indent="0">
              <a:buNone/>
            </a:pPr>
            <a:endParaRPr lang="en-US" sz="2800" dirty="0"/>
          </a:p>
        </p:txBody>
      </p:sp>
      <p:pic>
        <p:nvPicPr>
          <p:cNvPr id="9220" name="Picture 4" descr="C:\Users\dp018670\AppData\Local\Temp\SNAGHTMLd89e20b.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4267200"/>
            <a:ext cx="6400800" cy="25555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520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686800" cy="1143000"/>
          </a:xfrm>
        </p:spPr>
        <p:txBody>
          <a:bodyPr>
            <a:normAutofit/>
          </a:bodyPr>
          <a:lstStyle/>
          <a:p>
            <a:r>
              <a:rPr lang="en-US" dirty="0" smtClean="0"/>
              <a:t>Learning Loop</a:t>
            </a:r>
            <a:endParaRPr lang="en-US" dirty="0"/>
          </a:p>
        </p:txBody>
      </p:sp>
      <p:sp>
        <p:nvSpPr>
          <p:cNvPr id="3" name="Content Placeholder 2"/>
          <p:cNvSpPr>
            <a:spLocks noGrp="1"/>
          </p:cNvSpPr>
          <p:nvPr>
            <p:ph idx="1"/>
          </p:nvPr>
        </p:nvSpPr>
        <p:spPr>
          <a:xfrm>
            <a:off x="152400" y="1447800"/>
            <a:ext cx="8839200" cy="5029200"/>
          </a:xfrm>
        </p:spPr>
        <p:txBody>
          <a:bodyPr>
            <a:normAutofit/>
          </a:bodyPr>
          <a:lstStyle/>
          <a:p>
            <a:r>
              <a:rPr lang="en-US" sz="2800" dirty="0" smtClean="0"/>
              <a:t>The user will see the recommended areas when they login to </a:t>
            </a:r>
            <a:r>
              <a:rPr lang="en-US" sz="2800" dirty="0" err="1" smtClean="0"/>
              <a:t>MLP</a:t>
            </a:r>
            <a:r>
              <a:rPr lang="en-US" sz="2800" dirty="0"/>
              <a:t>:</a:t>
            </a:r>
            <a:endParaRPr lang="en-US" sz="2800" dirty="0" smtClean="0"/>
          </a:p>
          <a:p>
            <a:endParaRPr lang="en-US" sz="2800" dirty="0"/>
          </a:p>
          <a:p>
            <a:endParaRPr lang="en-US" sz="2800" dirty="0" smtClean="0"/>
          </a:p>
          <a:p>
            <a:pPr marL="0" indent="0">
              <a:buNone/>
            </a:pPr>
            <a:endParaRPr lang="en-US" sz="2800" dirty="0"/>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453244"/>
            <a:ext cx="6456363" cy="1628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9800" y="4343400"/>
            <a:ext cx="6220039" cy="19123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27061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06" y="-33647"/>
            <a:ext cx="9144000"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itle 1"/>
          <p:cNvSpPr>
            <a:spLocks noGrp="1"/>
          </p:cNvSpPr>
          <p:nvPr>
            <p:ph type="ctrTitle"/>
          </p:nvPr>
        </p:nvSpPr>
        <p:spPr>
          <a:xfrm>
            <a:off x="152400" y="5257800"/>
            <a:ext cx="8991600" cy="609600"/>
          </a:xfrm>
        </p:spPr>
        <p:txBody>
          <a:bodyPr>
            <a:noAutofit/>
          </a:bodyPr>
          <a:lstStyle/>
          <a:p>
            <a:pPr algn="l"/>
            <a:r>
              <a:rPr lang="en-US" sz="3400" b="1" dirty="0" smtClean="0">
                <a:solidFill>
                  <a:schemeClr val="bg1"/>
                </a:solidFill>
              </a:rPr>
              <a:t>ARCHIVE EVALUATION </a:t>
            </a:r>
            <a:r>
              <a:rPr lang="en-US" sz="3400" b="1" dirty="0" err="1" smtClean="0">
                <a:solidFill>
                  <a:schemeClr val="bg1"/>
                </a:solidFill>
              </a:rPr>
              <a:t>PORTFLIOS</a:t>
            </a:r>
            <a:endParaRPr lang="en-US" sz="3400" b="1" dirty="0">
              <a:solidFill>
                <a:schemeClr val="bg1"/>
              </a:solidFill>
            </a:endParaRP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34200" y="205015"/>
            <a:ext cx="2031610" cy="2486542"/>
          </a:xfrm>
          <a:prstGeom prst="rect">
            <a:avLst/>
          </a:prstGeom>
        </p:spPr>
      </p:pic>
    </p:spTree>
    <p:extLst>
      <p:ext uri="{BB962C8B-B14F-4D97-AF65-F5344CB8AC3E}">
        <p14:creationId xmlns:p14="http://schemas.microsoft.com/office/powerpoint/2010/main" val="2829977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Archived Evaluations</a:t>
            </a:r>
            <a:endParaRPr lang="en-US" dirty="0"/>
          </a:p>
        </p:txBody>
      </p:sp>
      <p:sp>
        <p:nvSpPr>
          <p:cNvPr id="3" name="Content Placeholder 2"/>
          <p:cNvSpPr>
            <a:spLocks noGrp="1"/>
          </p:cNvSpPr>
          <p:nvPr>
            <p:ph idx="1"/>
          </p:nvPr>
        </p:nvSpPr>
        <p:spPr>
          <a:xfrm>
            <a:off x="457200" y="1295400"/>
            <a:ext cx="8610600" cy="5257800"/>
          </a:xfrm>
        </p:spPr>
        <p:txBody>
          <a:bodyPr>
            <a:normAutofit/>
          </a:bodyPr>
          <a:lstStyle/>
          <a:p>
            <a:pPr lvl="0"/>
            <a:r>
              <a:rPr lang="en-US" sz="2400" dirty="0" smtClean="0"/>
              <a:t>All evaluations completed in </a:t>
            </a:r>
            <a:r>
              <a:rPr lang="en-US" sz="2400" dirty="0" err="1" smtClean="0"/>
              <a:t>OASYS</a:t>
            </a:r>
            <a:r>
              <a:rPr lang="en-US" sz="2400" dirty="0" smtClean="0"/>
              <a:t> are archived in the Process View</a:t>
            </a:r>
          </a:p>
          <a:p>
            <a:pPr lvl="0"/>
            <a:r>
              <a:rPr lang="en-US" sz="2400" dirty="0" smtClean="0"/>
              <a:t>Locate the staff members name</a:t>
            </a:r>
          </a:p>
          <a:p>
            <a:pPr lvl="0"/>
            <a:r>
              <a:rPr lang="en-US" sz="2400" dirty="0" smtClean="0"/>
              <a:t>On the far right, click on the Paper Stack Icon</a:t>
            </a:r>
          </a:p>
          <a:p>
            <a:pPr lvl="0"/>
            <a:endParaRPr lang="en-US" sz="2400" dirty="0"/>
          </a:p>
          <a:p>
            <a:pPr lvl="0"/>
            <a:endParaRPr lang="en-US" sz="2400" dirty="0" smtClean="0"/>
          </a:p>
          <a:p>
            <a:pPr lvl="0"/>
            <a:endParaRPr lang="en-US" sz="2400" dirty="0" smtClean="0"/>
          </a:p>
          <a:p>
            <a:pPr lvl="0"/>
            <a:r>
              <a:rPr lang="en-US" sz="2400" dirty="0" smtClean="0"/>
              <a:t>All archived evaluations and artifacts will be listed</a:t>
            </a:r>
          </a:p>
          <a:p>
            <a:pPr lvl="0"/>
            <a:r>
              <a:rPr lang="en-US" sz="2400" dirty="0" smtClean="0"/>
              <a:t>Click the Plus sign to expand the folder to view the files</a:t>
            </a:r>
            <a:endParaRPr lang="en-US" sz="2400" dirty="0"/>
          </a:p>
        </p:txBody>
      </p:sp>
      <p:pic>
        <p:nvPicPr>
          <p:cNvPr id="8194" name="Picture 2" descr="C:\Users\dp018670\AppData\Local\Temp\SNAGHTMLb57fc7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2981324"/>
            <a:ext cx="5829300" cy="1047751"/>
          </a:xfrm>
          <a:prstGeom prst="rect">
            <a:avLst/>
          </a:prstGeom>
          <a:noFill/>
          <a:extLst>
            <a:ext uri="{909E8E84-426E-40DD-AFC4-6F175D3DCCD1}">
              <a14:hiddenFill xmlns:a14="http://schemas.microsoft.com/office/drawing/2010/main">
                <a:solidFill>
                  <a:srgbClr val="FFFFFF"/>
                </a:solidFill>
              </a14:hiddenFill>
            </a:ext>
          </a:extLst>
        </p:spPr>
      </p:pic>
      <p:pic>
        <p:nvPicPr>
          <p:cNvPr id="8197" name="Picture 5" descr="C:\Users\dp018670\AppData\Local\Temp\SNAGHTMLb589c97.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5257800"/>
            <a:ext cx="6591300" cy="714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85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06" y="-33647"/>
            <a:ext cx="9144000"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itle 1"/>
          <p:cNvSpPr>
            <a:spLocks noGrp="1"/>
          </p:cNvSpPr>
          <p:nvPr>
            <p:ph type="ctrTitle"/>
          </p:nvPr>
        </p:nvSpPr>
        <p:spPr>
          <a:xfrm>
            <a:off x="152400" y="5257800"/>
            <a:ext cx="8991600" cy="609600"/>
          </a:xfrm>
        </p:spPr>
        <p:txBody>
          <a:bodyPr>
            <a:noAutofit/>
          </a:bodyPr>
          <a:lstStyle/>
          <a:p>
            <a:pPr algn="l"/>
            <a:r>
              <a:rPr lang="en-US" sz="3400" b="1" dirty="0" smtClean="0">
                <a:solidFill>
                  <a:schemeClr val="bg1"/>
                </a:solidFill>
              </a:rPr>
              <a:t>STUDENT LEARNING OBJECTIVES (</a:t>
            </a:r>
            <a:r>
              <a:rPr lang="en-US" sz="3400" b="1" dirty="0" err="1" smtClean="0">
                <a:solidFill>
                  <a:schemeClr val="bg1"/>
                </a:solidFill>
              </a:rPr>
              <a:t>SLO</a:t>
            </a:r>
            <a:r>
              <a:rPr lang="en-US" sz="3400" b="1" dirty="0" smtClean="0">
                <a:solidFill>
                  <a:schemeClr val="bg1"/>
                </a:solidFill>
              </a:rPr>
              <a:t>)</a:t>
            </a:r>
            <a:endParaRPr lang="en-US" sz="3400" b="1" dirty="0">
              <a:solidFill>
                <a:schemeClr val="bg1"/>
              </a:solidFill>
            </a:endParaRP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34200" y="205015"/>
            <a:ext cx="2031610" cy="2486542"/>
          </a:xfrm>
          <a:prstGeom prst="rect">
            <a:avLst/>
          </a:prstGeom>
        </p:spPr>
      </p:pic>
    </p:spTree>
    <p:extLst>
      <p:ext uri="{BB962C8B-B14F-4D97-AF65-F5344CB8AC3E}">
        <p14:creationId xmlns:p14="http://schemas.microsoft.com/office/powerpoint/2010/main" val="2829977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SLOs</a:t>
            </a:r>
            <a:endParaRPr lang="en-US" dirty="0"/>
          </a:p>
        </p:txBody>
      </p:sp>
      <p:sp>
        <p:nvSpPr>
          <p:cNvPr id="3" name="Content Placeholder 2"/>
          <p:cNvSpPr>
            <a:spLocks noGrp="1"/>
          </p:cNvSpPr>
          <p:nvPr>
            <p:ph idx="1"/>
          </p:nvPr>
        </p:nvSpPr>
        <p:spPr>
          <a:xfrm>
            <a:off x="457200" y="1295400"/>
            <a:ext cx="8610600" cy="5257800"/>
          </a:xfrm>
        </p:spPr>
        <p:txBody>
          <a:bodyPr>
            <a:normAutofit/>
          </a:bodyPr>
          <a:lstStyle/>
          <a:p>
            <a:pPr lvl="0"/>
            <a:r>
              <a:rPr lang="en-US" dirty="0"/>
              <a:t>All type A, B, and M are  required  to do the </a:t>
            </a:r>
            <a:r>
              <a:rPr lang="en-US" dirty="0" err="1"/>
              <a:t>SLO</a:t>
            </a:r>
            <a:r>
              <a:rPr lang="en-US" dirty="0"/>
              <a:t> process this year</a:t>
            </a:r>
            <a:endParaRPr lang="en-US" sz="2800" dirty="0"/>
          </a:p>
          <a:p>
            <a:pPr lvl="0"/>
            <a:r>
              <a:rPr lang="en-US" dirty="0"/>
              <a:t>Documents are available on the </a:t>
            </a:r>
            <a:r>
              <a:rPr lang="en-US" dirty="0" err="1"/>
              <a:t>HR</a:t>
            </a:r>
            <a:r>
              <a:rPr lang="en-US" dirty="0"/>
              <a:t> website</a:t>
            </a:r>
            <a:endParaRPr lang="en-US" sz="2800" dirty="0"/>
          </a:p>
          <a:p>
            <a:pPr lvl="1"/>
            <a:r>
              <a:rPr lang="en-US" dirty="0"/>
              <a:t>Will be completed </a:t>
            </a:r>
            <a:r>
              <a:rPr lang="en-US" dirty="0" smtClean="0"/>
              <a:t>electronically</a:t>
            </a:r>
          </a:p>
          <a:p>
            <a:pPr lvl="1"/>
            <a:r>
              <a:rPr lang="en-US" dirty="0" smtClean="0"/>
              <a:t>Template </a:t>
            </a:r>
            <a:r>
              <a:rPr lang="en-US" dirty="0"/>
              <a:t>is </a:t>
            </a:r>
            <a:r>
              <a:rPr lang="en-US" dirty="0" smtClean="0"/>
              <a:t>being </a:t>
            </a:r>
            <a:r>
              <a:rPr lang="en-US" dirty="0"/>
              <a:t>built</a:t>
            </a:r>
            <a:endParaRPr lang="en-US" sz="2400" dirty="0"/>
          </a:p>
          <a:p>
            <a:pPr lvl="0"/>
            <a:r>
              <a:rPr lang="en-US" dirty="0"/>
              <a:t>Monica </a:t>
            </a:r>
            <a:r>
              <a:rPr lang="en-US" dirty="0" err="1"/>
              <a:t>Goyette</a:t>
            </a:r>
            <a:r>
              <a:rPr lang="en-US" dirty="0"/>
              <a:t> &amp; Dina Henderson will offer multiple webinars on October 16</a:t>
            </a:r>
            <a:r>
              <a:rPr lang="en-US" baseline="30000" dirty="0"/>
              <a:t>th</a:t>
            </a:r>
            <a:r>
              <a:rPr lang="en-US" dirty="0"/>
              <a:t> and November </a:t>
            </a:r>
            <a:r>
              <a:rPr lang="en-US" dirty="0" smtClean="0"/>
              <a:t>11</a:t>
            </a:r>
            <a:r>
              <a:rPr lang="en-US" baseline="30000" dirty="0" smtClean="0"/>
              <a:t>th</a:t>
            </a:r>
            <a:endParaRPr lang="en-US" dirty="0"/>
          </a:p>
          <a:p>
            <a:pPr lvl="1"/>
            <a:r>
              <a:rPr lang="en-US" dirty="0" smtClean="0"/>
              <a:t>Staff </a:t>
            </a:r>
            <a:r>
              <a:rPr lang="en-US" dirty="0"/>
              <a:t>only need to attend one section.  </a:t>
            </a:r>
            <a:endParaRPr lang="en-US" sz="2400" dirty="0"/>
          </a:p>
        </p:txBody>
      </p:sp>
    </p:spTree>
    <p:extLst>
      <p:ext uri="{BB962C8B-B14F-4D97-AF65-F5344CB8AC3E}">
        <p14:creationId xmlns:p14="http://schemas.microsoft.com/office/powerpoint/2010/main" val="685552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3505200"/>
            <a:ext cx="7772400" cy="1470025"/>
          </a:xfrm>
        </p:spPr>
        <p:txBody>
          <a:bodyPr>
            <a:normAutofit/>
          </a:bodyPr>
          <a:lstStyle/>
          <a:p>
            <a:r>
              <a:rPr lang="en-US" sz="7200" dirty="0" smtClean="0"/>
              <a:t>Questions?</a:t>
            </a:r>
            <a:endParaRPr lang="en-US" sz="7200" dirty="0"/>
          </a:p>
        </p:txBody>
      </p:sp>
      <p:sp>
        <p:nvSpPr>
          <p:cNvPr id="6" name="AutoShape 2" descr="data:image/jpeg;base64,/9j/4AAQSkZJRgABAQAAAQABAAD/2wCEAAkGBxMTERQUExQWFhQXGBwaFxgXGBsXGhcfFhwdHhgfHxocHiggHB0lHhoaITEhJSkrLi4uGh8zODMsNygtLisBCgoKDg0OGhAQGy0eICQsLCwsNCwsLCwsLCwsLCwsLCwsLCwsLCwsLCwsLCwsNiwsLCwsNywsLCwsLDcsODgrMv/AABEIAIEAoAMBIgACEQEDEQH/xAAcAAACAgMBAQAAAAAAAAAAAAAFBgQHAAIDAQj/xABGEAABAwIEAwUEBgcECwEAAAABAgMRAAQFEiExBkFREyJhcYEHMpGhFEKSscHRI1JUcoLh8BZDsvEVMzREU2JzorPC0iX/xAAZAQADAQEBAAAAAAAAAAAAAAACAwQBAAX/xAAkEQACAgICAgICAwAAAAAAAAAAAQIRAyESMRNRBEEiMmHB0f/aAAwDAQACEQMRAD8AqYGvAraipZSOQrqywDyTRgk/BF9ynDhBfdcPRZ/w0n2qcsgdKLYDiKkJWhAzLUZ8AIiTQSCRz4ke/ROfut/4U1W9xuad8Yu0kqacVvlmOXdERQB3DGCdHvj+dcpAtbATkqIA10rxbCgJKSB5Uws4YGnG3ArMBJPPSKlYrcdq2pCRqfDpWsIUKkWA/SJ9fuNS0YMsgGRrUrCsK74Vm2nl4GsOLJ9mrn/5qR4u/wCJNVvxA/F5cf8AVX99WJwKjJZITMwpzw3IqvuIUg3dxI/vFffXLs5kZF4I2qVYXIUSPCpOF4RmtLh8tnIkAJURzJlWXrAj40KtzlJjpXKVnOLSV/YS7TQVyUoUNTcda2LtaYEHCMtPV3ej/RZ6gNpj0/KKrpDyIykGT9bp00ovf3uZLaQTlQnXxIRGvWgkzrAb4KjyEanpWrDwjcV3dQrIlP1QBmjXU/jUJbCdQCQobg7HyP4UakDVjhhl02/+jjKoDug6z4CoVw2BmKTqk6pOlMOC4UlSHHc2QNxEAHN+sPQVHxXCVLXLeqVJkmOY3EDntUqnT0UPG/HyA9s6evhAorhl6pCVQJBOp5jTaelR1YX2WubMkiRpEdRXLCb3IVHcTtyorbYkgYxdfplZY1Cdxr7tC1PkbpBnwqTxC6O3UQNIT8hrUFD4NULoxklOIqEQB68q0Ri6yYMAdYmvUp0k7V4GZBIitZyZrb2bzsqQlakjmAYEeO3MVvhiCHBJOmbT+FVW/a4G2UBDhhLaZSRyiJ7o3Jgb9KWcV4VYZU2hpbzjziVRJRGaNZSBmTIIikRzJvZXP4skrRK9n8iyRP6yiPUilxbCFYkpC/dU+QfidKYOBQfoxGui1CDygjTwpYx9hf0l8oSontFRAJ1nT50z2Tr6LBU46e6tCUpQeXdTHQDx10jnVWXCUhasnu5jl8p0+VWZxSVJaWASSE+s7bVW5tVx7ivsn8qTg6ZT8tp0kCdJrYLA8TtHTxrsuyWPqL+yfyrgq2cj3F/ZNPJKPUu67DyB1os4sdnmE/zoM3bLGpQoaxOU6fKrHwXhlNzaIJWRJMwkHbTmfWhkrOoSlpKSkAbjX1qKWiOvQ8opt4qs/oCm1NrzOKBgqSO6G42jqTR9q2ZumW+0yJU6kKWE91QMaK86FycOxuPDztJ7Ot0y4jtEJSMpJKQjxFTOGLclYTEnLMdY/o1DwDiS5+kspCQQpSUqU5MALMHQAajzqxG8JQ0oLShGYbQSn/Ol8bdoo5cY8GVlxE1JShtDh1OuRUJnqY0obhnDLikrTGVU/WlAPqeVWbfYWQpR7dwAnQd3n/DUReFugf6xY5zIkDlyrnJIQoWJGH+z8vKP0lWRI2KHESftAgCtLzgqzQ4UITeqIPvHswgwRPe7Px60UxB9zPkLiyEmc0jlyMDY0awdKnGypx1aTmKRHOANdfOijN9I6WJRVsq/E+H7htWUMuqIPvJHaJI5RlECpWBcK50LfuO0aS2oHURIGpJBEkctKsnE0ssBJduHQFzljWY32FTsMw21u7RTcuONlRhUlKgR08vEUxZG/wAQXiaXIDt3yHHFKZWlaQNkkEa7fcay2UgOZ0NpSvbNEHXean2HBrFolaEvOqLhSo5soIygj6oEg5vlS7x8RbIT2b6g8T7qu9mTz8iKRLGr4oojna3IkBCA8tIKQpwlyAeu8fCfWi2E2ai+2MumbUxt18+dU/h+JuJdz5iVTvzq3+BsXtX3RlWsOgE5FKkHaSOtNppUIck22GsWwtPfWMohJiIJ/wA6UrdpZKSptSe9BBHIbchT5iYBJCoAI2G48ZpaxJq2ZUEuOuhREgAqOk+FD+oSTkR7zD0rVIlPgmIr2zw5KQoKGcn9YDTygVCdxJgK0FyU/rAmKJ4e1bvDM264oHfvHTwI5VnkNca+gA/haso7qp8hUnh9tSELCkqAzAiQTuNYjyo4jDWs2XO7M81Gtk4a1mjM59o0acvQv8fYu49w4i8WlTpWAlJAynLuZMyDUzDcJ+joAbcWoDSF5VaeHdFGEYW1MZnPtGsZw5lRgFyfFRrJW+0FGSi7TAuHpU04hJSkNAgyd5kR40/XSRm6jpVf3qIzDMAQYIOx6EbU5WF4HWULmTEGOo0PzFLxspzpaaBXF9x2aWoMSo7eA/nSxeY284VJQfeWE/wpEfnTLxfZhxjtZ1ZzKyjdQ0n86S+F7kOXC822X0mTPyihmvsHEk9EjE3cyIRqR75A2qfwtepUy4M2YJUCkjov+Yrdo27PaFtCRPvSQmZrTDnkF3RsFKmzITt3DpHXcitxSqSD+Tj/AAYfxe8YaabU40XRMJASFEaST8qI4FfodaztoKE5iMpGU9DpUTEr1bLKVMsl3qkGCBGpmlfE+MX3BkYR2cjvK3PpyHnE0adSYmrxr/f6HS9GXvLIBO+ugFVV7QyXcTbQ2kmEBIPKVSSZ200qFetuOEl1xa/3lEweVRkLUgQlRMaidSP6/CtXdoDiA3lKSop7gKSRp4ffU/AbxVu+3cNgZkGSn8vAiRQ19hapXuMxB894/GtGVqTqDBpwl6Z9LWz6bltJSYQ4ApMRrPImq24mxBT96toggNnIBEExqok9KIeyrFlPNLYMy2cwGkBKveM+B++htnK7+6dM5VOFKZ5BJgx4aCkZHSZVhVsL4XiLeqAAco1Gh+MGa0wJ5CrshvRK0EqERBQRqBy3rlc37aCvIEJX9YQJjx1E1vw+yz9LaU2MsocKgNlTlpCVlWVfiMzVsA5JOx6VHxi8btmnHlyQgExI1PIepqcl5BVud/Sk32qOTYKyzo4knyk/ypsVlvZ594yvb7iG6ul++sSdEtkgJ8BFMPBHFDzalNuS4AJGYd9JPSfeHhU3AcIyNIcBUUBIlKB3iSN5objYyN52YLkwVESoDnr+NE8jbpD18dJcmFrzETcykJXPQaAxtBI3pw4Lt1IaW2oAZVApAM6KmdTvqN6U2WVDUbAydduppnwe6KCFKgJOhVO4/CjVJCFbegzijSS2psj30kKgnbnVTYbg9yzcOo7p7JUE5u8c+oOXmDpMbVcn0fMf6570rWakKx27ZOilNNlJBjVsSfP3tjXcbDUqdi6p9tRyutnOPD8elMXC2EE5nnkFJMBpM7JHMjlOldsV4YLt4rs1fpA3mdMSiYIaTlOxVBJM8q64PiLrbKTcoWoEDItEFR8FAkCRtpSoxaZTmuUE7OXGuJhhhKQYLhI9Bqr7wPWq1uMWCRpoaYvae92zTLjaXEhpakqzpyEhwCCBO0piq4vAQRoY5EiJ+NMS9kttLQbtrxS0uKI2mB4gaV4zhdypYlJHczTEDXlT/g2ApaYSUJSpwiSTqJ9a4YPhL5dWq4XKZ7sSN6V5CpYerK6usPeCH+6qEFCzEQIKkydf+ahzLaVbmD8qfcVt12CL1QV2oeaLXI5Qsgg+kVXQOtUQdojyx4yH/wBkxi/7MFUKbUFDrEGKsNrhBKluuIcOcLI27oO5Eeu4qpeAsTWxepcbAK8iwJ2BI39K+jcKtOzZQgmSEjMrmonUmeeprpQ5Awm49FeYpg6pAWzJHMFMH48qIYZhRaWFH3iNRpCfKm28YC0qiZAMFMZtjtIMUE9nYBadzEqUFjVRkxHj60KwasbP5LlpmqbMAzJ8qgYnbogoUAoK0KSJEeNOuI2QUMyRCgJ6Cq0xF5bbRUogK2MqEqPTShyOa0jMUIPb+gXieJZW8tuiWwSgkDNGXSMu9AGLxLQ+kONShqS0hYKS44djG4SNda7WxRbPuLU8lDbvfDaklQ73PQ6HNI08Kl4nc2dzbrSH20qjQTlBI21ImPCujjroOWVtUTL64SgqM6yBHTTWjFvhL62kj6MFIKQRLqRIOu3Klbsi7cIaGpKgD5n+jVrpUkBOVBy5ZHd2CYGvQ6jTwrJL2Kxtx2iTw5br7FPapyKBIjMFaDbUVT3GGLKtcccuUDVpxMj9ZOROceoq87S6aQlKSoA7/GqW9oFkj6dcOKKghShlyDMpzuCSOQAPPrTdJI2G229FyYay3lU4gyHj2mbqCBl+Aj51WXthvw1bs2SIJWpTi9JhIPcEeKiT/B4124P4/QzapacYuS21A7XKDCSdAQnprtSdfMrvrp64XcNIk9xJMkJ+qAnQ6CNOpNc5JIKKblX0TuDsPbNreOLRmHZhKUjonVZH/aPStcMDLwCXSlLid0q07SeYPSBsNjTVw1ZdmwWhB7uXTnzV8zSHjly0tuXEHMklKSkgFChz6ctjSJK2kUKTXKXodrK/SlEI1A2ofi3EaGu89OU6ACZJPl60u2mKpDSVAjQd5M6ip9tds3KCmUqPQ/zoFCnsb5FJaAOL4y27bu9kkpSNDJJknzpUNMPEdsEJS2nKCpRJCfDTX1IoE61EdDVONaIc7bkFuEH20XbSnsxbBOfJ70Ry+VfQtpxXaOoJaeQYE5Scqh/CrWvnnhLDvpF0loEiUqJIExlHSrCxGxsLPKl1pS1qE94rUqDzInSilNR7AhjlLaaS/ksHE+KG0WzriAcyRGkak7DqaV/Z9iS86iEZW1gSd9UzG0xpO/hQPDm8NVBUdQZhTi0g/vIKoNWjhOOW3ZJyFltOUd1OUActhtWRyJ66Olja3phpq4R112iDSTx3wu0pDjxUvKkFZQnSAPeIIEzzpuOLNZZCwR1BoXeY00pJSopyKBSZOneEGtk17MgmUvdIwt0hS3FkgQP0kafZrG7LBxuVHzdX+EUWRwa3+0NxylJ9Na7W/BTRUAq6bA5wNfnpU1yKuMAHg+KIt3O0dSpSjr3QTBO2w005Ub/tzbcw4Pt0M4Y4oYB7K4bQQfdXlEjwUefnTQrErP6rQX4AN/8AsRWzgnLboHFfG0rBiOObONUr8/0lRMQ4kw59QLqM5T7udJVlnlqDpTWUp/Yv/B/9V4lROn0RKR1KmgPlNb4P5B88fQljFcL2DcD91Q/CvTimGRqj5qpz4fure7TCmsgWDlzAQsbSlQ+MGDSnjWGBpTjak6pkTrqOR+FBkxvH3YzFOOTqjVnFLESUNqkdFLT+VLGIXGdSiY1Ox/r51rfX8yoDujYdag/SEqTMR1jU0/HDirYjJk5OkRnbdHI1wWzl1SSD1GlTrdtKlCSQme8QMygOZCeelT8eskMuFDZ7RMApWSJII0kAwD4UwUDcCeeS/mQntFlKhChn0I10+c12aUCFJ7NKu735AkZT7yDM5tdfSp2H5mgLjIkBIKNyCqRvA1PSoV23mWkoAlewRpqdD5GfvrK2bsJcGXLNs6t16SCnK2RPM946ERoB8aZ7/iDDXlZ3WErVEZlyowNtSaSMLyE9m6SGyZJABg9acWuBm1pCkOLKTsQiRSZwt2UY5Lj0epxTCv2Zr1BrvbYvhif92Y+YqN/Yprm8fIgT99dUcDsn+9+Q/Og8b9sPlH0gijinDRtbMDyKvzrS44tslJIDLQB1MSdfWtEez1s/3h+z/OhXEOAptgpqQruTMR73+VDKDS3YcGr0F3b5ZdLaQppaEgqSYIhfud0jmJoZe488hZQQDAGogA+kVHw3Fy/cuunQrSyOuwWPwrTEjLqvSunBRR2ObkxGcBBg0Wwu7zaH3ht41dFx7IcOXzfHk4D+FRk+xizCgUv3APmg/emqpQ5KiXHlWOdx6O2GXOdhpXVCZ+FS0Ty3+FcsXwJqxYE3jqUpGgytTG/NPwocgpKQr6asSAQJaB15Hu6GuWuxclbbS0CLR3JYqIVlXC0zMQ5mIUBG5zbR4VAdVduWPa3bZDiE5Undx1PLMgahQOx566CmnDsKabjs5WdwpZCimd4+qJncCpzlgpWoifFQ/Og+RnjL8VsZgwSireilbHC7m5cS020srVoAUkAesQANzT8fZZdWynOydt3kqSUjPmQYPOMpg+tMbN4u1UqCzmP6zmsdBG1Sk8UPkwAyo9AszWRyxrZzxO9Fco9mF8D/AHEeDp/FIothXsxuA6kvKa7MakJUVFXhAHPrTmeILn/ht/aNc18Q3R0DbX2jXeeBngn6ALvs4uXUhLtygITohCW9Ejw1/qK9b9krYQUm4cKtMqsqRk6wJ50Sfxu+OyWx8/xqIvEMRPNA8o/Ku88DfDI78LezJLNz2juR9pKDlSRqFyIlOx02NdsX47aacW03JyHKVBByAjcJAIkDaaj2OJ4ihYJCFQesH4illzh/ECtS+3yhSiQkRCZOwmseaLXYUcUk+gi9xgwvVwpPm1H3VzHE9hIlWX+EkfAion+gsQ/aB6oQfwrP7P353dZPmw2fwpfOF9h8J+hjwnG2XSBbvsu66oUvslAeGca+VceMOHrl91S2m86ciUiFJ1ImefjS65wpcH3/AKKfNhH8qlWWEXrerdwlH7udI+GeKKU4NVZkY5Iu6B+H4BcWrjgfZWiUt5SRoSnNMHbnUa+tHC+pYCoygRGhp2t8SxNIyrfZdTzS43mB+c1zQw6SSoNCeSAUpHkDJpeXImtMZig09oecJ96jbO9ZWVZj6RHP7K09sf1fT7qQ1bVlZUuf9iz436li4R/qk+Q+6pzG59K9rKngPl0Vtxr/ALcPIfdXThf/AGo+VZWU4XEeBzrgz748qysqX7Hrolq3rqKysoGcdE15XtZWHHiq5LrKytOIVztXNO1e1lGjGar3NeIrKyi+jPs//9k="/>
          <p:cNvSpPr>
            <a:spLocks noChangeAspect="1" noChangeArrowheads="1"/>
          </p:cNvSpPr>
          <p:nvPr/>
        </p:nvSpPr>
        <p:spPr bwMode="auto">
          <a:xfrm>
            <a:off x="12065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9" name="Picture 5" descr="http://t0.gstatic.com/images?q=tbn:ANd9GcTzaFPlT13CF5igoR4tmT_i9e9SX8R8Qbmbtfd0w19JGVQK_A4_"/>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457200"/>
            <a:ext cx="5058784" cy="289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92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IT Power Point Presentation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10053</TotalTime>
  <Words>964</Words>
  <Application>Microsoft Office PowerPoint</Application>
  <PresentationFormat>On-screen Show (4:3)</PresentationFormat>
  <Paragraphs>159</Paragraphs>
  <Slides>33</Slides>
  <Notes>28</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IT Power Point Presentation Template</vt:lpstr>
      <vt:lpstr>2016 EDUCATOR &amp; EVALUATION SYSTEM AND OASYS UPDATES</vt:lpstr>
      <vt:lpstr>Presentation Outline</vt:lpstr>
      <vt:lpstr>BEGINNING OF THE YEAR  CONFERENCE</vt:lpstr>
      <vt:lpstr>Beginning of the Year Conference</vt:lpstr>
      <vt:lpstr>Beginning of the Year Conference</vt:lpstr>
      <vt:lpstr>Beginning of the Year Conference</vt:lpstr>
      <vt:lpstr>EVIDENCE COLLECTION TOOL</vt:lpstr>
      <vt:lpstr>Evidence Collection</vt:lpstr>
      <vt:lpstr>Evidence Collection</vt:lpstr>
      <vt:lpstr>Evidence Collection</vt:lpstr>
      <vt:lpstr>Evidence Collection</vt:lpstr>
      <vt:lpstr>Evidence Collection</vt:lpstr>
      <vt:lpstr>Evidence Collection</vt:lpstr>
      <vt:lpstr>Evidence Collection</vt:lpstr>
      <vt:lpstr>WALK-THROUGH FORMS</vt:lpstr>
      <vt:lpstr>Walk-Through Forms</vt:lpstr>
      <vt:lpstr>EVALUATION WAIVER</vt:lpstr>
      <vt:lpstr>Evaluation Waiver</vt:lpstr>
      <vt:lpstr>Evaluation Waiver</vt:lpstr>
      <vt:lpstr>Evaluation Waiver</vt:lpstr>
      <vt:lpstr>Evaluation Waiver</vt:lpstr>
      <vt:lpstr>Evaluation Waiver</vt:lpstr>
      <vt:lpstr>SUMMATIVE FORM</vt:lpstr>
      <vt:lpstr>Summative Form</vt:lpstr>
      <vt:lpstr>LEARNING LOOP</vt:lpstr>
      <vt:lpstr>Learning Loop</vt:lpstr>
      <vt:lpstr>Learning Loop</vt:lpstr>
      <vt:lpstr>Learning Loop</vt:lpstr>
      <vt:lpstr>ARCHIVE EVALUATION PORTFLIOS</vt:lpstr>
      <vt:lpstr>Archived Evaluations</vt:lpstr>
      <vt:lpstr>STUDENT LEARNING OBJECTIVES (SLO)</vt:lpstr>
      <vt:lpstr>SLOs</vt:lpstr>
      <vt:lpstr>Questions?</vt:lpstr>
    </vt:vector>
  </TitlesOfParts>
  <Company>Matanuska-Susitna Borough School District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Admin</dc:creator>
  <cp:lastModifiedBy>Admin</cp:lastModifiedBy>
  <cp:revision>443</cp:revision>
  <cp:lastPrinted>2014-08-19T22:08:51Z</cp:lastPrinted>
  <dcterms:created xsi:type="dcterms:W3CDTF">2013-10-11T16:15:29Z</dcterms:created>
  <dcterms:modified xsi:type="dcterms:W3CDTF">2015-09-17T07:38:54Z</dcterms:modified>
</cp:coreProperties>
</file>