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60" r:id="rId5"/>
    <p:sldId id="261" r:id="rId6"/>
    <p:sldId id="259" r:id="rId7"/>
    <p:sldId id="270" r:id="rId8"/>
    <p:sldId id="262" r:id="rId9"/>
    <p:sldId id="265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74" autoAdjust="0"/>
    <p:restoredTop sz="94660"/>
  </p:normalViewPr>
  <p:slideViewPr>
    <p:cSldViewPr snapToGrid="0">
      <p:cViewPr>
        <p:scale>
          <a:sx n="130" d="100"/>
          <a:sy n="130" d="100"/>
        </p:scale>
        <p:origin x="14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C538-9CE6-4829-97E9-F747BAF4E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816CC-1F92-44A9-BB6E-7F797F195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9E484-7D0D-4E67-BA0E-499EF683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8E766-3D3A-4A44-9ED7-8E577922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040B6-14FA-498D-8604-1837B1F1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F8CD-09D0-4B74-ACBA-63C89A11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D565-A842-4C40-B81F-35B0F7DA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B2DFA-C8DE-43E1-8925-6EEEBD68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B59B4-DF84-4A12-B3D6-305D1C0A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9A01C-8AEA-4B5F-B4EC-84650EA0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1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237B-F2E5-457B-8F28-1D550295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97D45-CC12-4593-9E3E-7E0BA3107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EF97-6404-4559-A2B5-E60DB7DB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2A99C-3753-4E44-95BC-F6E4E5701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4F79F-DC7D-46B4-838E-3397EF183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2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FB61-EF25-4BBE-86B8-763232EF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BFBB-8F78-4DCE-A97C-22DF4AC47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829D4-EA35-4F34-BD11-B46A53798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F5B52-7A36-4122-BA57-18E29C89C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F7F6E-6B99-4492-8B4B-C62806DD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D7950-84CA-4BA0-AD59-73402804B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FA30-3FAE-46B5-80E7-09690442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5568D-6BED-43B0-859B-E8C3E43AC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B6794-D8F4-4C3B-A6E0-AAE0472F8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05CD7-35A0-417D-824F-63192BC1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EF3249-8FA9-4530-852D-6933CFF5C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70FEB-7B3C-4881-886E-C3A67F004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763E7-EBD2-4B87-B8B3-117E1A6C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32F324-FBF1-48E1-B4E8-B21F4BCB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3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BB5-570C-4C61-AADB-E927B72E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687F8-7F2D-4315-B213-5C6C51F3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375BC-D6A9-4051-B7F1-08FABBCC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FDB17-35F5-4B15-921F-347FC6827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3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1E65C-E26D-46C5-A5A4-EF32FD837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5F6BD-CEB4-481B-A17E-033CDB3C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DBFE3-08FC-41FA-B88B-DCE2BB60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9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363D6-076D-43C1-8DC9-CDB3ADF6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41D79-0661-4F00-B13D-FB7EB112F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5B8C-025A-48F3-BF8C-8B5A73C1C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B518F-64F8-4DDF-B48D-98EC275AB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A0F22-1AF4-48F2-BEF2-87E38945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58DC5-A81D-48BC-AABD-179B60BC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D9E6-A6E4-48A8-A2DC-4EB70E86C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84448-A706-44DF-B407-68359F72A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2211E-573C-42B4-8C39-5FE16C1AA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09449-FB50-41BC-B599-453B3C1E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9AF05-476E-45F1-9D85-9569D98C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CEEBE-62E6-4425-995E-F85B8CE16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6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2D47-3929-40F4-9D67-C10551743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28BF0-8BEC-442A-95E8-AB3E3874E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F49EA-AE9E-4A27-8934-5CAEB181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74D41-EFE7-4AAF-8E5A-CDEF4C3AC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C5EDE-70E1-43EE-99C0-E100F8C1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0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0D9BE-668C-4C9A-AE1C-F914297DC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464F6-CA08-4C0E-911D-FCC359778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C5FF0-9957-4977-89A2-DE961E51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583B6-7AC4-4DED-A95F-6070E0B2B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A070C-FD2F-4A9D-AE7D-20F3E397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8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D8AB3-7999-43CB-9056-3E8A5794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D691D-3259-4228-8990-7ACC6D3F3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30374-7022-4E70-9B15-631C33806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A2AF7-E486-4F98-8A69-A9D473BA7905}" type="datetimeFigureOut">
              <a:rPr lang="en-US" smtClean="0"/>
              <a:t>6/11/22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2C08B-A28F-4F76-B6AC-7666D0550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34C0A-38E8-418A-9CD4-13D3A9C4D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5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9B4F0-6246-44B1-B95E-B56DB53AC214}"/>
              </a:ext>
            </a:extLst>
          </p:cNvPr>
          <p:cNvSpPr txBox="1"/>
          <p:nvPr/>
        </p:nvSpPr>
        <p:spPr>
          <a:xfrm>
            <a:off x="1604127" y="1997839"/>
            <a:ext cx="89837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Lorain City School District</a:t>
            </a:r>
            <a:br>
              <a:rPr lang="en-US" sz="3600" b="1" dirty="0"/>
            </a:br>
            <a:endParaRPr lang="en-US" sz="3600" b="1" dirty="0"/>
          </a:p>
          <a:p>
            <a:pPr algn="ctr"/>
            <a:r>
              <a:rPr lang="en-US" sz="3600" b="1" dirty="0"/>
              <a:t>May 2022 Forecast Submission</a:t>
            </a:r>
            <a:br>
              <a:rPr lang="en-US" sz="3600" b="1" dirty="0"/>
            </a:br>
            <a:endParaRPr lang="en-US" sz="3600" b="1" dirty="0"/>
          </a:p>
          <a:p>
            <a:pPr algn="ctr"/>
            <a:r>
              <a:rPr lang="en-US" sz="3600" b="1" dirty="0"/>
              <a:t>Fiscal Year 2022 Update</a:t>
            </a:r>
          </a:p>
        </p:txBody>
      </p:sp>
    </p:spTree>
    <p:extLst>
      <p:ext uri="{BB962C8B-B14F-4D97-AF65-F5344CB8AC3E}">
        <p14:creationId xmlns:p14="http://schemas.microsoft.com/office/powerpoint/2010/main" val="149743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9B4F0-6246-44B1-B95E-B56DB53AC214}"/>
              </a:ext>
            </a:extLst>
          </p:cNvPr>
          <p:cNvSpPr txBox="1"/>
          <p:nvPr/>
        </p:nvSpPr>
        <p:spPr>
          <a:xfrm>
            <a:off x="1521831" y="2551837"/>
            <a:ext cx="89837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Lorain City School District</a:t>
            </a:r>
            <a:br>
              <a:rPr lang="en-US" sz="3600" b="1" dirty="0"/>
            </a:br>
            <a:endParaRPr lang="en-US" sz="3600" b="1" dirty="0"/>
          </a:p>
          <a:p>
            <a:pPr algn="ctr"/>
            <a:r>
              <a:rPr lang="en-US" sz="3600" b="1" dirty="0"/>
              <a:t>Fiscal Year 2022 Update</a:t>
            </a:r>
          </a:p>
        </p:txBody>
      </p:sp>
    </p:spTree>
    <p:extLst>
      <p:ext uri="{BB962C8B-B14F-4D97-AF65-F5344CB8AC3E}">
        <p14:creationId xmlns:p14="http://schemas.microsoft.com/office/powerpoint/2010/main" val="4163758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432874" y="1234911"/>
            <a:ext cx="913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Simplified Five Year Forecast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595017-EB6A-42D2-85DC-D257B98F5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373" y="157351"/>
            <a:ext cx="947539" cy="9113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D9CB82-E5C8-FB6A-3E2F-FA46D8CC1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8561"/>
            <a:ext cx="12192000" cy="37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0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606972" y="1138859"/>
            <a:ext cx="2785158" cy="4023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How Does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This Forecast Compare to the November Forecast?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24561D-756D-410B-973A-E68C2552C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77AF0971-0074-4E4E-9318-C1990C6FF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0849707A-24B1-45E4-8493-5DC15C57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E0FFD705-F03C-46B0-ABB9-3C24E093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520B12C0-88D0-4F6F-9F29-38E4D1D61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DEDD5A45-3641-4FE7-8375-EECF2DC9D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89BF55CA-60FC-479D-A85E-48626FC13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5AFBE5BF-E87A-408F-BBBD-44C3D04C0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1C27CF92-D148-45C8-88B6-F450B63DF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51CA2232-D147-480C-B1EE-665EE6ACC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7E67D92D-1CA9-43CE-8150-DF504F2BF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7B273169-B674-4C50-A14D-A943B9979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DF6183FA-653E-4533-9A0B-D249EC0B1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82EFE58-AAB0-4925-A176-6FF36BF878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3122AE75-4DBB-4E14-B0CA-DD1EAD89CE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4ED7E672-90FC-4E8C-9C43-3AAE391C6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A5C0019E-5136-4C5E-A223-1E1717FD47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4">
              <a:extLst>
                <a:ext uri="{FF2B5EF4-FFF2-40B4-BE49-F238E27FC236}">
                  <a16:creationId xmlns:a16="http://schemas.microsoft.com/office/drawing/2014/main" id="{29705F60-CFE6-47C5-96E5-05E7731FC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6">
              <a:extLst>
                <a:ext uri="{FF2B5EF4-FFF2-40B4-BE49-F238E27FC236}">
                  <a16:creationId xmlns:a16="http://schemas.microsoft.com/office/drawing/2014/main" id="{090E047C-18BC-4180-8D10-9F18F517BA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4">
              <a:extLst>
                <a:ext uri="{FF2B5EF4-FFF2-40B4-BE49-F238E27FC236}">
                  <a16:creationId xmlns:a16="http://schemas.microsoft.com/office/drawing/2014/main" id="{A153194A-C8B1-46DB-9C6B-9847B06FA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6">
              <a:extLst>
                <a:ext uri="{FF2B5EF4-FFF2-40B4-BE49-F238E27FC236}">
                  <a16:creationId xmlns:a16="http://schemas.microsoft.com/office/drawing/2014/main" id="{5C0235EA-4E98-43EA-9AAE-2BD893DEA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961E49C-628E-FE1C-D122-25F8EFA6C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130" y="4079650"/>
            <a:ext cx="8665535" cy="23362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650"/>
            <a:ext cx="606972" cy="3624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6575FA-E5E2-737C-E624-45C439C42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183"/>
          <a:stretch/>
        </p:blipFill>
        <p:spPr>
          <a:xfrm>
            <a:off x="3323303" y="1212162"/>
            <a:ext cx="8868697" cy="241800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D3244-D30C-40B4-9663-3AE601849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799" y="230477"/>
            <a:ext cx="951058" cy="908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F13481-06C3-5AFB-E16B-E18D2265F30A}"/>
              </a:ext>
            </a:extLst>
          </p:cNvPr>
          <p:cNvSpPr txBox="1"/>
          <p:nvPr/>
        </p:nvSpPr>
        <p:spPr>
          <a:xfrm>
            <a:off x="3392130" y="1212161"/>
            <a:ext cx="1373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November 2021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6E095D1-A4A8-9DD6-2C5A-142B01CB3E31}"/>
              </a:ext>
            </a:extLst>
          </p:cNvPr>
          <p:cNvSpPr txBox="1"/>
          <p:nvPr/>
        </p:nvSpPr>
        <p:spPr>
          <a:xfrm>
            <a:off x="3449631" y="4285950"/>
            <a:ext cx="917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May 2022</a:t>
            </a:r>
          </a:p>
        </p:txBody>
      </p:sp>
    </p:spTree>
    <p:extLst>
      <p:ext uri="{BB962C8B-B14F-4D97-AF65-F5344CB8AC3E}">
        <p14:creationId xmlns:p14="http://schemas.microsoft.com/office/powerpoint/2010/main" val="1002058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38200" y="3905833"/>
            <a:ext cx="4215063" cy="2398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Has Changed in Revenue Since November?</a:t>
            </a:r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C6FB437C-AB69-CE7D-F03C-DA526E73B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5" y="473801"/>
            <a:ext cx="12062894" cy="26538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8DE3C9-891A-4F94-A796-42BDBCC37B61}"/>
              </a:ext>
            </a:extLst>
          </p:cNvPr>
          <p:cNvSpPr txBox="1"/>
          <p:nvPr/>
        </p:nvSpPr>
        <p:spPr>
          <a:xfrm>
            <a:off x="5630779" y="4135505"/>
            <a:ext cx="5723021" cy="2169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Total revenue for FY 2022 was $1.35M or 1.43%  lower than projected in November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Property Tax: $330K increase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All Other Revenue: $236K increase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State Aide: $2M decrease</a:t>
            </a:r>
          </a:p>
          <a:p>
            <a:pPr marL="12573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Enrollment numbers updated to reflect 5,617 students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Changes are compounded through the life of the forecast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7648D3A3-BF67-4D2A-8CF5-D75BE8D20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2801" y="72083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58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66157" y="3953901"/>
            <a:ext cx="4215063" cy="2398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Has Changed with Expenditures Since November?</a:t>
            </a:r>
          </a:p>
        </p:txBody>
      </p:sp>
      <p:pic>
        <p:nvPicPr>
          <p:cNvPr id="7" name="Picture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D1E4123A-6F09-46FF-A902-DCFCDD19C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4" y="574835"/>
            <a:ext cx="12074611" cy="19017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8DE3C9-891A-4F94-A796-42BDBCC37B61}"/>
              </a:ext>
            </a:extLst>
          </p:cNvPr>
          <p:cNvSpPr txBox="1"/>
          <p:nvPr/>
        </p:nvSpPr>
        <p:spPr>
          <a:xfrm>
            <a:off x="4381220" y="3884452"/>
            <a:ext cx="7644623" cy="2537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Total Expenses were $2.8M  or 2.96% less than projected in November.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Salaries and Benefits: $2M decrease</a:t>
            </a:r>
          </a:p>
          <a:p>
            <a:pPr marL="12573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Vacant positions and use of ESSER funds 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Purchased Services &amp; Supplies &amp; Materials: $975K decrease</a:t>
            </a:r>
          </a:p>
          <a:p>
            <a:pPr marL="12573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ESSER funds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Capital Outlay: $315K increase</a:t>
            </a:r>
          </a:p>
          <a:p>
            <a:pPr marL="1257300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Replacement Vehicles for Operations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These changes are compounded through the life of the current forecast.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4E2B37F-E5DA-4E44-BCF4-1C0F3E976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785" y="220393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61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9B4F0-6246-44B1-B95E-B56DB53AC214}"/>
              </a:ext>
            </a:extLst>
          </p:cNvPr>
          <p:cNvSpPr txBox="1"/>
          <p:nvPr/>
        </p:nvSpPr>
        <p:spPr>
          <a:xfrm>
            <a:off x="1604127" y="3025969"/>
            <a:ext cx="8983745" cy="6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ESSER Spending Update</a:t>
            </a:r>
          </a:p>
        </p:txBody>
      </p:sp>
    </p:spTree>
    <p:extLst>
      <p:ext uri="{BB962C8B-B14F-4D97-AF65-F5344CB8AC3E}">
        <p14:creationId xmlns:p14="http://schemas.microsoft.com/office/powerpoint/2010/main" val="923150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773408" y="992094"/>
            <a:ext cx="3616913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ESSER Allocations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696B9A-43B3-4B53-BA28-F18D8D901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785" y="185888"/>
            <a:ext cx="951058" cy="90838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7BD12A4-B587-E255-19C2-F2B30C8F50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92747"/>
              </p:ext>
            </p:extLst>
          </p:nvPr>
        </p:nvGraphicFramePr>
        <p:xfrm>
          <a:off x="5568381" y="1543240"/>
          <a:ext cx="6457461" cy="4237864"/>
        </p:xfrm>
        <a:graphic>
          <a:graphicData uri="http://schemas.openxmlformats.org/drawingml/2006/table">
            <a:tbl>
              <a:tblPr firstRow="1" firstCol="1" bandRow="1"/>
              <a:tblGrid>
                <a:gridCol w="2108923">
                  <a:extLst>
                    <a:ext uri="{9D8B030D-6E8A-4147-A177-3AD203B41FA5}">
                      <a16:colId xmlns:a16="http://schemas.microsoft.com/office/drawing/2014/main" val="988459075"/>
                    </a:ext>
                  </a:extLst>
                </a:gridCol>
                <a:gridCol w="4348538">
                  <a:extLst>
                    <a:ext uri="{9D8B030D-6E8A-4147-A177-3AD203B41FA5}">
                      <a16:colId xmlns:a16="http://schemas.microsoft.com/office/drawing/2014/main" val="1523716554"/>
                    </a:ext>
                  </a:extLst>
                </a:gridCol>
              </a:tblGrid>
              <a:tr h="106861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 1: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  3,937,192.99 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435441"/>
                  </a:ext>
                </a:extLst>
              </a:tr>
              <a:tr h="106861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 2: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$16,647,146.55 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518568"/>
                  </a:ext>
                </a:extLst>
              </a:tr>
              <a:tr h="106861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 3: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$37,413,681.66 </a:t>
                      </a:r>
                      <a:endParaRPr lang="en-US" sz="5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485621"/>
                  </a:ext>
                </a:extLst>
              </a:tr>
              <a:tr h="565690"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Total: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300" b="0" i="0" u="none" strike="noStrike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$57,998,021.20 </a:t>
                      </a:r>
                      <a:endParaRPr lang="en-US" sz="5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8595" marR="188595" marT="261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697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016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ESSER Restrictions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Authorized ESSER Activities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Safely reopen schools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Measure and effectively address significant learning loss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Other actions to mitigate the impact of COVID-19 on the students and families who depend on our K-12 schools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Maintenance of Equity &amp; Maintenance of Effort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Requirement to spend at least the same amount of state and local general funds from year to year 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PENALTY for non-compliance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portion of Title, IDEA, and ESSER funds would have to be returned to the state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Forced to use more general fund dollars due to loss of federal &amp; state funding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15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ESSER Spending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7FCD1-C77B-97C8-682C-9D4C83F2B2E1}"/>
              </a:ext>
            </a:extLst>
          </p:cNvPr>
          <p:cNvSpPr txBox="1"/>
          <p:nvPr/>
        </p:nvSpPr>
        <p:spPr>
          <a:xfrm>
            <a:off x="530943" y="2467897"/>
            <a:ext cx="110317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ESSER 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Initial losses in revenue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Initial costs due to the pandemic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Must be used by September 2023</a:t>
            </a:r>
          </a:p>
          <a:p>
            <a:r>
              <a:rPr lang="en-US" sz="2200" dirty="0"/>
              <a:t>ESSER II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Bridge gap between initial pandemic expenses &amp; continuity plan for academic and non-academic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Must be used by September 2023</a:t>
            </a:r>
          </a:p>
          <a:p>
            <a:r>
              <a:rPr lang="en-US" sz="2200" dirty="0"/>
              <a:t>ESSER III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Continuity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Must be used by September 2024</a:t>
            </a:r>
          </a:p>
        </p:txBody>
      </p:sp>
    </p:spTree>
    <p:extLst>
      <p:ext uri="{BB962C8B-B14F-4D97-AF65-F5344CB8AC3E}">
        <p14:creationId xmlns:p14="http://schemas.microsoft.com/office/powerpoint/2010/main" val="166936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137036" y="548640"/>
            <a:ext cx="9916632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ESSER Spending for FY2023 and FY2024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89755-5C26-CE0E-952D-70FE051D3054}"/>
              </a:ext>
            </a:extLst>
          </p:cNvPr>
          <p:cNvSpPr txBox="1"/>
          <p:nvPr/>
        </p:nvSpPr>
        <p:spPr>
          <a:xfrm>
            <a:off x="629265" y="2200058"/>
            <a:ext cx="10933470" cy="410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E7FCD1-C77B-97C8-682C-9D4C83F2B2E1}"/>
              </a:ext>
            </a:extLst>
          </p:cNvPr>
          <p:cNvSpPr txBox="1"/>
          <p:nvPr/>
        </p:nvSpPr>
        <p:spPr>
          <a:xfrm>
            <a:off x="530943" y="2286000"/>
            <a:ext cx="110317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$40M in ESSER II and ESSER III allocated to be spent in FY2023 and FY2024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$8.5M: Programs and Services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Includes: Recovery Learning Programing, Arts Expansion, After School Programing, Computers, Mercy Clinic Medical Vans, Cleaning Supplies, and PPE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$11.5M: Staff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Includes: Elementary School Counselors, Wellness Coaches, Behavior Specialists, Additional Fine Arts Teachers, Class Coverage, and additional substitute costs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Approximately $20M: Construction Projects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Includes: roofing projects, stadium upgrades, and the potential partnership to provide free city-wide internet, helping to resolve accessibility inequities that have plagued our community for decades.</a:t>
            </a:r>
          </a:p>
        </p:txBody>
      </p:sp>
    </p:spTree>
    <p:extLst>
      <p:ext uri="{BB962C8B-B14F-4D97-AF65-F5344CB8AC3E}">
        <p14:creationId xmlns:p14="http://schemas.microsoft.com/office/powerpoint/2010/main" val="3061266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28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2751</TotalTime>
  <Words>466</Words>
  <Application>Microsoft Macintosh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Ghizzoni</dc:creator>
  <cp:lastModifiedBy>Kearney, Tia</cp:lastModifiedBy>
  <cp:revision>7</cp:revision>
  <dcterms:created xsi:type="dcterms:W3CDTF">2021-12-10T20:20:40Z</dcterms:created>
  <dcterms:modified xsi:type="dcterms:W3CDTF">2022-06-13T10:09:29Z</dcterms:modified>
</cp:coreProperties>
</file>