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8"/>
  </p:notesMasterIdLst>
  <p:sldIdLst>
    <p:sldId id="256" r:id="rId2"/>
    <p:sldId id="293" r:id="rId3"/>
    <p:sldId id="302" r:id="rId4"/>
    <p:sldId id="303" r:id="rId5"/>
    <p:sldId id="313" r:id="rId6"/>
    <p:sldId id="257" r:id="rId7"/>
    <p:sldId id="258" r:id="rId8"/>
    <p:sldId id="265" r:id="rId9"/>
    <p:sldId id="266" r:id="rId10"/>
    <p:sldId id="300" r:id="rId11"/>
    <p:sldId id="325" r:id="rId12"/>
    <p:sldId id="267" r:id="rId13"/>
    <p:sldId id="268" r:id="rId14"/>
    <p:sldId id="269" r:id="rId15"/>
    <p:sldId id="270" r:id="rId16"/>
    <p:sldId id="271" r:id="rId17"/>
    <p:sldId id="273" r:id="rId18"/>
    <p:sldId id="272" r:id="rId19"/>
    <p:sldId id="274" r:id="rId20"/>
    <p:sldId id="279" r:id="rId21"/>
    <p:sldId id="308" r:id="rId22"/>
    <p:sldId id="262" r:id="rId23"/>
    <p:sldId id="264" r:id="rId24"/>
    <p:sldId id="275" r:id="rId25"/>
    <p:sldId id="276" r:id="rId26"/>
    <p:sldId id="277" r:id="rId27"/>
    <p:sldId id="278" r:id="rId28"/>
    <p:sldId id="260" r:id="rId29"/>
    <p:sldId id="315" r:id="rId30"/>
    <p:sldId id="285" r:id="rId31"/>
    <p:sldId id="295" r:id="rId32"/>
    <p:sldId id="286" r:id="rId33"/>
    <p:sldId id="319" r:id="rId34"/>
    <p:sldId id="280" r:id="rId35"/>
    <p:sldId id="326" r:id="rId36"/>
    <p:sldId id="392" r:id="rId37"/>
    <p:sldId id="393" r:id="rId38"/>
    <p:sldId id="394" r:id="rId39"/>
    <p:sldId id="395" r:id="rId40"/>
    <p:sldId id="396" r:id="rId41"/>
    <p:sldId id="397" r:id="rId42"/>
    <p:sldId id="400" r:id="rId43"/>
    <p:sldId id="401" r:id="rId44"/>
    <p:sldId id="289" r:id="rId45"/>
    <p:sldId id="402" r:id="rId46"/>
    <p:sldId id="284" r:id="rId47"/>
    <p:sldId id="299" r:id="rId48"/>
    <p:sldId id="283" r:id="rId49"/>
    <p:sldId id="316" r:id="rId50"/>
    <p:sldId id="317" r:id="rId51"/>
    <p:sldId id="312" r:id="rId52"/>
    <p:sldId id="305" r:id="rId53"/>
    <p:sldId id="304" r:id="rId54"/>
    <p:sldId id="306" r:id="rId55"/>
    <p:sldId id="307" r:id="rId56"/>
    <p:sldId id="309" r:id="rId57"/>
    <p:sldId id="310" r:id="rId58"/>
    <p:sldId id="311" r:id="rId59"/>
    <p:sldId id="259" r:id="rId60"/>
    <p:sldId id="288" r:id="rId61"/>
    <p:sldId id="297" r:id="rId62"/>
    <p:sldId id="261" r:id="rId63"/>
    <p:sldId id="292" r:id="rId64"/>
    <p:sldId id="291" r:id="rId65"/>
    <p:sldId id="324" r:id="rId66"/>
    <p:sldId id="298"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98"/>
    <p:restoredTop sz="94558"/>
  </p:normalViewPr>
  <p:slideViewPr>
    <p:cSldViewPr snapToGrid="0" snapToObjects="1">
      <p:cViewPr varScale="1">
        <p:scale>
          <a:sx n="121" d="100"/>
          <a:sy n="121" d="100"/>
        </p:scale>
        <p:origin x="49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2CFE02-281E-4DA1-A886-14028141A35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ABBB599-5244-4079-8A20-F971C109B5B5}">
      <dgm:prSet/>
      <dgm:spPr/>
      <dgm:t>
        <a:bodyPr/>
        <a:lstStyle/>
        <a:p>
          <a:pPr>
            <a:lnSpc>
              <a:spcPct val="100000"/>
            </a:lnSpc>
            <a:defRPr cap="all"/>
          </a:pPr>
          <a:r>
            <a:rPr lang="en-US"/>
            <a:t>Handle Reports &amp; Complaints  </a:t>
          </a:r>
        </a:p>
      </dgm:t>
    </dgm:pt>
    <dgm:pt modelId="{9D7CC3CA-C2A7-479B-A4D7-9C55C0F46DBE}" type="parTrans" cxnId="{8761D455-4F9D-4449-81B1-4A2E32B8A96A}">
      <dgm:prSet/>
      <dgm:spPr/>
      <dgm:t>
        <a:bodyPr/>
        <a:lstStyle/>
        <a:p>
          <a:endParaRPr lang="en-US"/>
        </a:p>
      </dgm:t>
    </dgm:pt>
    <dgm:pt modelId="{F5571C04-6E14-4419-91E8-C6AE181E6F63}" type="sibTrans" cxnId="{8761D455-4F9D-4449-81B1-4A2E32B8A96A}">
      <dgm:prSet phldrT="1" phldr="0"/>
      <dgm:spPr/>
      <dgm:t>
        <a:bodyPr/>
        <a:lstStyle/>
        <a:p>
          <a:endParaRPr lang="en-US"/>
        </a:p>
      </dgm:t>
    </dgm:pt>
    <dgm:pt modelId="{74FD9873-B55C-44F2-8B41-EF88AD24D331}">
      <dgm:prSet/>
      <dgm:spPr/>
      <dgm:t>
        <a:bodyPr/>
        <a:lstStyle/>
        <a:p>
          <a:pPr>
            <a:lnSpc>
              <a:spcPct val="100000"/>
            </a:lnSpc>
            <a:defRPr cap="all"/>
          </a:pPr>
          <a:r>
            <a:rPr lang="en-US"/>
            <a:t>Provide Support for all members </a:t>
          </a:r>
        </a:p>
      </dgm:t>
    </dgm:pt>
    <dgm:pt modelId="{0FD3E8F3-09D0-4EBE-AFB6-8DE2D1D8D0C4}" type="parTrans" cxnId="{EF7A4345-9A24-4BD8-A59A-2DE1895DF66C}">
      <dgm:prSet/>
      <dgm:spPr/>
      <dgm:t>
        <a:bodyPr/>
        <a:lstStyle/>
        <a:p>
          <a:endParaRPr lang="en-US"/>
        </a:p>
      </dgm:t>
    </dgm:pt>
    <dgm:pt modelId="{1723D676-E83E-4134-BCBB-AA260F34465D}" type="sibTrans" cxnId="{EF7A4345-9A24-4BD8-A59A-2DE1895DF66C}">
      <dgm:prSet phldrT="2" phldr="0"/>
      <dgm:spPr/>
      <dgm:t>
        <a:bodyPr/>
        <a:lstStyle/>
        <a:p>
          <a:endParaRPr lang="en-US"/>
        </a:p>
      </dgm:t>
    </dgm:pt>
    <dgm:pt modelId="{FDDFD427-B8D1-432B-B2DA-447FD5C92763}">
      <dgm:prSet/>
      <dgm:spPr/>
      <dgm:t>
        <a:bodyPr/>
        <a:lstStyle/>
        <a:p>
          <a:pPr>
            <a:lnSpc>
              <a:spcPct val="100000"/>
            </a:lnSpc>
            <a:defRPr cap="all"/>
          </a:pPr>
          <a:r>
            <a:rPr lang="en-US"/>
            <a:t>Enforce the Policy </a:t>
          </a:r>
        </a:p>
      </dgm:t>
    </dgm:pt>
    <dgm:pt modelId="{1BA7652D-70A1-4399-8D36-AF9B95B09750}" type="parTrans" cxnId="{004B83E2-48AB-4B5E-8584-B88CA67F38E9}">
      <dgm:prSet/>
      <dgm:spPr/>
      <dgm:t>
        <a:bodyPr/>
        <a:lstStyle/>
        <a:p>
          <a:endParaRPr lang="en-US"/>
        </a:p>
      </dgm:t>
    </dgm:pt>
    <dgm:pt modelId="{58113AE5-7A4F-4AEC-A3B2-3387CB5317D2}" type="sibTrans" cxnId="{004B83E2-48AB-4B5E-8584-B88CA67F38E9}">
      <dgm:prSet phldrT="3" phldr="0"/>
      <dgm:spPr/>
      <dgm:t>
        <a:bodyPr/>
        <a:lstStyle/>
        <a:p>
          <a:endParaRPr lang="en-US"/>
        </a:p>
      </dgm:t>
    </dgm:pt>
    <dgm:pt modelId="{9994C4BC-2AF1-4986-B801-BB068B89F6FC}" type="pres">
      <dgm:prSet presAssocID="{E12CFE02-281E-4DA1-A886-14028141A353}" presName="root" presStyleCnt="0">
        <dgm:presLayoutVars>
          <dgm:dir/>
          <dgm:resizeHandles val="exact"/>
        </dgm:presLayoutVars>
      </dgm:prSet>
      <dgm:spPr/>
    </dgm:pt>
    <dgm:pt modelId="{64354ABB-B07B-4381-AE52-47747BD0D97D}" type="pres">
      <dgm:prSet presAssocID="{BABBB599-5244-4079-8A20-F971C109B5B5}" presName="compNode" presStyleCnt="0"/>
      <dgm:spPr/>
    </dgm:pt>
    <dgm:pt modelId="{F6F8F455-582D-48B3-927D-116F9FB5F98A}" type="pres">
      <dgm:prSet presAssocID="{BABBB599-5244-4079-8A20-F971C109B5B5}" presName="iconBgRect" presStyleLbl="bgShp" presStyleIdx="0" presStyleCnt="3"/>
      <dgm:spPr/>
    </dgm:pt>
    <dgm:pt modelId="{698EC69C-1EF4-4094-9DDF-CD8A6D535181}" type="pres">
      <dgm:prSet presAssocID="{BABBB599-5244-4079-8A20-F971C109B5B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eceiver"/>
        </a:ext>
      </dgm:extLst>
    </dgm:pt>
    <dgm:pt modelId="{5D1DDE0A-7134-442A-8093-B9AE85204BDE}" type="pres">
      <dgm:prSet presAssocID="{BABBB599-5244-4079-8A20-F971C109B5B5}" presName="spaceRect" presStyleCnt="0"/>
      <dgm:spPr/>
    </dgm:pt>
    <dgm:pt modelId="{F62D229B-E603-4B22-B967-4E1B52A4CCFC}" type="pres">
      <dgm:prSet presAssocID="{BABBB599-5244-4079-8A20-F971C109B5B5}" presName="textRect" presStyleLbl="revTx" presStyleIdx="0" presStyleCnt="3">
        <dgm:presLayoutVars>
          <dgm:chMax val="1"/>
          <dgm:chPref val="1"/>
        </dgm:presLayoutVars>
      </dgm:prSet>
      <dgm:spPr/>
    </dgm:pt>
    <dgm:pt modelId="{3EE02B1E-4FB2-417F-889D-B64FD1F6D584}" type="pres">
      <dgm:prSet presAssocID="{F5571C04-6E14-4419-91E8-C6AE181E6F63}" presName="sibTrans" presStyleCnt="0"/>
      <dgm:spPr/>
    </dgm:pt>
    <dgm:pt modelId="{149000BA-0623-4EFC-ABD9-CFABEC417CC5}" type="pres">
      <dgm:prSet presAssocID="{74FD9873-B55C-44F2-8B41-EF88AD24D331}" presName="compNode" presStyleCnt="0"/>
      <dgm:spPr/>
    </dgm:pt>
    <dgm:pt modelId="{E34B471E-BADA-44DD-9E9E-7FB6B9A7338B}" type="pres">
      <dgm:prSet presAssocID="{74FD9873-B55C-44F2-8B41-EF88AD24D331}" presName="iconBgRect" presStyleLbl="bgShp" presStyleIdx="1" presStyleCnt="3"/>
      <dgm:spPr/>
    </dgm:pt>
    <dgm:pt modelId="{CB7FBEF5-7E9F-4DA1-A46E-B0C9A0B0FC0A}" type="pres">
      <dgm:prSet presAssocID="{74FD9873-B55C-44F2-8B41-EF88AD24D33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73BDC581-97BE-471A-B10B-2E480CDCC4C3}" type="pres">
      <dgm:prSet presAssocID="{74FD9873-B55C-44F2-8B41-EF88AD24D331}" presName="spaceRect" presStyleCnt="0"/>
      <dgm:spPr/>
    </dgm:pt>
    <dgm:pt modelId="{F382242E-3151-4836-9F6C-F53BEC3F35BC}" type="pres">
      <dgm:prSet presAssocID="{74FD9873-B55C-44F2-8B41-EF88AD24D331}" presName="textRect" presStyleLbl="revTx" presStyleIdx="1" presStyleCnt="3">
        <dgm:presLayoutVars>
          <dgm:chMax val="1"/>
          <dgm:chPref val="1"/>
        </dgm:presLayoutVars>
      </dgm:prSet>
      <dgm:spPr/>
    </dgm:pt>
    <dgm:pt modelId="{9A66D63F-4B1B-499E-9EFF-33F26B4EBBDA}" type="pres">
      <dgm:prSet presAssocID="{1723D676-E83E-4134-BCBB-AA260F34465D}" presName="sibTrans" presStyleCnt="0"/>
      <dgm:spPr/>
    </dgm:pt>
    <dgm:pt modelId="{C5D96B70-A0BD-4930-B990-8D7D0DE99B5C}" type="pres">
      <dgm:prSet presAssocID="{FDDFD427-B8D1-432B-B2DA-447FD5C92763}" presName="compNode" presStyleCnt="0"/>
      <dgm:spPr/>
    </dgm:pt>
    <dgm:pt modelId="{FA665566-E9BD-4EAF-8CC4-7E6734443CBB}" type="pres">
      <dgm:prSet presAssocID="{FDDFD427-B8D1-432B-B2DA-447FD5C92763}" presName="iconBgRect" presStyleLbl="bgShp" presStyleIdx="2" presStyleCnt="3"/>
      <dgm:spPr/>
    </dgm:pt>
    <dgm:pt modelId="{107ED108-0C39-4B90-AB53-065BE81BBD19}" type="pres">
      <dgm:prSet presAssocID="{FDDFD427-B8D1-432B-B2DA-447FD5C9276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vel"/>
        </a:ext>
      </dgm:extLst>
    </dgm:pt>
    <dgm:pt modelId="{BD369BCE-6032-46F5-BB3B-A66D902BC85E}" type="pres">
      <dgm:prSet presAssocID="{FDDFD427-B8D1-432B-B2DA-447FD5C92763}" presName="spaceRect" presStyleCnt="0"/>
      <dgm:spPr/>
    </dgm:pt>
    <dgm:pt modelId="{84984082-DF67-4218-B9EF-355C88FFE087}" type="pres">
      <dgm:prSet presAssocID="{FDDFD427-B8D1-432B-B2DA-447FD5C92763}" presName="textRect" presStyleLbl="revTx" presStyleIdx="2" presStyleCnt="3">
        <dgm:presLayoutVars>
          <dgm:chMax val="1"/>
          <dgm:chPref val="1"/>
        </dgm:presLayoutVars>
      </dgm:prSet>
      <dgm:spPr/>
    </dgm:pt>
  </dgm:ptLst>
  <dgm:cxnLst>
    <dgm:cxn modelId="{E0F81C13-2E39-8C47-8EE7-FEC67EEF7C20}" type="presOf" srcId="{BABBB599-5244-4079-8A20-F971C109B5B5}" destId="{F62D229B-E603-4B22-B967-4E1B52A4CCFC}" srcOrd="0" destOrd="0" presId="urn:microsoft.com/office/officeart/2018/5/layout/IconCircleLabelList"/>
    <dgm:cxn modelId="{3998B53D-501D-A245-9C4D-B5BD4FA5B552}" type="presOf" srcId="{E12CFE02-281E-4DA1-A886-14028141A353}" destId="{9994C4BC-2AF1-4986-B801-BB068B89F6FC}" srcOrd="0" destOrd="0" presId="urn:microsoft.com/office/officeart/2018/5/layout/IconCircleLabelList"/>
    <dgm:cxn modelId="{37141642-39AE-4746-BE63-B1555693D0C2}" type="presOf" srcId="{FDDFD427-B8D1-432B-B2DA-447FD5C92763}" destId="{84984082-DF67-4218-B9EF-355C88FFE087}" srcOrd="0" destOrd="0" presId="urn:microsoft.com/office/officeart/2018/5/layout/IconCircleLabelList"/>
    <dgm:cxn modelId="{325EE344-7A2B-D541-AC95-4656CEA23D57}" type="presOf" srcId="{74FD9873-B55C-44F2-8B41-EF88AD24D331}" destId="{F382242E-3151-4836-9F6C-F53BEC3F35BC}" srcOrd="0" destOrd="0" presId="urn:microsoft.com/office/officeart/2018/5/layout/IconCircleLabelList"/>
    <dgm:cxn modelId="{EF7A4345-9A24-4BD8-A59A-2DE1895DF66C}" srcId="{E12CFE02-281E-4DA1-A886-14028141A353}" destId="{74FD9873-B55C-44F2-8B41-EF88AD24D331}" srcOrd="1" destOrd="0" parTransId="{0FD3E8F3-09D0-4EBE-AFB6-8DE2D1D8D0C4}" sibTransId="{1723D676-E83E-4134-BCBB-AA260F34465D}"/>
    <dgm:cxn modelId="{8761D455-4F9D-4449-81B1-4A2E32B8A96A}" srcId="{E12CFE02-281E-4DA1-A886-14028141A353}" destId="{BABBB599-5244-4079-8A20-F971C109B5B5}" srcOrd="0" destOrd="0" parTransId="{9D7CC3CA-C2A7-479B-A4D7-9C55C0F46DBE}" sibTransId="{F5571C04-6E14-4419-91E8-C6AE181E6F63}"/>
    <dgm:cxn modelId="{004B83E2-48AB-4B5E-8584-B88CA67F38E9}" srcId="{E12CFE02-281E-4DA1-A886-14028141A353}" destId="{FDDFD427-B8D1-432B-B2DA-447FD5C92763}" srcOrd="2" destOrd="0" parTransId="{1BA7652D-70A1-4399-8D36-AF9B95B09750}" sibTransId="{58113AE5-7A4F-4AEC-A3B2-3387CB5317D2}"/>
    <dgm:cxn modelId="{3BA4ADA3-5920-384F-92D1-8E6694F7DC04}" type="presParOf" srcId="{9994C4BC-2AF1-4986-B801-BB068B89F6FC}" destId="{64354ABB-B07B-4381-AE52-47747BD0D97D}" srcOrd="0" destOrd="0" presId="urn:microsoft.com/office/officeart/2018/5/layout/IconCircleLabelList"/>
    <dgm:cxn modelId="{566F9774-3321-7849-BDE9-1F5E5C49F633}" type="presParOf" srcId="{64354ABB-B07B-4381-AE52-47747BD0D97D}" destId="{F6F8F455-582D-48B3-927D-116F9FB5F98A}" srcOrd="0" destOrd="0" presId="urn:microsoft.com/office/officeart/2018/5/layout/IconCircleLabelList"/>
    <dgm:cxn modelId="{2A7DBAF2-CB4B-E646-B901-977BBC82196E}" type="presParOf" srcId="{64354ABB-B07B-4381-AE52-47747BD0D97D}" destId="{698EC69C-1EF4-4094-9DDF-CD8A6D535181}" srcOrd="1" destOrd="0" presId="urn:microsoft.com/office/officeart/2018/5/layout/IconCircleLabelList"/>
    <dgm:cxn modelId="{49880162-41E8-E643-A06D-94D1AFD64356}" type="presParOf" srcId="{64354ABB-B07B-4381-AE52-47747BD0D97D}" destId="{5D1DDE0A-7134-442A-8093-B9AE85204BDE}" srcOrd="2" destOrd="0" presId="urn:microsoft.com/office/officeart/2018/5/layout/IconCircleLabelList"/>
    <dgm:cxn modelId="{BAA00667-FE59-6D44-88F5-02EB0E6E0DFD}" type="presParOf" srcId="{64354ABB-B07B-4381-AE52-47747BD0D97D}" destId="{F62D229B-E603-4B22-B967-4E1B52A4CCFC}" srcOrd="3" destOrd="0" presId="urn:microsoft.com/office/officeart/2018/5/layout/IconCircleLabelList"/>
    <dgm:cxn modelId="{6408B8BB-9961-684E-A044-BCD83E3E9E78}" type="presParOf" srcId="{9994C4BC-2AF1-4986-B801-BB068B89F6FC}" destId="{3EE02B1E-4FB2-417F-889D-B64FD1F6D584}" srcOrd="1" destOrd="0" presId="urn:microsoft.com/office/officeart/2018/5/layout/IconCircleLabelList"/>
    <dgm:cxn modelId="{134EB489-945D-6D4C-AA17-AF82EA63BA76}" type="presParOf" srcId="{9994C4BC-2AF1-4986-B801-BB068B89F6FC}" destId="{149000BA-0623-4EFC-ABD9-CFABEC417CC5}" srcOrd="2" destOrd="0" presId="urn:microsoft.com/office/officeart/2018/5/layout/IconCircleLabelList"/>
    <dgm:cxn modelId="{F652EB66-4BC8-F34D-92B2-C963702C745E}" type="presParOf" srcId="{149000BA-0623-4EFC-ABD9-CFABEC417CC5}" destId="{E34B471E-BADA-44DD-9E9E-7FB6B9A7338B}" srcOrd="0" destOrd="0" presId="urn:microsoft.com/office/officeart/2018/5/layout/IconCircleLabelList"/>
    <dgm:cxn modelId="{7559EE35-75E6-1A44-8732-3E2159EB3B65}" type="presParOf" srcId="{149000BA-0623-4EFC-ABD9-CFABEC417CC5}" destId="{CB7FBEF5-7E9F-4DA1-A46E-B0C9A0B0FC0A}" srcOrd="1" destOrd="0" presId="urn:microsoft.com/office/officeart/2018/5/layout/IconCircleLabelList"/>
    <dgm:cxn modelId="{96C91586-96D8-6944-8A24-484F0B675EB0}" type="presParOf" srcId="{149000BA-0623-4EFC-ABD9-CFABEC417CC5}" destId="{73BDC581-97BE-471A-B10B-2E480CDCC4C3}" srcOrd="2" destOrd="0" presId="urn:microsoft.com/office/officeart/2018/5/layout/IconCircleLabelList"/>
    <dgm:cxn modelId="{076318CE-3EB3-CF46-86E1-B0F28E042E73}" type="presParOf" srcId="{149000BA-0623-4EFC-ABD9-CFABEC417CC5}" destId="{F382242E-3151-4836-9F6C-F53BEC3F35BC}" srcOrd="3" destOrd="0" presId="urn:microsoft.com/office/officeart/2018/5/layout/IconCircleLabelList"/>
    <dgm:cxn modelId="{65AFAC2F-324E-3B43-ACB6-C6429CC1834A}" type="presParOf" srcId="{9994C4BC-2AF1-4986-B801-BB068B89F6FC}" destId="{9A66D63F-4B1B-499E-9EFF-33F26B4EBBDA}" srcOrd="3" destOrd="0" presId="urn:microsoft.com/office/officeart/2018/5/layout/IconCircleLabelList"/>
    <dgm:cxn modelId="{66AE62EF-2579-2441-B3C1-0224851E0D2B}" type="presParOf" srcId="{9994C4BC-2AF1-4986-B801-BB068B89F6FC}" destId="{C5D96B70-A0BD-4930-B990-8D7D0DE99B5C}" srcOrd="4" destOrd="0" presId="urn:microsoft.com/office/officeart/2018/5/layout/IconCircleLabelList"/>
    <dgm:cxn modelId="{C8A66BF3-38DC-484C-9356-9A2C56161905}" type="presParOf" srcId="{C5D96B70-A0BD-4930-B990-8D7D0DE99B5C}" destId="{FA665566-E9BD-4EAF-8CC4-7E6734443CBB}" srcOrd="0" destOrd="0" presId="urn:microsoft.com/office/officeart/2018/5/layout/IconCircleLabelList"/>
    <dgm:cxn modelId="{60B48BF2-2D9C-9747-BF08-E1B912F837EF}" type="presParOf" srcId="{C5D96B70-A0BD-4930-B990-8D7D0DE99B5C}" destId="{107ED108-0C39-4B90-AB53-065BE81BBD19}" srcOrd="1" destOrd="0" presId="urn:microsoft.com/office/officeart/2018/5/layout/IconCircleLabelList"/>
    <dgm:cxn modelId="{04A817BD-674F-D04D-B8A2-6DE08281514B}" type="presParOf" srcId="{C5D96B70-A0BD-4930-B990-8D7D0DE99B5C}" destId="{BD369BCE-6032-46F5-BB3B-A66D902BC85E}" srcOrd="2" destOrd="0" presId="urn:microsoft.com/office/officeart/2018/5/layout/IconCircleLabelList"/>
    <dgm:cxn modelId="{2999CD3B-EFC7-6A4C-9E07-A2466882A875}" type="presParOf" srcId="{C5D96B70-A0BD-4930-B990-8D7D0DE99B5C}" destId="{84984082-DF67-4218-B9EF-355C88FFE087}"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C9BDD6-E36F-47E4-98EC-3A64E1CD5C4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D75C827-CE36-40FB-B2FF-0279088A8D7B}">
      <dgm:prSet/>
      <dgm:spPr/>
      <dgm:t>
        <a:bodyPr/>
        <a:lstStyle/>
        <a:p>
          <a:pPr algn="ctr"/>
          <a:r>
            <a:rPr lang="en-US"/>
            <a:t>Overview of Title IX at AC </a:t>
          </a:r>
        </a:p>
      </dgm:t>
    </dgm:pt>
    <dgm:pt modelId="{086D17DD-2455-479E-B901-2DC8A039AF7A}" type="parTrans" cxnId="{C5F0AD53-03DB-4B30-8E65-EC49C2FBB5CD}">
      <dgm:prSet/>
      <dgm:spPr/>
      <dgm:t>
        <a:bodyPr/>
        <a:lstStyle/>
        <a:p>
          <a:endParaRPr lang="en-US"/>
        </a:p>
      </dgm:t>
    </dgm:pt>
    <dgm:pt modelId="{DC4C8C5E-3957-4F5D-99D8-D65D992C7568}" type="sibTrans" cxnId="{C5F0AD53-03DB-4B30-8E65-EC49C2FBB5CD}">
      <dgm:prSet/>
      <dgm:spPr/>
      <dgm:t>
        <a:bodyPr/>
        <a:lstStyle/>
        <a:p>
          <a:endParaRPr lang="en-US"/>
        </a:p>
      </dgm:t>
    </dgm:pt>
    <dgm:pt modelId="{280AF6C5-1987-4233-9FB6-82F34426AC04}">
      <dgm:prSet/>
      <dgm:spPr/>
      <dgm:t>
        <a:bodyPr/>
        <a:lstStyle/>
        <a:p>
          <a:pPr algn="ctr"/>
          <a:r>
            <a:rPr lang="en-US" dirty="0"/>
            <a:t>Employee Reporting Obligations </a:t>
          </a:r>
        </a:p>
      </dgm:t>
    </dgm:pt>
    <dgm:pt modelId="{7648F4BA-FB44-4EFF-B742-891CC40DFF72}" type="parTrans" cxnId="{592CDEEA-081B-422C-99F3-6B4A530DD9B2}">
      <dgm:prSet/>
      <dgm:spPr/>
      <dgm:t>
        <a:bodyPr/>
        <a:lstStyle/>
        <a:p>
          <a:endParaRPr lang="en-US"/>
        </a:p>
      </dgm:t>
    </dgm:pt>
    <dgm:pt modelId="{67C069F5-D214-4FCB-BF70-9B21884B3AE1}" type="sibTrans" cxnId="{592CDEEA-081B-422C-99F3-6B4A530DD9B2}">
      <dgm:prSet/>
      <dgm:spPr/>
      <dgm:t>
        <a:bodyPr/>
        <a:lstStyle/>
        <a:p>
          <a:endParaRPr lang="en-US"/>
        </a:p>
      </dgm:t>
    </dgm:pt>
    <dgm:pt modelId="{8CAE5CA0-106D-0343-82DA-E36EA302FC9B}">
      <dgm:prSet/>
      <dgm:spPr/>
      <dgm:t>
        <a:bodyPr/>
        <a:lstStyle/>
        <a:p>
          <a:pPr algn="ctr"/>
          <a:r>
            <a:rPr lang="en-US" dirty="0"/>
            <a:t>Handling Student Disclosures </a:t>
          </a:r>
        </a:p>
      </dgm:t>
    </dgm:pt>
    <dgm:pt modelId="{BABA3C25-A330-C145-96CB-723190BB7481}" type="parTrans" cxnId="{7EE35C83-2136-6B4F-810D-23932401BF51}">
      <dgm:prSet/>
      <dgm:spPr/>
      <dgm:t>
        <a:bodyPr/>
        <a:lstStyle/>
        <a:p>
          <a:endParaRPr lang="en-US"/>
        </a:p>
      </dgm:t>
    </dgm:pt>
    <dgm:pt modelId="{D266242D-A398-9E4C-892E-92ADFF1E83E5}" type="sibTrans" cxnId="{7EE35C83-2136-6B4F-810D-23932401BF51}">
      <dgm:prSet/>
      <dgm:spPr/>
      <dgm:t>
        <a:bodyPr/>
        <a:lstStyle/>
        <a:p>
          <a:endParaRPr lang="en-US"/>
        </a:p>
      </dgm:t>
    </dgm:pt>
    <dgm:pt modelId="{6066FD20-66F4-4349-A3AC-BF964276DA16}">
      <dgm:prSet/>
      <dgm:spPr/>
      <dgm:t>
        <a:bodyPr/>
        <a:lstStyle/>
        <a:p>
          <a:pPr algn="ctr"/>
          <a:r>
            <a:rPr lang="en-US" dirty="0"/>
            <a:t>Student </a:t>
          </a:r>
          <a:r>
            <a:rPr lang="en-US"/>
            <a:t>Training Update </a:t>
          </a:r>
          <a:endParaRPr lang="en-US" dirty="0"/>
        </a:p>
      </dgm:t>
    </dgm:pt>
    <dgm:pt modelId="{FC1C0039-E6DF-1D41-8420-B3C562D17CC0}" type="parTrans" cxnId="{D056EFE4-AAB7-844C-941E-769DE8BA7CFA}">
      <dgm:prSet/>
      <dgm:spPr/>
      <dgm:t>
        <a:bodyPr/>
        <a:lstStyle/>
        <a:p>
          <a:endParaRPr lang="en-US"/>
        </a:p>
      </dgm:t>
    </dgm:pt>
    <dgm:pt modelId="{5170B165-7552-F94A-94EC-F4E15AD5D640}" type="sibTrans" cxnId="{D056EFE4-AAB7-844C-941E-769DE8BA7CFA}">
      <dgm:prSet/>
      <dgm:spPr/>
      <dgm:t>
        <a:bodyPr/>
        <a:lstStyle/>
        <a:p>
          <a:endParaRPr lang="en-US"/>
        </a:p>
      </dgm:t>
    </dgm:pt>
    <dgm:pt modelId="{BF123EB4-0F06-F74C-91F1-7F70A7FF9311}" type="pres">
      <dgm:prSet presAssocID="{6EC9BDD6-E36F-47E4-98EC-3A64E1CD5C40}" presName="linear" presStyleCnt="0">
        <dgm:presLayoutVars>
          <dgm:animLvl val="lvl"/>
          <dgm:resizeHandles val="exact"/>
        </dgm:presLayoutVars>
      </dgm:prSet>
      <dgm:spPr/>
    </dgm:pt>
    <dgm:pt modelId="{93B61881-1646-254F-8CA2-484120839E48}" type="pres">
      <dgm:prSet presAssocID="{AD75C827-CE36-40FB-B2FF-0279088A8D7B}" presName="parentText" presStyleLbl="node1" presStyleIdx="0" presStyleCnt="4">
        <dgm:presLayoutVars>
          <dgm:chMax val="0"/>
          <dgm:bulletEnabled val="1"/>
        </dgm:presLayoutVars>
      </dgm:prSet>
      <dgm:spPr/>
    </dgm:pt>
    <dgm:pt modelId="{1B8EC340-341D-5A49-BFCD-8D00924C4F90}" type="pres">
      <dgm:prSet presAssocID="{DC4C8C5E-3957-4F5D-99D8-D65D992C7568}" presName="spacer" presStyleCnt="0"/>
      <dgm:spPr/>
    </dgm:pt>
    <dgm:pt modelId="{C94C80CA-75B8-0A46-9E00-9A90435DCEE2}" type="pres">
      <dgm:prSet presAssocID="{8CAE5CA0-106D-0343-82DA-E36EA302FC9B}" presName="parentText" presStyleLbl="node1" presStyleIdx="1" presStyleCnt="4">
        <dgm:presLayoutVars>
          <dgm:chMax val="0"/>
          <dgm:bulletEnabled val="1"/>
        </dgm:presLayoutVars>
      </dgm:prSet>
      <dgm:spPr/>
    </dgm:pt>
    <dgm:pt modelId="{571746A6-CB96-544A-9FBB-2904542C1141}" type="pres">
      <dgm:prSet presAssocID="{D266242D-A398-9E4C-892E-92ADFF1E83E5}" presName="spacer" presStyleCnt="0"/>
      <dgm:spPr/>
    </dgm:pt>
    <dgm:pt modelId="{CF0DACB5-48B4-CF43-87FE-3614F66EB413}" type="pres">
      <dgm:prSet presAssocID="{280AF6C5-1987-4233-9FB6-82F34426AC04}" presName="parentText" presStyleLbl="node1" presStyleIdx="2" presStyleCnt="4">
        <dgm:presLayoutVars>
          <dgm:chMax val="0"/>
          <dgm:bulletEnabled val="1"/>
        </dgm:presLayoutVars>
      </dgm:prSet>
      <dgm:spPr/>
    </dgm:pt>
    <dgm:pt modelId="{CF005D7F-B6A5-BA40-AB30-3EADE3828DC6}" type="pres">
      <dgm:prSet presAssocID="{67C069F5-D214-4FCB-BF70-9B21884B3AE1}" presName="spacer" presStyleCnt="0"/>
      <dgm:spPr/>
    </dgm:pt>
    <dgm:pt modelId="{A00EAD72-8780-884C-B100-8FB82F5A26EC}" type="pres">
      <dgm:prSet presAssocID="{6066FD20-66F4-4349-A3AC-BF964276DA16}" presName="parentText" presStyleLbl="node1" presStyleIdx="3" presStyleCnt="4">
        <dgm:presLayoutVars>
          <dgm:chMax val="0"/>
          <dgm:bulletEnabled val="1"/>
        </dgm:presLayoutVars>
      </dgm:prSet>
      <dgm:spPr/>
    </dgm:pt>
  </dgm:ptLst>
  <dgm:cxnLst>
    <dgm:cxn modelId="{5DFB3D30-386A-6644-ACF8-1213674CFAE0}" type="presOf" srcId="{6EC9BDD6-E36F-47E4-98EC-3A64E1CD5C40}" destId="{BF123EB4-0F06-F74C-91F1-7F70A7FF9311}" srcOrd="0" destOrd="0" presId="urn:microsoft.com/office/officeart/2005/8/layout/vList2"/>
    <dgm:cxn modelId="{2520B730-6599-EE4F-8150-3D82BB7ADDC1}" type="presOf" srcId="{8CAE5CA0-106D-0343-82DA-E36EA302FC9B}" destId="{C94C80CA-75B8-0A46-9E00-9A90435DCEE2}" srcOrd="0" destOrd="0" presId="urn:microsoft.com/office/officeart/2005/8/layout/vList2"/>
    <dgm:cxn modelId="{3ECD413C-03BD-A745-81B6-0A63359F741F}" type="presOf" srcId="{6066FD20-66F4-4349-A3AC-BF964276DA16}" destId="{A00EAD72-8780-884C-B100-8FB82F5A26EC}" srcOrd="0" destOrd="0" presId="urn:microsoft.com/office/officeart/2005/8/layout/vList2"/>
    <dgm:cxn modelId="{C5F0AD53-03DB-4B30-8E65-EC49C2FBB5CD}" srcId="{6EC9BDD6-E36F-47E4-98EC-3A64E1CD5C40}" destId="{AD75C827-CE36-40FB-B2FF-0279088A8D7B}" srcOrd="0" destOrd="0" parTransId="{086D17DD-2455-479E-B901-2DC8A039AF7A}" sibTransId="{DC4C8C5E-3957-4F5D-99D8-D65D992C7568}"/>
    <dgm:cxn modelId="{7EE35C83-2136-6B4F-810D-23932401BF51}" srcId="{6EC9BDD6-E36F-47E4-98EC-3A64E1CD5C40}" destId="{8CAE5CA0-106D-0343-82DA-E36EA302FC9B}" srcOrd="1" destOrd="0" parTransId="{BABA3C25-A330-C145-96CB-723190BB7481}" sibTransId="{D266242D-A398-9E4C-892E-92ADFF1E83E5}"/>
    <dgm:cxn modelId="{8E19AE93-D297-5F41-B281-3FB59BF646C5}" type="presOf" srcId="{AD75C827-CE36-40FB-B2FF-0279088A8D7B}" destId="{93B61881-1646-254F-8CA2-484120839E48}" srcOrd="0" destOrd="0" presId="urn:microsoft.com/office/officeart/2005/8/layout/vList2"/>
    <dgm:cxn modelId="{A61B59E0-88CF-D945-A750-510A6361CA29}" type="presOf" srcId="{280AF6C5-1987-4233-9FB6-82F34426AC04}" destId="{CF0DACB5-48B4-CF43-87FE-3614F66EB413}" srcOrd="0" destOrd="0" presId="urn:microsoft.com/office/officeart/2005/8/layout/vList2"/>
    <dgm:cxn modelId="{D056EFE4-AAB7-844C-941E-769DE8BA7CFA}" srcId="{6EC9BDD6-E36F-47E4-98EC-3A64E1CD5C40}" destId="{6066FD20-66F4-4349-A3AC-BF964276DA16}" srcOrd="3" destOrd="0" parTransId="{FC1C0039-E6DF-1D41-8420-B3C562D17CC0}" sibTransId="{5170B165-7552-F94A-94EC-F4E15AD5D640}"/>
    <dgm:cxn modelId="{592CDEEA-081B-422C-99F3-6B4A530DD9B2}" srcId="{6EC9BDD6-E36F-47E4-98EC-3A64E1CD5C40}" destId="{280AF6C5-1987-4233-9FB6-82F34426AC04}" srcOrd="2" destOrd="0" parTransId="{7648F4BA-FB44-4EFF-B742-891CC40DFF72}" sibTransId="{67C069F5-D214-4FCB-BF70-9B21884B3AE1}"/>
    <dgm:cxn modelId="{53E9A4A4-36AA-9D4A-B7AB-D1B7DDF70932}" type="presParOf" srcId="{BF123EB4-0F06-F74C-91F1-7F70A7FF9311}" destId="{93B61881-1646-254F-8CA2-484120839E48}" srcOrd="0" destOrd="0" presId="urn:microsoft.com/office/officeart/2005/8/layout/vList2"/>
    <dgm:cxn modelId="{95DCA010-CC42-1F4E-A7F9-FFD6A28A2F42}" type="presParOf" srcId="{BF123EB4-0F06-F74C-91F1-7F70A7FF9311}" destId="{1B8EC340-341D-5A49-BFCD-8D00924C4F90}" srcOrd="1" destOrd="0" presId="urn:microsoft.com/office/officeart/2005/8/layout/vList2"/>
    <dgm:cxn modelId="{2D259E98-A726-474F-BDFF-B781FB26D88E}" type="presParOf" srcId="{BF123EB4-0F06-F74C-91F1-7F70A7FF9311}" destId="{C94C80CA-75B8-0A46-9E00-9A90435DCEE2}" srcOrd="2" destOrd="0" presId="urn:microsoft.com/office/officeart/2005/8/layout/vList2"/>
    <dgm:cxn modelId="{2EE3F55A-D860-974B-82CA-BD9AD9757D95}" type="presParOf" srcId="{BF123EB4-0F06-F74C-91F1-7F70A7FF9311}" destId="{571746A6-CB96-544A-9FBB-2904542C1141}" srcOrd="3" destOrd="0" presId="urn:microsoft.com/office/officeart/2005/8/layout/vList2"/>
    <dgm:cxn modelId="{063F0793-F1B9-6A45-BF0A-6C3398A8B25E}" type="presParOf" srcId="{BF123EB4-0F06-F74C-91F1-7F70A7FF9311}" destId="{CF0DACB5-48B4-CF43-87FE-3614F66EB413}" srcOrd="4" destOrd="0" presId="urn:microsoft.com/office/officeart/2005/8/layout/vList2"/>
    <dgm:cxn modelId="{BFC5BB13-D23B-E344-823E-7BD36D828FD1}" type="presParOf" srcId="{BF123EB4-0F06-F74C-91F1-7F70A7FF9311}" destId="{CF005D7F-B6A5-BA40-AB30-3EADE3828DC6}" srcOrd="5" destOrd="0" presId="urn:microsoft.com/office/officeart/2005/8/layout/vList2"/>
    <dgm:cxn modelId="{CEFBCC01-92F9-D64A-9780-97B060840181}" type="presParOf" srcId="{BF123EB4-0F06-F74C-91F1-7F70A7FF9311}" destId="{A00EAD72-8780-884C-B100-8FB82F5A26E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B97473-2EDA-4B52-8EBD-3AFD8CF260D7}"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A7BA332-2F81-4F07-86A7-F33B3C3AA1E3}">
      <dgm:prSet/>
      <dgm:spPr/>
      <dgm:t>
        <a:bodyPr/>
        <a:lstStyle/>
        <a:p>
          <a:pPr>
            <a:lnSpc>
              <a:spcPct val="100000"/>
            </a:lnSpc>
          </a:pPr>
          <a:r>
            <a:rPr lang="en-US" dirty="0"/>
            <a:t>Prohibited Conduct </a:t>
          </a:r>
        </a:p>
      </dgm:t>
    </dgm:pt>
    <dgm:pt modelId="{50BBE74C-F40F-4A57-BE23-7201E8916078}" type="parTrans" cxnId="{0C4386A2-E7FE-4DDB-AD1B-21D5B1DA0DFA}">
      <dgm:prSet/>
      <dgm:spPr/>
      <dgm:t>
        <a:bodyPr/>
        <a:lstStyle/>
        <a:p>
          <a:endParaRPr lang="en-US"/>
        </a:p>
      </dgm:t>
    </dgm:pt>
    <dgm:pt modelId="{5A02E9DE-1B10-4CD6-8D95-B7D896EA697A}" type="sibTrans" cxnId="{0C4386A2-E7FE-4DDB-AD1B-21D5B1DA0DFA}">
      <dgm:prSet/>
      <dgm:spPr/>
      <dgm:t>
        <a:bodyPr/>
        <a:lstStyle/>
        <a:p>
          <a:endParaRPr lang="en-US"/>
        </a:p>
      </dgm:t>
    </dgm:pt>
    <dgm:pt modelId="{C1721BEF-0A67-41C7-A788-09D44C4F4612}">
      <dgm:prSet/>
      <dgm:spPr/>
      <dgm:t>
        <a:bodyPr/>
        <a:lstStyle/>
        <a:p>
          <a:pPr>
            <a:lnSpc>
              <a:spcPct val="100000"/>
            </a:lnSpc>
          </a:pPr>
          <a:r>
            <a:rPr lang="en-US" dirty="0"/>
            <a:t>Process Outline </a:t>
          </a:r>
        </a:p>
      </dgm:t>
    </dgm:pt>
    <dgm:pt modelId="{004DC6AD-B0F0-4BC8-8DE5-4E237A0C5646}" type="parTrans" cxnId="{C21F4DDC-7B83-4F91-A858-F1B1DB03DCAA}">
      <dgm:prSet/>
      <dgm:spPr/>
      <dgm:t>
        <a:bodyPr/>
        <a:lstStyle/>
        <a:p>
          <a:endParaRPr lang="en-US"/>
        </a:p>
      </dgm:t>
    </dgm:pt>
    <dgm:pt modelId="{24236B64-B014-4FFF-98FF-5546CF2C5C14}" type="sibTrans" cxnId="{C21F4DDC-7B83-4F91-A858-F1B1DB03DCAA}">
      <dgm:prSet/>
      <dgm:spPr/>
      <dgm:t>
        <a:bodyPr/>
        <a:lstStyle/>
        <a:p>
          <a:endParaRPr lang="en-US"/>
        </a:p>
      </dgm:t>
    </dgm:pt>
    <dgm:pt modelId="{4FE31402-F7E7-4425-9E4E-C0D98B933FF5}">
      <dgm:prSet/>
      <dgm:spPr/>
      <dgm:t>
        <a:bodyPr/>
        <a:lstStyle/>
        <a:p>
          <a:pPr>
            <a:lnSpc>
              <a:spcPct val="100000"/>
            </a:lnSpc>
          </a:pPr>
          <a:r>
            <a:rPr lang="en-US" dirty="0"/>
            <a:t>Reporting Misconduct</a:t>
          </a:r>
        </a:p>
      </dgm:t>
    </dgm:pt>
    <dgm:pt modelId="{021AC0B4-254A-4B0F-AABD-F79A981BFA70}" type="parTrans" cxnId="{CB0F3AF1-1EE9-49B8-852F-43D5271C5DEB}">
      <dgm:prSet/>
      <dgm:spPr/>
      <dgm:t>
        <a:bodyPr/>
        <a:lstStyle/>
        <a:p>
          <a:endParaRPr lang="en-US"/>
        </a:p>
      </dgm:t>
    </dgm:pt>
    <dgm:pt modelId="{848B9FAC-B097-48A3-9801-4DFD74EC774B}" type="sibTrans" cxnId="{CB0F3AF1-1EE9-49B8-852F-43D5271C5DEB}">
      <dgm:prSet/>
      <dgm:spPr/>
      <dgm:t>
        <a:bodyPr/>
        <a:lstStyle/>
        <a:p>
          <a:endParaRPr lang="en-US"/>
        </a:p>
      </dgm:t>
    </dgm:pt>
    <dgm:pt modelId="{4F3EE351-8768-3945-8E63-332CDA2CC2F9}">
      <dgm:prSet/>
      <dgm:spPr/>
      <dgm:t>
        <a:bodyPr/>
        <a:lstStyle/>
        <a:p>
          <a:pPr>
            <a:lnSpc>
              <a:spcPct val="100000"/>
            </a:lnSpc>
          </a:pPr>
          <a:r>
            <a:rPr lang="en-US" dirty="0"/>
            <a:t>Policy Definitions</a:t>
          </a:r>
        </a:p>
      </dgm:t>
    </dgm:pt>
    <dgm:pt modelId="{87EE81DA-3D63-0045-8EEF-B5907EEECBB9}" type="parTrans" cxnId="{D74801BF-8CD3-1B4E-B858-7AE359171AC8}">
      <dgm:prSet/>
      <dgm:spPr/>
      <dgm:t>
        <a:bodyPr/>
        <a:lstStyle/>
        <a:p>
          <a:endParaRPr lang="en-US"/>
        </a:p>
      </dgm:t>
    </dgm:pt>
    <dgm:pt modelId="{C5F03F95-5412-0E49-BD84-5DA6033C024F}" type="sibTrans" cxnId="{D74801BF-8CD3-1B4E-B858-7AE359171AC8}">
      <dgm:prSet/>
      <dgm:spPr/>
      <dgm:t>
        <a:bodyPr/>
        <a:lstStyle/>
        <a:p>
          <a:endParaRPr lang="en-US"/>
        </a:p>
      </dgm:t>
    </dgm:pt>
    <dgm:pt modelId="{E59CC586-54CA-474B-BAD9-629D4221D24E}">
      <dgm:prSet/>
      <dgm:spPr/>
      <dgm:t>
        <a:bodyPr/>
        <a:lstStyle/>
        <a:p>
          <a:pPr>
            <a:lnSpc>
              <a:spcPct val="100000"/>
            </a:lnSpc>
          </a:pPr>
          <a:r>
            <a:rPr lang="en-US" dirty="0"/>
            <a:t>Austin College Website Navigation </a:t>
          </a:r>
        </a:p>
      </dgm:t>
    </dgm:pt>
    <dgm:pt modelId="{DA247777-52EE-3043-9587-0BD4B4680A39}" type="parTrans" cxnId="{BEFB54DD-4C42-F94E-9972-2E02F1A79C70}">
      <dgm:prSet/>
      <dgm:spPr/>
      <dgm:t>
        <a:bodyPr/>
        <a:lstStyle/>
        <a:p>
          <a:endParaRPr lang="en-US"/>
        </a:p>
      </dgm:t>
    </dgm:pt>
    <dgm:pt modelId="{1F40F955-2C02-804C-B211-B2FD2491406A}" type="sibTrans" cxnId="{BEFB54DD-4C42-F94E-9972-2E02F1A79C70}">
      <dgm:prSet/>
      <dgm:spPr/>
      <dgm:t>
        <a:bodyPr/>
        <a:lstStyle/>
        <a:p>
          <a:endParaRPr lang="en-US"/>
        </a:p>
      </dgm:t>
    </dgm:pt>
    <dgm:pt modelId="{E33EB3AD-30DA-4CFE-B507-2D5354B9B46B}" type="pres">
      <dgm:prSet presAssocID="{80B97473-2EDA-4B52-8EBD-3AFD8CF260D7}" presName="root" presStyleCnt="0">
        <dgm:presLayoutVars>
          <dgm:dir/>
          <dgm:resizeHandles val="exact"/>
        </dgm:presLayoutVars>
      </dgm:prSet>
      <dgm:spPr/>
    </dgm:pt>
    <dgm:pt modelId="{8F3696DC-6A14-48B3-A865-16619827B202}" type="pres">
      <dgm:prSet presAssocID="{FA7BA332-2F81-4F07-86A7-F33B3C3AA1E3}" presName="compNode" presStyleCnt="0"/>
      <dgm:spPr/>
    </dgm:pt>
    <dgm:pt modelId="{3AA3C0B6-A075-4D71-A8EF-D445CBBE47FC}" type="pres">
      <dgm:prSet presAssocID="{FA7BA332-2F81-4F07-86A7-F33B3C3AA1E3}" presName="bgRect" presStyleLbl="bgShp" presStyleIdx="0" presStyleCnt="5"/>
      <dgm:spPr/>
    </dgm:pt>
    <dgm:pt modelId="{7F4F8C33-2390-4549-A1D9-668F1BF83F8B}" type="pres">
      <dgm:prSet presAssocID="{FA7BA332-2F81-4F07-86A7-F33B3C3AA1E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o sign"/>
        </a:ext>
      </dgm:extLst>
    </dgm:pt>
    <dgm:pt modelId="{E064F8F0-6441-43F7-B88B-CBA7C7A15192}" type="pres">
      <dgm:prSet presAssocID="{FA7BA332-2F81-4F07-86A7-F33B3C3AA1E3}" presName="spaceRect" presStyleCnt="0"/>
      <dgm:spPr/>
    </dgm:pt>
    <dgm:pt modelId="{866AEDE4-33EA-4620-9D68-34467DBA2039}" type="pres">
      <dgm:prSet presAssocID="{FA7BA332-2F81-4F07-86A7-F33B3C3AA1E3}" presName="parTx" presStyleLbl="revTx" presStyleIdx="0" presStyleCnt="5">
        <dgm:presLayoutVars>
          <dgm:chMax val="0"/>
          <dgm:chPref val="0"/>
        </dgm:presLayoutVars>
      </dgm:prSet>
      <dgm:spPr/>
    </dgm:pt>
    <dgm:pt modelId="{AB81FFC9-6A8C-4088-A25E-CD861421D0EF}" type="pres">
      <dgm:prSet presAssocID="{5A02E9DE-1B10-4CD6-8D95-B7D896EA697A}" presName="sibTrans" presStyleCnt="0"/>
      <dgm:spPr/>
    </dgm:pt>
    <dgm:pt modelId="{E3F17EF4-6C8A-414D-B5A1-CE34F515F8C1}" type="pres">
      <dgm:prSet presAssocID="{4F3EE351-8768-3945-8E63-332CDA2CC2F9}" presName="compNode" presStyleCnt="0"/>
      <dgm:spPr/>
    </dgm:pt>
    <dgm:pt modelId="{26903BB4-4A55-C542-B5BF-1CDE9798B62A}" type="pres">
      <dgm:prSet presAssocID="{4F3EE351-8768-3945-8E63-332CDA2CC2F9}" presName="bgRect" presStyleLbl="bgShp" presStyleIdx="1" presStyleCnt="5"/>
      <dgm:spPr/>
    </dgm:pt>
    <dgm:pt modelId="{4F8A0497-071A-8140-88CD-B712E51E246D}" type="pres">
      <dgm:prSet presAssocID="{4F3EE351-8768-3945-8E63-332CDA2CC2F9}" presName="iconRect" presStyleLbl="node1" presStyleIdx="1" presStyleCnt="5" custLinFactX="300000" custLinFactY="100000" custLinFactNeighborX="329183" custLinFactNeighborY="111385"/>
      <dgm:spPr/>
    </dgm:pt>
    <dgm:pt modelId="{6ACCF133-79BD-494E-BFB2-81A903A8985D}" type="pres">
      <dgm:prSet presAssocID="{4F3EE351-8768-3945-8E63-332CDA2CC2F9}" presName="spaceRect" presStyleCnt="0"/>
      <dgm:spPr/>
    </dgm:pt>
    <dgm:pt modelId="{7BCED3F4-0382-7144-AE77-AC1998C64ACF}" type="pres">
      <dgm:prSet presAssocID="{4F3EE351-8768-3945-8E63-332CDA2CC2F9}" presName="parTx" presStyleLbl="revTx" presStyleIdx="1" presStyleCnt="5">
        <dgm:presLayoutVars>
          <dgm:chMax val="0"/>
          <dgm:chPref val="0"/>
        </dgm:presLayoutVars>
      </dgm:prSet>
      <dgm:spPr/>
    </dgm:pt>
    <dgm:pt modelId="{639FBAB6-B4BE-624B-8D44-D0C16B075DD4}" type="pres">
      <dgm:prSet presAssocID="{C5F03F95-5412-0E49-BD84-5DA6033C024F}" presName="sibTrans" presStyleCnt="0"/>
      <dgm:spPr/>
    </dgm:pt>
    <dgm:pt modelId="{61242ECD-A9E4-41C9-9A46-0FE5012F6B01}" type="pres">
      <dgm:prSet presAssocID="{4FE31402-F7E7-4425-9E4E-C0D98B933FF5}" presName="compNode" presStyleCnt="0"/>
      <dgm:spPr/>
    </dgm:pt>
    <dgm:pt modelId="{0378A4FE-B18C-4BCC-9D72-2491701638BF}" type="pres">
      <dgm:prSet presAssocID="{4FE31402-F7E7-4425-9E4E-C0D98B933FF5}" presName="bgRect" presStyleLbl="bgShp" presStyleIdx="2" presStyleCnt="5"/>
      <dgm:spPr/>
    </dgm:pt>
    <dgm:pt modelId="{2FB5CFBC-CBBF-4E4F-A902-F176D7BD98E0}" type="pres">
      <dgm:prSet presAssocID="{4FE31402-F7E7-4425-9E4E-C0D98B933FF5}" presName="iconRect" presStyleLbl="node1" presStyleIdx="2"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Marketing"/>
        </a:ext>
      </dgm:extLst>
    </dgm:pt>
    <dgm:pt modelId="{373B031C-4732-4D81-B965-BD1CBD263CA7}" type="pres">
      <dgm:prSet presAssocID="{4FE31402-F7E7-4425-9E4E-C0D98B933FF5}" presName="spaceRect" presStyleCnt="0"/>
      <dgm:spPr/>
    </dgm:pt>
    <dgm:pt modelId="{CCC2A0A3-B425-46F2-B467-2B0BA640F7A6}" type="pres">
      <dgm:prSet presAssocID="{4FE31402-F7E7-4425-9E4E-C0D98B933FF5}" presName="parTx" presStyleLbl="revTx" presStyleIdx="2" presStyleCnt="5">
        <dgm:presLayoutVars>
          <dgm:chMax val="0"/>
          <dgm:chPref val="0"/>
        </dgm:presLayoutVars>
      </dgm:prSet>
      <dgm:spPr/>
    </dgm:pt>
    <dgm:pt modelId="{F9D43BF4-FDBB-7740-9759-F8480459B241}" type="pres">
      <dgm:prSet presAssocID="{848B9FAC-B097-48A3-9801-4DFD74EC774B}" presName="sibTrans" presStyleCnt="0"/>
      <dgm:spPr/>
    </dgm:pt>
    <dgm:pt modelId="{60D97EB7-7BF3-994B-8B78-B5DE02DD6C12}" type="pres">
      <dgm:prSet presAssocID="{E59CC586-54CA-474B-BAD9-629D4221D24E}" presName="compNode" presStyleCnt="0"/>
      <dgm:spPr/>
    </dgm:pt>
    <dgm:pt modelId="{CC888597-796E-1E4E-B795-5FE4478C59FC}" type="pres">
      <dgm:prSet presAssocID="{E59CC586-54CA-474B-BAD9-629D4221D24E}" presName="bgRect" presStyleLbl="bgShp" presStyleIdx="3" presStyleCnt="5"/>
      <dgm:spPr/>
    </dgm:pt>
    <dgm:pt modelId="{5679A774-A163-F945-A82C-4A1E5E21B1BB}" type="pres">
      <dgm:prSet presAssocID="{E59CC586-54CA-474B-BAD9-629D4221D24E}" presName="iconRect" presStyleLbl="node1" presStyleIdx="3" presStyleCnt="5" custLinFactNeighborX="-6857" custLinFactNeighborY="8688"/>
      <dgm:spPr>
        <a:solidFill>
          <a:schemeClr val="accent2">
            <a:hueOff val="0"/>
            <a:satOff val="0"/>
            <a:lumOff val="0"/>
            <a:alpha val="0"/>
          </a:schemeClr>
        </a:solidFill>
      </dgm:spPr>
    </dgm:pt>
    <dgm:pt modelId="{ED9F87B9-AC62-2D40-ABD8-7FE6470E6583}" type="pres">
      <dgm:prSet presAssocID="{E59CC586-54CA-474B-BAD9-629D4221D24E}" presName="spaceRect" presStyleCnt="0"/>
      <dgm:spPr/>
    </dgm:pt>
    <dgm:pt modelId="{D7E41F32-2147-B345-BE4F-1C64786B77F4}" type="pres">
      <dgm:prSet presAssocID="{E59CC586-54CA-474B-BAD9-629D4221D24E}" presName="parTx" presStyleLbl="revTx" presStyleIdx="3" presStyleCnt="5">
        <dgm:presLayoutVars>
          <dgm:chMax val="0"/>
          <dgm:chPref val="0"/>
        </dgm:presLayoutVars>
      </dgm:prSet>
      <dgm:spPr/>
    </dgm:pt>
    <dgm:pt modelId="{89BC76C1-29AC-CB42-A09A-68F696A7655B}" type="pres">
      <dgm:prSet presAssocID="{1F40F955-2C02-804C-B211-B2FD2491406A}" presName="sibTrans" presStyleCnt="0"/>
      <dgm:spPr/>
    </dgm:pt>
    <dgm:pt modelId="{028E8926-208F-4A8B-AA73-A834DD6F4656}" type="pres">
      <dgm:prSet presAssocID="{C1721BEF-0A67-41C7-A788-09D44C4F4612}" presName="compNode" presStyleCnt="0"/>
      <dgm:spPr/>
    </dgm:pt>
    <dgm:pt modelId="{BF818D3F-B7CE-4DAD-B04F-75C239514D80}" type="pres">
      <dgm:prSet presAssocID="{C1721BEF-0A67-41C7-A788-09D44C4F4612}" presName="bgRect" presStyleLbl="bgShp" presStyleIdx="4" presStyleCnt="5"/>
      <dgm:spPr/>
    </dgm:pt>
    <dgm:pt modelId="{0ED9B974-2B1E-4735-948C-D6AAB83E0E13}" type="pres">
      <dgm:prSet presAssocID="{C1721BEF-0A67-41C7-A788-09D44C4F4612}" presName="iconRect" presStyleLbl="node1" presStyleIdx="4" presStyleCnt="5" custLinFactNeighborX="2487" custLinFactNeighborY="10649"/>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 List"/>
        </a:ext>
      </dgm:extLst>
    </dgm:pt>
    <dgm:pt modelId="{ACE4008C-FB9B-453C-AE98-1899B0CE1454}" type="pres">
      <dgm:prSet presAssocID="{C1721BEF-0A67-41C7-A788-09D44C4F4612}" presName="spaceRect" presStyleCnt="0"/>
      <dgm:spPr/>
    </dgm:pt>
    <dgm:pt modelId="{A09272AF-2A14-4B52-83D0-0C16701132E4}" type="pres">
      <dgm:prSet presAssocID="{C1721BEF-0A67-41C7-A788-09D44C4F4612}" presName="parTx" presStyleLbl="revTx" presStyleIdx="4" presStyleCnt="5">
        <dgm:presLayoutVars>
          <dgm:chMax val="0"/>
          <dgm:chPref val="0"/>
        </dgm:presLayoutVars>
      </dgm:prSet>
      <dgm:spPr/>
    </dgm:pt>
  </dgm:ptLst>
  <dgm:cxnLst>
    <dgm:cxn modelId="{E5BD4F22-BCBF-A049-A924-021370BA25BC}" type="presOf" srcId="{80B97473-2EDA-4B52-8EBD-3AFD8CF260D7}" destId="{E33EB3AD-30DA-4CFE-B507-2D5354B9B46B}" srcOrd="0" destOrd="0" presId="urn:microsoft.com/office/officeart/2018/2/layout/IconVerticalSolidList"/>
    <dgm:cxn modelId="{E4239B2B-38CA-844D-813F-A100A9F176F7}" type="presOf" srcId="{4FE31402-F7E7-4425-9E4E-C0D98B933FF5}" destId="{CCC2A0A3-B425-46F2-B467-2B0BA640F7A6}" srcOrd="0" destOrd="0" presId="urn:microsoft.com/office/officeart/2018/2/layout/IconVerticalSolidList"/>
    <dgm:cxn modelId="{D4831836-CB91-A742-99FC-A9E4FDDCA226}" type="presOf" srcId="{C1721BEF-0A67-41C7-A788-09D44C4F4612}" destId="{A09272AF-2A14-4B52-83D0-0C16701132E4}" srcOrd="0" destOrd="0" presId="urn:microsoft.com/office/officeart/2018/2/layout/IconVerticalSolidList"/>
    <dgm:cxn modelId="{9BE30860-23CE-9043-90D1-9DA759C03189}" type="presOf" srcId="{E59CC586-54CA-474B-BAD9-629D4221D24E}" destId="{D7E41F32-2147-B345-BE4F-1C64786B77F4}" srcOrd="0" destOrd="0" presId="urn:microsoft.com/office/officeart/2018/2/layout/IconVerticalSolidList"/>
    <dgm:cxn modelId="{F6AB7F80-C2C4-0B46-8E85-47AAF8C4A6B2}" type="presOf" srcId="{FA7BA332-2F81-4F07-86A7-F33B3C3AA1E3}" destId="{866AEDE4-33EA-4620-9D68-34467DBA2039}" srcOrd="0" destOrd="0" presId="urn:microsoft.com/office/officeart/2018/2/layout/IconVerticalSolidList"/>
    <dgm:cxn modelId="{0C4386A2-E7FE-4DDB-AD1B-21D5B1DA0DFA}" srcId="{80B97473-2EDA-4B52-8EBD-3AFD8CF260D7}" destId="{FA7BA332-2F81-4F07-86A7-F33B3C3AA1E3}" srcOrd="0" destOrd="0" parTransId="{50BBE74C-F40F-4A57-BE23-7201E8916078}" sibTransId="{5A02E9DE-1B10-4CD6-8D95-B7D896EA697A}"/>
    <dgm:cxn modelId="{D74801BF-8CD3-1B4E-B858-7AE359171AC8}" srcId="{80B97473-2EDA-4B52-8EBD-3AFD8CF260D7}" destId="{4F3EE351-8768-3945-8E63-332CDA2CC2F9}" srcOrd="1" destOrd="0" parTransId="{87EE81DA-3D63-0045-8EEF-B5907EEECBB9}" sibTransId="{C5F03F95-5412-0E49-BD84-5DA6033C024F}"/>
    <dgm:cxn modelId="{F71E95CF-8783-414B-A595-F25DE420E6F5}" type="presOf" srcId="{4F3EE351-8768-3945-8E63-332CDA2CC2F9}" destId="{7BCED3F4-0382-7144-AE77-AC1998C64ACF}" srcOrd="0" destOrd="0" presId="urn:microsoft.com/office/officeart/2018/2/layout/IconVerticalSolidList"/>
    <dgm:cxn modelId="{C21F4DDC-7B83-4F91-A858-F1B1DB03DCAA}" srcId="{80B97473-2EDA-4B52-8EBD-3AFD8CF260D7}" destId="{C1721BEF-0A67-41C7-A788-09D44C4F4612}" srcOrd="4" destOrd="0" parTransId="{004DC6AD-B0F0-4BC8-8DE5-4E237A0C5646}" sibTransId="{24236B64-B014-4FFF-98FF-5546CF2C5C14}"/>
    <dgm:cxn modelId="{BEFB54DD-4C42-F94E-9972-2E02F1A79C70}" srcId="{80B97473-2EDA-4B52-8EBD-3AFD8CF260D7}" destId="{E59CC586-54CA-474B-BAD9-629D4221D24E}" srcOrd="3" destOrd="0" parTransId="{DA247777-52EE-3043-9587-0BD4B4680A39}" sibTransId="{1F40F955-2C02-804C-B211-B2FD2491406A}"/>
    <dgm:cxn modelId="{CB0F3AF1-1EE9-49B8-852F-43D5271C5DEB}" srcId="{80B97473-2EDA-4B52-8EBD-3AFD8CF260D7}" destId="{4FE31402-F7E7-4425-9E4E-C0D98B933FF5}" srcOrd="2" destOrd="0" parTransId="{021AC0B4-254A-4B0F-AABD-F79A981BFA70}" sibTransId="{848B9FAC-B097-48A3-9801-4DFD74EC774B}"/>
    <dgm:cxn modelId="{5B65B87E-241E-4D45-B3D1-854E1E4E79C7}" type="presParOf" srcId="{E33EB3AD-30DA-4CFE-B507-2D5354B9B46B}" destId="{8F3696DC-6A14-48B3-A865-16619827B202}" srcOrd="0" destOrd="0" presId="urn:microsoft.com/office/officeart/2018/2/layout/IconVerticalSolidList"/>
    <dgm:cxn modelId="{01B4D2C2-10A8-A642-A65D-71A7A5FFE0F8}" type="presParOf" srcId="{8F3696DC-6A14-48B3-A865-16619827B202}" destId="{3AA3C0B6-A075-4D71-A8EF-D445CBBE47FC}" srcOrd="0" destOrd="0" presId="urn:microsoft.com/office/officeart/2018/2/layout/IconVerticalSolidList"/>
    <dgm:cxn modelId="{B4A76D1E-F91C-B34F-914A-8FD1D10D648B}" type="presParOf" srcId="{8F3696DC-6A14-48B3-A865-16619827B202}" destId="{7F4F8C33-2390-4549-A1D9-668F1BF83F8B}" srcOrd="1" destOrd="0" presId="urn:microsoft.com/office/officeart/2018/2/layout/IconVerticalSolidList"/>
    <dgm:cxn modelId="{92DE43DF-B964-064A-B989-6411CD108103}" type="presParOf" srcId="{8F3696DC-6A14-48B3-A865-16619827B202}" destId="{E064F8F0-6441-43F7-B88B-CBA7C7A15192}" srcOrd="2" destOrd="0" presId="urn:microsoft.com/office/officeart/2018/2/layout/IconVerticalSolidList"/>
    <dgm:cxn modelId="{61B750A2-2260-2345-9809-191852DCA6C0}" type="presParOf" srcId="{8F3696DC-6A14-48B3-A865-16619827B202}" destId="{866AEDE4-33EA-4620-9D68-34467DBA2039}" srcOrd="3" destOrd="0" presId="urn:microsoft.com/office/officeart/2018/2/layout/IconVerticalSolidList"/>
    <dgm:cxn modelId="{B20491E2-7BE5-E945-8F8B-E798781D6538}" type="presParOf" srcId="{E33EB3AD-30DA-4CFE-B507-2D5354B9B46B}" destId="{AB81FFC9-6A8C-4088-A25E-CD861421D0EF}" srcOrd="1" destOrd="0" presId="urn:microsoft.com/office/officeart/2018/2/layout/IconVerticalSolidList"/>
    <dgm:cxn modelId="{5A2CD99E-946D-7C47-9484-663AC065CB8E}" type="presParOf" srcId="{E33EB3AD-30DA-4CFE-B507-2D5354B9B46B}" destId="{E3F17EF4-6C8A-414D-B5A1-CE34F515F8C1}" srcOrd="2" destOrd="0" presId="urn:microsoft.com/office/officeart/2018/2/layout/IconVerticalSolidList"/>
    <dgm:cxn modelId="{60443314-A445-B548-AB75-D1543F0A93E1}" type="presParOf" srcId="{E3F17EF4-6C8A-414D-B5A1-CE34F515F8C1}" destId="{26903BB4-4A55-C542-B5BF-1CDE9798B62A}" srcOrd="0" destOrd="0" presId="urn:microsoft.com/office/officeart/2018/2/layout/IconVerticalSolidList"/>
    <dgm:cxn modelId="{38499597-CCF3-1244-B383-65C53B64CAA2}" type="presParOf" srcId="{E3F17EF4-6C8A-414D-B5A1-CE34F515F8C1}" destId="{4F8A0497-071A-8140-88CD-B712E51E246D}" srcOrd="1" destOrd="0" presId="urn:microsoft.com/office/officeart/2018/2/layout/IconVerticalSolidList"/>
    <dgm:cxn modelId="{3C89A930-89DE-9146-A6C8-98B08F4D0ED2}" type="presParOf" srcId="{E3F17EF4-6C8A-414D-B5A1-CE34F515F8C1}" destId="{6ACCF133-79BD-494E-BFB2-81A903A8985D}" srcOrd="2" destOrd="0" presId="urn:microsoft.com/office/officeart/2018/2/layout/IconVerticalSolidList"/>
    <dgm:cxn modelId="{36893C0E-3294-E342-872D-AAA6DA533899}" type="presParOf" srcId="{E3F17EF4-6C8A-414D-B5A1-CE34F515F8C1}" destId="{7BCED3F4-0382-7144-AE77-AC1998C64ACF}" srcOrd="3" destOrd="0" presId="urn:microsoft.com/office/officeart/2018/2/layout/IconVerticalSolidList"/>
    <dgm:cxn modelId="{D2FA807D-0656-6D42-B15E-876048C3D126}" type="presParOf" srcId="{E33EB3AD-30DA-4CFE-B507-2D5354B9B46B}" destId="{639FBAB6-B4BE-624B-8D44-D0C16B075DD4}" srcOrd="3" destOrd="0" presId="urn:microsoft.com/office/officeart/2018/2/layout/IconVerticalSolidList"/>
    <dgm:cxn modelId="{49912EB5-E22F-8E47-BC0C-B9391BFFC2F3}" type="presParOf" srcId="{E33EB3AD-30DA-4CFE-B507-2D5354B9B46B}" destId="{61242ECD-A9E4-41C9-9A46-0FE5012F6B01}" srcOrd="4" destOrd="0" presId="urn:microsoft.com/office/officeart/2018/2/layout/IconVerticalSolidList"/>
    <dgm:cxn modelId="{769FFBDF-48DA-884B-9D52-40C71CF9829C}" type="presParOf" srcId="{61242ECD-A9E4-41C9-9A46-0FE5012F6B01}" destId="{0378A4FE-B18C-4BCC-9D72-2491701638BF}" srcOrd="0" destOrd="0" presId="urn:microsoft.com/office/officeart/2018/2/layout/IconVerticalSolidList"/>
    <dgm:cxn modelId="{C03CB362-855B-9544-9FF7-90F9A3AA466C}" type="presParOf" srcId="{61242ECD-A9E4-41C9-9A46-0FE5012F6B01}" destId="{2FB5CFBC-CBBF-4E4F-A902-F176D7BD98E0}" srcOrd="1" destOrd="0" presId="urn:microsoft.com/office/officeart/2018/2/layout/IconVerticalSolidList"/>
    <dgm:cxn modelId="{42402B1C-00A5-FD4E-82DB-3B312D77C848}" type="presParOf" srcId="{61242ECD-A9E4-41C9-9A46-0FE5012F6B01}" destId="{373B031C-4732-4D81-B965-BD1CBD263CA7}" srcOrd="2" destOrd="0" presId="urn:microsoft.com/office/officeart/2018/2/layout/IconVerticalSolidList"/>
    <dgm:cxn modelId="{3BA5C595-CCAD-0945-A884-DE4E767439A8}" type="presParOf" srcId="{61242ECD-A9E4-41C9-9A46-0FE5012F6B01}" destId="{CCC2A0A3-B425-46F2-B467-2B0BA640F7A6}" srcOrd="3" destOrd="0" presId="urn:microsoft.com/office/officeart/2018/2/layout/IconVerticalSolidList"/>
    <dgm:cxn modelId="{79832618-6746-2B4D-9B67-59D7DF7FFD1C}" type="presParOf" srcId="{E33EB3AD-30DA-4CFE-B507-2D5354B9B46B}" destId="{F9D43BF4-FDBB-7740-9759-F8480459B241}" srcOrd="5" destOrd="0" presId="urn:microsoft.com/office/officeart/2018/2/layout/IconVerticalSolidList"/>
    <dgm:cxn modelId="{E26875D3-0310-3B43-859B-731B7957BDE8}" type="presParOf" srcId="{E33EB3AD-30DA-4CFE-B507-2D5354B9B46B}" destId="{60D97EB7-7BF3-994B-8B78-B5DE02DD6C12}" srcOrd="6" destOrd="0" presId="urn:microsoft.com/office/officeart/2018/2/layout/IconVerticalSolidList"/>
    <dgm:cxn modelId="{B32A72D4-3A3A-504A-91BA-4EDF61721CDE}" type="presParOf" srcId="{60D97EB7-7BF3-994B-8B78-B5DE02DD6C12}" destId="{CC888597-796E-1E4E-B795-5FE4478C59FC}" srcOrd="0" destOrd="0" presId="urn:microsoft.com/office/officeart/2018/2/layout/IconVerticalSolidList"/>
    <dgm:cxn modelId="{5B73CBB2-2E4A-2B4A-94D1-2319C0DC0BE2}" type="presParOf" srcId="{60D97EB7-7BF3-994B-8B78-B5DE02DD6C12}" destId="{5679A774-A163-F945-A82C-4A1E5E21B1BB}" srcOrd="1" destOrd="0" presId="urn:microsoft.com/office/officeart/2018/2/layout/IconVerticalSolidList"/>
    <dgm:cxn modelId="{6DCC1288-84A8-424C-86E3-B1B676231356}" type="presParOf" srcId="{60D97EB7-7BF3-994B-8B78-B5DE02DD6C12}" destId="{ED9F87B9-AC62-2D40-ABD8-7FE6470E6583}" srcOrd="2" destOrd="0" presId="urn:microsoft.com/office/officeart/2018/2/layout/IconVerticalSolidList"/>
    <dgm:cxn modelId="{00EF7F8D-53D6-7243-B0BB-FBAF53215A0A}" type="presParOf" srcId="{60D97EB7-7BF3-994B-8B78-B5DE02DD6C12}" destId="{D7E41F32-2147-B345-BE4F-1C64786B77F4}" srcOrd="3" destOrd="0" presId="urn:microsoft.com/office/officeart/2018/2/layout/IconVerticalSolidList"/>
    <dgm:cxn modelId="{39DBD545-8C36-7145-8CF4-89E20786E9D7}" type="presParOf" srcId="{E33EB3AD-30DA-4CFE-B507-2D5354B9B46B}" destId="{89BC76C1-29AC-CB42-A09A-68F696A7655B}" srcOrd="7" destOrd="0" presId="urn:microsoft.com/office/officeart/2018/2/layout/IconVerticalSolidList"/>
    <dgm:cxn modelId="{1C5F4FD3-E91F-C147-B87F-DE2FF7D98197}" type="presParOf" srcId="{E33EB3AD-30DA-4CFE-B507-2D5354B9B46B}" destId="{028E8926-208F-4A8B-AA73-A834DD6F4656}" srcOrd="8" destOrd="0" presId="urn:microsoft.com/office/officeart/2018/2/layout/IconVerticalSolidList"/>
    <dgm:cxn modelId="{F5C48080-244D-2F40-B779-E72537C6B7DB}" type="presParOf" srcId="{028E8926-208F-4A8B-AA73-A834DD6F4656}" destId="{BF818D3F-B7CE-4DAD-B04F-75C239514D80}" srcOrd="0" destOrd="0" presId="urn:microsoft.com/office/officeart/2018/2/layout/IconVerticalSolidList"/>
    <dgm:cxn modelId="{A1754BF6-18DD-D447-A4D6-9FA0B1A2736F}" type="presParOf" srcId="{028E8926-208F-4A8B-AA73-A834DD6F4656}" destId="{0ED9B974-2B1E-4735-948C-D6AAB83E0E13}" srcOrd="1" destOrd="0" presId="urn:microsoft.com/office/officeart/2018/2/layout/IconVerticalSolidList"/>
    <dgm:cxn modelId="{C5DA1D00-9307-1E4D-8D2D-F120295355B3}" type="presParOf" srcId="{028E8926-208F-4A8B-AA73-A834DD6F4656}" destId="{ACE4008C-FB9B-453C-AE98-1899B0CE1454}" srcOrd="2" destOrd="0" presId="urn:microsoft.com/office/officeart/2018/2/layout/IconVerticalSolidList"/>
    <dgm:cxn modelId="{EBF64622-858F-7E4B-99A5-0E5E380AF485}" type="presParOf" srcId="{028E8926-208F-4A8B-AA73-A834DD6F4656}" destId="{A09272AF-2A14-4B52-83D0-0C16701132E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C6F309-2BBE-4B5E-AF3C-550DD5C898F7}"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A3153B48-4DD4-4A90-BE60-EF940865F95A}">
      <dgm:prSet/>
      <dgm:spPr/>
      <dgm:t>
        <a:bodyPr/>
        <a:lstStyle/>
        <a:p>
          <a:r>
            <a:rPr lang="en-US"/>
            <a:t>All employees* must promptly report to the institution’s Title IX coordinator or deputy coordinator:</a:t>
          </a:r>
        </a:p>
      </dgm:t>
    </dgm:pt>
    <dgm:pt modelId="{C2C2B200-7A8E-42C3-9E58-F64F48C5FB59}" type="parTrans" cxnId="{7FE94CC1-8DFE-4B58-B828-535A8C146117}">
      <dgm:prSet/>
      <dgm:spPr/>
      <dgm:t>
        <a:bodyPr/>
        <a:lstStyle/>
        <a:p>
          <a:endParaRPr lang="en-US"/>
        </a:p>
      </dgm:t>
    </dgm:pt>
    <dgm:pt modelId="{7730B81D-F7C8-4DAE-90B0-32BC04B179BB}" type="sibTrans" cxnId="{7FE94CC1-8DFE-4B58-B828-535A8C146117}">
      <dgm:prSet/>
      <dgm:spPr/>
      <dgm:t>
        <a:bodyPr/>
        <a:lstStyle/>
        <a:p>
          <a:endParaRPr lang="en-US"/>
        </a:p>
      </dgm:t>
    </dgm:pt>
    <dgm:pt modelId="{7A4262BF-6FE8-4412-ABD6-5B2FD3AC229A}">
      <dgm:prSet/>
      <dgm:spPr/>
      <dgm:t>
        <a:bodyPr/>
        <a:lstStyle/>
        <a:p>
          <a:r>
            <a:rPr lang="en-US"/>
            <a:t>Observations witnessed or information received while in the course and scope of their employment; </a:t>
          </a:r>
        </a:p>
      </dgm:t>
    </dgm:pt>
    <dgm:pt modelId="{9E04CCA7-E981-468E-BB9B-DD272D17188F}" type="parTrans" cxnId="{9598842A-FEE3-4D30-9733-097A715F1AF9}">
      <dgm:prSet/>
      <dgm:spPr/>
      <dgm:t>
        <a:bodyPr/>
        <a:lstStyle/>
        <a:p>
          <a:endParaRPr lang="en-US"/>
        </a:p>
      </dgm:t>
    </dgm:pt>
    <dgm:pt modelId="{7179B833-FD1F-42E7-8A34-AB997125329F}" type="sibTrans" cxnId="{9598842A-FEE3-4D30-9733-097A715F1AF9}">
      <dgm:prSet/>
      <dgm:spPr/>
      <dgm:t>
        <a:bodyPr/>
        <a:lstStyle/>
        <a:p>
          <a:endParaRPr lang="en-US"/>
        </a:p>
      </dgm:t>
    </dgm:pt>
    <dgm:pt modelId="{4F8C466A-A2BA-4A3A-B590-29CB35752959}">
      <dgm:prSet/>
      <dgm:spPr/>
      <dgm:t>
        <a:bodyPr/>
        <a:lstStyle/>
        <a:p>
          <a:r>
            <a:rPr lang="en-US"/>
            <a:t>That the employee reasonably believes constitutes an incident of sexual harassment, sexual assault, dating violence, or stalking;</a:t>
          </a:r>
        </a:p>
      </dgm:t>
    </dgm:pt>
    <dgm:pt modelId="{AC61D4E7-D16A-4029-A98C-D0B136400B98}" type="parTrans" cxnId="{7F1AE5BD-AEFC-4A48-A92D-AEAEA1F29966}">
      <dgm:prSet/>
      <dgm:spPr/>
      <dgm:t>
        <a:bodyPr/>
        <a:lstStyle/>
        <a:p>
          <a:endParaRPr lang="en-US"/>
        </a:p>
      </dgm:t>
    </dgm:pt>
    <dgm:pt modelId="{0D116054-68AC-4D30-92DF-9C3133CAAC54}" type="sibTrans" cxnId="{7F1AE5BD-AEFC-4A48-A92D-AEAEA1F29966}">
      <dgm:prSet/>
      <dgm:spPr/>
      <dgm:t>
        <a:bodyPr/>
        <a:lstStyle/>
        <a:p>
          <a:endParaRPr lang="en-US"/>
        </a:p>
      </dgm:t>
    </dgm:pt>
    <dgm:pt modelId="{4F0129F3-6779-4FF4-B66A-41A9703212C5}">
      <dgm:prSet/>
      <dgm:spPr/>
      <dgm:t>
        <a:bodyPr/>
        <a:lstStyle/>
        <a:p>
          <a:r>
            <a:rPr lang="en-US"/>
            <a:t>Committed by or against</a:t>
          </a:r>
        </a:p>
      </dgm:t>
    </dgm:pt>
    <dgm:pt modelId="{87CEBE26-C05A-49D4-889F-49B7CD3B63DC}" type="parTrans" cxnId="{71160F35-C18D-4F04-88B8-DD6E1B425446}">
      <dgm:prSet/>
      <dgm:spPr/>
      <dgm:t>
        <a:bodyPr/>
        <a:lstStyle/>
        <a:p>
          <a:endParaRPr lang="en-US"/>
        </a:p>
      </dgm:t>
    </dgm:pt>
    <dgm:pt modelId="{ED4FA09D-5C82-491A-9DB4-324722BE8248}" type="sibTrans" cxnId="{71160F35-C18D-4F04-88B8-DD6E1B425446}">
      <dgm:prSet/>
      <dgm:spPr/>
      <dgm:t>
        <a:bodyPr/>
        <a:lstStyle/>
        <a:p>
          <a:endParaRPr lang="en-US"/>
        </a:p>
      </dgm:t>
    </dgm:pt>
    <dgm:pt modelId="{70E55B2A-1853-435B-8981-CCE6535AA30E}">
      <dgm:prSet/>
      <dgm:spPr/>
      <dgm:t>
        <a:bodyPr/>
        <a:lstStyle/>
        <a:p>
          <a:r>
            <a:rPr lang="en-US"/>
            <a:t>A student who was enrolled at the institution at the time of the incident  </a:t>
          </a:r>
        </a:p>
      </dgm:t>
    </dgm:pt>
    <dgm:pt modelId="{71E6CAF3-3332-4902-ABCE-A1CA924B0CBD}" type="parTrans" cxnId="{66BA9635-61D8-4B44-929D-F896DF00DABD}">
      <dgm:prSet/>
      <dgm:spPr/>
      <dgm:t>
        <a:bodyPr/>
        <a:lstStyle/>
        <a:p>
          <a:endParaRPr lang="en-US"/>
        </a:p>
      </dgm:t>
    </dgm:pt>
    <dgm:pt modelId="{21FD718B-C824-4F90-AACA-BD9B51A3D31F}" type="sibTrans" cxnId="{66BA9635-61D8-4B44-929D-F896DF00DABD}">
      <dgm:prSet/>
      <dgm:spPr/>
      <dgm:t>
        <a:bodyPr/>
        <a:lstStyle/>
        <a:p>
          <a:endParaRPr lang="en-US"/>
        </a:p>
      </dgm:t>
    </dgm:pt>
    <dgm:pt modelId="{966C2B25-DCCF-47F3-837A-4EB6320519F0}">
      <dgm:prSet/>
      <dgm:spPr/>
      <dgm:t>
        <a:bodyPr/>
        <a:lstStyle/>
        <a:p>
          <a:r>
            <a:rPr lang="en-US"/>
            <a:t>An employee employed by the institution at the time of the incident</a:t>
          </a:r>
        </a:p>
      </dgm:t>
    </dgm:pt>
    <dgm:pt modelId="{D7B1F733-E819-4B1E-9A3A-863B043EBD43}" type="parTrans" cxnId="{7ECE67ED-F1F3-45F6-982F-5104E662C9A1}">
      <dgm:prSet/>
      <dgm:spPr/>
      <dgm:t>
        <a:bodyPr/>
        <a:lstStyle/>
        <a:p>
          <a:endParaRPr lang="en-US"/>
        </a:p>
      </dgm:t>
    </dgm:pt>
    <dgm:pt modelId="{0A09B459-42DC-4372-8165-B6D14C39566A}" type="sibTrans" cxnId="{7ECE67ED-F1F3-45F6-982F-5104E662C9A1}">
      <dgm:prSet/>
      <dgm:spPr/>
      <dgm:t>
        <a:bodyPr/>
        <a:lstStyle/>
        <a:p>
          <a:endParaRPr lang="en-US"/>
        </a:p>
      </dgm:t>
    </dgm:pt>
    <dgm:pt modelId="{1FD1D70A-7FA2-4DF2-927A-CD081FEDD705}">
      <dgm:prSet/>
      <dgm:spPr/>
      <dgm:t>
        <a:bodyPr/>
        <a:lstStyle/>
        <a:p>
          <a:r>
            <a:rPr lang="en-US"/>
            <a:t>* Four categories of employees are excepted from mandatory reporting.</a:t>
          </a:r>
        </a:p>
      </dgm:t>
    </dgm:pt>
    <dgm:pt modelId="{7DB2AC05-E800-40BC-B312-CD10D43077AA}" type="parTrans" cxnId="{0842165F-D9FA-4C0A-931C-EC5BA01A776B}">
      <dgm:prSet/>
      <dgm:spPr/>
      <dgm:t>
        <a:bodyPr/>
        <a:lstStyle/>
        <a:p>
          <a:endParaRPr lang="en-US"/>
        </a:p>
      </dgm:t>
    </dgm:pt>
    <dgm:pt modelId="{F8C2314C-AE55-440E-B114-E1E79A3C938C}" type="sibTrans" cxnId="{0842165F-D9FA-4C0A-931C-EC5BA01A776B}">
      <dgm:prSet/>
      <dgm:spPr/>
      <dgm:t>
        <a:bodyPr/>
        <a:lstStyle/>
        <a:p>
          <a:endParaRPr lang="en-US"/>
        </a:p>
      </dgm:t>
    </dgm:pt>
    <dgm:pt modelId="{2A8465D3-03B6-3048-AEC1-464D414810C7}" type="pres">
      <dgm:prSet presAssocID="{1FC6F309-2BBE-4B5E-AF3C-550DD5C898F7}" presName="linear" presStyleCnt="0">
        <dgm:presLayoutVars>
          <dgm:animLvl val="lvl"/>
          <dgm:resizeHandles val="exact"/>
        </dgm:presLayoutVars>
      </dgm:prSet>
      <dgm:spPr/>
    </dgm:pt>
    <dgm:pt modelId="{572C0815-0E8A-D44B-B9D1-1699660F9242}" type="pres">
      <dgm:prSet presAssocID="{A3153B48-4DD4-4A90-BE60-EF940865F95A}" presName="parentText" presStyleLbl="node1" presStyleIdx="0" presStyleCnt="2">
        <dgm:presLayoutVars>
          <dgm:chMax val="0"/>
          <dgm:bulletEnabled val="1"/>
        </dgm:presLayoutVars>
      </dgm:prSet>
      <dgm:spPr/>
    </dgm:pt>
    <dgm:pt modelId="{D4AC01E6-F7C4-2347-87BF-B48CBC116F33}" type="pres">
      <dgm:prSet presAssocID="{A3153B48-4DD4-4A90-BE60-EF940865F95A}" presName="childText" presStyleLbl="revTx" presStyleIdx="0" presStyleCnt="1">
        <dgm:presLayoutVars>
          <dgm:bulletEnabled val="1"/>
        </dgm:presLayoutVars>
      </dgm:prSet>
      <dgm:spPr/>
    </dgm:pt>
    <dgm:pt modelId="{DAE3062E-F018-4F41-B02A-DCA4FBDD60CA}" type="pres">
      <dgm:prSet presAssocID="{1FD1D70A-7FA2-4DF2-927A-CD081FEDD705}" presName="parentText" presStyleLbl="node1" presStyleIdx="1" presStyleCnt="2">
        <dgm:presLayoutVars>
          <dgm:chMax val="0"/>
          <dgm:bulletEnabled val="1"/>
        </dgm:presLayoutVars>
      </dgm:prSet>
      <dgm:spPr/>
    </dgm:pt>
  </dgm:ptLst>
  <dgm:cxnLst>
    <dgm:cxn modelId="{DDCA2C0B-1855-E045-B81A-ECE639E3EF3C}" type="presOf" srcId="{A3153B48-4DD4-4A90-BE60-EF940865F95A}" destId="{572C0815-0E8A-D44B-B9D1-1699660F9242}" srcOrd="0" destOrd="0" presId="urn:microsoft.com/office/officeart/2005/8/layout/vList2"/>
    <dgm:cxn modelId="{DC96D81D-E858-184D-96CD-273A060B5E74}" type="presOf" srcId="{966C2B25-DCCF-47F3-837A-4EB6320519F0}" destId="{D4AC01E6-F7C4-2347-87BF-B48CBC116F33}" srcOrd="0" destOrd="4" presId="urn:microsoft.com/office/officeart/2005/8/layout/vList2"/>
    <dgm:cxn modelId="{41781C28-9697-D646-A0F8-9225F8359053}" type="presOf" srcId="{7A4262BF-6FE8-4412-ABD6-5B2FD3AC229A}" destId="{D4AC01E6-F7C4-2347-87BF-B48CBC116F33}" srcOrd="0" destOrd="0" presId="urn:microsoft.com/office/officeart/2005/8/layout/vList2"/>
    <dgm:cxn modelId="{9598842A-FEE3-4D30-9733-097A715F1AF9}" srcId="{A3153B48-4DD4-4A90-BE60-EF940865F95A}" destId="{7A4262BF-6FE8-4412-ABD6-5B2FD3AC229A}" srcOrd="0" destOrd="0" parTransId="{9E04CCA7-E981-468E-BB9B-DD272D17188F}" sibTransId="{7179B833-FD1F-42E7-8A34-AB997125329F}"/>
    <dgm:cxn modelId="{71160F35-C18D-4F04-88B8-DD6E1B425446}" srcId="{A3153B48-4DD4-4A90-BE60-EF940865F95A}" destId="{4F0129F3-6779-4FF4-B66A-41A9703212C5}" srcOrd="2" destOrd="0" parTransId="{87CEBE26-C05A-49D4-889F-49B7CD3B63DC}" sibTransId="{ED4FA09D-5C82-491A-9DB4-324722BE8248}"/>
    <dgm:cxn modelId="{66BA9635-61D8-4B44-929D-F896DF00DABD}" srcId="{4F0129F3-6779-4FF4-B66A-41A9703212C5}" destId="{70E55B2A-1853-435B-8981-CCE6535AA30E}" srcOrd="0" destOrd="0" parTransId="{71E6CAF3-3332-4902-ABCE-A1CA924B0CBD}" sibTransId="{21FD718B-C824-4F90-AACA-BD9B51A3D31F}"/>
    <dgm:cxn modelId="{E7B60751-A4F2-9C4A-B9FB-2D22DE35FF3F}" type="presOf" srcId="{70E55B2A-1853-435B-8981-CCE6535AA30E}" destId="{D4AC01E6-F7C4-2347-87BF-B48CBC116F33}" srcOrd="0" destOrd="3" presId="urn:microsoft.com/office/officeart/2005/8/layout/vList2"/>
    <dgm:cxn modelId="{0842165F-D9FA-4C0A-931C-EC5BA01A776B}" srcId="{1FC6F309-2BBE-4B5E-AF3C-550DD5C898F7}" destId="{1FD1D70A-7FA2-4DF2-927A-CD081FEDD705}" srcOrd="1" destOrd="0" parTransId="{7DB2AC05-E800-40BC-B312-CD10D43077AA}" sibTransId="{F8C2314C-AE55-440E-B114-E1E79A3C938C}"/>
    <dgm:cxn modelId="{339F086F-54CE-874D-B46B-BC95C4301C91}" type="presOf" srcId="{4F8C466A-A2BA-4A3A-B590-29CB35752959}" destId="{D4AC01E6-F7C4-2347-87BF-B48CBC116F33}" srcOrd="0" destOrd="1" presId="urn:microsoft.com/office/officeart/2005/8/layout/vList2"/>
    <dgm:cxn modelId="{8999D0A1-6318-7840-84BA-8BDF66C4B8CA}" type="presOf" srcId="{1FC6F309-2BBE-4B5E-AF3C-550DD5C898F7}" destId="{2A8465D3-03B6-3048-AEC1-464D414810C7}" srcOrd="0" destOrd="0" presId="urn:microsoft.com/office/officeart/2005/8/layout/vList2"/>
    <dgm:cxn modelId="{B34234B9-307D-5148-A911-69D706353DFF}" type="presOf" srcId="{4F0129F3-6779-4FF4-B66A-41A9703212C5}" destId="{D4AC01E6-F7C4-2347-87BF-B48CBC116F33}" srcOrd="0" destOrd="2" presId="urn:microsoft.com/office/officeart/2005/8/layout/vList2"/>
    <dgm:cxn modelId="{7F1AE5BD-AEFC-4A48-A92D-AEAEA1F29966}" srcId="{A3153B48-4DD4-4A90-BE60-EF940865F95A}" destId="{4F8C466A-A2BA-4A3A-B590-29CB35752959}" srcOrd="1" destOrd="0" parTransId="{AC61D4E7-D16A-4029-A98C-D0B136400B98}" sibTransId="{0D116054-68AC-4D30-92DF-9C3133CAAC54}"/>
    <dgm:cxn modelId="{7FE94CC1-8DFE-4B58-B828-535A8C146117}" srcId="{1FC6F309-2BBE-4B5E-AF3C-550DD5C898F7}" destId="{A3153B48-4DD4-4A90-BE60-EF940865F95A}" srcOrd="0" destOrd="0" parTransId="{C2C2B200-7A8E-42C3-9E58-F64F48C5FB59}" sibTransId="{7730B81D-F7C8-4DAE-90B0-32BC04B179BB}"/>
    <dgm:cxn modelId="{65CDE8E8-2757-E44A-9F14-3F208B141DE4}" type="presOf" srcId="{1FD1D70A-7FA2-4DF2-927A-CD081FEDD705}" destId="{DAE3062E-F018-4F41-B02A-DCA4FBDD60CA}" srcOrd="0" destOrd="0" presId="urn:microsoft.com/office/officeart/2005/8/layout/vList2"/>
    <dgm:cxn modelId="{7ECE67ED-F1F3-45F6-982F-5104E662C9A1}" srcId="{4F0129F3-6779-4FF4-B66A-41A9703212C5}" destId="{966C2B25-DCCF-47F3-837A-4EB6320519F0}" srcOrd="1" destOrd="0" parTransId="{D7B1F733-E819-4B1E-9A3A-863B043EBD43}" sibTransId="{0A09B459-42DC-4372-8165-B6D14C39566A}"/>
    <dgm:cxn modelId="{88661F88-C044-9644-9070-E3AFD4230EAC}" type="presParOf" srcId="{2A8465D3-03B6-3048-AEC1-464D414810C7}" destId="{572C0815-0E8A-D44B-B9D1-1699660F9242}" srcOrd="0" destOrd="0" presId="urn:microsoft.com/office/officeart/2005/8/layout/vList2"/>
    <dgm:cxn modelId="{0BAC3C33-5C80-F34C-9FBB-8377DA6B0875}" type="presParOf" srcId="{2A8465D3-03B6-3048-AEC1-464D414810C7}" destId="{D4AC01E6-F7C4-2347-87BF-B48CBC116F33}" srcOrd="1" destOrd="0" presId="urn:microsoft.com/office/officeart/2005/8/layout/vList2"/>
    <dgm:cxn modelId="{E7D114C7-A807-7544-88C3-88773464C922}" type="presParOf" srcId="{2A8465D3-03B6-3048-AEC1-464D414810C7}" destId="{DAE3062E-F018-4F41-B02A-DCA4FBDD60C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16B5EE9-D2C6-441D-8B5D-6DFD72BCCE55}"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F3F68710-0AA4-41AD-A49E-D78EF0093546}">
      <dgm:prSet/>
      <dgm:spPr/>
      <dgm:t>
        <a:bodyPr/>
        <a:lstStyle/>
        <a:p>
          <a:r>
            <a:rPr lang="en-US" i="1"/>
            <a:t>Example: An accountant in the business office is out to eat at a restaurant with friends on a Saturday evening. During dinner, the accountant overhears someone from the next table talking about working at your institution and being groped by their supervisor.   Does the accountant have to report to the Title IX Coordinator? </a:t>
          </a:r>
          <a:endParaRPr lang="en-US"/>
        </a:p>
      </dgm:t>
    </dgm:pt>
    <dgm:pt modelId="{0CB84781-1622-4367-833B-358417073740}" type="parTrans" cxnId="{21093E0C-EFCB-47E6-9000-F3791C2CF220}">
      <dgm:prSet/>
      <dgm:spPr/>
      <dgm:t>
        <a:bodyPr/>
        <a:lstStyle/>
        <a:p>
          <a:endParaRPr lang="en-US"/>
        </a:p>
      </dgm:t>
    </dgm:pt>
    <dgm:pt modelId="{A171E250-F1A7-42C8-95C6-C58DFAD05425}" type="sibTrans" cxnId="{21093E0C-EFCB-47E6-9000-F3791C2CF220}">
      <dgm:prSet/>
      <dgm:spPr/>
      <dgm:t>
        <a:bodyPr/>
        <a:lstStyle/>
        <a:p>
          <a:endParaRPr lang="en-US"/>
        </a:p>
      </dgm:t>
    </dgm:pt>
    <dgm:pt modelId="{0475E0AA-DBED-40BA-AD70-F495A61F8C85}">
      <dgm:prSet/>
      <dgm:spPr/>
      <dgm:t>
        <a:bodyPr/>
        <a:lstStyle/>
        <a:p>
          <a:r>
            <a:rPr lang="en-US" b="1" i="1" dirty="0"/>
            <a:t>The Texas law would not require the accountant to report, because the accountant was engaged in a personal activity at the time they heard the information and was not performing duties to further the institution’s interests.  However, the institution’s policy may impose different requirements.</a:t>
          </a:r>
          <a:endParaRPr lang="en-US" dirty="0"/>
        </a:p>
      </dgm:t>
    </dgm:pt>
    <dgm:pt modelId="{AAA067D2-5C38-4DF5-B115-E953156E3298}" type="parTrans" cxnId="{921EA252-61D5-4D23-8749-B3357C18B29B}">
      <dgm:prSet/>
      <dgm:spPr/>
      <dgm:t>
        <a:bodyPr/>
        <a:lstStyle/>
        <a:p>
          <a:endParaRPr lang="en-US"/>
        </a:p>
      </dgm:t>
    </dgm:pt>
    <dgm:pt modelId="{E9BC270F-3717-4564-BFA6-C95F1614C314}" type="sibTrans" cxnId="{921EA252-61D5-4D23-8749-B3357C18B29B}">
      <dgm:prSet/>
      <dgm:spPr/>
      <dgm:t>
        <a:bodyPr/>
        <a:lstStyle/>
        <a:p>
          <a:endParaRPr lang="en-US"/>
        </a:p>
      </dgm:t>
    </dgm:pt>
    <dgm:pt modelId="{2D4DE18B-EAD2-0B43-9F70-15E4C6518C8D}" type="pres">
      <dgm:prSet presAssocID="{216B5EE9-D2C6-441D-8B5D-6DFD72BCCE55}" presName="vert0" presStyleCnt="0">
        <dgm:presLayoutVars>
          <dgm:dir/>
          <dgm:animOne val="branch"/>
          <dgm:animLvl val="lvl"/>
        </dgm:presLayoutVars>
      </dgm:prSet>
      <dgm:spPr/>
    </dgm:pt>
    <dgm:pt modelId="{E239ABC8-D3EE-AD4A-9606-C51929692132}" type="pres">
      <dgm:prSet presAssocID="{F3F68710-0AA4-41AD-A49E-D78EF0093546}" presName="thickLine" presStyleLbl="alignNode1" presStyleIdx="0" presStyleCnt="2"/>
      <dgm:spPr/>
    </dgm:pt>
    <dgm:pt modelId="{A1D61174-775D-BE43-86AE-765D78923AD6}" type="pres">
      <dgm:prSet presAssocID="{F3F68710-0AA4-41AD-A49E-D78EF0093546}" presName="horz1" presStyleCnt="0"/>
      <dgm:spPr/>
    </dgm:pt>
    <dgm:pt modelId="{E88988E6-3AA8-7A4A-854B-CA5FB85A680F}" type="pres">
      <dgm:prSet presAssocID="{F3F68710-0AA4-41AD-A49E-D78EF0093546}" presName="tx1" presStyleLbl="revTx" presStyleIdx="0" presStyleCnt="2"/>
      <dgm:spPr/>
    </dgm:pt>
    <dgm:pt modelId="{EEA3E812-23EA-7140-BB59-8EE8F009572C}" type="pres">
      <dgm:prSet presAssocID="{F3F68710-0AA4-41AD-A49E-D78EF0093546}" presName="vert1" presStyleCnt="0"/>
      <dgm:spPr/>
    </dgm:pt>
    <dgm:pt modelId="{5D67E143-5051-6D4D-AAD5-A141D5E0986C}" type="pres">
      <dgm:prSet presAssocID="{0475E0AA-DBED-40BA-AD70-F495A61F8C85}" presName="thickLine" presStyleLbl="alignNode1" presStyleIdx="1" presStyleCnt="2"/>
      <dgm:spPr/>
    </dgm:pt>
    <dgm:pt modelId="{1D7EF6BB-31F9-F94E-BE64-1BCB5AD95D7F}" type="pres">
      <dgm:prSet presAssocID="{0475E0AA-DBED-40BA-AD70-F495A61F8C85}" presName="horz1" presStyleCnt="0"/>
      <dgm:spPr/>
    </dgm:pt>
    <dgm:pt modelId="{B707CD60-F33B-8149-8D1A-F38F5D62D75E}" type="pres">
      <dgm:prSet presAssocID="{0475E0AA-DBED-40BA-AD70-F495A61F8C85}" presName="tx1" presStyleLbl="revTx" presStyleIdx="1" presStyleCnt="2"/>
      <dgm:spPr/>
    </dgm:pt>
    <dgm:pt modelId="{D9E808B3-4398-DB40-B91E-F74DF3215C47}" type="pres">
      <dgm:prSet presAssocID="{0475E0AA-DBED-40BA-AD70-F495A61F8C85}" presName="vert1" presStyleCnt="0"/>
      <dgm:spPr/>
    </dgm:pt>
  </dgm:ptLst>
  <dgm:cxnLst>
    <dgm:cxn modelId="{21093E0C-EFCB-47E6-9000-F3791C2CF220}" srcId="{216B5EE9-D2C6-441D-8B5D-6DFD72BCCE55}" destId="{F3F68710-0AA4-41AD-A49E-D78EF0093546}" srcOrd="0" destOrd="0" parTransId="{0CB84781-1622-4367-833B-358417073740}" sibTransId="{A171E250-F1A7-42C8-95C6-C58DFAD05425}"/>
    <dgm:cxn modelId="{80C8D34A-EF57-2440-AC36-B67CD0D25DE5}" type="presOf" srcId="{F3F68710-0AA4-41AD-A49E-D78EF0093546}" destId="{E88988E6-3AA8-7A4A-854B-CA5FB85A680F}" srcOrd="0" destOrd="0" presId="urn:microsoft.com/office/officeart/2008/layout/LinedList"/>
    <dgm:cxn modelId="{921EA252-61D5-4D23-8749-B3357C18B29B}" srcId="{216B5EE9-D2C6-441D-8B5D-6DFD72BCCE55}" destId="{0475E0AA-DBED-40BA-AD70-F495A61F8C85}" srcOrd="1" destOrd="0" parTransId="{AAA067D2-5C38-4DF5-B115-E953156E3298}" sibTransId="{E9BC270F-3717-4564-BFA6-C95F1614C314}"/>
    <dgm:cxn modelId="{F9BF98AE-9AB1-8746-8D6D-F9D1CF8737F4}" type="presOf" srcId="{0475E0AA-DBED-40BA-AD70-F495A61F8C85}" destId="{B707CD60-F33B-8149-8D1A-F38F5D62D75E}" srcOrd="0" destOrd="0" presId="urn:microsoft.com/office/officeart/2008/layout/LinedList"/>
    <dgm:cxn modelId="{638C80D0-FB2C-D94B-B20A-D0B2936E7129}" type="presOf" srcId="{216B5EE9-D2C6-441D-8B5D-6DFD72BCCE55}" destId="{2D4DE18B-EAD2-0B43-9F70-15E4C6518C8D}" srcOrd="0" destOrd="0" presId="urn:microsoft.com/office/officeart/2008/layout/LinedList"/>
    <dgm:cxn modelId="{0D12FC9E-184D-EC4D-A97B-17381810A6D6}" type="presParOf" srcId="{2D4DE18B-EAD2-0B43-9F70-15E4C6518C8D}" destId="{E239ABC8-D3EE-AD4A-9606-C51929692132}" srcOrd="0" destOrd="0" presId="urn:microsoft.com/office/officeart/2008/layout/LinedList"/>
    <dgm:cxn modelId="{BAE1D0B6-09EC-FC43-9564-90C9916B2957}" type="presParOf" srcId="{2D4DE18B-EAD2-0B43-9F70-15E4C6518C8D}" destId="{A1D61174-775D-BE43-86AE-765D78923AD6}" srcOrd="1" destOrd="0" presId="urn:microsoft.com/office/officeart/2008/layout/LinedList"/>
    <dgm:cxn modelId="{137F4368-0E90-E848-A280-25B74B9F7669}" type="presParOf" srcId="{A1D61174-775D-BE43-86AE-765D78923AD6}" destId="{E88988E6-3AA8-7A4A-854B-CA5FB85A680F}" srcOrd="0" destOrd="0" presId="urn:microsoft.com/office/officeart/2008/layout/LinedList"/>
    <dgm:cxn modelId="{C0BAC99E-06D2-C342-A8F0-DABE8F4E6DBB}" type="presParOf" srcId="{A1D61174-775D-BE43-86AE-765D78923AD6}" destId="{EEA3E812-23EA-7140-BB59-8EE8F009572C}" srcOrd="1" destOrd="0" presId="urn:microsoft.com/office/officeart/2008/layout/LinedList"/>
    <dgm:cxn modelId="{B0BCB735-1056-C644-BA9B-160956809598}" type="presParOf" srcId="{2D4DE18B-EAD2-0B43-9F70-15E4C6518C8D}" destId="{5D67E143-5051-6D4D-AAD5-A141D5E0986C}" srcOrd="2" destOrd="0" presId="urn:microsoft.com/office/officeart/2008/layout/LinedList"/>
    <dgm:cxn modelId="{8ACD0BD4-5DD5-C34C-9096-D30466EDEBD1}" type="presParOf" srcId="{2D4DE18B-EAD2-0B43-9F70-15E4C6518C8D}" destId="{1D7EF6BB-31F9-F94E-BE64-1BCB5AD95D7F}" srcOrd="3" destOrd="0" presId="urn:microsoft.com/office/officeart/2008/layout/LinedList"/>
    <dgm:cxn modelId="{B5E4E492-81B2-FB40-A431-2F9B0460B796}" type="presParOf" srcId="{1D7EF6BB-31F9-F94E-BE64-1BCB5AD95D7F}" destId="{B707CD60-F33B-8149-8D1A-F38F5D62D75E}" srcOrd="0" destOrd="0" presId="urn:microsoft.com/office/officeart/2008/layout/LinedList"/>
    <dgm:cxn modelId="{11B2DE10-A6CA-5842-8833-6E00AFC9508B}" type="presParOf" srcId="{1D7EF6BB-31F9-F94E-BE64-1BCB5AD95D7F}" destId="{D9E808B3-4398-DB40-B91E-F74DF3215C4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CE6C467-8E63-A145-84BD-99F15AEE6C42}" type="doc">
      <dgm:prSet loTypeId="urn:microsoft.com/office/officeart/2005/8/layout/hProcess9" loCatId="process" qsTypeId="urn:microsoft.com/office/officeart/2005/8/quickstyle/simple1" qsCatId="simple" csTypeId="urn:microsoft.com/office/officeart/2005/8/colors/accent0_3" csCatId="mainScheme" phldr="1"/>
      <dgm:spPr/>
      <dgm:t>
        <a:bodyPr/>
        <a:lstStyle/>
        <a:p>
          <a:endParaRPr lang="en-US"/>
        </a:p>
      </dgm:t>
    </dgm:pt>
    <dgm:pt modelId="{CC471367-A7A2-3441-B8AF-0FE5F9666D83}">
      <dgm:prSet/>
      <dgm:spPr/>
      <dgm:t>
        <a:bodyPr/>
        <a:lstStyle/>
        <a:p>
          <a:r>
            <a:rPr lang="en-US" b="1" u="sng" dirty="0"/>
            <a:t>Recognize</a:t>
          </a:r>
          <a:r>
            <a:rPr lang="en-US" dirty="0"/>
            <a:t> - potential disclosure </a:t>
          </a:r>
        </a:p>
      </dgm:t>
    </dgm:pt>
    <dgm:pt modelId="{4BEADDFF-7918-474D-888E-74B786F40175}" type="parTrans" cxnId="{CB346F56-DCC3-DD48-B6DD-2D3A60F0AF9D}">
      <dgm:prSet/>
      <dgm:spPr/>
      <dgm:t>
        <a:bodyPr/>
        <a:lstStyle/>
        <a:p>
          <a:endParaRPr lang="en-US"/>
        </a:p>
      </dgm:t>
    </dgm:pt>
    <dgm:pt modelId="{E62AB820-729D-594A-837F-801EB1C11C05}" type="sibTrans" cxnId="{CB346F56-DCC3-DD48-B6DD-2D3A60F0AF9D}">
      <dgm:prSet/>
      <dgm:spPr/>
      <dgm:t>
        <a:bodyPr/>
        <a:lstStyle/>
        <a:p>
          <a:endParaRPr lang="en-US"/>
        </a:p>
      </dgm:t>
    </dgm:pt>
    <dgm:pt modelId="{7E3A8139-BFE8-B044-8535-52DF5A7CC3D6}">
      <dgm:prSet/>
      <dgm:spPr/>
      <dgm:t>
        <a:bodyPr/>
        <a:lstStyle/>
        <a:p>
          <a:r>
            <a:rPr lang="en-US" b="1" u="sng" dirty="0"/>
            <a:t>Inform</a:t>
          </a:r>
          <a:r>
            <a:rPr lang="en-US" dirty="0"/>
            <a:t> - of obligation to report</a:t>
          </a:r>
        </a:p>
      </dgm:t>
    </dgm:pt>
    <dgm:pt modelId="{B6A7BC0B-4552-E94D-BE17-560497BFE4C7}" type="parTrans" cxnId="{448A79AE-7DF1-3A4D-8E31-A23180624BA1}">
      <dgm:prSet/>
      <dgm:spPr/>
      <dgm:t>
        <a:bodyPr/>
        <a:lstStyle/>
        <a:p>
          <a:endParaRPr lang="en-US"/>
        </a:p>
      </dgm:t>
    </dgm:pt>
    <dgm:pt modelId="{78AC1A0A-D76B-F541-B17D-3897F7C0A511}" type="sibTrans" cxnId="{448A79AE-7DF1-3A4D-8E31-A23180624BA1}">
      <dgm:prSet/>
      <dgm:spPr/>
      <dgm:t>
        <a:bodyPr/>
        <a:lstStyle/>
        <a:p>
          <a:endParaRPr lang="en-US"/>
        </a:p>
      </dgm:t>
    </dgm:pt>
    <dgm:pt modelId="{37CA21F8-7E0A-504E-BCA3-F2EC560171DC}">
      <dgm:prSet/>
      <dgm:spPr/>
      <dgm:t>
        <a:bodyPr/>
        <a:lstStyle/>
        <a:p>
          <a:r>
            <a:rPr lang="en-US" u="sng" dirty="0"/>
            <a:t>Support</a:t>
          </a:r>
          <a:r>
            <a:rPr lang="en-US" dirty="0"/>
            <a:t> – Resources Available: confidential or supportive measures // Listen </a:t>
          </a:r>
        </a:p>
      </dgm:t>
    </dgm:pt>
    <dgm:pt modelId="{A0EF66E7-4156-1D42-880F-A9956DA688C9}" type="parTrans" cxnId="{17279E30-767B-0342-A7F4-85D4DCD61BB3}">
      <dgm:prSet/>
      <dgm:spPr/>
      <dgm:t>
        <a:bodyPr/>
        <a:lstStyle/>
        <a:p>
          <a:endParaRPr lang="en-US"/>
        </a:p>
      </dgm:t>
    </dgm:pt>
    <dgm:pt modelId="{174CF7F6-D27E-FB4A-BFEC-95DA969076CF}" type="sibTrans" cxnId="{17279E30-767B-0342-A7F4-85D4DCD61BB3}">
      <dgm:prSet/>
      <dgm:spPr/>
      <dgm:t>
        <a:bodyPr/>
        <a:lstStyle/>
        <a:p>
          <a:endParaRPr lang="en-US"/>
        </a:p>
      </dgm:t>
    </dgm:pt>
    <dgm:pt modelId="{AD4786E2-6F39-1C40-8360-4908C973FCF5}" type="pres">
      <dgm:prSet presAssocID="{ECE6C467-8E63-A145-84BD-99F15AEE6C42}" presName="CompostProcess" presStyleCnt="0">
        <dgm:presLayoutVars>
          <dgm:dir/>
          <dgm:resizeHandles val="exact"/>
        </dgm:presLayoutVars>
      </dgm:prSet>
      <dgm:spPr/>
    </dgm:pt>
    <dgm:pt modelId="{BF88D5A3-914E-E34B-9C9E-60D555DE737C}" type="pres">
      <dgm:prSet presAssocID="{ECE6C467-8E63-A145-84BD-99F15AEE6C42}" presName="arrow" presStyleLbl="bgShp" presStyleIdx="0" presStyleCnt="1"/>
      <dgm:spPr/>
    </dgm:pt>
    <dgm:pt modelId="{928C0E57-7268-464C-BD77-04DA294EE869}" type="pres">
      <dgm:prSet presAssocID="{ECE6C467-8E63-A145-84BD-99F15AEE6C42}" presName="linearProcess" presStyleCnt="0"/>
      <dgm:spPr/>
    </dgm:pt>
    <dgm:pt modelId="{36754FE9-F48B-9548-AD17-388A8D5EFDF0}" type="pres">
      <dgm:prSet presAssocID="{CC471367-A7A2-3441-B8AF-0FE5F9666D83}" presName="textNode" presStyleLbl="node1" presStyleIdx="0" presStyleCnt="3">
        <dgm:presLayoutVars>
          <dgm:bulletEnabled val="1"/>
        </dgm:presLayoutVars>
      </dgm:prSet>
      <dgm:spPr/>
    </dgm:pt>
    <dgm:pt modelId="{42D7AC38-CB52-BB46-9E19-FDA1185F48B3}" type="pres">
      <dgm:prSet presAssocID="{E62AB820-729D-594A-837F-801EB1C11C05}" presName="sibTrans" presStyleCnt="0"/>
      <dgm:spPr/>
    </dgm:pt>
    <dgm:pt modelId="{EC998519-0FE3-8145-BBAF-8641DA30C94E}" type="pres">
      <dgm:prSet presAssocID="{7E3A8139-BFE8-B044-8535-52DF5A7CC3D6}" presName="textNode" presStyleLbl="node1" presStyleIdx="1" presStyleCnt="3">
        <dgm:presLayoutVars>
          <dgm:bulletEnabled val="1"/>
        </dgm:presLayoutVars>
      </dgm:prSet>
      <dgm:spPr/>
    </dgm:pt>
    <dgm:pt modelId="{4E0D1856-656C-1B40-A3C1-CFA8EFC419F9}" type="pres">
      <dgm:prSet presAssocID="{78AC1A0A-D76B-F541-B17D-3897F7C0A511}" presName="sibTrans" presStyleCnt="0"/>
      <dgm:spPr/>
    </dgm:pt>
    <dgm:pt modelId="{4B0718C6-CEE3-F042-9362-8F73551975A5}" type="pres">
      <dgm:prSet presAssocID="{37CA21F8-7E0A-504E-BCA3-F2EC560171DC}" presName="textNode" presStyleLbl="node1" presStyleIdx="2" presStyleCnt="3">
        <dgm:presLayoutVars>
          <dgm:bulletEnabled val="1"/>
        </dgm:presLayoutVars>
      </dgm:prSet>
      <dgm:spPr/>
    </dgm:pt>
  </dgm:ptLst>
  <dgm:cxnLst>
    <dgm:cxn modelId="{059FDD0F-9B79-B245-A8EB-60CF54C07AB8}" type="presOf" srcId="{ECE6C467-8E63-A145-84BD-99F15AEE6C42}" destId="{AD4786E2-6F39-1C40-8360-4908C973FCF5}" srcOrd="0" destOrd="0" presId="urn:microsoft.com/office/officeart/2005/8/layout/hProcess9"/>
    <dgm:cxn modelId="{17279E30-767B-0342-A7F4-85D4DCD61BB3}" srcId="{ECE6C467-8E63-A145-84BD-99F15AEE6C42}" destId="{37CA21F8-7E0A-504E-BCA3-F2EC560171DC}" srcOrd="2" destOrd="0" parTransId="{A0EF66E7-4156-1D42-880F-A9956DA688C9}" sibTransId="{174CF7F6-D27E-FB4A-BFEC-95DA969076CF}"/>
    <dgm:cxn modelId="{79DE8F3A-5A89-D94C-9DA7-07CC9B840A10}" type="presOf" srcId="{37CA21F8-7E0A-504E-BCA3-F2EC560171DC}" destId="{4B0718C6-CEE3-F042-9362-8F73551975A5}" srcOrd="0" destOrd="0" presId="urn:microsoft.com/office/officeart/2005/8/layout/hProcess9"/>
    <dgm:cxn modelId="{AF43E652-760E-7B4F-9692-BA892FE0E38D}" type="presOf" srcId="{7E3A8139-BFE8-B044-8535-52DF5A7CC3D6}" destId="{EC998519-0FE3-8145-BBAF-8641DA30C94E}" srcOrd="0" destOrd="0" presId="urn:microsoft.com/office/officeart/2005/8/layout/hProcess9"/>
    <dgm:cxn modelId="{CB346F56-DCC3-DD48-B6DD-2D3A60F0AF9D}" srcId="{ECE6C467-8E63-A145-84BD-99F15AEE6C42}" destId="{CC471367-A7A2-3441-B8AF-0FE5F9666D83}" srcOrd="0" destOrd="0" parTransId="{4BEADDFF-7918-474D-888E-74B786F40175}" sibTransId="{E62AB820-729D-594A-837F-801EB1C11C05}"/>
    <dgm:cxn modelId="{D266AB77-0F05-2C4A-846D-21521729E42F}" type="presOf" srcId="{CC471367-A7A2-3441-B8AF-0FE5F9666D83}" destId="{36754FE9-F48B-9548-AD17-388A8D5EFDF0}" srcOrd="0" destOrd="0" presId="urn:microsoft.com/office/officeart/2005/8/layout/hProcess9"/>
    <dgm:cxn modelId="{448A79AE-7DF1-3A4D-8E31-A23180624BA1}" srcId="{ECE6C467-8E63-A145-84BD-99F15AEE6C42}" destId="{7E3A8139-BFE8-B044-8535-52DF5A7CC3D6}" srcOrd="1" destOrd="0" parTransId="{B6A7BC0B-4552-E94D-BE17-560497BFE4C7}" sibTransId="{78AC1A0A-D76B-F541-B17D-3897F7C0A511}"/>
    <dgm:cxn modelId="{7F1F800F-CE20-BE47-9927-619917B481C9}" type="presParOf" srcId="{AD4786E2-6F39-1C40-8360-4908C973FCF5}" destId="{BF88D5A3-914E-E34B-9C9E-60D555DE737C}" srcOrd="0" destOrd="0" presId="urn:microsoft.com/office/officeart/2005/8/layout/hProcess9"/>
    <dgm:cxn modelId="{36E8F974-2C92-DD48-A6BF-8E338438AD18}" type="presParOf" srcId="{AD4786E2-6F39-1C40-8360-4908C973FCF5}" destId="{928C0E57-7268-464C-BD77-04DA294EE869}" srcOrd="1" destOrd="0" presId="urn:microsoft.com/office/officeart/2005/8/layout/hProcess9"/>
    <dgm:cxn modelId="{22194601-6AC0-C74E-803B-E80A31828A63}" type="presParOf" srcId="{928C0E57-7268-464C-BD77-04DA294EE869}" destId="{36754FE9-F48B-9548-AD17-388A8D5EFDF0}" srcOrd="0" destOrd="0" presId="urn:microsoft.com/office/officeart/2005/8/layout/hProcess9"/>
    <dgm:cxn modelId="{6CCE8520-0EB5-8B4E-A843-44B03AB898A8}" type="presParOf" srcId="{928C0E57-7268-464C-BD77-04DA294EE869}" destId="{42D7AC38-CB52-BB46-9E19-FDA1185F48B3}" srcOrd="1" destOrd="0" presId="urn:microsoft.com/office/officeart/2005/8/layout/hProcess9"/>
    <dgm:cxn modelId="{0579CE0B-26F2-9F4B-9A76-34095C66ABED}" type="presParOf" srcId="{928C0E57-7268-464C-BD77-04DA294EE869}" destId="{EC998519-0FE3-8145-BBAF-8641DA30C94E}" srcOrd="2" destOrd="0" presId="urn:microsoft.com/office/officeart/2005/8/layout/hProcess9"/>
    <dgm:cxn modelId="{9673A6E8-3726-1C4F-968D-49BDCE97A3C7}" type="presParOf" srcId="{928C0E57-7268-464C-BD77-04DA294EE869}" destId="{4E0D1856-656C-1B40-A3C1-CFA8EFC419F9}" srcOrd="3" destOrd="0" presId="urn:microsoft.com/office/officeart/2005/8/layout/hProcess9"/>
    <dgm:cxn modelId="{2EC2AFD9-0E34-6C4C-87C6-EA82C537AA09}" type="presParOf" srcId="{928C0E57-7268-464C-BD77-04DA294EE869}" destId="{4B0718C6-CEE3-F042-9362-8F73551975A5}"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CB65254-775D-4D0F-8318-BCE8D5F8881E}"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B075628-7C42-4E43-B11B-276C092C28D2}">
      <dgm:prSet/>
      <dgm:spPr/>
      <dgm:t>
        <a:bodyPr/>
        <a:lstStyle/>
        <a:p>
          <a:r>
            <a:rPr lang="en-US"/>
            <a:t>1) Signed &amp; Submitted </a:t>
          </a:r>
        </a:p>
      </dgm:t>
    </dgm:pt>
    <dgm:pt modelId="{ED9BDDC9-5C91-4994-A48D-8885EB192BAD}" type="parTrans" cxnId="{5C9A8BAF-1724-49E9-A96C-9DCA1B1DA895}">
      <dgm:prSet/>
      <dgm:spPr/>
      <dgm:t>
        <a:bodyPr/>
        <a:lstStyle/>
        <a:p>
          <a:endParaRPr lang="en-US"/>
        </a:p>
      </dgm:t>
    </dgm:pt>
    <dgm:pt modelId="{680D7E8D-F06C-462E-88AD-67486B7FCAE1}" type="sibTrans" cxnId="{5C9A8BAF-1724-49E9-A96C-9DCA1B1DA895}">
      <dgm:prSet/>
      <dgm:spPr/>
      <dgm:t>
        <a:bodyPr/>
        <a:lstStyle/>
        <a:p>
          <a:endParaRPr lang="en-US"/>
        </a:p>
      </dgm:t>
    </dgm:pt>
    <dgm:pt modelId="{0DB3DDFB-8BF7-4B13-BB42-BF0A02F46006}">
      <dgm:prSet/>
      <dgm:spPr/>
      <dgm:t>
        <a:bodyPr/>
        <a:lstStyle/>
        <a:p>
          <a:r>
            <a:rPr lang="en-US" dirty="0"/>
            <a:t>3) Notice of Allegations </a:t>
          </a:r>
        </a:p>
      </dgm:t>
    </dgm:pt>
    <dgm:pt modelId="{3BDE4AFD-FE16-449E-8D1A-7134E6140A98}" type="parTrans" cxnId="{F1070EDE-6C15-4613-8478-9C30BBE95CB5}">
      <dgm:prSet/>
      <dgm:spPr/>
      <dgm:t>
        <a:bodyPr/>
        <a:lstStyle/>
        <a:p>
          <a:endParaRPr lang="en-US"/>
        </a:p>
      </dgm:t>
    </dgm:pt>
    <dgm:pt modelId="{EC586972-31D7-4609-96D3-BF454FC191C5}" type="sibTrans" cxnId="{F1070EDE-6C15-4613-8478-9C30BBE95CB5}">
      <dgm:prSet/>
      <dgm:spPr/>
      <dgm:t>
        <a:bodyPr/>
        <a:lstStyle/>
        <a:p>
          <a:endParaRPr lang="en-US"/>
        </a:p>
      </dgm:t>
    </dgm:pt>
    <dgm:pt modelId="{3BD3EC5B-1B3C-49D1-8F81-8D2CF0479B46}">
      <dgm:prSet/>
      <dgm:spPr/>
      <dgm:t>
        <a:bodyPr/>
        <a:lstStyle/>
        <a:p>
          <a:r>
            <a:rPr lang="en-US" dirty="0"/>
            <a:t>2) Mandatory Review</a:t>
          </a:r>
        </a:p>
      </dgm:t>
    </dgm:pt>
    <dgm:pt modelId="{7A465697-8330-49E8-AE90-0C591C040672}" type="parTrans" cxnId="{12096398-AD63-4EBB-8461-58563A6B531F}">
      <dgm:prSet/>
      <dgm:spPr/>
      <dgm:t>
        <a:bodyPr/>
        <a:lstStyle/>
        <a:p>
          <a:endParaRPr lang="en-US"/>
        </a:p>
      </dgm:t>
    </dgm:pt>
    <dgm:pt modelId="{345717B9-3DE6-4BFB-AF9C-64C5655F4294}" type="sibTrans" cxnId="{12096398-AD63-4EBB-8461-58563A6B531F}">
      <dgm:prSet/>
      <dgm:spPr/>
      <dgm:t>
        <a:bodyPr/>
        <a:lstStyle/>
        <a:p>
          <a:endParaRPr lang="en-US"/>
        </a:p>
      </dgm:t>
    </dgm:pt>
    <dgm:pt modelId="{213B4C81-9926-439E-B1EE-B58C1265C708}">
      <dgm:prSet/>
      <dgm:spPr/>
      <dgm:t>
        <a:bodyPr/>
        <a:lstStyle/>
        <a:p>
          <a:r>
            <a:rPr lang="en-US" dirty="0"/>
            <a:t>If Approved: </a:t>
          </a:r>
        </a:p>
      </dgm:t>
    </dgm:pt>
    <dgm:pt modelId="{1FD7292D-18FE-4599-B592-D5097A70CED7}" type="parTrans" cxnId="{211E9E6D-9FE1-4D17-A4C7-9EDA45B324B1}">
      <dgm:prSet/>
      <dgm:spPr/>
      <dgm:t>
        <a:bodyPr/>
        <a:lstStyle/>
        <a:p>
          <a:endParaRPr lang="en-US"/>
        </a:p>
      </dgm:t>
    </dgm:pt>
    <dgm:pt modelId="{F525A65A-FF0B-4ECE-A419-4890620F2959}" type="sibTrans" cxnId="{211E9E6D-9FE1-4D17-A4C7-9EDA45B324B1}">
      <dgm:prSet/>
      <dgm:spPr/>
      <dgm:t>
        <a:bodyPr/>
        <a:lstStyle/>
        <a:p>
          <a:endParaRPr lang="en-US"/>
        </a:p>
      </dgm:t>
    </dgm:pt>
    <dgm:pt modelId="{6A8A6DF0-23EF-450D-9796-5D5D8A56756B}">
      <dgm:prSet/>
      <dgm:spPr/>
      <dgm:t>
        <a:bodyPr/>
        <a:lstStyle/>
        <a:p>
          <a:r>
            <a:rPr lang="en-US" dirty="0"/>
            <a:t>Formal or Informal (sometimes) </a:t>
          </a:r>
        </a:p>
      </dgm:t>
    </dgm:pt>
    <dgm:pt modelId="{61FD6EA1-C433-4284-B49C-B6BB0A768F46}" type="parTrans" cxnId="{6E81A949-6267-4196-A1BD-B8F90DBEB1B5}">
      <dgm:prSet/>
      <dgm:spPr/>
      <dgm:t>
        <a:bodyPr/>
        <a:lstStyle/>
        <a:p>
          <a:endParaRPr lang="en-US"/>
        </a:p>
      </dgm:t>
    </dgm:pt>
    <dgm:pt modelId="{A8B6717F-A1D3-417E-A78E-42DEF7A82653}" type="sibTrans" cxnId="{6E81A949-6267-4196-A1BD-B8F90DBEB1B5}">
      <dgm:prSet/>
      <dgm:spPr/>
      <dgm:t>
        <a:bodyPr/>
        <a:lstStyle/>
        <a:p>
          <a:endParaRPr lang="en-US"/>
        </a:p>
      </dgm:t>
    </dgm:pt>
    <dgm:pt modelId="{ADC5604B-849D-3C45-9ED2-CCBE577325B0}" type="pres">
      <dgm:prSet presAssocID="{ECB65254-775D-4D0F-8318-BCE8D5F8881E}" presName="linear" presStyleCnt="0">
        <dgm:presLayoutVars>
          <dgm:animLvl val="lvl"/>
          <dgm:resizeHandles val="exact"/>
        </dgm:presLayoutVars>
      </dgm:prSet>
      <dgm:spPr/>
    </dgm:pt>
    <dgm:pt modelId="{71DF78B0-B49C-8D4B-9912-F54E0839871B}" type="pres">
      <dgm:prSet presAssocID="{CB075628-7C42-4E43-B11B-276C092C28D2}" presName="parentText" presStyleLbl="node1" presStyleIdx="0" presStyleCnt="5">
        <dgm:presLayoutVars>
          <dgm:chMax val="0"/>
          <dgm:bulletEnabled val="1"/>
        </dgm:presLayoutVars>
      </dgm:prSet>
      <dgm:spPr/>
    </dgm:pt>
    <dgm:pt modelId="{630AA1FC-7902-CF4D-9F9E-9EF1DC129176}" type="pres">
      <dgm:prSet presAssocID="{680D7E8D-F06C-462E-88AD-67486B7FCAE1}" presName="spacer" presStyleCnt="0"/>
      <dgm:spPr/>
    </dgm:pt>
    <dgm:pt modelId="{64271747-E553-5F48-A33A-4683E3620DEC}" type="pres">
      <dgm:prSet presAssocID="{3BD3EC5B-1B3C-49D1-8F81-8D2CF0479B46}" presName="parentText" presStyleLbl="node1" presStyleIdx="1" presStyleCnt="5">
        <dgm:presLayoutVars>
          <dgm:chMax val="0"/>
          <dgm:bulletEnabled val="1"/>
        </dgm:presLayoutVars>
      </dgm:prSet>
      <dgm:spPr/>
    </dgm:pt>
    <dgm:pt modelId="{CBA20166-329C-654D-BA48-F2A2E6B72955}" type="pres">
      <dgm:prSet presAssocID="{345717B9-3DE6-4BFB-AF9C-64C5655F4294}" presName="spacer" presStyleCnt="0"/>
      <dgm:spPr/>
    </dgm:pt>
    <dgm:pt modelId="{B7A67C74-4F45-7A41-818A-70C26A9EAD0C}" type="pres">
      <dgm:prSet presAssocID="{0DB3DDFB-8BF7-4B13-BB42-BF0A02F46006}" presName="parentText" presStyleLbl="node1" presStyleIdx="2" presStyleCnt="5">
        <dgm:presLayoutVars>
          <dgm:chMax val="0"/>
          <dgm:bulletEnabled val="1"/>
        </dgm:presLayoutVars>
      </dgm:prSet>
      <dgm:spPr/>
    </dgm:pt>
    <dgm:pt modelId="{B6E02975-7CFD-9943-84AD-A6194684E68D}" type="pres">
      <dgm:prSet presAssocID="{EC586972-31D7-4609-96D3-BF454FC191C5}" presName="spacer" presStyleCnt="0"/>
      <dgm:spPr/>
    </dgm:pt>
    <dgm:pt modelId="{39C2F1B7-FF0B-3342-8C51-E1215B248436}" type="pres">
      <dgm:prSet presAssocID="{213B4C81-9926-439E-B1EE-B58C1265C708}" presName="parentText" presStyleLbl="node1" presStyleIdx="3" presStyleCnt="5">
        <dgm:presLayoutVars>
          <dgm:chMax val="0"/>
          <dgm:bulletEnabled val="1"/>
        </dgm:presLayoutVars>
      </dgm:prSet>
      <dgm:spPr/>
    </dgm:pt>
    <dgm:pt modelId="{50332BAE-9DD1-BA4D-AB08-4DC3DB359331}" type="pres">
      <dgm:prSet presAssocID="{F525A65A-FF0B-4ECE-A419-4890620F2959}" presName="spacer" presStyleCnt="0"/>
      <dgm:spPr/>
    </dgm:pt>
    <dgm:pt modelId="{068D769C-0566-1A47-9ED7-079529B61823}" type="pres">
      <dgm:prSet presAssocID="{6A8A6DF0-23EF-450D-9796-5D5D8A56756B}" presName="parentText" presStyleLbl="node1" presStyleIdx="4" presStyleCnt="5">
        <dgm:presLayoutVars>
          <dgm:chMax val="0"/>
          <dgm:bulletEnabled val="1"/>
        </dgm:presLayoutVars>
      </dgm:prSet>
      <dgm:spPr/>
    </dgm:pt>
  </dgm:ptLst>
  <dgm:cxnLst>
    <dgm:cxn modelId="{73377A07-B7BE-EC47-AB0F-BFBF9CAFBD37}" type="presOf" srcId="{213B4C81-9926-439E-B1EE-B58C1265C708}" destId="{39C2F1B7-FF0B-3342-8C51-E1215B248436}" srcOrd="0" destOrd="0" presId="urn:microsoft.com/office/officeart/2005/8/layout/vList2"/>
    <dgm:cxn modelId="{6E81A949-6267-4196-A1BD-B8F90DBEB1B5}" srcId="{ECB65254-775D-4D0F-8318-BCE8D5F8881E}" destId="{6A8A6DF0-23EF-450D-9796-5D5D8A56756B}" srcOrd="4" destOrd="0" parTransId="{61FD6EA1-C433-4284-B49C-B6BB0A768F46}" sibTransId="{A8B6717F-A1D3-417E-A78E-42DEF7A82653}"/>
    <dgm:cxn modelId="{211E9E6D-9FE1-4D17-A4C7-9EDA45B324B1}" srcId="{ECB65254-775D-4D0F-8318-BCE8D5F8881E}" destId="{213B4C81-9926-439E-B1EE-B58C1265C708}" srcOrd="3" destOrd="0" parTransId="{1FD7292D-18FE-4599-B592-D5097A70CED7}" sibTransId="{F525A65A-FF0B-4ECE-A419-4890620F2959}"/>
    <dgm:cxn modelId="{12096398-AD63-4EBB-8461-58563A6B531F}" srcId="{ECB65254-775D-4D0F-8318-BCE8D5F8881E}" destId="{3BD3EC5B-1B3C-49D1-8F81-8D2CF0479B46}" srcOrd="1" destOrd="0" parTransId="{7A465697-8330-49E8-AE90-0C591C040672}" sibTransId="{345717B9-3DE6-4BFB-AF9C-64C5655F4294}"/>
    <dgm:cxn modelId="{5C9A8BAF-1724-49E9-A96C-9DCA1B1DA895}" srcId="{ECB65254-775D-4D0F-8318-BCE8D5F8881E}" destId="{CB075628-7C42-4E43-B11B-276C092C28D2}" srcOrd="0" destOrd="0" parTransId="{ED9BDDC9-5C91-4994-A48D-8885EB192BAD}" sibTransId="{680D7E8D-F06C-462E-88AD-67486B7FCAE1}"/>
    <dgm:cxn modelId="{9C3730BE-81B9-1F42-B17E-597074915BB8}" type="presOf" srcId="{ECB65254-775D-4D0F-8318-BCE8D5F8881E}" destId="{ADC5604B-849D-3C45-9ED2-CCBE577325B0}" srcOrd="0" destOrd="0" presId="urn:microsoft.com/office/officeart/2005/8/layout/vList2"/>
    <dgm:cxn modelId="{53A68CC0-B81D-4042-AC1B-84D6B2E66C6F}" type="presOf" srcId="{6A8A6DF0-23EF-450D-9796-5D5D8A56756B}" destId="{068D769C-0566-1A47-9ED7-079529B61823}" srcOrd="0" destOrd="0" presId="urn:microsoft.com/office/officeart/2005/8/layout/vList2"/>
    <dgm:cxn modelId="{F1070EDE-6C15-4613-8478-9C30BBE95CB5}" srcId="{ECB65254-775D-4D0F-8318-BCE8D5F8881E}" destId="{0DB3DDFB-8BF7-4B13-BB42-BF0A02F46006}" srcOrd="2" destOrd="0" parTransId="{3BDE4AFD-FE16-449E-8D1A-7134E6140A98}" sibTransId="{EC586972-31D7-4609-96D3-BF454FC191C5}"/>
    <dgm:cxn modelId="{C2B21EEB-FB53-F944-A848-F429D5F59A3E}" type="presOf" srcId="{0DB3DDFB-8BF7-4B13-BB42-BF0A02F46006}" destId="{B7A67C74-4F45-7A41-818A-70C26A9EAD0C}" srcOrd="0" destOrd="0" presId="urn:microsoft.com/office/officeart/2005/8/layout/vList2"/>
    <dgm:cxn modelId="{0E366DEF-EABB-6E48-9E1B-02A3559D67EE}" type="presOf" srcId="{CB075628-7C42-4E43-B11B-276C092C28D2}" destId="{71DF78B0-B49C-8D4B-9912-F54E0839871B}" srcOrd="0" destOrd="0" presId="urn:microsoft.com/office/officeart/2005/8/layout/vList2"/>
    <dgm:cxn modelId="{4E5A64FE-C7A7-7746-AAF4-AE280712F256}" type="presOf" srcId="{3BD3EC5B-1B3C-49D1-8F81-8D2CF0479B46}" destId="{64271747-E553-5F48-A33A-4683E3620DEC}" srcOrd="0" destOrd="0" presId="urn:microsoft.com/office/officeart/2005/8/layout/vList2"/>
    <dgm:cxn modelId="{8ED40F40-6FA8-B949-951A-9FE7FAC797D5}" type="presParOf" srcId="{ADC5604B-849D-3C45-9ED2-CCBE577325B0}" destId="{71DF78B0-B49C-8D4B-9912-F54E0839871B}" srcOrd="0" destOrd="0" presId="urn:microsoft.com/office/officeart/2005/8/layout/vList2"/>
    <dgm:cxn modelId="{97708E75-9179-2F48-9C53-54A1840BCB8F}" type="presParOf" srcId="{ADC5604B-849D-3C45-9ED2-CCBE577325B0}" destId="{630AA1FC-7902-CF4D-9F9E-9EF1DC129176}" srcOrd="1" destOrd="0" presId="urn:microsoft.com/office/officeart/2005/8/layout/vList2"/>
    <dgm:cxn modelId="{3E8FC620-DD0A-5448-BCB1-CC2913AD6644}" type="presParOf" srcId="{ADC5604B-849D-3C45-9ED2-CCBE577325B0}" destId="{64271747-E553-5F48-A33A-4683E3620DEC}" srcOrd="2" destOrd="0" presId="urn:microsoft.com/office/officeart/2005/8/layout/vList2"/>
    <dgm:cxn modelId="{ED82E7B0-5955-8543-ABE1-27B70A07A5EB}" type="presParOf" srcId="{ADC5604B-849D-3C45-9ED2-CCBE577325B0}" destId="{CBA20166-329C-654D-BA48-F2A2E6B72955}" srcOrd="3" destOrd="0" presId="urn:microsoft.com/office/officeart/2005/8/layout/vList2"/>
    <dgm:cxn modelId="{E3600674-87FC-394D-B6CA-801A8BE5BD40}" type="presParOf" srcId="{ADC5604B-849D-3C45-9ED2-CCBE577325B0}" destId="{B7A67C74-4F45-7A41-818A-70C26A9EAD0C}" srcOrd="4" destOrd="0" presId="urn:microsoft.com/office/officeart/2005/8/layout/vList2"/>
    <dgm:cxn modelId="{4DAD3487-1861-F144-AF1F-1030BE3C660C}" type="presParOf" srcId="{ADC5604B-849D-3C45-9ED2-CCBE577325B0}" destId="{B6E02975-7CFD-9943-84AD-A6194684E68D}" srcOrd="5" destOrd="0" presId="urn:microsoft.com/office/officeart/2005/8/layout/vList2"/>
    <dgm:cxn modelId="{D8537F04-586E-524A-8355-9715C62DBD77}" type="presParOf" srcId="{ADC5604B-849D-3C45-9ED2-CCBE577325B0}" destId="{39C2F1B7-FF0B-3342-8C51-E1215B248436}" srcOrd="6" destOrd="0" presId="urn:microsoft.com/office/officeart/2005/8/layout/vList2"/>
    <dgm:cxn modelId="{CA5D7202-3A8D-D540-AD0B-F4ABCD0CB729}" type="presParOf" srcId="{ADC5604B-849D-3C45-9ED2-CCBE577325B0}" destId="{50332BAE-9DD1-BA4D-AB08-4DC3DB359331}" srcOrd="7" destOrd="0" presId="urn:microsoft.com/office/officeart/2005/8/layout/vList2"/>
    <dgm:cxn modelId="{AA4DF6D0-5374-A347-8AAE-B4273EE3414C}" type="presParOf" srcId="{ADC5604B-849D-3C45-9ED2-CCBE577325B0}" destId="{068D769C-0566-1A47-9ED7-079529B6182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8622D0B-7AFC-2D4F-ADE2-C5ADB1D06AAF}" type="doc">
      <dgm:prSet loTypeId="urn:microsoft.com/office/officeart/2005/8/layout/gear1" loCatId="list" qsTypeId="urn:microsoft.com/office/officeart/2005/8/quickstyle/simple1" qsCatId="simple" csTypeId="urn:microsoft.com/office/officeart/2005/8/colors/accent1_2" csCatId="accent1"/>
      <dgm:spPr/>
      <dgm:t>
        <a:bodyPr/>
        <a:lstStyle/>
        <a:p>
          <a:endParaRPr lang="en-US"/>
        </a:p>
      </dgm:t>
    </dgm:pt>
    <dgm:pt modelId="{CA0D3D88-E362-C54D-B1F8-D491E8C9BE3B}">
      <dgm:prSet/>
      <dgm:spPr/>
      <dgm:t>
        <a:bodyPr/>
        <a:lstStyle/>
        <a:p>
          <a:r>
            <a:rPr lang="en-US"/>
            <a:t>Remedies-based process which allows both participants to come to a mutual agreement regarding the resolution of the complaint. </a:t>
          </a:r>
        </a:p>
      </dgm:t>
    </dgm:pt>
    <dgm:pt modelId="{D61591BE-406C-CE44-A791-C68BD7AD9B34}" type="parTrans" cxnId="{287C1EC8-90D3-9243-9AFA-B8306A0ED4EE}">
      <dgm:prSet/>
      <dgm:spPr/>
      <dgm:t>
        <a:bodyPr/>
        <a:lstStyle/>
        <a:p>
          <a:endParaRPr lang="en-US"/>
        </a:p>
      </dgm:t>
    </dgm:pt>
    <dgm:pt modelId="{85987D66-22F2-1F4D-A5C0-BCB336EB10CD}" type="sibTrans" cxnId="{287C1EC8-90D3-9243-9AFA-B8306A0ED4EE}">
      <dgm:prSet/>
      <dgm:spPr/>
      <dgm:t>
        <a:bodyPr/>
        <a:lstStyle/>
        <a:p>
          <a:endParaRPr lang="en-US"/>
        </a:p>
      </dgm:t>
    </dgm:pt>
    <dgm:pt modelId="{C59C1F8C-B65B-8C4E-A7E1-B573042D1B0B}">
      <dgm:prSet/>
      <dgm:spPr/>
      <dgm:t>
        <a:bodyPr/>
        <a:lstStyle/>
        <a:p>
          <a:r>
            <a:rPr lang="en-US"/>
            <a:t>Possible Mediation </a:t>
          </a:r>
        </a:p>
      </dgm:t>
    </dgm:pt>
    <dgm:pt modelId="{BC55F6F0-CB8D-6745-B61A-4523F31D0032}" type="parTrans" cxnId="{389B55F0-E7FC-C246-8687-9F1B850E6AAD}">
      <dgm:prSet/>
      <dgm:spPr/>
      <dgm:t>
        <a:bodyPr/>
        <a:lstStyle/>
        <a:p>
          <a:endParaRPr lang="en-US"/>
        </a:p>
      </dgm:t>
    </dgm:pt>
    <dgm:pt modelId="{C605A758-BFCF-014F-A456-AF79E9A7CF45}" type="sibTrans" cxnId="{389B55F0-E7FC-C246-8687-9F1B850E6AAD}">
      <dgm:prSet/>
      <dgm:spPr/>
      <dgm:t>
        <a:bodyPr/>
        <a:lstStyle/>
        <a:p>
          <a:endParaRPr lang="en-US"/>
        </a:p>
      </dgm:t>
    </dgm:pt>
    <dgm:pt modelId="{83759887-C6AA-704E-8555-B53CAF2BF824}">
      <dgm:prSet/>
      <dgm:spPr/>
      <dgm:t>
        <a:bodyPr/>
        <a:lstStyle/>
        <a:p>
          <a:r>
            <a:rPr lang="en-US" dirty="0"/>
            <a:t>Continued Supportive Measures </a:t>
          </a:r>
        </a:p>
      </dgm:t>
    </dgm:pt>
    <dgm:pt modelId="{C1A7A26F-B3FD-FE4C-B218-A003D6736C7A}" type="parTrans" cxnId="{EA25685E-4248-2A42-BC69-13697CF6A992}">
      <dgm:prSet/>
      <dgm:spPr/>
      <dgm:t>
        <a:bodyPr/>
        <a:lstStyle/>
        <a:p>
          <a:endParaRPr lang="en-US"/>
        </a:p>
      </dgm:t>
    </dgm:pt>
    <dgm:pt modelId="{CD2ED096-340C-724F-9293-3FAB9EEF4D92}" type="sibTrans" cxnId="{EA25685E-4248-2A42-BC69-13697CF6A992}">
      <dgm:prSet/>
      <dgm:spPr/>
      <dgm:t>
        <a:bodyPr/>
        <a:lstStyle/>
        <a:p>
          <a:endParaRPr lang="en-US"/>
        </a:p>
      </dgm:t>
    </dgm:pt>
    <dgm:pt modelId="{F288BA21-FAC4-FA48-88EF-7458706499FB}">
      <dgm:prSet/>
      <dgm:spPr/>
      <dgm:t>
        <a:bodyPr/>
        <a:lstStyle/>
        <a:p>
          <a:endParaRPr lang="en-US"/>
        </a:p>
      </dgm:t>
    </dgm:pt>
    <dgm:pt modelId="{991B1907-A8FA-E940-A73C-971EED5914EE}" type="parTrans" cxnId="{30AC31DC-4BDE-5A48-B141-08AB35283002}">
      <dgm:prSet/>
      <dgm:spPr/>
      <dgm:t>
        <a:bodyPr/>
        <a:lstStyle/>
        <a:p>
          <a:endParaRPr lang="en-US"/>
        </a:p>
      </dgm:t>
    </dgm:pt>
    <dgm:pt modelId="{1D902C22-4BD7-5541-9ABE-1DB8C98210EA}" type="sibTrans" cxnId="{30AC31DC-4BDE-5A48-B141-08AB35283002}">
      <dgm:prSet/>
      <dgm:spPr/>
      <dgm:t>
        <a:bodyPr/>
        <a:lstStyle/>
        <a:p>
          <a:endParaRPr lang="en-US"/>
        </a:p>
      </dgm:t>
    </dgm:pt>
    <dgm:pt modelId="{61288DD8-9726-3348-93FF-EE6E19BD34B9}">
      <dgm:prSet/>
      <dgm:spPr/>
      <dgm:t>
        <a:bodyPr/>
        <a:lstStyle/>
        <a:p>
          <a:endParaRPr lang="en-US"/>
        </a:p>
      </dgm:t>
    </dgm:pt>
    <dgm:pt modelId="{D52CDDFF-BCA0-8D4B-8C27-AE0B881D27B6}" type="parTrans" cxnId="{3493916D-802C-3743-8C9B-80D99546CA19}">
      <dgm:prSet/>
      <dgm:spPr/>
      <dgm:t>
        <a:bodyPr/>
        <a:lstStyle/>
        <a:p>
          <a:endParaRPr lang="en-US"/>
        </a:p>
      </dgm:t>
    </dgm:pt>
    <dgm:pt modelId="{15BF4A26-C47B-5040-91E7-D311A4E4667E}" type="sibTrans" cxnId="{3493916D-802C-3743-8C9B-80D99546CA19}">
      <dgm:prSet/>
      <dgm:spPr/>
      <dgm:t>
        <a:bodyPr/>
        <a:lstStyle/>
        <a:p>
          <a:endParaRPr lang="en-US"/>
        </a:p>
      </dgm:t>
    </dgm:pt>
    <dgm:pt modelId="{F1E9145A-0878-7847-A3B6-83B4DE59C55F}">
      <dgm:prSet/>
      <dgm:spPr/>
      <dgm:t>
        <a:bodyPr/>
        <a:lstStyle/>
        <a:p>
          <a:endParaRPr lang="en-US"/>
        </a:p>
      </dgm:t>
    </dgm:pt>
    <dgm:pt modelId="{3F5A0C8B-F537-4A40-93C9-4194979A8727}" type="parTrans" cxnId="{DC9D398F-6ED7-B743-85B6-0841D55611A9}">
      <dgm:prSet/>
      <dgm:spPr/>
      <dgm:t>
        <a:bodyPr/>
        <a:lstStyle/>
        <a:p>
          <a:endParaRPr lang="en-US"/>
        </a:p>
      </dgm:t>
    </dgm:pt>
    <dgm:pt modelId="{7C28F46D-3DC7-0B45-8A82-38551E17AA03}" type="sibTrans" cxnId="{DC9D398F-6ED7-B743-85B6-0841D55611A9}">
      <dgm:prSet/>
      <dgm:spPr/>
      <dgm:t>
        <a:bodyPr/>
        <a:lstStyle/>
        <a:p>
          <a:endParaRPr lang="en-US"/>
        </a:p>
      </dgm:t>
    </dgm:pt>
    <dgm:pt modelId="{7D709435-9EC4-AF40-98DF-CCC5EA1BF856}" type="pres">
      <dgm:prSet presAssocID="{E8622D0B-7AFC-2D4F-ADE2-C5ADB1D06AAF}" presName="composite" presStyleCnt="0">
        <dgm:presLayoutVars>
          <dgm:chMax val="3"/>
          <dgm:animLvl val="lvl"/>
          <dgm:resizeHandles val="exact"/>
        </dgm:presLayoutVars>
      </dgm:prSet>
      <dgm:spPr/>
    </dgm:pt>
    <dgm:pt modelId="{68F75949-B3E0-4845-BABE-C98D55AC2033}" type="pres">
      <dgm:prSet presAssocID="{CA0D3D88-E362-C54D-B1F8-D491E8C9BE3B}" presName="gear1" presStyleLbl="node1" presStyleIdx="0" presStyleCnt="3">
        <dgm:presLayoutVars>
          <dgm:chMax val="1"/>
          <dgm:bulletEnabled val="1"/>
        </dgm:presLayoutVars>
      </dgm:prSet>
      <dgm:spPr/>
    </dgm:pt>
    <dgm:pt modelId="{40315CD6-F56B-EC44-94CD-C58B8ADC0241}" type="pres">
      <dgm:prSet presAssocID="{CA0D3D88-E362-C54D-B1F8-D491E8C9BE3B}" presName="gear1srcNode" presStyleLbl="node1" presStyleIdx="0" presStyleCnt="3"/>
      <dgm:spPr/>
    </dgm:pt>
    <dgm:pt modelId="{FC0423D8-D7B3-9846-93C3-347CBACD8FB8}" type="pres">
      <dgm:prSet presAssocID="{CA0D3D88-E362-C54D-B1F8-D491E8C9BE3B}" presName="gear1dstNode" presStyleLbl="node1" presStyleIdx="0" presStyleCnt="3"/>
      <dgm:spPr/>
    </dgm:pt>
    <dgm:pt modelId="{F65DE79D-DE1B-A143-B04E-BCF58E0F9539}" type="pres">
      <dgm:prSet presAssocID="{C59C1F8C-B65B-8C4E-A7E1-B573042D1B0B}" presName="gear2" presStyleLbl="node1" presStyleIdx="1" presStyleCnt="3">
        <dgm:presLayoutVars>
          <dgm:chMax val="1"/>
          <dgm:bulletEnabled val="1"/>
        </dgm:presLayoutVars>
      </dgm:prSet>
      <dgm:spPr/>
    </dgm:pt>
    <dgm:pt modelId="{E8ADBECF-A6D6-A748-ABB6-4211C22FF815}" type="pres">
      <dgm:prSet presAssocID="{C59C1F8C-B65B-8C4E-A7E1-B573042D1B0B}" presName="gear2srcNode" presStyleLbl="node1" presStyleIdx="1" presStyleCnt="3"/>
      <dgm:spPr/>
    </dgm:pt>
    <dgm:pt modelId="{A1BB360A-0967-4845-8877-4F523DD7F09D}" type="pres">
      <dgm:prSet presAssocID="{C59C1F8C-B65B-8C4E-A7E1-B573042D1B0B}" presName="gear2dstNode" presStyleLbl="node1" presStyleIdx="1" presStyleCnt="3"/>
      <dgm:spPr/>
    </dgm:pt>
    <dgm:pt modelId="{AD816921-763A-B94B-B6B5-5041220B8281}" type="pres">
      <dgm:prSet presAssocID="{83759887-C6AA-704E-8555-B53CAF2BF824}" presName="gear3" presStyleLbl="node1" presStyleIdx="2" presStyleCnt="3" custLinFactNeighborY="-280"/>
      <dgm:spPr/>
    </dgm:pt>
    <dgm:pt modelId="{67182FE1-01FF-E040-9A74-EFFFDF5F4983}" type="pres">
      <dgm:prSet presAssocID="{83759887-C6AA-704E-8555-B53CAF2BF824}" presName="gear3tx" presStyleLbl="node1" presStyleIdx="2" presStyleCnt="3">
        <dgm:presLayoutVars>
          <dgm:chMax val="1"/>
          <dgm:bulletEnabled val="1"/>
        </dgm:presLayoutVars>
      </dgm:prSet>
      <dgm:spPr/>
    </dgm:pt>
    <dgm:pt modelId="{37E04700-2D64-2D48-AC6E-EACECD76A070}" type="pres">
      <dgm:prSet presAssocID="{83759887-C6AA-704E-8555-B53CAF2BF824}" presName="gear3srcNode" presStyleLbl="node1" presStyleIdx="2" presStyleCnt="3"/>
      <dgm:spPr/>
    </dgm:pt>
    <dgm:pt modelId="{C2AAC3AC-835B-4B45-A0E8-CE26522B0E2F}" type="pres">
      <dgm:prSet presAssocID="{83759887-C6AA-704E-8555-B53CAF2BF824}" presName="gear3dstNode" presStyleLbl="node1" presStyleIdx="2" presStyleCnt="3"/>
      <dgm:spPr/>
    </dgm:pt>
    <dgm:pt modelId="{D8225941-B702-1040-840F-EA796AB1FC2C}" type="pres">
      <dgm:prSet presAssocID="{85987D66-22F2-1F4D-A5C0-BCB336EB10CD}" presName="connector1" presStyleLbl="sibTrans2D1" presStyleIdx="0" presStyleCnt="3"/>
      <dgm:spPr/>
    </dgm:pt>
    <dgm:pt modelId="{7960FF5A-42F9-9D46-BBCF-323F0B930315}" type="pres">
      <dgm:prSet presAssocID="{C605A758-BFCF-014F-A456-AF79E9A7CF45}" presName="connector2" presStyleLbl="sibTrans2D1" presStyleIdx="1" presStyleCnt="3"/>
      <dgm:spPr/>
    </dgm:pt>
    <dgm:pt modelId="{CCC93C21-55C4-0940-A9AD-5B3379017DA6}" type="pres">
      <dgm:prSet presAssocID="{CD2ED096-340C-724F-9293-3FAB9EEF4D92}" presName="connector3" presStyleLbl="sibTrans2D1" presStyleIdx="2" presStyleCnt="3"/>
      <dgm:spPr/>
    </dgm:pt>
  </dgm:ptLst>
  <dgm:cxnLst>
    <dgm:cxn modelId="{90BE6503-59A5-C042-BB8C-A092F417D842}" type="presOf" srcId="{CA0D3D88-E362-C54D-B1F8-D491E8C9BE3B}" destId="{68F75949-B3E0-4845-BABE-C98D55AC2033}" srcOrd="0" destOrd="0" presId="urn:microsoft.com/office/officeart/2005/8/layout/gear1"/>
    <dgm:cxn modelId="{82CE9C16-7E3B-A243-A1F7-89FEFA25EE95}" type="presOf" srcId="{CD2ED096-340C-724F-9293-3FAB9EEF4D92}" destId="{CCC93C21-55C4-0940-A9AD-5B3379017DA6}" srcOrd="0" destOrd="0" presId="urn:microsoft.com/office/officeart/2005/8/layout/gear1"/>
    <dgm:cxn modelId="{097CA219-8AC1-A04E-BD6C-7203F0E633B3}" type="presOf" srcId="{CA0D3D88-E362-C54D-B1F8-D491E8C9BE3B}" destId="{FC0423D8-D7B3-9846-93C3-347CBACD8FB8}" srcOrd="2" destOrd="0" presId="urn:microsoft.com/office/officeart/2005/8/layout/gear1"/>
    <dgm:cxn modelId="{88DABB2E-671A-394C-8457-017F10BAFF7E}" type="presOf" srcId="{C59C1F8C-B65B-8C4E-A7E1-B573042D1B0B}" destId="{E8ADBECF-A6D6-A748-ABB6-4211C22FF815}" srcOrd="1" destOrd="0" presId="urn:microsoft.com/office/officeart/2005/8/layout/gear1"/>
    <dgm:cxn modelId="{DFBC6844-6924-FF4F-BD7F-DE08FD44B958}" type="presOf" srcId="{83759887-C6AA-704E-8555-B53CAF2BF824}" destId="{67182FE1-01FF-E040-9A74-EFFFDF5F4983}" srcOrd="1" destOrd="0" presId="urn:microsoft.com/office/officeart/2005/8/layout/gear1"/>
    <dgm:cxn modelId="{EA25685E-4248-2A42-BC69-13697CF6A992}" srcId="{E8622D0B-7AFC-2D4F-ADE2-C5ADB1D06AAF}" destId="{83759887-C6AA-704E-8555-B53CAF2BF824}" srcOrd="2" destOrd="0" parTransId="{C1A7A26F-B3FD-FE4C-B218-A003D6736C7A}" sibTransId="{CD2ED096-340C-724F-9293-3FAB9EEF4D92}"/>
    <dgm:cxn modelId="{0C328160-0DFA-8643-8CFD-F3C235E039F8}" type="presOf" srcId="{C59C1F8C-B65B-8C4E-A7E1-B573042D1B0B}" destId="{A1BB360A-0967-4845-8877-4F523DD7F09D}" srcOrd="2" destOrd="0" presId="urn:microsoft.com/office/officeart/2005/8/layout/gear1"/>
    <dgm:cxn modelId="{E204AF6A-527E-D342-83AB-D5CCD447C5FD}" type="presOf" srcId="{C605A758-BFCF-014F-A456-AF79E9A7CF45}" destId="{7960FF5A-42F9-9D46-BBCF-323F0B930315}" srcOrd="0" destOrd="0" presId="urn:microsoft.com/office/officeart/2005/8/layout/gear1"/>
    <dgm:cxn modelId="{3493916D-802C-3743-8C9B-80D99546CA19}" srcId="{E8622D0B-7AFC-2D4F-ADE2-C5ADB1D06AAF}" destId="{61288DD8-9726-3348-93FF-EE6E19BD34B9}" srcOrd="4" destOrd="0" parTransId="{D52CDDFF-BCA0-8D4B-8C27-AE0B881D27B6}" sibTransId="{15BF4A26-C47B-5040-91E7-D311A4E4667E}"/>
    <dgm:cxn modelId="{DC9D398F-6ED7-B743-85B6-0841D55611A9}" srcId="{E8622D0B-7AFC-2D4F-ADE2-C5ADB1D06AAF}" destId="{F1E9145A-0878-7847-A3B6-83B4DE59C55F}" srcOrd="5" destOrd="0" parTransId="{3F5A0C8B-F537-4A40-93C9-4194979A8727}" sibTransId="{7C28F46D-3DC7-0B45-8A82-38551E17AA03}"/>
    <dgm:cxn modelId="{71A62196-F85D-244B-B21A-6CE99DAE393B}" type="presOf" srcId="{83759887-C6AA-704E-8555-B53CAF2BF824}" destId="{37E04700-2D64-2D48-AC6E-EACECD76A070}" srcOrd="2" destOrd="0" presId="urn:microsoft.com/office/officeart/2005/8/layout/gear1"/>
    <dgm:cxn modelId="{EE7F64B4-3C49-154F-A70F-7264BDFD2DB6}" type="presOf" srcId="{E8622D0B-7AFC-2D4F-ADE2-C5ADB1D06AAF}" destId="{7D709435-9EC4-AF40-98DF-CCC5EA1BF856}" srcOrd="0" destOrd="0" presId="urn:microsoft.com/office/officeart/2005/8/layout/gear1"/>
    <dgm:cxn modelId="{287C1EC8-90D3-9243-9AFA-B8306A0ED4EE}" srcId="{E8622D0B-7AFC-2D4F-ADE2-C5ADB1D06AAF}" destId="{CA0D3D88-E362-C54D-B1F8-D491E8C9BE3B}" srcOrd="0" destOrd="0" parTransId="{D61591BE-406C-CE44-A791-C68BD7AD9B34}" sibTransId="{85987D66-22F2-1F4D-A5C0-BCB336EB10CD}"/>
    <dgm:cxn modelId="{BB6C75D3-81FF-A74A-9D68-A80EC392D90C}" type="presOf" srcId="{C59C1F8C-B65B-8C4E-A7E1-B573042D1B0B}" destId="{F65DE79D-DE1B-A143-B04E-BCF58E0F9539}" srcOrd="0" destOrd="0" presId="urn:microsoft.com/office/officeart/2005/8/layout/gear1"/>
    <dgm:cxn modelId="{F7C285D3-4F09-6147-8C0D-835334B9B712}" type="presOf" srcId="{83759887-C6AA-704E-8555-B53CAF2BF824}" destId="{C2AAC3AC-835B-4B45-A0E8-CE26522B0E2F}" srcOrd="3" destOrd="0" presId="urn:microsoft.com/office/officeart/2005/8/layout/gear1"/>
    <dgm:cxn modelId="{30AC31DC-4BDE-5A48-B141-08AB35283002}" srcId="{E8622D0B-7AFC-2D4F-ADE2-C5ADB1D06AAF}" destId="{F288BA21-FAC4-FA48-88EF-7458706499FB}" srcOrd="3" destOrd="0" parTransId="{991B1907-A8FA-E940-A73C-971EED5914EE}" sibTransId="{1D902C22-4BD7-5541-9ABE-1DB8C98210EA}"/>
    <dgm:cxn modelId="{51EC2FE1-13D3-254D-BCDF-9FA458C25F73}" type="presOf" srcId="{85987D66-22F2-1F4D-A5C0-BCB336EB10CD}" destId="{D8225941-B702-1040-840F-EA796AB1FC2C}" srcOrd="0" destOrd="0" presId="urn:microsoft.com/office/officeart/2005/8/layout/gear1"/>
    <dgm:cxn modelId="{389B55F0-E7FC-C246-8687-9F1B850E6AAD}" srcId="{E8622D0B-7AFC-2D4F-ADE2-C5ADB1D06AAF}" destId="{C59C1F8C-B65B-8C4E-A7E1-B573042D1B0B}" srcOrd="1" destOrd="0" parTransId="{BC55F6F0-CB8D-6745-B61A-4523F31D0032}" sibTransId="{C605A758-BFCF-014F-A456-AF79E9A7CF45}"/>
    <dgm:cxn modelId="{FA6CAAFC-C8D1-374B-8EAA-B636E98718C5}" type="presOf" srcId="{83759887-C6AA-704E-8555-B53CAF2BF824}" destId="{AD816921-763A-B94B-B6B5-5041220B8281}" srcOrd="0" destOrd="0" presId="urn:microsoft.com/office/officeart/2005/8/layout/gear1"/>
    <dgm:cxn modelId="{4B00DEFE-1491-8B42-8985-CDFF7A340AC1}" type="presOf" srcId="{CA0D3D88-E362-C54D-B1F8-D491E8C9BE3B}" destId="{40315CD6-F56B-EC44-94CD-C58B8ADC0241}" srcOrd="1" destOrd="0" presId="urn:microsoft.com/office/officeart/2005/8/layout/gear1"/>
    <dgm:cxn modelId="{A105C948-A491-3C40-939D-551E89C7E292}" type="presParOf" srcId="{7D709435-9EC4-AF40-98DF-CCC5EA1BF856}" destId="{68F75949-B3E0-4845-BABE-C98D55AC2033}" srcOrd="0" destOrd="0" presId="urn:microsoft.com/office/officeart/2005/8/layout/gear1"/>
    <dgm:cxn modelId="{262D4F7A-8414-D147-8E10-5F0A23656206}" type="presParOf" srcId="{7D709435-9EC4-AF40-98DF-CCC5EA1BF856}" destId="{40315CD6-F56B-EC44-94CD-C58B8ADC0241}" srcOrd="1" destOrd="0" presId="urn:microsoft.com/office/officeart/2005/8/layout/gear1"/>
    <dgm:cxn modelId="{166A6357-627C-3D4E-886E-88EAE8389A36}" type="presParOf" srcId="{7D709435-9EC4-AF40-98DF-CCC5EA1BF856}" destId="{FC0423D8-D7B3-9846-93C3-347CBACD8FB8}" srcOrd="2" destOrd="0" presId="urn:microsoft.com/office/officeart/2005/8/layout/gear1"/>
    <dgm:cxn modelId="{360BEF42-92CF-194D-89D4-B791DDECD5B4}" type="presParOf" srcId="{7D709435-9EC4-AF40-98DF-CCC5EA1BF856}" destId="{F65DE79D-DE1B-A143-B04E-BCF58E0F9539}" srcOrd="3" destOrd="0" presId="urn:microsoft.com/office/officeart/2005/8/layout/gear1"/>
    <dgm:cxn modelId="{80D597B4-4457-E34B-8C5F-E4FFA261C680}" type="presParOf" srcId="{7D709435-9EC4-AF40-98DF-CCC5EA1BF856}" destId="{E8ADBECF-A6D6-A748-ABB6-4211C22FF815}" srcOrd="4" destOrd="0" presId="urn:microsoft.com/office/officeart/2005/8/layout/gear1"/>
    <dgm:cxn modelId="{C4DC80F6-008C-E041-82F6-ED14E4EC9461}" type="presParOf" srcId="{7D709435-9EC4-AF40-98DF-CCC5EA1BF856}" destId="{A1BB360A-0967-4845-8877-4F523DD7F09D}" srcOrd="5" destOrd="0" presId="urn:microsoft.com/office/officeart/2005/8/layout/gear1"/>
    <dgm:cxn modelId="{60FFB6C7-9DB6-EB4B-BC59-E9BD2F54DAAB}" type="presParOf" srcId="{7D709435-9EC4-AF40-98DF-CCC5EA1BF856}" destId="{AD816921-763A-B94B-B6B5-5041220B8281}" srcOrd="6" destOrd="0" presId="urn:microsoft.com/office/officeart/2005/8/layout/gear1"/>
    <dgm:cxn modelId="{3A6E9F93-931D-A34C-B69A-6A22A5AD0866}" type="presParOf" srcId="{7D709435-9EC4-AF40-98DF-CCC5EA1BF856}" destId="{67182FE1-01FF-E040-9A74-EFFFDF5F4983}" srcOrd="7" destOrd="0" presId="urn:microsoft.com/office/officeart/2005/8/layout/gear1"/>
    <dgm:cxn modelId="{64C4BA18-6F35-CF48-85ED-29161446A9A8}" type="presParOf" srcId="{7D709435-9EC4-AF40-98DF-CCC5EA1BF856}" destId="{37E04700-2D64-2D48-AC6E-EACECD76A070}" srcOrd="8" destOrd="0" presId="urn:microsoft.com/office/officeart/2005/8/layout/gear1"/>
    <dgm:cxn modelId="{2AAFBF50-6AC8-CB48-A851-96460E8B34BA}" type="presParOf" srcId="{7D709435-9EC4-AF40-98DF-CCC5EA1BF856}" destId="{C2AAC3AC-835B-4B45-A0E8-CE26522B0E2F}" srcOrd="9" destOrd="0" presId="urn:microsoft.com/office/officeart/2005/8/layout/gear1"/>
    <dgm:cxn modelId="{53FA919B-830C-FE4E-B7A8-844FDA6DDFFD}" type="presParOf" srcId="{7D709435-9EC4-AF40-98DF-CCC5EA1BF856}" destId="{D8225941-B702-1040-840F-EA796AB1FC2C}" srcOrd="10" destOrd="0" presId="urn:microsoft.com/office/officeart/2005/8/layout/gear1"/>
    <dgm:cxn modelId="{D3EA7D9E-D999-6941-BE9B-430D7B9109DC}" type="presParOf" srcId="{7D709435-9EC4-AF40-98DF-CCC5EA1BF856}" destId="{7960FF5A-42F9-9D46-BBCF-323F0B930315}" srcOrd="11" destOrd="0" presId="urn:microsoft.com/office/officeart/2005/8/layout/gear1"/>
    <dgm:cxn modelId="{8A770D20-356C-DE44-AD72-852A8B4A9E2B}" type="presParOf" srcId="{7D709435-9EC4-AF40-98DF-CCC5EA1BF856}" destId="{CCC93C21-55C4-0940-A9AD-5B3379017DA6}"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2ACEC51-1809-459F-8D24-464CD89C51E6}"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DA5AEA6D-4CA4-47F8-A706-3D58F671FD8A}">
      <dgm:prSet/>
      <dgm:spPr/>
      <dgm:t>
        <a:bodyPr/>
        <a:lstStyle/>
        <a:p>
          <a:r>
            <a:rPr lang="en-US"/>
            <a:t>Investigation  </a:t>
          </a:r>
        </a:p>
      </dgm:t>
    </dgm:pt>
    <dgm:pt modelId="{E9990803-CE48-48A1-8E33-1DC27D685F0F}" type="parTrans" cxnId="{82B7B663-36C2-407E-97CE-680FA26CF4DA}">
      <dgm:prSet/>
      <dgm:spPr/>
      <dgm:t>
        <a:bodyPr/>
        <a:lstStyle/>
        <a:p>
          <a:endParaRPr lang="en-US"/>
        </a:p>
      </dgm:t>
    </dgm:pt>
    <dgm:pt modelId="{68E46868-86EE-4E94-8E30-1ABFED64B49A}" type="sibTrans" cxnId="{82B7B663-36C2-407E-97CE-680FA26CF4DA}">
      <dgm:prSet/>
      <dgm:spPr/>
      <dgm:t>
        <a:bodyPr/>
        <a:lstStyle/>
        <a:p>
          <a:endParaRPr lang="en-US"/>
        </a:p>
      </dgm:t>
    </dgm:pt>
    <dgm:pt modelId="{B16392CF-A747-497A-8D20-A1AFE04EFF3A}">
      <dgm:prSet/>
      <dgm:spPr/>
      <dgm:t>
        <a:bodyPr/>
        <a:lstStyle/>
        <a:p>
          <a:r>
            <a:rPr lang="en-US"/>
            <a:t>Opportunity to review/respond to Evidence  </a:t>
          </a:r>
        </a:p>
      </dgm:t>
    </dgm:pt>
    <dgm:pt modelId="{31EDF0A0-FBCB-4743-AE47-10D4F7AECDB8}" type="parTrans" cxnId="{FA17667C-0748-4B14-A04A-FAC9CF4D2F76}">
      <dgm:prSet/>
      <dgm:spPr/>
      <dgm:t>
        <a:bodyPr/>
        <a:lstStyle/>
        <a:p>
          <a:endParaRPr lang="en-US"/>
        </a:p>
      </dgm:t>
    </dgm:pt>
    <dgm:pt modelId="{3538D540-09E0-48DA-8135-17FE55836CC1}" type="sibTrans" cxnId="{FA17667C-0748-4B14-A04A-FAC9CF4D2F76}">
      <dgm:prSet/>
      <dgm:spPr/>
      <dgm:t>
        <a:bodyPr/>
        <a:lstStyle/>
        <a:p>
          <a:endParaRPr lang="en-US"/>
        </a:p>
      </dgm:t>
    </dgm:pt>
    <dgm:pt modelId="{CFDE557B-86E0-4646-9513-B4E9DAD237A0}">
      <dgm:prSet/>
      <dgm:spPr/>
      <dgm:t>
        <a:bodyPr/>
        <a:lstStyle/>
        <a:p>
          <a:r>
            <a:rPr lang="en-US"/>
            <a:t>Investigative Report review/respond  </a:t>
          </a:r>
        </a:p>
      </dgm:t>
    </dgm:pt>
    <dgm:pt modelId="{A7F20D4A-4065-4818-B023-B74C725EF2B4}" type="parTrans" cxnId="{256EFC67-162C-4D21-BEF7-FE1D83D5EBA7}">
      <dgm:prSet/>
      <dgm:spPr/>
      <dgm:t>
        <a:bodyPr/>
        <a:lstStyle/>
        <a:p>
          <a:endParaRPr lang="en-US"/>
        </a:p>
      </dgm:t>
    </dgm:pt>
    <dgm:pt modelId="{2811AB7A-8D5C-43E8-BB15-48676B3C818C}" type="sibTrans" cxnId="{256EFC67-162C-4D21-BEF7-FE1D83D5EBA7}">
      <dgm:prSet/>
      <dgm:spPr/>
      <dgm:t>
        <a:bodyPr/>
        <a:lstStyle/>
        <a:p>
          <a:endParaRPr lang="en-US"/>
        </a:p>
      </dgm:t>
    </dgm:pt>
    <dgm:pt modelId="{FA6008F6-6D8C-42F2-82A4-724F74B7A087}">
      <dgm:prSet/>
      <dgm:spPr/>
      <dgm:t>
        <a:bodyPr/>
        <a:lstStyle/>
        <a:p>
          <a:r>
            <a:rPr lang="en-US"/>
            <a:t>Live Hearing </a:t>
          </a:r>
        </a:p>
      </dgm:t>
    </dgm:pt>
    <dgm:pt modelId="{E1B54CF0-8983-4FC7-BF8F-56A6C276BF45}" type="parTrans" cxnId="{F6CB3DA0-14CD-4D29-BF3E-2FC4BB3330A6}">
      <dgm:prSet/>
      <dgm:spPr/>
      <dgm:t>
        <a:bodyPr/>
        <a:lstStyle/>
        <a:p>
          <a:endParaRPr lang="en-US"/>
        </a:p>
      </dgm:t>
    </dgm:pt>
    <dgm:pt modelId="{0E5DC1B0-1771-4B8E-9833-959CA23A997C}" type="sibTrans" cxnId="{F6CB3DA0-14CD-4D29-BF3E-2FC4BB3330A6}">
      <dgm:prSet/>
      <dgm:spPr/>
      <dgm:t>
        <a:bodyPr/>
        <a:lstStyle/>
        <a:p>
          <a:endParaRPr lang="en-US"/>
        </a:p>
      </dgm:t>
    </dgm:pt>
    <dgm:pt modelId="{15DE3BB8-DEDF-477B-A6F2-82D1EE7B0722}">
      <dgm:prSet/>
      <dgm:spPr/>
      <dgm:t>
        <a:bodyPr/>
        <a:lstStyle/>
        <a:p>
          <a:r>
            <a:rPr lang="en-US"/>
            <a:t>1 Neutral Decision Maker </a:t>
          </a:r>
        </a:p>
      </dgm:t>
    </dgm:pt>
    <dgm:pt modelId="{309E2A86-6E48-406F-AEF9-7217ABF6542A}" type="parTrans" cxnId="{22970FC6-9AA1-4896-9800-18F1B1030C2D}">
      <dgm:prSet/>
      <dgm:spPr/>
      <dgm:t>
        <a:bodyPr/>
        <a:lstStyle/>
        <a:p>
          <a:endParaRPr lang="en-US"/>
        </a:p>
      </dgm:t>
    </dgm:pt>
    <dgm:pt modelId="{BBA58A8E-EFCB-4B0B-B616-5C7CC6315B12}" type="sibTrans" cxnId="{22970FC6-9AA1-4896-9800-18F1B1030C2D}">
      <dgm:prSet/>
      <dgm:spPr/>
      <dgm:t>
        <a:bodyPr/>
        <a:lstStyle/>
        <a:p>
          <a:endParaRPr lang="en-US"/>
        </a:p>
      </dgm:t>
    </dgm:pt>
    <dgm:pt modelId="{BCE9A25E-1439-417B-99B5-10FE68A05C99}">
      <dgm:prSet/>
      <dgm:spPr/>
      <dgm:t>
        <a:bodyPr/>
        <a:lstStyle/>
        <a:p>
          <a:r>
            <a:rPr lang="en-US"/>
            <a:t>PA only -&gt; Cross Examination on relevant evidence </a:t>
          </a:r>
        </a:p>
      </dgm:t>
    </dgm:pt>
    <dgm:pt modelId="{C373E418-59DC-47AF-B7AB-33B1CF21BE49}" type="parTrans" cxnId="{E166BEAC-2AA6-4917-9D70-1FD5034BD47D}">
      <dgm:prSet/>
      <dgm:spPr/>
      <dgm:t>
        <a:bodyPr/>
        <a:lstStyle/>
        <a:p>
          <a:endParaRPr lang="en-US"/>
        </a:p>
      </dgm:t>
    </dgm:pt>
    <dgm:pt modelId="{7250BA80-A961-4D75-AE48-1C3B6191957C}" type="sibTrans" cxnId="{E166BEAC-2AA6-4917-9D70-1FD5034BD47D}">
      <dgm:prSet/>
      <dgm:spPr/>
      <dgm:t>
        <a:bodyPr/>
        <a:lstStyle/>
        <a:p>
          <a:endParaRPr lang="en-US"/>
        </a:p>
      </dgm:t>
    </dgm:pt>
    <dgm:pt modelId="{1160A234-0E7D-48AA-A1EE-376F95093F93}">
      <dgm:prSet/>
      <dgm:spPr/>
      <dgm:t>
        <a:bodyPr/>
        <a:lstStyle/>
        <a:p>
          <a:r>
            <a:rPr lang="en-US" dirty="0"/>
            <a:t>May be performed Online if requested</a:t>
          </a:r>
        </a:p>
      </dgm:t>
    </dgm:pt>
    <dgm:pt modelId="{C0CFA552-469F-47ED-AB7D-239967A7DC1B}" type="parTrans" cxnId="{9F0960F8-65D2-493A-9C46-7039A1B155BF}">
      <dgm:prSet/>
      <dgm:spPr/>
      <dgm:t>
        <a:bodyPr/>
        <a:lstStyle/>
        <a:p>
          <a:endParaRPr lang="en-US"/>
        </a:p>
      </dgm:t>
    </dgm:pt>
    <dgm:pt modelId="{6843303B-36BF-48B4-835A-5CBA989E063F}" type="sibTrans" cxnId="{9F0960F8-65D2-493A-9C46-7039A1B155BF}">
      <dgm:prSet/>
      <dgm:spPr/>
      <dgm:t>
        <a:bodyPr/>
        <a:lstStyle/>
        <a:p>
          <a:endParaRPr lang="en-US"/>
        </a:p>
      </dgm:t>
    </dgm:pt>
    <dgm:pt modelId="{8EC6D203-E5CA-4FC6-A088-79CB888BE7B2}">
      <dgm:prSet/>
      <dgm:spPr/>
      <dgm:t>
        <a:bodyPr/>
        <a:lstStyle/>
        <a:p>
          <a:r>
            <a:rPr lang="en-US"/>
            <a:t>Determination Report </a:t>
          </a:r>
        </a:p>
      </dgm:t>
    </dgm:pt>
    <dgm:pt modelId="{DB1A0BA2-8ED3-4EA3-AFCA-8555338063BC}" type="parTrans" cxnId="{1479AFBD-3720-4C07-9879-EC653663849C}">
      <dgm:prSet/>
      <dgm:spPr/>
      <dgm:t>
        <a:bodyPr/>
        <a:lstStyle/>
        <a:p>
          <a:endParaRPr lang="en-US"/>
        </a:p>
      </dgm:t>
    </dgm:pt>
    <dgm:pt modelId="{0682B47A-C952-48CC-B40B-E350021002CA}" type="sibTrans" cxnId="{1479AFBD-3720-4C07-9879-EC653663849C}">
      <dgm:prSet/>
      <dgm:spPr/>
      <dgm:t>
        <a:bodyPr/>
        <a:lstStyle/>
        <a:p>
          <a:endParaRPr lang="en-US"/>
        </a:p>
      </dgm:t>
    </dgm:pt>
    <dgm:pt modelId="{0044DB69-B965-499F-A7BC-46490573126E}">
      <dgm:prSet/>
      <dgm:spPr/>
      <dgm:t>
        <a:bodyPr/>
        <a:lstStyle/>
        <a:p>
          <a:r>
            <a:rPr lang="en-US"/>
            <a:t>Possible Sanction</a:t>
          </a:r>
        </a:p>
      </dgm:t>
    </dgm:pt>
    <dgm:pt modelId="{56A553A1-D1BF-49C0-9CFC-4F7BD6A5DE90}" type="parTrans" cxnId="{C8F0E186-E4FA-40DC-8FD3-7FDC6A6A9E07}">
      <dgm:prSet/>
      <dgm:spPr/>
      <dgm:t>
        <a:bodyPr/>
        <a:lstStyle/>
        <a:p>
          <a:endParaRPr lang="en-US"/>
        </a:p>
      </dgm:t>
    </dgm:pt>
    <dgm:pt modelId="{2D72BBF3-09AA-47E0-AB19-163744ED2D4B}" type="sibTrans" cxnId="{C8F0E186-E4FA-40DC-8FD3-7FDC6A6A9E07}">
      <dgm:prSet/>
      <dgm:spPr/>
      <dgm:t>
        <a:bodyPr/>
        <a:lstStyle/>
        <a:p>
          <a:endParaRPr lang="en-US"/>
        </a:p>
      </dgm:t>
    </dgm:pt>
    <dgm:pt modelId="{86A675F0-A40E-4847-9072-429F9E07C34D}">
      <dgm:prSet/>
      <dgm:spPr/>
      <dgm:t>
        <a:bodyPr/>
        <a:lstStyle/>
        <a:p>
          <a:r>
            <a:rPr lang="en-US" dirty="0"/>
            <a:t>Appeal Available </a:t>
          </a:r>
        </a:p>
      </dgm:t>
    </dgm:pt>
    <dgm:pt modelId="{7CCD5ED4-22B4-BF4B-88CD-95D70D229184}" type="parTrans" cxnId="{AB6BEA33-2BD7-1041-AAF2-2606CEA789FB}">
      <dgm:prSet/>
      <dgm:spPr/>
    </dgm:pt>
    <dgm:pt modelId="{9018B01B-EE41-9C4A-87AF-AC62A3407362}" type="sibTrans" cxnId="{AB6BEA33-2BD7-1041-AAF2-2606CEA789FB}">
      <dgm:prSet/>
      <dgm:spPr/>
    </dgm:pt>
    <dgm:pt modelId="{C7925589-C099-E64A-906D-B58ACD923EF8}" type="pres">
      <dgm:prSet presAssocID="{62ACEC51-1809-459F-8D24-464CD89C51E6}" presName="linear" presStyleCnt="0">
        <dgm:presLayoutVars>
          <dgm:animLvl val="lvl"/>
          <dgm:resizeHandles val="exact"/>
        </dgm:presLayoutVars>
      </dgm:prSet>
      <dgm:spPr/>
    </dgm:pt>
    <dgm:pt modelId="{18E84845-ABE8-D547-980A-61ECFB649EB4}" type="pres">
      <dgm:prSet presAssocID="{DA5AEA6D-4CA4-47F8-A706-3D58F671FD8A}" presName="parentText" presStyleLbl="node1" presStyleIdx="0" presStyleCnt="6">
        <dgm:presLayoutVars>
          <dgm:chMax val="0"/>
          <dgm:bulletEnabled val="1"/>
        </dgm:presLayoutVars>
      </dgm:prSet>
      <dgm:spPr/>
    </dgm:pt>
    <dgm:pt modelId="{9274E48E-2220-4847-ACCE-1DC14E09262F}" type="pres">
      <dgm:prSet presAssocID="{68E46868-86EE-4E94-8E30-1ABFED64B49A}" presName="spacer" presStyleCnt="0"/>
      <dgm:spPr/>
    </dgm:pt>
    <dgm:pt modelId="{94DBD4CA-D85C-4D43-BB5F-B2D71351BD60}" type="pres">
      <dgm:prSet presAssocID="{B16392CF-A747-497A-8D20-A1AFE04EFF3A}" presName="parentText" presStyleLbl="node1" presStyleIdx="1" presStyleCnt="6">
        <dgm:presLayoutVars>
          <dgm:chMax val="0"/>
          <dgm:bulletEnabled val="1"/>
        </dgm:presLayoutVars>
      </dgm:prSet>
      <dgm:spPr/>
    </dgm:pt>
    <dgm:pt modelId="{7A83E78B-D023-6441-A80C-07DA9673018D}" type="pres">
      <dgm:prSet presAssocID="{3538D540-09E0-48DA-8135-17FE55836CC1}" presName="spacer" presStyleCnt="0"/>
      <dgm:spPr/>
    </dgm:pt>
    <dgm:pt modelId="{2E07C7EF-D392-9340-AF86-7CDB6890F243}" type="pres">
      <dgm:prSet presAssocID="{CFDE557B-86E0-4646-9513-B4E9DAD237A0}" presName="parentText" presStyleLbl="node1" presStyleIdx="2" presStyleCnt="6">
        <dgm:presLayoutVars>
          <dgm:chMax val="0"/>
          <dgm:bulletEnabled val="1"/>
        </dgm:presLayoutVars>
      </dgm:prSet>
      <dgm:spPr/>
    </dgm:pt>
    <dgm:pt modelId="{63ACAF13-BCF3-AC4C-9633-4DAD28A1105A}" type="pres">
      <dgm:prSet presAssocID="{2811AB7A-8D5C-43E8-BB15-48676B3C818C}" presName="spacer" presStyleCnt="0"/>
      <dgm:spPr/>
    </dgm:pt>
    <dgm:pt modelId="{0DFC576A-90B1-8A41-864A-970E7E28DDEE}" type="pres">
      <dgm:prSet presAssocID="{FA6008F6-6D8C-42F2-82A4-724F74B7A087}" presName="parentText" presStyleLbl="node1" presStyleIdx="3" presStyleCnt="6">
        <dgm:presLayoutVars>
          <dgm:chMax val="0"/>
          <dgm:bulletEnabled val="1"/>
        </dgm:presLayoutVars>
      </dgm:prSet>
      <dgm:spPr/>
    </dgm:pt>
    <dgm:pt modelId="{19B677F0-F706-E64C-B03D-4F63D7360257}" type="pres">
      <dgm:prSet presAssocID="{FA6008F6-6D8C-42F2-82A4-724F74B7A087}" presName="childText" presStyleLbl="revTx" presStyleIdx="0" presStyleCnt="2">
        <dgm:presLayoutVars>
          <dgm:bulletEnabled val="1"/>
        </dgm:presLayoutVars>
      </dgm:prSet>
      <dgm:spPr/>
    </dgm:pt>
    <dgm:pt modelId="{B5FEFD9D-74EF-C443-B71D-6D318B1C6060}" type="pres">
      <dgm:prSet presAssocID="{8EC6D203-E5CA-4FC6-A088-79CB888BE7B2}" presName="parentText" presStyleLbl="node1" presStyleIdx="4" presStyleCnt="6">
        <dgm:presLayoutVars>
          <dgm:chMax val="0"/>
          <dgm:bulletEnabled val="1"/>
        </dgm:presLayoutVars>
      </dgm:prSet>
      <dgm:spPr/>
    </dgm:pt>
    <dgm:pt modelId="{5F05E2BD-0B26-054E-92AE-25722A0CA4A8}" type="pres">
      <dgm:prSet presAssocID="{8EC6D203-E5CA-4FC6-A088-79CB888BE7B2}" presName="childText" presStyleLbl="revTx" presStyleIdx="1" presStyleCnt="2">
        <dgm:presLayoutVars>
          <dgm:bulletEnabled val="1"/>
        </dgm:presLayoutVars>
      </dgm:prSet>
      <dgm:spPr/>
    </dgm:pt>
    <dgm:pt modelId="{450D249B-EE06-B643-A85D-1AEF1D4D70D2}" type="pres">
      <dgm:prSet presAssocID="{86A675F0-A40E-4847-9072-429F9E07C34D}" presName="parentText" presStyleLbl="node1" presStyleIdx="5" presStyleCnt="6">
        <dgm:presLayoutVars>
          <dgm:chMax val="0"/>
          <dgm:bulletEnabled val="1"/>
        </dgm:presLayoutVars>
      </dgm:prSet>
      <dgm:spPr/>
    </dgm:pt>
  </dgm:ptLst>
  <dgm:cxnLst>
    <dgm:cxn modelId="{CD2E312F-AFE7-D440-9238-36B5A6364E14}" type="presOf" srcId="{CFDE557B-86E0-4646-9513-B4E9DAD237A0}" destId="{2E07C7EF-D392-9340-AF86-7CDB6890F243}" srcOrd="0" destOrd="0" presId="urn:microsoft.com/office/officeart/2005/8/layout/vList2"/>
    <dgm:cxn modelId="{AB6BEA33-2BD7-1041-AAF2-2606CEA789FB}" srcId="{62ACEC51-1809-459F-8D24-464CD89C51E6}" destId="{86A675F0-A40E-4847-9072-429F9E07C34D}" srcOrd="5" destOrd="0" parTransId="{7CCD5ED4-22B4-BF4B-88CD-95D70D229184}" sibTransId="{9018B01B-EE41-9C4A-87AF-AC62A3407362}"/>
    <dgm:cxn modelId="{A84F824C-BC9D-994B-8DAF-00F09E179096}" type="presOf" srcId="{1160A234-0E7D-48AA-A1EE-376F95093F93}" destId="{19B677F0-F706-E64C-B03D-4F63D7360257}" srcOrd="0" destOrd="2" presId="urn:microsoft.com/office/officeart/2005/8/layout/vList2"/>
    <dgm:cxn modelId="{CF35734D-A215-D04D-95A2-F5AA5E5079B6}" type="presOf" srcId="{15DE3BB8-DEDF-477B-A6F2-82D1EE7B0722}" destId="{19B677F0-F706-E64C-B03D-4F63D7360257}" srcOrd="0" destOrd="0" presId="urn:microsoft.com/office/officeart/2005/8/layout/vList2"/>
    <dgm:cxn modelId="{BF875953-254F-584E-90F7-644797CBCB83}" type="presOf" srcId="{0044DB69-B965-499F-A7BC-46490573126E}" destId="{5F05E2BD-0B26-054E-92AE-25722A0CA4A8}" srcOrd="0" destOrd="0" presId="urn:microsoft.com/office/officeart/2005/8/layout/vList2"/>
    <dgm:cxn modelId="{43EBB954-2FB0-094F-95D3-C1A0349903C9}" type="presOf" srcId="{B16392CF-A747-497A-8D20-A1AFE04EFF3A}" destId="{94DBD4CA-D85C-4D43-BB5F-B2D71351BD60}" srcOrd="0" destOrd="0" presId="urn:microsoft.com/office/officeart/2005/8/layout/vList2"/>
    <dgm:cxn modelId="{82B7B663-36C2-407E-97CE-680FA26CF4DA}" srcId="{62ACEC51-1809-459F-8D24-464CD89C51E6}" destId="{DA5AEA6D-4CA4-47F8-A706-3D58F671FD8A}" srcOrd="0" destOrd="0" parTransId="{E9990803-CE48-48A1-8E33-1DC27D685F0F}" sibTransId="{68E46868-86EE-4E94-8E30-1ABFED64B49A}"/>
    <dgm:cxn modelId="{256EFC67-162C-4D21-BEF7-FE1D83D5EBA7}" srcId="{62ACEC51-1809-459F-8D24-464CD89C51E6}" destId="{CFDE557B-86E0-4646-9513-B4E9DAD237A0}" srcOrd="2" destOrd="0" parTransId="{A7F20D4A-4065-4818-B023-B74C725EF2B4}" sibTransId="{2811AB7A-8D5C-43E8-BB15-48676B3C818C}"/>
    <dgm:cxn modelId="{FA17667C-0748-4B14-A04A-FAC9CF4D2F76}" srcId="{62ACEC51-1809-459F-8D24-464CD89C51E6}" destId="{B16392CF-A747-497A-8D20-A1AFE04EFF3A}" srcOrd="1" destOrd="0" parTransId="{31EDF0A0-FBCB-4743-AE47-10D4F7AECDB8}" sibTransId="{3538D540-09E0-48DA-8135-17FE55836CC1}"/>
    <dgm:cxn modelId="{C8F0E186-E4FA-40DC-8FD3-7FDC6A6A9E07}" srcId="{8EC6D203-E5CA-4FC6-A088-79CB888BE7B2}" destId="{0044DB69-B965-499F-A7BC-46490573126E}" srcOrd="0" destOrd="0" parTransId="{56A553A1-D1BF-49C0-9CFC-4F7BD6A5DE90}" sibTransId="{2D72BBF3-09AA-47E0-AB19-163744ED2D4B}"/>
    <dgm:cxn modelId="{511AF095-AFA1-AC48-9437-2F661708E361}" type="presOf" srcId="{FA6008F6-6D8C-42F2-82A4-724F74B7A087}" destId="{0DFC576A-90B1-8A41-864A-970E7E28DDEE}" srcOrd="0" destOrd="0" presId="urn:microsoft.com/office/officeart/2005/8/layout/vList2"/>
    <dgm:cxn modelId="{A71ACA9D-D4E3-D445-9689-016585007224}" type="presOf" srcId="{BCE9A25E-1439-417B-99B5-10FE68A05C99}" destId="{19B677F0-F706-E64C-B03D-4F63D7360257}" srcOrd="0" destOrd="1" presId="urn:microsoft.com/office/officeart/2005/8/layout/vList2"/>
    <dgm:cxn modelId="{F6CB3DA0-14CD-4D29-BF3E-2FC4BB3330A6}" srcId="{62ACEC51-1809-459F-8D24-464CD89C51E6}" destId="{FA6008F6-6D8C-42F2-82A4-724F74B7A087}" srcOrd="3" destOrd="0" parTransId="{E1B54CF0-8983-4FC7-BF8F-56A6C276BF45}" sibTransId="{0E5DC1B0-1771-4B8E-9833-959CA23A997C}"/>
    <dgm:cxn modelId="{3C4566A8-A228-C842-8E5C-A4E65985C69C}" type="presOf" srcId="{8EC6D203-E5CA-4FC6-A088-79CB888BE7B2}" destId="{B5FEFD9D-74EF-C443-B71D-6D318B1C6060}" srcOrd="0" destOrd="0" presId="urn:microsoft.com/office/officeart/2005/8/layout/vList2"/>
    <dgm:cxn modelId="{E166BEAC-2AA6-4917-9D70-1FD5034BD47D}" srcId="{FA6008F6-6D8C-42F2-82A4-724F74B7A087}" destId="{BCE9A25E-1439-417B-99B5-10FE68A05C99}" srcOrd="1" destOrd="0" parTransId="{C373E418-59DC-47AF-B7AB-33B1CF21BE49}" sibTransId="{7250BA80-A961-4D75-AE48-1C3B6191957C}"/>
    <dgm:cxn modelId="{6AA8CEBC-C64A-B449-A8D5-A14D21FF84DD}" type="presOf" srcId="{DA5AEA6D-4CA4-47F8-A706-3D58F671FD8A}" destId="{18E84845-ABE8-D547-980A-61ECFB649EB4}" srcOrd="0" destOrd="0" presId="urn:microsoft.com/office/officeart/2005/8/layout/vList2"/>
    <dgm:cxn modelId="{1479AFBD-3720-4C07-9879-EC653663849C}" srcId="{62ACEC51-1809-459F-8D24-464CD89C51E6}" destId="{8EC6D203-E5CA-4FC6-A088-79CB888BE7B2}" srcOrd="4" destOrd="0" parTransId="{DB1A0BA2-8ED3-4EA3-AFCA-8555338063BC}" sibTransId="{0682B47A-C952-48CC-B40B-E350021002CA}"/>
    <dgm:cxn modelId="{22970FC6-9AA1-4896-9800-18F1B1030C2D}" srcId="{FA6008F6-6D8C-42F2-82A4-724F74B7A087}" destId="{15DE3BB8-DEDF-477B-A6F2-82D1EE7B0722}" srcOrd="0" destOrd="0" parTransId="{309E2A86-6E48-406F-AEF9-7217ABF6542A}" sibTransId="{BBA58A8E-EFCB-4B0B-B616-5C7CC6315B12}"/>
    <dgm:cxn modelId="{0EED97D2-1D69-2540-AF9B-BB19BF090B93}" type="presOf" srcId="{86A675F0-A40E-4847-9072-429F9E07C34D}" destId="{450D249B-EE06-B643-A85D-1AEF1D4D70D2}" srcOrd="0" destOrd="0" presId="urn:microsoft.com/office/officeart/2005/8/layout/vList2"/>
    <dgm:cxn modelId="{C1EBFAE6-BAB1-B84F-A6F5-4DBFA9F9F5D8}" type="presOf" srcId="{62ACEC51-1809-459F-8D24-464CD89C51E6}" destId="{C7925589-C099-E64A-906D-B58ACD923EF8}" srcOrd="0" destOrd="0" presId="urn:microsoft.com/office/officeart/2005/8/layout/vList2"/>
    <dgm:cxn modelId="{9F0960F8-65D2-493A-9C46-7039A1B155BF}" srcId="{FA6008F6-6D8C-42F2-82A4-724F74B7A087}" destId="{1160A234-0E7D-48AA-A1EE-376F95093F93}" srcOrd="2" destOrd="0" parTransId="{C0CFA552-469F-47ED-AB7D-239967A7DC1B}" sibTransId="{6843303B-36BF-48B4-835A-5CBA989E063F}"/>
    <dgm:cxn modelId="{8D9F403C-84C7-D544-9481-76E2BD3AB889}" type="presParOf" srcId="{C7925589-C099-E64A-906D-B58ACD923EF8}" destId="{18E84845-ABE8-D547-980A-61ECFB649EB4}" srcOrd="0" destOrd="0" presId="urn:microsoft.com/office/officeart/2005/8/layout/vList2"/>
    <dgm:cxn modelId="{2E263C60-E663-1C4F-A1B7-CFEF0D3C6886}" type="presParOf" srcId="{C7925589-C099-E64A-906D-B58ACD923EF8}" destId="{9274E48E-2220-4847-ACCE-1DC14E09262F}" srcOrd="1" destOrd="0" presId="urn:microsoft.com/office/officeart/2005/8/layout/vList2"/>
    <dgm:cxn modelId="{C71AB86D-9AC5-1145-85D5-FDDB3B5A3AA0}" type="presParOf" srcId="{C7925589-C099-E64A-906D-B58ACD923EF8}" destId="{94DBD4CA-D85C-4D43-BB5F-B2D71351BD60}" srcOrd="2" destOrd="0" presId="urn:microsoft.com/office/officeart/2005/8/layout/vList2"/>
    <dgm:cxn modelId="{42833956-0806-474D-ABAD-78B5EBBF40A5}" type="presParOf" srcId="{C7925589-C099-E64A-906D-B58ACD923EF8}" destId="{7A83E78B-D023-6441-A80C-07DA9673018D}" srcOrd="3" destOrd="0" presId="urn:microsoft.com/office/officeart/2005/8/layout/vList2"/>
    <dgm:cxn modelId="{6CB4D7BD-1EB7-3143-A186-16617ECCB7AC}" type="presParOf" srcId="{C7925589-C099-E64A-906D-B58ACD923EF8}" destId="{2E07C7EF-D392-9340-AF86-7CDB6890F243}" srcOrd="4" destOrd="0" presId="urn:microsoft.com/office/officeart/2005/8/layout/vList2"/>
    <dgm:cxn modelId="{8E76B4ED-071B-5140-A8F4-0F2BFFDC1385}" type="presParOf" srcId="{C7925589-C099-E64A-906D-B58ACD923EF8}" destId="{63ACAF13-BCF3-AC4C-9633-4DAD28A1105A}" srcOrd="5" destOrd="0" presId="urn:microsoft.com/office/officeart/2005/8/layout/vList2"/>
    <dgm:cxn modelId="{50F8320E-2B2A-1F49-9329-97EAF806121E}" type="presParOf" srcId="{C7925589-C099-E64A-906D-B58ACD923EF8}" destId="{0DFC576A-90B1-8A41-864A-970E7E28DDEE}" srcOrd="6" destOrd="0" presId="urn:microsoft.com/office/officeart/2005/8/layout/vList2"/>
    <dgm:cxn modelId="{12647BEA-BF69-C242-A177-38A76D800402}" type="presParOf" srcId="{C7925589-C099-E64A-906D-B58ACD923EF8}" destId="{19B677F0-F706-E64C-B03D-4F63D7360257}" srcOrd="7" destOrd="0" presId="urn:microsoft.com/office/officeart/2005/8/layout/vList2"/>
    <dgm:cxn modelId="{E0BEA88A-83AA-BF4A-BCE0-3C52197E02B7}" type="presParOf" srcId="{C7925589-C099-E64A-906D-B58ACD923EF8}" destId="{B5FEFD9D-74EF-C443-B71D-6D318B1C6060}" srcOrd="8" destOrd="0" presId="urn:microsoft.com/office/officeart/2005/8/layout/vList2"/>
    <dgm:cxn modelId="{DAFE08D3-C3FD-CC40-9660-913616ACC75A}" type="presParOf" srcId="{C7925589-C099-E64A-906D-B58ACD923EF8}" destId="{5F05E2BD-0B26-054E-92AE-25722A0CA4A8}" srcOrd="9" destOrd="0" presId="urn:microsoft.com/office/officeart/2005/8/layout/vList2"/>
    <dgm:cxn modelId="{FC767475-32DD-4941-826E-467CBFBA4294}" type="presParOf" srcId="{C7925589-C099-E64A-906D-B58ACD923EF8}" destId="{450D249B-EE06-B643-A85D-1AEF1D4D70D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F8F455-582D-48B3-927D-116F9FB5F98A}">
      <dsp:nvSpPr>
        <dsp:cNvPr id="0" name=""/>
        <dsp:cNvSpPr/>
      </dsp:nvSpPr>
      <dsp:spPr>
        <a:xfrm>
          <a:off x="718664" y="453902"/>
          <a:ext cx="1955812" cy="195581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8EC69C-1EF4-4094-9DDF-CD8A6D535181}">
      <dsp:nvSpPr>
        <dsp:cNvPr id="0" name=""/>
        <dsp:cNvSpPr/>
      </dsp:nvSpPr>
      <dsp:spPr>
        <a:xfrm>
          <a:off x="1135476" y="870714"/>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2D229B-E603-4B22-B967-4E1B52A4CCFC}">
      <dsp:nvSpPr>
        <dsp:cNvPr id="0" name=""/>
        <dsp:cNvSpPr/>
      </dsp:nvSpPr>
      <dsp:spPr>
        <a:xfrm>
          <a:off x="93445"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t>Handle Reports &amp; Complaints  </a:t>
          </a:r>
        </a:p>
      </dsp:txBody>
      <dsp:txXfrm>
        <a:off x="93445" y="3018902"/>
        <a:ext cx="3206250" cy="720000"/>
      </dsp:txXfrm>
    </dsp:sp>
    <dsp:sp modelId="{E34B471E-BADA-44DD-9E9E-7FB6B9A7338B}">
      <dsp:nvSpPr>
        <dsp:cNvPr id="0" name=""/>
        <dsp:cNvSpPr/>
      </dsp:nvSpPr>
      <dsp:spPr>
        <a:xfrm>
          <a:off x="4486008" y="453902"/>
          <a:ext cx="1955812" cy="195581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7FBEF5-7E9F-4DA1-A46E-B0C9A0B0FC0A}">
      <dsp:nvSpPr>
        <dsp:cNvPr id="0" name=""/>
        <dsp:cNvSpPr/>
      </dsp:nvSpPr>
      <dsp:spPr>
        <a:xfrm>
          <a:off x="4902820" y="870714"/>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82242E-3151-4836-9F6C-F53BEC3F35BC}">
      <dsp:nvSpPr>
        <dsp:cNvPr id="0" name=""/>
        <dsp:cNvSpPr/>
      </dsp:nvSpPr>
      <dsp:spPr>
        <a:xfrm>
          <a:off x="3860789"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t>Provide Support for all members </a:t>
          </a:r>
        </a:p>
      </dsp:txBody>
      <dsp:txXfrm>
        <a:off x="3860789" y="3018902"/>
        <a:ext cx="3206250" cy="720000"/>
      </dsp:txXfrm>
    </dsp:sp>
    <dsp:sp modelId="{FA665566-E9BD-4EAF-8CC4-7E6734443CBB}">
      <dsp:nvSpPr>
        <dsp:cNvPr id="0" name=""/>
        <dsp:cNvSpPr/>
      </dsp:nvSpPr>
      <dsp:spPr>
        <a:xfrm>
          <a:off x="8253352" y="453902"/>
          <a:ext cx="1955812" cy="195581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7ED108-0C39-4B90-AB53-065BE81BBD19}">
      <dsp:nvSpPr>
        <dsp:cNvPr id="0" name=""/>
        <dsp:cNvSpPr/>
      </dsp:nvSpPr>
      <dsp:spPr>
        <a:xfrm>
          <a:off x="8670164" y="870714"/>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984082-DF67-4218-B9EF-355C88FFE087}">
      <dsp:nvSpPr>
        <dsp:cNvPr id="0" name=""/>
        <dsp:cNvSpPr/>
      </dsp:nvSpPr>
      <dsp:spPr>
        <a:xfrm>
          <a:off x="7628133"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t>Enforce the Policy </a:t>
          </a:r>
        </a:p>
      </dsp:txBody>
      <dsp:txXfrm>
        <a:off x="7628133" y="3018902"/>
        <a:ext cx="32062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B61881-1646-254F-8CA2-484120839E48}">
      <dsp:nvSpPr>
        <dsp:cNvPr id="0" name=""/>
        <dsp:cNvSpPr/>
      </dsp:nvSpPr>
      <dsp:spPr>
        <a:xfrm>
          <a:off x="0" y="53203"/>
          <a:ext cx="5445978" cy="13903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Overview of Title IX at AC </a:t>
          </a:r>
        </a:p>
      </dsp:txBody>
      <dsp:txXfrm>
        <a:off x="67873" y="121076"/>
        <a:ext cx="5310232" cy="1254634"/>
      </dsp:txXfrm>
    </dsp:sp>
    <dsp:sp modelId="{C94C80CA-75B8-0A46-9E00-9A90435DCEE2}">
      <dsp:nvSpPr>
        <dsp:cNvPr id="0" name=""/>
        <dsp:cNvSpPr/>
      </dsp:nvSpPr>
      <dsp:spPr>
        <a:xfrm>
          <a:off x="0" y="1544383"/>
          <a:ext cx="5445978" cy="139038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Handling Student Disclosures </a:t>
          </a:r>
        </a:p>
      </dsp:txBody>
      <dsp:txXfrm>
        <a:off x="67873" y="1612256"/>
        <a:ext cx="5310232" cy="1254634"/>
      </dsp:txXfrm>
    </dsp:sp>
    <dsp:sp modelId="{CF0DACB5-48B4-CF43-87FE-3614F66EB413}">
      <dsp:nvSpPr>
        <dsp:cNvPr id="0" name=""/>
        <dsp:cNvSpPr/>
      </dsp:nvSpPr>
      <dsp:spPr>
        <a:xfrm>
          <a:off x="0" y="3035564"/>
          <a:ext cx="5445978" cy="139038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Employee Reporting Obligations </a:t>
          </a:r>
        </a:p>
      </dsp:txBody>
      <dsp:txXfrm>
        <a:off x="67873" y="3103437"/>
        <a:ext cx="5310232" cy="1254634"/>
      </dsp:txXfrm>
    </dsp:sp>
    <dsp:sp modelId="{A00EAD72-8780-884C-B100-8FB82F5A26EC}">
      <dsp:nvSpPr>
        <dsp:cNvPr id="0" name=""/>
        <dsp:cNvSpPr/>
      </dsp:nvSpPr>
      <dsp:spPr>
        <a:xfrm>
          <a:off x="0" y="4526744"/>
          <a:ext cx="5445978" cy="13903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Student </a:t>
          </a:r>
          <a:r>
            <a:rPr lang="en-US" sz="3500" kern="1200"/>
            <a:t>Training Update </a:t>
          </a:r>
          <a:endParaRPr lang="en-US" sz="3500" kern="1200" dirty="0"/>
        </a:p>
      </dsp:txBody>
      <dsp:txXfrm>
        <a:off x="67873" y="4594617"/>
        <a:ext cx="5310232" cy="12546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A3C0B6-A075-4D71-A8EF-D445CBBE47FC}">
      <dsp:nvSpPr>
        <dsp:cNvPr id="0" name=""/>
        <dsp:cNvSpPr/>
      </dsp:nvSpPr>
      <dsp:spPr>
        <a:xfrm>
          <a:off x="0" y="4597"/>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4F8C33-2390-4549-A1D9-668F1BF83F8B}">
      <dsp:nvSpPr>
        <dsp:cNvPr id="0" name=""/>
        <dsp:cNvSpPr/>
      </dsp:nvSpPr>
      <dsp:spPr>
        <a:xfrm>
          <a:off x="296259" y="224956"/>
          <a:ext cx="538654" cy="5386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6AEDE4-33EA-4620-9D68-34467DBA2039}">
      <dsp:nvSpPr>
        <dsp:cNvPr id="0" name=""/>
        <dsp:cNvSpPr/>
      </dsp:nvSpPr>
      <dsp:spPr>
        <a:xfrm>
          <a:off x="1131174" y="459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100000"/>
            </a:lnSpc>
            <a:spcBef>
              <a:spcPct val="0"/>
            </a:spcBef>
            <a:spcAft>
              <a:spcPct val="35000"/>
            </a:spcAft>
            <a:buNone/>
          </a:pPr>
          <a:r>
            <a:rPr lang="en-US" sz="1900" kern="1200" dirty="0"/>
            <a:t>Prohibited Conduct </a:t>
          </a:r>
        </a:p>
      </dsp:txBody>
      <dsp:txXfrm>
        <a:off x="1131174" y="4597"/>
        <a:ext cx="5382429" cy="979371"/>
      </dsp:txXfrm>
    </dsp:sp>
    <dsp:sp modelId="{26903BB4-4A55-C542-B5BF-1CDE9798B62A}">
      <dsp:nvSpPr>
        <dsp:cNvPr id="0" name=""/>
        <dsp:cNvSpPr/>
      </dsp:nvSpPr>
      <dsp:spPr>
        <a:xfrm>
          <a:off x="0" y="1228812"/>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8A0497-071A-8140-88CD-B712E51E246D}">
      <dsp:nvSpPr>
        <dsp:cNvPr id="0" name=""/>
        <dsp:cNvSpPr/>
      </dsp:nvSpPr>
      <dsp:spPr>
        <a:xfrm>
          <a:off x="3685381" y="2587805"/>
          <a:ext cx="538654" cy="538654"/>
        </a:xfrm>
        <a:prstGeom prst="rect">
          <a:avLst/>
        </a:prstGeom>
        <a:solidFill>
          <a:schemeClr val="accent3">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CED3F4-0382-7144-AE77-AC1998C64ACF}">
      <dsp:nvSpPr>
        <dsp:cNvPr id="0" name=""/>
        <dsp:cNvSpPr/>
      </dsp:nvSpPr>
      <dsp:spPr>
        <a:xfrm>
          <a:off x="1131174" y="1228812"/>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100000"/>
            </a:lnSpc>
            <a:spcBef>
              <a:spcPct val="0"/>
            </a:spcBef>
            <a:spcAft>
              <a:spcPct val="35000"/>
            </a:spcAft>
            <a:buNone/>
          </a:pPr>
          <a:r>
            <a:rPr lang="en-US" sz="1900" kern="1200" dirty="0"/>
            <a:t>Policy Definitions</a:t>
          </a:r>
        </a:p>
      </dsp:txBody>
      <dsp:txXfrm>
        <a:off x="1131174" y="1228812"/>
        <a:ext cx="5382429" cy="979371"/>
      </dsp:txXfrm>
    </dsp:sp>
    <dsp:sp modelId="{0378A4FE-B18C-4BCC-9D72-2491701638BF}">
      <dsp:nvSpPr>
        <dsp:cNvPr id="0" name=""/>
        <dsp:cNvSpPr/>
      </dsp:nvSpPr>
      <dsp:spPr>
        <a:xfrm>
          <a:off x="0" y="2453027"/>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B5CFBC-CBBF-4E4F-A902-F176D7BD98E0}">
      <dsp:nvSpPr>
        <dsp:cNvPr id="0" name=""/>
        <dsp:cNvSpPr/>
      </dsp:nvSpPr>
      <dsp:spPr>
        <a:xfrm>
          <a:off x="296259" y="2673385"/>
          <a:ext cx="538654" cy="538654"/>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C2A0A3-B425-46F2-B467-2B0BA640F7A6}">
      <dsp:nvSpPr>
        <dsp:cNvPr id="0" name=""/>
        <dsp:cNvSpPr/>
      </dsp:nvSpPr>
      <dsp:spPr>
        <a:xfrm>
          <a:off x="1131174" y="245302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100000"/>
            </a:lnSpc>
            <a:spcBef>
              <a:spcPct val="0"/>
            </a:spcBef>
            <a:spcAft>
              <a:spcPct val="35000"/>
            </a:spcAft>
            <a:buNone/>
          </a:pPr>
          <a:r>
            <a:rPr lang="en-US" sz="1900" kern="1200" dirty="0"/>
            <a:t>Reporting Misconduct</a:t>
          </a:r>
        </a:p>
      </dsp:txBody>
      <dsp:txXfrm>
        <a:off x="1131174" y="2453027"/>
        <a:ext cx="5382429" cy="979371"/>
      </dsp:txXfrm>
    </dsp:sp>
    <dsp:sp modelId="{CC888597-796E-1E4E-B795-5FE4478C59FC}">
      <dsp:nvSpPr>
        <dsp:cNvPr id="0" name=""/>
        <dsp:cNvSpPr/>
      </dsp:nvSpPr>
      <dsp:spPr>
        <a:xfrm>
          <a:off x="0" y="3677241"/>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79A774-A163-F945-A82C-4A1E5E21B1BB}">
      <dsp:nvSpPr>
        <dsp:cNvPr id="0" name=""/>
        <dsp:cNvSpPr/>
      </dsp:nvSpPr>
      <dsp:spPr>
        <a:xfrm>
          <a:off x="259324" y="3944398"/>
          <a:ext cx="538654" cy="538654"/>
        </a:xfrm>
        <a:prstGeom prst="rect">
          <a:avLst/>
        </a:prstGeom>
        <a:solidFill>
          <a:schemeClr val="accent2">
            <a:hueOff val="0"/>
            <a:satOff val="0"/>
            <a:lumOff val="0"/>
            <a:alpha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E41F32-2147-B345-BE4F-1C64786B77F4}">
      <dsp:nvSpPr>
        <dsp:cNvPr id="0" name=""/>
        <dsp:cNvSpPr/>
      </dsp:nvSpPr>
      <dsp:spPr>
        <a:xfrm>
          <a:off x="1131174" y="3677241"/>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100000"/>
            </a:lnSpc>
            <a:spcBef>
              <a:spcPct val="0"/>
            </a:spcBef>
            <a:spcAft>
              <a:spcPct val="35000"/>
            </a:spcAft>
            <a:buNone/>
          </a:pPr>
          <a:r>
            <a:rPr lang="en-US" sz="1900" kern="1200" dirty="0"/>
            <a:t>Austin College Website Navigation </a:t>
          </a:r>
        </a:p>
      </dsp:txBody>
      <dsp:txXfrm>
        <a:off x="1131174" y="3677241"/>
        <a:ext cx="5382429" cy="979371"/>
      </dsp:txXfrm>
    </dsp:sp>
    <dsp:sp modelId="{BF818D3F-B7CE-4DAD-B04F-75C239514D80}">
      <dsp:nvSpPr>
        <dsp:cNvPr id="0" name=""/>
        <dsp:cNvSpPr/>
      </dsp:nvSpPr>
      <dsp:spPr>
        <a:xfrm>
          <a:off x="0" y="4901456"/>
          <a:ext cx="6513603" cy="9793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D9B974-2B1E-4735-948C-D6AAB83E0E13}">
      <dsp:nvSpPr>
        <dsp:cNvPr id="0" name=""/>
        <dsp:cNvSpPr/>
      </dsp:nvSpPr>
      <dsp:spPr>
        <a:xfrm>
          <a:off x="309656" y="5179176"/>
          <a:ext cx="538654" cy="5386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09272AF-2A14-4B52-83D0-0C16701132E4}">
      <dsp:nvSpPr>
        <dsp:cNvPr id="0" name=""/>
        <dsp:cNvSpPr/>
      </dsp:nvSpPr>
      <dsp:spPr>
        <a:xfrm>
          <a:off x="1131174" y="4901456"/>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844550">
            <a:lnSpc>
              <a:spcPct val="100000"/>
            </a:lnSpc>
            <a:spcBef>
              <a:spcPct val="0"/>
            </a:spcBef>
            <a:spcAft>
              <a:spcPct val="35000"/>
            </a:spcAft>
            <a:buNone/>
          </a:pPr>
          <a:r>
            <a:rPr lang="en-US" sz="1900" kern="1200" dirty="0"/>
            <a:t>Process Outline </a:t>
          </a:r>
        </a:p>
      </dsp:txBody>
      <dsp:txXfrm>
        <a:off x="1131174" y="4901456"/>
        <a:ext cx="5382429" cy="9793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2C0815-0E8A-D44B-B9D1-1699660F9242}">
      <dsp:nvSpPr>
        <dsp:cNvPr id="0" name=""/>
        <dsp:cNvSpPr/>
      </dsp:nvSpPr>
      <dsp:spPr>
        <a:xfrm>
          <a:off x="0" y="69321"/>
          <a:ext cx="6367912" cy="148473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All employees* must promptly report to the institution’s Title IX coordinator or deputy coordinator:</a:t>
          </a:r>
        </a:p>
      </dsp:txBody>
      <dsp:txXfrm>
        <a:off x="72479" y="141800"/>
        <a:ext cx="6222954" cy="1339772"/>
      </dsp:txXfrm>
    </dsp:sp>
    <dsp:sp modelId="{D4AC01E6-F7C4-2347-87BF-B48CBC116F33}">
      <dsp:nvSpPr>
        <dsp:cNvPr id="0" name=""/>
        <dsp:cNvSpPr/>
      </dsp:nvSpPr>
      <dsp:spPr>
        <a:xfrm>
          <a:off x="0" y="1554051"/>
          <a:ext cx="6367912" cy="32975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2181"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a:t>Observations witnessed or information received while in the course and scope of their employment; </a:t>
          </a:r>
        </a:p>
        <a:p>
          <a:pPr marL="228600" lvl="1" indent="-228600" algn="l" defTabSz="933450">
            <a:lnSpc>
              <a:spcPct val="90000"/>
            </a:lnSpc>
            <a:spcBef>
              <a:spcPct val="0"/>
            </a:spcBef>
            <a:spcAft>
              <a:spcPct val="20000"/>
            </a:spcAft>
            <a:buChar char="•"/>
          </a:pPr>
          <a:r>
            <a:rPr lang="en-US" sz="2100" kern="1200"/>
            <a:t>That the employee reasonably believes constitutes an incident of sexual harassment, sexual assault, dating violence, or stalking;</a:t>
          </a:r>
        </a:p>
        <a:p>
          <a:pPr marL="228600" lvl="1" indent="-228600" algn="l" defTabSz="933450">
            <a:lnSpc>
              <a:spcPct val="90000"/>
            </a:lnSpc>
            <a:spcBef>
              <a:spcPct val="0"/>
            </a:spcBef>
            <a:spcAft>
              <a:spcPct val="20000"/>
            </a:spcAft>
            <a:buChar char="•"/>
          </a:pPr>
          <a:r>
            <a:rPr lang="en-US" sz="2100" kern="1200"/>
            <a:t>Committed by or against</a:t>
          </a:r>
        </a:p>
        <a:p>
          <a:pPr marL="457200" lvl="2" indent="-228600" algn="l" defTabSz="933450">
            <a:lnSpc>
              <a:spcPct val="90000"/>
            </a:lnSpc>
            <a:spcBef>
              <a:spcPct val="0"/>
            </a:spcBef>
            <a:spcAft>
              <a:spcPct val="20000"/>
            </a:spcAft>
            <a:buChar char="•"/>
          </a:pPr>
          <a:r>
            <a:rPr lang="en-US" sz="2100" kern="1200"/>
            <a:t>A student who was enrolled at the institution at the time of the incident  </a:t>
          </a:r>
        </a:p>
        <a:p>
          <a:pPr marL="457200" lvl="2" indent="-228600" algn="l" defTabSz="933450">
            <a:lnSpc>
              <a:spcPct val="90000"/>
            </a:lnSpc>
            <a:spcBef>
              <a:spcPct val="0"/>
            </a:spcBef>
            <a:spcAft>
              <a:spcPct val="20000"/>
            </a:spcAft>
            <a:buChar char="•"/>
          </a:pPr>
          <a:r>
            <a:rPr lang="en-US" sz="2100" kern="1200"/>
            <a:t>An employee employed by the institution at the time of the incident</a:t>
          </a:r>
        </a:p>
      </dsp:txBody>
      <dsp:txXfrm>
        <a:off x="0" y="1554051"/>
        <a:ext cx="6367912" cy="3297509"/>
      </dsp:txXfrm>
    </dsp:sp>
    <dsp:sp modelId="{DAE3062E-F018-4F41-B02A-DCA4FBDD60CA}">
      <dsp:nvSpPr>
        <dsp:cNvPr id="0" name=""/>
        <dsp:cNvSpPr/>
      </dsp:nvSpPr>
      <dsp:spPr>
        <a:xfrm>
          <a:off x="0" y="4851561"/>
          <a:ext cx="6367912" cy="148473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 Four categories of employees are excepted from mandatory reporting.</a:t>
          </a:r>
        </a:p>
      </dsp:txBody>
      <dsp:txXfrm>
        <a:off x="72479" y="4924040"/>
        <a:ext cx="6222954" cy="13397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39ABC8-D3EE-AD4A-9606-C51929692132}">
      <dsp:nvSpPr>
        <dsp:cNvPr id="0" name=""/>
        <dsp:cNvSpPr/>
      </dsp:nvSpPr>
      <dsp:spPr>
        <a:xfrm>
          <a:off x="0" y="0"/>
          <a:ext cx="626903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8988E6-3AA8-7A4A-854B-CA5FB85A680F}">
      <dsp:nvSpPr>
        <dsp:cNvPr id="0" name=""/>
        <dsp:cNvSpPr/>
      </dsp:nvSpPr>
      <dsp:spPr>
        <a:xfrm>
          <a:off x="0" y="0"/>
          <a:ext cx="6269038" cy="278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i="1" kern="1200"/>
            <a:t>Example: An accountant in the business office is out to eat at a restaurant with friends on a Saturday evening. During dinner, the accountant overhears someone from the next table talking about working at your institution and being groped by their supervisor.   Does the accountant have to report to the Title IX Coordinator? </a:t>
          </a:r>
          <a:endParaRPr lang="en-US" sz="2400" kern="1200"/>
        </a:p>
      </dsp:txBody>
      <dsp:txXfrm>
        <a:off x="0" y="0"/>
        <a:ext cx="6269038" cy="2786062"/>
      </dsp:txXfrm>
    </dsp:sp>
    <dsp:sp modelId="{5D67E143-5051-6D4D-AAD5-A141D5E0986C}">
      <dsp:nvSpPr>
        <dsp:cNvPr id="0" name=""/>
        <dsp:cNvSpPr/>
      </dsp:nvSpPr>
      <dsp:spPr>
        <a:xfrm>
          <a:off x="0" y="2786062"/>
          <a:ext cx="6269038"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07CD60-F33B-8149-8D1A-F38F5D62D75E}">
      <dsp:nvSpPr>
        <dsp:cNvPr id="0" name=""/>
        <dsp:cNvSpPr/>
      </dsp:nvSpPr>
      <dsp:spPr>
        <a:xfrm>
          <a:off x="0" y="2786062"/>
          <a:ext cx="6269038" cy="278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i="1" kern="1200" dirty="0"/>
            <a:t>The Texas law would not require the accountant to report, because the accountant was engaged in a personal activity at the time they heard the information and was not performing duties to further the institution’s interests.  However, the institution’s policy may impose different requirements.</a:t>
          </a:r>
          <a:endParaRPr lang="en-US" sz="2400" kern="1200" dirty="0"/>
        </a:p>
      </dsp:txBody>
      <dsp:txXfrm>
        <a:off x="0" y="2786062"/>
        <a:ext cx="6269038" cy="27860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88D5A3-914E-E34B-9C9E-60D555DE737C}">
      <dsp:nvSpPr>
        <dsp:cNvPr id="0" name=""/>
        <dsp:cNvSpPr/>
      </dsp:nvSpPr>
      <dsp:spPr>
        <a:xfrm>
          <a:off x="843076" y="0"/>
          <a:ext cx="9554871" cy="5071215"/>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754FE9-F48B-9548-AD17-388A8D5EFDF0}">
      <dsp:nvSpPr>
        <dsp:cNvPr id="0" name=""/>
        <dsp:cNvSpPr/>
      </dsp:nvSpPr>
      <dsp:spPr>
        <a:xfrm>
          <a:off x="12075" y="1521364"/>
          <a:ext cx="3618204" cy="202848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u="sng" kern="1200" dirty="0"/>
            <a:t>Recognize</a:t>
          </a:r>
          <a:r>
            <a:rPr lang="en-US" sz="2800" kern="1200" dirty="0"/>
            <a:t> - potential disclosure </a:t>
          </a:r>
        </a:p>
      </dsp:txBody>
      <dsp:txXfrm>
        <a:off x="111098" y="1620387"/>
        <a:ext cx="3420158" cy="1830440"/>
      </dsp:txXfrm>
    </dsp:sp>
    <dsp:sp modelId="{EC998519-0FE3-8145-BBAF-8641DA30C94E}">
      <dsp:nvSpPr>
        <dsp:cNvPr id="0" name=""/>
        <dsp:cNvSpPr/>
      </dsp:nvSpPr>
      <dsp:spPr>
        <a:xfrm>
          <a:off x="3811410" y="1521364"/>
          <a:ext cx="3618204" cy="202848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u="sng" kern="1200" dirty="0"/>
            <a:t>Inform</a:t>
          </a:r>
          <a:r>
            <a:rPr lang="en-US" sz="2800" kern="1200" dirty="0"/>
            <a:t> - of obligation to report</a:t>
          </a:r>
        </a:p>
      </dsp:txBody>
      <dsp:txXfrm>
        <a:off x="3910433" y="1620387"/>
        <a:ext cx="3420158" cy="1830440"/>
      </dsp:txXfrm>
    </dsp:sp>
    <dsp:sp modelId="{4B0718C6-CEE3-F042-9362-8F73551975A5}">
      <dsp:nvSpPr>
        <dsp:cNvPr id="0" name=""/>
        <dsp:cNvSpPr/>
      </dsp:nvSpPr>
      <dsp:spPr>
        <a:xfrm>
          <a:off x="7610744" y="1521364"/>
          <a:ext cx="3618204" cy="202848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u="sng" kern="1200" dirty="0"/>
            <a:t>Support</a:t>
          </a:r>
          <a:r>
            <a:rPr lang="en-US" sz="2800" kern="1200" dirty="0"/>
            <a:t> – Resources Available: confidential or supportive measures // Listen </a:t>
          </a:r>
        </a:p>
      </dsp:txBody>
      <dsp:txXfrm>
        <a:off x="7709767" y="1620387"/>
        <a:ext cx="3420158" cy="18304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DF78B0-B49C-8D4B-9912-F54E0839871B}">
      <dsp:nvSpPr>
        <dsp:cNvPr id="0" name=""/>
        <dsp:cNvSpPr/>
      </dsp:nvSpPr>
      <dsp:spPr>
        <a:xfrm>
          <a:off x="0" y="190263"/>
          <a:ext cx="6589260" cy="88744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1) Signed &amp; Submitted </a:t>
          </a:r>
        </a:p>
      </dsp:txBody>
      <dsp:txXfrm>
        <a:off x="43321" y="233584"/>
        <a:ext cx="6502618" cy="800803"/>
      </dsp:txXfrm>
    </dsp:sp>
    <dsp:sp modelId="{64271747-E553-5F48-A33A-4683E3620DEC}">
      <dsp:nvSpPr>
        <dsp:cNvPr id="0" name=""/>
        <dsp:cNvSpPr/>
      </dsp:nvSpPr>
      <dsp:spPr>
        <a:xfrm>
          <a:off x="0" y="1184269"/>
          <a:ext cx="6589260" cy="887445"/>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2) Mandatory Review</a:t>
          </a:r>
        </a:p>
      </dsp:txBody>
      <dsp:txXfrm>
        <a:off x="43321" y="1227590"/>
        <a:ext cx="6502618" cy="800803"/>
      </dsp:txXfrm>
    </dsp:sp>
    <dsp:sp modelId="{B7A67C74-4F45-7A41-818A-70C26A9EAD0C}">
      <dsp:nvSpPr>
        <dsp:cNvPr id="0" name=""/>
        <dsp:cNvSpPr/>
      </dsp:nvSpPr>
      <dsp:spPr>
        <a:xfrm>
          <a:off x="0" y="2178274"/>
          <a:ext cx="6589260" cy="887445"/>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3) Notice of Allegations </a:t>
          </a:r>
        </a:p>
      </dsp:txBody>
      <dsp:txXfrm>
        <a:off x="43321" y="2221595"/>
        <a:ext cx="6502618" cy="800803"/>
      </dsp:txXfrm>
    </dsp:sp>
    <dsp:sp modelId="{39C2F1B7-FF0B-3342-8C51-E1215B248436}">
      <dsp:nvSpPr>
        <dsp:cNvPr id="0" name=""/>
        <dsp:cNvSpPr/>
      </dsp:nvSpPr>
      <dsp:spPr>
        <a:xfrm>
          <a:off x="0" y="3172279"/>
          <a:ext cx="6589260" cy="887445"/>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If Approved: </a:t>
          </a:r>
        </a:p>
      </dsp:txBody>
      <dsp:txXfrm>
        <a:off x="43321" y="3215600"/>
        <a:ext cx="6502618" cy="800803"/>
      </dsp:txXfrm>
    </dsp:sp>
    <dsp:sp modelId="{068D769C-0566-1A47-9ED7-079529B61823}">
      <dsp:nvSpPr>
        <dsp:cNvPr id="0" name=""/>
        <dsp:cNvSpPr/>
      </dsp:nvSpPr>
      <dsp:spPr>
        <a:xfrm>
          <a:off x="0" y="4166284"/>
          <a:ext cx="6589260" cy="88744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Formal or Informal (sometimes) </a:t>
          </a:r>
        </a:p>
      </dsp:txBody>
      <dsp:txXfrm>
        <a:off x="43321" y="4209605"/>
        <a:ext cx="6502618" cy="8008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F75949-B3E0-4845-BABE-C98D55AC2033}">
      <dsp:nvSpPr>
        <dsp:cNvPr id="0" name=""/>
        <dsp:cNvSpPr/>
      </dsp:nvSpPr>
      <dsp:spPr>
        <a:xfrm>
          <a:off x="5865562" y="2653534"/>
          <a:ext cx="3243208" cy="3243208"/>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a:t>Remedies-based process which allows both participants to come to a mutual agreement regarding the resolution of the complaint. </a:t>
          </a:r>
        </a:p>
      </dsp:txBody>
      <dsp:txXfrm>
        <a:off x="6517591" y="3413240"/>
        <a:ext cx="1939150" cy="1667076"/>
      </dsp:txXfrm>
    </dsp:sp>
    <dsp:sp modelId="{F65DE79D-DE1B-A143-B04E-BCF58E0F9539}">
      <dsp:nvSpPr>
        <dsp:cNvPr id="0" name=""/>
        <dsp:cNvSpPr/>
      </dsp:nvSpPr>
      <dsp:spPr>
        <a:xfrm>
          <a:off x="3978604" y="1886957"/>
          <a:ext cx="2358697" cy="2358697"/>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a:t>Possible Mediation </a:t>
          </a:r>
        </a:p>
      </dsp:txBody>
      <dsp:txXfrm>
        <a:off x="4572413" y="2484355"/>
        <a:ext cx="1171079" cy="1163901"/>
      </dsp:txXfrm>
    </dsp:sp>
    <dsp:sp modelId="{AD816921-763A-B94B-B6B5-5041220B8281}">
      <dsp:nvSpPr>
        <dsp:cNvPr id="0" name=""/>
        <dsp:cNvSpPr/>
      </dsp:nvSpPr>
      <dsp:spPr>
        <a:xfrm rot="20700000">
          <a:off x="5299715" y="259697"/>
          <a:ext cx="2311041" cy="2311041"/>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Continued Supportive Measures </a:t>
          </a:r>
        </a:p>
      </dsp:txBody>
      <dsp:txXfrm rot="-20700000">
        <a:off x="5806594" y="766576"/>
        <a:ext cx="1297283" cy="1297283"/>
      </dsp:txXfrm>
    </dsp:sp>
    <dsp:sp modelId="{D8225941-B702-1040-840F-EA796AB1FC2C}">
      <dsp:nvSpPr>
        <dsp:cNvPr id="0" name=""/>
        <dsp:cNvSpPr/>
      </dsp:nvSpPr>
      <dsp:spPr>
        <a:xfrm>
          <a:off x="5635302" y="2153188"/>
          <a:ext cx="4151307" cy="4151307"/>
        </a:xfrm>
        <a:prstGeom prst="circularArrow">
          <a:avLst>
            <a:gd name="adj1" fmla="val 4687"/>
            <a:gd name="adj2" fmla="val 299029"/>
            <a:gd name="adj3" fmla="val 2545944"/>
            <a:gd name="adj4" fmla="val 15798557"/>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960FF5A-42F9-9D46-BBCF-323F0B930315}">
      <dsp:nvSpPr>
        <dsp:cNvPr id="0" name=""/>
        <dsp:cNvSpPr/>
      </dsp:nvSpPr>
      <dsp:spPr>
        <a:xfrm>
          <a:off x="3560883" y="1357761"/>
          <a:ext cx="3016184" cy="3016184"/>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CC93C21-55C4-0940-A9AD-5B3379017DA6}">
      <dsp:nvSpPr>
        <dsp:cNvPr id="0" name=""/>
        <dsp:cNvSpPr/>
      </dsp:nvSpPr>
      <dsp:spPr>
        <a:xfrm>
          <a:off x="4765147" y="-253813"/>
          <a:ext cx="3252053" cy="325205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E84845-ABE8-D547-980A-61ECFB649EB4}">
      <dsp:nvSpPr>
        <dsp:cNvPr id="0" name=""/>
        <dsp:cNvSpPr/>
      </dsp:nvSpPr>
      <dsp:spPr>
        <a:xfrm>
          <a:off x="0" y="15721"/>
          <a:ext cx="6588691" cy="6715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Investigation  </a:t>
          </a:r>
        </a:p>
      </dsp:txBody>
      <dsp:txXfrm>
        <a:off x="32784" y="48505"/>
        <a:ext cx="6523123" cy="606012"/>
      </dsp:txXfrm>
    </dsp:sp>
    <dsp:sp modelId="{94DBD4CA-D85C-4D43-BB5F-B2D71351BD60}">
      <dsp:nvSpPr>
        <dsp:cNvPr id="0" name=""/>
        <dsp:cNvSpPr/>
      </dsp:nvSpPr>
      <dsp:spPr>
        <a:xfrm>
          <a:off x="0" y="767941"/>
          <a:ext cx="6588691" cy="6715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Opportunity to review/respond to Evidence  </a:t>
          </a:r>
        </a:p>
      </dsp:txBody>
      <dsp:txXfrm>
        <a:off x="32784" y="800725"/>
        <a:ext cx="6523123" cy="606012"/>
      </dsp:txXfrm>
    </dsp:sp>
    <dsp:sp modelId="{2E07C7EF-D392-9340-AF86-7CDB6890F243}">
      <dsp:nvSpPr>
        <dsp:cNvPr id="0" name=""/>
        <dsp:cNvSpPr/>
      </dsp:nvSpPr>
      <dsp:spPr>
        <a:xfrm>
          <a:off x="0" y="1520161"/>
          <a:ext cx="6588691" cy="6715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Investigative Report review/respond  </a:t>
          </a:r>
        </a:p>
      </dsp:txBody>
      <dsp:txXfrm>
        <a:off x="32784" y="1552945"/>
        <a:ext cx="6523123" cy="606012"/>
      </dsp:txXfrm>
    </dsp:sp>
    <dsp:sp modelId="{0DFC576A-90B1-8A41-864A-970E7E28DDEE}">
      <dsp:nvSpPr>
        <dsp:cNvPr id="0" name=""/>
        <dsp:cNvSpPr/>
      </dsp:nvSpPr>
      <dsp:spPr>
        <a:xfrm>
          <a:off x="0" y="2272381"/>
          <a:ext cx="6588691" cy="6715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Live Hearing </a:t>
          </a:r>
        </a:p>
      </dsp:txBody>
      <dsp:txXfrm>
        <a:off x="32784" y="2305165"/>
        <a:ext cx="6523123" cy="606012"/>
      </dsp:txXfrm>
    </dsp:sp>
    <dsp:sp modelId="{19B677F0-F706-E64C-B03D-4F63D7360257}">
      <dsp:nvSpPr>
        <dsp:cNvPr id="0" name=""/>
        <dsp:cNvSpPr/>
      </dsp:nvSpPr>
      <dsp:spPr>
        <a:xfrm>
          <a:off x="0" y="2943961"/>
          <a:ext cx="6588691" cy="1130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191"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a:t>1 Neutral Decision Maker </a:t>
          </a:r>
        </a:p>
        <a:p>
          <a:pPr marL="228600" lvl="1" indent="-228600" algn="l" defTabSz="977900">
            <a:lnSpc>
              <a:spcPct val="90000"/>
            </a:lnSpc>
            <a:spcBef>
              <a:spcPct val="0"/>
            </a:spcBef>
            <a:spcAft>
              <a:spcPct val="20000"/>
            </a:spcAft>
            <a:buChar char="•"/>
          </a:pPr>
          <a:r>
            <a:rPr lang="en-US" sz="2200" kern="1200"/>
            <a:t>PA only -&gt; Cross Examination on relevant evidence </a:t>
          </a:r>
        </a:p>
        <a:p>
          <a:pPr marL="228600" lvl="1" indent="-228600" algn="l" defTabSz="977900">
            <a:lnSpc>
              <a:spcPct val="90000"/>
            </a:lnSpc>
            <a:spcBef>
              <a:spcPct val="0"/>
            </a:spcBef>
            <a:spcAft>
              <a:spcPct val="20000"/>
            </a:spcAft>
            <a:buChar char="•"/>
          </a:pPr>
          <a:r>
            <a:rPr lang="en-US" sz="2200" kern="1200" dirty="0"/>
            <a:t>May be performed Online if requested</a:t>
          </a:r>
        </a:p>
      </dsp:txBody>
      <dsp:txXfrm>
        <a:off x="0" y="2943961"/>
        <a:ext cx="6588691" cy="1130220"/>
      </dsp:txXfrm>
    </dsp:sp>
    <dsp:sp modelId="{B5FEFD9D-74EF-C443-B71D-6D318B1C6060}">
      <dsp:nvSpPr>
        <dsp:cNvPr id="0" name=""/>
        <dsp:cNvSpPr/>
      </dsp:nvSpPr>
      <dsp:spPr>
        <a:xfrm>
          <a:off x="0" y="4074181"/>
          <a:ext cx="6588691" cy="67158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Determination Report </a:t>
          </a:r>
        </a:p>
      </dsp:txBody>
      <dsp:txXfrm>
        <a:off x="32784" y="4106965"/>
        <a:ext cx="6523123" cy="606012"/>
      </dsp:txXfrm>
    </dsp:sp>
    <dsp:sp modelId="{5F05E2BD-0B26-054E-92AE-25722A0CA4A8}">
      <dsp:nvSpPr>
        <dsp:cNvPr id="0" name=""/>
        <dsp:cNvSpPr/>
      </dsp:nvSpPr>
      <dsp:spPr>
        <a:xfrm>
          <a:off x="0" y="4745761"/>
          <a:ext cx="6588691" cy="4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191"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a:t>Possible Sanction</a:t>
          </a:r>
        </a:p>
      </dsp:txBody>
      <dsp:txXfrm>
        <a:off x="0" y="4745761"/>
        <a:ext cx="6588691" cy="463680"/>
      </dsp:txXfrm>
    </dsp:sp>
    <dsp:sp modelId="{450D249B-EE06-B643-A85D-1AEF1D4D70D2}">
      <dsp:nvSpPr>
        <dsp:cNvPr id="0" name=""/>
        <dsp:cNvSpPr/>
      </dsp:nvSpPr>
      <dsp:spPr>
        <a:xfrm>
          <a:off x="0" y="5209441"/>
          <a:ext cx="6588691" cy="6715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Appeal Available </a:t>
          </a:r>
        </a:p>
      </dsp:txBody>
      <dsp:txXfrm>
        <a:off x="32784" y="5242225"/>
        <a:ext cx="6523123" cy="606012"/>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C6D68E-8B0F-7C4D-B123-CD7F27FC9EBA}" type="datetimeFigureOut">
              <a:rPr lang="en-US" smtClean="0"/>
              <a:t>6/16/22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90223D-C5A0-494F-8C06-AAB1B1C16F26}" type="slidenum">
              <a:rPr lang="en-US" smtClean="0"/>
              <a:t>‹#›</a:t>
            </a:fld>
            <a:endParaRPr lang="en-US"/>
          </a:p>
        </p:txBody>
      </p:sp>
    </p:spTree>
    <p:extLst>
      <p:ext uri="{BB962C8B-B14F-4D97-AF65-F5344CB8AC3E}">
        <p14:creationId xmlns:p14="http://schemas.microsoft.com/office/powerpoint/2010/main" val="3929986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35</a:t>
            </a:fld>
            <a:endParaRPr lang="en-US" dirty="0"/>
          </a:p>
        </p:txBody>
      </p:sp>
    </p:spTree>
    <p:extLst>
      <p:ext uri="{BB962C8B-B14F-4D97-AF65-F5344CB8AC3E}">
        <p14:creationId xmlns:p14="http://schemas.microsoft.com/office/powerpoint/2010/main" val="962464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36</a:t>
            </a:fld>
            <a:endParaRPr lang="en-US" dirty="0"/>
          </a:p>
        </p:txBody>
      </p:sp>
    </p:spTree>
    <p:extLst>
      <p:ext uri="{BB962C8B-B14F-4D97-AF65-F5344CB8AC3E}">
        <p14:creationId xmlns:p14="http://schemas.microsoft.com/office/powerpoint/2010/main" val="3719179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37</a:t>
            </a:fld>
            <a:endParaRPr lang="en-US" dirty="0"/>
          </a:p>
        </p:txBody>
      </p:sp>
    </p:spTree>
    <p:extLst>
      <p:ext uri="{BB962C8B-B14F-4D97-AF65-F5344CB8AC3E}">
        <p14:creationId xmlns:p14="http://schemas.microsoft.com/office/powerpoint/2010/main" val="1555032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38</a:t>
            </a:fld>
            <a:endParaRPr lang="en-US" dirty="0"/>
          </a:p>
        </p:txBody>
      </p:sp>
    </p:spTree>
    <p:extLst>
      <p:ext uri="{BB962C8B-B14F-4D97-AF65-F5344CB8AC3E}">
        <p14:creationId xmlns:p14="http://schemas.microsoft.com/office/powerpoint/2010/main" val="1312917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4795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5971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1267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42</a:t>
            </a:fld>
            <a:endParaRPr lang="en-US" dirty="0"/>
          </a:p>
        </p:txBody>
      </p:sp>
    </p:spTree>
    <p:extLst>
      <p:ext uri="{BB962C8B-B14F-4D97-AF65-F5344CB8AC3E}">
        <p14:creationId xmlns:p14="http://schemas.microsoft.com/office/powerpoint/2010/main" val="682368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43</a:t>
            </a:fld>
            <a:endParaRPr lang="en-US" dirty="0"/>
          </a:p>
        </p:txBody>
      </p:sp>
    </p:spTree>
    <p:extLst>
      <p:ext uri="{BB962C8B-B14F-4D97-AF65-F5344CB8AC3E}">
        <p14:creationId xmlns:p14="http://schemas.microsoft.com/office/powerpoint/2010/main" val="1349416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44</a:t>
            </a:fld>
            <a:endParaRPr lang="en-US" dirty="0"/>
          </a:p>
        </p:txBody>
      </p:sp>
    </p:spTree>
    <p:extLst>
      <p:ext uri="{BB962C8B-B14F-4D97-AF65-F5344CB8AC3E}">
        <p14:creationId xmlns:p14="http://schemas.microsoft.com/office/powerpoint/2010/main" val="4294790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45</a:t>
            </a:fld>
            <a:endParaRPr lang="en-US" dirty="0"/>
          </a:p>
        </p:txBody>
      </p:sp>
    </p:spTree>
    <p:extLst>
      <p:ext uri="{BB962C8B-B14F-4D97-AF65-F5344CB8AC3E}">
        <p14:creationId xmlns:p14="http://schemas.microsoft.com/office/powerpoint/2010/main" val="59431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F69-78FB-8049-B8FE-4E3803B8981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91D55C-C102-654A-B0FF-161F463064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75554A-D596-DD40-BE83-310752187066}"/>
              </a:ext>
            </a:extLst>
          </p:cNvPr>
          <p:cNvSpPr>
            <a:spLocks noGrp="1"/>
          </p:cNvSpPr>
          <p:nvPr>
            <p:ph type="dt" sz="half" idx="10"/>
          </p:nvPr>
        </p:nvSpPr>
        <p:spPr/>
        <p:txBody>
          <a:bodyPr/>
          <a:lstStyle/>
          <a:p>
            <a:fld id="{2DB82F36-1112-7F49-B7E0-397A783CAA7C}" type="datetimeFigureOut">
              <a:rPr lang="en-US" smtClean="0"/>
              <a:t>6/16/22</a:t>
            </a:fld>
            <a:endParaRPr lang="en-US"/>
          </a:p>
        </p:txBody>
      </p:sp>
      <p:sp>
        <p:nvSpPr>
          <p:cNvPr id="5" name="Footer Placeholder 4">
            <a:extLst>
              <a:ext uri="{FF2B5EF4-FFF2-40B4-BE49-F238E27FC236}">
                <a16:creationId xmlns:a16="http://schemas.microsoft.com/office/drawing/2014/main" id="{7D0C7201-1B66-AA43-9534-97140FE485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BF7C2B-A7C5-8B47-AE98-8B2DB72CEEC8}"/>
              </a:ext>
            </a:extLst>
          </p:cNvPr>
          <p:cNvSpPr>
            <a:spLocks noGrp="1"/>
          </p:cNvSpPr>
          <p:nvPr>
            <p:ph type="sldNum" sz="quarter" idx="12"/>
          </p:nvPr>
        </p:nvSpPr>
        <p:spPr/>
        <p:txBody>
          <a:bodyPr/>
          <a:lstStyle/>
          <a:p>
            <a:fld id="{B34D4479-E6A8-2E49-9AD1-B90C991C8B4D}" type="slidenum">
              <a:rPr lang="en-US" smtClean="0"/>
              <a:t>‹#›</a:t>
            </a:fld>
            <a:endParaRPr lang="en-US"/>
          </a:p>
        </p:txBody>
      </p:sp>
    </p:spTree>
    <p:extLst>
      <p:ext uri="{BB962C8B-B14F-4D97-AF65-F5344CB8AC3E}">
        <p14:creationId xmlns:p14="http://schemas.microsoft.com/office/powerpoint/2010/main" val="1941831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464FF-C01E-6440-B587-22EC9462AE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19C941-9D62-F940-8D30-708EFA3699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1C8D10-ED3A-954B-8B05-FDEE1D197FE2}"/>
              </a:ext>
            </a:extLst>
          </p:cNvPr>
          <p:cNvSpPr>
            <a:spLocks noGrp="1"/>
          </p:cNvSpPr>
          <p:nvPr>
            <p:ph type="dt" sz="half" idx="10"/>
          </p:nvPr>
        </p:nvSpPr>
        <p:spPr/>
        <p:txBody>
          <a:bodyPr/>
          <a:lstStyle/>
          <a:p>
            <a:fld id="{2DB82F36-1112-7F49-B7E0-397A783CAA7C}" type="datetimeFigureOut">
              <a:rPr lang="en-US" smtClean="0"/>
              <a:t>6/16/22</a:t>
            </a:fld>
            <a:endParaRPr lang="en-US"/>
          </a:p>
        </p:txBody>
      </p:sp>
      <p:sp>
        <p:nvSpPr>
          <p:cNvPr id="5" name="Footer Placeholder 4">
            <a:extLst>
              <a:ext uri="{FF2B5EF4-FFF2-40B4-BE49-F238E27FC236}">
                <a16:creationId xmlns:a16="http://schemas.microsoft.com/office/drawing/2014/main" id="{A646DFF1-388A-9E4D-91C4-B3DB066BAD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F91171-DEAF-554A-827E-AD37DF4C46F3}"/>
              </a:ext>
            </a:extLst>
          </p:cNvPr>
          <p:cNvSpPr>
            <a:spLocks noGrp="1"/>
          </p:cNvSpPr>
          <p:nvPr>
            <p:ph type="sldNum" sz="quarter" idx="12"/>
          </p:nvPr>
        </p:nvSpPr>
        <p:spPr/>
        <p:txBody>
          <a:bodyPr/>
          <a:lstStyle/>
          <a:p>
            <a:fld id="{B34D4479-E6A8-2E49-9AD1-B90C991C8B4D}" type="slidenum">
              <a:rPr lang="en-US" smtClean="0"/>
              <a:t>‹#›</a:t>
            </a:fld>
            <a:endParaRPr lang="en-US"/>
          </a:p>
        </p:txBody>
      </p:sp>
    </p:spTree>
    <p:extLst>
      <p:ext uri="{BB962C8B-B14F-4D97-AF65-F5344CB8AC3E}">
        <p14:creationId xmlns:p14="http://schemas.microsoft.com/office/powerpoint/2010/main" val="3040698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86DD7-548A-9844-A566-FF74EB383B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C36163-8E9E-C64C-915F-B6CBC65DF4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8B66CC-B1E7-E448-86C6-E68632C55179}"/>
              </a:ext>
            </a:extLst>
          </p:cNvPr>
          <p:cNvSpPr>
            <a:spLocks noGrp="1"/>
          </p:cNvSpPr>
          <p:nvPr>
            <p:ph type="dt" sz="half" idx="10"/>
          </p:nvPr>
        </p:nvSpPr>
        <p:spPr/>
        <p:txBody>
          <a:bodyPr/>
          <a:lstStyle/>
          <a:p>
            <a:fld id="{2DB82F36-1112-7F49-B7E0-397A783CAA7C}" type="datetimeFigureOut">
              <a:rPr lang="en-US" smtClean="0"/>
              <a:t>6/16/22</a:t>
            </a:fld>
            <a:endParaRPr lang="en-US"/>
          </a:p>
        </p:txBody>
      </p:sp>
      <p:sp>
        <p:nvSpPr>
          <p:cNvPr id="5" name="Footer Placeholder 4">
            <a:extLst>
              <a:ext uri="{FF2B5EF4-FFF2-40B4-BE49-F238E27FC236}">
                <a16:creationId xmlns:a16="http://schemas.microsoft.com/office/drawing/2014/main" id="{F81DE280-34B2-014C-9516-EA35AE8C7F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41E227-5BEE-FB43-B36D-8BE6F04CEB84}"/>
              </a:ext>
            </a:extLst>
          </p:cNvPr>
          <p:cNvSpPr>
            <a:spLocks noGrp="1"/>
          </p:cNvSpPr>
          <p:nvPr>
            <p:ph type="sldNum" sz="quarter" idx="12"/>
          </p:nvPr>
        </p:nvSpPr>
        <p:spPr/>
        <p:txBody>
          <a:bodyPr/>
          <a:lstStyle/>
          <a:p>
            <a:fld id="{B34D4479-E6A8-2E49-9AD1-B90C991C8B4D}" type="slidenum">
              <a:rPr lang="en-US" smtClean="0"/>
              <a:t>‹#›</a:t>
            </a:fld>
            <a:endParaRPr lang="en-US"/>
          </a:p>
        </p:txBody>
      </p:sp>
    </p:spTree>
    <p:extLst>
      <p:ext uri="{BB962C8B-B14F-4D97-AF65-F5344CB8AC3E}">
        <p14:creationId xmlns:p14="http://schemas.microsoft.com/office/powerpoint/2010/main" val="2988030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A4129-DFCB-4C44-9E9A-06D2A3F6FA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2CBBBA-633F-2543-8A39-38EC074170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F53D55C-4E39-184E-9F28-7A4E9B6149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33246F6-932E-9841-8B9E-9419037E5F0A}"/>
              </a:ext>
            </a:extLst>
          </p:cNvPr>
          <p:cNvSpPr>
            <a:spLocks noGrp="1"/>
          </p:cNvSpPr>
          <p:nvPr>
            <p:ph type="dt" sz="half" idx="10"/>
          </p:nvPr>
        </p:nvSpPr>
        <p:spPr/>
        <p:txBody>
          <a:bodyPr/>
          <a:lstStyle/>
          <a:p>
            <a:fld id="{2DB82F36-1112-7F49-B7E0-397A783CAA7C}" type="datetimeFigureOut">
              <a:rPr lang="en-US" smtClean="0"/>
              <a:t>6/16/22</a:t>
            </a:fld>
            <a:endParaRPr lang="en-US"/>
          </a:p>
        </p:txBody>
      </p:sp>
      <p:sp>
        <p:nvSpPr>
          <p:cNvPr id="6" name="Footer Placeholder 5">
            <a:extLst>
              <a:ext uri="{FF2B5EF4-FFF2-40B4-BE49-F238E27FC236}">
                <a16:creationId xmlns:a16="http://schemas.microsoft.com/office/drawing/2014/main" id="{AEF17BCA-D192-A04B-9E41-CCBD490000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91FBE8-3850-1748-B2C3-45AFC12CA169}"/>
              </a:ext>
            </a:extLst>
          </p:cNvPr>
          <p:cNvSpPr>
            <a:spLocks noGrp="1"/>
          </p:cNvSpPr>
          <p:nvPr>
            <p:ph type="sldNum" sz="quarter" idx="12"/>
          </p:nvPr>
        </p:nvSpPr>
        <p:spPr/>
        <p:txBody>
          <a:bodyPr/>
          <a:lstStyle/>
          <a:p>
            <a:fld id="{B34D4479-E6A8-2E49-9AD1-B90C991C8B4D}" type="slidenum">
              <a:rPr lang="en-US" smtClean="0"/>
              <a:t>‹#›</a:t>
            </a:fld>
            <a:endParaRPr lang="en-US"/>
          </a:p>
        </p:txBody>
      </p:sp>
    </p:spTree>
    <p:extLst>
      <p:ext uri="{BB962C8B-B14F-4D97-AF65-F5344CB8AC3E}">
        <p14:creationId xmlns:p14="http://schemas.microsoft.com/office/powerpoint/2010/main" val="2720967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8F2FF-3A7D-FC4E-9D67-966B30D648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EE5BAD6-2CFB-CE44-A0B6-567166A4AC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80E243-F529-5C45-8B92-4A6DFAF22C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C0D2AF0-23FB-0344-A3F2-D3817E74E4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E15C10-3B6E-8A4E-8AB4-A8E0CBB485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3D9F7A-104E-0944-B217-BD263260D1E6}"/>
              </a:ext>
            </a:extLst>
          </p:cNvPr>
          <p:cNvSpPr>
            <a:spLocks noGrp="1"/>
          </p:cNvSpPr>
          <p:nvPr>
            <p:ph type="dt" sz="half" idx="10"/>
          </p:nvPr>
        </p:nvSpPr>
        <p:spPr/>
        <p:txBody>
          <a:bodyPr/>
          <a:lstStyle/>
          <a:p>
            <a:fld id="{2DB82F36-1112-7F49-B7E0-397A783CAA7C}" type="datetimeFigureOut">
              <a:rPr lang="en-US" smtClean="0"/>
              <a:t>6/16/22</a:t>
            </a:fld>
            <a:endParaRPr lang="en-US"/>
          </a:p>
        </p:txBody>
      </p:sp>
      <p:sp>
        <p:nvSpPr>
          <p:cNvPr id="8" name="Footer Placeholder 7">
            <a:extLst>
              <a:ext uri="{FF2B5EF4-FFF2-40B4-BE49-F238E27FC236}">
                <a16:creationId xmlns:a16="http://schemas.microsoft.com/office/drawing/2014/main" id="{42D63266-D160-2144-A11B-234C1BF8F9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3CC79F-F835-094C-90D1-2AF8F43206D0}"/>
              </a:ext>
            </a:extLst>
          </p:cNvPr>
          <p:cNvSpPr>
            <a:spLocks noGrp="1"/>
          </p:cNvSpPr>
          <p:nvPr>
            <p:ph type="sldNum" sz="quarter" idx="12"/>
          </p:nvPr>
        </p:nvSpPr>
        <p:spPr/>
        <p:txBody>
          <a:bodyPr/>
          <a:lstStyle/>
          <a:p>
            <a:fld id="{B34D4479-E6A8-2E49-9AD1-B90C991C8B4D}" type="slidenum">
              <a:rPr lang="en-US" smtClean="0"/>
              <a:t>‹#›</a:t>
            </a:fld>
            <a:endParaRPr lang="en-US"/>
          </a:p>
        </p:txBody>
      </p:sp>
    </p:spTree>
    <p:extLst>
      <p:ext uri="{BB962C8B-B14F-4D97-AF65-F5344CB8AC3E}">
        <p14:creationId xmlns:p14="http://schemas.microsoft.com/office/powerpoint/2010/main" val="2545650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9264E-E920-3F44-A1F5-451131EDC3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B51BB5-9AEE-2B4A-B96D-7DDF882E35AF}"/>
              </a:ext>
            </a:extLst>
          </p:cNvPr>
          <p:cNvSpPr>
            <a:spLocks noGrp="1"/>
          </p:cNvSpPr>
          <p:nvPr>
            <p:ph type="dt" sz="half" idx="10"/>
          </p:nvPr>
        </p:nvSpPr>
        <p:spPr/>
        <p:txBody>
          <a:bodyPr/>
          <a:lstStyle/>
          <a:p>
            <a:fld id="{2DB82F36-1112-7F49-B7E0-397A783CAA7C}" type="datetimeFigureOut">
              <a:rPr lang="en-US" smtClean="0"/>
              <a:t>6/16/22</a:t>
            </a:fld>
            <a:endParaRPr lang="en-US"/>
          </a:p>
        </p:txBody>
      </p:sp>
      <p:sp>
        <p:nvSpPr>
          <p:cNvPr id="4" name="Footer Placeholder 3">
            <a:extLst>
              <a:ext uri="{FF2B5EF4-FFF2-40B4-BE49-F238E27FC236}">
                <a16:creationId xmlns:a16="http://schemas.microsoft.com/office/drawing/2014/main" id="{EC802F9F-A346-2847-9AD9-0640E173E9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858BC7-79BB-2542-926A-80C25FD70A0A}"/>
              </a:ext>
            </a:extLst>
          </p:cNvPr>
          <p:cNvSpPr>
            <a:spLocks noGrp="1"/>
          </p:cNvSpPr>
          <p:nvPr>
            <p:ph type="sldNum" sz="quarter" idx="12"/>
          </p:nvPr>
        </p:nvSpPr>
        <p:spPr/>
        <p:txBody>
          <a:bodyPr/>
          <a:lstStyle/>
          <a:p>
            <a:fld id="{B34D4479-E6A8-2E49-9AD1-B90C991C8B4D}" type="slidenum">
              <a:rPr lang="en-US" smtClean="0"/>
              <a:t>‹#›</a:t>
            </a:fld>
            <a:endParaRPr lang="en-US"/>
          </a:p>
        </p:txBody>
      </p:sp>
    </p:spTree>
    <p:extLst>
      <p:ext uri="{BB962C8B-B14F-4D97-AF65-F5344CB8AC3E}">
        <p14:creationId xmlns:p14="http://schemas.microsoft.com/office/powerpoint/2010/main" val="4271039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B84BE4-1861-7C47-8185-62051E766B24}"/>
              </a:ext>
            </a:extLst>
          </p:cNvPr>
          <p:cNvSpPr>
            <a:spLocks noGrp="1"/>
          </p:cNvSpPr>
          <p:nvPr>
            <p:ph type="dt" sz="half" idx="10"/>
          </p:nvPr>
        </p:nvSpPr>
        <p:spPr/>
        <p:txBody>
          <a:bodyPr/>
          <a:lstStyle/>
          <a:p>
            <a:fld id="{2DB82F36-1112-7F49-B7E0-397A783CAA7C}" type="datetimeFigureOut">
              <a:rPr lang="en-US" smtClean="0"/>
              <a:t>6/16/22</a:t>
            </a:fld>
            <a:endParaRPr lang="en-US"/>
          </a:p>
        </p:txBody>
      </p:sp>
      <p:sp>
        <p:nvSpPr>
          <p:cNvPr id="3" name="Footer Placeholder 2">
            <a:extLst>
              <a:ext uri="{FF2B5EF4-FFF2-40B4-BE49-F238E27FC236}">
                <a16:creationId xmlns:a16="http://schemas.microsoft.com/office/drawing/2014/main" id="{29D37E2A-3BB7-CF49-82CD-D901BE868A4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2A004D-15E7-F147-9429-3B28A9FFBB66}"/>
              </a:ext>
            </a:extLst>
          </p:cNvPr>
          <p:cNvSpPr>
            <a:spLocks noGrp="1"/>
          </p:cNvSpPr>
          <p:nvPr>
            <p:ph type="sldNum" sz="quarter" idx="12"/>
          </p:nvPr>
        </p:nvSpPr>
        <p:spPr/>
        <p:txBody>
          <a:bodyPr/>
          <a:lstStyle/>
          <a:p>
            <a:fld id="{B34D4479-E6A8-2E49-9AD1-B90C991C8B4D}" type="slidenum">
              <a:rPr lang="en-US" smtClean="0"/>
              <a:t>‹#›</a:t>
            </a:fld>
            <a:endParaRPr lang="en-US"/>
          </a:p>
        </p:txBody>
      </p:sp>
    </p:spTree>
    <p:extLst>
      <p:ext uri="{BB962C8B-B14F-4D97-AF65-F5344CB8AC3E}">
        <p14:creationId xmlns:p14="http://schemas.microsoft.com/office/powerpoint/2010/main" val="3467781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7461A-F353-FA4C-A754-99CC28AD31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63A1F9-8BEB-7E40-BA1A-25EC36CF2E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D50118-241C-0C49-95CD-4355BFCFB7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E414B9-7BC2-FF48-BE2B-F49F3BB44048}"/>
              </a:ext>
            </a:extLst>
          </p:cNvPr>
          <p:cNvSpPr>
            <a:spLocks noGrp="1"/>
          </p:cNvSpPr>
          <p:nvPr>
            <p:ph type="dt" sz="half" idx="10"/>
          </p:nvPr>
        </p:nvSpPr>
        <p:spPr/>
        <p:txBody>
          <a:bodyPr/>
          <a:lstStyle/>
          <a:p>
            <a:fld id="{2DB82F36-1112-7F49-B7E0-397A783CAA7C}" type="datetimeFigureOut">
              <a:rPr lang="en-US" smtClean="0"/>
              <a:t>6/16/22</a:t>
            </a:fld>
            <a:endParaRPr lang="en-US"/>
          </a:p>
        </p:txBody>
      </p:sp>
      <p:sp>
        <p:nvSpPr>
          <p:cNvPr id="6" name="Footer Placeholder 5">
            <a:extLst>
              <a:ext uri="{FF2B5EF4-FFF2-40B4-BE49-F238E27FC236}">
                <a16:creationId xmlns:a16="http://schemas.microsoft.com/office/drawing/2014/main" id="{A5783A15-C2ED-B045-B4B6-4A94965145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4069CD-B402-9749-A162-E90A3ABFB3E4}"/>
              </a:ext>
            </a:extLst>
          </p:cNvPr>
          <p:cNvSpPr>
            <a:spLocks noGrp="1"/>
          </p:cNvSpPr>
          <p:nvPr>
            <p:ph type="sldNum" sz="quarter" idx="12"/>
          </p:nvPr>
        </p:nvSpPr>
        <p:spPr/>
        <p:txBody>
          <a:bodyPr/>
          <a:lstStyle/>
          <a:p>
            <a:fld id="{B34D4479-E6A8-2E49-9AD1-B90C991C8B4D}" type="slidenum">
              <a:rPr lang="en-US" smtClean="0"/>
              <a:t>‹#›</a:t>
            </a:fld>
            <a:endParaRPr lang="en-US"/>
          </a:p>
        </p:txBody>
      </p:sp>
    </p:spTree>
    <p:extLst>
      <p:ext uri="{BB962C8B-B14F-4D97-AF65-F5344CB8AC3E}">
        <p14:creationId xmlns:p14="http://schemas.microsoft.com/office/powerpoint/2010/main" val="1708281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C1047-A56D-4D45-9C05-A5538A946A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DC1B75-C0F7-8E46-AABA-3AE2637EE9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34CF0C-CA8E-5147-99C3-0789423A60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ED7EDD-7165-F940-A13E-EE4CF01DA82D}"/>
              </a:ext>
            </a:extLst>
          </p:cNvPr>
          <p:cNvSpPr>
            <a:spLocks noGrp="1"/>
          </p:cNvSpPr>
          <p:nvPr>
            <p:ph type="dt" sz="half" idx="10"/>
          </p:nvPr>
        </p:nvSpPr>
        <p:spPr/>
        <p:txBody>
          <a:bodyPr/>
          <a:lstStyle/>
          <a:p>
            <a:fld id="{2DB82F36-1112-7F49-B7E0-397A783CAA7C}" type="datetimeFigureOut">
              <a:rPr lang="en-US" smtClean="0"/>
              <a:t>6/16/22</a:t>
            </a:fld>
            <a:endParaRPr lang="en-US"/>
          </a:p>
        </p:txBody>
      </p:sp>
      <p:sp>
        <p:nvSpPr>
          <p:cNvPr id="6" name="Footer Placeholder 5">
            <a:extLst>
              <a:ext uri="{FF2B5EF4-FFF2-40B4-BE49-F238E27FC236}">
                <a16:creationId xmlns:a16="http://schemas.microsoft.com/office/drawing/2014/main" id="{C367F9B7-2174-2C4F-BEF9-0A29C81DDB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540ABB-E389-9542-9EC6-B41FC02747DE}"/>
              </a:ext>
            </a:extLst>
          </p:cNvPr>
          <p:cNvSpPr>
            <a:spLocks noGrp="1"/>
          </p:cNvSpPr>
          <p:nvPr>
            <p:ph type="sldNum" sz="quarter" idx="12"/>
          </p:nvPr>
        </p:nvSpPr>
        <p:spPr/>
        <p:txBody>
          <a:bodyPr/>
          <a:lstStyle/>
          <a:p>
            <a:fld id="{B34D4479-E6A8-2E49-9AD1-B90C991C8B4D}" type="slidenum">
              <a:rPr lang="en-US" smtClean="0"/>
              <a:t>‹#›</a:t>
            </a:fld>
            <a:endParaRPr lang="en-US"/>
          </a:p>
        </p:txBody>
      </p:sp>
    </p:spTree>
    <p:extLst>
      <p:ext uri="{BB962C8B-B14F-4D97-AF65-F5344CB8AC3E}">
        <p14:creationId xmlns:p14="http://schemas.microsoft.com/office/powerpoint/2010/main" val="2249385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95B52-ED9E-D244-A2B7-4A287AF7CEC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598E16-5B30-A749-8223-3BCD977550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85A8F5-00A7-2B4D-8B64-4077B1B1D2D7}"/>
              </a:ext>
            </a:extLst>
          </p:cNvPr>
          <p:cNvSpPr>
            <a:spLocks noGrp="1"/>
          </p:cNvSpPr>
          <p:nvPr>
            <p:ph type="dt" sz="half" idx="10"/>
          </p:nvPr>
        </p:nvSpPr>
        <p:spPr/>
        <p:txBody>
          <a:bodyPr/>
          <a:lstStyle/>
          <a:p>
            <a:fld id="{2DB82F36-1112-7F49-B7E0-397A783CAA7C}" type="datetimeFigureOut">
              <a:rPr lang="en-US" smtClean="0"/>
              <a:t>6/16/22</a:t>
            </a:fld>
            <a:endParaRPr lang="en-US"/>
          </a:p>
        </p:txBody>
      </p:sp>
      <p:sp>
        <p:nvSpPr>
          <p:cNvPr id="5" name="Footer Placeholder 4">
            <a:extLst>
              <a:ext uri="{FF2B5EF4-FFF2-40B4-BE49-F238E27FC236}">
                <a16:creationId xmlns:a16="http://schemas.microsoft.com/office/drawing/2014/main" id="{BBF2392B-9C97-EB49-AAB5-F6B00B968C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A9764D-5E8E-B243-8699-815993D5F0A0}"/>
              </a:ext>
            </a:extLst>
          </p:cNvPr>
          <p:cNvSpPr>
            <a:spLocks noGrp="1"/>
          </p:cNvSpPr>
          <p:nvPr>
            <p:ph type="sldNum" sz="quarter" idx="12"/>
          </p:nvPr>
        </p:nvSpPr>
        <p:spPr/>
        <p:txBody>
          <a:bodyPr/>
          <a:lstStyle/>
          <a:p>
            <a:fld id="{B34D4479-E6A8-2E49-9AD1-B90C991C8B4D}" type="slidenum">
              <a:rPr lang="en-US" smtClean="0"/>
              <a:t>‹#›</a:t>
            </a:fld>
            <a:endParaRPr lang="en-US"/>
          </a:p>
        </p:txBody>
      </p:sp>
    </p:spTree>
    <p:extLst>
      <p:ext uri="{BB962C8B-B14F-4D97-AF65-F5344CB8AC3E}">
        <p14:creationId xmlns:p14="http://schemas.microsoft.com/office/powerpoint/2010/main" val="2150222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A9170F-2DF6-9349-AA2D-A7D11EF9E8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4AA37C-9464-D943-A4A4-BB2AA70AE1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0BFFA6-7F03-0B40-94A7-5F854E2DE103}"/>
              </a:ext>
            </a:extLst>
          </p:cNvPr>
          <p:cNvSpPr>
            <a:spLocks noGrp="1"/>
          </p:cNvSpPr>
          <p:nvPr>
            <p:ph type="dt" sz="half" idx="10"/>
          </p:nvPr>
        </p:nvSpPr>
        <p:spPr/>
        <p:txBody>
          <a:bodyPr/>
          <a:lstStyle/>
          <a:p>
            <a:fld id="{2DB82F36-1112-7F49-B7E0-397A783CAA7C}" type="datetimeFigureOut">
              <a:rPr lang="en-US" smtClean="0"/>
              <a:t>6/16/22</a:t>
            </a:fld>
            <a:endParaRPr lang="en-US"/>
          </a:p>
        </p:txBody>
      </p:sp>
      <p:sp>
        <p:nvSpPr>
          <p:cNvPr id="5" name="Footer Placeholder 4">
            <a:extLst>
              <a:ext uri="{FF2B5EF4-FFF2-40B4-BE49-F238E27FC236}">
                <a16:creationId xmlns:a16="http://schemas.microsoft.com/office/drawing/2014/main" id="{794F73BD-569A-4D48-A162-AC15338027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30614F-55BE-E04A-8C72-4B0064AB4824}"/>
              </a:ext>
            </a:extLst>
          </p:cNvPr>
          <p:cNvSpPr>
            <a:spLocks noGrp="1"/>
          </p:cNvSpPr>
          <p:nvPr>
            <p:ph type="sldNum" sz="quarter" idx="12"/>
          </p:nvPr>
        </p:nvSpPr>
        <p:spPr/>
        <p:txBody>
          <a:bodyPr/>
          <a:lstStyle/>
          <a:p>
            <a:fld id="{B34D4479-E6A8-2E49-9AD1-B90C991C8B4D}" type="slidenum">
              <a:rPr lang="en-US" smtClean="0"/>
              <a:t>‹#›</a:t>
            </a:fld>
            <a:endParaRPr lang="en-US"/>
          </a:p>
        </p:txBody>
      </p:sp>
    </p:spTree>
    <p:extLst>
      <p:ext uri="{BB962C8B-B14F-4D97-AF65-F5344CB8AC3E}">
        <p14:creationId xmlns:p14="http://schemas.microsoft.com/office/powerpoint/2010/main" val="3919382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FA508F-407B-D540-8141-B54F87DFFE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558FC2-1497-0846-99A4-DF5FFF9D38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2F5C89-13C2-C849-9402-15D4051D47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B82F36-1112-7F49-B7E0-397A783CAA7C}" type="datetimeFigureOut">
              <a:rPr lang="en-US" smtClean="0"/>
              <a:t>6/16/22</a:t>
            </a:fld>
            <a:endParaRPr lang="en-US"/>
          </a:p>
        </p:txBody>
      </p:sp>
      <p:sp>
        <p:nvSpPr>
          <p:cNvPr id="5" name="Footer Placeholder 4">
            <a:extLst>
              <a:ext uri="{FF2B5EF4-FFF2-40B4-BE49-F238E27FC236}">
                <a16:creationId xmlns:a16="http://schemas.microsoft.com/office/drawing/2014/main" id="{35A9CEC8-C588-F441-AD17-0939944E57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C5EE96-9294-6945-83AD-1C06529A75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4D4479-E6A8-2E49-9AD1-B90C991C8B4D}" type="slidenum">
              <a:rPr lang="en-US" smtClean="0"/>
              <a:t>‹#›</a:t>
            </a:fld>
            <a:endParaRPr lang="en-US"/>
          </a:p>
        </p:txBody>
      </p:sp>
    </p:spTree>
    <p:extLst>
      <p:ext uri="{BB962C8B-B14F-4D97-AF65-F5344CB8AC3E}">
        <p14:creationId xmlns:p14="http://schemas.microsoft.com/office/powerpoint/2010/main" val="1293513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diagramLayout" Target="../diagrams/layout3.xml"/><Relationship Id="rId7" Type="http://schemas.openxmlformats.org/officeDocument/2006/relationships/image" Target="../media/image17.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10" Type="http://schemas.openxmlformats.org/officeDocument/2006/relationships/image" Target="../media/image20.svg"/><Relationship Id="rId4" Type="http://schemas.openxmlformats.org/officeDocument/2006/relationships/diagramQuickStyle" Target="../diagrams/quickStyle3.xml"/><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mailto:jsapp@austincollege.edu" TargetMode="External"/><Relationship Id="rId2" Type="http://schemas.openxmlformats.org/officeDocument/2006/relationships/hyperlink" Target="mailto:moelfke@austincollege.edu" TargetMode="External"/><Relationship Id="rId1" Type="http://schemas.openxmlformats.org/officeDocument/2006/relationships/slideLayout" Target="../slideLayouts/slideLayout2.xml"/><Relationship Id="rId4" Type="http://schemas.openxmlformats.org/officeDocument/2006/relationships/hyperlink" Target="https://hopper.austincollege.edu/hlive/webhopper?TOKENIDX=6472200303&amp;SS=1&amp;APP=ST&amp;CONSTITUENCY=WBST"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ench in a park&#10;&#10;Description automatically generated">
            <a:extLst>
              <a:ext uri="{FF2B5EF4-FFF2-40B4-BE49-F238E27FC236}">
                <a16:creationId xmlns:a16="http://schemas.microsoft.com/office/drawing/2014/main" id="{FF481DD1-AFEB-0A49-BC2B-91648FD995B3}"/>
              </a:ext>
            </a:extLst>
          </p:cNvPr>
          <p:cNvPicPr>
            <a:picLocks noChangeAspect="1"/>
          </p:cNvPicPr>
          <p:nvPr/>
        </p:nvPicPr>
        <p:blipFill rotWithShape="1">
          <a:blip r:embed="rId2"/>
          <a:srcRect t="6158" b="2580"/>
          <a:stretch/>
        </p:blipFill>
        <p:spPr>
          <a:xfrm>
            <a:off x="20" y="-1"/>
            <a:ext cx="12191980" cy="4394997"/>
          </a:xfrm>
          <a:prstGeom prst="rect">
            <a:avLst/>
          </a:prstGeom>
        </p:spPr>
      </p:pic>
      <p:sp>
        <p:nvSpPr>
          <p:cNvPr id="14" name="Freeform: Shape 9">
            <a:extLst>
              <a:ext uri="{FF2B5EF4-FFF2-40B4-BE49-F238E27FC236}">
                <a16:creationId xmlns:a16="http://schemas.microsoft.com/office/drawing/2014/main" id="{303CC970-4826-4CED-8063-0FB67663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286518" y="4564049"/>
            <a:ext cx="3905483" cy="2293951"/>
          </a:xfrm>
          <a:custGeom>
            <a:avLst/>
            <a:gdLst>
              <a:gd name="connsiteX0" fmla="*/ 0 w 3905483"/>
              <a:gd name="connsiteY0" fmla="*/ 2293951 h 2293951"/>
              <a:gd name="connsiteX1" fmla="*/ 3905483 w 3905483"/>
              <a:gd name="connsiteY1" fmla="*/ 2293951 h 2293951"/>
              <a:gd name="connsiteX2" fmla="*/ 3905483 w 3905483"/>
              <a:gd name="connsiteY2" fmla="*/ 0 h 2293951"/>
              <a:gd name="connsiteX3" fmla="*/ 2479521 w 3905483"/>
              <a:gd name="connsiteY3" fmla="*/ 0 h 2293951"/>
              <a:gd name="connsiteX4" fmla="*/ 1739055 w 3905483"/>
              <a:gd name="connsiteY4" fmla="*/ 0 h 2293951"/>
              <a:gd name="connsiteX5" fmla="*/ 1737976 w 3905483"/>
              <a:gd name="connsiteY5" fmla="*/ 2332 h 2293951"/>
              <a:gd name="connsiteX6" fmla="*/ 1061319 w 3905483"/>
              <a:gd name="connsiteY6" fmla="*/ 2332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483" h="2293951">
                <a:moveTo>
                  <a:pt x="0" y="2293951"/>
                </a:moveTo>
                <a:lnTo>
                  <a:pt x="3905483" y="2293951"/>
                </a:lnTo>
                <a:lnTo>
                  <a:pt x="3905483" y="0"/>
                </a:lnTo>
                <a:lnTo>
                  <a:pt x="2479521" y="0"/>
                </a:lnTo>
                <a:lnTo>
                  <a:pt x="1739055" y="0"/>
                </a:lnTo>
                <a:lnTo>
                  <a:pt x="1737976" y="2332"/>
                </a:lnTo>
                <a:lnTo>
                  <a:pt x="1061319" y="2332"/>
                </a:lnTo>
                <a:close/>
              </a:path>
            </a:pathLst>
          </a:custGeom>
          <a:solidFill>
            <a:srgbClr val="B4B4B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1">
            <a:extLst>
              <a:ext uri="{FF2B5EF4-FFF2-40B4-BE49-F238E27FC236}">
                <a16:creationId xmlns:a16="http://schemas.microsoft.com/office/drawing/2014/main" id="{14490D63-3365-45CC-AC50-705C1B768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564049"/>
            <a:ext cx="9110805" cy="2293951"/>
          </a:xfrm>
          <a:custGeom>
            <a:avLst/>
            <a:gdLst>
              <a:gd name="connsiteX0" fmla="*/ 0 w 9110805"/>
              <a:gd name="connsiteY0" fmla="*/ 2293951 h 2293951"/>
              <a:gd name="connsiteX1" fmla="*/ 107316 w 9110805"/>
              <a:gd name="connsiteY1" fmla="*/ 2293951 h 2293951"/>
              <a:gd name="connsiteX2" fmla="*/ 7277190 w 9110805"/>
              <a:gd name="connsiteY2" fmla="*/ 2293951 h 2293951"/>
              <a:gd name="connsiteX3" fmla="*/ 8048407 w 9110805"/>
              <a:gd name="connsiteY3" fmla="*/ 2293951 h 2293951"/>
              <a:gd name="connsiteX4" fmla="*/ 9110805 w 9110805"/>
              <a:gd name="connsiteY4" fmla="*/ 0 h 2293951"/>
              <a:gd name="connsiteX5" fmla="*/ 8339588 w 9110805"/>
              <a:gd name="connsiteY5" fmla="*/ 0 h 2293951"/>
              <a:gd name="connsiteX6" fmla="*/ 107316 w 9110805"/>
              <a:gd name="connsiteY6" fmla="*/ 0 h 2293951"/>
              <a:gd name="connsiteX7" fmla="*/ 0 w 9110805"/>
              <a:gd name="connsiteY7" fmla="*/ 0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0805" h="2293951">
                <a:moveTo>
                  <a:pt x="0" y="2293951"/>
                </a:moveTo>
                <a:lnTo>
                  <a:pt x="107316" y="2293951"/>
                </a:lnTo>
                <a:lnTo>
                  <a:pt x="7277190" y="2293951"/>
                </a:lnTo>
                <a:lnTo>
                  <a:pt x="8048407" y="2293951"/>
                </a:lnTo>
                <a:lnTo>
                  <a:pt x="9110805" y="0"/>
                </a:lnTo>
                <a:lnTo>
                  <a:pt x="8339588" y="0"/>
                </a:lnTo>
                <a:lnTo>
                  <a:pt x="107316" y="0"/>
                </a:lnTo>
                <a:lnTo>
                  <a:pt x="0" y="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EB19E9F4-74BA-4748-88FA-23F5A6C500DC}"/>
              </a:ext>
            </a:extLst>
          </p:cNvPr>
          <p:cNvSpPr>
            <a:spLocks noGrp="1"/>
          </p:cNvSpPr>
          <p:nvPr>
            <p:ph type="subTitle" idx="1"/>
          </p:nvPr>
        </p:nvSpPr>
        <p:spPr>
          <a:xfrm>
            <a:off x="414065" y="5906377"/>
            <a:ext cx="6982835" cy="464964"/>
          </a:xfrm>
        </p:spPr>
        <p:txBody>
          <a:bodyPr>
            <a:normAutofit/>
          </a:bodyPr>
          <a:lstStyle/>
          <a:p>
            <a:r>
              <a:rPr lang="en-US" sz="2000" dirty="0">
                <a:solidFill>
                  <a:srgbClr val="FFFFFF"/>
                </a:solidFill>
              </a:rPr>
              <a:t>Employee Title IX </a:t>
            </a:r>
            <a:r>
              <a:rPr lang="en-US" sz="2000">
                <a:solidFill>
                  <a:srgbClr val="FFFFFF"/>
                </a:solidFill>
              </a:rPr>
              <a:t>Training </a:t>
            </a:r>
            <a:endParaRPr lang="en-US" sz="2000" dirty="0">
              <a:solidFill>
                <a:srgbClr val="FFFFFF"/>
              </a:solidFill>
            </a:endParaRPr>
          </a:p>
        </p:txBody>
      </p:sp>
      <p:sp>
        <p:nvSpPr>
          <p:cNvPr id="2" name="Title 1">
            <a:extLst>
              <a:ext uri="{FF2B5EF4-FFF2-40B4-BE49-F238E27FC236}">
                <a16:creationId xmlns:a16="http://schemas.microsoft.com/office/drawing/2014/main" id="{EB7A56BC-D47F-7242-9001-B9F2D33D79C5}"/>
              </a:ext>
            </a:extLst>
          </p:cNvPr>
          <p:cNvSpPr>
            <a:spLocks noGrp="1"/>
          </p:cNvSpPr>
          <p:nvPr>
            <p:ph type="ctrTitle"/>
          </p:nvPr>
        </p:nvSpPr>
        <p:spPr>
          <a:xfrm>
            <a:off x="841248" y="4858247"/>
            <a:ext cx="6982834" cy="1026435"/>
          </a:xfrm>
        </p:spPr>
        <p:txBody>
          <a:bodyPr>
            <a:normAutofit/>
          </a:bodyPr>
          <a:lstStyle/>
          <a:p>
            <a:pPr algn="l"/>
            <a:r>
              <a:rPr lang="en-US" sz="4800" dirty="0">
                <a:solidFill>
                  <a:srgbClr val="FFFFFF"/>
                </a:solidFill>
              </a:rPr>
              <a:t>Title IX Policy &amp; Process </a:t>
            </a:r>
          </a:p>
        </p:txBody>
      </p:sp>
    </p:spTree>
    <p:extLst>
      <p:ext uri="{BB962C8B-B14F-4D97-AF65-F5344CB8AC3E}">
        <p14:creationId xmlns:p14="http://schemas.microsoft.com/office/powerpoint/2010/main" val="439216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59C60-00D1-D84A-A295-FB9A698BF063}"/>
              </a:ext>
            </a:extLst>
          </p:cNvPr>
          <p:cNvSpPr>
            <a:spLocks noGrp="1"/>
          </p:cNvSpPr>
          <p:nvPr>
            <p:ph type="title"/>
          </p:nvPr>
        </p:nvSpPr>
        <p:spPr>
          <a:xfrm>
            <a:off x="3505200" y="318916"/>
            <a:ext cx="5181600" cy="1325563"/>
          </a:xfrm>
          <a:solidFill>
            <a:schemeClr val="bg1"/>
          </a:solidFill>
        </p:spPr>
        <p:txBody>
          <a:bodyPr>
            <a:normAutofit/>
          </a:bodyPr>
          <a:lstStyle/>
          <a:p>
            <a:pPr algn="ctr"/>
            <a:r>
              <a:rPr lang="en-US" sz="6600" dirty="0"/>
              <a:t>Title IX Office </a:t>
            </a:r>
          </a:p>
        </p:txBody>
      </p:sp>
      <p:sp>
        <p:nvSpPr>
          <p:cNvPr id="13" name="Rectangle 12">
            <a:extLst>
              <a:ext uri="{FF2B5EF4-FFF2-40B4-BE49-F238E27FC236}">
                <a16:creationId xmlns:a16="http://schemas.microsoft.com/office/drawing/2014/main" id="{5311CE66-03B8-A34A-BC99-5D67F90AA8CA}"/>
              </a:ext>
            </a:extLst>
          </p:cNvPr>
          <p:cNvSpPr/>
          <p:nvPr/>
        </p:nvSpPr>
        <p:spPr>
          <a:xfrm>
            <a:off x="8000104" y="1690187"/>
            <a:ext cx="3006212" cy="100717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56ABA2F-B878-664F-A09F-173AF5C322E0}"/>
              </a:ext>
            </a:extLst>
          </p:cNvPr>
          <p:cNvSpPr/>
          <p:nvPr/>
        </p:nvSpPr>
        <p:spPr>
          <a:xfrm>
            <a:off x="1183524" y="1741327"/>
            <a:ext cx="3008376" cy="95603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49AC4319-A759-674E-BBEB-C512D73471A0}"/>
              </a:ext>
            </a:extLst>
          </p:cNvPr>
          <p:cNvSpPr>
            <a:spLocks noGrp="1"/>
          </p:cNvSpPr>
          <p:nvPr>
            <p:ph sz="half" idx="1"/>
          </p:nvPr>
        </p:nvSpPr>
        <p:spPr>
          <a:xfrm>
            <a:off x="6946489" y="1809236"/>
            <a:ext cx="5181600" cy="4351338"/>
          </a:xfrm>
        </p:spPr>
        <p:txBody>
          <a:bodyPr/>
          <a:lstStyle/>
          <a:p>
            <a:pPr marL="0" indent="0" algn="ctr">
              <a:buNone/>
            </a:pPr>
            <a:r>
              <a:rPr lang="en-US" dirty="0">
                <a:solidFill>
                  <a:schemeClr val="bg1"/>
                </a:solidFill>
              </a:rPr>
              <a:t>Jake Sapp  </a:t>
            </a:r>
          </a:p>
          <a:p>
            <a:pPr marL="0" indent="0">
              <a:buNone/>
            </a:pPr>
            <a:endParaRPr lang="en-US" dirty="0"/>
          </a:p>
        </p:txBody>
      </p:sp>
      <p:sp>
        <p:nvSpPr>
          <p:cNvPr id="5" name="Content Placeholder 4">
            <a:extLst>
              <a:ext uri="{FF2B5EF4-FFF2-40B4-BE49-F238E27FC236}">
                <a16:creationId xmlns:a16="http://schemas.microsoft.com/office/drawing/2014/main" id="{E7E0F837-B74F-3F4D-BD27-23CCF226F0D9}"/>
              </a:ext>
            </a:extLst>
          </p:cNvPr>
          <p:cNvSpPr>
            <a:spLocks noGrp="1"/>
          </p:cNvSpPr>
          <p:nvPr>
            <p:ph sz="half" idx="2"/>
          </p:nvPr>
        </p:nvSpPr>
        <p:spPr>
          <a:xfrm>
            <a:off x="207280" y="1916790"/>
            <a:ext cx="5181600" cy="4351338"/>
          </a:xfrm>
        </p:spPr>
        <p:txBody>
          <a:bodyPr/>
          <a:lstStyle/>
          <a:p>
            <a:pPr marL="0" indent="0" algn="ctr">
              <a:buNone/>
            </a:pPr>
            <a:r>
              <a:rPr lang="en-US" dirty="0">
                <a:solidFill>
                  <a:schemeClr val="bg1"/>
                </a:solidFill>
              </a:rPr>
              <a:t>Melanie </a:t>
            </a:r>
            <a:r>
              <a:rPr lang="en-US" dirty="0" err="1">
                <a:solidFill>
                  <a:schemeClr val="bg1"/>
                </a:solidFill>
              </a:rPr>
              <a:t>Oelfke</a:t>
            </a:r>
            <a:r>
              <a:rPr lang="en-US" dirty="0">
                <a:solidFill>
                  <a:schemeClr val="bg1"/>
                </a:solidFill>
              </a:rPr>
              <a:t> </a:t>
            </a:r>
          </a:p>
        </p:txBody>
      </p:sp>
      <p:pic>
        <p:nvPicPr>
          <p:cNvPr id="7" name="Picture 6" descr="A person wearing a suit and tie smiling at the camera&#10;&#10;Description automatically generated">
            <a:extLst>
              <a:ext uri="{FF2B5EF4-FFF2-40B4-BE49-F238E27FC236}">
                <a16:creationId xmlns:a16="http://schemas.microsoft.com/office/drawing/2014/main" id="{31B6F383-E5B9-C340-A982-B21CCE3EBEF1}"/>
              </a:ext>
            </a:extLst>
          </p:cNvPr>
          <p:cNvPicPr>
            <a:picLocks noChangeAspect="1"/>
          </p:cNvPicPr>
          <p:nvPr/>
        </p:nvPicPr>
        <p:blipFill rotWithShape="1">
          <a:blip r:embed="rId3"/>
          <a:srcRect t="4543" b="10000"/>
          <a:stretch/>
        </p:blipFill>
        <p:spPr>
          <a:xfrm>
            <a:off x="8034183" y="2794207"/>
            <a:ext cx="3006213" cy="3762494"/>
          </a:xfrm>
          <a:prstGeom prst="rect">
            <a:avLst/>
          </a:prstGeom>
        </p:spPr>
      </p:pic>
      <p:pic>
        <p:nvPicPr>
          <p:cNvPr id="9" name="Picture 8" descr="A person posing for the camera&#10;&#10;Description automatically generated">
            <a:extLst>
              <a:ext uri="{FF2B5EF4-FFF2-40B4-BE49-F238E27FC236}">
                <a16:creationId xmlns:a16="http://schemas.microsoft.com/office/drawing/2014/main" id="{AB8CF1A9-177B-0E46-A085-BB187373B3BB}"/>
              </a:ext>
            </a:extLst>
          </p:cNvPr>
          <p:cNvPicPr>
            <a:picLocks noChangeAspect="1"/>
          </p:cNvPicPr>
          <p:nvPr/>
        </p:nvPicPr>
        <p:blipFill rotWithShape="1">
          <a:blip r:embed="rId4"/>
          <a:srcRect t="2311" r="4191" b="3006"/>
          <a:stretch/>
        </p:blipFill>
        <p:spPr>
          <a:xfrm>
            <a:off x="1183523" y="2814987"/>
            <a:ext cx="3008376" cy="3720934"/>
          </a:xfrm>
          <a:prstGeom prst="rect">
            <a:avLst/>
          </a:prstGeom>
        </p:spPr>
      </p:pic>
      <p:sp>
        <p:nvSpPr>
          <p:cNvPr id="10" name="TextBox 9">
            <a:extLst>
              <a:ext uri="{FF2B5EF4-FFF2-40B4-BE49-F238E27FC236}">
                <a16:creationId xmlns:a16="http://schemas.microsoft.com/office/drawing/2014/main" id="{6E441E09-2561-624B-B3FC-11D6AB8696AF}"/>
              </a:ext>
            </a:extLst>
          </p:cNvPr>
          <p:cNvSpPr txBox="1"/>
          <p:nvPr/>
        </p:nvSpPr>
        <p:spPr>
          <a:xfrm>
            <a:off x="8148484" y="2234809"/>
            <a:ext cx="2777613" cy="646331"/>
          </a:xfrm>
          <a:prstGeom prst="rect">
            <a:avLst/>
          </a:prstGeom>
          <a:noFill/>
        </p:spPr>
        <p:txBody>
          <a:bodyPr wrap="square" rtlCol="0">
            <a:spAutoFit/>
          </a:bodyPr>
          <a:lstStyle/>
          <a:p>
            <a:r>
              <a:rPr lang="en-US" dirty="0">
                <a:solidFill>
                  <a:schemeClr val="bg1"/>
                </a:solidFill>
              </a:rPr>
              <a:t>Deputy Title IX Coordinator</a:t>
            </a:r>
          </a:p>
          <a:p>
            <a:endParaRPr lang="en-US" dirty="0"/>
          </a:p>
        </p:txBody>
      </p:sp>
      <p:sp>
        <p:nvSpPr>
          <p:cNvPr id="11" name="TextBox 10">
            <a:extLst>
              <a:ext uri="{FF2B5EF4-FFF2-40B4-BE49-F238E27FC236}">
                <a16:creationId xmlns:a16="http://schemas.microsoft.com/office/drawing/2014/main" id="{D560639C-6247-6A47-89E8-36B47C04D968}"/>
              </a:ext>
            </a:extLst>
          </p:cNvPr>
          <p:cNvSpPr txBox="1"/>
          <p:nvPr/>
        </p:nvSpPr>
        <p:spPr>
          <a:xfrm>
            <a:off x="1778890" y="2328028"/>
            <a:ext cx="2426110" cy="369332"/>
          </a:xfrm>
          <a:prstGeom prst="rect">
            <a:avLst/>
          </a:prstGeom>
          <a:noFill/>
        </p:spPr>
        <p:txBody>
          <a:bodyPr wrap="square" rtlCol="0">
            <a:spAutoFit/>
          </a:bodyPr>
          <a:lstStyle/>
          <a:p>
            <a:r>
              <a:rPr lang="en-US" dirty="0">
                <a:solidFill>
                  <a:schemeClr val="bg1"/>
                </a:solidFill>
              </a:rPr>
              <a:t>Title IX Coordinator </a:t>
            </a:r>
          </a:p>
        </p:txBody>
      </p:sp>
    </p:spTree>
    <p:extLst>
      <p:ext uri="{BB962C8B-B14F-4D97-AF65-F5344CB8AC3E}">
        <p14:creationId xmlns:p14="http://schemas.microsoft.com/office/powerpoint/2010/main" val="1998639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sp>
        <p:nvSpPr>
          <p:cNvPr id="2" name="Title 1">
            <a:extLst>
              <a:ext uri="{FF2B5EF4-FFF2-40B4-BE49-F238E27FC236}">
                <a16:creationId xmlns:a16="http://schemas.microsoft.com/office/drawing/2014/main" id="{F6473C03-F59A-F54E-8D39-64217E94F6C6}"/>
              </a:ext>
            </a:extLst>
          </p:cNvPr>
          <p:cNvSpPr>
            <a:spLocks noGrp="1"/>
          </p:cNvSpPr>
          <p:nvPr>
            <p:ph type="title"/>
          </p:nvPr>
        </p:nvSpPr>
        <p:spPr>
          <a:xfrm>
            <a:off x="1932903" y="949325"/>
            <a:ext cx="8071706" cy="2387600"/>
          </a:xfrm>
        </p:spPr>
        <p:txBody>
          <a:bodyPr vert="horz" lIns="91440" tIns="45720" rIns="91440" bIns="45720" rtlCol="0" anchor="b">
            <a:normAutofit/>
          </a:bodyPr>
          <a:lstStyle/>
          <a:p>
            <a:r>
              <a:rPr lang="en-US" sz="6600" kern="1200" dirty="0">
                <a:solidFill>
                  <a:schemeClr val="bg1"/>
                </a:solidFill>
                <a:latin typeface="+mj-lt"/>
                <a:ea typeface="+mj-ea"/>
                <a:cs typeface="+mj-cs"/>
              </a:rPr>
              <a:t>Title IX </a:t>
            </a:r>
          </a:p>
        </p:txBody>
      </p:sp>
      <p:sp>
        <p:nvSpPr>
          <p:cNvPr id="5" name="Content Placeholder 4">
            <a:extLst>
              <a:ext uri="{FF2B5EF4-FFF2-40B4-BE49-F238E27FC236}">
                <a16:creationId xmlns:a16="http://schemas.microsoft.com/office/drawing/2014/main" id="{B890F2D2-2D01-3B42-BEDE-868F521C70F6}"/>
              </a:ext>
            </a:extLst>
          </p:cNvPr>
          <p:cNvSpPr>
            <a:spLocks noGrp="1"/>
          </p:cNvSpPr>
          <p:nvPr>
            <p:ph idx="1"/>
          </p:nvPr>
        </p:nvSpPr>
        <p:spPr>
          <a:xfrm>
            <a:off x="1932902" y="3428999"/>
            <a:ext cx="8231818" cy="2631555"/>
          </a:xfrm>
        </p:spPr>
        <p:txBody>
          <a:bodyPr vert="horz" lIns="91440" tIns="45720" rIns="91440" bIns="45720" rtlCol="0">
            <a:normAutofit/>
          </a:bodyPr>
          <a:lstStyle/>
          <a:p>
            <a:pPr marL="0" indent="0">
              <a:buNone/>
            </a:pPr>
            <a:r>
              <a:rPr lang="en-US" sz="3200" kern="1200" dirty="0">
                <a:solidFill>
                  <a:schemeClr val="bg1"/>
                </a:solidFill>
                <a:latin typeface="+mn-lt"/>
                <a:ea typeface="+mn-ea"/>
                <a:cs typeface="+mn-cs"/>
              </a:rPr>
              <a:t>Federal Law prohibiting Sex Discrimination</a:t>
            </a:r>
          </a:p>
        </p:txBody>
      </p:sp>
      <p:cxnSp>
        <p:nvCxnSpPr>
          <p:cNvPr id="12" name="Straight Connector 11">
            <a:extLst>
              <a:ext uri="{FF2B5EF4-FFF2-40B4-BE49-F238E27FC236}">
                <a16:creationId xmlns:a16="http://schemas.microsoft.com/office/drawing/2014/main" id="{EC4521DE-248E-440D-AAD6-FD9E7D34B3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42C13FA-4C0F-42D0-9626-5BA6040D8C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1268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34200EC-3F94-EB48-862F-57FFAB625670}"/>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Title IX Office at Austin College </a:t>
            </a:r>
          </a:p>
        </p:txBody>
      </p:sp>
      <p:graphicFrame>
        <p:nvGraphicFramePr>
          <p:cNvPr id="11" name="Content Placeholder 2">
            <a:extLst>
              <a:ext uri="{FF2B5EF4-FFF2-40B4-BE49-F238E27FC236}">
                <a16:creationId xmlns:a16="http://schemas.microsoft.com/office/drawing/2014/main" id="{A682CF5C-62DA-400D-BF82-9A746758AABA}"/>
              </a:ext>
            </a:extLst>
          </p:cNvPr>
          <p:cNvGraphicFramePr>
            <a:graphicFrameLocks noGrp="1"/>
          </p:cNvGraphicFramePr>
          <p:nvPr>
            <p:ph idx="1"/>
            <p:extLst>
              <p:ext uri="{D42A27DB-BD31-4B8C-83A1-F6EECF244321}">
                <p14:modId xmlns:p14="http://schemas.microsoft.com/office/powerpoint/2010/main" val="1852549743"/>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5445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14"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50B6E6DF-5D65-8E45-9082-CB1C51C4A0CB}"/>
              </a:ext>
            </a:extLst>
          </p:cNvPr>
          <p:cNvSpPr>
            <a:spLocks noGrp="1"/>
          </p:cNvSpPr>
          <p:nvPr>
            <p:ph type="title"/>
          </p:nvPr>
        </p:nvSpPr>
        <p:spPr>
          <a:xfrm>
            <a:off x="786385" y="841248"/>
            <a:ext cx="5129600" cy="5340097"/>
          </a:xfrm>
        </p:spPr>
        <p:txBody>
          <a:bodyPr anchor="ctr">
            <a:normAutofit/>
          </a:bodyPr>
          <a:lstStyle/>
          <a:p>
            <a:pPr algn="ctr"/>
            <a:r>
              <a:rPr lang="en-US" sz="7200" u="sng" dirty="0">
                <a:solidFill>
                  <a:schemeClr val="bg1"/>
                </a:solidFill>
              </a:rPr>
              <a:t>Course Objectives</a:t>
            </a:r>
            <a:r>
              <a:rPr lang="en-US" sz="4800" dirty="0">
                <a:solidFill>
                  <a:schemeClr val="bg1"/>
                </a:solidFill>
              </a:rPr>
              <a:t>  </a:t>
            </a:r>
          </a:p>
        </p:txBody>
      </p:sp>
      <p:graphicFrame>
        <p:nvGraphicFramePr>
          <p:cNvPr id="5" name="Content Placeholder 2">
            <a:extLst>
              <a:ext uri="{FF2B5EF4-FFF2-40B4-BE49-F238E27FC236}">
                <a16:creationId xmlns:a16="http://schemas.microsoft.com/office/drawing/2014/main" id="{1D0C76C2-0132-4470-8B17-672706B19D32}"/>
              </a:ext>
            </a:extLst>
          </p:cNvPr>
          <p:cNvGraphicFramePr>
            <a:graphicFrameLocks noGrp="1"/>
          </p:cNvGraphicFramePr>
          <p:nvPr>
            <p:ph idx="1"/>
            <p:extLst>
              <p:ext uri="{D42A27DB-BD31-4B8C-83A1-F6EECF244321}">
                <p14:modId xmlns:p14="http://schemas.microsoft.com/office/powerpoint/2010/main" val="3973806590"/>
              </p:ext>
            </p:extLst>
          </p:nvPr>
        </p:nvGraphicFramePr>
        <p:xfrm>
          <a:off x="6525628" y="211016"/>
          <a:ext cx="5445978" cy="5970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2872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5DB428A-2A62-AC4A-A35E-CB2EF456EDFF}"/>
              </a:ext>
            </a:extLst>
          </p:cNvPr>
          <p:cNvSpPr>
            <a:spLocks noGrp="1"/>
          </p:cNvSpPr>
          <p:nvPr>
            <p:ph type="title"/>
          </p:nvPr>
        </p:nvSpPr>
        <p:spPr>
          <a:xfrm>
            <a:off x="863029" y="1012004"/>
            <a:ext cx="3416158" cy="4795408"/>
          </a:xfrm>
        </p:spPr>
        <p:txBody>
          <a:bodyPr>
            <a:normAutofit/>
          </a:bodyPr>
          <a:lstStyle/>
          <a:p>
            <a:pPr algn="ctr">
              <a:lnSpc>
                <a:spcPct val="100000"/>
              </a:lnSpc>
            </a:pPr>
            <a:r>
              <a:rPr lang="en-US" dirty="0">
                <a:solidFill>
                  <a:srgbClr val="FFFFFF"/>
                </a:solidFill>
              </a:rPr>
              <a:t>Title IX Policy &amp; Process </a:t>
            </a:r>
            <a:endParaRPr lang="en-US" u="sng" dirty="0">
              <a:solidFill>
                <a:srgbClr val="FFFFFF"/>
              </a:solidFill>
            </a:endParaRPr>
          </a:p>
        </p:txBody>
      </p:sp>
      <p:graphicFrame>
        <p:nvGraphicFramePr>
          <p:cNvPr id="12" name="Content Placeholder 2">
            <a:extLst>
              <a:ext uri="{FF2B5EF4-FFF2-40B4-BE49-F238E27FC236}">
                <a16:creationId xmlns:a16="http://schemas.microsoft.com/office/drawing/2014/main" id="{6960846E-38F6-4E03-B828-DE63E2702FA7}"/>
              </a:ext>
            </a:extLst>
          </p:cNvPr>
          <p:cNvGraphicFramePr>
            <a:graphicFrameLocks noGrp="1"/>
          </p:cNvGraphicFramePr>
          <p:nvPr>
            <p:ph idx="1"/>
            <p:extLst>
              <p:ext uri="{D42A27DB-BD31-4B8C-83A1-F6EECF244321}">
                <p14:modId xmlns:p14="http://schemas.microsoft.com/office/powerpoint/2010/main" val="230502149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Graphic 5" descr="Open book">
            <a:extLst>
              <a:ext uri="{FF2B5EF4-FFF2-40B4-BE49-F238E27FC236}">
                <a16:creationId xmlns:a16="http://schemas.microsoft.com/office/drawing/2014/main" id="{B3E20988-8AD9-DC41-AF60-4CF75077DA3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486758" y="1868010"/>
            <a:ext cx="753534" cy="753534"/>
          </a:xfrm>
          <a:prstGeom prst="rect">
            <a:avLst/>
          </a:prstGeom>
        </p:spPr>
      </p:pic>
      <p:pic>
        <p:nvPicPr>
          <p:cNvPr id="4" name="Graphic 3" descr="Blog with solid fill">
            <a:extLst>
              <a:ext uri="{FF2B5EF4-FFF2-40B4-BE49-F238E27FC236}">
                <a16:creationId xmlns:a16="http://schemas.microsoft.com/office/drawing/2014/main" id="{95026537-71C9-1D4F-A25D-371C04C692C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406325" y="4236457"/>
            <a:ext cx="914400" cy="914400"/>
          </a:xfrm>
          <a:prstGeom prst="rect">
            <a:avLst/>
          </a:prstGeom>
        </p:spPr>
      </p:pic>
    </p:spTree>
    <p:extLst>
      <p:ext uri="{BB962C8B-B14F-4D97-AF65-F5344CB8AC3E}">
        <p14:creationId xmlns:p14="http://schemas.microsoft.com/office/powerpoint/2010/main" val="3080073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817D3E27-B614-EB43-8678-3F017F69075C}"/>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a:solidFill>
                  <a:schemeClr val="tx1"/>
                </a:solidFill>
                <a:latin typeface="+mj-lt"/>
                <a:ea typeface="+mj-ea"/>
                <a:cs typeface="+mj-cs"/>
              </a:rPr>
              <a:t>Prohibited Conduct </a:t>
            </a:r>
          </a:p>
        </p:txBody>
      </p:sp>
      <p:sp>
        <p:nvSpPr>
          <p:cNvPr id="5" name="Text Placeholder 4">
            <a:extLst>
              <a:ext uri="{FF2B5EF4-FFF2-40B4-BE49-F238E27FC236}">
                <a16:creationId xmlns:a16="http://schemas.microsoft.com/office/drawing/2014/main" id="{67FF631F-C11E-964D-911A-CC2C4CD24DA0}"/>
              </a:ext>
            </a:extLst>
          </p:cNvPr>
          <p:cNvSpPr>
            <a:spLocks noGrp="1"/>
          </p:cNvSpPr>
          <p:nvPr>
            <p:ph type="body" idx="1"/>
          </p:nvPr>
        </p:nvSpPr>
        <p:spPr>
          <a:xfrm>
            <a:off x="1966912" y="5645150"/>
            <a:ext cx="8258176" cy="631825"/>
          </a:xfrm>
        </p:spPr>
        <p:txBody>
          <a:bodyPr vert="horz" lIns="91440" tIns="45720" rIns="91440" bIns="45720" rtlCol="0" anchor="ctr">
            <a:normAutofit/>
          </a:bodyPr>
          <a:lstStyle/>
          <a:p>
            <a:pPr algn="ctr"/>
            <a:endParaRPr lang="en-US" sz="2800" kern="1200">
              <a:solidFill>
                <a:schemeClr val="tx1"/>
              </a:solidFill>
              <a:latin typeface="+mn-lt"/>
              <a:ea typeface="+mn-ea"/>
              <a:cs typeface="+mn-cs"/>
            </a:endParaRPr>
          </a:p>
        </p:txBody>
      </p:sp>
      <p:sp>
        <p:nvSpPr>
          <p:cNvPr id="16" name="Rectangle 15">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5575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00F59FD9-1550-134B-8D13-6F71B79BB57E}"/>
              </a:ext>
            </a:extLst>
          </p:cNvPr>
          <p:cNvSpPr>
            <a:spLocks noGrp="1"/>
          </p:cNvSpPr>
          <p:nvPr>
            <p:ph type="title"/>
          </p:nvPr>
        </p:nvSpPr>
        <p:spPr>
          <a:xfrm>
            <a:off x="838200" y="253397"/>
            <a:ext cx="10515600" cy="1273233"/>
          </a:xfrm>
        </p:spPr>
        <p:txBody>
          <a:bodyPr>
            <a:normAutofit/>
          </a:bodyPr>
          <a:lstStyle/>
          <a:p>
            <a:r>
              <a:rPr lang="en-US" sz="4000" dirty="0"/>
              <a:t>Sexual Assault </a:t>
            </a:r>
          </a:p>
        </p:txBody>
      </p:sp>
      <p:sp>
        <p:nvSpPr>
          <p:cNvPr id="16" name="Rectangle 15">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Content Placeholder 4">
            <a:extLst>
              <a:ext uri="{FF2B5EF4-FFF2-40B4-BE49-F238E27FC236}">
                <a16:creationId xmlns:a16="http://schemas.microsoft.com/office/drawing/2014/main" id="{E07597DB-15A3-9440-8E09-070B8E4FC06D}"/>
              </a:ext>
            </a:extLst>
          </p:cNvPr>
          <p:cNvSpPr>
            <a:spLocks noGrp="1"/>
          </p:cNvSpPr>
          <p:nvPr>
            <p:ph idx="1"/>
          </p:nvPr>
        </p:nvSpPr>
        <p:spPr>
          <a:xfrm>
            <a:off x="561509" y="2144119"/>
            <a:ext cx="11065933" cy="4392173"/>
          </a:xfrm>
        </p:spPr>
        <p:txBody>
          <a:bodyPr>
            <a:normAutofit fontScale="92500" lnSpcReduction="10000"/>
          </a:bodyPr>
          <a:lstStyle/>
          <a:p>
            <a:r>
              <a:rPr lang="en-US" dirty="0"/>
              <a:t>(A)	“Rape” means the penetration, no matter how slight, of the vagina or anus with any body part or object, or oral penetration by a sex organ of another person, without the consent of the victim. </a:t>
            </a:r>
          </a:p>
          <a:p>
            <a:r>
              <a:rPr lang="en-US" dirty="0"/>
              <a:t>(B)	“Fondling” means the touching of the private body parts of another person for the purpose of sexual gratification, without the consent of the victim, including instances where the victim is incapable of giving consent because of his/her age or because of his/her temporary or permanent mental incapacity. </a:t>
            </a:r>
          </a:p>
          <a:p>
            <a:r>
              <a:rPr lang="en-US" dirty="0"/>
              <a:t>(C)	“Incest” means sexual intercourse between persons who are related to each other within the degrees wherein marriage is prohibited by law. </a:t>
            </a:r>
          </a:p>
          <a:p>
            <a:r>
              <a:rPr lang="en-US" dirty="0"/>
              <a:t>(D)	“Statutory Rape” means sexual intercourse with a person who is under the statutory age of consent. </a:t>
            </a:r>
          </a:p>
          <a:p>
            <a:endParaRPr lang="en-US" sz="2000" dirty="0"/>
          </a:p>
        </p:txBody>
      </p:sp>
    </p:spTree>
    <p:extLst>
      <p:ext uri="{BB962C8B-B14F-4D97-AF65-F5344CB8AC3E}">
        <p14:creationId xmlns:p14="http://schemas.microsoft.com/office/powerpoint/2010/main" val="2738213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A91A0F-0F4C-5F45-984D-418B42671BEE}"/>
              </a:ext>
            </a:extLst>
          </p:cNvPr>
          <p:cNvSpPr>
            <a:spLocks noGrp="1"/>
          </p:cNvSpPr>
          <p:nvPr>
            <p:ph type="title"/>
          </p:nvPr>
        </p:nvSpPr>
        <p:spPr>
          <a:xfrm>
            <a:off x="841248" y="426720"/>
            <a:ext cx="10506456" cy="1919141"/>
          </a:xfrm>
        </p:spPr>
        <p:txBody>
          <a:bodyPr anchor="b">
            <a:normAutofit/>
          </a:bodyPr>
          <a:lstStyle/>
          <a:p>
            <a:pPr algn="ctr"/>
            <a:r>
              <a:rPr lang="en-US" sz="6000" dirty="0"/>
              <a:t>Sexual Harassment</a:t>
            </a:r>
            <a:br>
              <a:rPr lang="en-US" sz="6000" dirty="0"/>
            </a:br>
            <a:r>
              <a:rPr lang="en-US" sz="6000" dirty="0"/>
              <a:t>– Title IX  </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35323BC-0FBB-B04A-9CF4-2F6E2F4B9815}"/>
              </a:ext>
            </a:extLst>
          </p:cNvPr>
          <p:cNvSpPr>
            <a:spLocks noGrp="1"/>
          </p:cNvSpPr>
          <p:nvPr>
            <p:ph idx="1"/>
          </p:nvPr>
        </p:nvSpPr>
        <p:spPr>
          <a:xfrm>
            <a:off x="841248" y="3337269"/>
            <a:ext cx="10509504" cy="2905686"/>
          </a:xfrm>
        </p:spPr>
        <p:txBody>
          <a:bodyPr>
            <a:normAutofit/>
          </a:bodyPr>
          <a:lstStyle/>
          <a:p>
            <a:r>
              <a:rPr lang="en-US" dirty="0"/>
              <a:t>Sexual Harassment means unwelcome conduct determined by a reasonable person to be so severe, pervasive, and objectively offensive that it effectively denies a person equal access to Austin College’s educational Program or activity.    </a:t>
            </a:r>
          </a:p>
          <a:p>
            <a:endParaRPr lang="en-US" sz="2200" dirty="0"/>
          </a:p>
        </p:txBody>
      </p:sp>
    </p:spTree>
    <p:extLst>
      <p:ext uri="{BB962C8B-B14F-4D97-AF65-F5344CB8AC3E}">
        <p14:creationId xmlns:p14="http://schemas.microsoft.com/office/powerpoint/2010/main" val="1027342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5D3444-C350-BB4E-B5DE-80C2BF91C2BD}"/>
              </a:ext>
            </a:extLst>
          </p:cNvPr>
          <p:cNvSpPr>
            <a:spLocks noGrp="1"/>
          </p:cNvSpPr>
          <p:nvPr>
            <p:ph type="title"/>
          </p:nvPr>
        </p:nvSpPr>
        <p:spPr>
          <a:xfrm>
            <a:off x="686834" y="591344"/>
            <a:ext cx="3200400" cy="5585619"/>
          </a:xfrm>
        </p:spPr>
        <p:txBody>
          <a:bodyPr>
            <a:normAutofit/>
          </a:bodyPr>
          <a:lstStyle/>
          <a:p>
            <a:r>
              <a:rPr lang="en-US" dirty="0">
                <a:solidFill>
                  <a:srgbClr val="FFFFFF"/>
                </a:solidFill>
              </a:rPr>
              <a:t>Sexual Harassment -  Texas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69FBA7A-9249-C04E-8844-F2E8D7BAA4E2}"/>
              </a:ext>
            </a:extLst>
          </p:cNvPr>
          <p:cNvSpPr>
            <a:spLocks noGrp="1"/>
          </p:cNvSpPr>
          <p:nvPr>
            <p:ph idx="1"/>
          </p:nvPr>
        </p:nvSpPr>
        <p:spPr>
          <a:xfrm>
            <a:off x="4447308" y="591344"/>
            <a:ext cx="6906491" cy="5585619"/>
          </a:xfrm>
        </p:spPr>
        <p:txBody>
          <a:bodyPr anchor="ctr">
            <a:normAutofit/>
          </a:bodyPr>
          <a:lstStyle/>
          <a:p>
            <a:pPr marL="0" indent="0">
              <a:buNone/>
            </a:pPr>
            <a:r>
              <a:rPr lang="en-US" dirty="0"/>
              <a:t>Sexual Harassment means unwelcome, sex based verbal or physical conduct that:</a:t>
            </a:r>
          </a:p>
          <a:p>
            <a:r>
              <a:rPr lang="en-US" dirty="0"/>
              <a:t>(a) in the employment context, unreasonably interferes with a person’s work performance or creates an intimidating, hostile, or offensive work environment; or</a:t>
            </a:r>
          </a:p>
          <a:p>
            <a:r>
              <a:rPr lang="en-US" dirty="0"/>
              <a:t>(b) in the education context, is sufficiently severe, persistent, or pervasive that the conduct interferes with a student’s ability to participate in or benefit from educational programs or activities of Austin College. </a:t>
            </a:r>
          </a:p>
          <a:p>
            <a:endParaRPr lang="en-US" dirty="0"/>
          </a:p>
        </p:txBody>
      </p:sp>
    </p:spTree>
    <p:extLst>
      <p:ext uri="{BB962C8B-B14F-4D97-AF65-F5344CB8AC3E}">
        <p14:creationId xmlns:p14="http://schemas.microsoft.com/office/powerpoint/2010/main" val="4040003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D50A5-75D6-DD8D-9EAE-E0B53F749282}"/>
              </a:ext>
            </a:extLst>
          </p:cNvPr>
          <p:cNvSpPr>
            <a:spLocks noGrp="1"/>
          </p:cNvSpPr>
          <p:nvPr>
            <p:ph type="title"/>
          </p:nvPr>
        </p:nvSpPr>
        <p:spPr>
          <a:xfrm>
            <a:off x="838199" y="291090"/>
            <a:ext cx="10515599" cy="932688"/>
          </a:xfrm>
        </p:spPr>
        <p:txBody>
          <a:bodyPr vert="horz" lIns="91440" tIns="45720" rIns="91440" bIns="45720" rtlCol="0" anchor="b">
            <a:normAutofit/>
          </a:bodyPr>
          <a:lstStyle/>
          <a:p>
            <a:r>
              <a:rPr lang="en-US" sz="5400" kern="1200">
                <a:solidFill>
                  <a:schemeClr val="tx1"/>
                </a:solidFill>
                <a:latin typeface="+mj-lt"/>
                <a:ea typeface="+mj-ea"/>
                <a:cs typeface="+mj-cs"/>
              </a:rPr>
              <a:t>Texas Employee Sexual Harassment </a:t>
            </a:r>
          </a:p>
        </p:txBody>
      </p:sp>
      <p:pic>
        <p:nvPicPr>
          <p:cNvPr id="5" name="Content Placeholder 4" descr="Text&#10;&#10;Description automatically generated">
            <a:extLst>
              <a:ext uri="{FF2B5EF4-FFF2-40B4-BE49-F238E27FC236}">
                <a16:creationId xmlns:a16="http://schemas.microsoft.com/office/drawing/2014/main" id="{AB76DD86-1F40-C83C-B338-AE6C06495042}"/>
              </a:ext>
            </a:extLst>
          </p:cNvPr>
          <p:cNvPicPr>
            <a:picLocks noGrp="1" noChangeAspect="1"/>
          </p:cNvPicPr>
          <p:nvPr>
            <p:ph idx="1"/>
          </p:nvPr>
        </p:nvPicPr>
        <p:blipFill>
          <a:blip r:embed="rId2"/>
          <a:stretch>
            <a:fillRect/>
          </a:stretch>
        </p:blipFill>
        <p:spPr>
          <a:xfrm>
            <a:off x="126482" y="1506072"/>
            <a:ext cx="12065518" cy="4283256"/>
          </a:xfrm>
          <a:prstGeom prst="rect">
            <a:avLst/>
          </a:prstGeom>
        </p:spPr>
      </p:pic>
    </p:spTree>
    <p:extLst>
      <p:ext uri="{BB962C8B-B14F-4D97-AF65-F5344CB8AC3E}">
        <p14:creationId xmlns:p14="http://schemas.microsoft.com/office/powerpoint/2010/main" val="2520984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D3570E-EB33-1142-8735-07B885AFAECD}"/>
              </a:ext>
            </a:extLst>
          </p:cNvPr>
          <p:cNvSpPr>
            <a:spLocks noGrp="1"/>
          </p:cNvSpPr>
          <p:nvPr>
            <p:ph type="title"/>
          </p:nvPr>
        </p:nvSpPr>
        <p:spPr>
          <a:xfrm>
            <a:off x="841248" y="426720"/>
            <a:ext cx="10506456" cy="1919141"/>
          </a:xfrm>
        </p:spPr>
        <p:txBody>
          <a:bodyPr anchor="b">
            <a:normAutofit/>
          </a:bodyPr>
          <a:lstStyle/>
          <a:p>
            <a:r>
              <a:rPr lang="en-US" sz="6000"/>
              <a:t>Quid Pro Quo</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1AEA5C1-E373-5948-A48A-35906BCFB492}"/>
              </a:ext>
            </a:extLst>
          </p:cNvPr>
          <p:cNvSpPr>
            <a:spLocks noGrp="1"/>
          </p:cNvSpPr>
          <p:nvPr>
            <p:ph idx="1"/>
          </p:nvPr>
        </p:nvSpPr>
        <p:spPr>
          <a:xfrm>
            <a:off x="841248" y="3337269"/>
            <a:ext cx="10509504" cy="2905686"/>
          </a:xfrm>
        </p:spPr>
        <p:txBody>
          <a:bodyPr>
            <a:normAutofit/>
          </a:bodyPr>
          <a:lstStyle/>
          <a:p>
            <a:r>
              <a:rPr lang="en-US" sz="3600" dirty="0"/>
              <a:t>Quid Pro Quo Harassment means an employee of the college conditioning the provision of an aid, benefit, or service of the college on an individual’s participation in unwelcome sexual conduct.  </a:t>
            </a:r>
          </a:p>
          <a:p>
            <a:endParaRPr lang="en-US" sz="2200" dirty="0"/>
          </a:p>
        </p:txBody>
      </p:sp>
    </p:spTree>
    <p:extLst>
      <p:ext uri="{BB962C8B-B14F-4D97-AF65-F5344CB8AC3E}">
        <p14:creationId xmlns:p14="http://schemas.microsoft.com/office/powerpoint/2010/main" val="4204624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18E91F-D821-944C-A74D-68D8734226C5}"/>
              </a:ext>
            </a:extLst>
          </p:cNvPr>
          <p:cNvSpPr>
            <a:spLocks noGrp="1"/>
          </p:cNvSpPr>
          <p:nvPr>
            <p:ph type="title"/>
          </p:nvPr>
        </p:nvSpPr>
        <p:spPr>
          <a:xfrm>
            <a:off x="841248" y="426720"/>
            <a:ext cx="10506456" cy="1919141"/>
          </a:xfrm>
        </p:spPr>
        <p:txBody>
          <a:bodyPr anchor="b">
            <a:normAutofit/>
          </a:bodyPr>
          <a:lstStyle/>
          <a:p>
            <a:r>
              <a:rPr lang="en-US" sz="6000"/>
              <a:t>Stalking </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95A9852-6E02-F248-BA8C-B4C3D03ACDE7}"/>
              </a:ext>
            </a:extLst>
          </p:cNvPr>
          <p:cNvSpPr>
            <a:spLocks noGrp="1"/>
          </p:cNvSpPr>
          <p:nvPr>
            <p:ph idx="1"/>
          </p:nvPr>
        </p:nvSpPr>
        <p:spPr>
          <a:xfrm>
            <a:off x="640757" y="3112315"/>
            <a:ext cx="10910485" cy="3296534"/>
          </a:xfrm>
        </p:spPr>
        <p:txBody>
          <a:bodyPr>
            <a:normAutofit lnSpcReduction="10000"/>
          </a:bodyPr>
          <a:lstStyle/>
          <a:p>
            <a:r>
              <a:rPr lang="en-US" sz="2400" dirty="0"/>
              <a:t>(A) 	Course of conduct means two or more acts, including, but not limited to, acts in which the stalker directly, indirectly, or through third parties, by any action, method, device, or means, follows, monitors, observes, surveils, threatens, or communicates to or about a person, or interferes with a person's property. </a:t>
            </a:r>
          </a:p>
          <a:p>
            <a:r>
              <a:rPr lang="en-US" sz="2400" dirty="0"/>
              <a:t>(B)	 Reasonable person means a reasonable person under similar circumstances and with similar identities to the victim. </a:t>
            </a:r>
          </a:p>
          <a:p>
            <a:r>
              <a:rPr lang="en-US" sz="2400" dirty="0"/>
              <a:t>(C) 	Substantial emotional distress means significant mental suffering or anguish that may, but does not necessarily, require medical or other professional treatment or counseling.</a:t>
            </a:r>
          </a:p>
          <a:p>
            <a:endParaRPr lang="en-US" sz="2000" dirty="0"/>
          </a:p>
        </p:txBody>
      </p:sp>
    </p:spTree>
    <p:extLst>
      <p:ext uri="{BB962C8B-B14F-4D97-AF65-F5344CB8AC3E}">
        <p14:creationId xmlns:p14="http://schemas.microsoft.com/office/powerpoint/2010/main" val="2952961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35D74F-C7F4-A64D-8844-5EC44FAED9BA}"/>
              </a:ext>
            </a:extLst>
          </p:cNvPr>
          <p:cNvSpPr>
            <a:spLocks noGrp="1"/>
          </p:cNvSpPr>
          <p:nvPr>
            <p:ph type="title"/>
          </p:nvPr>
        </p:nvSpPr>
        <p:spPr>
          <a:xfrm>
            <a:off x="841248" y="426720"/>
            <a:ext cx="10506456" cy="1919141"/>
          </a:xfrm>
        </p:spPr>
        <p:txBody>
          <a:bodyPr anchor="b">
            <a:normAutofit/>
          </a:bodyPr>
          <a:lstStyle/>
          <a:p>
            <a:r>
              <a:rPr lang="en-US" sz="6000"/>
              <a:t>Dating Violence </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9D0C5D6-3F10-6245-AEB5-D247DAA728BC}"/>
              </a:ext>
            </a:extLst>
          </p:cNvPr>
          <p:cNvSpPr>
            <a:spLocks noGrp="1"/>
          </p:cNvSpPr>
          <p:nvPr>
            <p:ph idx="1"/>
          </p:nvPr>
        </p:nvSpPr>
        <p:spPr>
          <a:xfrm>
            <a:off x="841248" y="3337269"/>
            <a:ext cx="10509504" cy="2905686"/>
          </a:xfrm>
        </p:spPr>
        <p:txBody>
          <a:bodyPr>
            <a:normAutofit lnSpcReduction="10000"/>
          </a:bodyPr>
          <a:lstStyle/>
          <a:p>
            <a:r>
              <a:rPr lang="en-US" dirty="0"/>
              <a:t>“Dating Violence” means violence committed by a person – </a:t>
            </a:r>
          </a:p>
          <a:p>
            <a:r>
              <a:rPr lang="en-US" dirty="0"/>
              <a:t> Who is or has been in a social relationship of a romantic or intimate nature with the victim. </a:t>
            </a:r>
          </a:p>
          <a:p>
            <a:r>
              <a:rPr lang="en-US" dirty="0"/>
              <a:t>The existence of such a relationship shall be determined based on the consideration of: 1) length of the relationship, 2) the type of relationship, and 3) the frequency of interaction between the persons involved in the relationship</a:t>
            </a:r>
          </a:p>
          <a:p>
            <a:endParaRPr lang="en-US" sz="2200" dirty="0"/>
          </a:p>
        </p:txBody>
      </p:sp>
    </p:spTree>
    <p:extLst>
      <p:ext uri="{BB962C8B-B14F-4D97-AF65-F5344CB8AC3E}">
        <p14:creationId xmlns:p14="http://schemas.microsoft.com/office/powerpoint/2010/main" val="1964886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CBF2C3-7AB0-DF4C-9950-3C63FAC220E7}"/>
              </a:ext>
            </a:extLst>
          </p:cNvPr>
          <p:cNvSpPr>
            <a:spLocks noGrp="1"/>
          </p:cNvSpPr>
          <p:nvPr>
            <p:ph type="title"/>
          </p:nvPr>
        </p:nvSpPr>
        <p:spPr>
          <a:xfrm>
            <a:off x="841248" y="426720"/>
            <a:ext cx="10506456" cy="1919141"/>
          </a:xfrm>
        </p:spPr>
        <p:txBody>
          <a:bodyPr anchor="b">
            <a:normAutofit/>
          </a:bodyPr>
          <a:lstStyle/>
          <a:p>
            <a:r>
              <a:rPr lang="en-US" sz="6000"/>
              <a:t>Domestic Violence </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528BF75-4B39-B147-9A47-DE13EC442E9F}"/>
              </a:ext>
            </a:extLst>
          </p:cNvPr>
          <p:cNvSpPr>
            <a:spLocks noGrp="1"/>
          </p:cNvSpPr>
          <p:nvPr>
            <p:ph idx="1"/>
          </p:nvPr>
        </p:nvSpPr>
        <p:spPr>
          <a:xfrm>
            <a:off x="657690" y="3200109"/>
            <a:ext cx="10876619" cy="3161066"/>
          </a:xfrm>
        </p:spPr>
        <p:txBody>
          <a:bodyPr>
            <a:normAutofit/>
          </a:bodyPr>
          <a:lstStyle/>
          <a:p>
            <a:r>
              <a:rPr lang="en-US" sz="2400" dirty="0"/>
              <a:t>Domestic Violence includes felony or misdemeanor crimes of violence committed by a current or former spouse or intimate partner of the victim, by a person with whom the victim shares a child in common, by a person cohabitating with or has cohabitated with the victim as a spouse or intimate partner, by a person similarly situated to a spouse of the victim under the domestic of family violence laws of the jurisdiction receiving grant monies, or by any other person against the an adult or youth victim who is protected form that person’s act under the domestic or family violence laws of Texas. (Citation: 34 U.S.C. 12291(a)(8))  </a:t>
            </a:r>
          </a:p>
          <a:p>
            <a:endParaRPr lang="en-US" sz="2200" dirty="0"/>
          </a:p>
        </p:txBody>
      </p:sp>
    </p:spTree>
    <p:extLst>
      <p:ext uri="{BB962C8B-B14F-4D97-AF65-F5344CB8AC3E}">
        <p14:creationId xmlns:p14="http://schemas.microsoft.com/office/powerpoint/2010/main" val="3493631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90D70D-75E4-094F-9F80-FE6D105B971A}"/>
              </a:ext>
            </a:extLst>
          </p:cNvPr>
          <p:cNvSpPr>
            <a:spLocks noGrp="1"/>
          </p:cNvSpPr>
          <p:nvPr>
            <p:ph type="title"/>
          </p:nvPr>
        </p:nvSpPr>
        <p:spPr>
          <a:xfrm>
            <a:off x="841248" y="426720"/>
            <a:ext cx="10506456" cy="1919141"/>
          </a:xfrm>
        </p:spPr>
        <p:txBody>
          <a:bodyPr anchor="b">
            <a:normAutofit/>
          </a:bodyPr>
          <a:lstStyle/>
          <a:p>
            <a:r>
              <a:rPr lang="en-US" sz="6000"/>
              <a:t>Sexual Exploitation </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078BDDD-450F-1D45-BF63-9D139781E1B1}"/>
              </a:ext>
            </a:extLst>
          </p:cNvPr>
          <p:cNvSpPr>
            <a:spLocks noGrp="1"/>
          </p:cNvSpPr>
          <p:nvPr>
            <p:ph idx="1"/>
          </p:nvPr>
        </p:nvSpPr>
        <p:spPr>
          <a:xfrm>
            <a:off x="841248" y="3337269"/>
            <a:ext cx="10509504" cy="2905686"/>
          </a:xfrm>
        </p:spPr>
        <p:txBody>
          <a:bodyPr>
            <a:normAutofit fontScale="92500"/>
          </a:bodyPr>
          <a:lstStyle/>
          <a:p>
            <a:r>
              <a:rPr lang="en-US" dirty="0"/>
              <a:t>Sexual exploitation occurs when a person takes non-consensual, unjust, or abusive sexual advantage of another for their own advantage or benefit, or for the benefit or advantage of anyone other than the one being exploited. This behavior may not fall within the definition of non-consensual sexual contact/activity, or sexual harassment, but it is still a violation of policy. There are many degrees and types of sexual exploitation.  </a:t>
            </a:r>
          </a:p>
          <a:p>
            <a:r>
              <a:rPr lang="en-US" dirty="0"/>
              <a:t>HB 2789 -&gt; Sexually Explicit </a:t>
            </a:r>
          </a:p>
        </p:txBody>
      </p:sp>
    </p:spTree>
    <p:extLst>
      <p:ext uri="{BB962C8B-B14F-4D97-AF65-F5344CB8AC3E}">
        <p14:creationId xmlns:p14="http://schemas.microsoft.com/office/powerpoint/2010/main" val="2364996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13C69D-9F77-8746-999A-B5EC829EADB6}"/>
              </a:ext>
            </a:extLst>
          </p:cNvPr>
          <p:cNvSpPr>
            <a:spLocks noGrp="1"/>
          </p:cNvSpPr>
          <p:nvPr>
            <p:ph type="title"/>
          </p:nvPr>
        </p:nvSpPr>
        <p:spPr>
          <a:xfrm>
            <a:off x="841248" y="426720"/>
            <a:ext cx="10506456" cy="1919141"/>
          </a:xfrm>
        </p:spPr>
        <p:txBody>
          <a:bodyPr anchor="b">
            <a:normAutofit/>
          </a:bodyPr>
          <a:lstStyle/>
          <a:p>
            <a:r>
              <a:rPr lang="en-US" sz="6000"/>
              <a:t>Retaliation </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6B56206-1CEC-4040-BF6A-C0D72721D02E}"/>
              </a:ext>
            </a:extLst>
          </p:cNvPr>
          <p:cNvSpPr>
            <a:spLocks noGrp="1"/>
          </p:cNvSpPr>
          <p:nvPr>
            <p:ph idx="1"/>
          </p:nvPr>
        </p:nvSpPr>
        <p:spPr>
          <a:xfrm>
            <a:off x="841248" y="3337269"/>
            <a:ext cx="10509504" cy="2905686"/>
          </a:xfrm>
        </p:spPr>
        <p:txBody>
          <a:bodyPr>
            <a:normAutofit/>
          </a:bodyPr>
          <a:lstStyle/>
          <a:p>
            <a:r>
              <a:rPr lang="en-US" sz="2200"/>
              <a:t>Retaliation occurs when an adverse action is taken against an individual for raising concerns about conduct which is prohibited by law or policy. All members of the Austin College community have the right to raise concerns or file a complaint without fear of retaliation. Additionally, it is a violation of college policy to retaliate against an individual for filing a report of sexual misconduct or gender-based discrimination. Retaliation is also prohibited against reporting participant, responding participant, and anyone who participates in an investigation of sexual misconduct or gender- based discrimination. Examples of retaliation include hostility, intimidation, threats, exclusion, or discrimination. </a:t>
            </a:r>
          </a:p>
          <a:p>
            <a:endParaRPr lang="en-US" sz="2200"/>
          </a:p>
        </p:txBody>
      </p:sp>
    </p:spTree>
    <p:extLst>
      <p:ext uri="{BB962C8B-B14F-4D97-AF65-F5344CB8AC3E}">
        <p14:creationId xmlns:p14="http://schemas.microsoft.com/office/powerpoint/2010/main" val="3298817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1941B32-BEF3-6C44-9FE7-D9057298B2D9}"/>
              </a:ext>
            </a:extLst>
          </p:cNvPr>
          <p:cNvSpPr>
            <a:spLocks noGrp="1"/>
          </p:cNvSpPr>
          <p:nvPr>
            <p:ph type="title"/>
          </p:nvPr>
        </p:nvSpPr>
        <p:spPr>
          <a:xfrm>
            <a:off x="838200" y="253397"/>
            <a:ext cx="10515600" cy="1273233"/>
          </a:xfrm>
        </p:spPr>
        <p:txBody>
          <a:bodyPr>
            <a:normAutofit/>
          </a:bodyPr>
          <a:lstStyle/>
          <a:p>
            <a:r>
              <a:rPr lang="en-US" sz="4000"/>
              <a:t>Sexual Orientation, Gender, Gender Identity </a:t>
            </a:r>
          </a:p>
        </p:txBody>
      </p:sp>
      <p:sp>
        <p:nvSpPr>
          <p:cNvPr id="14" name="Rectangle 13">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52E62E8-3F82-1241-987B-9E8630C30A27}"/>
              </a:ext>
            </a:extLst>
          </p:cNvPr>
          <p:cNvSpPr>
            <a:spLocks noGrp="1"/>
          </p:cNvSpPr>
          <p:nvPr>
            <p:ph idx="1"/>
          </p:nvPr>
        </p:nvSpPr>
        <p:spPr>
          <a:xfrm>
            <a:off x="838200" y="2478024"/>
            <a:ext cx="10515600" cy="3694176"/>
          </a:xfrm>
        </p:spPr>
        <p:txBody>
          <a:bodyPr>
            <a:normAutofit/>
          </a:bodyPr>
          <a:lstStyle/>
          <a:p>
            <a:r>
              <a:rPr lang="en-US" sz="2200"/>
              <a:t>Harassment based on sexual orientation, gender, or gender identity is defined as derogatory comments, actions, or conduct that may include acts of verbal, nonverbal, cyber, or physical aggression, intimidation, or hostility, even if those acts do not involve conduct of a sexual nature. Such conduct is directed toward an individual by virtue of their actual or presumed sexual orientation, gender, or gender identity and humiliates or intimidates an individual, impedes academic or work performance, or interferes with college life. </a:t>
            </a:r>
          </a:p>
          <a:p>
            <a:r>
              <a:rPr lang="en-US" sz="2200"/>
              <a:t>Must meet the Sexual Harassment Standard. </a:t>
            </a:r>
          </a:p>
        </p:txBody>
      </p:sp>
    </p:spTree>
    <p:extLst>
      <p:ext uri="{BB962C8B-B14F-4D97-AF65-F5344CB8AC3E}">
        <p14:creationId xmlns:p14="http://schemas.microsoft.com/office/powerpoint/2010/main" val="2196154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AA24FE-85E4-DF4A-84E8-C4193B6BF5F6}"/>
              </a:ext>
            </a:extLst>
          </p:cNvPr>
          <p:cNvSpPr>
            <a:spLocks noGrp="1"/>
          </p:cNvSpPr>
          <p:nvPr>
            <p:ph type="title"/>
          </p:nvPr>
        </p:nvSpPr>
        <p:spPr>
          <a:xfrm>
            <a:off x="841248" y="426720"/>
            <a:ext cx="10506456" cy="1919141"/>
          </a:xfrm>
        </p:spPr>
        <p:txBody>
          <a:bodyPr anchor="b">
            <a:normAutofit/>
          </a:bodyPr>
          <a:lstStyle/>
          <a:p>
            <a:r>
              <a:rPr lang="en-US" sz="6000"/>
              <a:t>Employee-Student Relationships  </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526912C-F892-4644-B4A5-55D48AB66AB4}"/>
              </a:ext>
            </a:extLst>
          </p:cNvPr>
          <p:cNvSpPr>
            <a:spLocks noGrp="1"/>
          </p:cNvSpPr>
          <p:nvPr>
            <p:ph idx="1"/>
          </p:nvPr>
        </p:nvSpPr>
        <p:spPr>
          <a:xfrm>
            <a:off x="841248" y="3337269"/>
            <a:ext cx="10509504" cy="2905686"/>
          </a:xfrm>
        </p:spPr>
        <p:txBody>
          <a:bodyPr>
            <a:normAutofit/>
          </a:bodyPr>
          <a:lstStyle/>
          <a:p>
            <a:r>
              <a:rPr lang="en-US" sz="2200"/>
              <a:t>Sexual, romantic, or dating relationships between employees and students are inconsistent with the mission of the College and inappropriate because they carry a risk of damaging the student's educational experience and the faculty or staff member's career. The College thus prohibits sexual, romantic, or dating relationships, even of a consensual nature, between employees and currently enrolled students. Enrolled students who are employed by College are considered students for consensual relationships</a:t>
            </a:r>
            <a:r>
              <a:rPr lang="en-US" sz="2200">
                <a:effectLst/>
              </a:rPr>
              <a:t> </a:t>
            </a:r>
            <a:endParaRPr lang="en-US" sz="2200"/>
          </a:p>
        </p:txBody>
      </p:sp>
    </p:spTree>
    <p:extLst>
      <p:ext uri="{BB962C8B-B14F-4D97-AF65-F5344CB8AC3E}">
        <p14:creationId xmlns:p14="http://schemas.microsoft.com/office/powerpoint/2010/main" val="942614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176F11-708A-BD47-8A1B-AE4F98DEBB92}"/>
              </a:ext>
            </a:extLst>
          </p:cNvPr>
          <p:cNvSpPr>
            <a:spLocks noGrp="1"/>
          </p:cNvSpPr>
          <p:nvPr>
            <p:ph type="title"/>
          </p:nvPr>
        </p:nvSpPr>
        <p:spPr>
          <a:xfrm>
            <a:off x="841248" y="426720"/>
            <a:ext cx="10506456" cy="1919141"/>
          </a:xfrm>
        </p:spPr>
        <p:txBody>
          <a:bodyPr anchor="b">
            <a:normAutofit/>
          </a:bodyPr>
          <a:lstStyle/>
          <a:p>
            <a:r>
              <a:rPr lang="en-US" sz="6000"/>
              <a:t>Intentional Presentation of False Information</a:t>
            </a:r>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4898DA1-B97D-EA4A-A870-567DECC1CE31}"/>
              </a:ext>
            </a:extLst>
          </p:cNvPr>
          <p:cNvSpPr>
            <a:spLocks noGrp="1"/>
          </p:cNvSpPr>
          <p:nvPr>
            <p:ph idx="1"/>
          </p:nvPr>
        </p:nvSpPr>
        <p:spPr>
          <a:xfrm>
            <a:off x="841248" y="3337269"/>
            <a:ext cx="10509504" cy="2905686"/>
          </a:xfrm>
        </p:spPr>
        <p:txBody>
          <a:bodyPr>
            <a:normAutofit/>
          </a:bodyPr>
          <a:lstStyle/>
          <a:p>
            <a:r>
              <a:rPr lang="en-US" sz="2200"/>
              <a:t>Participants in this resolution process must present, in good faith, truthful and accurate information to those involved in ensuring a fair process. Knowingly making false statements or presenting inaccurate information is unacceptable and will result in a separate disciplinary action regarding that conduct. Please note that filing a report or providing information which a participant or witness genuinely believes is accurate, but which is ultimately dismissed due to insufficient evidence or found to be untrue, does not constitute the intentional presentation of false information. </a:t>
            </a:r>
          </a:p>
          <a:p>
            <a:endParaRPr lang="en-US" sz="2200"/>
          </a:p>
        </p:txBody>
      </p:sp>
    </p:spTree>
    <p:extLst>
      <p:ext uri="{BB962C8B-B14F-4D97-AF65-F5344CB8AC3E}">
        <p14:creationId xmlns:p14="http://schemas.microsoft.com/office/powerpoint/2010/main" val="1360758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ext&#10;&#10;Description automatically generated">
            <a:extLst>
              <a:ext uri="{FF2B5EF4-FFF2-40B4-BE49-F238E27FC236}">
                <a16:creationId xmlns:a16="http://schemas.microsoft.com/office/drawing/2014/main" id="{848B3CDF-554F-B343-B321-0C585DCC20A6}"/>
              </a:ext>
            </a:extLst>
          </p:cNvPr>
          <p:cNvPicPr>
            <a:picLocks noGrp="1" noChangeAspect="1"/>
          </p:cNvPicPr>
          <p:nvPr>
            <p:ph idx="1"/>
          </p:nvPr>
        </p:nvPicPr>
        <p:blipFill>
          <a:blip r:embed="rId2"/>
          <a:stretch>
            <a:fillRect/>
          </a:stretch>
        </p:blipFill>
        <p:spPr>
          <a:xfrm>
            <a:off x="984929" y="643467"/>
            <a:ext cx="10222142" cy="5571066"/>
          </a:xfrm>
          <a:prstGeom prst="rect">
            <a:avLst/>
          </a:prstGeom>
        </p:spPr>
      </p:pic>
    </p:spTree>
    <p:extLst>
      <p:ext uri="{BB962C8B-B14F-4D97-AF65-F5344CB8AC3E}">
        <p14:creationId xmlns:p14="http://schemas.microsoft.com/office/powerpoint/2010/main" val="339096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F54E6-B817-5742-A9E7-110DDFCC906B}"/>
              </a:ext>
            </a:extLst>
          </p:cNvPr>
          <p:cNvSpPr>
            <a:spLocks noGrp="1"/>
          </p:cNvSpPr>
          <p:nvPr>
            <p:ph type="title"/>
          </p:nvPr>
        </p:nvSpPr>
        <p:spPr>
          <a:xfrm>
            <a:off x="1524000" y="2245809"/>
            <a:ext cx="9144000" cy="1564716"/>
          </a:xfrm>
        </p:spPr>
        <p:txBody>
          <a:bodyPr vert="horz" lIns="91440" tIns="45720" rIns="91440" bIns="45720" rtlCol="0" anchor="b">
            <a:normAutofit/>
          </a:bodyPr>
          <a:lstStyle/>
          <a:p>
            <a:r>
              <a:rPr lang="en-US" sz="4800" kern="1200">
                <a:solidFill>
                  <a:schemeClr val="tx1"/>
                </a:solidFill>
                <a:latin typeface="+mj-lt"/>
                <a:ea typeface="+mj-ea"/>
                <a:cs typeface="+mj-cs"/>
              </a:rPr>
              <a:t>Policy Definitions </a:t>
            </a:r>
          </a:p>
        </p:txBody>
      </p:sp>
      <p:sp>
        <p:nvSpPr>
          <p:cNvPr id="3" name="Text Placeholder 2">
            <a:extLst>
              <a:ext uri="{FF2B5EF4-FFF2-40B4-BE49-F238E27FC236}">
                <a16:creationId xmlns:a16="http://schemas.microsoft.com/office/drawing/2014/main" id="{8ED1FFC6-5F38-A94E-96D1-79E024FB1748}"/>
              </a:ext>
            </a:extLst>
          </p:cNvPr>
          <p:cNvSpPr>
            <a:spLocks noGrp="1"/>
          </p:cNvSpPr>
          <p:nvPr>
            <p:ph type="body" idx="1"/>
          </p:nvPr>
        </p:nvSpPr>
        <p:spPr>
          <a:xfrm>
            <a:off x="1524000" y="3947050"/>
            <a:ext cx="9144000" cy="572583"/>
          </a:xfrm>
        </p:spPr>
        <p:txBody>
          <a:bodyPr vert="horz" lIns="91440" tIns="45720" rIns="91440" bIns="45720" rtlCol="0">
            <a:normAutofit/>
          </a:bodyPr>
          <a:lstStyle/>
          <a:p>
            <a:endParaRPr lang="en-US" sz="2000" kern="1200">
              <a:solidFill>
                <a:schemeClr val="tx1"/>
              </a:solidFill>
              <a:latin typeface="+mn-lt"/>
              <a:ea typeface="+mn-ea"/>
              <a:cs typeface="+mn-cs"/>
            </a:endParaRPr>
          </a:p>
        </p:txBody>
      </p:sp>
      <p:sp>
        <p:nvSpPr>
          <p:cNvPr id="8" name="Freeform 14">
            <a:extLst>
              <a:ext uri="{FF2B5EF4-FFF2-40B4-BE49-F238E27FC236}">
                <a16:creationId xmlns:a16="http://schemas.microsoft.com/office/drawing/2014/main" id="{C66F2F30-5DC0-44A0-BFA6-E12F46ED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920619" cy="2130951"/>
          </a:xfrm>
          <a:custGeom>
            <a:avLst/>
            <a:gdLst>
              <a:gd name="connsiteX0" fmla="*/ 0 w 5920619"/>
              <a:gd name="connsiteY0" fmla="*/ 0 h 2130951"/>
              <a:gd name="connsiteX1" fmla="*/ 3191370 w 5920619"/>
              <a:gd name="connsiteY1" fmla="*/ 0 h 2130951"/>
              <a:gd name="connsiteX2" fmla="*/ 3346315 w 5920619"/>
              <a:gd name="connsiteY2" fmla="*/ 0 h 2130951"/>
              <a:gd name="connsiteX3" fmla="*/ 5920619 w 5920619"/>
              <a:gd name="connsiteY3" fmla="*/ 0 h 2130951"/>
              <a:gd name="connsiteX4" fmla="*/ 4936971 w 5920619"/>
              <a:gd name="connsiteY4" fmla="*/ 2130951 h 2130951"/>
              <a:gd name="connsiteX5" fmla="*/ 0 w 5920619"/>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0619" h="2130951">
                <a:moveTo>
                  <a:pt x="0" y="0"/>
                </a:moveTo>
                <a:lnTo>
                  <a:pt x="3191370" y="0"/>
                </a:lnTo>
                <a:lnTo>
                  <a:pt x="3346315" y="0"/>
                </a:lnTo>
                <a:lnTo>
                  <a:pt x="5920619" y="0"/>
                </a:lnTo>
                <a:lnTo>
                  <a:pt x="4936971" y="2130951"/>
                </a:lnTo>
                <a:lnTo>
                  <a:pt x="0" y="213095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21">
            <a:extLst>
              <a:ext uri="{FF2B5EF4-FFF2-40B4-BE49-F238E27FC236}">
                <a16:creationId xmlns:a16="http://schemas.microsoft.com/office/drawing/2014/main" id="{85872F57-7F42-4F97-8391-DDC8D0054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39" y="0"/>
            <a:ext cx="7094160" cy="2130952"/>
          </a:xfrm>
          <a:custGeom>
            <a:avLst/>
            <a:gdLst>
              <a:gd name="connsiteX0" fmla="*/ 4417853 w 7094160"/>
              <a:gd name="connsiteY0" fmla="*/ 0 h 2130952"/>
              <a:gd name="connsiteX1" fmla="*/ 7094160 w 7094160"/>
              <a:gd name="connsiteY1" fmla="*/ 0 h 2130952"/>
              <a:gd name="connsiteX2" fmla="*/ 7094160 w 7094160"/>
              <a:gd name="connsiteY2" fmla="*/ 2130552 h 2130952"/>
              <a:gd name="connsiteX3" fmla="*/ 5920619 w 7094160"/>
              <a:gd name="connsiteY3" fmla="*/ 2130552 h 2130952"/>
              <a:gd name="connsiteX4" fmla="*/ 5920619 w 7094160"/>
              <a:gd name="connsiteY4" fmla="*/ 2130952 h 2130952"/>
              <a:gd name="connsiteX5" fmla="*/ 2729249 w 7094160"/>
              <a:gd name="connsiteY5" fmla="*/ 2130952 h 2130952"/>
              <a:gd name="connsiteX6" fmla="*/ 2574304 w 7094160"/>
              <a:gd name="connsiteY6" fmla="*/ 2130952 h 2130952"/>
              <a:gd name="connsiteX7" fmla="*/ 0 w 7094160"/>
              <a:gd name="connsiteY7" fmla="*/ 2130952 h 2130952"/>
              <a:gd name="connsiteX8" fmla="*/ 983648 w 7094160"/>
              <a:gd name="connsiteY8" fmla="*/ 1 h 2130952"/>
              <a:gd name="connsiteX9" fmla="*/ 4417853 w 7094160"/>
              <a:gd name="connsiteY9" fmla="*/ 1 h 213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94160" h="2130952">
                <a:moveTo>
                  <a:pt x="4417853" y="0"/>
                </a:moveTo>
                <a:lnTo>
                  <a:pt x="7094160" y="0"/>
                </a:lnTo>
                <a:lnTo>
                  <a:pt x="7094160" y="2130552"/>
                </a:lnTo>
                <a:lnTo>
                  <a:pt x="5920619" y="2130552"/>
                </a:lnTo>
                <a:lnTo>
                  <a:pt x="5920619" y="2130952"/>
                </a:lnTo>
                <a:lnTo>
                  <a:pt x="2729249" y="2130952"/>
                </a:lnTo>
                <a:lnTo>
                  <a:pt x="2574304" y="2130952"/>
                </a:lnTo>
                <a:lnTo>
                  <a:pt x="0" y="2130952"/>
                </a:lnTo>
                <a:lnTo>
                  <a:pt x="983648" y="1"/>
                </a:lnTo>
                <a:lnTo>
                  <a:pt x="4417853" y="1"/>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04DC2037-48A0-4F22-B9D4-8EAEBC780A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49721" y="4682920"/>
            <a:ext cx="4522796" cy="2175080"/>
          </a:xfrm>
          <a:custGeom>
            <a:avLst/>
            <a:gdLst>
              <a:gd name="connsiteX0" fmla="*/ 3515449 w 4522796"/>
              <a:gd name="connsiteY0" fmla="*/ 0 h 2175080"/>
              <a:gd name="connsiteX1" fmla="*/ 0 w 4522796"/>
              <a:gd name="connsiteY1" fmla="*/ 0 h 2175080"/>
              <a:gd name="connsiteX2" fmla="*/ 0 w 4522796"/>
              <a:gd name="connsiteY2" fmla="*/ 2175080 h 2175080"/>
              <a:gd name="connsiteX3" fmla="*/ 4522796 w 4522796"/>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4522796" h="2175080">
                <a:moveTo>
                  <a:pt x="3515449" y="0"/>
                </a:moveTo>
                <a:lnTo>
                  <a:pt x="0" y="0"/>
                </a:lnTo>
                <a:lnTo>
                  <a:pt x="0" y="2175080"/>
                </a:lnTo>
                <a:lnTo>
                  <a:pt x="4522796" y="217508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14" name="Freeform 22">
            <a:extLst>
              <a:ext uri="{FF2B5EF4-FFF2-40B4-BE49-F238E27FC236}">
                <a16:creationId xmlns:a16="http://schemas.microsoft.com/office/drawing/2014/main" id="{0006CBFD-ADA0-43D1-9332-9C34CA1C7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4682920"/>
            <a:ext cx="5925190" cy="2175080"/>
          </a:xfrm>
          <a:custGeom>
            <a:avLst/>
            <a:gdLst>
              <a:gd name="connsiteX0" fmla="*/ 1007347 w 5925190"/>
              <a:gd name="connsiteY0" fmla="*/ 0 h 2175080"/>
              <a:gd name="connsiteX1" fmla="*/ 5925190 w 5925190"/>
              <a:gd name="connsiteY1" fmla="*/ 0 h 2175080"/>
              <a:gd name="connsiteX2" fmla="*/ 5925190 w 5925190"/>
              <a:gd name="connsiteY2" fmla="*/ 2175080 h 2175080"/>
              <a:gd name="connsiteX3" fmla="*/ 0 w 5925190"/>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5925190" h="2175080">
                <a:moveTo>
                  <a:pt x="1007347" y="0"/>
                </a:moveTo>
                <a:lnTo>
                  <a:pt x="5925190" y="0"/>
                </a:lnTo>
                <a:lnTo>
                  <a:pt x="5925190" y="2175080"/>
                </a:lnTo>
                <a:lnTo>
                  <a:pt x="0" y="21750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25">
            <a:extLst>
              <a:ext uri="{FF2B5EF4-FFF2-40B4-BE49-F238E27FC236}">
                <a16:creationId xmlns:a16="http://schemas.microsoft.com/office/drawing/2014/main" id="{2B931666-F28F-45F3-A074-66D2272D58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2920"/>
            <a:ext cx="7114535" cy="2175080"/>
          </a:xfrm>
          <a:custGeom>
            <a:avLst/>
            <a:gdLst>
              <a:gd name="connsiteX0" fmla="*/ 0 w 7114535"/>
              <a:gd name="connsiteY0" fmla="*/ 0 h 2175080"/>
              <a:gd name="connsiteX1" fmla="*/ 1189345 w 7114535"/>
              <a:gd name="connsiteY1" fmla="*/ 0 h 2175080"/>
              <a:gd name="connsiteX2" fmla="*/ 7114535 w 7114535"/>
              <a:gd name="connsiteY2" fmla="*/ 0 h 2175080"/>
              <a:gd name="connsiteX3" fmla="*/ 6107188 w 7114535"/>
              <a:gd name="connsiteY3" fmla="*/ 2175080 h 2175080"/>
              <a:gd name="connsiteX4" fmla="*/ 1189345 w 7114535"/>
              <a:gd name="connsiteY4" fmla="*/ 2175080 h 2175080"/>
              <a:gd name="connsiteX5" fmla="*/ 0 w 7114535"/>
              <a:gd name="connsiteY5" fmla="*/ 2175080 h 2175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4535" h="2175080">
                <a:moveTo>
                  <a:pt x="0" y="0"/>
                </a:moveTo>
                <a:lnTo>
                  <a:pt x="1189345" y="0"/>
                </a:lnTo>
                <a:lnTo>
                  <a:pt x="7114535" y="0"/>
                </a:lnTo>
                <a:lnTo>
                  <a:pt x="6107188" y="2175080"/>
                </a:lnTo>
                <a:lnTo>
                  <a:pt x="1189345" y="2175080"/>
                </a:lnTo>
                <a:lnTo>
                  <a:pt x="0" y="2175080"/>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5740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64C794-328A-9048-A622-164B0B4E3AF5}"/>
              </a:ext>
            </a:extLst>
          </p:cNvPr>
          <p:cNvSpPr>
            <a:spLocks noGrp="1"/>
          </p:cNvSpPr>
          <p:nvPr>
            <p:ph type="title"/>
          </p:nvPr>
        </p:nvSpPr>
        <p:spPr>
          <a:xfrm>
            <a:off x="686834" y="1153572"/>
            <a:ext cx="3200400" cy="4461163"/>
          </a:xfrm>
        </p:spPr>
        <p:txBody>
          <a:bodyPr>
            <a:normAutofit/>
          </a:bodyPr>
          <a:lstStyle/>
          <a:p>
            <a:r>
              <a:rPr lang="en-US">
                <a:solidFill>
                  <a:srgbClr val="FFFFFF"/>
                </a:solidFill>
              </a:rPr>
              <a:t>Scope of Policy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B62E536-068B-6243-8DB6-31FE19C39A21}"/>
              </a:ext>
            </a:extLst>
          </p:cNvPr>
          <p:cNvSpPr>
            <a:spLocks noGrp="1"/>
          </p:cNvSpPr>
          <p:nvPr>
            <p:ph idx="1"/>
          </p:nvPr>
        </p:nvSpPr>
        <p:spPr>
          <a:xfrm>
            <a:off x="4176630" y="134144"/>
            <a:ext cx="7696199" cy="6266656"/>
          </a:xfrm>
        </p:spPr>
        <p:txBody>
          <a:bodyPr anchor="ctr">
            <a:normAutofit/>
          </a:bodyPr>
          <a:lstStyle/>
          <a:p>
            <a:r>
              <a:rPr lang="en-US" dirty="0"/>
              <a:t>Title IX &amp; Texas Requirements </a:t>
            </a:r>
          </a:p>
          <a:p>
            <a:r>
              <a:rPr lang="en-US" dirty="0"/>
              <a:t>Educational Program or Activity = </a:t>
            </a:r>
            <a:r>
              <a:rPr lang="en-US" b="1" dirty="0"/>
              <a:t>Locations, events, or circumstances over which the college exercised substantial control over both the respondent and the context in which the sexual harassment occurs, &amp; also includes any building owned or controlled by a student organization that is officially recognized by the College.  </a:t>
            </a:r>
          </a:p>
          <a:p>
            <a:r>
              <a:rPr lang="en-US" dirty="0"/>
              <a:t>On &amp; Off Campus</a:t>
            </a:r>
          </a:p>
          <a:p>
            <a:r>
              <a:rPr lang="en-US" dirty="0"/>
              <a:t>Never be nervous about Reporting</a:t>
            </a:r>
          </a:p>
        </p:txBody>
      </p:sp>
    </p:spTree>
    <p:extLst>
      <p:ext uri="{BB962C8B-B14F-4D97-AF65-F5344CB8AC3E}">
        <p14:creationId xmlns:p14="http://schemas.microsoft.com/office/powerpoint/2010/main" val="852051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0101BF-DCCB-0C49-986E-DC25EB010AA3}"/>
              </a:ext>
            </a:extLst>
          </p:cNvPr>
          <p:cNvSpPr>
            <a:spLocks noGrp="1"/>
          </p:cNvSpPr>
          <p:nvPr>
            <p:ph type="title"/>
          </p:nvPr>
        </p:nvSpPr>
        <p:spPr>
          <a:xfrm>
            <a:off x="1653363" y="365760"/>
            <a:ext cx="9367203" cy="1188720"/>
          </a:xfrm>
        </p:spPr>
        <p:txBody>
          <a:bodyPr>
            <a:normAutofit/>
          </a:bodyPr>
          <a:lstStyle/>
          <a:p>
            <a:r>
              <a:rPr lang="en-US" dirty="0"/>
              <a:t>Consent </a:t>
            </a:r>
          </a:p>
        </p:txBody>
      </p:sp>
      <p:sp>
        <p:nvSpPr>
          <p:cNvPr id="10" name="Freeform: Shape 9">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0937C647-FFA2-1E4E-BEF7-2AEC7AB96033}"/>
              </a:ext>
            </a:extLst>
          </p:cNvPr>
          <p:cNvSpPr>
            <a:spLocks noGrp="1"/>
          </p:cNvSpPr>
          <p:nvPr>
            <p:ph idx="1"/>
          </p:nvPr>
        </p:nvSpPr>
        <p:spPr>
          <a:xfrm>
            <a:off x="1289967" y="1943100"/>
            <a:ext cx="9849133" cy="4663440"/>
          </a:xfrm>
        </p:spPr>
        <p:txBody>
          <a:bodyPr anchor="t">
            <a:normAutofit fontScale="92500" lnSpcReduction="10000"/>
          </a:bodyPr>
          <a:lstStyle/>
          <a:p>
            <a:r>
              <a:rPr lang="en-US" sz="3200" dirty="0"/>
              <a:t>Consent is clear, active, and affirmative permission to act, either by words or actions. </a:t>
            </a:r>
          </a:p>
          <a:p>
            <a:r>
              <a:rPr lang="en-US" sz="3200" dirty="0"/>
              <a:t>The person who initiates sexual activity is responsible for obtaining the other person’s consent for that activity each and every time. </a:t>
            </a:r>
          </a:p>
          <a:p>
            <a:r>
              <a:rPr lang="en-US" sz="3200" dirty="0"/>
              <a:t>Once consent has been given, it can be withdrawn at any time. </a:t>
            </a:r>
          </a:p>
          <a:p>
            <a:r>
              <a:rPr lang="en-US" sz="3200" dirty="0"/>
              <a:t>Consent can never be assumed or implied. The absence of “no” or silence does not mean that consent has been given.</a:t>
            </a:r>
          </a:p>
          <a:p>
            <a:r>
              <a:rPr lang="en-US" sz="3200" dirty="0"/>
              <a:t> Additionally, consent to one form of sexual activity does not imply consent to other forms of sexual activity. </a:t>
            </a:r>
          </a:p>
        </p:txBody>
      </p:sp>
    </p:spTree>
    <p:extLst>
      <p:ext uri="{BB962C8B-B14F-4D97-AF65-F5344CB8AC3E}">
        <p14:creationId xmlns:p14="http://schemas.microsoft.com/office/powerpoint/2010/main" val="330381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83480-AA0A-5F46-9B76-9E1751CDDFEE}"/>
              </a:ext>
            </a:extLst>
          </p:cNvPr>
          <p:cNvSpPr>
            <a:spLocks noGrp="1"/>
          </p:cNvSpPr>
          <p:nvPr>
            <p:ph type="title"/>
          </p:nvPr>
        </p:nvSpPr>
        <p:spPr>
          <a:xfrm>
            <a:off x="1653363" y="365760"/>
            <a:ext cx="9367203" cy="1188720"/>
          </a:xfrm>
        </p:spPr>
        <p:txBody>
          <a:bodyPr>
            <a:normAutofit/>
          </a:bodyPr>
          <a:lstStyle/>
          <a:p>
            <a:r>
              <a:rPr lang="en-US" dirty="0"/>
              <a:t>Incapacitated</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E45CD18-3EA0-944B-BB42-42EDE4781AD6}"/>
              </a:ext>
            </a:extLst>
          </p:cNvPr>
          <p:cNvSpPr>
            <a:spLocks noGrp="1"/>
          </p:cNvSpPr>
          <p:nvPr>
            <p:ph idx="1"/>
          </p:nvPr>
        </p:nvSpPr>
        <p:spPr>
          <a:xfrm>
            <a:off x="1199214" y="1920240"/>
            <a:ext cx="10275500" cy="4444661"/>
          </a:xfrm>
        </p:spPr>
        <p:txBody>
          <a:bodyPr anchor="t">
            <a:normAutofit fontScale="92500"/>
          </a:bodyPr>
          <a:lstStyle/>
          <a:p>
            <a:pPr marL="0" indent="0">
              <a:buNone/>
            </a:pPr>
            <a:r>
              <a:rPr lang="en-US" b="1" dirty="0"/>
              <a:t>An incapacitated individual is someone who cannot make rational, reasonable decisions because that person lacks the capacity to understand the “who, what, when, where, why, or how” of a sexual interaction. </a:t>
            </a:r>
            <a:r>
              <a:rPr lang="en-US" dirty="0"/>
              <a:t>This includes a person whose incapacity results from a disability, sleep or lack thereof, involuntary physical restraint, unconsciousness, or use of alcohol or other drugs. Every individual may manifest signs of incapacitation differently; typical signs include slurred or incomprehensible speech, unsteady gait, combativeness, emotional distress, vomiting, or incontinence. The impact of alcohol and other drugs varies from person to person, and if there is any doubt as to the level or extent of the other person’s intoxication or impairment, the prudent course of action is to forgo or cease any sexual contact or activity. </a:t>
            </a:r>
          </a:p>
          <a:p>
            <a:endParaRPr lang="en-US" sz="2200" dirty="0"/>
          </a:p>
        </p:txBody>
      </p:sp>
    </p:spTree>
    <p:extLst>
      <p:ext uri="{BB962C8B-B14F-4D97-AF65-F5344CB8AC3E}">
        <p14:creationId xmlns:p14="http://schemas.microsoft.com/office/powerpoint/2010/main" val="6765724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258B0-7228-FF45-B6C7-448B1C63FB9D}"/>
              </a:ext>
            </a:extLst>
          </p:cNvPr>
          <p:cNvSpPr>
            <a:spLocks noGrp="1"/>
          </p:cNvSpPr>
          <p:nvPr>
            <p:ph type="title"/>
          </p:nvPr>
        </p:nvSpPr>
        <p:spPr>
          <a:xfrm>
            <a:off x="1653363" y="365760"/>
            <a:ext cx="9367203" cy="1188720"/>
          </a:xfrm>
        </p:spPr>
        <p:txBody>
          <a:bodyPr>
            <a:normAutofit/>
          </a:bodyPr>
          <a:lstStyle/>
          <a:p>
            <a:r>
              <a:rPr lang="en-US" dirty="0"/>
              <a:t>Coercion </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2B588779-1DC9-C14F-B358-1E9CA23B6437}"/>
              </a:ext>
            </a:extLst>
          </p:cNvPr>
          <p:cNvSpPr>
            <a:spLocks noGrp="1"/>
          </p:cNvSpPr>
          <p:nvPr>
            <p:ph idx="1"/>
          </p:nvPr>
        </p:nvSpPr>
        <p:spPr>
          <a:xfrm>
            <a:off x="1653363" y="2176272"/>
            <a:ext cx="9367204" cy="4041648"/>
          </a:xfrm>
        </p:spPr>
        <p:txBody>
          <a:bodyPr anchor="t">
            <a:normAutofit lnSpcReduction="10000"/>
          </a:bodyPr>
          <a:lstStyle/>
          <a:p>
            <a:r>
              <a:rPr lang="en-US" sz="2400" dirty="0"/>
              <a:t>Coercion, meaning the use of an unreasonable amount of pressure to gain sexual access. Coercion is more than an effort to persuade, entice, or attract another person to have sex. When a person makes a clear decision not to participate in a particular form of sexual contact or sexual intercourse, a decision to stop, or a decision not to go beyond a certain interaction, continued pressure can be coercive. </a:t>
            </a:r>
          </a:p>
          <a:p>
            <a:r>
              <a:rPr lang="en-US" sz="2400" dirty="0"/>
              <a:t>In evaluating whether coercion was used, the College will consider: (a) the frequency of the application of the pressure, (b) the intensity of the pressure, (c) the degree of isolation of the person being pressured, and (d) the duration of the pressure. Coercion includes continued pressure after an individual has made it clear that they do not want to engage in the behavior.</a:t>
            </a:r>
          </a:p>
          <a:p>
            <a:endParaRPr lang="en-US" sz="2400" dirty="0"/>
          </a:p>
        </p:txBody>
      </p:sp>
    </p:spTree>
    <p:extLst>
      <p:ext uri="{BB962C8B-B14F-4D97-AF65-F5344CB8AC3E}">
        <p14:creationId xmlns:p14="http://schemas.microsoft.com/office/powerpoint/2010/main" val="164149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80C42-523E-FC46-845E-4685D6FF5D42}"/>
              </a:ext>
            </a:extLst>
          </p:cNvPr>
          <p:cNvSpPr>
            <a:spLocks noGrp="1"/>
          </p:cNvSpPr>
          <p:nvPr>
            <p:ph type="title"/>
          </p:nvPr>
        </p:nvSpPr>
        <p:spPr>
          <a:xfrm>
            <a:off x="1653363" y="365760"/>
            <a:ext cx="9367203" cy="1188720"/>
          </a:xfrm>
        </p:spPr>
        <p:txBody>
          <a:bodyPr>
            <a:normAutofit/>
          </a:bodyPr>
          <a:lstStyle/>
          <a:p>
            <a:r>
              <a:rPr lang="en-US" dirty="0"/>
              <a:t>Amnesty </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96D5F91-A2F8-D442-B0FC-7FA378FDBE91}"/>
              </a:ext>
            </a:extLst>
          </p:cNvPr>
          <p:cNvSpPr>
            <a:spLocks noGrp="1"/>
          </p:cNvSpPr>
          <p:nvPr>
            <p:ph idx="1"/>
          </p:nvPr>
        </p:nvSpPr>
        <p:spPr>
          <a:xfrm>
            <a:off x="1091380" y="2005781"/>
            <a:ext cx="9929186" cy="4522548"/>
          </a:xfrm>
        </p:spPr>
        <p:txBody>
          <a:bodyPr anchor="t">
            <a:normAutofit/>
          </a:bodyPr>
          <a:lstStyle/>
          <a:p>
            <a:r>
              <a:rPr lang="en-US" dirty="0"/>
              <a:t>In situations involving allegations of sexual misconduct, Austin College will seek to make the sexual misconduct allegation the primary focus of any investigation or disciplinary action.</a:t>
            </a:r>
          </a:p>
          <a:p>
            <a:r>
              <a:rPr lang="en-US" dirty="0"/>
              <a:t> The College will not pursue disciplinary action against reporting participants, witnesses or a third party for disclosure of their own personal consumption of alcohol or drugs at or near the time of the incident provided that any such violation did not harm or place the health and safety of any other person at risk</a:t>
            </a:r>
            <a:endParaRPr lang="en-US" sz="2400" dirty="0"/>
          </a:p>
        </p:txBody>
      </p:sp>
    </p:spTree>
    <p:extLst>
      <p:ext uri="{BB962C8B-B14F-4D97-AF65-F5344CB8AC3E}">
        <p14:creationId xmlns:p14="http://schemas.microsoft.com/office/powerpoint/2010/main" val="4143492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05F60A-A3E4-7F47-A233-9CBBB58EE10A}"/>
              </a:ext>
            </a:extLst>
          </p:cNvPr>
          <p:cNvSpPr>
            <a:spLocks noGrp="1"/>
          </p:cNvSpPr>
          <p:nvPr>
            <p:ph type="title"/>
          </p:nvPr>
        </p:nvSpPr>
        <p:spPr>
          <a:xfrm>
            <a:off x="1366160" y="1660121"/>
            <a:ext cx="10419440" cy="3305493"/>
          </a:xfrm>
        </p:spPr>
        <p:txBody>
          <a:bodyPr vert="horz" lIns="91440" tIns="45720" rIns="91440" bIns="45720" rtlCol="0" anchor="b">
            <a:normAutofit/>
          </a:bodyPr>
          <a:lstStyle/>
          <a:p>
            <a:r>
              <a:rPr lang="en-US" sz="8800" kern="1200" dirty="0">
                <a:solidFill>
                  <a:schemeClr val="tx1"/>
                </a:solidFill>
                <a:latin typeface="+mj-lt"/>
                <a:ea typeface="+mj-ea"/>
                <a:cs typeface="+mj-cs"/>
              </a:rPr>
              <a:t>Reporting Misconduct </a:t>
            </a:r>
          </a:p>
        </p:txBody>
      </p:sp>
      <p:sp>
        <p:nvSpPr>
          <p:cNvPr id="3" name="Text Placeholder 2">
            <a:extLst>
              <a:ext uri="{FF2B5EF4-FFF2-40B4-BE49-F238E27FC236}">
                <a16:creationId xmlns:a16="http://schemas.microsoft.com/office/drawing/2014/main" id="{7F23EA0E-2AB2-144F-B643-8332BFD7F312}"/>
              </a:ext>
            </a:extLst>
          </p:cNvPr>
          <p:cNvSpPr>
            <a:spLocks noGrp="1"/>
          </p:cNvSpPr>
          <p:nvPr>
            <p:ph type="body" idx="1"/>
          </p:nvPr>
        </p:nvSpPr>
        <p:spPr>
          <a:xfrm>
            <a:off x="1366159" y="4965614"/>
            <a:ext cx="9623404" cy="834454"/>
          </a:xfrm>
        </p:spPr>
        <p:txBody>
          <a:bodyPr vert="horz" lIns="91440" tIns="45720" rIns="91440" bIns="45720" rtlCol="0">
            <a:normAutofit/>
          </a:bodyPr>
          <a:lstStyle/>
          <a:p>
            <a:endParaRPr lang="en-US" sz="2400" kern="1200">
              <a:solidFill>
                <a:schemeClr val="tx1"/>
              </a:solidFill>
              <a:latin typeface="+mn-lt"/>
              <a:ea typeface="+mn-ea"/>
              <a:cs typeface="+mn-cs"/>
            </a:endParaRPr>
          </a:p>
        </p:txBody>
      </p:sp>
    </p:spTree>
    <p:extLst>
      <p:ext uri="{BB962C8B-B14F-4D97-AF65-F5344CB8AC3E}">
        <p14:creationId xmlns:p14="http://schemas.microsoft.com/office/powerpoint/2010/main" val="1165898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Content Placeholder 4" descr="Empty table and chairs in office break room">
            <a:extLst>
              <a:ext uri="{FF2B5EF4-FFF2-40B4-BE49-F238E27FC236}">
                <a16:creationId xmlns:a16="http://schemas.microsoft.com/office/drawing/2014/main" id="{3CB06CD6-3124-434F-9EE4-A7666463C625}"/>
              </a:ext>
            </a:extLst>
          </p:cNvPr>
          <p:cNvPicPr>
            <a:picLocks noGrp="1" noChangeAspect="1"/>
          </p:cNvPicPr>
          <p:nvPr>
            <p:ph idx="4294967295"/>
          </p:nvPr>
        </p:nvPicPr>
        <p:blipFill rotWithShape="1">
          <a:blip r:embed="rId2"/>
          <a:srcRect t="20495"/>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8C9C1818-2425-3E49-AFB0-39D450FFCCA6}"/>
              </a:ext>
            </a:extLst>
          </p:cNvPr>
          <p:cNvSpPr/>
          <p:nvPr/>
        </p:nvSpPr>
        <p:spPr>
          <a:xfrm>
            <a:off x="3388434" y="1160782"/>
            <a:ext cx="5005537"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Report = Support</a:t>
            </a:r>
          </a:p>
        </p:txBody>
      </p:sp>
      <p:sp>
        <p:nvSpPr>
          <p:cNvPr id="11" name="Rectangle 10">
            <a:extLst>
              <a:ext uri="{FF2B5EF4-FFF2-40B4-BE49-F238E27FC236}">
                <a16:creationId xmlns:a16="http://schemas.microsoft.com/office/drawing/2014/main" id="{72E051E6-FCDE-6E4C-892D-AEF84DA53944}"/>
              </a:ext>
            </a:extLst>
          </p:cNvPr>
          <p:cNvSpPr/>
          <p:nvPr/>
        </p:nvSpPr>
        <p:spPr>
          <a:xfrm>
            <a:off x="420504" y="2670711"/>
            <a:ext cx="11350992"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FF0000"/>
                </a:solidFill>
                <a:effectLst/>
              </a:rPr>
              <a:t>Report </a:t>
            </a:r>
            <a:r>
              <a:rPr lang="en-US" sz="5400" b="1" dirty="0">
                <a:ln w="22225">
                  <a:solidFill>
                    <a:schemeClr val="accent2"/>
                  </a:solidFill>
                  <a:prstDash val="solid"/>
                </a:ln>
                <a:solidFill>
                  <a:srgbClr val="FF0000"/>
                </a:solidFill>
              </a:rPr>
              <a:t>≠</a:t>
            </a:r>
            <a:r>
              <a:rPr lang="en-US" sz="5400" b="1" cap="none" spc="0" dirty="0">
                <a:ln w="22225">
                  <a:solidFill>
                    <a:schemeClr val="accent2"/>
                  </a:solidFill>
                  <a:prstDash val="solid"/>
                </a:ln>
                <a:solidFill>
                  <a:srgbClr val="FF0000"/>
                </a:solidFill>
                <a:effectLst/>
              </a:rPr>
              <a:t> Automatic Resolution Process</a:t>
            </a:r>
          </a:p>
        </p:txBody>
      </p:sp>
    </p:spTree>
    <p:extLst>
      <p:ext uri="{BB962C8B-B14F-4D97-AF65-F5344CB8AC3E}">
        <p14:creationId xmlns:p14="http://schemas.microsoft.com/office/powerpoint/2010/main" val="1500474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5016AEC-0320-4ED0-8ECB-FE11DDDFE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3CDB30C-1F82-41E6-A067-831D6E891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DDA86DD-F997-4F66-A87C-5B58AB6D1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41B827-437E-40A3-A732-669230D6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FB3BF1B-4035-B745-B67C-E6C0C131CFF1}"/>
              </a:ext>
            </a:extLst>
          </p:cNvPr>
          <p:cNvSpPr>
            <a:spLocks noGrp="1"/>
          </p:cNvSpPr>
          <p:nvPr>
            <p:ph type="title"/>
          </p:nvPr>
        </p:nvSpPr>
        <p:spPr>
          <a:xfrm>
            <a:off x="1523984" y="1054121"/>
            <a:ext cx="9465131" cy="1184111"/>
          </a:xfrm>
        </p:spPr>
        <p:txBody>
          <a:bodyPr>
            <a:normAutofit/>
          </a:bodyPr>
          <a:lstStyle/>
          <a:p>
            <a:pPr algn="ctr"/>
            <a:r>
              <a:rPr lang="en-US" dirty="0"/>
              <a:t>Official Reporting Channels </a:t>
            </a:r>
          </a:p>
        </p:txBody>
      </p:sp>
      <p:sp>
        <p:nvSpPr>
          <p:cNvPr id="5" name="Content Placeholder 4">
            <a:extLst>
              <a:ext uri="{FF2B5EF4-FFF2-40B4-BE49-F238E27FC236}">
                <a16:creationId xmlns:a16="http://schemas.microsoft.com/office/drawing/2014/main" id="{0CB5AA47-3F5A-E349-A3C0-3D19637059A3}"/>
              </a:ext>
            </a:extLst>
          </p:cNvPr>
          <p:cNvSpPr>
            <a:spLocks noGrp="1"/>
          </p:cNvSpPr>
          <p:nvPr>
            <p:ph idx="1"/>
          </p:nvPr>
        </p:nvSpPr>
        <p:spPr>
          <a:xfrm>
            <a:off x="1524000" y="2399099"/>
            <a:ext cx="9465564" cy="3400969"/>
          </a:xfrm>
        </p:spPr>
        <p:txBody>
          <a:bodyPr>
            <a:normAutofit/>
          </a:bodyPr>
          <a:lstStyle/>
          <a:p>
            <a:r>
              <a:rPr lang="en-US" sz="2400" dirty="0"/>
              <a:t>In Person -&gt; 900 N. Grand Ave., </a:t>
            </a:r>
            <a:r>
              <a:rPr lang="en-US" sz="2400" dirty="0" err="1"/>
              <a:t>Caruth</a:t>
            </a:r>
            <a:r>
              <a:rPr lang="en-US" sz="2400" dirty="0"/>
              <a:t> Admin., STE 6I</a:t>
            </a:r>
          </a:p>
          <a:p>
            <a:r>
              <a:rPr lang="en-US" sz="2400" dirty="0"/>
              <a:t>Mail -&gt; 900 N. Grand Ave., STE 6I Sherman, TX 75090</a:t>
            </a:r>
          </a:p>
          <a:p>
            <a:r>
              <a:rPr lang="en-US" sz="2400" dirty="0"/>
              <a:t>Email -&gt; </a:t>
            </a:r>
            <a:r>
              <a:rPr lang="en-US" sz="2400" dirty="0">
                <a:hlinkClick r:id="rId2"/>
              </a:rPr>
              <a:t>moelfke@austincollege.edu</a:t>
            </a:r>
            <a:r>
              <a:rPr lang="en-US" sz="2400" dirty="0"/>
              <a:t> // </a:t>
            </a:r>
            <a:r>
              <a:rPr lang="en-US" sz="2400" dirty="0">
                <a:hlinkClick r:id="rId3"/>
              </a:rPr>
              <a:t>jsapp@austincollege.edu</a:t>
            </a:r>
            <a:r>
              <a:rPr lang="en-US" sz="2400" dirty="0"/>
              <a:t> </a:t>
            </a:r>
          </a:p>
          <a:p>
            <a:r>
              <a:rPr lang="en-US" sz="2400" dirty="0"/>
              <a:t>Phone -&gt; 903.813.2433 // 903.813.2432</a:t>
            </a:r>
          </a:p>
          <a:p>
            <a:r>
              <a:rPr lang="en-US" sz="2400" dirty="0"/>
              <a:t>Phone/Phone Anonymous -&gt; 866.943.5787</a:t>
            </a:r>
          </a:p>
          <a:p>
            <a:r>
              <a:rPr lang="en-US" sz="2400" dirty="0"/>
              <a:t>Online/Online Anonymous -&gt;  </a:t>
            </a:r>
            <a:r>
              <a:rPr lang="en-US" sz="2400" dirty="0">
                <a:hlinkClick r:id="rId4"/>
              </a:rPr>
              <a:t>https://hopper.austincollege.edu/hlive/webhopper?TOKENIDX=6472200303&amp;SS=1&amp;APP=ST&amp;CONSTITUENCY=WBST</a:t>
            </a:r>
            <a:r>
              <a:rPr lang="en-US" sz="2400" dirty="0"/>
              <a:t> </a:t>
            </a:r>
          </a:p>
          <a:p>
            <a:endParaRPr lang="en-US" sz="2400" dirty="0"/>
          </a:p>
        </p:txBody>
      </p:sp>
    </p:spTree>
    <p:extLst>
      <p:ext uri="{BB962C8B-B14F-4D97-AF65-F5344CB8AC3E}">
        <p14:creationId xmlns:p14="http://schemas.microsoft.com/office/powerpoint/2010/main" val="17564393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D25E4-DA15-8647-A0A3-24809D9DC520}"/>
              </a:ext>
            </a:extLst>
          </p:cNvPr>
          <p:cNvSpPr>
            <a:spLocks noGrp="1"/>
          </p:cNvSpPr>
          <p:nvPr>
            <p:ph type="title"/>
          </p:nvPr>
        </p:nvSpPr>
        <p:spPr>
          <a:xfrm>
            <a:off x="6581538" y="1293938"/>
            <a:ext cx="5138808" cy="3592768"/>
          </a:xfrm>
          <a:noFill/>
        </p:spPr>
        <p:txBody>
          <a:bodyPr vert="horz" lIns="91440" tIns="45720" rIns="91440" bIns="45720" rtlCol="0" anchor="b">
            <a:normAutofit fontScale="90000"/>
          </a:bodyPr>
          <a:lstStyle/>
          <a:p>
            <a:pPr algn="ctr"/>
            <a:r>
              <a:rPr lang="en-US" sz="6600" u="sng" dirty="0"/>
              <a:t>Sexual Misconduct Policy &amp; Reporting Link </a:t>
            </a:r>
          </a:p>
        </p:txBody>
      </p:sp>
      <p:sp>
        <p:nvSpPr>
          <p:cNvPr id="13" name="Rectangle 9">
            <a:extLst>
              <a:ext uri="{FF2B5EF4-FFF2-40B4-BE49-F238E27FC236}">
                <a16:creationId xmlns:a16="http://schemas.microsoft.com/office/drawing/2014/main" id="{8AD13924-DC7C-4339-B194-8A4EFFBF2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610758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72458505-C9BA-445F-AE75-CFC7FF04F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480917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9EB024D-0D4E-FB47-992E-A198F3A9A5F4}"/>
              </a:ext>
            </a:extLst>
          </p:cNvPr>
          <p:cNvSpPr txBox="1"/>
          <p:nvPr/>
        </p:nvSpPr>
        <p:spPr>
          <a:xfrm>
            <a:off x="6581538" y="5073445"/>
            <a:ext cx="5138808" cy="369332"/>
          </a:xfrm>
          <a:prstGeom prst="rect">
            <a:avLst/>
          </a:prstGeom>
          <a:noFill/>
        </p:spPr>
        <p:txBody>
          <a:bodyPr wrap="square" rtlCol="0">
            <a:spAutoFit/>
          </a:bodyPr>
          <a:lstStyle/>
          <a:p>
            <a:pPr algn="ctr"/>
            <a:r>
              <a:rPr lang="en-US" dirty="0"/>
              <a:t>(Bottom of every Austin College webpage)</a:t>
            </a:r>
          </a:p>
        </p:txBody>
      </p:sp>
      <p:pic>
        <p:nvPicPr>
          <p:cNvPr id="8" name="Content Placeholder 7" descr="Graphical user interface, application&#10;&#10;Description automatically generated with medium confidence">
            <a:extLst>
              <a:ext uri="{FF2B5EF4-FFF2-40B4-BE49-F238E27FC236}">
                <a16:creationId xmlns:a16="http://schemas.microsoft.com/office/drawing/2014/main" id="{698D952B-6575-6B5A-1904-3EC764AE5447}"/>
              </a:ext>
            </a:extLst>
          </p:cNvPr>
          <p:cNvPicPr>
            <a:picLocks noGrp="1" noChangeAspect="1"/>
          </p:cNvPicPr>
          <p:nvPr>
            <p:ph idx="1"/>
          </p:nvPr>
        </p:nvPicPr>
        <p:blipFill>
          <a:blip r:embed="rId2"/>
          <a:stretch>
            <a:fillRect/>
          </a:stretch>
        </p:blipFill>
        <p:spPr>
          <a:xfrm>
            <a:off x="1026802" y="824856"/>
            <a:ext cx="4049059" cy="5208265"/>
          </a:xfrm>
        </p:spPr>
      </p:pic>
    </p:spTree>
    <p:extLst>
      <p:ext uri="{BB962C8B-B14F-4D97-AF65-F5344CB8AC3E}">
        <p14:creationId xmlns:p14="http://schemas.microsoft.com/office/powerpoint/2010/main" val="24955562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85016AEC-0320-4ED0-8ECB-FE11DDDFE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3CDB30C-1F82-41E6-A067-831D6E891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DDA86DD-F997-4F66-A87C-5B58AB6D1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D241B827-437E-40A3-A732-669230D6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3679519-8AC4-6043-9FFF-8CA9EB2367A2}"/>
              </a:ext>
            </a:extLst>
          </p:cNvPr>
          <p:cNvSpPr>
            <a:spLocks noGrp="1"/>
          </p:cNvSpPr>
          <p:nvPr>
            <p:ph type="title"/>
          </p:nvPr>
        </p:nvSpPr>
        <p:spPr>
          <a:xfrm>
            <a:off x="1523984" y="1054121"/>
            <a:ext cx="9465131" cy="1184111"/>
          </a:xfrm>
        </p:spPr>
        <p:txBody>
          <a:bodyPr>
            <a:normAutofit/>
          </a:bodyPr>
          <a:lstStyle/>
          <a:p>
            <a:r>
              <a:rPr lang="en-US"/>
              <a:t>Supportive Measures </a:t>
            </a:r>
          </a:p>
        </p:txBody>
      </p:sp>
      <p:sp>
        <p:nvSpPr>
          <p:cNvPr id="5" name="Content Placeholder 4">
            <a:extLst>
              <a:ext uri="{FF2B5EF4-FFF2-40B4-BE49-F238E27FC236}">
                <a16:creationId xmlns:a16="http://schemas.microsoft.com/office/drawing/2014/main" id="{0DFBDEE5-F582-0A47-9E27-C1ED381EBCB3}"/>
              </a:ext>
            </a:extLst>
          </p:cNvPr>
          <p:cNvSpPr>
            <a:spLocks noGrp="1"/>
          </p:cNvSpPr>
          <p:nvPr>
            <p:ph idx="1"/>
          </p:nvPr>
        </p:nvSpPr>
        <p:spPr>
          <a:xfrm>
            <a:off x="1523984" y="2008315"/>
            <a:ext cx="9787129" cy="3954335"/>
          </a:xfrm>
        </p:spPr>
        <p:txBody>
          <a:bodyPr>
            <a:normAutofit fontScale="92500" lnSpcReduction="10000"/>
          </a:bodyPr>
          <a:lstStyle/>
          <a:p>
            <a:pPr marL="0" indent="0">
              <a:buNone/>
            </a:pPr>
            <a:r>
              <a:rPr lang="en-US" sz="2400" dirty="0"/>
              <a:t>Supportive measures may include:</a:t>
            </a:r>
          </a:p>
          <a:p>
            <a:pPr lvl="0"/>
            <a:r>
              <a:rPr lang="en-US" sz="2400" dirty="0"/>
              <a:t>Counseling, </a:t>
            </a:r>
          </a:p>
          <a:p>
            <a:pPr lvl="0"/>
            <a:r>
              <a:rPr lang="en-US" sz="2400" dirty="0"/>
              <a:t>Extensions of deadlines or other course-related adjustments, </a:t>
            </a:r>
          </a:p>
          <a:p>
            <a:pPr lvl="0"/>
            <a:r>
              <a:rPr lang="en-US" sz="2400" dirty="0"/>
              <a:t>Modifications of work or class schedules, </a:t>
            </a:r>
          </a:p>
          <a:p>
            <a:pPr lvl="0"/>
            <a:r>
              <a:rPr lang="en-US" sz="2400" dirty="0"/>
              <a:t>Campus escort services, </a:t>
            </a:r>
          </a:p>
          <a:p>
            <a:pPr lvl="0"/>
            <a:r>
              <a:rPr lang="en-US" sz="2400" dirty="0"/>
              <a:t>Mutual restrictions on contact between the parties, (No Contact Order) </a:t>
            </a:r>
          </a:p>
          <a:p>
            <a:pPr lvl="0"/>
            <a:r>
              <a:rPr lang="en-US" sz="2400" dirty="0"/>
              <a:t>Changes in work or housing locations,</a:t>
            </a:r>
          </a:p>
          <a:p>
            <a:pPr lvl="0"/>
            <a:r>
              <a:rPr lang="en-US" sz="2400" dirty="0"/>
              <a:t>Leaves of absence,</a:t>
            </a:r>
          </a:p>
          <a:p>
            <a:pPr lvl="0"/>
            <a:r>
              <a:rPr lang="en-US" sz="2400" dirty="0"/>
              <a:t>Honoring an order of protection or a no-contact order entered by a State civil or criminal court. Increased security and monitoring of certain areas of the campus. </a:t>
            </a:r>
          </a:p>
        </p:txBody>
      </p:sp>
    </p:spTree>
    <p:extLst>
      <p:ext uri="{BB962C8B-B14F-4D97-AF65-F5344CB8AC3E}">
        <p14:creationId xmlns:p14="http://schemas.microsoft.com/office/powerpoint/2010/main" val="36665980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A3F5928-D955-456A-97B5-AA390B8CE9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itle 3">
            <a:extLst>
              <a:ext uri="{FF2B5EF4-FFF2-40B4-BE49-F238E27FC236}">
                <a16:creationId xmlns:a16="http://schemas.microsoft.com/office/drawing/2014/main" id="{EFC01702-F322-F646-83C7-04EA02769FC8}"/>
              </a:ext>
            </a:extLst>
          </p:cNvPr>
          <p:cNvSpPr>
            <a:spLocks noGrp="1"/>
          </p:cNvSpPr>
          <p:nvPr>
            <p:ph type="title"/>
          </p:nvPr>
        </p:nvSpPr>
        <p:spPr>
          <a:xfrm>
            <a:off x="1256275" y="2271449"/>
            <a:ext cx="9679449" cy="2847058"/>
          </a:xfrm>
        </p:spPr>
        <p:txBody>
          <a:bodyPr vert="horz" lIns="91440" tIns="45720" rIns="91440" bIns="45720" rtlCol="0" anchor="b">
            <a:normAutofit/>
          </a:bodyPr>
          <a:lstStyle/>
          <a:p>
            <a:pPr algn="ctr"/>
            <a:r>
              <a:rPr lang="en-US" sz="8000" kern="1200" dirty="0">
                <a:solidFill>
                  <a:srgbClr val="FFFFFF"/>
                </a:solidFill>
                <a:latin typeface="+mj-lt"/>
                <a:ea typeface="+mj-ea"/>
                <a:cs typeface="+mj-cs"/>
              </a:rPr>
              <a:t>Employee Obligation to Report</a:t>
            </a:r>
          </a:p>
        </p:txBody>
      </p:sp>
      <p:sp>
        <p:nvSpPr>
          <p:cNvPr id="5" name="Text Placeholder 4">
            <a:extLst>
              <a:ext uri="{FF2B5EF4-FFF2-40B4-BE49-F238E27FC236}">
                <a16:creationId xmlns:a16="http://schemas.microsoft.com/office/drawing/2014/main" id="{5E32BBF3-0439-AD4E-85F3-C5718ECCF99A}"/>
              </a:ext>
            </a:extLst>
          </p:cNvPr>
          <p:cNvSpPr>
            <a:spLocks noGrp="1"/>
          </p:cNvSpPr>
          <p:nvPr>
            <p:ph type="body" idx="1"/>
          </p:nvPr>
        </p:nvSpPr>
        <p:spPr>
          <a:xfrm>
            <a:off x="1256275" y="5098254"/>
            <a:ext cx="9679449" cy="750259"/>
          </a:xfrm>
        </p:spPr>
        <p:txBody>
          <a:bodyPr vert="horz" lIns="91440" tIns="45720" rIns="91440" bIns="45720" rtlCol="0" anchor="ctr">
            <a:normAutofit/>
          </a:bodyPr>
          <a:lstStyle/>
          <a:p>
            <a:endParaRPr lang="en-US" sz="2000" kern="1200">
              <a:solidFill>
                <a:srgbClr val="FFFFFF"/>
              </a:solidFill>
              <a:latin typeface="+mn-lt"/>
              <a:ea typeface="+mn-ea"/>
              <a:cs typeface="+mn-cs"/>
            </a:endParaRPr>
          </a:p>
        </p:txBody>
      </p:sp>
      <p:cxnSp>
        <p:nvCxnSpPr>
          <p:cNvPr id="12" name="Straight Connector 11">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4"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954" y="2875093"/>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6"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3734" y="310438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8"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414" y="361953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22707479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5016AEC-0320-4ED0-8ECB-FE11DDDFE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3CDB30C-1F82-41E6-A067-831D6E891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DDA86DD-F997-4F66-A87C-5B58AB6D1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41B827-437E-40A3-A732-669230D6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84011BA-8DCF-1C44-93C8-65434BE0EE0F}"/>
              </a:ext>
            </a:extLst>
          </p:cNvPr>
          <p:cNvSpPr>
            <a:spLocks noGrp="1"/>
          </p:cNvSpPr>
          <p:nvPr>
            <p:ph type="title"/>
          </p:nvPr>
        </p:nvSpPr>
        <p:spPr>
          <a:xfrm>
            <a:off x="1523984" y="1054121"/>
            <a:ext cx="9465131" cy="1184111"/>
          </a:xfrm>
        </p:spPr>
        <p:txBody>
          <a:bodyPr>
            <a:normAutofit/>
          </a:bodyPr>
          <a:lstStyle/>
          <a:p>
            <a:r>
              <a:rPr lang="en-US" dirty="0"/>
              <a:t>Employees </a:t>
            </a:r>
          </a:p>
        </p:txBody>
      </p:sp>
      <p:sp>
        <p:nvSpPr>
          <p:cNvPr id="5" name="Content Placeholder 4">
            <a:extLst>
              <a:ext uri="{FF2B5EF4-FFF2-40B4-BE49-F238E27FC236}">
                <a16:creationId xmlns:a16="http://schemas.microsoft.com/office/drawing/2014/main" id="{9084DC73-E69E-2947-AAB2-30664FC30AF4}"/>
              </a:ext>
            </a:extLst>
          </p:cNvPr>
          <p:cNvSpPr>
            <a:spLocks noGrp="1"/>
          </p:cNvSpPr>
          <p:nvPr>
            <p:ph idx="1"/>
          </p:nvPr>
        </p:nvSpPr>
        <p:spPr>
          <a:xfrm>
            <a:off x="1524000" y="2399099"/>
            <a:ext cx="9465564" cy="3400969"/>
          </a:xfrm>
        </p:spPr>
        <p:txBody>
          <a:bodyPr>
            <a:normAutofit/>
          </a:bodyPr>
          <a:lstStyle/>
          <a:p>
            <a:r>
              <a:rPr lang="en-US" sz="2400"/>
              <a:t>All Employees of Austin College who, in the course and scope of employment, witnesses or receives information regarding the occurrence of an incident that the employee reasonably believes constitutes sexual harassment, sexual assault, dating violence, or stalking and is alleged to have been committed by or against a person who was a student enrolled at or an employee of the institution at the time of the incident must report that information to the Title IX Coordinator. </a:t>
            </a:r>
          </a:p>
        </p:txBody>
      </p:sp>
    </p:spTree>
    <p:extLst>
      <p:ext uri="{BB962C8B-B14F-4D97-AF65-F5344CB8AC3E}">
        <p14:creationId xmlns:p14="http://schemas.microsoft.com/office/powerpoint/2010/main" val="26077828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16"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20" name="Freeform: Shape 19">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6" name="Freeform: Shape 25">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a:off x="786385" y="841248"/>
            <a:ext cx="3515244" cy="5340097"/>
          </a:xfrm>
        </p:spPr>
        <p:txBody>
          <a:bodyPr anchor="ctr">
            <a:normAutofit/>
          </a:bodyPr>
          <a:lstStyle/>
          <a:p>
            <a:pPr marL="0"/>
            <a:r>
              <a:rPr lang="en-US" dirty="0">
                <a:solidFill>
                  <a:schemeClr val="bg1"/>
                </a:solidFill>
              </a:rPr>
              <a:t>Reporting Requirements - 1</a:t>
            </a:r>
          </a:p>
        </p:txBody>
      </p:sp>
      <p:sp>
        <p:nvSpPr>
          <p:cNvPr id="4" name="Footer Placeholder 3"/>
          <p:cNvSpPr>
            <a:spLocks noGrp="1"/>
          </p:cNvSpPr>
          <p:nvPr>
            <p:ph type="ftr" sz="quarter" idx="11"/>
          </p:nvPr>
        </p:nvSpPr>
        <p:spPr>
          <a:xfrm rot="5400000">
            <a:off x="10040112" y="4032504"/>
            <a:ext cx="3657600" cy="640080"/>
          </a:xfrm>
        </p:spPr>
        <p:txBody>
          <a:bodyPr anchor="ctr">
            <a:normAutofit/>
          </a:bodyPr>
          <a:lstStyle/>
          <a:p>
            <a:pPr>
              <a:spcAft>
                <a:spcPts val="600"/>
              </a:spcAft>
            </a:pPr>
            <a:r>
              <a:rPr lang="en-US" sz="1000">
                <a:solidFill>
                  <a:schemeClr val="tx2"/>
                </a:solidFill>
              </a:rPr>
              <a:t>Training Slide #24</a:t>
            </a:r>
          </a:p>
        </p:txBody>
      </p:sp>
      <p:sp>
        <p:nvSpPr>
          <p:cNvPr id="5" name="Slide Number Placeholder 4"/>
          <p:cNvSpPr>
            <a:spLocks noGrp="1"/>
          </p:cNvSpPr>
          <p:nvPr>
            <p:ph type="sldNum" sz="quarter" idx="4"/>
          </p:nvPr>
        </p:nvSpPr>
        <p:spPr>
          <a:xfrm>
            <a:off x="11548872" y="6217920"/>
            <a:ext cx="640080" cy="640080"/>
          </a:xfrm>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fld id="{919E3AB5-2075-4D05-9263-E6829DCFE8AA}" type="slidenum">
              <a:rPr lang="en-US" sz="1600">
                <a:solidFill>
                  <a:schemeClr val="tx2"/>
                </a:solidFill>
              </a:rPr>
              <a:pPr algn="ctr">
                <a:spcAft>
                  <a:spcPts val="600"/>
                </a:spcAft>
              </a:pPr>
              <a:t>35</a:t>
            </a:fld>
            <a:endParaRPr lang="en-US" sz="1600">
              <a:solidFill>
                <a:schemeClr val="tx2"/>
              </a:solidFill>
            </a:endParaRPr>
          </a:p>
        </p:txBody>
      </p:sp>
      <p:graphicFrame>
        <p:nvGraphicFramePr>
          <p:cNvPr id="7" name="Content Placeholder 2">
            <a:extLst>
              <a:ext uri="{FF2B5EF4-FFF2-40B4-BE49-F238E27FC236}">
                <a16:creationId xmlns:a16="http://schemas.microsoft.com/office/drawing/2014/main" id="{5E07190A-D149-6A4A-CE00-3BAF57EF45DD}"/>
              </a:ext>
            </a:extLst>
          </p:cNvPr>
          <p:cNvGraphicFramePr>
            <a:graphicFrameLocks noGrp="1"/>
          </p:cNvGraphicFramePr>
          <p:nvPr>
            <p:ph idx="1"/>
            <p:extLst>
              <p:ext uri="{D42A27DB-BD31-4B8C-83A1-F6EECF244321}">
                <p14:modId xmlns:p14="http://schemas.microsoft.com/office/powerpoint/2010/main" val="1639315162"/>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0860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43277" y="712269"/>
            <a:ext cx="3370998" cy="5502264"/>
          </a:xfrm>
        </p:spPr>
        <p:txBody>
          <a:bodyPr>
            <a:normAutofit/>
          </a:bodyPr>
          <a:lstStyle/>
          <a:p>
            <a:pPr marL="0"/>
            <a:r>
              <a:rPr lang="en-US" dirty="0">
                <a:solidFill>
                  <a:srgbClr val="FFFFFF"/>
                </a:solidFill>
              </a:rPr>
              <a:t>Reporting Requirements - 2</a:t>
            </a:r>
          </a:p>
        </p:txBody>
      </p:sp>
      <p:cxnSp>
        <p:nvCxnSpPr>
          <p:cNvPr id="13" name="Straight Connector 12">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1"/>
          </p:nvPr>
        </p:nvSpPr>
        <p:spPr>
          <a:xfrm>
            <a:off x="5280024" y="6356350"/>
            <a:ext cx="2873375" cy="365125"/>
          </a:xfrm>
        </p:spPr>
        <p:txBody>
          <a:bodyPr>
            <a:normAutofit/>
          </a:bodyPr>
          <a:lstStyle/>
          <a:p>
            <a:pPr algn="l">
              <a:spcAft>
                <a:spcPts val="600"/>
              </a:spcAft>
            </a:pPr>
            <a:r>
              <a:rPr lang="en-US">
                <a:solidFill>
                  <a:schemeClr val="tx1">
                    <a:lumMod val="75000"/>
                    <a:lumOff val="25000"/>
                    <a:alpha val="70000"/>
                  </a:schemeClr>
                </a:solidFill>
              </a:rPr>
              <a:t>Training Slide #25</a:t>
            </a:r>
          </a:p>
        </p:txBody>
      </p:sp>
      <p:sp>
        <p:nvSpPr>
          <p:cNvPr id="5" name="Slide Number Placeholder 4"/>
          <p:cNvSpPr>
            <a:spLocks noGrp="1"/>
          </p:cNvSpPr>
          <p:nvPr>
            <p:ph type="sldNum" sz="quarter" idx="4"/>
          </p:nvPr>
        </p:nvSpPr>
        <p:spPr>
          <a:xfrm>
            <a:off x="8610600" y="6356350"/>
            <a:ext cx="2743200" cy="365125"/>
          </a:xfrm>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919E3AB5-2075-4D05-9263-E6829DCFE8AA}" type="slidenum">
              <a:rPr lang="en-US">
                <a:solidFill>
                  <a:schemeClr val="tx1">
                    <a:lumMod val="75000"/>
                    <a:lumOff val="25000"/>
                    <a:alpha val="70000"/>
                  </a:schemeClr>
                </a:solidFill>
              </a:rPr>
              <a:pPr>
                <a:spcAft>
                  <a:spcPts val="600"/>
                </a:spcAft>
              </a:pPr>
              <a:t>36</a:t>
            </a:fld>
            <a:endParaRPr lang="en-US">
              <a:solidFill>
                <a:schemeClr val="tx1">
                  <a:lumMod val="75000"/>
                  <a:lumOff val="25000"/>
                  <a:alpha val="70000"/>
                </a:schemeClr>
              </a:solidFill>
            </a:endParaRPr>
          </a:p>
        </p:txBody>
      </p:sp>
      <p:graphicFrame>
        <p:nvGraphicFramePr>
          <p:cNvPr id="7" name="Content Placeholder 2">
            <a:extLst>
              <a:ext uri="{FF2B5EF4-FFF2-40B4-BE49-F238E27FC236}">
                <a16:creationId xmlns:a16="http://schemas.microsoft.com/office/drawing/2014/main" id="{0715691D-6C7D-2514-5C73-A8C0C0A1D0F4}"/>
              </a:ext>
            </a:extLst>
          </p:cNvPr>
          <p:cNvGraphicFramePr>
            <a:graphicFrameLocks noGrp="1"/>
          </p:cNvGraphicFramePr>
          <p:nvPr>
            <p:ph idx="1"/>
            <p:extLst>
              <p:ext uri="{D42A27DB-BD31-4B8C-83A1-F6EECF244321}">
                <p14:modId xmlns:p14="http://schemas.microsoft.com/office/powerpoint/2010/main" val="4184807267"/>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981AA3F2-181F-3A5B-2C57-6BE6B69AB470}"/>
              </a:ext>
            </a:extLst>
          </p:cNvPr>
          <p:cNvSpPr/>
          <p:nvPr/>
        </p:nvSpPr>
        <p:spPr>
          <a:xfrm>
            <a:off x="5280024" y="3428999"/>
            <a:ext cx="6269038" cy="25773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1530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pPr marL="0"/>
            <a:r>
              <a:rPr lang="en-US">
                <a:solidFill>
                  <a:srgbClr val="FFFFFF"/>
                </a:solidFill>
              </a:rPr>
              <a:t>What must be reported by an employee? - 1</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en-US"/>
              <a:t>ALL INFORMATION</a:t>
            </a:r>
            <a:r>
              <a:rPr lang="en-US" dirty="0"/>
              <a:t>,</a:t>
            </a:r>
            <a:r>
              <a:rPr lang="en-US"/>
              <a:t> </a:t>
            </a:r>
            <a:r>
              <a:rPr lang="en-US" dirty="0"/>
              <a:t>unless the report is made to an employee who is designated or licensed to maintain confidentiality.</a:t>
            </a:r>
          </a:p>
          <a:p>
            <a:r>
              <a:rPr lang="en-US" dirty="0"/>
              <a:t>An employee must report: </a:t>
            </a:r>
          </a:p>
          <a:p>
            <a:pPr lvl="1"/>
            <a:r>
              <a:rPr lang="en-US" dirty="0"/>
              <a:t>All information relevant to the incident known to the employee </a:t>
            </a:r>
          </a:p>
          <a:p>
            <a:pPr lvl="2"/>
            <a:r>
              <a:rPr lang="en-US" dirty="0"/>
              <a:t>Regardless of when or where the incident occurred</a:t>
            </a:r>
          </a:p>
          <a:p>
            <a:pPr lvl="2"/>
            <a:r>
              <a:rPr lang="en-US" dirty="0"/>
              <a:t>For purposes of the institution’s investigation</a:t>
            </a:r>
          </a:p>
          <a:p>
            <a:pPr lvl="2"/>
            <a:r>
              <a:rPr lang="en-US" dirty="0"/>
              <a:t>To redress the incident via interim measures or other forms of support</a:t>
            </a:r>
          </a:p>
          <a:p>
            <a:pPr lvl="2"/>
            <a:r>
              <a:rPr lang="en-US" dirty="0"/>
              <a:t>To convey an alleged victim’s request for confidentiality</a:t>
            </a:r>
          </a:p>
        </p:txBody>
      </p:sp>
      <p:sp>
        <p:nvSpPr>
          <p:cNvPr id="4" name="Footer Placeholder 3"/>
          <p:cNvSpPr>
            <a:spLocks noGrp="1"/>
          </p:cNvSpPr>
          <p:nvPr>
            <p:ph type="ftr" sz="quarter" idx="11"/>
          </p:nvPr>
        </p:nvSpPr>
        <p:spPr>
          <a:xfrm>
            <a:off x="4038600" y="6356350"/>
            <a:ext cx="5251174" cy="365125"/>
          </a:xfrm>
        </p:spPr>
        <p:txBody>
          <a:bodyPr>
            <a:normAutofit/>
          </a:bodyPr>
          <a:lstStyle/>
          <a:p>
            <a:pPr>
              <a:spcAft>
                <a:spcPts val="600"/>
              </a:spcAft>
            </a:pPr>
            <a:r>
              <a:rPr lang="en-US" dirty="0"/>
              <a:t>Training Slide #26</a:t>
            </a:r>
            <a:endParaRPr lang="en-US"/>
          </a:p>
        </p:txBody>
      </p:sp>
      <p:sp>
        <p:nvSpPr>
          <p:cNvPr id="5" name="Slide Number Placeholder 4"/>
          <p:cNvSpPr>
            <a:spLocks noGrp="1"/>
          </p:cNvSpPr>
          <p:nvPr>
            <p:ph type="sldNum" sz="quarter" idx="4"/>
          </p:nvPr>
        </p:nvSpPr>
        <p:spPr>
          <a:xfrm>
            <a:off x="9541564" y="6356350"/>
            <a:ext cx="1812235" cy="365125"/>
          </a:xfrm>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919E3AB5-2075-4D05-9263-E6829DCFE8AA}" type="slidenum">
              <a:rPr lang="en-US" smtClean="0"/>
              <a:pPr>
                <a:spcAft>
                  <a:spcPts val="600"/>
                </a:spcAft>
              </a:pPr>
              <a:t>37</a:t>
            </a:fld>
            <a:endParaRPr lang="en-US"/>
          </a:p>
        </p:txBody>
      </p:sp>
    </p:spTree>
    <p:extLst>
      <p:ext uri="{BB962C8B-B14F-4D97-AF65-F5344CB8AC3E}">
        <p14:creationId xmlns:p14="http://schemas.microsoft.com/office/powerpoint/2010/main" val="1856285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pPr marL="0"/>
            <a:r>
              <a:rPr lang="en-US">
                <a:solidFill>
                  <a:srgbClr val="FFFFFF"/>
                </a:solidFill>
              </a:rPr>
              <a:t>What must be reported by an employee? - 2</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US" sz="2400" i="1"/>
              <a:t>Example: A lecturer shares with their department chair that a tenured faculty member in the department made unwanted sexual advances toward the lecturer. The lecturer asks the department chair to keep the concern anonymous. Can the department chair withhold the lecturer’s name when making the report to the Title IX Coordinator?</a:t>
            </a:r>
          </a:p>
          <a:p>
            <a:pPr marL="0" indent="0">
              <a:buNone/>
            </a:pPr>
            <a:endParaRPr lang="en-US" sz="2400"/>
          </a:p>
          <a:p>
            <a:pPr marL="0" indent="0">
              <a:buNone/>
            </a:pPr>
            <a:r>
              <a:rPr lang="en-US" sz="2400" b="1" i="1"/>
              <a:t>No. The department chair must share all information known to them with the Title IX Coordinator.  The department chair should indicate that the lecturer wishes to remain anonymous, and the Title IX Coordinator will take that into account in moving forward with the matter.</a:t>
            </a:r>
            <a:endParaRPr lang="en-US" sz="2400" b="1"/>
          </a:p>
          <a:p>
            <a:pPr marL="0" indent="0">
              <a:buNone/>
            </a:pPr>
            <a:endParaRPr lang="en-US" sz="2400"/>
          </a:p>
        </p:txBody>
      </p:sp>
      <p:sp>
        <p:nvSpPr>
          <p:cNvPr id="4" name="Footer Placeholder 3"/>
          <p:cNvSpPr>
            <a:spLocks noGrp="1"/>
          </p:cNvSpPr>
          <p:nvPr>
            <p:ph type="ftr" sz="quarter" idx="11"/>
          </p:nvPr>
        </p:nvSpPr>
        <p:spPr>
          <a:xfrm>
            <a:off x="4038600" y="6356350"/>
            <a:ext cx="5251174" cy="365125"/>
          </a:xfrm>
        </p:spPr>
        <p:txBody>
          <a:bodyPr>
            <a:normAutofit/>
          </a:bodyPr>
          <a:lstStyle/>
          <a:p>
            <a:pPr>
              <a:spcAft>
                <a:spcPts val="600"/>
              </a:spcAft>
            </a:pPr>
            <a:r>
              <a:rPr lang="en-US" dirty="0"/>
              <a:t>Training Slide #27</a:t>
            </a:r>
            <a:endParaRPr lang="en-US"/>
          </a:p>
        </p:txBody>
      </p:sp>
      <p:sp>
        <p:nvSpPr>
          <p:cNvPr id="5" name="Slide Number Placeholder 4"/>
          <p:cNvSpPr>
            <a:spLocks noGrp="1"/>
          </p:cNvSpPr>
          <p:nvPr>
            <p:ph type="sldNum" sz="quarter" idx="4"/>
          </p:nvPr>
        </p:nvSpPr>
        <p:spPr>
          <a:xfrm>
            <a:off x="9541564" y="6356350"/>
            <a:ext cx="1812235" cy="365125"/>
          </a:xfrm>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919E3AB5-2075-4D05-9263-E6829DCFE8AA}" type="slidenum">
              <a:rPr lang="en-US" smtClean="0"/>
              <a:pPr>
                <a:spcAft>
                  <a:spcPts val="600"/>
                </a:spcAft>
              </a:pPr>
              <a:t>38</a:t>
            </a:fld>
            <a:endParaRPr lang="en-US"/>
          </a:p>
        </p:txBody>
      </p:sp>
      <p:sp>
        <p:nvSpPr>
          <p:cNvPr id="6" name="Rectangle 5">
            <a:extLst>
              <a:ext uri="{FF2B5EF4-FFF2-40B4-BE49-F238E27FC236}">
                <a16:creationId xmlns:a16="http://schemas.microsoft.com/office/drawing/2014/main" id="{B6C05DA5-5E55-9C77-9B61-593F99E0396E}"/>
              </a:ext>
            </a:extLst>
          </p:cNvPr>
          <p:cNvSpPr/>
          <p:nvPr/>
        </p:nvSpPr>
        <p:spPr>
          <a:xfrm>
            <a:off x="4447308" y="3429000"/>
            <a:ext cx="6906491" cy="23442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2790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22D7ED-86C5-2C49-926E-D129EE3F7295}"/>
              </a:ext>
            </a:extLst>
          </p:cNvPr>
          <p:cNvSpPr>
            <a:spLocks noGrp="1"/>
          </p:cNvSpPr>
          <p:nvPr>
            <p:ph type="title"/>
          </p:nvPr>
        </p:nvSpPr>
        <p:spPr>
          <a:xfrm>
            <a:off x="956826" y="1112969"/>
            <a:ext cx="3937298" cy="4166010"/>
          </a:xfrm>
        </p:spPr>
        <p:txBody>
          <a:bodyPr>
            <a:normAutofit/>
          </a:bodyPr>
          <a:lstStyle/>
          <a:p>
            <a:pPr marL="0"/>
            <a:r>
              <a:rPr lang="en-US">
                <a:solidFill>
                  <a:srgbClr val="FFFFFF"/>
                </a:solidFill>
              </a:rPr>
              <a:t>Circumstances in which Employees </a:t>
            </a:r>
            <a:br>
              <a:rPr lang="en-US">
                <a:solidFill>
                  <a:srgbClr val="FFFFFF"/>
                </a:solidFill>
              </a:rPr>
            </a:br>
            <a:r>
              <a:rPr lang="en-US">
                <a:solidFill>
                  <a:srgbClr val="FFFFFF"/>
                </a:solidFill>
              </a:rPr>
              <a:t>Must Report - 1</a:t>
            </a:r>
          </a:p>
        </p:txBody>
      </p:sp>
      <p:sp>
        <p:nvSpPr>
          <p:cNvPr id="14" name="Freeform: Shape 13">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0AFF5029-A09F-1042-8648-2718AFE025C6}"/>
              </a:ext>
            </a:extLst>
          </p:cNvPr>
          <p:cNvSpPr>
            <a:spLocks noGrp="1"/>
          </p:cNvSpPr>
          <p:nvPr>
            <p:ph idx="1"/>
          </p:nvPr>
        </p:nvSpPr>
        <p:spPr>
          <a:xfrm>
            <a:off x="5904582" y="820880"/>
            <a:ext cx="5449218" cy="5535470"/>
          </a:xfrm>
        </p:spPr>
        <p:txBody>
          <a:bodyPr anchor="t">
            <a:normAutofit/>
          </a:bodyPr>
          <a:lstStyle/>
          <a:p>
            <a:r>
              <a:rPr lang="en-US" sz="2400" dirty="0"/>
              <a:t>Employees </a:t>
            </a:r>
            <a:r>
              <a:rPr lang="en-US" sz="2400" b="1" dirty="0"/>
              <a:t>shall promptly report </a:t>
            </a:r>
            <a:r>
              <a:rPr lang="en-US" sz="2400" dirty="0"/>
              <a:t>information regarding the occurrence of an incident the employee reasonably believes constitutes sexual harassment, sexual assault, dating violence, or stalking committed by or against a person who was or is a student or employee of the institution at the time of the alleged misconduct. </a:t>
            </a:r>
          </a:p>
          <a:p>
            <a:r>
              <a:rPr lang="en-US" sz="2400" dirty="0"/>
              <a:t>The employee shall report information that they witness, receive first hand, receive second hand or via “hearsay,” overhear, or are otherwise made aware of.</a:t>
            </a:r>
          </a:p>
          <a:p>
            <a:pPr marL="0" indent="0">
              <a:buNone/>
            </a:pPr>
            <a:endParaRPr lang="en-US" sz="2400" dirty="0"/>
          </a:p>
        </p:txBody>
      </p:sp>
      <p:sp>
        <p:nvSpPr>
          <p:cNvPr id="20" name="Freeform: Shape 19">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ooter Placeholder 3">
            <a:extLst>
              <a:ext uri="{FF2B5EF4-FFF2-40B4-BE49-F238E27FC236}">
                <a16:creationId xmlns:a16="http://schemas.microsoft.com/office/drawing/2014/main" id="{D027E47A-8ECE-5748-A2D6-91B36465AA9E}"/>
              </a:ext>
            </a:extLst>
          </p:cNvPr>
          <p:cNvSpPr>
            <a:spLocks noGrp="1"/>
          </p:cNvSpPr>
          <p:nvPr>
            <p:ph type="ftr" sz="quarter" idx="11"/>
          </p:nvPr>
        </p:nvSpPr>
        <p:spPr>
          <a:xfrm>
            <a:off x="6095999" y="6356350"/>
            <a:ext cx="4306957" cy="365125"/>
          </a:xfrm>
        </p:spPr>
        <p:txBody>
          <a:bodyPr>
            <a:normAutofit/>
          </a:bodyPr>
          <a:lstStyle/>
          <a:p>
            <a:pPr algn="l">
              <a:spcAft>
                <a:spcPts val="600"/>
              </a:spcAft>
            </a:pPr>
            <a:r>
              <a:rPr lang="en-US" dirty="0"/>
              <a:t>Training Slide #28</a:t>
            </a:r>
            <a:endParaRPr lang="en-US"/>
          </a:p>
        </p:txBody>
      </p:sp>
      <p:sp>
        <p:nvSpPr>
          <p:cNvPr id="5" name="Slide Number Placeholder 4">
            <a:extLst>
              <a:ext uri="{FF2B5EF4-FFF2-40B4-BE49-F238E27FC236}">
                <a16:creationId xmlns:a16="http://schemas.microsoft.com/office/drawing/2014/main" id="{F854FA2C-33F3-C147-AD4A-768E0FFDE0C9}"/>
              </a:ext>
            </a:extLst>
          </p:cNvPr>
          <p:cNvSpPr>
            <a:spLocks noGrp="1"/>
          </p:cNvSpPr>
          <p:nvPr>
            <p:ph type="sldNum" sz="quarter" idx="4"/>
          </p:nvPr>
        </p:nvSpPr>
        <p:spPr>
          <a:xfrm>
            <a:off x="10506330" y="6356350"/>
            <a:ext cx="847470" cy="365125"/>
          </a:xfrm>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spcBef>
                <a:spcPts val="0"/>
              </a:spcBef>
              <a:spcAft>
                <a:spcPts val="600"/>
              </a:spcAft>
              <a:buClrTx/>
              <a:buSzTx/>
              <a:buFontTx/>
              <a:buNone/>
              <a:tabLst/>
              <a:defRPr/>
            </a:pPr>
            <a:fld id="{919E3AB5-2075-4D05-9263-E6829DCFE8AA}" type="slidenum">
              <a:rPr lang="en-US" smtClean="0"/>
              <a:pPr marL="0" marR="0" lvl="0" indent="0" defTabSz="914400" rtl="0" eaLnBrk="1" fontAlgn="auto" latinLnBrk="0" hangingPunct="1">
                <a:spcBef>
                  <a:spcPts val="0"/>
                </a:spcBef>
                <a:spcAft>
                  <a:spcPts val="600"/>
                </a:spcAft>
                <a:buClrTx/>
                <a:buSzTx/>
                <a:buFontTx/>
                <a:buNone/>
                <a:tabLst/>
                <a:defRPr/>
              </a:pPr>
              <a:t>39</a:t>
            </a:fld>
            <a:endParaRPr kumimoji="0" lang="en-US" b="0" i="0" u="none" strike="noStrike" kern="1200" cap="none" spc="0" normalizeH="0" baseline="0" noProof="0">
              <a:ln>
                <a:noFill/>
              </a:ln>
              <a:effectLst/>
              <a:uLnTx/>
              <a:uFillTx/>
              <a:latin typeface="Tahoma"/>
              <a:ea typeface="+mn-ea"/>
              <a:cs typeface="+mn-cs"/>
            </a:endParaRPr>
          </a:p>
        </p:txBody>
      </p:sp>
    </p:spTree>
    <p:extLst>
      <p:ext uri="{BB962C8B-B14F-4D97-AF65-F5344CB8AC3E}">
        <p14:creationId xmlns:p14="http://schemas.microsoft.com/office/powerpoint/2010/main" val="37209148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B367CB-2FD4-F644-8205-0C5B5C75861D}"/>
              </a:ext>
            </a:extLst>
          </p:cNvPr>
          <p:cNvSpPr>
            <a:spLocks noGrp="1"/>
          </p:cNvSpPr>
          <p:nvPr>
            <p:ph type="title"/>
          </p:nvPr>
        </p:nvSpPr>
        <p:spPr>
          <a:xfrm>
            <a:off x="956826" y="1112969"/>
            <a:ext cx="3937298" cy="4166010"/>
          </a:xfrm>
        </p:spPr>
        <p:txBody>
          <a:bodyPr>
            <a:normAutofit/>
          </a:bodyPr>
          <a:lstStyle/>
          <a:p>
            <a:pPr marL="0"/>
            <a:r>
              <a:rPr lang="en-US">
                <a:solidFill>
                  <a:srgbClr val="FFFFFF"/>
                </a:solidFill>
              </a:rPr>
              <a:t>Circumstances in which Employees </a:t>
            </a:r>
            <a:br>
              <a:rPr lang="en-US">
                <a:solidFill>
                  <a:srgbClr val="FFFFFF"/>
                </a:solidFill>
              </a:rPr>
            </a:br>
            <a:r>
              <a:rPr lang="en-US">
                <a:solidFill>
                  <a:srgbClr val="FFFFFF"/>
                </a:solidFill>
              </a:rPr>
              <a:t>Must Report - 2</a:t>
            </a:r>
          </a:p>
        </p:txBody>
      </p:sp>
      <p:sp>
        <p:nvSpPr>
          <p:cNvPr id="14" name="Freeform: Shape 13">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1A645575-203B-A24D-85BD-82B6237770EE}"/>
              </a:ext>
            </a:extLst>
          </p:cNvPr>
          <p:cNvSpPr>
            <a:spLocks noGrp="1"/>
          </p:cNvSpPr>
          <p:nvPr>
            <p:ph idx="1"/>
          </p:nvPr>
        </p:nvSpPr>
        <p:spPr>
          <a:xfrm>
            <a:off x="5825070" y="820880"/>
            <a:ext cx="5528730" cy="5535470"/>
          </a:xfrm>
        </p:spPr>
        <p:txBody>
          <a:bodyPr anchor="t">
            <a:normAutofit/>
          </a:bodyPr>
          <a:lstStyle/>
          <a:p>
            <a:r>
              <a:rPr lang="en-US" sz="2400" dirty="0"/>
              <a:t>The employee is required to report regardless of when or where the incident occurred.</a:t>
            </a:r>
          </a:p>
          <a:p>
            <a:pPr lvl="1"/>
            <a:r>
              <a:rPr lang="en-US" dirty="0"/>
              <a:t>The exception is when incidents are disclosed at a sexual harassment, sexual assault, dating violence, or stalking public awareness event sponsored by the institution or by a student organization affiliated with the institution.</a:t>
            </a:r>
          </a:p>
          <a:p>
            <a:r>
              <a:rPr lang="en-US" sz="2400" dirty="0"/>
              <a:t>The employee is required to report all known details, including if and how the report was remedied and if the alleged victim has expressed a desire to keep the report confidential. </a:t>
            </a:r>
          </a:p>
          <a:p>
            <a:pPr marL="0" indent="0">
              <a:buNone/>
            </a:pPr>
            <a:endParaRPr lang="en-US" sz="1500" dirty="0"/>
          </a:p>
          <a:p>
            <a:endParaRPr lang="en-US" sz="1500" dirty="0"/>
          </a:p>
        </p:txBody>
      </p:sp>
      <p:sp>
        <p:nvSpPr>
          <p:cNvPr id="20" name="Freeform: Shape 19">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ooter Placeholder 3">
            <a:extLst>
              <a:ext uri="{FF2B5EF4-FFF2-40B4-BE49-F238E27FC236}">
                <a16:creationId xmlns:a16="http://schemas.microsoft.com/office/drawing/2014/main" id="{623A4854-01D0-CB47-B588-86392CD3C80C}"/>
              </a:ext>
            </a:extLst>
          </p:cNvPr>
          <p:cNvSpPr>
            <a:spLocks noGrp="1"/>
          </p:cNvSpPr>
          <p:nvPr>
            <p:ph type="ftr" sz="quarter" idx="11"/>
          </p:nvPr>
        </p:nvSpPr>
        <p:spPr>
          <a:xfrm>
            <a:off x="6095999" y="6356350"/>
            <a:ext cx="4306957" cy="365125"/>
          </a:xfrm>
        </p:spPr>
        <p:txBody>
          <a:bodyPr>
            <a:normAutofit/>
          </a:bodyPr>
          <a:lstStyle/>
          <a:p>
            <a:pPr algn="l">
              <a:spcAft>
                <a:spcPts val="600"/>
              </a:spcAft>
            </a:pPr>
            <a:r>
              <a:rPr lang="en-US" dirty="0"/>
              <a:t>Training Slide #29</a:t>
            </a:r>
            <a:endParaRPr lang="en-US"/>
          </a:p>
        </p:txBody>
      </p:sp>
      <p:sp>
        <p:nvSpPr>
          <p:cNvPr id="5" name="Slide Number Placeholder 4">
            <a:extLst>
              <a:ext uri="{FF2B5EF4-FFF2-40B4-BE49-F238E27FC236}">
                <a16:creationId xmlns:a16="http://schemas.microsoft.com/office/drawing/2014/main" id="{5C0FA846-2864-AA46-9FFD-7A2770A61058}"/>
              </a:ext>
            </a:extLst>
          </p:cNvPr>
          <p:cNvSpPr>
            <a:spLocks noGrp="1"/>
          </p:cNvSpPr>
          <p:nvPr>
            <p:ph type="sldNum" sz="quarter" idx="4"/>
          </p:nvPr>
        </p:nvSpPr>
        <p:spPr>
          <a:xfrm>
            <a:off x="10506330" y="6356350"/>
            <a:ext cx="847470" cy="365125"/>
          </a:xfrm>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spcBef>
                <a:spcPts val="0"/>
              </a:spcBef>
              <a:spcAft>
                <a:spcPts val="600"/>
              </a:spcAft>
              <a:buClrTx/>
              <a:buSzTx/>
              <a:buFontTx/>
              <a:buNone/>
              <a:tabLst/>
              <a:defRPr/>
            </a:pPr>
            <a:fld id="{919E3AB5-2075-4D05-9263-E6829DCFE8AA}" type="slidenum">
              <a:rPr lang="en-US" smtClean="0"/>
              <a:pPr marL="0" marR="0" lvl="0" indent="0" defTabSz="914400" rtl="0" eaLnBrk="1" fontAlgn="auto" latinLnBrk="0" hangingPunct="1">
                <a:spcBef>
                  <a:spcPts val="0"/>
                </a:spcBef>
                <a:spcAft>
                  <a:spcPts val="600"/>
                </a:spcAft>
                <a:buClrTx/>
                <a:buSzTx/>
                <a:buFontTx/>
                <a:buNone/>
                <a:tabLst/>
                <a:defRPr/>
              </a:pPr>
              <a:t>40</a:t>
            </a:fld>
            <a:endParaRPr kumimoji="0" lang="en-US" b="0" i="0" u="none" strike="noStrike" kern="1200" cap="none" spc="0" normalizeH="0" baseline="0" noProof="0">
              <a:ln>
                <a:noFill/>
              </a:ln>
              <a:effectLst/>
              <a:uLnTx/>
              <a:uFillTx/>
              <a:latin typeface="Tahoma"/>
              <a:ea typeface="+mn-ea"/>
              <a:cs typeface="+mn-cs"/>
            </a:endParaRPr>
          </a:p>
        </p:txBody>
      </p:sp>
    </p:spTree>
    <p:extLst>
      <p:ext uri="{BB962C8B-B14F-4D97-AF65-F5344CB8AC3E}">
        <p14:creationId xmlns:p14="http://schemas.microsoft.com/office/powerpoint/2010/main" val="33891325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B367CB-2FD4-F644-8205-0C5B5C75861D}"/>
              </a:ext>
            </a:extLst>
          </p:cNvPr>
          <p:cNvSpPr>
            <a:spLocks noGrp="1"/>
          </p:cNvSpPr>
          <p:nvPr>
            <p:ph type="title"/>
          </p:nvPr>
        </p:nvSpPr>
        <p:spPr>
          <a:xfrm>
            <a:off x="838200" y="365125"/>
            <a:ext cx="10515600" cy="1325563"/>
          </a:xfrm>
        </p:spPr>
        <p:txBody>
          <a:bodyPr>
            <a:normAutofit/>
          </a:bodyPr>
          <a:lstStyle/>
          <a:p>
            <a:pPr marL="0"/>
            <a:r>
              <a:rPr lang="en-US" sz="4200"/>
              <a:t>Circumstances in which Employees </a:t>
            </a:r>
            <a:br>
              <a:rPr lang="en-US" sz="4200"/>
            </a:br>
            <a:r>
              <a:rPr lang="en-US" sz="4200"/>
              <a:t>Must Report - 3</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1A645575-203B-A24D-85BD-82B6237770EE}"/>
              </a:ext>
            </a:extLst>
          </p:cNvPr>
          <p:cNvSpPr>
            <a:spLocks noGrp="1"/>
          </p:cNvSpPr>
          <p:nvPr>
            <p:ph idx="1"/>
          </p:nvPr>
        </p:nvSpPr>
        <p:spPr>
          <a:xfrm>
            <a:off x="838200" y="1929384"/>
            <a:ext cx="10515600" cy="4251960"/>
          </a:xfrm>
        </p:spPr>
        <p:txBody>
          <a:bodyPr>
            <a:normAutofit lnSpcReduction="10000"/>
          </a:bodyPr>
          <a:lstStyle/>
          <a:p>
            <a:pPr marL="0" indent="0">
              <a:buNone/>
            </a:pPr>
            <a:r>
              <a:rPr lang="en-US" i="1" dirty="0"/>
              <a:t>Example: Professor Crane receives an email from a student explaining that they had missed class due to being attacked by an ex. The professor contacts the Title IX Coordinator asking if the professor needs to report, as there were very few details included in the student’s email. The professor explains they are not sure of when or where the attack happened, or if it involved a student from their institution.</a:t>
            </a:r>
          </a:p>
          <a:p>
            <a:pPr marL="0" indent="0">
              <a:buNone/>
            </a:pPr>
            <a:endParaRPr lang="en-US" dirty="0"/>
          </a:p>
          <a:p>
            <a:pPr marL="0" indent="0">
              <a:buNone/>
            </a:pPr>
            <a:r>
              <a:rPr lang="en-US" b="1" i="1" dirty="0"/>
              <a:t>Professor Crane should report regardless of when or where the incident occurred, as it involves a student who is enrolled at the institution. Even if there are very few details, Professor Crane should include them all. </a:t>
            </a:r>
            <a:endParaRPr lang="en-US" b="1" dirty="0"/>
          </a:p>
          <a:p>
            <a:pPr marL="0" indent="0">
              <a:buNone/>
            </a:pPr>
            <a:endParaRPr lang="en-US" sz="2200" dirty="0"/>
          </a:p>
          <a:p>
            <a:endParaRPr lang="en-US" sz="2200" dirty="0"/>
          </a:p>
        </p:txBody>
      </p:sp>
      <p:sp>
        <p:nvSpPr>
          <p:cNvPr id="4" name="Footer Placeholder 3">
            <a:extLst>
              <a:ext uri="{FF2B5EF4-FFF2-40B4-BE49-F238E27FC236}">
                <a16:creationId xmlns:a16="http://schemas.microsoft.com/office/drawing/2014/main" id="{623A4854-01D0-CB47-B588-86392CD3C80C}"/>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Training Slide #30</a:t>
            </a:r>
          </a:p>
        </p:txBody>
      </p:sp>
      <p:sp>
        <p:nvSpPr>
          <p:cNvPr id="5" name="Slide Number Placeholder 4">
            <a:extLst>
              <a:ext uri="{FF2B5EF4-FFF2-40B4-BE49-F238E27FC236}">
                <a16:creationId xmlns:a16="http://schemas.microsoft.com/office/drawing/2014/main" id="{5C0FA846-2864-AA46-9FFD-7A2770A610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spcBef>
                <a:spcPts val="0"/>
              </a:spcBef>
              <a:spcAft>
                <a:spcPts val="600"/>
              </a:spcAft>
              <a:buClrTx/>
              <a:buSzTx/>
              <a:buFontTx/>
              <a:buNone/>
              <a:tabLst/>
              <a:defRPr/>
            </a:pPr>
            <a:fld id="{919E3AB5-2075-4D05-9263-E6829DCFE8AA}" type="slidenum">
              <a:rPr lang="en-US" smtClean="0"/>
              <a:pPr marL="0" marR="0" lvl="0" indent="0" defTabSz="914400" rtl="0" eaLnBrk="1" fontAlgn="auto" latinLnBrk="0" hangingPunct="1">
                <a:spcBef>
                  <a:spcPts val="0"/>
                </a:spcBef>
                <a:spcAft>
                  <a:spcPts val="600"/>
                </a:spcAft>
                <a:buClrTx/>
                <a:buSzTx/>
                <a:buFontTx/>
                <a:buNone/>
                <a:tabLst/>
                <a:defRPr/>
              </a:pPr>
              <a:t>41</a:t>
            </a:fld>
            <a:endParaRPr kumimoji="0" lang="en-US" b="0" i="0" u="none" strike="noStrike" kern="1200" cap="none" spc="0" normalizeH="0" baseline="0" noProof="0">
              <a:ln>
                <a:noFill/>
              </a:ln>
              <a:effectLst/>
              <a:uLnTx/>
              <a:uFillTx/>
              <a:latin typeface="Tahoma"/>
              <a:ea typeface="+mn-ea"/>
              <a:cs typeface="+mn-cs"/>
            </a:endParaRPr>
          </a:p>
        </p:txBody>
      </p:sp>
      <p:sp>
        <p:nvSpPr>
          <p:cNvPr id="6" name="Rectangle 5">
            <a:extLst>
              <a:ext uri="{FF2B5EF4-FFF2-40B4-BE49-F238E27FC236}">
                <a16:creationId xmlns:a16="http://schemas.microsoft.com/office/drawing/2014/main" id="{8051202C-9FBE-9A35-1168-1137247D1046}"/>
              </a:ext>
            </a:extLst>
          </p:cNvPr>
          <p:cNvSpPr/>
          <p:nvPr/>
        </p:nvSpPr>
        <p:spPr>
          <a:xfrm>
            <a:off x="838200" y="4410635"/>
            <a:ext cx="10515600" cy="17707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618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pPr marL="0"/>
            <a:r>
              <a:rPr lang="en-US">
                <a:solidFill>
                  <a:srgbClr val="FFFFFF"/>
                </a:solidFill>
              </a:rPr>
              <a:t>Employees Excepted: Category 1 </a:t>
            </a:r>
            <a:br>
              <a:rPr lang="en-US">
                <a:solidFill>
                  <a:srgbClr val="FFFFFF"/>
                </a:solidFill>
              </a:rPr>
            </a:br>
            <a:r>
              <a:rPr lang="en-US">
                <a:solidFill>
                  <a:srgbClr val="FFFFFF"/>
                </a:solidFill>
              </a:rPr>
              <a:t>Employees Who are Students - 2</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US" sz="2600" i="1"/>
              <a:t>Example: The institution designates students who work in student housing as employees who are required to report sexual harassment, sexual assault, dating violence, and stalking. A student tells their resident advisor that the student has been sexually harassed by a staff member. Is the resident advisor required to report? </a:t>
            </a:r>
          </a:p>
          <a:p>
            <a:pPr marL="0" indent="0">
              <a:buNone/>
            </a:pPr>
            <a:endParaRPr lang="en-US" sz="2600" i="1"/>
          </a:p>
          <a:p>
            <a:pPr marL="0" indent="0">
              <a:buNone/>
            </a:pPr>
            <a:r>
              <a:rPr lang="en-US" sz="2600" b="1" i="1"/>
              <a:t>The resident advisor is required by the institution’s policy (but not by Texas law) to report. Sanctions for failure to report are determined solely by the institution’s policy. The Texas law requiring mandatory termination and criminal liability would not apply. </a:t>
            </a:r>
          </a:p>
        </p:txBody>
      </p:sp>
      <p:sp>
        <p:nvSpPr>
          <p:cNvPr id="4" name="Footer Placeholder 3"/>
          <p:cNvSpPr>
            <a:spLocks noGrp="1"/>
          </p:cNvSpPr>
          <p:nvPr>
            <p:ph type="ftr" sz="quarter" idx="11"/>
          </p:nvPr>
        </p:nvSpPr>
        <p:spPr>
          <a:xfrm>
            <a:off x="4038600" y="6356350"/>
            <a:ext cx="5251174" cy="365125"/>
          </a:xfrm>
        </p:spPr>
        <p:txBody>
          <a:bodyPr>
            <a:normAutofit/>
          </a:bodyPr>
          <a:lstStyle/>
          <a:p>
            <a:pPr>
              <a:spcAft>
                <a:spcPts val="600"/>
              </a:spcAft>
            </a:pPr>
            <a:r>
              <a:rPr lang="en-US" dirty="0"/>
              <a:t>Training Slide #35</a:t>
            </a:r>
            <a:endParaRPr lang="en-US"/>
          </a:p>
        </p:txBody>
      </p:sp>
      <p:sp>
        <p:nvSpPr>
          <p:cNvPr id="5" name="Slide Number Placeholder 4"/>
          <p:cNvSpPr>
            <a:spLocks noGrp="1"/>
          </p:cNvSpPr>
          <p:nvPr>
            <p:ph type="sldNum" sz="quarter" idx="4"/>
          </p:nvPr>
        </p:nvSpPr>
        <p:spPr>
          <a:xfrm>
            <a:off x="9541564" y="6356350"/>
            <a:ext cx="1812235" cy="365125"/>
          </a:xfrm>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919E3AB5-2075-4D05-9263-E6829DCFE8AA}" type="slidenum">
              <a:rPr lang="en-US" smtClean="0"/>
              <a:pPr>
                <a:spcAft>
                  <a:spcPts val="600"/>
                </a:spcAft>
              </a:pPr>
              <a:t>42</a:t>
            </a:fld>
            <a:endParaRPr lang="en-US"/>
          </a:p>
        </p:txBody>
      </p:sp>
      <p:sp>
        <p:nvSpPr>
          <p:cNvPr id="6" name="Rectangle 5">
            <a:extLst>
              <a:ext uri="{FF2B5EF4-FFF2-40B4-BE49-F238E27FC236}">
                <a16:creationId xmlns:a16="http://schemas.microsoft.com/office/drawing/2014/main" id="{8BF2183F-B254-0CAF-456A-6D76E07ABB43}"/>
              </a:ext>
            </a:extLst>
          </p:cNvPr>
          <p:cNvSpPr/>
          <p:nvPr/>
        </p:nvSpPr>
        <p:spPr>
          <a:xfrm>
            <a:off x="4447308" y="3711388"/>
            <a:ext cx="6906491" cy="2465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448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6"/>
                                        </p:tgtEl>
                                      </p:cBhvr>
                                    </p:animEffect>
                                    <p:set>
                                      <p:cBhvr>
                                        <p:cTn id="7"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pPr marL="0"/>
            <a:r>
              <a:rPr lang="en-US">
                <a:solidFill>
                  <a:srgbClr val="FFFFFF"/>
                </a:solidFill>
              </a:rPr>
              <a:t>Employees Excepted: Category 2 </a:t>
            </a:r>
            <a:br>
              <a:rPr lang="en-US">
                <a:solidFill>
                  <a:srgbClr val="FFFFFF"/>
                </a:solidFill>
              </a:rPr>
            </a:br>
            <a:r>
              <a:rPr lang="en-US">
                <a:solidFill>
                  <a:srgbClr val="FFFFFF"/>
                </a:solidFill>
              </a:rPr>
              <a:t>Employees Who are Victims	</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r>
              <a:rPr lang="en-US" dirty="0"/>
              <a:t>Victims of sexual harassment, sexual assault, dating violence, or stalking are not mandatory reporters of/for their own incident.</a:t>
            </a:r>
          </a:p>
        </p:txBody>
      </p:sp>
      <p:sp>
        <p:nvSpPr>
          <p:cNvPr id="4" name="Footer Placeholder 3"/>
          <p:cNvSpPr>
            <a:spLocks noGrp="1"/>
          </p:cNvSpPr>
          <p:nvPr>
            <p:ph type="ftr" sz="quarter" idx="11"/>
          </p:nvPr>
        </p:nvSpPr>
        <p:spPr>
          <a:xfrm>
            <a:off x="4038600" y="6356350"/>
            <a:ext cx="5251174" cy="365125"/>
          </a:xfrm>
        </p:spPr>
        <p:txBody>
          <a:bodyPr>
            <a:normAutofit/>
          </a:bodyPr>
          <a:lstStyle/>
          <a:p>
            <a:pPr>
              <a:spcAft>
                <a:spcPts val="600"/>
              </a:spcAft>
            </a:pPr>
            <a:r>
              <a:rPr lang="en-US" dirty="0"/>
              <a:t>Training Slide #36</a:t>
            </a:r>
            <a:endParaRPr lang="en-US"/>
          </a:p>
        </p:txBody>
      </p:sp>
      <p:sp>
        <p:nvSpPr>
          <p:cNvPr id="5" name="Slide Number Placeholder 4"/>
          <p:cNvSpPr>
            <a:spLocks noGrp="1"/>
          </p:cNvSpPr>
          <p:nvPr>
            <p:ph type="sldNum" sz="quarter" idx="4"/>
          </p:nvPr>
        </p:nvSpPr>
        <p:spPr>
          <a:xfrm>
            <a:off x="9541564" y="6356350"/>
            <a:ext cx="1812235" cy="365125"/>
          </a:xfrm>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919E3AB5-2075-4D05-9263-E6829DCFE8AA}" type="slidenum">
              <a:rPr lang="en-US" smtClean="0"/>
              <a:pPr>
                <a:spcAft>
                  <a:spcPts val="600"/>
                </a:spcAft>
              </a:pPr>
              <a:t>43</a:t>
            </a:fld>
            <a:endParaRPr lang="en-US"/>
          </a:p>
        </p:txBody>
      </p:sp>
    </p:spTree>
    <p:extLst>
      <p:ext uri="{BB962C8B-B14F-4D97-AF65-F5344CB8AC3E}">
        <p14:creationId xmlns:p14="http://schemas.microsoft.com/office/powerpoint/2010/main" val="28540249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Shape 15">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934872" y="982272"/>
            <a:ext cx="3388419" cy="4560970"/>
          </a:xfrm>
        </p:spPr>
        <p:txBody>
          <a:bodyPr>
            <a:normAutofit/>
          </a:bodyPr>
          <a:lstStyle/>
          <a:p>
            <a:pPr marL="52388" indent="4763"/>
            <a:r>
              <a:rPr lang="en-US" sz="3400">
                <a:solidFill>
                  <a:srgbClr val="FFFFFF"/>
                </a:solidFill>
              </a:rPr>
              <a:t>Employees Excepted: Category 3</a:t>
            </a:r>
            <a:br>
              <a:rPr lang="en-US" sz="3400">
                <a:solidFill>
                  <a:srgbClr val="FFFFFF"/>
                </a:solidFill>
              </a:rPr>
            </a:br>
            <a:r>
              <a:rPr lang="en-US" sz="3400">
                <a:solidFill>
                  <a:srgbClr val="FFFFFF"/>
                </a:solidFill>
              </a:rPr>
              <a:t>Employees Receiving Information at a Public Awareness Event - 1</a:t>
            </a:r>
          </a:p>
        </p:txBody>
      </p:sp>
      <p:sp>
        <p:nvSpPr>
          <p:cNvPr id="18"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p:cNvSpPr>
            <a:spLocks noGrp="1"/>
          </p:cNvSpPr>
          <p:nvPr>
            <p:ph idx="1"/>
          </p:nvPr>
        </p:nvSpPr>
        <p:spPr>
          <a:xfrm>
            <a:off x="5221862" y="1719618"/>
            <a:ext cx="5948831" cy="4334629"/>
          </a:xfrm>
        </p:spPr>
        <p:txBody>
          <a:bodyPr anchor="ctr">
            <a:normAutofit/>
          </a:bodyPr>
          <a:lstStyle/>
          <a:p>
            <a:r>
              <a:rPr lang="en-US" sz="2400">
                <a:solidFill>
                  <a:srgbClr val="FEFFFF"/>
                </a:solidFill>
              </a:rPr>
              <a:t>Employees are not required to report information about an incident that is disclosed at a public awareness event on sexual harassment, sexual assault, dating violence, or stalking. </a:t>
            </a:r>
          </a:p>
        </p:txBody>
      </p:sp>
      <p:sp>
        <p:nvSpPr>
          <p:cNvPr id="4" name="Footer Placeholder 3"/>
          <p:cNvSpPr>
            <a:spLocks noGrp="1"/>
          </p:cNvSpPr>
          <p:nvPr>
            <p:ph type="ftr" sz="quarter" idx="11"/>
          </p:nvPr>
        </p:nvSpPr>
        <p:spPr>
          <a:xfrm>
            <a:off x="795528" y="6382512"/>
            <a:ext cx="6757416" cy="320040"/>
          </a:xfrm>
        </p:spPr>
        <p:txBody>
          <a:bodyPr>
            <a:normAutofit/>
          </a:bodyPr>
          <a:lstStyle/>
          <a:p>
            <a:pPr algn="l">
              <a:spcAft>
                <a:spcPts val="600"/>
              </a:spcAft>
            </a:pPr>
            <a:r>
              <a:rPr lang="en-US" sz="1000"/>
              <a:t>Training Slide #37</a:t>
            </a:r>
          </a:p>
        </p:txBody>
      </p:sp>
      <p:sp>
        <p:nvSpPr>
          <p:cNvPr id="5" name="Slide Number Placeholder 4"/>
          <p:cNvSpPr>
            <a:spLocks noGrp="1"/>
          </p:cNvSpPr>
          <p:nvPr>
            <p:ph type="sldNum" sz="quarter" idx="4"/>
          </p:nvPr>
        </p:nvSpPr>
        <p:spPr>
          <a:xfrm>
            <a:off x="10707624" y="6175188"/>
            <a:ext cx="685800" cy="320040"/>
          </a:xfrm>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919E3AB5-2075-4D05-9263-E6829DCFE8AA}" type="slidenum">
              <a:rPr lang="en-US" sz="1000">
                <a:solidFill>
                  <a:srgbClr val="FFFFFF"/>
                </a:solidFill>
              </a:rPr>
              <a:pPr>
                <a:spcAft>
                  <a:spcPts val="600"/>
                </a:spcAft>
              </a:pPr>
              <a:t>44</a:t>
            </a:fld>
            <a:endParaRPr lang="en-US" sz="1000">
              <a:solidFill>
                <a:srgbClr val="FFFFFF"/>
              </a:solidFill>
            </a:endParaRPr>
          </a:p>
        </p:txBody>
      </p:sp>
    </p:spTree>
    <p:extLst>
      <p:ext uri="{BB962C8B-B14F-4D97-AF65-F5344CB8AC3E}">
        <p14:creationId xmlns:p14="http://schemas.microsoft.com/office/powerpoint/2010/main" val="12010181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Rectangle 19">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58506" y="800392"/>
            <a:ext cx="10264697" cy="1212102"/>
          </a:xfrm>
        </p:spPr>
        <p:txBody>
          <a:bodyPr>
            <a:normAutofit/>
          </a:bodyPr>
          <a:lstStyle/>
          <a:p>
            <a:pPr marL="52388"/>
            <a:r>
              <a:rPr lang="en-US" sz="2800">
                <a:solidFill>
                  <a:srgbClr val="FFFFFF"/>
                </a:solidFill>
              </a:rPr>
              <a:t>Employees Excepted: Category 3</a:t>
            </a:r>
            <a:br>
              <a:rPr lang="en-US" sz="2800">
                <a:solidFill>
                  <a:srgbClr val="FFFFFF"/>
                </a:solidFill>
              </a:rPr>
            </a:br>
            <a:r>
              <a:rPr lang="en-US" sz="2800">
                <a:solidFill>
                  <a:srgbClr val="FFFFFF"/>
                </a:solidFill>
              </a:rPr>
              <a:t>Employees Receiving Information at a Public Awareness Event - 2</a:t>
            </a:r>
          </a:p>
        </p:txBody>
      </p:sp>
      <p:sp>
        <p:nvSpPr>
          <p:cNvPr id="3" name="Content Placeholder 2"/>
          <p:cNvSpPr>
            <a:spLocks noGrp="1"/>
          </p:cNvSpPr>
          <p:nvPr>
            <p:ph idx="1"/>
          </p:nvPr>
        </p:nvSpPr>
        <p:spPr>
          <a:xfrm>
            <a:off x="1367624" y="2490436"/>
            <a:ext cx="9708995" cy="3567173"/>
          </a:xfrm>
        </p:spPr>
        <p:txBody>
          <a:bodyPr anchor="ctr">
            <a:normAutofit/>
          </a:bodyPr>
          <a:lstStyle/>
          <a:p>
            <a:pPr marL="0" indent="0">
              <a:buNone/>
            </a:pPr>
            <a:r>
              <a:rPr lang="en-US" sz="2200" i="1"/>
              <a:t>Example: The university’s Women and Gender Resource Center hosted an event during Sexual Assault Awareness Month where victims of sexual violence shared their stories publicly from the stage. During the event, a student shares a poem that details a sexual assault the student experienced during their freshman year. An English professor heard this disclosure during the event. Is the professor required to report this to the Title IX Coordinator? </a:t>
            </a:r>
          </a:p>
          <a:p>
            <a:pPr marL="0" indent="0">
              <a:buNone/>
            </a:pPr>
            <a:endParaRPr lang="en-US" sz="2200"/>
          </a:p>
          <a:p>
            <a:pPr marL="0" indent="0">
              <a:buNone/>
            </a:pPr>
            <a:r>
              <a:rPr lang="en-US" sz="2200" b="1" i="1"/>
              <a:t>No, required reporters are not required to report disclosures made during public awareness events such as Take Back the Night or events hosted during Sexual Assault Awareness Month.</a:t>
            </a:r>
          </a:p>
          <a:p>
            <a:pPr marL="0" indent="0">
              <a:buNone/>
            </a:pPr>
            <a:endParaRPr lang="en-US" sz="2200"/>
          </a:p>
        </p:txBody>
      </p:sp>
      <p:sp>
        <p:nvSpPr>
          <p:cNvPr id="4" name="Footer Placeholder 3"/>
          <p:cNvSpPr>
            <a:spLocks noGrp="1"/>
          </p:cNvSpPr>
          <p:nvPr>
            <p:ph type="ftr" sz="quarter" idx="11"/>
          </p:nvPr>
        </p:nvSpPr>
        <p:spPr>
          <a:xfrm>
            <a:off x="795528" y="6382512"/>
            <a:ext cx="6757416" cy="320040"/>
          </a:xfrm>
        </p:spPr>
        <p:txBody>
          <a:bodyPr>
            <a:normAutofit/>
          </a:bodyPr>
          <a:lstStyle/>
          <a:p>
            <a:pPr algn="l">
              <a:spcAft>
                <a:spcPts val="600"/>
              </a:spcAft>
            </a:pPr>
            <a:r>
              <a:rPr lang="en-US" sz="1000"/>
              <a:t>Training Slide #38</a:t>
            </a:r>
          </a:p>
        </p:txBody>
      </p:sp>
      <p:sp>
        <p:nvSpPr>
          <p:cNvPr id="5" name="Slide Number Placeholder 4"/>
          <p:cNvSpPr>
            <a:spLocks noGrp="1"/>
          </p:cNvSpPr>
          <p:nvPr>
            <p:ph type="sldNum" sz="quarter" idx="4"/>
          </p:nvPr>
        </p:nvSpPr>
        <p:spPr>
          <a:xfrm>
            <a:off x="10707624" y="6382512"/>
            <a:ext cx="685800" cy="320040"/>
          </a:xfrm>
          <a:prstGeom prst="rect">
            <a:avLst/>
          </a:prstGeom>
        </p:spPr>
        <p:txBody>
          <a:bodyPr vert="horz" lIns="91440" tIns="45720" rIns="91440" bIns="45720" rtlCol="0">
            <a:normAutofit/>
          </a:bodyP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919E3AB5-2075-4D05-9263-E6829DCFE8AA}" type="slidenum">
              <a:rPr lang="en-US" sz="1000"/>
              <a:pPr>
                <a:spcAft>
                  <a:spcPts val="600"/>
                </a:spcAft>
              </a:pPr>
              <a:t>45</a:t>
            </a:fld>
            <a:endParaRPr lang="en-US" sz="1000"/>
          </a:p>
        </p:txBody>
      </p:sp>
      <p:sp>
        <p:nvSpPr>
          <p:cNvPr id="6" name="Rectangle 5">
            <a:extLst>
              <a:ext uri="{FF2B5EF4-FFF2-40B4-BE49-F238E27FC236}">
                <a16:creationId xmlns:a16="http://schemas.microsoft.com/office/drawing/2014/main" id="{B6710BB1-71DD-A2F6-D5A0-03E218EEB81D}"/>
              </a:ext>
            </a:extLst>
          </p:cNvPr>
          <p:cNvSpPr/>
          <p:nvPr/>
        </p:nvSpPr>
        <p:spPr>
          <a:xfrm>
            <a:off x="1367624" y="4589929"/>
            <a:ext cx="9708995" cy="12012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8001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xit" presetSubtype="0" fill="hold" grpId="0" nodeType="clickEffect">
                                  <p:stCondLst>
                                    <p:cond delay="0"/>
                                  </p:stCondLst>
                                  <p:childTnLst>
                                    <p:animEffect transition="out" filter="wedge">
                                      <p:cBhvr>
                                        <p:cTn id="6" dur="2000"/>
                                        <p:tgtEl>
                                          <p:spTgt spid="6"/>
                                        </p:tgtEl>
                                      </p:cBhvr>
                                    </p:animEffect>
                                    <p:set>
                                      <p:cBhvr>
                                        <p:cTn id="7"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016AEC-0320-4ED0-8ECB-FE11DDDFE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3CDB30C-1F82-41E6-A067-831D6E891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DDA86DD-F997-4F66-A87C-5B58AB6D1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241B827-437E-40A3-A732-669230D6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4FF54F-CC44-7842-9779-5846C8520CE9}"/>
              </a:ext>
            </a:extLst>
          </p:cNvPr>
          <p:cNvSpPr>
            <a:spLocks noGrp="1"/>
          </p:cNvSpPr>
          <p:nvPr>
            <p:ph type="title"/>
          </p:nvPr>
        </p:nvSpPr>
        <p:spPr>
          <a:xfrm>
            <a:off x="1523984" y="1054121"/>
            <a:ext cx="9465131" cy="1184111"/>
          </a:xfrm>
        </p:spPr>
        <p:txBody>
          <a:bodyPr>
            <a:normAutofit/>
          </a:bodyPr>
          <a:lstStyle/>
          <a:p>
            <a:r>
              <a:rPr lang="en-US" dirty="0"/>
              <a:t>Employee Failure to Report </a:t>
            </a:r>
          </a:p>
        </p:txBody>
      </p:sp>
      <p:sp>
        <p:nvSpPr>
          <p:cNvPr id="3" name="Content Placeholder 2">
            <a:extLst>
              <a:ext uri="{FF2B5EF4-FFF2-40B4-BE49-F238E27FC236}">
                <a16:creationId xmlns:a16="http://schemas.microsoft.com/office/drawing/2014/main" id="{63289940-FBD2-434C-BDB6-73872D7F4337}"/>
              </a:ext>
            </a:extLst>
          </p:cNvPr>
          <p:cNvSpPr>
            <a:spLocks noGrp="1"/>
          </p:cNvSpPr>
          <p:nvPr>
            <p:ph idx="1"/>
          </p:nvPr>
        </p:nvSpPr>
        <p:spPr>
          <a:xfrm>
            <a:off x="1524000" y="2399099"/>
            <a:ext cx="9465564" cy="3400969"/>
          </a:xfrm>
        </p:spPr>
        <p:txBody>
          <a:bodyPr>
            <a:normAutofit/>
          </a:bodyPr>
          <a:lstStyle/>
          <a:p>
            <a:r>
              <a:rPr lang="en-US" sz="2000"/>
              <a:t>It is a violation of Texas Law &amp; Austin College policy for an employee who is required to make a report to not make a report to the Title IX Office. The State of Texas has determined that an employee commits an offense if: 1) they are required to make a report  &amp; knowingly fails to make a report; or 2) with the intent to harm or deceive, knowingly makes a report that is false. These offenses are classified as Class B Misdemeanors, which can be upgraded to a Class A Misdemeanor at trial.   </a:t>
            </a:r>
          </a:p>
          <a:p>
            <a:r>
              <a:rPr lang="en-US" sz="2000"/>
              <a:t>As is required by Texas Law, Austin College shall terminate the employment of an employee whom the institution determines in accordance with the institution’s disciplinary procedure to have committed the offense of not making a report they knew of or making a false report.  </a:t>
            </a:r>
          </a:p>
          <a:p>
            <a:endParaRPr lang="en-US" sz="2000"/>
          </a:p>
        </p:txBody>
      </p:sp>
    </p:spTree>
    <p:extLst>
      <p:ext uri="{BB962C8B-B14F-4D97-AF65-F5344CB8AC3E}">
        <p14:creationId xmlns:p14="http://schemas.microsoft.com/office/powerpoint/2010/main" val="16766799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CA570-EA7F-3743-82F7-F98EBE0CAD4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6583EA0-01F6-C842-8BBD-19CD087BE60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310558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016AEC-0320-4ED0-8ECB-FE11DDDFE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3CDB30C-1F82-41E6-A067-831D6E891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DDA86DD-F997-4F66-A87C-5B58AB6D1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241B827-437E-40A3-A732-669230D6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A5F509-16DB-914E-ABFC-CC41ABA12452}"/>
              </a:ext>
            </a:extLst>
          </p:cNvPr>
          <p:cNvSpPr>
            <a:spLocks noGrp="1"/>
          </p:cNvSpPr>
          <p:nvPr>
            <p:ph type="title"/>
          </p:nvPr>
        </p:nvSpPr>
        <p:spPr>
          <a:xfrm>
            <a:off x="1523984" y="1054121"/>
            <a:ext cx="9465131" cy="1184111"/>
          </a:xfrm>
        </p:spPr>
        <p:txBody>
          <a:bodyPr>
            <a:normAutofit/>
          </a:bodyPr>
          <a:lstStyle/>
          <a:p>
            <a:r>
              <a:rPr lang="en-US" dirty="0"/>
              <a:t>Confidential Employees </a:t>
            </a:r>
          </a:p>
        </p:txBody>
      </p:sp>
      <p:sp>
        <p:nvSpPr>
          <p:cNvPr id="3" name="Content Placeholder 2">
            <a:extLst>
              <a:ext uri="{FF2B5EF4-FFF2-40B4-BE49-F238E27FC236}">
                <a16:creationId xmlns:a16="http://schemas.microsoft.com/office/drawing/2014/main" id="{AA12CF56-2F10-4743-942A-6E1076FD940C}"/>
              </a:ext>
            </a:extLst>
          </p:cNvPr>
          <p:cNvSpPr>
            <a:spLocks noGrp="1"/>
          </p:cNvSpPr>
          <p:nvPr>
            <p:ph idx="1"/>
          </p:nvPr>
        </p:nvSpPr>
        <p:spPr>
          <a:xfrm>
            <a:off x="1524000" y="2399099"/>
            <a:ext cx="9465564" cy="3400969"/>
          </a:xfrm>
        </p:spPr>
        <p:txBody>
          <a:bodyPr>
            <a:normAutofit/>
          </a:bodyPr>
          <a:lstStyle/>
          <a:p>
            <a:pPr lvl="0"/>
            <a:r>
              <a:rPr lang="en-US" sz="2400" dirty="0"/>
              <a:t>Confidential Resources: Medical professionals, professional, licensed counselors and the College chaplain are not required to report any information concerning an incident without the participant’s permission. </a:t>
            </a:r>
          </a:p>
          <a:p>
            <a:pPr marL="0" indent="0">
              <a:buNone/>
            </a:pPr>
            <a:r>
              <a:rPr lang="en-US" sz="2400" dirty="0"/>
              <a:t> </a:t>
            </a:r>
          </a:p>
          <a:p>
            <a:pPr marL="0" indent="0">
              <a:buNone/>
            </a:pPr>
            <a:r>
              <a:rPr lang="en-US" sz="2400" dirty="0"/>
              <a:t>  Counseling Services 	              College Chaplain 	  Medical Professional </a:t>
            </a:r>
          </a:p>
          <a:p>
            <a:pPr marL="0" indent="0">
              <a:buNone/>
            </a:pPr>
            <a:r>
              <a:rPr lang="en-US" sz="2400" dirty="0"/>
              <a:t>       Adams Center 		   Wynne Chapel 	       Adams Center </a:t>
            </a:r>
          </a:p>
          <a:p>
            <a:pPr marL="0" indent="0">
              <a:buNone/>
            </a:pPr>
            <a:r>
              <a:rPr lang="en-US" sz="2400" dirty="0"/>
              <a:t>       903.813.2247	 	    903.813.2220 	        903.813.2247</a:t>
            </a:r>
          </a:p>
          <a:p>
            <a:endParaRPr lang="en-US" sz="2400" dirty="0"/>
          </a:p>
        </p:txBody>
      </p:sp>
    </p:spTree>
    <p:extLst>
      <p:ext uri="{BB962C8B-B14F-4D97-AF65-F5344CB8AC3E}">
        <p14:creationId xmlns:p14="http://schemas.microsoft.com/office/powerpoint/2010/main" val="21926318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6F5E70-72D9-9F4F-9318-96A626FA26C1}"/>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a:t>Student Disclosure Litany </a:t>
            </a:r>
          </a:p>
        </p:txBody>
      </p:sp>
      <p:sp>
        <p:nvSpPr>
          <p:cNvPr id="5" name="Text Placeholder 4">
            <a:extLst>
              <a:ext uri="{FF2B5EF4-FFF2-40B4-BE49-F238E27FC236}">
                <a16:creationId xmlns:a16="http://schemas.microsoft.com/office/drawing/2014/main" id="{BD1DC480-733E-C54C-97D0-6D998405B9D7}"/>
              </a:ext>
            </a:extLst>
          </p:cNvPr>
          <p:cNvSpPr>
            <a:spLocks noGrp="1"/>
          </p:cNvSpPr>
          <p:nvPr>
            <p:ph type="body" idx="1"/>
          </p:nvPr>
        </p:nvSpPr>
        <p:spPr>
          <a:xfrm>
            <a:off x="7464612" y="4750893"/>
            <a:ext cx="4087305" cy="1147863"/>
          </a:xfrm>
        </p:spPr>
        <p:txBody>
          <a:bodyPr vert="horz" lIns="91440" tIns="45720" rIns="91440" bIns="45720" rtlCol="0" anchor="t">
            <a:normAutofit/>
          </a:bodyPr>
          <a:lstStyle/>
          <a:p>
            <a:endParaRPr lang="en-US" sz="2000">
              <a:solidFill>
                <a:schemeClr val="tx1"/>
              </a:solidFill>
            </a:endParaRPr>
          </a:p>
        </p:txBody>
      </p:sp>
      <p:sp>
        <p:nvSpPr>
          <p:cNvPr id="27" name="Freeform: Shape 26">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3" name="Picture 22" descr="Glasses on top of a book">
            <a:extLst>
              <a:ext uri="{FF2B5EF4-FFF2-40B4-BE49-F238E27FC236}">
                <a16:creationId xmlns:a16="http://schemas.microsoft.com/office/drawing/2014/main" id="{15483627-6040-4FF0-BFDD-B78CADC11DCB}"/>
              </a:ext>
            </a:extLst>
          </p:cNvPr>
          <p:cNvPicPr>
            <a:picLocks noChangeAspect="1"/>
          </p:cNvPicPr>
          <p:nvPr/>
        </p:nvPicPr>
        <p:blipFill rotWithShape="1">
          <a:blip r:embed="rId2"/>
          <a:srcRect l="3385" r="28717"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516118310"/>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6">
            <a:extLst>
              <a:ext uri="{FF2B5EF4-FFF2-40B4-BE49-F238E27FC236}">
                <a16:creationId xmlns:a16="http://schemas.microsoft.com/office/drawing/2014/main" id="{29C367F8-7C37-0C46-9519-B48C95006F82}"/>
              </a:ext>
            </a:extLst>
          </p:cNvPr>
          <p:cNvGraphicFramePr/>
          <p:nvPr>
            <p:extLst>
              <p:ext uri="{D42A27DB-BD31-4B8C-83A1-F6EECF244321}">
                <p14:modId xmlns:p14="http://schemas.microsoft.com/office/powerpoint/2010/main" val="2287644849"/>
              </p:ext>
            </p:extLst>
          </p:nvPr>
        </p:nvGraphicFramePr>
        <p:xfrm>
          <a:off x="475487" y="893392"/>
          <a:ext cx="11241025" cy="50712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30057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BA37C4-C591-334C-8503-BE08AD288888}"/>
              </a:ext>
            </a:extLst>
          </p:cNvPr>
          <p:cNvSpPr>
            <a:spLocks noGrp="1"/>
          </p:cNvSpPr>
          <p:nvPr>
            <p:ph type="title"/>
          </p:nvPr>
        </p:nvSpPr>
        <p:spPr>
          <a:xfrm>
            <a:off x="6746628" y="1783959"/>
            <a:ext cx="4645250" cy="2889114"/>
          </a:xfrm>
        </p:spPr>
        <p:txBody>
          <a:bodyPr vert="horz" lIns="91440" tIns="45720" rIns="91440" bIns="45720" rtlCol="0" anchor="b">
            <a:normAutofit/>
          </a:bodyPr>
          <a:lstStyle/>
          <a:p>
            <a:pPr algn="ctr"/>
            <a:r>
              <a:rPr lang="en-US" dirty="0"/>
              <a:t>Austin College Website Navigation</a:t>
            </a:r>
          </a:p>
        </p:txBody>
      </p:sp>
      <p:sp>
        <p:nvSpPr>
          <p:cNvPr id="5" name="Text Placeholder 4">
            <a:extLst>
              <a:ext uri="{FF2B5EF4-FFF2-40B4-BE49-F238E27FC236}">
                <a16:creationId xmlns:a16="http://schemas.microsoft.com/office/drawing/2014/main" id="{65DA5DCF-4BEE-6A4E-B6B5-F714B4B21E3D}"/>
              </a:ext>
            </a:extLst>
          </p:cNvPr>
          <p:cNvSpPr>
            <a:spLocks noGrp="1"/>
          </p:cNvSpPr>
          <p:nvPr>
            <p:ph type="body" idx="1"/>
          </p:nvPr>
        </p:nvSpPr>
        <p:spPr>
          <a:xfrm>
            <a:off x="6746627" y="4750893"/>
            <a:ext cx="4645250" cy="1147863"/>
          </a:xfrm>
        </p:spPr>
        <p:txBody>
          <a:bodyPr vert="horz" lIns="91440" tIns="45720" rIns="91440" bIns="45720" rtlCol="0" anchor="t">
            <a:normAutofit/>
          </a:bodyPr>
          <a:lstStyle/>
          <a:p>
            <a:endParaRPr lang="en-US" sz="2000">
              <a:solidFill>
                <a:schemeClr val="tx1"/>
              </a:solidFill>
            </a:endParaRPr>
          </a:p>
        </p:txBody>
      </p:sp>
      <p:sp>
        <p:nvSpPr>
          <p:cNvPr id="20"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icture containing text&#10;&#10;Description automatically generated">
            <a:extLst>
              <a:ext uri="{FF2B5EF4-FFF2-40B4-BE49-F238E27FC236}">
                <a16:creationId xmlns:a16="http://schemas.microsoft.com/office/drawing/2014/main" id="{EA867A04-5057-0C4C-A9BA-D45504F4116B}"/>
              </a:ext>
            </a:extLst>
          </p:cNvPr>
          <p:cNvPicPr>
            <a:picLocks noChangeAspect="1"/>
          </p:cNvPicPr>
          <p:nvPr/>
        </p:nvPicPr>
        <p:blipFill rotWithShape="1">
          <a:blip r:embed="rId2"/>
          <a:srcRect l="8283" r="3876"/>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235922240"/>
      </p:ext>
    </p:extLst>
  </p:cSld>
  <p:clrMapOvr>
    <a:overrideClrMapping bg1="dk1" tx1="lt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D25E4-DA15-8647-A0A3-24809D9DC520}"/>
              </a:ext>
            </a:extLst>
          </p:cNvPr>
          <p:cNvSpPr>
            <a:spLocks noGrp="1"/>
          </p:cNvSpPr>
          <p:nvPr>
            <p:ph type="title"/>
          </p:nvPr>
        </p:nvSpPr>
        <p:spPr>
          <a:xfrm>
            <a:off x="6581538" y="1293938"/>
            <a:ext cx="5138808" cy="3592768"/>
          </a:xfrm>
          <a:noFill/>
        </p:spPr>
        <p:txBody>
          <a:bodyPr vert="horz" lIns="91440" tIns="45720" rIns="91440" bIns="45720" rtlCol="0" anchor="b">
            <a:normAutofit fontScale="90000"/>
          </a:bodyPr>
          <a:lstStyle/>
          <a:p>
            <a:pPr algn="ctr"/>
            <a:r>
              <a:rPr lang="en-US" sz="6600" u="sng" dirty="0"/>
              <a:t>Sexual Misconduct Policy &amp; Reporting Link </a:t>
            </a:r>
          </a:p>
        </p:txBody>
      </p:sp>
      <p:sp>
        <p:nvSpPr>
          <p:cNvPr id="13" name="Rectangle 9">
            <a:extLst>
              <a:ext uri="{FF2B5EF4-FFF2-40B4-BE49-F238E27FC236}">
                <a16:creationId xmlns:a16="http://schemas.microsoft.com/office/drawing/2014/main" id="{8AD13924-DC7C-4339-B194-8A4EFFBF2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610758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6">
            <a:extLst>
              <a:ext uri="{FF2B5EF4-FFF2-40B4-BE49-F238E27FC236}">
                <a16:creationId xmlns:a16="http://schemas.microsoft.com/office/drawing/2014/main" id="{72458505-C9BA-445F-AE75-CFC7FF04F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480917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9EB024D-0D4E-FB47-992E-A198F3A9A5F4}"/>
              </a:ext>
            </a:extLst>
          </p:cNvPr>
          <p:cNvSpPr txBox="1"/>
          <p:nvPr/>
        </p:nvSpPr>
        <p:spPr>
          <a:xfrm>
            <a:off x="6581538" y="5073445"/>
            <a:ext cx="5138808" cy="369332"/>
          </a:xfrm>
          <a:prstGeom prst="rect">
            <a:avLst/>
          </a:prstGeom>
          <a:noFill/>
        </p:spPr>
        <p:txBody>
          <a:bodyPr wrap="square" rtlCol="0">
            <a:spAutoFit/>
          </a:bodyPr>
          <a:lstStyle/>
          <a:p>
            <a:pPr algn="ctr"/>
            <a:r>
              <a:rPr lang="en-US" dirty="0"/>
              <a:t>(Bottom of every Austin College webpage)</a:t>
            </a:r>
          </a:p>
        </p:txBody>
      </p:sp>
      <p:pic>
        <p:nvPicPr>
          <p:cNvPr id="8" name="Content Placeholder 7" descr="Graphical user interface, application&#10;&#10;Description automatically generated with medium confidence">
            <a:extLst>
              <a:ext uri="{FF2B5EF4-FFF2-40B4-BE49-F238E27FC236}">
                <a16:creationId xmlns:a16="http://schemas.microsoft.com/office/drawing/2014/main" id="{9FD092B8-5011-FB61-9349-A0750CF8196D}"/>
              </a:ext>
            </a:extLst>
          </p:cNvPr>
          <p:cNvPicPr>
            <a:picLocks noGrp="1" noChangeAspect="1"/>
          </p:cNvPicPr>
          <p:nvPr>
            <p:ph idx="1"/>
          </p:nvPr>
        </p:nvPicPr>
        <p:blipFill>
          <a:blip r:embed="rId2"/>
          <a:stretch>
            <a:fillRect/>
          </a:stretch>
        </p:blipFill>
        <p:spPr>
          <a:xfrm>
            <a:off x="968497" y="752501"/>
            <a:ext cx="4248961" cy="5465397"/>
          </a:xfrm>
        </p:spPr>
      </p:pic>
    </p:spTree>
    <p:extLst>
      <p:ext uri="{BB962C8B-B14F-4D97-AF65-F5344CB8AC3E}">
        <p14:creationId xmlns:p14="http://schemas.microsoft.com/office/powerpoint/2010/main" val="30844573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86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Graphical user interface, text, application&#10;&#10;Description automatically generated">
            <a:extLst>
              <a:ext uri="{FF2B5EF4-FFF2-40B4-BE49-F238E27FC236}">
                <a16:creationId xmlns:a16="http://schemas.microsoft.com/office/drawing/2014/main" id="{9A12A031-5271-7D1A-EFA7-A4CE5C59F5D9}"/>
              </a:ext>
            </a:extLst>
          </p:cNvPr>
          <p:cNvPicPr>
            <a:picLocks noGrp="1" noChangeAspect="1"/>
          </p:cNvPicPr>
          <p:nvPr>
            <p:ph idx="1"/>
          </p:nvPr>
        </p:nvPicPr>
        <p:blipFill>
          <a:blip r:embed="rId2"/>
          <a:stretch>
            <a:fillRect/>
          </a:stretch>
        </p:blipFill>
        <p:spPr>
          <a:xfrm>
            <a:off x="660813" y="643467"/>
            <a:ext cx="10870373" cy="5571066"/>
          </a:xfrm>
          <a:prstGeom prst="rect">
            <a:avLst/>
          </a:prstGeom>
        </p:spPr>
      </p:pic>
    </p:spTree>
    <p:extLst>
      <p:ext uri="{BB962C8B-B14F-4D97-AF65-F5344CB8AC3E}">
        <p14:creationId xmlns:p14="http://schemas.microsoft.com/office/powerpoint/2010/main" val="18838768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7B2695-2477-9949-A155-F57E128B0952}"/>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kern="1200">
                <a:solidFill>
                  <a:srgbClr val="FFFFFF"/>
                </a:solidFill>
                <a:latin typeface="+mj-lt"/>
                <a:ea typeface="+mj-ea"/>
                <a:cs typeface="+mj-cs"/>
              </a:rPr>
              <a:t>Title IX Page Additional Resources </a:t>
            </a:r>
          </a:p>
        </p:txBody>
      </p:sp>
      <p:cxnSp>
        <p:nvCxnSpPr>
          <p:cNvPr id="23" name="Straight Connector 2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Content Placeholder 4" descr="Graphical user interface, application&#10;&#10;Description automatically generated">
            <a:extLst>
              <a:ext uri="{FF2B5EF4-FFF2-40B4-BE49-F238E27FC236}">
                <a16:creationId xmlns:a16="http://schemas.microsoft.com/office/drawing/2014/main" id="{9E7F85AF-16E3-8B43-B505-1512D1E802B5}"/>
              </a:ext>
            </a:extLst>
          </p:cNvPr>
          <p:cNvPicPr>
            <a:picLocks noGrp="1" noChangeAspect="1"/>
          </p:cNvPicPr>
          <p:nvPr>
            <p:ph idx="1"/>
          </p:nvPr>
        </p:nvPicPr>
        <p:blipFill>
          <a:blip r:embed="rId2"/>
          <a:stretch>
            <a:fillRect/>
          </a:stretch>
        </p:blipFill>
        <p:spPr>
          <a:xfrm>
            <a:off x="6078277" y="492573"/>
            <a:ext cx="4704634" cy="5880796"/>
          </a:xfrm>
          <a:prstGeom prst="rect">
            <a:avLst/>
          </a:prstGeom>
        </p:spPr>
      </p:pic>
    </p:spTree>
    <p:extLst>
      <p:ext uri="{BB962C8B-B14F-4D97-AF65-F5344CB8AC3E}">
        <p14:creationId xmlns:p14="http://schemas.microsoft.com/office/powerpoint/2010/main" val="30284712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able&#10;&#10;Description automatically generated">
            <a:extLst>
              <a:ext uri="{FF2B5EF4-FFF2-40B4-BE49-F238E27FC236}">
                <a16:creationId xmlns:a16="http://schemas.microsoft.com/office/drawing/2014/main" id="{09E5ABFA-1DB7-FB41-9761-609C442CB7BC}"/>
              </a:ext>
            </a:extLst>
          </p:cNvPr>
          <p:cNvPicPr>
            <a:picLocks noGrp="1" noChangeAspect="1"/>
          </p:cNvPicPr>
          <p:nvPr>
            <p:ph idx="1"/>
          </p:nvPr>
        </p:nvPicPr>
        <p:blipFill>
          <a:blip r:embed="rId2"/>
          <a:stretch>
            <a:fillRect/>
          </a:stretch>
        </p:blipFill>
        <p:spPr>
          <a:xfrm>
            <a:off x="1491812" y="643467"/>
            <a:ext cx="9208375" cy="5571066"/>
          </a:xfrm>
          <a:prstGeom prst="rect">
            <a:avLst/>
          </a:prstGeom>
        </p:spPr>
      </p:pic>
    </p:spTree>
    <p:extLst>
      <p:ext uri="{BB962C8B-B14F-4D97-AF65-F5344CB8AC3E}">
        <p14:creationId xmlns:p14="http://schemas.microsoft.com/office/powerpoint/2010/main" val="21428601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853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Graphical user interface, text, application, email, website&#10;&#10;Description automatically generated">
            <a:extLst>
              <a:ext uri="{FF2B5EF4-FFF2-40B4-BE49-F238E27FC236}">
                <a16:creationId xmlns:a16="http://schemas.microsoft.com/office/drawing/2014/main" id="{AB42B090-81D0-3446-B7AE-738988D9CDB1}"/>
              </a:ext>
            </a:extLst>
          </p:cNvPr>
          <p:cNvPicPr>
            <a:picLocks noGrp="1" noChangeAspect="1"/>
          </p:cNvPicPr>
          <p:nvPr>
            <p:ph idx="1"/>
          </p:nvPr>
        </p:nvPicPr>
        <p:blipFill>
          <a:blip r:embed="rId2"/>
          <a:stretch>
            <a:fillRect/>
          </a:stretch>
        </p:blipFill>
        <p:spPr>
          <a:xfrm>
            <a:off x="643467" y="852678"/>
            <a:ext cx="10905066" cy="5152644"/>
          </a:xfrm>
          <a:prstGeom prst="rect">
            <a:avLst/>
          </a:prstGeom>
        </p:spPr>
      </p:pic>
    </p:spTree>
    <p:extLst>
      <p:ext uri="{BB962C8B-B14F-4D97-AF65-F5344CB8AC3E}">
        <p14:creationId xmlns:p14="http://schemas.microsoft.com/office/powerpoint/2010/main" val="6294947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1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Graphical user interface, text, application&#10;&#10;Description automatically generated">
            <a:extLst>
              <a:ext uri="{FF2B5EF4-FFF2-40B4-BE49-F238E27FC236}">
                <a16:creationId xmlns:a16="http://schemas.microsoft.com/office/drawing/2014/main" id="{F113A2B8-331F-3A47-81AC-3AA5C0E6407C}"/>
              </a:ext>
            </a:extLst>
          </p:cNvPr>
          <p:cNvPicPr>
            <a:picLocks noGrp="1" noChangeAspect="1"/>
          </p:cNvPicPr>
          <p:nvPr>
            <p:ph idx="1"/>
          </p:nvPr>
        </p:nvPicPr>
        <p:blipFill rotWithShape="1">
          <a:blip r:embed="rId2"/>
          <a:srcRect r="-1" b="442"/>
          <a:stretch/>
        </p:blipFill>
        <p:spPr>
          <a:xfrm>
            <a:off x="1143914" y="643467"/>
            <a:ext cx="9904171" cy="5571066"/>
          </a:xfrm>
          <a:prstGeom prst="rect">
            <a:avLst/>
          </a:prstGeom>
        </p:spPr>
      </p:pic>
    </p:spTree>
    <p:extLst>
      <p:ext uri="{BB962C8B-B14F-4D97-AF65-F5344CB8AC3E}">
        <p14:creationId xmlns:p14="http://schemas.microsoft.com/office/powerpoint/2010/main" val="22522819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57" name="Rectangle 22">
            <a:extLst>
              <a:ext uri="{FF2B5EF4-FFF2-40B4-BE49-F238E27FC236}">
                <a16:creationId xmlns:a16="http://schemas.microsoft.com/office/drawing/2014/main" id="{2032B1E8-BC40-4380-97A6-14C0320AE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4">
            <a:extLst>
              <a:ext uri="{FF2B5EF4-FFF2-40B4-BE49-F238E27FC236}">
                <a16:creationId xmlns:a16="http://schemas.microsoft.com/office/drawing/2014/main" id="{82BEABD9-E1ED-49C7-8734-5494C88E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3330DE-3899-944F-8803-16207623344B}"/>
              </a:ext>
            </a:extLst>
          </p:cNvPr>
          <p:cNvSpPr>
            <a:spLocks noGrp="1"/>
          </p:cNvSpPr>
          <p:nvPr>
            <p:ph type="title"/>
          </p:nvPr>
        </p:nvSpPr>
        <p:spPr>
          <a:xfrm>
            <a:off x="841248" y="5010912"/>
            <a:ext cx="2889504" cy="1344168"/>
          </a:xfrm>
        </p:spPr>
        <p:txBody>
          <a:bodyPr anchor="ctr">
            <a:normAutofit/>
          </a:bodyPr>
          <a:lstStyle/>
          <a:p>
            <a:endParaRPr lang="en-US" sz="2600">
              <a:solidFill>
                <a:schemeClr val="bg1"/>
              </a:solidFill>
            </a:endParaRPr>
          </a:p>
        </p:txBody>
      </p:sp>
      <p:pic>
        <p:nvPicPr>
          <p:cNvPr id="7" name="Picture 6" descr="Graphical user interface, text, application, email, Teams&#10;&#10;Description automatically generated">
            <a:extLst>
              <a:ext uri="{FF2B5EF4-FFF2-40B4-BE49-F238E27FC236}">
                <a16:creationId xmlns:a16="http://schemas.microsoft.com/office/drawing/2014/main" id="{D9863C80-914A-224D-9664-AC59E31BC2D0}"/>
              </a:ext>
            </a:extLst>
          </p:cNvPr>
          <p:cNvPicPr>
            <a:picLocks noChangeAspect="1"/>
          </p:cNvPicPr>
          <p:nvPr/>
        </p:nvPicPr>
        <p:blipFill>
          <a:blip r:embed="rId2"/>
          <a:stretch>
            <a:fillRect/>
          </a:stretch>
        </p:blipFill>
        <p:spPr>
          <a:xfrm>
            <a:off x="6388238" y="723634"/>
            <a:ext cx="5597111" cy="3120389"/>
          </a:xfrm>
          <a:prstGeom prst="rect">
            <a:avLst/>
          </a:prstGeom>
        </p:spPr>
      </p:pic>
      <p:pic>
        <p:nvPicPr>
          <p:cNvPr id="5" name="Content Placeholder 4" descr="Graphical user interface, text, application&#10;&#10;Description automatically generated">
            <a:extLst>
              <a:ext uri="{FF2B5EF4-FFF2-40B4-BE49-F238E27FC236}">
                <a16:creationId xmlns:a16="http://schemas.microsoft.com/office/drawing/2014/main" id="{E3A3AE18-C583-4648-B092-55A4F6E8FFBE}"/>
              </a:ext>
            </a:extLst>
          </p:cNvPr>
          <p:cNvPicPr>
            <a:picLocks noChangeAspect="1"/>
          </p:cNvPicPr>
          <p:nvPr/>
        </p:nvPicPr>
        <p:blipFill>
          <a:blip r:embed="rId3"/>
          <a:stretch>
            <a:fillRect/>
          </a:stretch>
        </p:blipFill>
        <p:spPr>
          <a:xfrm>
            <a:off x="206651" y="723635"/>
            <a:ext cx="5673435" cy="3120388"/>
          </a:xfrm>
          <a:prstGeom prst="rect">
            <a:avLst/>
          </a:prstGeom>
        </p:spPr>
      </p:pic>
      <p:cxnSp>
        <p:nvCxnSpPr>
          <p:cNvPr id="59" name="Straight Connector 26">
            <a:extLst>
              <a:ext uri="{FF2B5EF4-FFF2-40B4-BE49-F238E27FC236}">
                <a16:creationId xmlns:a16="http://schemas.microsoft.com/office/drawing/2014/main" id="{17341211-05E5-4FDD-98B1-F551CD0EAE1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9512"/>
            <a:ext cx="0" cy="914400"/>
          </a:xfrm>
          <a:prstGeom prst="line">
            <a:avLst/>
          </a:prstGeom>
          <a:ln w="1905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10">
            <a:extLst>
              <a:ext uri="{FF2B5EF4-FFF2-40B4-BE49-F238E27FC236}">
                <a16:creationId xmlns:a16="http://schemas.microsoft.com/office/drawing/2014/main" id="{5A251E5F-0089-4743-B0C8-6BDF69523A66}"/>
              </a:ext>
            </a:extLst>
          </p:cNvPr>
          <p:cNvSpPr>
            <a:spLocks noGrp="1"/>
          </p:cNvSpPr>
          <p:nvPr>
            <p:ph idx="1"/>
          </p:nvPr>
        </p:nvSpPr>
        <p:spPr>
          <a:xfrm>
            <a:off x="4379976" y="5010912"/>
            <a:ext cx="6976872" cy="1344168"/>
          </a:xfrm>
        </p:spPr>
        <p:txBody>
          <a:bodyPr anchor="ctr">
            <a:normAutofit/>
          </a:bodyPr>
          <a:lstStyle/>
          <a:p>
            <a:endParaRPr lang="en-US" sz="1700">
              <a:solidFill>
                <a:schemeClr val="bg1"/>
              </a:solidFill>
            </a:endParaRPr>
          </a:p>
        </p:txBody>
      </p:sp>
    </p:spTree>
    <p:extLst>
      <p:ext uri="{BB962C8B-B14F-4D97-AF65-F5344CB8AC3E}">
        <p14:creationId xmlns:p14="http://schemas.microsoft.com/office/powerpoint/2010/main" val="3029535764"/>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3" name="Group 42">
            <a:extLst>
              <a:ext uri="{FF2B5EF4-FFF2-40B4-BE49-F238E27FC236}">
                <a16:creationId xmlns:a16="http://schemas.microsoft.com/office/drawing/2014/main" id="{7C98284F-5777-4481-9BD3-DA1E0A8E02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44" name="Color">
              <a:extLst>
                <a:ext uri="{FF2B5EF4-FFF2-40B4-BE49-F238E27FC236}">
                  <a16:creationId xmlns:a16="http://schemas.microsoft.com/office/drawing/2014/main" id="{585BD32E-0004-4D05-9C9A-9113B963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Color">
              <a:extLst>
                <a:ext uri="{FF2B5EF4-FFF2-40B4-BE49-F238E27FC236}">
                  <a16:creationId xmlns:a16="http://schemas.microsoft.com/office/drawing/2014/main" id="{370AC55E-B89F-49FE-8E37-AF17698B7C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8" name="Graphic 37" descr="Check List">
            <a:extLst>
              <a:ext uri="{FF2B5EF4-FFF2-40B4-BE49-F238E27FC236}">
                <a16:creationId xmlns:a16="http://schemas.microsoft.com/office/drawing/2014/main" id="{86F761DE-28F4-4771-83ED-34CAB94B67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03647" y="1058510"/>
            <a:ext cx="4730214" cy="4730214"/>
          </a:xfrm>
          <a:prstGeom prst="rect">
            <a:avLst/>
          </a:prstGeom>
        </p:spPr>
      </p:pic>
      <p:grpSp>
        <p:nvGrpSpPr>
          <p:cNvPr id="47" name="Group 46">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48" name="Freeform: Shape 47">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9" name="Freeform: Shape 48">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0" name="Freeform: Shape 49">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1" name="Freeform: Shape 50">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2" name="Freeform: Shape 51">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3" name="Freeform: Shape 52">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4" name="Freeform: Shape 53">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5730FDBA-8638-034B-89AB-6FB710B831D3}"/>
              </a:ext>
            </a:extLst>
          </p:cNvPr>
          <p:cNvSpPr>
            <a:spLocks noGrp="1"/>
          </p:cNvSpPr>
          <p:nvPr>
            <p:ph type="title"/>
          </p:nvPr>
        </p:nvSpPr>
        <p:spPr>
          <a:xfrm>
            <a:off x="1012644" y="841664"/>
            <a:ext cx="5203990" cy="2782723"/>
          </a:xfrm>
        </p:spPr>
        <p:txBody>
          <a:bodyPr vert="horz" lIns="91440" tIns="45720" rIns="91440" bIns="45720" rtlCol="0" anchor="b">
            <a:normAutofit/>
          </a:bodyPr>
          <a:lstStyle/>
          <a:p>
            <a:r>
              <a:rPr lang="en-US" sz="4800" kern="1200" dirty="0">
                <a:solidFill>
                  <a:schemeClr val="bg1"/>
                </a:solidFill>
                <a:latin typeface="+mj-lt"/>
                <a:ea typeface="+mj-ea"/>
                <a:cs typeface="+mj-cs"/>
              </a:rPr>
              <a:t>Process Outline  </a:t>
            </a:r>
          </a:p>
        </p:txBody>
      </p:sp>
      <p:sp>
        <p:nvSpPr>
          <p:cNvPr id="3" name="Text Placeholder 2">
            <a:extLst>
              <a:ext uri="{FF2B5EF4-FFF2-40B4-BE49-F238E27FC236}">
                <a16:creationId xmlns:a16="http://schemas.microsoft.com/office/drawing/2014/main" id="{4780BBE3-FF81-DD44-8682-6A031F490E1F}"/>
              </a:ext>
            </a:extLst>
          </p:cNvPr>
          <p:cNvSpPr>
            <a:spLocks noGrp="1"/>
          </p:cNvSpPr>
          <p:nvPr>
            <p:ph type="body" idx="1"/>
          </p:nvPr>
        </p:nvSpPr>
        <p:spPr>
          <a:xfrm>
            <a:off x="1012644" y="3764655"/>
            <a:ext cx="5203990" cy="2374078"/>
          </a:xfrm>
        </p:spPr>
        <p:txBody>
          <a:bodyPr vert="horz" lIns="91440" tIns="45720" rIns="91440" bIns="45720" rtlCol="0" anchor="t">
            <a:normAutofit/>
          </a:bodyPr>
          <a:lstStyle/>
          <a:p>
            <a:endParaRPr lang="en-US" sz="2400" kern="1200">
              <a:solidFill>
                <a:schemeClr val="bg1"/>
              </a:solidFill>
              <a:latin typeface="+mn-lt"/>
              <a:ea typeface="+mn-ea"/>
              <a:cs typeface="+mn-cs"/>
            </a:endParaRPr>
          </a:p>
        </p:txBody>
      </p:sp>
    </p:spTree>
    <p:extLst>
      <p:ext uri="{BB962C8B-B14F-4D97-AF65-F5344CB8AC3E}">
        <p14:creationId xmlns:p14="http://schemas.microsoft.com/office/powerpoint/2010/main" val="37028505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2">
            <a:alpha val="3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5278130-DFE0-457B-8698-88DF6901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2F99531B-1681-4D6E-BECB-18325B33A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Rectangle 14">
            <a:extLst>
              <a:ext uri="{FF2B5EF4-FFF2-40B4-BE49-F238E27FC236}">
                <a16:creationId xmlns:a16="http://schemas.microsoft.com/office/drawing/2014/main" id="{20344094-430A-400B-804B-910E696A1A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709375"/>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53C67DF-7782-4E57-AB9B-F1B4811AD8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43451" y="1248213"/>
            <a:ext cx="5413238" cy="4326335"/>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A09AFEC-0811-8342-ACC9-3061AC75B362}"/>
              </a:ext>
            </a:extLst>
          </p:cNvPr>
          <p:cNvSpPr>
            <a:spLocks noGrp="1"/>
          </p:cNvSpPr>
          <p:nvPr>
            <p:ph type="title"/>
          </p:nvPr>
        </p:nvSpPr>
        <p:spPr>
          <a:xfrm>
            <a:off x="504967" y="675564"/>
            <a:ext cx="3609833" cy="5204085"/>
          </a:xfrm>
        </p:spPr>
        <p:txBody>
          <a:bodyPr>
            <a:normAutofit/>
          </a:bodyPr>
          <a:lstStyle/>
          <a:p>
            <a:pPr algn="ctr"/>
            <a:r>
              <a:rPr lang="en-US" dirty="0"/>
              <a:t>Formal Complaint </a:t>
            </a:r>
          </a:p>
        </p:txBody>
      </p:sp>
      <p:cxnSp>
        <p:nvCxnSpPr>
          <p:cNvPr id="19" name="Straight Connector 18">
            <a:extLst>
              <a:ext uri="{FF2B5EF4-FFF2-40B4-BE49-F238E27FC236}">
                <a16:creationId xmlns:a16="http://schemas.microsoft.com/office/drawing/2014/main" id="{B03A5AE3-BD30-455C-842B-7626C8BEF0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DBECAA5-1F2D-470D-875C-8F2C2CA3E5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7" name="Content Placeholder 4">
            <a:extLst>
              <a:ext uri="{FF2B5EF4-FFF2-40B4-BE49-F238E27FC236}">
                <a16:creationId xmlns:a16="http://schemas.microsoft.com/office/drawing/2014/main" id="{3030809F-F1EB-4B18-A0AD-1F0901D6695E}"/>
              </a:ext>
            </a:extLst>
          </p:cNvPr>
          <p:cNvGraphicFramePr>
            <a:graphicFrameLocks noGrp="1"/>
          </p:cNvGraphicFramePr>
          <p:nvPr>
            <p:ph idx="1"/>
            <p:extLst>
              <p:ext uri="{D42A27DB-BD31-4B8C-83A1-F6EECF244321}">
                <p14:modId xmlns:p14="http://schemas.microsoft.com/office/powerpoint/2010/main" val="1297716904"/>
              </p:ext>
            </p:extLst>
          </p:nvPr>
        </p:nvGraphicFramePr>
        <p:xfrm>
          <a:off x="4776730" y="819369"/>
          <a:ext cx="6589260" cy="52439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10656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F3CCDE-C4FE-5D4A-8455-E52ABE3F7803}"/>
              </a:ext>
            </a:extLst>
          </p:cNvPr>
          <p:cNvSpPr>
            <a:spLocks noGrp="1"/>
          </p:cNvSpPr>
          <p:nvPr>
            <p:ph type="title"/>
          </p:nvPr>
        </p:nvSpPr>
        <p:spPr>
          <a:xfrm>
            <a:off x="594360" y="637125"/>
            <a:ext cx="3802276" cy="5256371"/>
          </a:xfrm>
        </p:spPr>
        <p:txBody>
          <a:bodyPr>
            <a:normAutofit/>
          </a:bodyPr>
          <a:lstStyle/>
          <a:p>
            <a:pPr algn="ctr"/>
            <a:r>
              <a:rPr lang="en-US" sz="6000" dirty="0"/>
              <a:t>Informal Resolution </a:t>
            </a:r>
          </a:p>
        </p:txBody>
      </p:sp>
      <p:graphicFrame>
        <p:nvGraphicFramePr>
          <p:cNvPr id="11" name="Content Placeholder 3">
            <a:extLst>
              <a:ext uri="{FF2B5EF4-FFF2-40B4-BE49-F238E27FC236}">
                <a16:creationId xmlns:a16="http://schemas.microsoft.com/office/drawing/2014/main" id="{429F3D33-1626-6A46-9514-DEACE80497CE}"/>
              </a:ext>
            </a:extLst>
          </p:cNvPr>
          <p:cNvGraphicFramePr>
            <a:graphicFrameLocks/>
          </p:cNvGraphicFramePr>
          <p:nvPr>
            <p:extLst>
              <p:ext uri="{D42A27DB-BD31-4B8C-83A1-F6EECF244321}">
                <p14:modId xmlns:p14="http://schemas.microsoft.com/office/powerpoint/2010/main" val="55649204"/>
              </p:ext>
            </p:extLst>
          </p:nvPr>
        </p:nvGraphicFramePr>
        <p:xfrm>
          <a:off x="1853328" y="283653"/>
          <a:ext cx="12320799"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40278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27A2EB44-14ED-5648-B64C-D5A037D90757}"/>
              </a:ext>
            </a:extLst>
          </p:cNvPr>
          <p:cNvSpPr>
            <a:spLocks noGrp="1"/>
          </p:cNvSpPr>
          <p:nvPr>
            <p:ph type="title"/>
          </p:nvPr>
        </p:nvSpPr>
        <p:spPr>
          <a:xfrm>
            <a:off x="594360" y="637125"/>
            <a:ext cx="3802276" cy="5256371"/>
          </a:xfrm>
        </p:spPr>
        <p:txBody>
          <a:bodyPr>
            <a:normAutofit/>
          </a:bodyPr>
          <a:lstStyle/>
          <a:p>
            <a:r>
              <a:rPr lang="en-US" sz="4800"/>
              <a:t>Formal Resolution </a:t>
            </a:r>
          </a:p>
        </p:txBody>
      </p:sp>
      <p:graphicFrame>
        <p:nvGraphicFramePr>
          <p:cNvPr id="9" name="Content Placeholder 6">
            <a:extLst>
              <a:ext uri="{FF2B5EF4-FFF2-40B4-BE49-F238E27FC236}">
                <a16:creationId xmlns:a16="http://schemas.microsoft.com/office/drawing/2014/main" id="{44C63FE4-F67C-48DB-9B64-3C1A7FA0E90C}"/>
              </a:ext>
            </a:extLst>
          </p:cNvPr>
          <p:cNvGraphicFramePr>
            <a:graphicFrameLocks noGrp="1"/>
          </p:cNvGraphicFramePr>
          <p:nvPr>
            <p:ph idx="1"/>
            <p:extLst>
              <p:ext uri="{D42A27DB-BD31-4B8C-83A1-F6EECF244321}">
                <p14:modId xmlns:p14="http://schemas.microsoft.com/office/powerpoint/2010/main" val="4169767351"/>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354599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8C5E77-9BB8-9C46-A230-695DD4B20805}"/>
              </a:ext>
            </a:extLst>
          </p:cNvPr>
          <p:cNvSpPr>
            <a:spLocks noGrp="1"/>
          </p:cNvSpPr>
          <p:nvPr>
            <p:ph type="title"/>
          </p:nvPr>
        </p:nvSpPr>
        <p:spPr>
          <a:xfrm>
            <a:off x="838200" y="620742"/>
            <a:ext cx="10515600" cy="1325563"/>
          </a:xfrm>
        </p:spPr>
        <p:txBody>
          <a:bodyPr>
            <a:normAutofit/>
          </a:bodyPr>
          <a:lstStyle/>
          <a:p>
            <a:r>
              <a:rPr lang="en-US">
                <a:solidFill>
                  <a:srgbClr val="FFFFFF"/>
                </a:solidFill>
              </a:rPr>
              <a:t>Sanctions </a:t>
            </a:r>
          </a:p>
        </p:txBody>
      </p:sp>
      <p:cxnSp>
        <p:nvCxnSpPr>
          <p:cNvPr id="11" name="Straight Connector 10">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86364A7-1BAF-2A46-8D8B-ABD2719528A5}"/>
              </a:ext>
            </a:extLst>
          </p:cNvPr>
          <p:cNvSpPr>
            <a:spLocks noGrp="1"/>
          </p:cNvSpPr>
          <p:nvPr>
            <p:ph sz="half" idx="1"/>
          </p:nvPr>
        </p:nvSpPr>
        <p:spPr>
          <a:xfrm>
            <a:off x="838200" y="2266345"/>
            <a:ext cx="5097780" cy="3910617"/>
          </a:xfrm>
        </p:spPr>
        <p:txBody>
          <a:bodyPr>
            <a:normAutofit/>
          </a:bodyPr>
          <a:lstStyle/>
          <a:p>
            <a:r>
              <a:rPr lang="en-US" sz="1700">
                <a:solidFill>
                  <a:srgbClr val="FFFFFF"/>
                </a:solidFill>
              </a:rPr>
              <a:t>Possible sanctions include one or more of the following: Expulsion, Suspension, Probation, Educational sanctions </a:t>
            </a:r>
          </a:p>
          <a:p>
            <a:r>
              <a:rPr lang="en-US" sz="1700">
                <a:solidFill>
                  <a:srgbClr val="FFFFFF"/>
                </a:solidFill>
              </a:rPr>
              <a:t>Revocation or withholding of admission or degree pending completion of other </a:t>
            </a:r>
          </a:p>
          <a:p>
            <a:r>
              <a:rPr lang="en-US" sz="1700">
                <a:solidFill>
                  <a:srgbClr val="FFFFFF"/>
                </a:solidFill>
              </a:rPr>
              <a:t>No-contact orders </a:t>
            </a:r>
          </a:p>
          <a:p>
            <a:r>
              <a:rPr lang="en-US" sz="1700">
                <a:solidFill>
                  <a:srgbClr val="FFFFFF"/>
                </a:solidFill>
              </a:rPr>
              <a:t>Time and place restrictions or bans </a:t>
            </a:r>
          </a:p>
          <a:p>
            <a:r>
              <a:rPr lang="en-US" sz="1700">
                <a:solidFill>
                  <a:srgbClr val="FFFFFF"/>
                </a:solidFill>
              </a:rPr>
              <a:t>Housing restrictions </a:t>
            </a:r>
          </a:p>
          <a:p>
            <a:r>
              <a:rPr lang="en-US" sz="1700">
                <a:solidFill>
                  <a:srgbClr val="FFFFFF"/>
                </a:solidFill>
              </a:rPr>
              <a:t>Extension of requirements used as interim measures; </a:t>
            </a:r>
          </a:p>
          <a:p>
            <a:r>
              <a:rPr lang="en-US" sz="1700">
                <a:solidFill>
                  <a:srgbClr val="FFFFFF"/>
                </a:solidFill>
              </a:rPr>
              <a:t>Community service </a:t>
            </a:r>
          </a:p>
          <a:p>
            <a:r>
              <a:rPr lang="en-US" sz="1700">
                <a:solidFill>
                  <a:srgbClr val="FFFFFF"/>
                </a:solidFill>
              </a:rPr>
              <a:t>Loss of privileges  </a:t>
            </a:r>
          </a:p>
          <a:p>
            <a:r>
              <a:rPr lang="en-US" sz="1700">
                <a:solidFill>
                  <a:srgbClr val="FFFFFF"/>
                </a:solidFill>
              </a:rPr>
              <a:t>Notation in permanent record </a:t>
            </a:r>
          </a:p>
          <a:p>
            <a:pPr marL="0" indent="0">
              <a:buNone/>
            </a:pPr>
            <a:endParaRPr lang="en-US" sz="1700">
              <a:solidFill>
                <a:srgbClr val="FFFFFF"/>
              </a:solidFill>
            </a:endParaRPr>
          </a:p>
          <a:p>
            <a:endParaRPr lang="en-US" sz="1700">
              <a:solidFill>
                <a:srgbClr val="FFFFFF"/>
              </a:solidFill>
            </a:endParaRPr>
          </a:p>
        </p:txBody>
      </p:sp>
      <p:sp>
        <p:nvSpPr>
          <p:cNvPr id="4" name="Content Placeholder 3">
            <a:extLst>
              <a:ext uri="{FF2B5EF4-FFF2-40B4-BE49-F238E27FC236}">
                <a16:creationId xmlns:a16="http://schemas.microsoft.com/office/drawing/2014/main" id="{B9089F85-A066-194F-BEA4-B47DB420B7AF}"/>
              </a:ext>
            </a:extLst>
          </p:cNvPr>
          <p:cNvSpPr>
            <a:spLocks noGrp="1"/>
          </p:cNvSpPr>
          <p:nvPr>
            <p:ph sz="half" idx="2"/>
          </p:nvPr>
        </p:nvSpPr>
        <p:spPr>
          <a:xfrm>
            <a:off x="6256020" y="2266345"/>
            <a:ext cx="5097780" cy="3910618"/>
          </a:xfrm>
        </p:spPr>
        <p:txBody>
          <a:bodyPr>
            <a:normAutofit/>
          </a:bodyPr>
          <a:lstStyle/>
          <a:p>
            <a:r>
              <a:rPr lang="en-US" sz="1700">
                <a:solidFill>
                  <a:srgbClr val="FFFFFF"/>
                </a:solidFill>
              </a:rPr>
              <a:t>Sanctions withheld, such as additional sanctions if deadlines for sanctions are not met </a:t>
            </a:r>
          </a:p>
          <a:p>
            <a:r>
              <a:rPr lang="en-US" sz="1700">
                <a:solidFill>
                  <a:srgbClr val="FFFFFF"/>
                </a:solidFill>
              </a:rPr>
              <a:t>Restorative justice requirement </a:t>
            </a:r>
          </a:p>
          <a:p>
            <a:r>
              <a:rPr lang="en-US" sz="1700">
                <a:solidFill>
                  <a:srgbClr val="FFFFFF"/>
                </a:solidFill>
              </a:rPr>
              <a:t>Specific sanctions that must be met before resuming status at Austin College </a:t>
            </a:r>
          </a:p>
          <a:p>
            <a:r>
              <a:rPr lang="en-US" sz="1700">
                <a:solidFill>
                  <a:srgbClr val="FFFFFF"/>
                </a:solidFill>
              </a:rPr>
              <a:t>Referrals for assessment, such as counseling or medical assessment </a:t>
            </a:r>
          </a:p>
          <a:p>
            <a:r>
              <a:rPr lang="en-US" sz="1700">
                <a:solidFill>
                  <a:srgbClr val="FFFFFF"/>
                </a:solidFill>
              </a:rPr>
              <a:t>Written warning or reprimand </a:t>
            </a:r>
          </a:p>
          <a:p>
            <a:r>
              <a:rPr lang="en-US" sz="1700">
                <a:solidFill>
                  <a:srgbClr val="FFFFFF"/>
                </a:solidFill>
              </a:rPr>
              <a:t>Oral warning or reprimand </a:t>
            </a:r>
          </a:p>
          <a:p>
            <a:r>
              <a:rPr lang="en-US" sz="1700">
                <a:solidFill>
                  <a:srgbClr val="FFFFFF"/>
                </a:solidFill>
              </a:rPr>
              <a:t>Termination of employment </a:t>
            </a:r>
          </a:p>
          <a:p>
            <a:r>
              <a:rPr lang="en-US" sz="1700">
                <a:solidFill>
                  <a:srgbClr val="FFFFFF"/>
                </a:solidFill>
              </a:rPr>
              <a:t>Other sanctions deemed appropriate by the Title IX Coordinator or designee</a:t>
            </a:r>
          </a:p>
        </p:txBody>
      </p:sp>
    </p:spTree>
    <p:extLst>
      <p:ext uri="{BB962C8B-B14F-4D97-AF65-F5344CB8AC3E}">
        <p14:creationId xmlns:p14="http://schemas.microsoft.com/office/powerpoint/2010/main" val="2900466716"/>
      </p:ext>
    </p:extLst>
  </p:cSld>
  <p:clrMapOvr>
    <a:overrideClrMapping bg1="dk1" tx1="lt1" bg2="dk2" tx2="lt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8DC38B-34B4-7747-9843-ED965E875288}"/>
              </a:ext>
            </a:extLst>
          </p:cNvPr>
          <p:cNvSpPr>
            <a:spLocks noGrp="1"/>
          </p:cNvSpPr>
          <p:nvPr>
            <p:ph type="title"/>
          </p:nvPr>
        </p:nvSpPr>
        <p:spPr>
          <a:xfrm>
            <a:off x="838200" y="631825"/>
            <a:ext cx="10515600" cy="1325563"/>
          </a:xfrm>
        </p:spPr>
        <p:txBody>
          <a:bodyPr>
            <a:normAutofit/>
          </a:bodyPr>
          <a:lstStyle/>
          <a:p>
            <a:pPr algn="ctr"/>
            <a:r>
              <a:rPr lang="en-US" dirty="0"/>
              <a:t>Appeals </a:t>
            </a:r>
          </a:p>
        </p:txBody>
      </p:sp>
      <p:cxnSp>
        <p:nvCxnSpPr>
          <p:cNvPr id="10" name="Straight Connector 9">
            <a:extLst>
              <a:ext uri="{FF2B5EF4-FFF2-40B4-BE49-F238E27FC236}">
                <a16:creationId xmlns:a16="http://schemas.microsoft.com/office/drawing/2014/main" id="{E8E35B83-1EC3-4F87-9D54-D86346335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7636" y="1957388"/>
            <a:ext cx="10396728" cy="0"/>
          </a:xfrm>
          <a:prstGeom prst="line">
            <a:avLst/>
          </a:prstGeom>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6C5A254-4E57-3A46-8780-1D21ABA13B45}"/>
              </a:ext>
            </a:extLst>
          </p:cNvPr>
          <p:cNvSpPr>
            <a:spLocks noGrp="1"/>
          </p:cNvSpPr>
          <p:nvPr>
            <p:ph idx="1"/>
          </p:nvPr>
        </p:nvSpPr>
        <p:spPr>
          <a:xfrm>
            <a:off x="838200" y="2269173"/>
            <a:ext cx="10515600" cy="3659988"/>
          </a:xfrm>
        </p:spPr>
        <p:txBody>
          <a:bodyPr>
            <a:normAutofit/>
          </a:bodyPr>
          <a:lstStyle/>
          <a:p>
            <a:r>
              <a:rPr lang="en-US" sz="2400" dirty="0"/>
              <a:t>(A) Procedural irregularity that affected the outcome of the matter;</a:t>
            </a:r>
          </a:p>
          <a:p>
            <a:pPr marL="0" indent="0">
              <a:buNone/>
            </a:pPr>
            <a:endParaRPr lang="en-US" sz="2400" dirty="0"/>
          </a:p>
          <a:p>
            <a:r>
              <a:rPr lang="en-US" sz="2400" dirty="0"/>
              <a:t>(B) New evidence that was not reasonably available at the time the determination regarding responsibility or dismissal was made, that could affect the outcome of the matter; and</a:t>
            </a:r>
          </a:p>
          <a:p>
            <a:pPr marL="0" indent="0">
              <a:buNone/>
            </a:pPr>
            <a:endParaRPr lang="en-US" sz="2400" dirty="0"/>
          </a:p>
          <a:p>
            <a:r>
              <a:rPr lang="en-US" sz="2400" dirty="0"/>
              <a:t>(C) The Title IX Coordinator, investigator(s), or decision-maker(s) had a conflict of interest or bias for or against complainants or respondents generally or the individual complainant or respondent that affected the outcome of the matter.</a:t>
            </a:r>
          </a:p>
          <a:p>
            <a:endParaRPr lang="en-US" sz="2400" dirty="0"/>
          </a:p>
        </p:txBody>
      </p:sp>
    </p:spTree>
    <p:extLst>
      <p:ext uri="{BB962C8B-B14F-4D97-AF65-F5344CB8AC3E}">
        <p14:creationId xmlns:p14="http://schemas.microsoft.com/office/powerpoint/2010/main" val="5417547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Teacher">
            <a:extLst>
              <a:ext uri="{FF2B5EF4-FFF2-40B4-BE49-F238E27FC236}">
                <a16:creationId xmlns:a16="http://schemas.microsoft.com/office/drawing/2014/main" id="{523D1C4A-EB2E-A33E-4A31-3371B1E4365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49045" y="1472476"/>
            <a:ext cx="3789988" cy="3789988"/>
          </a:xfrm>
          <a:prstGeom prst="rect">
            <a:avLst/>
          </a:prstGeom>
        </p:spPr>
      </p:pic>
      <p:sp>
        <p:nvSpPr>
          <p:cNvPr id="21" name="Freeform: Shape 20">
            <a:extLst>
              <a:ext uri="{FF2B5EF4-FFF2-40B4-BE49-F238E27FC236}">
                <a16:creationId xmlns:a16="http://schemas.microsoft.com/office/drawing/2014/main" id="{AB8B8498-A488-40AF-99EB-F622ED9AD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8896786" cy="6858478"/>
          </a:xfrm>
          <a:custGeom>
            <a:avLst/>
            <a:gdLst>
              <a:gd name="connsiteX0" fmla="*/ 1472231 w 8896786"/>
              <a:gd name="connsiteY0" fmla="*/ 6858478 h 6858478"/>
              <a:gd name="connsiteX1" fmla="*/ 8896786 w 8896786"/>
              <a:gd name="connsiteY1" fmla="*/ 6858478 h 6858478"/>
              <a:gd name="connsiteX2" fmla="*/ 5720411 w 8896786"/>
              <a:gd name="connsiteY2" fmla="*/ 0 h 6858478"/>
              <a:gd name="connsiteX3" fmla="*/ 5714834 w 8896786"/>
              <a:gd name="connsiteY3" fmla="*/ 0 h 6858478"/>
              <a:gd name="connsiteX4" fmla="*/ 4648606 w 8896786"/>
              <a:gd name="connsiteY4" fmla="*/ 0 h 6858478"/>
              <a:gd name="connsiteX5" fmla="*/ 0 w 8896786"/>
              <a:gd name="connsiteY5" fmla="*/ 0 h 6858478"/>
              <a:gd name="connsiteX6" fmla="*/ 0 w 8896786"/>
              <a:gd name="connsiteY6" fmla="*/ 6857915 h 6858478"/>
              <a:gd name="connsiteX7" fmla="*/ 1472491 w 8896786"/>
              <a:gd name="connsiteY7" fmla="*/ 6857915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6786" h="6858478">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2F033D07-FE42-4E5C-A00A-FFE1D42C0F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9"/>
            <a:ext cx="8096249" cy="6858479"/>
          </a:xfrm>
          <a:custGeom>
            <a:avLst/>
            <a:gdLst>
              <a:gd name="connsiteX0" fmla="*/ 0 w 8096249"/>
              <a:gd name="connsiteY0" fmla="*/ 6858479 h 6858479"/>
              <a:gd name="connsiteX1" fmla="*/ 2130297 w 8096249"/>
              <a:gd name="connsiteY1" fmla="*/ 6858479 h 6858479"/>
              <a:gd name="connsiteX2" fmla="*/ 2130297 w 8096249"/>
              <a:gd name="connsiteY2" fmla="*/ 6858478 h 6858479"/>
              <a:gd name="connsiteX3" fmla="*/ 8096249 w 8096249"/>
              <a:gd name="connsiteY3" fmla="*/ 6858478 h 6858479"/>
              <a:gd name="connsiteX4" fmla="*/ 4919874 w 8096249"/>
              <a:gd name="connsiteY4" fmla="*/ 0 h 6858479"/>
              <a:gd name="connsiteX5" fmla="*/ 4914297 w 8096249"/>
              <a:gd name="connsiteY5" fmla="*/ 0 h 6858479"/>
              <a:gd name="connsiteX6" fmla="*/ 3848069 w 8096249"/>
              <a:gd name="connsiteY6" fmla="*/ 0 h 6858479"/>
              <a:gd name="connsiteX7" fmla="*/ 18197 w 8096249"/>
              <a:gd name="connsiteY7" fmla="*/ 0 h 6858479"/>
              <a:gd name="connsiteX8" fmla="*/ 18197 w 8096249"/>
              <a:gd name="connsiteY8" fmla="*/ 479 h 6858479"/>
              <a:gd name="connsiteX9" fmla="*/ 0 w 8096249"/>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96249" h="6858479">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62875E2-787C-24DF-ACB9-55F14AAB8B5D}"/>
              </a:ext>
            </a:extLst>
          </p:cNvPr>
          <p:cNvSpPr>
            <a:spLocks noGrp="1"/>
          </p:cNvSpPr>
          <p:nvPr>
            <p:ph type="title"/>
          </p:nvPr>
        </p:nvSpPr>
        <p:spPr>
          <a:xfrm>
            <a:off x="804672" y="877824"/>
            <a:ext cx="5294376" cy="3072384"/>
          </a:xfrm>
        </p:spPr>
        <p:txBody>
          <a:bodyPr vert="horz" lIns="91440" tIns="45720" rIns="91440" bIns="45720" rtlCol="0" anchor="b">
            <a:normAutofit/>
          </a:bodyPr>
          <a:lstStyle/>
          <a:p>
            <a:pPr algn="ctr"/>
            <a:r>
              <a:rPr lang="en-US" sz="5400" kern="1200" dirty="0">
                <a:solidFill>
                  <a:schemeClr val="tx1"/>
                </a:solidFill>
                <a:latin typeface="+mj-lt"/>
                <a:ea typeface="+mj-ea"/>
                <a:cs typeface="+mj-cs"/>
              </a:rPr>
              <a:t>Updated Student Training Program</a:t>
            </a:r>
          </a:p>
        </p:txBody>
      </p:sp>
      <p:sp>
        <p:nvSpPr>
          <p:cNvPr id="3" name="Text Placeholder 2">
            <a:extLst>
              <a:ext uri="{FF2B5EF4-FFF2-40B4-BE49-F238E27FC236}">
                <a16:creationId xmlns:a16="http://schemas.microsoft.com/office/drawing/2014/main" id="{AA69FE34-8BC8-F9B2-13FE-4C39A5750A66}"/>
              </a:ext>
            </a:extLst>
          </p:cNvPr>
          <p:cNvSpPr>
            <a:spLocks noGrp="1"/>
          </p:cNvSpPr>
          <p:nvPr>
            <p:ph type="body" idx="1"/>
          </p:nvPr>
        </p:nvSpPr>
        <p:spPr>
          <a:xfrm>
            <a:off x="1368172" y="4106939"/>
            <a:ext cx="4167376" cy="1873237"/>
          </a:xfrm>
        </p:spPr>
        <p:txBody>
          <a:bodyPr vert="horz" lIns="91440" tIns="45720" rIns="91440" bIns="45720" rtlCol="0" anchor="t">
            <a:normAutofit/>
          </a:bodyPr>
          <a:lstStyle/>
          <a:p>
            <a:pPr algn="ctr"/>
            <a:r>
              <a:rPr lang="en-US" sz="2000" kern="1200" dirty="0">
                <a:solidFill>
                  <a:schemeClr val="tx1"/>
                </a:solidFill>
                <a:latin typeface="+mn-lt"/>
                <a:ea typeface="+mn-ea"/>
                <a:cs typeface="+mn-cs"/>
              </a:rPr>
              <a:t>Different Training Modules each year</a:t>
            </a:r>
          </a:p>
          <a:p>
            <a:pPr algn="ctr"/>
            <a:r>
              <a:rPr lang="en-US" sz="2000" kern="1200" dirty="0">
                <a:solidFill>
                  <a:schemeClr val="tx1"/>
                </a:solidFill>
                <a:latin typeface="+mn-lt"/>
                <a:ea typeface="+mn-ea"/>
                <a:cs typeface="+mn-cs"/>
              </a:rPr>
              <a:t>4 – year program covering topics:</a:t>
            </a:r>
          </a:p>
          <a:p>
            <a:pPr algn="ctr"/>
            <a:r>
              <a:rPr lang="en-US" sz="2000" dirty="0">
                <a:solidFill>
                  <a:schemeClr val="tx1"/>
                </a:solidFill>
              </a:rPr>
              <a:t>Consent, Bystander Intervention </a:t>
            </a:r>
          </a:p>
          <a:p>
            <a:pPr algn="ctr"/>
            <a:r>
              <a:rPr lang="en-US" sz="2000" kern="1200" dirty="0">
                <a:solidFill>
                  <a:schemeClr val="tx1"/>
                </a:solidFill>
                <a:latin typeface="+mn-lt"/>
                <a:ea typeface="+mn-ea"/>
                <a:cs typeface="+mn-cs"/>
              </a:rPr>
              <a:t>Hazing, Wellness </a:t>
            </a:r>
          </a:p>
          <a:p>
            <a:pPr algn="ctr"/>
            <a:endParaRPr lang="en-US" sz="2000" kern="1200" dirty="0">
              <a:solidFill>
                <a:schemeClr val="tx1"/>
              </a:solidFill>
              <a:latin typeface="+mn-lt"/>
              <a:ea typeface="+mn-ea"/>
              <a:cs typeface="+mn-cs"/>
            </a:endParaRPr>
          </a:p>
        </p:txBody>
      </p:sp>
    </p:spTree>
    <p:extLst>
      <p:ext uri="{BB962C8B-B14F-4D97-AF65-F5344CB8AC3E}">
        <p14:creationId xmlns:p14="http://schemas.microsoft.com/office/powerpoint/2010/main" val="305321928"/>
      </p:ext>
    </p:extLst>
  </p:cSld>
  <p:clrMapOvr>
    <a:overrideClrMapping bg1="dk1" tx1="lt1" bg2="dk2" tx2="lt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905BA41-EE6E-4F80-8636-447F22DD72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032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DE9CBD0-20F2-F241-90BC-0E408EE3AF91}"/>
              </a:ext>
            </a:extLst>
          </p:cNvPr>
          <p:cNvSpPr>
            <a:spLocks noGrp="1"/>
          </p:cNvSpPr>
          <p:nvPr>
            <p:ph type="title"/>
          </p:nvPr>
        </p:nvSpPr>
        <p:spPr>
          <a:xfrm>
            <a:off x="1848465" y="3298722"/>
            <a:ext cx="8495070" cy="1784402"/>
          </a:xfrm>
        </p:spPr>
        <p:txBody>
          <a:bodyPr vert="horz" lIns="91440" tIns="45720" rIns="91440" bIns="45720" rtlCol="0" anchor="b">
            <a:normAutofit/>
          </a:bodyPr>
          <a:lstStyle/>
          <a:p>
            <a:pPr algn="ctr"/>
            <a:r>
              <a:rPr lang="en-US" sz="2900" kern="1200">
                <a:solidFill>
                  <a:srgbClr val="FFFFFF"/>
                </a:solidFill>
                <a:latin typeface="+mj-lt"/>
                <a:ea typeface="+mj-ea"/>
                <a:cs typeface="+mj-cs"/>
              </a:rPr>
              <a:t>Austin College – Title IX</a:t>
            </a:r>
            <a:br>
              <a:rPr lang="en-US" sz="2900" kern="1200">
                <a:solidFill>
                  <a:srgbClr val="FFFFFF"/>
                </a:solidFill>
                <a:latin typeface="+mj-lt"/>
                <a:ea typeface="+mj-ea"/>
                <a:cs typeface="+mj-cs"/>
              </a:rPr>
            </a:br>
            <a:r>
              <a:rPr lang="en-US" sz="2900" kern="1200">
                <a:solidFill>
                  <a:srgbClr val="FFFFFF"/>
                </a:solidFill>
                <a:latin typeface="+mj-lt"/>
                <a:ea typeface="+mj-ea"/>
                <a:cs typeface="+mj-cs"/>
              </a:rPr>
              <a:t> </a:t>
            </a:r>
            <a:br>
              <a:rPr lang="en-US" sz="2900" kern="1200">
                <a:solidFill>
                  <a:srgbClr val="FFFFFF"/>
                </a:solidFill>
                <a:latin typeface="+mj-lt"/>
                <a:ea typeface="+mj-ea"/>
                <a:cs typeface="+mj-cs"/>
              </a:rPr>
            </a:br>
            <a:r>
              <a:rPr lang="en-US" sz="2900" kern="1200">
                <a:solidFill>
                  <a:srgbClr val="FFFFFF"/>
                </a:solidFill>
                <a:latin typeface="+mj-lt"/>
                <a:ea typeface="+mj-ea"/>
                <a:cs typeface="+mj-cs"/>
              </a:rPr>
              <a:t>   Questions? </a:t>
            </a:r>
            <a:br>
              <a:rPr lang="en-US" sz="2900" kern="1200">
                <a:solidFill>
                  <a:srgbClr val="FFFFFF"/>
                </a:solidFill>
                <a:latin typeface="+mj-lt"/>
                <a:ea typeface="+mj-ea"/>
                <a:cs typeface="+mj-cs"/>
              </a:rPr>
            </a:br>
            <a:endParaRPr lang="en-US" sz="2900" kern="1200">
              <a:solidFill>
                <a:srgbClr val="FFFFFF"/>
              </a:solidFill>
              <a:latin typeface="+mj-lt"/>
              <a:ea typeface="+mj-ea"/>
              <a:cs typeface="+mj-cs"/>
            </a:endParaRPr>
          </a:p>
        </p:txBody>
      </p:sp>
      <p:sp>
        <p:nvSpPr>
          <p:cNvPr id="4" name="Text Placeholder 3">
            <a:extLst>
              <a:ext uri="{FF2B5EF4-FFF2-40B4-BE49-F238E27FC236}">
                <a16:creationId xmlns:a16="http://schemas.microsoft.com/office/drawing/2014/main" id="{5DCB3DFB-B248-4D4C-929E-D157CF7AB796}"/>
              </a:ext>
            </a:extLst>
          </p:cNvPr>
          <p:cNvSpPr>
            <a:spLocks noGrp="1"/>
          </p:cNvSpPr>
          <p:nvPr>
            <p:ph type="body" idx="1"/>
          </p:nvPr>
        </p:nvSpPr>
        <p:spPr>
          <a:xfrm>
            <a:off x="1848465" y="5258851"/>
            <a:ext cx="8495070" cy="904005"/>
          </a:xfrm>
        </p:spPr>
        <p:txBody>
          <a:bodyPr vert="horz" lIns="91440" tIns="45720" rIns="91440" bIns="45720" rtlCol="0">
            <a:normAutofit/>
          </a:bodyPr>
          <a:lstStyle/>
          <a:p>
            <a:pPr algn="ctr"/>
            <a:r>
              <a:rPr lang="en-US" kern="1200">
                <a:solidFill>
                  <a:srgbClr val="FFFFFF"/>
                </a:solidFill>
                <a:latin typeface="+mn-lt"/>
                <a:ea typeface="+mn-ea"/>
                <a:cs typeface="+mn-cs"/>
              </a:rPr>
              <a:t>https://www.austincollege.edu/campus-life/sexual-misconduct/</a:t>
            </a:r>
          </a:p>
        </p:txBody>
      </p:sp>
      <p:sp>
        <p:nvSpPr>
          <p:cNvPr id="21" name="Oval 20">
            <a:extLst>
              <a:ext uri="{FF2B5EF4-FFF2-40B4-BE49-F238E27FC236}">
                <a16:creationId xmlns:a16="http://schemas.microsoft.com/office/drawing/2014/main" id="{CD7549B2-EE05-4558-8C64-AC46755F2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25914" y="889251"/>
            <a:ext cx="2140172" cy="2140172"/>
          </a:xfrm>
          <a:prstGeom prst="ellipse">
            <a:avLst/>
          </a:prstGeom>
          <a:solidFill>
            <a:srgbClr val="FFFFFF"/>
          </a:solidFill>
          <a:ln w="19050">
            <a:solidFill>
              <a:srgbClr val="FFE8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icture containing drawing&#10;&#10;Description automatically generated">
            <a:extLst>
              <a:ext uri="{FF2B5EF4-FFF2-40B4-BE49-F238E27FC236}">
                <a16:creationId xmlns:a16="http://schemas.microsoft.com/office/drawing/2014/main" id="{788EC2D5-0842-3F4B-9C3E-7C9A5EAB288D}"/>
              </a:ext>
            </a:extLst>
          </p:cNvPr>
          <p:cNvPicPr>
            <a:picLocks noChangeAspect="1"/>
          </p:cNvPicPr>
          <p:nvPr/>
        </p:nvPicPr>
        <p:blipFill rotWithShape="1">
          <a:blip r:embed="rId2"/>
          <a:srcRect l="1000" r="1" b="1"/>
          <a:stretch/>
        </p:blipFill>
        <p:spPr>
          <a:xfrm>
            <a:off x="5508264" y="1371601"/>
            <a:ext cx="1175474" cy="1175474"/>
          </a:xfrm>
          <a:prstGeom prst="rect">
            <a:avLst/>
          </a:prstGeom>
        </p:spPr>
      </p:pic>
    </p:spTree>
    <p:extLst>
      <p:ext uri="{BB962C8B-B14F-4D97-AF65-F5344CB8AC3E}">
        <p14:creationId xmlns:p14="http://schemas.microsoft.com/office/powerpoint/2010/main" val="1355123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7998</TotalTime>
  <Words>3764</Words>
  <Application>Microsoft Macintosh PowerPoint</Application>
  <PresentationFormat>Widescreen</PresentationFormat>
  <Paragraphs>255</Paragraphs>
  <Slides>66</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66</vt:i4>
      </vt:variant>
    </vt:vector>
  </HeadingPairs>
  <TitlesOfParts>
    <vt:vector size="71" baseType="lpstr">
      <vt:lpstr>Arial</vt:lpstr>
      <vt:lpstr>Calibri</vt:lpstr>
      <vt:lpstr>Calibri Light</vt:lpstr>
      <vt:lpstr>Tahoma</vt:lpstr>
      <vt:lpstr>Office Theme</vt:lpstr>
      <vt:lpstr>Title IX Policy &amp; Process </vt:lpstr>
      <vt:lpstr>Title IX Office </vt:lpstr>
      <vt:lpstr>Title IX </vt:lpstr>
      <vt:lpstr>Title IX Office at Austin College </vt:lpstr>
      <vt:lpstr>Course Objectives  </vt:lpstr>
      <vt:lpstr>Title IX Policy &amp; Process </vt:lpstr>
      <vt:lpstr>Prohibited Conduct </vt:lpstr>
      <vt:lpstr>Sexual Assault </vt:lpstr>
      <vt:lpstr>Sexual Harassment – Title IX  </vt:lpstr>
      <vt:lpstr>Sexual Harassment -  Texas </vt:lpstr>
      <vt:lpstr>Texas Employee Sexual Harassment </vt:lpstr>
      <vt:lpstr>Quid Pro Quo</vt:lpstr>
      <vt:lpstr>Stalking </vt:lpstr>
      <vt:lpstr>Dating Violence </vt:lpstr>
      <vt:lpstr>Domestic Violence </vt:lpstr>
      <vt:lpstr>Sexual Exploitation </vt:lpstr>
      <vt:lpstr>Retaliation </vt:lpstr>
      <vt:lpstr>Sexual Orientation, Gender, Gender Identity </vt:lpstr>
      <vt:lpstr>Employee-Student Relationships  </vt:lpstr>
      <vt:lpstr>Intentional Presentation of False Information</vt:lpstr>
      <vt:lpstr>PowerPoint Presentation</vt:lpstr>
      <vt:lpstr>Policy Definitions </vt:lpstr>
      <vt:lpstr>Scope of Policy </vt:lpstr>
      <vt:lpstr>Consent </vt:lpstr>
      <vt:lpstr>Incapacitated</vt:lpstr>
      <vt:lpstr>Coercion </vt:lpstr>
      <vt:lpstr>Amnesty </vt:lpstr>
      <vt:lpstr>Reporting Misconduct </vt:lpstr>
      <vt:lpstr>PowerPoint Presentation</vt:lpstr>
      <vt:lpstr>Official Reporting Channels </vt:lpstr>
      <vt:lpstr>Sexual Misconduct Policy &amp; Reporting Link </vt:lpstr>
      <vt:lpstr>Supportive Measures </vt:lpstr>
      <vt:lpstr>Employee Obligation to Report</vt:lpstr>
      <vt:lpstr>Employees </vt:lpstr>
      <vt:lpstr>Reporting Requirements - 1</vt:lpstr>
      <vt:lpstr>Reporting Requirements - 2</vt:lpstr>
      <vt:lpstr>What must be reported by an employee? - 1</vt:lpstr>
      <vt:lpstr>What must be reported by an employee? - 2</vt:lpstr>
      <vt:lpstr>Circumstances in which Employees  Must Report - 1</vt:lpstr>
      <vt:lpstr>Circumstances in which Employees  Must Report - 2</vt:lpstr>
      <vt:lpstr>Circumstances in which Employees  Must Report - 3</vt:lpstr>
      <vt:lpstr>Employees Excepted: Category 1  Employees Who are Students - 2</vt:lpstr>
      <vt:lpstr>Employees Excepted: Category 2  Employees Who are Victims </vt:lpstr>
      <vt:lpstr>Employees Excepted: Category 3 Employees Receiving Information at a Public Awareness Event - 1</vt:lpstr>
      <vt:lpstr>Employees Excepted: Category 3 Employees Receiving Information at a Public Awareness Event - 2</vt:lpstr>
      <vt:lpstr>Employee Failure to Report </vt:lpstr>
      <vt:lpstr>PowerPoint Presentation</vt:lpstr>
      <vt:lpstr>Confidential Employees </vt:lpstr>
      <vt:lpstr>Student Disclosure Litany </vt:lpstr>
      <vt:lpstr>PowerPoint Presentation</vt:lpstr>
      <vt:lpstr>Austin College Website Navigation</vt:lpstr>
      <vt:lpstr>Sexual Misconduct Policy &amp; Reporting Link </vt:lpstr>
      <vt:lpstr>PowerPoint Presentation</vt:lpstr>
      <vt:lpstr>Title IX Page Additional Resources </vt:lpstr>
      <vt:lpstr>PowerPoint Presentation</vt:lpstr>
      <vt:lpstr>PowerPoint Presentation</vt:lpstr>
      <vt:lpstr>PowerPoint Presentation</vt:lpstr>
      <vt:lpstr>PowerPoint Presentation</vt:lpstr>
      <vt:lpstr>Process Outline  </vt:lpstr>
      <vt:lpstr>Formal Complaint </vt:lpstr>
      <vt:lpstr>Informal Resolution </vt:lpstr>
      <vt:lpstr>Formal Resolution </vt:lpstr>
      <vt:lpstr>Sanctions </vt:lpstr>
      <vt:lpstr>Appeals </vt:lpstr>
      <vt:lpstr>Updated Student Training Program</vt:lpstr>
      <vt:lpstr>Austin College – Title IX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Policy &amp; Process </dc:title>
  <dc:creator>Jacob G. Sapp</dc:creator>
  <cp:lastModifiedBy>Jacob G. Sapp</cp:lastModifiedBy>
  <cp:revision>25</cp:revision>
  <dcterms:created xsi:type="dcterms:W3CDTF">2020-11-30T20:51:42Z</dcterms:created>
  <dcterms:modified xsi:type="dcterms:W3CDTF">2022-06-16T20:23:34Z</dcterms:modified>
</cp:coreProperties>
</file>