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Roboto Slab"/>
      <p:regular r:id="rId23"/>
      <p:bold r:id="rId24"/>
    </p:embeddedFont>
    <p:embeddedFont>
      <p:font typeface="Arial Narrow"/>
      <p:regular r:id="rId25"/>
      <p:bold r:id="rId26"/>
      <p:italic r:id="rId27"/>
      <p:boldItalic r:id="rId28"/>
    </p:embeddedFont>
    <p:embeddedFont>
      <p:font typeface="Federo"/>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0" roundtripDataSignature="AMtx7mhgv2/q3TmuDp5D2BJgUBAWRG6V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Slab-bold.fntdata"/><Relationship Id="rId23" Type="http://schemas.openxmlformats.org/officeDocument/2006/relationships/font" Target="fonts/RobotoSlab-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rialNarrow-bold.fntdata"/><Relationship Id="rId25" Type="http://schemas.openxmlformats.org/officeDocument/2006/relationships/font" Target="fonts/ArialNarrow-regular.fntdata"/><Relationship Id="rId28" Type="http://schemas.openxmlformats.org/officeDocument/2006/relationships/font" Target="fonts/ArialNarrow-boldItalic.fntdata"/><Relationship Id="rId27" Type="http://schemas.openxmlformats.org/officeDocument/2006/relationships/font" Target="fonts/ArialNarrow-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Federo-regular.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oe.zoom.us/webinar/register/WN_YaU30qybTEeQ73GS7ZLSpQ" TargetMode="External"/><Relationship Id="rId3" Type="http://schemas.openxmlformats.org/officeDocument/2006/relationships/hyperlink" Target="https://scoe.zoom.us/webinar/register/WN_YaU30qybTEeQ73GS7ZLSpQ" TargetMode="External"/><Relationship Id="rId4" Type="http://schemas.openxmlformats.org/officeDocument/2006/relationships/hyperlink" Target="https://docs.google.com/forms/d/e/1FAIpQLSfNZhgQWJVhk-erjqC-FOKb26bmWf4p45lznCaZZ7jPd_ZeZw/viewform?usp=shari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ecac.org/" TargetMode="External"/><Relationship Id="rId3" Type="http://schemas.openxmlformats.org/officeDocument/2006/relationships/hyperlink" Target="https://www.cdecac.or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dle.caaspp-elpac.org/" TargetMode="External"/><Relationship Id="rId3" Type="http://schemas.openxmlformats.org/officeDocument/2006/relationships/hyperlink" Target="mailto:mgarcia@sbceo.or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20830431.ct.sendgrid.net/ls/click?upn=u001.SzEG1uIbMWndH-2FurXThgus6sYWfdUkpz29CjNci5yVyxLklmQS-2FF1dd1QIC4XGy2EEyE8eR3mxbtq00IWB7JAA-3D-3DYII2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YdlnSNA1U5V2A655JTStBrD6AUKVL5f0dhwqlH0TBvLdmAnZanN9dCsxFluJsIoHh3zSq2po6DYx9PthQlNo7GjSJu5e-2Bx2uLUuAJhryXtLiG13raB92UCM-2FEwZ0gDPr3JFbs5-2FgCEXuIEoD4OgTX" TargetMode="External"/><Relationship Id="rId3" Type="http://schemas.openxmlformats.org/officeDocument/2006/relationships/hyperlink" Target="https://u20830431.ct.sendgrid.net/ls/click?upn=u001.SzEG1uIbMWndH-2FurXThgus6sYWfdUkpz29CjNci5yVxH7-2FWZTDkCwOvwoRF9qNoG1BIFnufCEYbOTIOKP-2FYDGoaGK-2FL0Wwt6tCknlm3wnNs-3DNBM7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lD0VaBRcR7oBzLdTC5G6cs74-2FQt3ZR1QEtmoAAmMnYatiSDOeATyWQBPSoZyy-2BUo4thc0UpNgJbhvaEZZOsqaoLp4SXxYwzA3mOF1bd9XRUPmqinaZ3qHfEEpxSgu1fHF3eOvkb7FchQSZNjG-2BiHFb" TargetMode="External"/><Relationship Id="rId4" Type="http://schemas.openxmlformats.org/officeDocument/2006/relationships/hyperlink" Target="https://u20830431.ct.sendgrid.net/ls/click?upn=u001.SzEG1uIbMWndH-2FurXThguuAXDQO7uCQJTbtf1z4lkM3Hf7f-2FCb74a7uNwbeUQMLDb0Pj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JvM33Ixdl5PvlgHvMs5n1nxbTrejImLNYOpnwf-2Bqz4W7OcVdvLTQ-2By9IgDoEmPJvPwNPTQHwJ3rTP3izTFMbRgAfBKgDKvlTF0hmJTVBSQo9uEC5hzLgd7NX9DzqvsrSC7il8WndbPgKgDWQX4Ge-2B" TargetMode="External"/><Relationship Id="rId5" Type="http://schemas.openxmlformats.org/officeDocument/2006/relationships/hyperlink" Target="https://u20830431.ct.sendgrid.net/ls/click?upn=u001.SzEG1uIbMWndH-2FurXThgul63JkONLFmM0sBz-2F-2FnRn94-3Dd0kt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U3d3DPg1gBrkoQVzUTn8G4a62D9jXTYrK2-2B-2BFyPMDFD6aDR2ThduuITp-2BdpcodpSfSP4-2F0JBm1JESyYmAsJrjz6wT2RUP11Gvp78nvkwJMlc-2FeQymNYjUon8NRxIaxbfK64aZN6-2Bpc493ItUxeei4" TargetMode="External"/><Relationship Id="rId6" Type="http://schemas.openxmlformats.org/officeDocument/2006/relationships/hyperlink" Target="https://u20830431.ct.sendgrid.net/ls/click?upn=u001.SzEG1uIbMWndH-2FurXThgus6sYWfdUkpz29CjNci5yVzaAAOdfCJHv-2BRG98Ld-2BjyWdUZY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bwFs5nBpHnCfqV-2FG-2BYcVdiqmK94XZEDU3vqDw4q6qGd75MpaVACGt6aTS43jFCKLmu4eKWKWq43Ld7O03a3EcDhrUBF0qx991JwRHXkWkekdaVb2AYVTyzyIhscE2deIGIwrj5v6TDUZLE1lzqb-2F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20830431.ct.sendgrid.net/ls/click?upn=u001.SzEG1uIbMWndH-2FurXThgus6sYWfdUkpz29CjNci5yVyxLklmQS-2FF1dd1QIC4XGy2EEyE8eR3mxbtq00IWB7JAA-3D-3DYII2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YdlnSNA1U5V2A655JTStBrD6AUKVL5f0dhwqlH0TBvLdmAnZanN9dCsxFluJsIoHh3zSq2po6DYx9PthQlNo7GjSJu5e-2Bx2uLUuAJhryXtLiG13raB92UCM-2FEwZ0gDPr3JFbs5-2FgCEXuIEoD4OgTX" TargetMode="External"/><Relationship Id="rId3" Type="http://schemas.openxmlformats.org/officeDocument/2006/relationships/hyperlink" Target="https://u20830431.ct.sendgrid.net/ls/click?upn=u001.SzEG1uIbMWndH-2FurXThgus6sYWfdUkpz29CjNci5yVxH7-2FWZTDkCwOvwoRF9qNoG1BIFnufCEYbOTIOKP-2FYDGoaGK-2FL0Wwt6tCknlm3wnNs-3DNBM7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lD0VaBRcR7oBzLdTC5G6cs74-2FQt3ZR1QEtmoAAmMnYatiSDOeATyWQBPSoZyy-2BUo4thc0UpNgJbhvaEZZOsqaoLp4SXxYwzA3mOF1bd9XRUPmqinaZ3qHfEEpxSgu1fHF3eOvkb7FchQSZNjG-2BiHFb" TargetMode="External"/><Relationship Id="rId4" Type="http://schemas.openxmlformats.org/officeDocument/2006/relationships/hyperlink" Target="https://u20830431.ct.sendgrid.net/ls/click?upn=u001.SzEG1uIbMWndH-2FurXThguuAXDQO7uCQJTbtf1z4lkM3Hf7f-2FCb74a7uNwbeUQMLDb0Pj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JvM33Ixdl5PvlgHvMs5n1nxbTrejImLNYOpnwf-2Bqz4W7OcVdvLTQ-2By9IgDoEmPJvPwNPTQHwJ3rTP3izTFMbRgAfBKgDKvlTF0hmJTVBSQo9uEC5hzLgd7NX9DzqvsrSC7il8WndbPgKgDWQX4Ge-2B" TargetMode="External"/><Relationship Id="rId5" Type="http://schemas.openxmlformats.org/officeDocument/2006/relationships/hyperlink" Target="https://u20830431.ct.sendgrid.net/ls/click?upn=u001.SzEG1uIbMWndH-2FurXThgul63JkONLFmM0sBz-2F-2FnRn94-3Dd0kt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U3d3DPg1gBrkoQVzUTn8G4a62D9jXTYrK2-2B-2BFyPMDFD6aDR2ThduuITp-2BdpcodpSfSP4-2F0JBm1JESyYmAsJrjz6wT2RUP11Gvp78nvkwJMlc-2FeQymNYjUon8NRxIaxbfK64aZN6-2Bpc493ItUxeei4" TargetMode="External"/><Relationship Id="rId6" Type="http://schemas.openxmlformats.org/officeDocument/2006/relationships/hyperlink" Target="https://u20830431.ct.sendgrid.net/ls/click?upn=u001.SzEG1uIbMWndH-2FurXThgus6sYWfdUkpz29CjNci5yVzaAAOdfCJHv-2BRG98Ld-2BjyWdUZY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bwFs5nBpHnCfqV-2FG-2BYcVdiqmK94XZEDU3vqDw4q6qGd75MpaVACGt6aTS43jFCKLmu4eKWKWq43Ld7O03a3EcDhrUBF0qx991JwRHXkWkekdaVb2AYVTyzyIhscE2deIGIwrj5v6TDUZLE1lzqb-2F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20830431.ct.sendgrid.net/ls/click?upn=u001.SzEG1uIbMWndH-2FurXThgus6sYWfdUkpz29CjNci5yVyxLklmQS-2FF1dd1QIC4XGy2EEyE8eR3mxbtq00IWB7JAA-3D-3DYII2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YdlnSNA1U5V2A655JTStBrD6AUKVL5f0dhwqlH0TBvLdmAnZanN9dCsxFluJsIoHh3zSq2po6DYx9PthQlNo7GjSJu5e-2Bx2uLUuAJhryXtLiG13raB92UCM-2FEwZ0gDPr3JFbs5-2FgCEXuIEoD4OgTX" TargetMode="External"/><Relationship Id="rId3" Type="http://schemas.openxmlformats.org/officeDocument/2006/relationships/hyperlink" Target="https://u20830431.ct.sendgrid.net/ls/click?upn=u001.SzEG1uIbMWndH-2FurXThgus6sYWfdUkpz29CjNci5yVxH7-2FWZTDkCwOvwoRF9qNoG1BIFnufCEYbOTIOKP-2FYDGoaGK-2FL0Wwt6tCknlm3wnNs-3DNBM7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lD0VaBRcR7oBzLdTC5G6cs74-2FQt3ZR1QEtmoAAmMnYatiSDOeATyWQBPSoZyy-2BUo4thc0UpNgJbhvaEZZOsqaoLp4SXxYwzA3mOF1bd9XRUPmqinaZ3qHfEEpxSgu1fHF3eOvkb7FchQSZNjG-2BiHFb" TargetMode="External"/><Relationship Id="rId4" Type="http://schemas.openxmlformats.org/officeDocument/2006/relationships/hyperlink" Target="https://u20830431.ct.sendgrid.net/ls/click?upn=u001.SzEG1uIbMWndH-2FurXThguuAXDQO7uCQJTbtf1z4lkM3Hf7f-2FCb74a7uNwbeUQMLDb0Pj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JvM33Ixdl5PvlgHvMs5n1nxbTrejImLNYOpnwf-2Bqz4W7OcVdvLTQ-2By9IgDoEmPJvPwNPTQHwJ3rTP3izTFMbRgAfBKgDKvlTF0hmJTVBSQo9uEC5hzLgd7NX9DzqvsrSC7il8WndbPgKgDWQX4Ge-2B" TargetMode="External"/><Relationship Id="rId5" Type="http://schemas.openxmlformats.org/officeDocument/2006/relationships/hyperlink" Target="https://u20830431.ct.sendgrid.net/ls/click?upn=u001.SzEG1uIbMWndH-2FurXThgul63JkONLFmM0sBz-2F-2FnRn94-3Dd0kt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U3d3DPg1gBrkoQVzUTn8G4a62D9jXTYrK2-2B-2BFyPMDFD6aDR2ThduuITp-2BdpcodpSfSP4-2F0JBm1JESyYmAsJrjz6wT2RUP11Gvp78nvkwJMlc-2FeQymNYjUon8NRxIaxbfK64aZN6-2Bpc493ItUxeei4" TargetMode="External"/><Relationship Id="rId6" Type="http://schemas.openxmlformats.org/officeDocument/2006/relationships/hyperlink" Target="https://u20830431.ct.sendgrid.net/ls/click?upn=u001.SzEG1uIbMWndH-2FurXThgus6sYWfdUkpz29CjNci5yVzaAAOdfCJHv-2BRG98Ld-2BjyWdUZY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bwFs5nBpHnCfqV-2FG-2BYcVdiqmK94XZEDU3vqDw4q6qGd75MpaVACGt6aTS43jFCKLmu4eKWKWq43Ld7O03a3EcDhrUBF0qx991JwRHXkWkekdaVb2AYVTyzyIhscE2deIGIwrj5v6TDUZLE1lzqb-2F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20830431.ct.sendgrid.net/ls/click?upn=u001.SzEG1uIbMWndH-2FurXThgus6sYWfdUkpz29CjNci5yVyxLklmQS-2FF1dd1QIC4XGy2EEyE8eR3mxbtq00IWB7JAA-3D-3DYII2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YdlnSNA1U5V2A655JTStBrD6AUKVL5f0dhwqlH0TBvLdmAnZanN9dCsxFluJsIoHh3zSq2po6DYx9PthQlNo7GjSJu5e-2Bx2uLUuAJhryXtLiG13raB92UCM-2FEwZ0gDPr3JFbs5-2FgCEXuIEoD4OgTX" TargetMode="External"/><Relationship Id="rId3" Type="http://schemas.openxmlformats.org/officeDocument/2006/relationships/hyperlink" Target="https://u20830431.ct.sendgrid.net/ls/click?upn=u001.SzEG1uIbMWndH-2FurXThgus6sYWfdUkpz29CjNci5yVxH7-2FWZTDkCwOvwoRF9qNoG1BIFnufCEYbOTIOKP-2FYDGoaGK-2FL0Wwt6tCknlm3wnNs-3DNBM7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lD0VaBRcR7oBzLdTC5G6cs74-2FQt3ZR1QEtmoAAmMnYatiSDOeATyWQBPSoZyy-2BUo4thc0UpNgJbhvaEZZOsqaoLp4SXxYwzA3mOF1bd9XRUPmqinaZ3qHfEEpxSgu1fHF3eOvkb7FchQSZNjG-2BiHFb" TargetMode="External"/><Relationship Id="rId4" Type="http://schemas.openxmlformats.org/officeDocument/2006/relationships/hyperlink" Target="https://u20830431.ct.sendgrid.net/ls/click?upn=u001.SzEG1uIbMWndH-2FurXThguuAXDQO7uCQJTbtf1z4lkM3Hf7f-2FCb74a7uNwbeUQMLDb0Pj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JvM33Ixdl5PvlgHvMs5n1nxbTrejImLNYOpnwf-2Bqz4W7OcVdvLTQ-2By9IgDoEmPJvPwNPTQHwJ3rTP3izTFMbRgAfBKgDKvlTF0hmJTVBSQo9uEC5hzLgd7NX9DzqvsrSC7il8WndbPgKgDWQX4Ge-2B" TargetMode="External"/><Relationship Id="rId5" Type="http://schemas.openxmlformats.org/officeDocument/2006/relationships/hyperlink" Target="https://u20830431.ct.sendgrid.net/ls/click?upn=u001.SzEG1uIbMWndH-2FurXThgul63JkONLFmM0sBz-2F-2FnRn94-3Dd0kt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U3d3DPg1gBrkoQVzUTn8G4a62D9jXTYrK2-2B-2BFyPMDFD6aDR2ThduuITp-2BdpcodpSfSP4-2F0JBm1JESyYmAsJrjz6wT2RUP11Gvp78nvkwJMlc-2FeQymNYjUon8NRxIaxbfK64aZN6-2Bpc493ItUxeei4" TargetMode="External"/><Relationship Id="rId6" Type="http://schemas.openxmlformats.org/officeDocument/2006/relationships/hyperlink" Target="https://u20830431.ct.sendgrid.net/ls/click?upn=u001.SzEG1uIbMWndH-2FurXThgus6sYWfdUkpz29CjNci5yVzaAAOdfCJHv-2BRG98Ld-2BjyWdUZY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bwFs5nBpHnCfqV-2FG-2BYcVdiqmK94XZEDU3vqDw4q6qGd75MpaVACGt6aTS43jFCKLmu4eKWKWq43Ld7O03a3EcDhrUBF0qx991JwRHXkWkekdaVb2AYVTyzyIhscE2deIGIwrj5v6TDUZLE1lzqb-2F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20830431.ct.sendgrid.net/ls/click?upn=u001.SzEG1uIbMWndH-2FurXThgus6sYWfdUkpz29CjNci5yVyxLklmQS-2FF1dd1QIC4XGy2EEyE8eR3mxbtq00IWB7JAA-3D-3DYII2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YdlnSNA1U5V2A655JTStBrD6AUKVL5f0dhwqlH0TBvLdmAnZanN9dCsxFluJsIoHh3zSq2po6DYx9PthQlNo7GjSJu5e-2Bx2uLUuAJhryXtLiG13raB92UCM-2FEwZ0gDPr3JFbs5-2FgCEXuIEoD4OgTX" TargetMode="External"/><Relationship Id="rId3" Type="http://schemas.openxmlformats.org/officeDocument/2006/relationships/hyperlink" Target="https://u20830431.ct.sendgrid.net/ls/click?upn=u001.SzEG1uIbMWndH-2FurXThgus6sYWfdUkpz29CjNci5yVxH7-2FWZTDkCwOvwoRF9qNoG1BIFnufCEYbOTIOKP-2FYDGoaGK-2FL0Wwt6tCknlm3wnNs-3DNBM7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lD0VaBRcR7oBzLdTC5G6cs74-2FQt3ZR1QEtmoAAmMnYatiSDOeATyWQBPSoZyy-2BUo4thc0UpNgJbhvaEZZOsqaoLp4SXxYwzA3mOF1bd9XRUPmqinaZ3qHfEEpxSgu1fHF3eOvkb7FchQSZNjG-2BiHFb" TargetMode="External"/><Relationship Id="rId4" Type="http://schemas.openxmlformats.org/officeDocument/2006/relationships/hyperlink" Target="https://u20830431.ct.sendgrid.net/ls/click?upn=u001.SzEG1uIbMWndH-2FurXThguuAXDQO7uCQJTbtf1z4lkM3Hf7f-2FCb74a7uNwbeUQMLDb0Pj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nJvM33Ixdl5PvlgHvMs5n1nxbTrejImLNYOpnwf-2Bqz4W7OcVdvLTQ-2By9IgDoEmPJvPwNPTQHwJ3rTP3izTFMbRgAfBKgDKvlTF0hmJTVBSQo9uEC5hzLgd7NX9DzqvsrSC7il8WndbPgKgDWQX4Ge-2B" TargetMode="External"/><Relationship Id="rId5" Type="http://schemas.openxmlformats.org/officeDocument/2006/relationships/hyperlink" Target="https://u20830431.ct.sendgrid.net/ls/click?upn=u001.SzEG1uIbMWndH-2FurXThgul63JkONLFmM0sBz-2F-2FnRn94-3Dd0kt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U3d3DPg1gBrkoQVzUTn8G4a62D9jXTYrK2-2B-2BFyPMDFD6aDR2ThduuITp-2BdpcodpSfSP4-2F0JBm1JESyYmAsJrjz6wT2RUP11Gvp78nvkwJMlc-2FeQymNYjUon8NRxIaxbfK64aZN6-2Bpc493ItUxeei4" TargetMode="External"/><Relationship Id="rId6" Type="http://schemas.openxmlformats.org/officeDocument/2006/relationships/hyperlink" Target="https://u20830431.ct.sendgrid.net/ls/click?upn=u001.SzEG1uIbMWndH-2FurXThgus6sYWfdUkpz29CjNci5yVzaAAOdfCJHv-2BRG98Ld-2BjyWdUZY_INEiA2WwZfmTaL0AtRlwR-2F9x8qHS1bZt3y37Bqmn3FUXW6MHjPZ0tQF5KlAkR80vv-2FIoZFitPcwLoFhFL7kCpkAHPjLGO6hMNGEiiJf-2B0FfVPxkFFfudrGJeSXxx2XTA5sGyXLODBTVhLPkP687F2jq8Q7e4g1MwubNyksuFL7O7UqZbdcBgQXN3mk9bx4vEKAkfpKvvrOpviBoNEQaWRBDJQy-2FRURMjR6PQaBxxEXKekZbdiqhF0Fkkshl0GXzgoMKtlwqHMYc1LkOo1yOgq5c7PBV7BxtdNV2jI4HXrRWGCxhphk22EhciI-2F5cwOpbrtIATC3qRYunH43fmQeXqAjzhyqqdkACuJfQ03QZWmpCATaEMkYrjhyHt-2BViuM3GXtdk4SfbF-2FNPfO9rKULXOfMCIuvsKNb-2FDzjPLeopYzzZI7bGcDqmr6xdWs3tNmqlnQnuka2WLDdJrttxYlF9UDlOvd3RhAQaSjtH49QzrxWP6SvvVLUqyTzOsF44fpVy7jWTImX3KM-2BJ8e3ay-2Bnn1EIRqGzUR-2FmvmJDk2LRos6BuwBOvUp-2Fe2nsUlDFITwVeBm1OefofgqXRg7UR32F9fOGfIbuhckyZeFRILvYlHKFlydpIbV3T73ltKNrsCLAf7hMrHaLT-2B-2FjNg3eYxRA3KY2V6T-2B9T6PWHVStAGEV8NyvHYJ044eDm9LYX5uzW1Gi3QEZC-2FE2W4XCxkUjgvYGgRZgIhwI2EBNLJLUfdh6sm3SDVdyGEObBROcwRYwjZVUfBtFnUdX4xQztyFFNuMvCJUWZr7bUFNI5Q6ff6zR5XmbwFs5nBpHnCfqV-2FG-2BYcVdiqmK94XZEDU3vqDw4q6qGd75MpaVACGt6aTS43jFCKLmu4eKWKWq43Ld7O03a3EcDhrUBF0qx991JwRHXkWkekdaVb2AYVTyzyIhscE2deIGIwrj5v6TDUZLE1lzqb-2F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dle.caaspp-elpac.org/" TargetMode="External"/><Relationship Id="rId3" Type="http://schemas.openxmlformats.org/officeDocument/2006/relationships/hyperlink" Target="mailto:mgarcia@sbceo.or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dle.caaspp-elpac.org/" TargetMode="External"/><Relationship Id="rId3" Type="http://schemas.openxmlformats.org/officeDocument/2006/relationships/hyperlink" Target="mailto:mgarcia@sbceo.or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dle.caaspp-elpac.org/" TargetMode="External"/><Relationship Id="rId3" Type="http://schemas.openxmlformats.org/officeDocument/2006/relationships/hyperlink" Target="mailto:mgarcia@sbceo.or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odle.caaspp-elpac.org/" TargetMode="External"/><Relationship Id="rId3" Type="http://schemas.openxmlformats.org/officeDocument/2006/relationships/hyperlink" Target="mailto:mgarcia@sbceo.or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ef02e54d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2ddef02e54d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ddef02e54d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g2ddef02e54d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ddef02e54d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g2ddef02e54d_0_4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rPr>
              <a:t>Summative ELPAC and the Summative Alternate ELPAC counts as of April 23, 2023</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rPr>
              <a:t> </a:t>
            </a:r>
            <a:endParaRPr b="1"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Summative ELPAC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Eligible students—1,047,331</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Percent completed—64.78%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Summative Alternate ELPAC</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Eligible students—17,747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Percent completed—60%</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Initial ELPAC</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Eligible students—227,974</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Percent completed—97.87%</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Initial Alternate ELPAC</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Eligible students—1039</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Percent completed— 96%.</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As a reminder, test settings should be entered in the Test Operations Management System 48 hours before testing to ensure they will be available in the student test delivery system.</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rPr>
              <a:t>Summative ELPAC Grades Three Through Twelve Score Release Dates</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LEA Coordinators received a communication on April 16, 2024, regarding the 2023–24 Summative ELPAC Grades Three Through Twelve Score Release Dates</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Because of additional quality-control measures, the release of the 2023–24 Summative ELPAC Student Score Reports (SSRs) for grades three through twelve will be delayed slightly. The SSRs will be available in the Test Operations Management System and your student information system (SIS) in late May. (The original communications had stated early May for the release.)</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Please note that, while this new schedule delays the release of scores for tested students in grades three through twelve, it will create a single release of the ELPAC scores for all grade levels, meaning that parents/guardians can receive scores for all students in kindergarten through grade twelve on the same day. Score release to the California Educator Reporting System (CERS) will occur around the same time as the release of SSRs to the SIS parent portals. ETS will update the ELPAC website and monthly communications to reflect the change.</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Please contact your LEA Success Agent with any questions regarding the release of the SSRs.</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ddef02e54d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g2ddef02e54d_0_4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Registration is currently available to all participants for the 2024 Assessment and Accountability Information Meeting (AAIM), hosted by the California Department of Education.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These two-hour virtual meeting sessions will provide coordinators, administrators and LEA staff with the most recent information and developments on California's assessment and accountability systems.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Dates:</a:t>
            </a:r>
            <a:r>
              <a:rPr lang="en">
                <a:solidFill>
                  <a:schemeClr val="dk1"/>
                </a:solidFill>
              </a:rPr>
              <a:t> August 1, 8, and 15, 2024, from 2−4 p.m.</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a:solidFill>
                  <a:schemeClr val="dk1"/>
                </a:solidFill>
              </a:rPr>
              <a:t>•</a:t>
            </a:r>
            <a:r>
              <a:rPr lang="en" sz="700">
                <a:solidFill>
                  <a:schemeClr val="dk1"/>
                </a:solidFill>
                <a:latin typeface="Times New Roman"/>
                <a:ea typeface="Times New Roman"/>
                <a:cs typeface="Times New Roman"/>
                <a:sym typeface="Times New Roman"/>
              </a:rPr>
              <a:t>   	</a:t>
            </a:r>
            <a:r>
              <a:rPr b="1" lang="en">
                <a:solidFill>
                  <a:schemeClr val="dk1"/>
                </a:solidFill>
              </a:rPr>
              <a:t>August 1</a:t>
            </a:r>
            <a:r>
              <a:rPr lang="en">
                <a:solidFill>
                  <a:schemeClr val="dk1"/>
                </a:solidFill>
              </a:rPr>
              <a:t>—General Assessment Updates, Interim and Formative Assessments, Physical Fitness Test, High School Equivalency and Proficiency Programs, National and International Tests</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a:solidFill>
                  <a:schemeClr val="dk1"/>
                </a:solidFill>
              </a:rPr>
              <a:t>•</a:t>
            </a:r>
            <a:r>
              <a:rPr lang="en" sz="700">
                <a:solidFill>
                  <a:schemeClr val="dk1"/>
                </a:solidFill>
                <a:latin typeface="Times New Roman"/>
                <a:ea typeface="Times New Roman"/>
                <a:cs typeface="Times New Roman"/>
                <a:sym typeface="Times New Roman"/>
              </a:rPr>
              <a:t>   	</a:t>
            </a:r>
            <a:r>
              <a:rPr b="1" lang="en">
                <a:solidFill>
                  <a:schemeClr val="dk1"/>
                </a:solidFill>
              </a:rPr>
              <a:t>August 8</a:t>
            </a:r>
            <a:r>
              <a:rPr lang="en">
                <a:solidFill>
                  <a:schemeClr val="dk1"/>
                </a:solidFill>
              </a:rPr>
              <a:t>—English language arts/literacy and Mathematics Assessments, Science Assessments, English Language Proficiency Assessments for California, California Spanish Assessment</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a:solidFill>
                  <a:schemeClr val="dk1"/>
                </a:solidFill>
              </a:rPr>
              <a:t>•</a:t>
            </a:r>
            <a:r>
              <a:rPr lang="en" sz="700">
                <a:solidFill>
                  <a:schemeClr val="dk1"/>
                </a:solidFill>
                <a:latin typeface="Times New Roman"/>
                <a:ea typeface="Times New Roman"/>
                <a:cs typeface="Times New Roman"/>
                <a:sym typeface="Times New Roman"/>
              </a:rPr>
              <a:t>   	</a:t>
            </a:r>
            <a:r>
              <a:rPr b="1" lang="en">
                <a:solidFill>
                  <a:schemeClr val="dk1"/>
                </a:solidFill>
              </a:rPr>
              <a:t>August 15</a:t>
            </a:r>
            <a:r>
              <a:rPr lang="en">
                <a:solidFill>
                  <a:schemeClr val="dk1"/>
                </a:solidFill>
              </a:rPr>
              <a:t>—Accountability Updates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 </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To register, please use this link:</a:t>
            </a:r>
            <a:r>
              <a:rPr b="1" lang="en">
                <a:solidFill>
                  <a:schemeClr val="dk1"/>
                </a:solidFill>
                <a:uFill>
                  <a:noFill/>
                </a:uFill>
                <a:hlinkClick r:id="rId2">
                  <a:extLst>
                    <a:ext uri="{A12FA001-AC4F-418D-AE19-62706E023703}">
                      <ahyp:hlinkClr val="tx"/>
                    </a:ext>
                  </a:extLst>
                </a:hlinkClick>
              </a:rPr>
              <a:t> </a:t>
            </a:r>
            <a:r>
              <a:rPr lang="en" u="sng">
                <a:solidFill>
                  <a:srgbClr val="0563C1"/>
                </a:solidFill>
                <a:hlinkClick r:id="rId3">
                  <a:extLst>
                    <a:ext uri="{A12FA001-AC4F-418D-AE19-62706E023703}">
                      <ahyp:hlinkClr val="tx"/>
                    </a:ext>
                  </a:extLst>
                </a:hlinkClick>
              </a:rPr>
              <a:t>2024 Assessment &amp; Accountability Information Meeting</a:t>
            </a:r>
            <a:endParaRPr u="sng">
              <a:solidFill>
                <a:srgbClr val="0563C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If you are unable to attend and would like to receive materials or a notification when the recording is posted, complete the </a:t>
            </a:r>
            <a:r>
              <a:rPr lang="en" u="sng">
                <a:solidFill>
                  <a:srgbClr val="0563C1"/>
                </a:solidFill>
                <a:hlinkClick r:id="rId4">
                  <a:extLst>
                    <a:ext uri="{A12FA001-AC4F-418D-AE19-62706E023703}">
                      <ahyp:hlinkClr val="tx"/>
                    </a:ext>
                  </a:extLst>
                </a:hlinkClick>
              </a:rPr>
              <a:t>2024 AAIM Materials and Recordings form</a:t>
            </a: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ddef02e54d_0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g2ddef02e54d_0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6999"/>
              </a:lnSpc>
              <a:spcBef>
                <a:spcPts val="600"/>
              </a:spcBef>
              <a:spcAft>
                <a:spcPts val="0"/>
              </a:spcAft>
              <a:buClr>
                <a:schemeClr val="dk1"/>
              </a:buClr>
              <a:buSzPts val="1100"/>
              <a:buFont typeface="Arial"/>
              <a:buNone/>
            </a:pPr>
            <a:r>
              <a:rPr lang="en">
                <a:solidFill>
                  <a:schemeClr val="dk1"/>
                </a:solidFill>
              </a:rPr>
              <a:t>n October 2024, the next California Assessment Conference (CAC) is happening! This conference is a unique opportunity for classroom educators to explore the connections between classroom instruction and assessment and learn how other California educators use assessment tools and strategies to improve teaching and learning.  </a:t>
            </a:r>
            <a:endParaRPr>
              <a:solidFill>
                <a:schemeClr val="dk1"/>
              </a:solidFill>
            </a:endParaRPr>
          </a:p>
          <a:p>
            <a:pPr indent="0" lvl="0" marL="0" rtl="0" algn="l">
              <a:lnSpc>
                <a:spcPct val="106999"/>
              </a:lnSpc>
              <a:spcBef>
                <a:spcPts val="600"/>
              </a:spcBef>
              <a:spcAft>
                <a:spcPts val="0"/>
              </a:spcAft>
              <a:buClr>
                <a:schemeClr val="dk1"/>
              </a:buClr>
              <a:buSzPts val="1100"/>
              <a:buFont typeface="Arial"/>
              <a:buNone/>
            </a:pPr>
            <a:r>
              <a:rPr lang="en">
                <a:solidFill>
                  <a:schemeClr val="dk1"/>
                </a:solidFill>
              </a:rPr>
              <a:t>For registration information and a link to presentation proposal submission, visit the CAC website at</a:t>
            </a:r>
            <a:r>
              <a:rPr lang="en">
                <a:solidFill>
                  <a:schemeClr val="dk1"/>
                </a:solidFill>
                <a:uFill>
                  <a:noFill/>
                </a:uFill>
                <a:hlinkClick r:id="rId2">
                  <a:extLst>
                    <a:ext uri="{A12FA001-AC4F-418D-AE19-62706E023703}">
                      <ahyp:hlinkClr val="tx"/>
                    </a:ext>
                  </a:extLst>
                </a:hlinkClick>
              </a:rPr>
              <a:t> </a:t>
            </a:r>
            <a:r>
              <a:rPr lang="en" u="sng">
                <a:solidFill>
                  <a:srgbClr val="0000FF"/>
                </a:solidFill>
                <a:hlinkClick r:id="rId3">
                  <a:extLst>
                    <a:ext uri="{A12FA001-AC4F-418D-AE19-62706E023703}">
                      <ahyp:hlinkClr val="tx"/>
                    </a:ext>
                  </a:extLst>
                </a:hlinkClick>
              </a:rPr>
              <a:t>https://www.cdecac.org/</a:t>
            </a:r>
            <a:r>
              <a:rPr lang="en">
                <a:solidFill>
                  <a:schemeClr val="dk1"/>
                </a:solidFill>
              </a:rPr>
              <a:t>.  </a:t>
            </a:r>
            <a:endParaRPr>
              <a:solidFill>
                <a:schemeClr val="dk1"/>
              </a:solidFill>
            </a:endParaRPr>
          </a:p>
          <a:p>
            <a:pPr indent="0" lvl="0" marL="0" rtl="0" algn="l">
              <a:lnSpc>
                <a:spcPct val="100000"/>
              </a:lnSpc>
              <a:spcBef>
                <a:spcPts val="60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ddef02e54d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g2ddef02e54d_0_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ddef02e54d_0_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g2ddef02e54d_0_1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New Requirement: </a:t>
            </a:r>
            <a:endParaRPr/>
          </a:p>
          <a:p>
            <a:pPr indent="-298450" lvl="0" marL="457200" rtl="0" algn="l">
              <a:lnSpc>
                <a:spcPct val="100000"/>
              </a:lnSpc>
              <a:spcBef>
                <a:spcPts val="0"/>
              </a:spcBef>
              <a:spcAft>
                <a:spcPts val="0"/>
              </a:spcAft>
              <a:buSzPts val="1100"/>
              <a:buChar char="●"/>
            </a:pPr>
            <a:r>
              <a:rPr lang="en"/>
              <a:t>At least one person in the LEA must complete one of the two LEA Certification Courses in Moodle for the requirement to be met</a:t>
            </a:r>
            <a:endParaRPr/>
          </a:p>
          <a:p>
            <a:pPr indent="0" lvl="0" marL="0" rtl="0" algn="l">
              <a:lnSpc>
                <a:spcPct val="100000"/>
              </a:lnSpc>
              <a:spcBef>
                <a:spcPts val="0"/>
              </a:spcBef>
              <a:spcAft>
                <a:spcPts val="0"/>
              </a:spcAft>
              <a:buSzPts val="1100"/>
              <a:buNone/>
            </a:pPr>
            <a:r>
              <a:rPr lang="en"/>
              <a:t>Certification Vs. Calibration</a:t>
            </a:r>
            <a:endParaRPr/>
          </a:p>
          <a:p>
            <a:pPr indent="-298450" lvl="0" marL="457200" rtl="0" algn="l">
              <a:lnSpc>
                <a:spcPct val="100000"/>
              </a:lnSpc>
              <a:spcBef>
                <a:spcPts val="0"/>
              </a:spcBef>
              <a:spcAft>
                <a:spcPts val="0"/>
              </a:spcAft>
              <a:buSzPts val="1100"/>
              <a:buChar char="●"/>
            </a:pPr>
            <a:r>
              <a:rPr lang="en"/>
              <a:t>Certification is only required to be completed by ONE person in the LEA. Typically certification is completed by the LEA Coordinator or the lead trainer, if it is a different person than the LEA Coordinator. In the past an experienced LEA Coordinator or lead trainer did not need to certify in Moodle every year based on past experience. Due to new 24-25 Field Test Questions, LEAs are required to certify this year. </a:t>
            </a:r>
            <a:endParaRPr/>
          </a:p>
          <a:p>
            <a:pPr indent="-298450" lvl="0" marL="457200" rtl="0" algn="l">
              <a:lnSpc>
                <a:spcPct val="100000"/>
              </a:lnSpc>
              <a:spcBef>
                <a:spcPts val="0"/>
              </a:spcBef>
              <a:spcAft>
                <a:spcPts val="0"/>
              </a:spcAft>
              <a:buSzPts val="1100"/>
              <a:buChar char="●"/>
            </a:pPr>
            <a:r>
              <a:rPr lang="en"/>
              <a:t>Calibration is required for ALL Test Examiners, every year. Test Examiners do not need to complete the LEA Certification Course.</a:t>
            </a:r>
            <a:endParaRPr/>
          </a:p>
          <a:p>
            <a:pPr indent="-298450" lvl="0" marL="457200" rtl="0" algn="l">
              <a:lnSpc>
                <a:spcPct val="100000"/>
              </a:lnSpc>
              <a:spcBef>
                <a:spcPts val="0"/>
              </a:spcBef>
              <a:spcAft>
                <a:spcPts val="0"/>
              </a:spcAft>
              <a:buSzPts val="1100"/>
              <a:buChar char="●"/>
            </a:pPr>
            <a:r>
              <a:rPr lang="en">
                <a:solidFill>
                  <a:schemeClr val="dk1"/>
                </a:solidFill>
                <a:latin typeface="Arial Narrow"/>
                <a:ea typeface="Arial Narrow"/>
                <a:cs typeface="Arial Narrow"/>
                <a:sym typeface="Arial Narrow"/>
              </a:rPr>
              <a:t>2b. </a:t>
            </a:r>
            <a:r>
              <a:rPr lang="en" u="sng">
                <a:solidFill>
                  <a:srgbClr val="1155CC"/>
                </a:solidFill>
                <a:latin typeface="Arial Narrow"/>
                <a:ea typeface="Arial Narrow"/>
                <a:cs typeface="Arial Narrow"/>
                <a:sym typeface="Arial Narrow"/>
                <a:hlinkClick r:id="rId2">
                  <a:extLst>
                    <a:ext uri="{A12FA001-AC4F-418D-AE19-62706E023703}">
                      <ahyp:hlinkClr val="tx"/>
                    </a:ext>
                  </a:extLst>
                </a:hlinkClick>
              </a:rPr>
              <a:t>LEA Certification Information (ELPAC</a:t>
            </a:r>
            <a:r>
              <a:rPr lang="en">
                <a:solidFill>
                  <a:schemeClr val="dk1"/>
                </a:solidFill>
                <a:latin typeface="Arial Narrow"/>
                <a:ea typeface="Arial Narrow"/>
                <a:cs typeface="Arial Narrow"/>
                <a:sym typeface="Arial Narrow"/>
              </a:rPr>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additional information contact:</a:t>
            </a:r>
            <a:endParaRPr/>
          </a:p>
          <a:p>
            <a:pPr indent="0" lvl="0" marL="0" rtl="0" algn="l">
              <a:lnSpc>
                <a:spcPct val="100000"/>
              </a:lnSpc>
              <a:spcBef>
                <a:spcPts val="0"/>
              </a:spcBef>
              <a:spcAft>
                <a:spcPts val="0"/>
              </a:spcAft>
              <a:buSzPts val="1100"/>
              <a:buNone/>
            </a:pPr>
            <a:r>
              <a:rPr lang="en"/>
              <a:t>Melissa Garcia, Coordinator of Language Education Services at </a:t>
            </a:r>
            <a:r>
              <a:rPr lang="en" u="sng">
                <a:solidFill>
                  <a:schemeClr val="hlink"/>
                </a:solidFill>
                <a:hlinkClick r:id="rId3"/>
              </a:rPr>
              <a:t>mgarcia@sbceo.org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ddef02e54d_0_1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2ddef02e54d_0_1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050">
                <a:solidFill>
                  <a:schemeClr val="dk1"/>
                </a:solidFill>
                <a:highlight>
                  <a:srgbClr val="FFFFFF"/>
                </a:highlight>
              </a:rPr>
              <a:t>Dear LEA CAASPP Coordinator or LEA ELPAC Coordinator:</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has received several contacts regarding students who:</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exited an LEA before a testing window opened but are still listed in the Test Operations Management System (TOMS) as active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or have been reclassified for ELPAC but are still registered for the Summative ELPAC.</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We understand the confusion and are taking steps to help ensure that your data is correct prior to the close of the testing windows.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will conduct a thorough cleanup of files as we approach the end of the testing windows. LEA coordinators should work with their California Longitudinal Pupil Achievement Data System (CALPADS) administrator to ensure that all students who left the LEA prior to testing have been exited properly, and the exits have been posted to CALPADS.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To ensure transparency and clarity, we will be making the following specific corrections: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Students who were not enrolled and not tested within the LEA during the testing window will be removed if the correct exit date was entered and uploaded into CALPADS prior to the close of the testing window.</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testing window and whose reclassification was posted to CALPADS by 5 p.m. on May 31, 2024, but did not complete the Summative ELPAC (3 or less domains) will have their registrations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 window, completed the Summative ELPAC, but subsequently had a Security and Test Administration Incident Reporting System (STAIRS) case entered for a </a:t>
            </a:r>
            <a:r>
              <a:rPr b="1" lang="en" sz="1050">
                <a:solidFill>
                  <a:schemeClr val="dk1"/>
                </a:solidFill>
                <a:highlight>
                  <a:srgbClr val="FFFFFF"/>
                </a:highlight>
              </a:rPr>
              <a:t>Reset Appeal for all four domains</a:t>
            </a:r>
            <a:r>
              <a:rPr lang="en" sz="1050">
                <a:solidFill>
                  <a:schemeClr val="dk1"/>
                </a:solidFill>
                <a:highlight>
                  <a:srgbClr val="FFFFFF"/>
                </a:highlight>
              </a:rPr>
              <a:t> will have their registrations removed.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Please note that no changes will be made in the following scenarios: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If a student was enrolled at the LEA when the testing window was opened, they will not be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exited the school prior to the end of the testing window but the exit was not submitted until after the testing window closed, the student will remain in the LEA's TOMS files.</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was reclassified during the testing window and completed all domains for the Summative ELPAC with no STAIRS case entered, they will receive a score and a Student Score Report will be generated.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ETS and the CALPADS Office are collaborating to streamline this process for the 2024–25 test administration year. Testing coordinators and CALPADS administrators will receive detailed communications on how an LEA can ensure students are exited properly through both systems for future test administrations. This collaborative effort is aimed at making the process easier and more efficient for LEAs.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For further support, use the </a:t>
            </a:r>
            <a:r>
              <a:rPr lang="en" sz="1050" u="sng">
                <a:solidFill>
                  <a:srgbClr val="1188E6"/>
                </a:solidFill>
                <a:highlight>
                  <a:srgbClr val="FFFFFF"/>
                </a:highlight>
                <a:hlinkClick r:id="rId2">
                  <a:extLst>
                    <a:ext uri="{A12FA001-AC4F-418D-AE19-62706E023703}">
                      <ahyp:hlinkClr val="tx"/>
                    </a:ext>
                  </a:extLst>
                </a:hlinkClick>
              </a:rPr>
              <a:t>Get Answers</a:t>
            </a:r>
            <a:r>
              <a:rPr lang="en" sz="1050">
                <a:solidFill>
                  <a:schemeClr val="dk1"/>
                </a:solidFill>
                <a:highlight>
                  <a:srgbClr val="FFFFFF"/>
                </a:highlight>
              </a:rPr>
              <a:t> lookup tool or contact your assigned </a:t>
            </a:r>
            <a:r>
              <a:rPr lang="en" sz="1050" u="sng">
                <a:solidFill>
                  <a:srgbClr val="1188E6"/>
                </a:solidFill>
                <a:highlight>
                  <a:srgbClr val="FFFFFF"/>
                </a:highlight>
                <a:hlinkClick r:id="rId3">
                  <a:extLst>
                    <a:ext uri="{A12FA001-AC4F-418D-AE19-62706E023703}">
                      <ahyp:hlinkClr val="tx"/>
                    </a:ext>
                  </a:extLst>
                </a:hlinkClick>
              </a:rPr>
              <a:t>LEA Success Agent</a:t>
            </a:r>
            <a:r>
              <a:rPr lang="en" sz="1050">
                <a:solidFill>
                  <a:schemeClr val="dk1"/>
                </a:solidFill>
                <a:highlight>
                  <a:srgbClr val="FFFFFF"/>
                </a:highlight>
              </a:rPr>
              <a:t>.</a:t>
            </a:r>
            <a:endParaRPr sz="1050">
              <a:solidFill>
                <a:schemeClr val="dk1"/>
              </a:solidFill>
              <a:highlight>
                <a:srgbClr val="FFFFFF"/>
              </a:highlight>
            </a:endParaRPr>
          </a:p>
          <a:p>
            <a:pPr indent="0" lvl="0" marL="0" rtl="0" algn="l">
              <a:lnSpc>
                <a:spcPct val="115000"/>
              </a:lnSpc>
              <a:spcBef>
                <a:spcPts val="900"/>
              </a:spcBef>
              <a:spcAft>
                <a:spcPts val="0"/>
              </a:spcAft>
              <a:buSzPts val="1100"/>
              <a:buNone/>
            </a:pPr>
            <a:r>
              <a:rPr lang="en" sz="1050">
                <a:solidFill>
                  <a:schemeClr val="dk1"/>
                </a:solidFill>
                <a:highlight>
                  <a:srgbClr val="FFFFFF"/>
                </a:highlight>
              </a:rPr>
              <a:t>Sincerely,</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California Outreach Team</a:t>
            </a:r>
            <a:endParaRPr sz="1050">
              <a:solidFill>
                <a:schemeClr val="dk1"/>
              </a:solidFill>
              <a:highlight>
                <a:srgbClr val="FFFFFF"/>
              </a:highlight>
            </a:endParaRPr>
          </a:p>
          <a:p>
            <a:pPr indent="0" lvl="0" marL="0" rtl="0" algn="l">
              <a:lnSpc>
                <a:spcPct val="115000"/>
              </a:lnSpc>
              <a:spcBef>
                <a:spcPts val="0"/>
              </a:spcBef>
              <a:spcAft>
                <a:spcPts val="0"/>
              </a:spcAft>
              <a:buSzPts val="1100"/>
              <a:buNone/>
            </a:pPr>
            <a:r>
              <a:rPr lang="en" sz="1050" u="sng">
                <a:solidFill>
                  <a:srgbClr val="1188E6"/>
                </a:solidFill>
                <a:highlight>
                  <a:srgbClr val="FFFFFF"/>
                </a:highlight>
                <a:hlinkClick r:id="rId4">
                  <a:extLst>
                    <a:ext uri="{A12FA001-AC4F-418D-AE19-62706E023703}">
                      <ahyp:hlinkClr val="tx"/>
                    </a:ext>
                  </a:extLst>
                </a:hlinkClick>
              </a:rPr>
              <a:t>CAASPP website</a:t>
            </a:r>
            <a:r>
              <a:rPr lang="en" sz="1050">
                <a:solidFill>
                  <a:schemeClr val="dk1"/>
                </a:solidFill>
                <a:highlight>
                  <a:srgbClr val="FFFFFF"/>
                </a:highlight>
              </a:rPr>
              <a:t> and </a:t>
            </a:r>
            <a:r>
              <a:rPr lang="en" sz="1050" u="sng">
                <a:solidFill>
                  <a:srgbClr val="1188E6"/>
                </a:solidFill>
                <a:highlight>
                  <a:srgbClr val="FFFFFF"/>
                </a:highlight>
                <a:hlinkClick r:id="rId5">
                  <a:extLst>
                    <a:ext uri="{A12FA001-AC4F-418D-AE19-62706E023703}">
                      <ahyp:hlinkClr val="tx"/>
                    </a:ext>
                  </a:extLst>
                </a:hlinkClick>
              </a:rPr>
              <a:t>ELPAC website</a:t>
            </a:r>
            <a:endParaRPr sz="1050" u="sng">
              <a:solidFill>
                <a:srgbClr val="1188E6"/>
              </a:solidFill>
              <a:highlight>
                <a:srgbClr val="FFFFFF"/>
              </a:highlight>
            </a:endParaRPr>
          </a:p>
          <a:p>
            <a:pPr indent="0" lvl="0" marL="0" rtl="0" algn="l">
              <a:lnSpc>
                <a:spcPct val="115000"/>
              </a:lnSpc>
              <a:spcBef>
                <a:spcPts val="0"/>
              </a:spcBef>
              <a:spcAft>
                <a:spcPts val="0"/>
              </a:spcAft>
              <a:buSzPts val="1100"/>
              <a:buNone/>
            </a:pPr>
            <a:r>
              <a:rPr lang="en" sz="1050">
                <a:solidFill>
                  <a:schemeClr val="dk1"/>
                </a:solidFill>
                <a:highlight>
                  <a:srgbClr val="FFFFFF"/>
                </a:highlight>
              </a:rPr>
              <a:t>Contact Us: </a:t>
            </a:r>
            <a:r>
              <a:rPr lang="en" sz="1050" u="sng">
                <a:solidFill>
                  <a:srgbClr val="1188E6"/>
                </a:solidFill>
                <a:highlight>
                  <a:srgbClr val="FFFFFF"/>
                </a:highlight>
                <a:hlinkClick r:id="rId6">
                  <a:extLst>
                    <a:ext uri="{A12FA001-AC4F-418D-AE19-62706E023703}">
                      <ahyp:hlinkClr val="tx"/>
                    </a:ext>
                  </a:extLst>
                </a:hlinkClick>
              </a:rPr>
              <a:t>California Outreach</a:t>
            </a:r>
            <a:r>
              <a:rPr lang="en" sz="1050">
                <a:solidFill>
                  <a:schemeClr val="dk1"/>
                </a:solidFill>
                <a:highlight>
                  <a:srgbClr val="FFFFFF"/>
                </a:highlight>
              </a:rPr>
              <a:t> web page</a:t>
            </a:r>
            <a:endParaRPr sz="1050">
              <a:solidFill>
                <a:schemeClr val="dk1"/>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ddef02e54d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g2ddef02e54d_0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050">
                <a:solidFill>
                  <a:schemeClr val="dk1"/>
                </a:solidFill>
                <a:highlight>
                  <a:srgbClr val="FFFFFF"/>
                </a:highlight>
              </a:rPr>
              <a:t>Dear LEA CAASPP Coordinator or LEA ELPAC Coordinator:</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has received several contacts regarding students who:</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exited an LEA before a testing window opened but are still listed in the Test Operations Management System (TOMS) as active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or have been reclassified for ELPAC but are still registered for the Summative ELPAC.</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We understand the confusion and are taking steps to help ensure that your data is correct prior to the close of the testing windows.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will conduct a thorough cleanup of files as we approach the end of the testing windows. LEA coordinators should work with their California Longitudinal Pupil Achievement Data System (CALPADS) administrator to ensure that all students who left the LEA prior to testing have been exited properly, and the exits have been posted to CALPADS.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To ensure transparency and clarity, we will be making the following specific corrections: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Students who were not enrolled and not tested within the LEA during the testing window will be removed if the correct exit date was entered and uploaded into CALPADS prior to the close of the testing window.</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testing window and whose reclassification was posted to CALPADS by 5 p.m. on May 31, 2024, but did not complete the Summative ELPAC (3 or less domains) will have their registrations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 window, completed the Summative ELPAC, but subsequently had a Security and Test Administration Incident Reporting System (STAIRS) case entered for a </a:t>
            </a:r>
            <a:r>
              <a:rPr b="1" lang="en" sz="1050">
                <a:solidFill>
                  <a:schemeClr val="dk1"/>
                </a:solidFill>
                <a:highlight>
                  <a:srgbClr val="FFFFFF"/>
                </a:highlight>
              </a:rPr>
              <a:t>Reset Appeal for all four domains</a:t>
            </a:r>
            <a:r>
              <a:rPr lang="en" sz="1050">
                <a:solidFill>
                  <a:schemeClr val="dk1"/>
                </a:solidFill>
                <a:highlight>
                  <a:srgbClr val="FFFFFF"/>
                </a:highlight>
              </a:rPr>
              <a:t> will have their registrations removed.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Please note that no changes will be made in the following scenarios: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If a student was enrolled at the LEA when the testing window was opened, they will not be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exited the school prior to the end of the testing window but the exit was not submitted until after the testing window closed, the student will remain in the LEA's TOMS files.</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was reclassified during the testing window and completed all domains for the Summative ELPAC with no STAIRS case entered, they will receive a score and a Student Score Report will be generated.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ETS and the CALPADS Office are collaborating to streamline this process for the 2024–25 test administration year. Testing coordinators and CALPADS administrators will receive detailed communications on how an LEA can ensure students are exited properly through both systems for future test administrations. This collaborative effort is aimed at making the process easier and more efficient for LEAs.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For further support, use the </a:t>
            </a:r>
            <a:r>
              <a:rPr lang="en" sz="1050" u="sng">
                <a:solidFill>
                  <a:srgbClr val="1188E6"/>
                </a:solidFill>
                <a:highlight>
                  <a:srgbClr val="FFFFFF"/>
                </a:highlight>
                <a:hlinkClick r:id="rId2">
                  <a:extLst>
                    <a:ext uri="{A12FA001-AC4F-418D-AE19-62706E023703}">
                      <ahyp:hlinkClr val="tx"/>
                    </a:ext>
                  </a:extLst>
                </a:hlinkClick>
              </a:rPr>
              <a:t>Get Answers</a:t>
            </a:r>
            <a:r>
              <a:rPr lang="en" sz="1050">
                <a:solidFill>
                  <a:schemeClr val="dk1"/>
                </a:solidFill>
                <a:highlight>
                  <a:srgbClr val="FFFFFF"/>
                </a:highlight>
              </a:rPr>
              <a:t> lookup tool or contact your assigned </a:t>
            </a:r>
            <a:r>
              <a:rPr lang="en" sz="1050" u="sng">
                <a:solidFill>
                  <a:srgbClr val="1188E6"/>
                </a:solidFill>
                <a:highlight>
                  <a:srgbClr val="FFFFFF"/>
                </a:highlight>
                <a:hlinkClick r:id="rId3">
                  <a:extLst>
                    <a:ext uri="{A12FA001-AC4F-418D-AE19-62706E023703}">
                      <ahyp:hlinkClr val="tx"/>
                    </a:ext>
                  </a:extLst>
                </a:hlinkClick>
              </a:rPr>
              <a:t>LEA Success Agent</a:t>
            </a:r>
            <a:r>
              <a:rPr lang="en" sz="1050">
                <a:solidFill>
                  <a:schemeClr val="dk1"/>
                </a:solidFill>
                <a:highlight>
                  <a:srgbClr val="FFFFFF"/>
                </a:highlight>
              </a:rPr>
              <a:t>.</a:t>
            </a:r>
            <a:endParaRPr sz="1050">
              <a:solidFill>
                <a:schemeClr val="dk1"/>
              </a:solidFill>
              <a:highlight>
                <a:srgbClr val="FFFFFF"/>
              </a:highlight>
            </a:endParaRPr>
          </a:p>
          <a:p>
            <a:pPr indent="0" lvl="0" marL="0" rtl="0" algn="l">
              <a:lnSpc>
                <a:spcPct val="115000"/>
              </a:lnSpc>
              <a:spcBef>
                <a:spcPts val="900"/>
              </a:spcBef>
              <a:spcAft>
                <a:spcPts val="0"/>
              </a:spcAft>
              <a:buSzPts val="1100"/>
              <a:buNone/>
            </a:pPr>
            <a:r>
              <a:rPr lang="en" sz="1050">
                <a:solidFill>
                  <a:schemeClr val="dk1"/>
                </a:solidFill>
                <a:highlight>
                  <a:srgbClr val="FFFFFF"/>
                </a:highlight>
              </a:rPr>
              <a:t>Sincerely,</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California Outreach Team</a:t>
            </a:r>
            <a:endParaRPr sz="1050">
              <a:solidFill>
                <a:schemeClr val="dk1"/>
              </a:solidFill>
              <a:highlight>
                <a:srgbClr val="FFFFFF"/>
              </a:highlight>
            </a:endParaRPr>
          </a:p>
          <a:p>
            <a:pPr indent="0" lvl="0" marL="0" rtl="0" algn="l">
              <a:lnSpc>
                <a:spcPct val="115000"/>
              </a:lnSpc>
              <a:spcBef>
                <a:spcPts val="0"/>
              </a:spcBef>
              <a:spcAft>
                <a:spcPts val="0"/>
              </a:spcAft>
              <a:buSzPts val="1100"/>
              <a:buNone/>
            </a:pPr>
            <a:r>
              <a:rPr lang="en" sz="1050" u="sng">
                <a:solidFill>
                  <a:srgbClr val="1188E6"/>
                </a:solidFill>
                <a:highlight>
                  <a:srgbClr val="FFFFFF"/>
                </a:highlight>
                <a:hlinkClick r:id="rId4">
                  <a:extLst>
                    <a:ext uri="{A12FA001-AC4F-418D-AE19-62706E023703}">
                      <ahyp:hlinkClr val="tx"/>
                    </a:ext>
                  </a:extLst>
                </a:hlinkClick>
              </a:rPr>
              <a:t>CAASPP website</a:t>
            </a:r>
            <a:r>
              <a:rPr lang="en" sz="1050">
                <a:solidFill>
                  <a:schemeClr val="dk1"/>
                </a:solidFill>
                <a:highlight>
                  <a:srgbClr val="FFFFFF"/>
                </a:highlight>
              </a:rPr>
              <a:t> and </a:t>
            </a:r>
            <a:r>
              <a:rPr lang="en" sz="1050" u="sng">
                <a:solidFill>
                  <a:srgbClr val="1188E6"/>
                </a:solidFill>
                <a:highlight>
                  <a:srgbClr val="FFFFFF"/>
                </a:highlight>
                <a:hlinkClick r:id="rId5">
                  <a:extLst>
                    <a:ext uri="{A12FA001-AC4F-418D-AE19-62706E023703}">
                      <ahyp:hlinkClr val="tx"/>
                    </a:ext>
                  </a:extLst>
                </a:hlinkClick>
              </a:rPr>
              <a:t>ELPAC website</a:t>
            </a:r>
            <a:endParaRPr sz="1050" u="sng">
              <a:solidFill>
                <a:srgbClr val="1188E6"/>
              </a:solidFill>
              <a:highlight>
                <a:srgbClr val="FFFFFF"/>
              </a:highlight>
            </a:endParaRPr>
          </a:p>
          <a:p>
            <a:pPr indent="0" lvl="0" marL="0" rtl="0" algn="l">
              <a:lnSpc>
                <a:spcPct val="115000"/>
              </a:lnSpc>
              <a:spcBef>
                <a:spcPts val="0"/>
              </a:spcBef>
              <a:spcAft>
                <a:spcPts val="0"/>
              </a:spcAft>
              <a:buSzPts val="1100"/>
              <a:buNone/>
            </a:pPr>
            <a:r>
              <a:rPr lang="en" sz="1050">
                <a:solidFill>
                  <a:schemeClr val="dk1"/>
                </a:solidFill>
                <a:highlight>
                  <a:srgbClr val="FFFFFF"/>
                </a:highlight>
              </a:rPr>
              <a:t>Contact Us: </a:t>
            </a:r>
            <a:r>
              <a:rPr lang="en" sz="1050" u="sng">
                <a:solidFill>
                  <a:srgbClr val="1188E6"/>
                </a:solidFill>
                <a:highlight>
                  <a:srgbClr val="FFFFFF"/>
                </a:highlight>
                <a:hlinkClick r:id="rId6">
                  <a:extLst>
                    <a:ext uri="{A12FA001-AC4F-418D-AE19-62706E023703}">
                      <ahyp:hlinkClr val="tx"/>
                    </a:ext>
                  </a:extLst>
                </a:hlinkClick>
              </a:rPr>
              <a:t>California Outreach</a:t>
            </a:r>
            <a:r>
              <a:rPr lang="en" sz="1050">
                <a:solidFill>
                  <a:schemeClr val="dk1"/>
                </a:solidFill>
                <a:highlight>
                  <a:srgbClr val="FFFFFF"/>
                </a:highlight>
              </a:rPr>
              <a:t> web page</a:t>
            </a:r>
            <a:endParaRPr sz="1050">
              <a:solidFill>
                <a:schemeClr val="dk1"/>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ddef02e54d_0_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g2ddef02e54d_0_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050">
                <a:solidFill>
                  <a:schemeClr val="dk1"/>
                </a:solidFill>
                <a:highlight>
                  <a:srgbClr val="FFFFFF"/>
                </a:highlight>
              </a:rPr>
              <a:t>Dear LEA CAASPP Coordinator or LEA ELPAC Coordinator:</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has received several contacts regarding students who:</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exited an LEA before a testing window opened but are still listed in the Test Operations Management System (TOMS) as active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or have been reclassified for ELPAC but are still registered for the Summative ELPAC.</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We understand the confusion and are taking steps to help ensure that your data is correct prior to the close of the testing windows.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will conduct a thorough cleanup of files as we approach the end of the testing windows. LEA coordinators should work with their California Longitudinal Pupil Achievement Data System (CALPADS) administrator to ensure that all students who left the LEA prior to testing have been exited properly, and the exits have been posted to CALPADS.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To ensure transparency and clarity, we will be making the following specific corrections: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Students who were not enrolled and not tested within the LEA during the testing window will be removed if the correct exit date was entered and uploaded into CALPADS prior to the close of the testing window.</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testing window and whose reclassification was posted to CALPADS by 5 p.m. on May 31, 2024, but did not complete the Summative ELPAC (3 or less domains) will have their registrations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 window, completed the Summative ELPAC, but subsequently had a Security and Test Administration Incident Reporting System (STAIRS) case entered for a </a:t>
            </a:r>
            <a:r>
              <a:rPr b="1" lang="en" sz="1050">
                <a:solidFill>
                  <a:schemeClr val="dk1"/>
                </a:solidFill>
                <a:highlight>
                  <a:srgbClr val="FFFFFF"/>
                </a:highlight>
              </a:rPr>
              <a:t>Reset Appeal for all four domains</a:t>
            </a:r>
            <a:r>
              <a:rPr lang="en" sz="1050">
                <a:solidFill>
                  <a:schemeClr val="dk1"/>
                </a:solidFill>
                <a:highlight>
                  <a:srgbClr val="FFFFFF"/>
                </a:highlight>
              </a:rPr>
              <a:t> will have their registrations removed.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Please note that no changes will be made in the following scenarios: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If a student was enrolled at the LEA when the testing window was opened, they will not be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exited the school prior to the end of the testing window but the exit was not submitted until after the testing window closed, the student will remain in the LEA's TOMS files.</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was reclassified during the testing window and completed all domains for the Summative ELPAC with no STAIRS case entered, they will receive a score and a Student Score Report will be generated.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ETS and the CALPADS Office are collaborating to streamline this process for the 2024–25 test administration year. Testing coordinators and CALPADS administrators will receive detailed communications on how an LEA can ensure students are exited properly through both systems for future test administrations. This collaborative effort is aimed at making the process easier and more efficient for LEAs.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For further support, use the </a:t>
            </a:r>
            <a:r>
              <a:rPr lang="en" sz="1050" u="sng">
                <a:solidFill>
                  <a:srgbClr val="1188E6"/>
                </a:solidFill>
                <a:highlight>
                  <a:srgbClr val="FFFFFF"/>
                </a:highlight>
                <a:hlinkClick r:id="rId2">
                  <a:extLst>
                    <a:ext uri="{A12FA001-AC4F-418D-AE19-62706E023703}">
                      <ahyp:hlinkClr val="tx"/>
                    </a:ext>
                  </a:extLst>
                </a:hlinkClick>
              </a:rPr>
              <a:t>Get Answers</a:t>
            </a:r>
            <a:r>
              <a:rPr lang="en" sz="1050">
                <a:solidFill>
                  <a:schemeClr val="dk1"/>
                </a:solidFill>
                <a:highlight>
                  <a:srgbClr val="FFFFFF"/>
                </a:highlight>
              </a:rPr>
              <a:t> lookup tool or contact your assigned </a:t>
            </a:r>
            <a:r>
              <a:rPr lang="en" sz="1050" u="sng">
                <a:solidFill>
                  <a:srgbClr val="1188E6"/>
                </a:solidFill>
                <a:highlight>
                  <a:srgbClr val="FFFFFF"/>
                </a:highlight>
                <a:hlinkClick r:id="rId3">
                  <a:extLst>
                    <a:ext uri="{A12FA001-AC4F-418D-AE19-62706E023703}">
                      <ahyp:hlinkClr val="tx"/>
                    </a:ext>
                  </a:extLst>
                </a:hlinkClick>
              </a:rPr>
              <a:t>LEA Success Agent</a:t>
            </a:r>
            <a:r>
              <a:rPr lang="en" sz="1050">
                <a:solidFill>
                  <a:schemeClr val="dk1"/>
                </a:solidFill>
                <a:highlight>
                  <a:srgbClr val="FFFFFF"/>
                </a:highlight>
              </a:rPr>
              <a:t>.</a:t>
            </a:r>
            <a:endParaRPr sz="1050">
              <a:solidFill>
                <a:schemeClr val="dk1"/>
              </a:solidFill>
              <a:highlight>
                <a:srgbClr val="FFFFFF"/>
              </a:highlight>
            </a:endParaRPr>
          </a:p>
          <a:p>
            <a:pPr indent="0" lvl="0" marL="0" rtl="0" algn="l">
              <a:lnSpc>
                <a:spcPct val="115000"/>
              </a:lnSpc>
              <a:spcBef>
                <a:spcPts val="900"/>
              </a:spcBef>
              <a:spcAft>
                <a:spcPts val="0"/>
              </a:spcAft>
              <a:buSzPts val="1100"/>
              <a:buNone/>
            </a:pPr>
            <a:r>
              <a:rPr lang="en" sz="1050">
                <a:solidFill>
                  <a:schemeClr val="dk1"/>
                </a:solidFill>
                <a:highlight>
                  <a:srgbClr val="FFFFFF"/>
                </a:highlight>
              </a:rPr>
              <a:t>Sincerely,</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California Outreach Team</a:t>
            </a:r>
            <a:endParaRPr sz="1050">
              <a:solidFill>
                <a:schemeClr val="dk1"/>
              </a:solidFill>
              <a:highlight>
                <a:srgbClr val="FFFFFF"/>
              </a:highlight>
            </a:endParaRPr>
          </a:p>
          <a:p>
            <a:pPr indent="0" lvl="0" marL="0" rtl="0" algn="l">
              <a:lnSpc>
                <a:spcPct val="115000"/>
              </a:lnSpc>
              <a:spcBef>
                <a:spcPts val="0"/>
              </a:spcBef>
              <a:spcAft>
                <a:spcPts val="0"/>
              </a:spcAft>
              <a:buSzPts val="1100"/>
              <a:buNone/>
            </a:pPr>
            <a:r>
              <a:rPr lang="en" sz="1050" u="sng">
                <a:solidFill>
                  <a:srgbClr val="1188E6"/>
                </a:solidFill>
                <a:highlight>
                  <a:srgbClr val="FFFFFF"/>
                </a:highlight>
                <a:hlinkClick r:id="rId4">
                  <a:extLst>
                    <a:ext uri="{A12FA001-AC4F-418D-AE19-62706E023703}">
                      <ahyp:hlinkClr val="tx"/>
                    </a:ext>
                  </a:extLst>
                </a:hlinkClick>
              </a:rPr>
              <a:t>CAASPP website</a:t>
            </a:r>
            <a:r>
              <a:rPr lang="en" sz="1050">
                <a:solidFill>
                  <a:schemeClr val="dk1"/>
                </a:solidFill>
                <a:highlight>
                  <a:srgbClr val="FFFFFF"/>
                </a:highlight>
              </a:rPr>
              <a:t> and </a:t>
            </a:r>
            <a:r>
              <a:rPr lang="en" sz="1050" u="sng">
                <a:solidFill>
                  <a:srgbClr val="1188E6"/>
                </a:solidFill>
                <a:highlight>
                  <a:srgbClr val="FFFFFF"/>
                </a:highlight>
                <a:hlinkClick r:id="rId5">
                  <a:extLst>
                    <a:ext uri="{A12FA001-AC4F-418D-AE19-62706E023703}">
                      <ahyp:hlinkClr val="tx"/>
                    </a:ext>
                  </a:extLst>
                </a:hlinkClick>
              </a:rPr>
              <a:t>ELPAC website</a:t>
            </a:r>
            <a:endParaRPr sz="1050" u="sng">
              <a:solidFill>
                <a:srgbClr val="1188E6"/>
              </a:solidFill>
              <a:highlight>
                <a:srgbClr val="FFFFFF"/>
              </a:highlight>
            </a:endParaRPr>
          </a:p>
          <a:p>
            <a:pPr indent="0" lvl="0" marL="0" rtl="0" algn="l">
              <a:lnSpc>
                <a:spcPct val="115000"/>
              </a:lnSpc>
              <a:spcBef>
                <a:spcPts val="0"/>
              </a:spcBef>
              <a:spcAft>
                <a:spcPts val="0"/>
              </a:spcAft>
              <a:buSzPts val="1100"/>
              <a:buNone/>
            </a:pPr>
            <a:r>
              <a:rPr lang="en" sz="1050">
                <a:solidFill>
                  <a:schemeClr val="dk1"/>
                </a:solidFill>
                <a:highlight>
                  <a:srgbClr val="FFFFFF"/>
                </a:highlight>
              </a:rPr>
              <a:t>Contact Us: </a:t>
            </a:r>
            <a:r>
              <a:rPr lang="en" sz="1050" u="sng">
                <a:solidFill>
                  <a:srgbClr val="1188E6"/>
                </a:solidFill>
                <a:highlight>
                  <a:srgbClr val="FFFFFF"/>
                </a:highlight>
                <a:hlinkClick r:id="rId6">
                  <a:extLst>
                    <a:ext uri="{A12FA001-AC4F-418D-AE19-62706E023703}">
                      <ahyp:hlinkClr val="tx"/>
                    </a:ext>
                  </a:extLst>
                </a:hlinkClick>
              </a:rPr>
              <a:t>California Outreach</a:t>
            </a:r>
            <a:r>
              <a:rPr lang="en" sz="1050">
                <a:solidFill>
                  <a:schemeClr val="dk1"/>
                </a:solidFill>
                <a:highlight>
                  <a:srgbClr val="FFFFFF"/>
                </a:highlight>
              </a:rPr>
              <a:t> web page</a:t>
            </a:r>
            <a:endParaRPr sz="1050">
              <a:solidFill>
                <a:schemeClr val="dk1"/>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ddef02e54d_0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g2ddef02e54d_0_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050">
                <a:solidFill>
                  <a:schemeClr val="dk1"/>
                </a:solidFill>
                <a:highlight>
                  <a:srgbClr val="FFFFFF"/>
                </a:highlight>
              </a:rPr>
              <a:t>Dear LEA CAASPP Coordinator or LEA ELPAC Coordinator:</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has received several contacts regarding students who:</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exited an LEA before a testing window opened but are still listed in the Test Operations Management System (TOMS) as active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or have been reclassified for ELPAC but are still registered for the Summative ELPAC.</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We understand the confusion and are taking steps to help ensure that your data is correct prior to the close of the testing windows.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will conduct a thorough cleanup of files as we approach the end of the testing windows. LEA coordinators should work with their California Longitudinal Pupil Achievement Data System (CALPADS) administrator to ensure that all students who left the LEA prior to testing have been exited properly, and the exits have been posted to CALPADS.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To ensure transparency and clarity, we will be making the following specific corrections: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Students who were not enrolled and not tested within the LEA during the testing window will be removed if the correct exit date was entered and uploaded into CALPADS prior to the close of the testing window.</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testing window and whose reclassification was posted to CALPADS by 5 p.m. on May 31, 2024, but did not complete the Summative ELPAC (3 or less domains) will have their registrations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 window, completed the Summative ELPAC, but subsequently had a Security and Test Administration Incident Reporting System (STAIRS) case entered for a </a:t>
            </a:r>
            <a:r>
              <a:rPr b="1" lang="en" sz="1050">
                <a:solidFill>
                  <a:schemeClr val="dk1"/>
                </a:solidFill>
                <a:highlight>
                  <a:srgbClr val="FFFFFF"/>
                </a:highlight>
              </a:rPr>
              <a:t>Reset Appeal for all four domains</a:t>
            </a:r>
            <a:r>
              <a:rPr lang="en" sz="1050">
                <a:solidFill>
                  <a:schemeClr val="dk1"/>
                </a:solidFill>
                <a:highlight>
                  <a:srgbClr val="FFFFFF"/>
                </a:highlight>
              </a:rPr>
              <a:t> will have their registrations removed.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Please note that no changes will be made in the following scenarios: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If a student was enrolled at the LEA when the testing window was opened, they will not be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exited the school prior to the end of the testing window but the exit was not submitted until after the testing window closed, the student will remain in the LEA's TOMS files.</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was reclassified during the testing window and completed all domains for the Summative ELPAC with no STAIRS case entered, they will receive a score and a Student Score Report will be generated.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ETS and the CALPADS Office are collaborating to streamline this process for the 2024–25 test administration year. Testing coordinators and CALPADS administrators will receive detailed communications on how an LEA can ensure students are exited properly through both systems for future test administrations. This collaborative effort is aimed at making the process easier and more efficient for LEAs.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For further support, use the </a:t>
            </a:r>
            <a:r>
              <a:rPr lang="en" sz="1050" u="sng">
                <a:solidFill>
                  <a:srgbClr val="1188E6"/>
                </a:solidFill>
                <a:highlight>
                  <a:srgbClr val="FFFFFF"/>
                </a:highlight>
                <a:hlinkClick r:id="rId2">
                  <a:extLst>
                    <a:ext uri="{A12FA001-AC4F-418D-AE19-62706E023703}">
                      <ahyp:hlinkClr val="tx"/>
                    </a:ext>
                  </a:extLst>
                </a:hlinkClick>
              </a:rPr>
              <a:t>Get Answers</a:t>
            </a:r>
            <a:r>
              <a:rPr lang="en" sz="1050">
                <a:solidFill>
                  <a:schemeClr val="dk1"/>
                </a:solidFill>
                <a:highlight>
                  <a:srgbClr val="FFFFFF"/>
                </a:highlight>
              </a:rPr>
              <a:t> lookup tool or contact your assigned </a:t>
            </a:r>
            <a:r>
              <a:rPr lang="en" sz="1050" u="sng">
                <a:solidFill>
                  <a:srgbClr val="1188E6"/>
                </a:solidFill>
                <a:highlight>
                  <a:srgbClr val="FFFFFF"/>
                </a:highlight>
                <a:hlinkClick r:id="rId3">
                  <a:extLst>
                    <a:ext uri="{A12FA001-AC4F-418D-AE19-62706E023703}">
                      <ahyp:hlinkClr val="tx"/>
                    </a:ext>
                  </a:extLst>
                </a:hlinkClick>
              </a:rPr>
              <a:t>LEA Success Agent</a:t>
            </a:r>
            <a:r>
              <a:rPr lang="en" sz="1050">
                <a:solidFill>
                  <a:schemeClr val="dk1"/>
                </a:solidFill>
                <a:highlight>
                  <a:srgbClr val="FFFFFF"/>
                </a:highlight>
              </a:rPr>
              <a:t>.</a:t>
            </a:r>
            <a:endParaRPr sz="1050">
              <a:solidFill>
                <a:schemeClr val="dk1"/>
              </a:solidFill>
              <a:highlight>
                <a:srgbClr val="FFFFFF"/>
              </a:highlight>
            </a:endParaRPr>
          </a:p>
          <a:p>
            <a:pPr indent="0" lvl="0" marL="0" rtl="0" algn="l">
              <a:lnSpc>
                <a:spcPct val="115000"/>
              </a:lnSpc>
              <a:spcBef>
                <a:spcPts val="900"/>
              </a:spcBef>
              <a:spcAft>
                <a:spcPts val="0"/>
              </a:spcAft>
              <a:buSzPts val="1100"/>
              <a:buNone/>
            </a:pPr>
            <a:r>
              <a:rPr lang="en" sz="1050">
                <a:solidFill>
                  <a:schemeClr val="dk1"/>
                </a:solidFill>
                <a:highlight>
                  <a:srgbClr val="FFFFFF"/>
                </a:highlight>
              </a:rPr>
              <a:t>Sincerely,</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California Outreach Team</a:t>
            </a:r>
            <a:endParaRPr sz="1050">
              <a:solidFill>
                <a:schemeClr val="dk1"/>
              </a:solidFill>
              <a:highlight>
                <a:srgbClr val="FFFFFF"/>
              </a:highlight>
            </a:endParaRPr>
          </a:p>
          <a:p>
            <a:pPr indent="0" lvl="0" marL="0" rtl="0" algn="l">
              <a:lnSpc>
                <a:spcPct val="115000"/>
              </a:lnSpc>
              <a:spcBef>
                <a:spcPts val="0"/>
              </a:spcBef>
              <a:spcAft>
                <a:spcPts val="0"/>
              </a:spcAft>
              <a:buSzPts val="1100"/>
              <a:buNone/>
            </a:pPr>
            <a:r>
              <a:rPr lang="en" sz="1050" u="sng">
                <a:solidFill>
                  <a:srgbClr val="1188E6"/>
                </a:solidFill>
                <a:highlight>
                  <a:srgbClr val="FFFFFF"/>
                </a:highlight>
                <a:hlinkClick r:id="rId4">
                  <a:extLst>
                    <a:ext uri="{A12FA001-AC4F-418D-AE19-62706E023703}">
                      <ahyp:hlinkClr val="tx"/>
                    </a:ext>
                  </a:extLst>
                </a:hlinkClick>
              </a:rPr>
              <a:t>CAASPP website</a:t>
            </a:r>
            <a:r>
              <a:rPr lang="en" sz="1050">
                <a:solidFill>
                  <a:schemeClr val="dk1"/>
                </a:solidFill>
                <a:highlight>
                  <a:srgbClr val="FFFFFF"/>
                </a:highlight>
              </a:rPr>
              <a:t> and </a:t>
            </a:r>
            <a:r>
              <a:rPr lang="en" sz="1050" u="sng">
                <a:solidFill>
                  <a:srgbClr val="1188E6"/>
                </a:solidFill>
                <a:highlight>
                  <a:srgbClr val="FFFFFF"/>
                </a:highlight>
                <a:hlinkClick r:id="rId5">
                  <a:extLst>
                    <a:ext uri="{A12FA001-AC4F-418D-AE19-62706E023703}">
                      <ahyp:hlinkClr val="tx"/>
                    </a:ext>
                  </a:extLst>
                </a:hlinkClick>
              </a:rPr>
              <a:t>ELPAC website</a:t>
            </a:r>
            <a:endParaRPr sz="1050" u="sng">
              <a:solidFill>
                <a:srgbClr val="1188E6"/>
              </a:solidFill>
              <a:highlight>
                <a:srgbClr val="FFFFFF"/>
              </a:highlight>
            </a:endParaRPr>
          </a:p>
          <a:p>
            <a:pPr indent="0" lvl="0" marL="0" rtl="0" algn="l">
              <a:lnSpc>
                <a:spcPct val="115000"/>
              </a:lnSpc>
              <a:spcBef>
                <a:spcPts val="0"/>
              </a:spcBef>
              <a:spcAft>
                <a:spcPts val="0"/>
              </a:spcAft>
              <a:buSzPts val="1100"/>
              <a:buNone/>
            </a:pPr>
            <a:r>
              <a:rPr lang="en" sz="1050">
                <a:solidFill>
                  <a:schemeClr val="dk1"/>
                </a:solidFill>
                <a:highlight>
                  <a:srgbClr val="FFFFFF"/>
                </a:highlight>
              </a:rPr>
              <a:t>Contact Us: </a:t>
            </a:r>
            <a:r>
              <a:rPr lang="en" sz="1050" u="sng">
                <a:solidFill>
                  <a:srgbClr val="1188E6"/>
                </a:solidFill>
                <a:highlight>
                  <a:srgbClr val="FFFFFF"/>
                </a:highlight>
                <a:hlinkClick r:id="rId6">
                  <a:extLst>
                    <a:ext uri="{A12FA001-AC4F-418D-AE19-62706E023703}">
                      <ahyp:hlinkClr val="tx"/>
                    </a:ext>
                  </a:extLst>
                </a:hlinkClick>
              </a:rPr>
              <a:t>California Outreach</a:t>
            </a:r>
            <a:r>
              <a:rPr lang="en" sz="1050">
                <a:solidFill>
                  <a:schemeClr val="dk1"/>
                </a:solidFill>
                <a:highlight>
                  <a:srgbClr val="FFFFFF"/>
                </a:highlight>
              </a:rPr>
              <a:t> web page</a:t>
            </a:r>
            <a:endParaRPr sz="1050">
              <a:solidFill>
                <a:schemeClr val="dk1"/>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ddef02e54d_0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g2ddef02e54d_0_1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lang="en" sz="1050">
                <a:solidFill>
                  <a:schemeClr val="dk1"/>
                </a:solidFill>
                <a:highlight>
                  <a:srgbClr val="FFFFFF"/>
                </a:highlight>
              </a:rPr>
              <a:t>Dear LEA CAASPP Coordinator or LEA ELPAC Coordinator:</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has received several contacts regarding students who:</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exited an LEA before a testing window opened but are still listed in the Test Operations Management System (TOMS) as active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or have been reclassified for ELPAC but are still registered for the Summative ELPAC.</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We understand the confusion and are taking steps to help ensure that your data is correct prior to the close of the testing windows.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ETS will conduct a thorough cleanup of files as we approach the end of the testing windows. LEA coordinators should work with their California Longitudinal Pupil Achievement Data System (CALPADS) administrator to ensure that all students who left the LEA prior to testing have been exited properly, and the exits have been posted to CALPADS.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To ensure transparency and clarity, we will be making the following specific corrections: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Students who were not enrolled and not tested within the LEA during the testing window will be removed if the correct exit date was entered and uploaded into CALPADS prior to the close of the testing window.</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testing window and whose reclassification was posted to CALPADS by 5 p.m. on May 31, 2024, but did not complete the Summative ELPAC (3 or less domains) will have their registrations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Students who were reclassified during the test window, completed the Summative ELPAC, but subsequently had a Security and Test Administration Incident Reporting System (STAIRS) case entered for a </a:t>
            </a:r>
            <a:r>
              <a:rPr b="1" lang="en" sz="1050">
                <a:solidFill>
                  <a:schemeClr val="dk1"/>
                </a:solidFill>
                <a:highlight>
                  <a:srgbClr val="FFFFFF"/>
                </a:highlight>
              </a:rPr>
              <a:t>Reset Appeal for all four domains</a:t>
            </a:r>
            <a:r>
              <a:rPr lang="en" sz="1050">
                <a:solidFill>
                  <a:schemeClr val="dk1"/>
                </a:solidFill>
                <a:highlight>
                  <a:srgbClr val="FFFFFF"/>
                </a:highlight>
              </a:rPr>
              <a:t> will have their registrations removed.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Please note that no changes will be made in the following scenarios:</a:t>
            </a:r>
            <a:endParaRPr sz="1050">
              <a:solidFill>
                <a:schemeClr val="dk1"/>
              </a:solidFill>
              <a:highlight>
                <a:srgbClr val="FFFFFF"/>
              </a:highlight>
            </a:endParaRPr>
          </a:p>
          <a:p>
            <a:pPr indent="-295275" lvl="0" marL="457200" rtl="0" algn="l">
              <a:lnSpc>
                <a:spcPct val="115000"/>
              </a:lnSpc>
              <a:spcBef>
                <a:spcPts val="500"/>
              </a:spcBef>
              <a:spcAft>
                <a:spcPts val="0"/>
              </a:spcAft>
              <a:buClr>
                <a:schemeClr val="dk1"/>
              </a:buClr>
              <a:buSzPts val="1050"/>
              <a:buChar char="●"/>
            </a:pPr>
            <a:r>
              <a:rPr lang="en" sz="1050">
                <a:solidFill>
                  <a:schemeClr val="dk1"/>
                </a:solidFill>
                <a:highlight>
                  <a:srgbClr val="FFFFFF"/>
                </a:highlight>
              </a:rPr>
              <a:t>If a student was enrolled at the LEA when the testing window was opened, they will not be removed.</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exited the school prior to the end of the testing window but the exit was not submitted until after the testing window closed, the student will remain in the LEA's TOMS files.</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 sz="1050">
                <a:solidFill>
                  <a:schemeClr val="dk1"/>
                </a:solidFill>
                <a:highlight>
                  <a:srgbClr val="FFFFFF"/>
                </a:highlight>
              </a:rPr>
              <a:t>If a student was reclassified during the testing window and completed all domains for the Summative ELPAC with no STAIRS case entered, they will receive a score and a Student Score Report will be generated.</a:t>
            </a:r>
            <a:endParaRPr sz="1050">
              <a:solidFill>
                <a:schemeClr val="dk1"/>
              </a:solidFill>
              <a:highlight>
                <a:srgbClr val="FFFFFF"/>
              </a:highlight>
            </a:endParaRPr>
          </a:p>
          <a:p>
            <a:pPr indent="0" lvl="0" marL="0" rtl="0" algn="l">
              <a:lnSpc>
                <a:spcPct val="115000"/>
              </a:lnSpc>
              <a:spcBef>
                <a:spcPts val="700"/>
              </a:spcBef>
              <a:spcAft>
                <a:spcPts val="0"/>
              </a:spcAft>
              <a:buSzPts val="1100"/>
              <a:buNone/>
            </a:pPr>
            <a:r>
              <a:rPr lang="en" sz="1050">
                <a:solidFill>
                  <a:schemeClr val="dk1"/>
                </a:solidFill>
                <a:highlight>
                  <a:srgbClr val="FFFFFF"/>
                </a:highlight>
              </a:rPr>
              <a:t>ETS and the CALPADS Office are collaborating to streamline this process for the 2024–25 test administration year. Testing coordinators and CALPADS administrators will receive detailed communications on how an LEA can ensure students are exited properly through both systems for future test administrations. This collaborative effort is aimed at making the process easier and more efficient for LEAs.</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For further support, use the </a:t>
            </a:r>
            <a:r>
              <a:rPr lang="en" sz="1050" u="sng">
                <a:solidFill>
                  <a:srgbClr val="1188E6"/>
                </a:solidFill>
                <a:highlight>
                  <a:srgbClr val="FFFFFF"/>
                </a:highlight>
                <a:hlinkClick r:id="rId2">
                  <a:extLst>
                    <a:ext uri="{A12FA001-AC4F-418D-AE19-62706E023703}">
                      <ahyp:hlinkClr val="tx"/>
                    </a:ext>
                  </a:extLst>
                </a:hlinkClick>
              </a:rPr>
              <a:t>Get Answers</a:t>
            </a:r>
            <a:r>
              <a:rPr lang="en" sz="1050">
                <a:solidFill>
                  <a:schemeClr val="dk1"/>
                </a:solidFill>
                <a:highlight>
                  <a:srgbClr val="FFFFFF"/>
                </a:highlight>
              </a:rPr>
              <a:t> lookup tool or contact your assigned </a:t>
            </a:r>
            <a:r>
              <a:rPr lang="en" sz="1050" u="sng">
                <a:solidFill>
                  <a:srgbClr val="1188E6"/>
                </a:solidFill>
                <a:highlight>
                  <a:srgbClr val="FFFFFF"/>
                </a:highlight>
                <a:hlinkClick r:id="rId3">
                  <a:extLst>
                    <a:ext uri="{A12FA001-AC4F-418D-AE19-62706E023703}">
                      <ahyp:hlinkClr val="tx"/>
                    </a:ext>
                  </a:extLst>
                </a:hlinkClick>
              </a:rPr>
              <a:t>LEA Success Agent</a:t>
            </a:r>
            <a:r>
              <a:rPr lang="en" sz="1050">
                <a:solidFill>
                  <a:schemeClr val="dk1"/>
                </a:solidFill>
                <a:highlight>
                  <a:srgbClr val="FFFFFF"/>
                </a:highlight>
              </a:rPr>
              <a:t>.</a:t>
            </a:r>
            <a:endParaRPr sz="1050">
              <a:solidFill>
                <a:schemeClr val="dk1"/>
              </a:solidFill>
              <a:highlight>
                <a:srgbClr val="FFFFFF"/>
              </a:highlight>
            </a:endParaRPr>
          </a:p>
          <a:p>
            <a:pPr indent="0" lvl="0" marL="0" rtl="0" algn="l">
              <a:lnSpc>
                <a:spcPct val="115000"/>
              </a:lnSpc>
              <a:spcBef>
                <a:spcPts val="900"/>
              </a:spcBef>
              <a:spcAft>
                <a:spcPts val="0"/>
              </a:spcAft>
              <a:buSzPts val="1100"/>
              <a:buNone/>
            </a:pPr>
            <a:r>
              <a:rPr lang="en" sz="1050">
                <a:solidFill>
                  <a:schemeClr val="dk1"/>
                </a:solidFill>
                <a:highlight>
                  <a:srgbClr val="FFFFFF"/>
                </a:highlight>
              </a:rPr>
              <a:t>Sincerely,</a:t>
            </a:r>
            <a:endParaRPr sz="1050">
              <a:solidFill>
                <a:schemeClr val="dk1"/>
              </a:solidFill>
              <a:highlight>
                <a:srgbClr val="FFFFFF"/>
              </a:highlight>
            </a:endParaRPr>
          </a:p>
          <a:p>
            <a:pPr indent="0" lvl="0" marL="0" rtl="0" algn="l">
              <a:lnSpc>
                <a:spcPct val="115000"/>
              </a:lnSpc>
              <a:spcBef>
                <a:spcPts val="500"/>
              </a:spcBef>
              <a:spcAft>
                <a:spcPts val="0"/>
              </a:spcAft>
              <a:buSzPts val="1100"/>
              <a:buNone/>
            </a:pPr>
            <a:r>
              <a:rPr lang="en" sz="1050">
                <a:solidFill>
                  <a:schemeClr val="dk1"/>
                </a:solidFill>
                <a:highlight>
                  <a:srgbClr val="FFFFFF"/>
                </a:highlight>
              </a:rPr>
              <a:t>California Outreach Team</a:t>
            </a:r>
            <a:endParaRPr sz="1050">
              <a:solidFill>
                <a:schemeClr val="dk1"/>
              </a:solidFill>
              <a:highlight>
                <a:srgbClr val="FFFFFF"/>
              </a:highlight>
            </a:endParaRPr>
          </a:p>
          <a:p>
            <a:pPr indent="0" lvl="0" marL="0" rtl="0" algn="l">
              <a:lnSpc>
                <a:spcPct val="115000"/>
              </a:lnSpc>
              <a:spcBef>
                <a:spcPts val="0"/>
              </a:spcBef>
              <a:spcAft>
                <a:spcPts val="0"/>
              </a:spcAft>
              <a:buSzPts val="1100"/>
              <a:buNone/>
            </a:pPr>
            <a:r>
              <a:rPr lang="en" sz="1050" u="sng">
                <a:solidFill>
                  <a:srgbClr val="1188E6"/>
                </a:solidFill>
                <a:highlight>
                  <a:srgbClr val="FFFFFF"/>
                </a:highlight>
                <a:hlinkClick r:id="rId4">
                  <a:extLst>
                    <a:ext uri="{A12FA001-AC4F-418D-AE19-62706E023703}">
                      <ahyp:hlinkClr val="tx"/>
                    </a:ext>
                  </a:extLst>
                </a:hlinkClick>
              </a:rPr>
              <a:t>CAASPP website</a:t>
            </a:r>
            <a:r>
              <a:rPr lang="en" sz="1050">
                <a:solidFill>
                  <a:schemeClr val="dk1"/>
                </a:solidFill>
                <a:highlight>
                  <a:srgbClr val="FFFFFF"/>
                </a:highlight>
              </a:rPr>
              <a:t> and </a:t>
            </a:r>
            <a:r>
              <a:rPr lang="en" sz="1050" u="sng">
                <a:solidFill>
                  <a:srgbClr val="1188E6"/>
                </a:solidFill>
                <a:highlight>
                  <a:srgbClr val="FFFFFF"/>
                </a:highlight>
                <a:hlinkClick r:id="rId5">
                  <a:extLst>
                    <a:ext uri="{A12FA001-AC4F-418D-AE19-62706E023703}">
                      <ahyp:hlinkClr val="tx"/>
                    </a:ext>
                  </a:extLst>
                </a:hlinkClick>
              </a:rPr>
              <a:t>ELPAC website</a:t>
            </a:r>
            <a:endParaRPr sz="1050" u="sng">
              <a:solidFill>
                <a:srgbClr val="1188E6"/>
              </a:solidFill>
              <a:highlight>
                <a:srgbClr val="FFFFFF"/>
              </a:highlight>
            </a:endParaRPr>
          </a:p>
          <a:p>
            <a:pPr indent="0" lvl="0" marL="0" rtl="0" algn="l">
              <a:lnSpc>
                <a:spcPct val="115000"/>
              </a:lnSpc>
              <a:spcBef>
                <a:spcPts val="0"/>
              </a:spcBef>
              <a:spcAft>
                <a:spcPts val="0"/>
              </a:spcAft>
              <a:buSzPts val="1100"/>
              <a:buNone/>
            </a:pPr>
            <a:r>
              <a:rPr lang="en" sz="1050">
                <a:solidFill>
                  <a:schemeClr val="dk1"/>
                </a:solidFill>
                <a:highlight>
                  <a:srgbClr val="FFFFFF"/>
                </a:highlight>
              </a:rPr>
              <a:t>Contact Us: </a:t>
            </a:r>
            <a:r>
              <a:rPr lang="en" sz="1050" u="sng">
                <a:solidFill>
                  <a:srgbClr val="1188E6"/>
                </a:solidFill>
                <a:highlight>
                  <a:srgbClr val="FFFFFF"/>
                </a:highlight>
                <a:hlinkClick r:id="rId6">
                  <a:extLst>
                    <a:ext uri="{A12FA001-AC4F-418D-AE19-62706E023703}">
                      <ahyp:hlinkClr val="tx"/>
                    </a:ext>
                  </a:extLst>
                </a:hlinkClick>
              </a:rPr>
              <a:t>California Outreach</a:t>
            </a:r>
            <a:r>
              <a:rPr lang="en" sz="1050">
                <a:solidFill>
                  <a:schemeClr val="dk1"/>
                </a:solidFill>
                <a:highlight>
                  <a:srgbClr val="FFFFFF"/>
                </a:highlight>
              </a:rPr>
              <a:t> web page</a:t>
            </a:r>
            <a:endParaRPr sz="1050">
              <a:solidFill>
                <a:schemeClr val="dk1"/>
              </a:solidFill>
              <a:highlight>
                <a:srgbClr val="FFFFFF"/>
              </a:highl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dbeee9c90b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2dbeee9c90b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dbeee9c90b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2dbeee9c90b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New Requirement: </a:t>
            </a:r>
            <a:endParaRPr/>
          </a:p>
          <a:p>
            <a:pPr indent="-298450" lvl="0" marL="457200" rtl="0" algn="l">
              <a:lnSpc>
                <a:spcPct val="100000"/>
              </a:lnSpc>
              <a:spcBef>
                <a:spcPts val="0"/>
              </a:spcBef>
              <a:spcAft>
                <a:spcPts val="0"/>
              </a:spcAft>
              <a:buSzPts val="1100"/>
              <a:buChar char="●"/>
            </a:pPr>
            <a:r>
              <a:rPr lang="en"/>
              <a:t>At least one person in the LEA must complete one of the two LEA Certification Courses in Moodle for the requirement to be met</a:t>
            </a:r>
            <a:endParaRPr/>
          </a:p>
          <a:p>
            <a:pPr indent="0" lvl="0" marL="0" rtl="0" algn="l">
              <a:lnSpc>
                <a:spcPct val="100000"/>
              </a:lnSpc>
              <a:spcBef>
                <a:spcPts val="0"/>
              </a:spcBef>
              <a:spcAft>
                <a:spcPts val="0"/>
              </a:spcAft>
              <a:buSzPts val="1100"/>
              <a:buNone/>
            </a:pPr>
            <a:r>
              <a:rPr lang="en"/>
              <a:t>Certification Vs. Calibration</a:t>
            </a:r>
            <a:endParaRPr/>
          </a:p>
          <a:p>
            <a:pPr indent="-298450" lvl="0" marL="457200" rtl="0" algn="l">
              <a:lnSpc>
                <a:spcPct val="100000"/>
              </a:lnSpc>
              <a:spcBef>
                <a:spcPts val="0"/>
              </a:spcBef>
              <a:spcAft>
                <a:spcPts val="0"/>
              </a:spcAft>
              <a:buSzPts val="1100"/>
              <a:buChar char="●"/>
            </a:pPr>
            <a:r>
              <a:rPr lang="en"/>
              <a:t>Certification is only required to be completed by ONE person in the LEA. Typically certification is completed by the LEA Coordinator or the lead trainer, if it is a different person than the LEA Coordinator. In the past an experienced LEA Coordinator or lead trainer did not need to certify in Moodle every year based on past experience. Due to new 24-25 Field Test Questions, LEAs are required to certify this year. </a:t>
            </a:r>
            <a:endParaRPr/>
          </a:p>
          <a:p>
            <a:pPr indent="-298450" lvl="0" marL="457200" rtl="0" algn="l">
              <a:lnSpc>
                <a:spcPct val="100000"/>
              </a:lnSpc>
              <a:spcBef>
                <a:spcPts val="0"/>
              </a:spcBef>
              <a:spcAft>
                <a:spcPts val="0"/>
              </a:spcAft>
              <a:buSzPts val="1100"/>
              <a:buChar char="●"/>
            </a:pPr>
            <a:r>
              <a:rPr lang="en"/>
              <a:t>Calibration is required for ALL Test Examiners, every year. Test Examiners do not need to complete the LEA Certification Course.</a:t>
            </a:r>
            <a:endParaRPr/>
          </a:p>
          <a:p>
            <a:pPr indent="-298450" lvl="0" marL="457200" rtl="0" algn="l">
              <a:lnSpc>
                <a:spcPct val="100000"/>
              </a:lnSpc>
              <a:spcBef>
                <a:spcPts val="0"/>
              </a:spcBef>
              <a:spcAft>
                <a:spcPts val="0"/>
              </a:spcAft>
              <a:buSzPts val="1100"/>
              <a:buChar char="●"/>
            </a:pPr>
            <a:r>
              <a:rPr lang="en">
                <a:solidFill>
                  <a:schemeClr val="dk1"/>
                </a:solidFill>
                <a:latin typeface="Arial Narrow"/>
                <a:ea typeface="Arial Narrow"/>
                <a:cs typeface="Arial Narrow"/>
                <a:sym typeface="Arial Narrow"/>
              </a:rPr>
              <a:t>2b. </a:t>
            </a:r>
            <a:r>
              <a:rPr lang="en" u="sng">
                <a:solidFill>
                  <a:srgbClr val="1155CC"/>
                </a:solidFill>
                <a:latin typeface="Arial Narrow"/>
                <a:ea typeface="Arial Narrow"/>
                <a:cs typeface="Arial Narrow"/>
                <a:sym typeface="Arial Narrow"/>
                <a:hlinkClick r:id="rId2">
                  <a:extLst>
                    <a:ext uri="{A12FA001-AC4F-418D-AE19-62706E023703}">
                      <ahyp:hlinkClr val="tx"/>
                    </a:ext>
                  </a:extLst>
                </a:hlinkClick>
              </a:rPr>
              <a:t>LEA Certification Information (ELPAC</a:t>
            </a:r>
            <a:r>
              <a:rPr lang="en">
                <a:solidFill>
                  <a:schemeClr val="dk1"/>
                </a:solidFill>
                <a:latin typeface="Arial Narrow"/>
                <a:ea typeface="Arial Narrow"/>
                <a:cs typeface="Arial Narrow"/>
                <a:sym typeface="Arial Narrow"/>
              </a:rPr>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additional information contact:</a:t>
            </a:r>
            <a:endParaRPr/>
          </a:p>
          <a:p>
            <a:pPr indent="0" lvl="0" marL="0" rtl="0" algn="l">
              <a:lnSpc>
                <a:spcPct val="100000"/>
              </a:lnSpc>
              <a:spcBef>
                <a:spcPts val="0"/>
              </a:spcBef>
              <a:spcAft>
                <a:spcPts val="0"/>
              </a:spcAft>
              <a:buSzPts val="1100"/>
              <a:buNone/>
            </a:pPr>
            <a:r>
              <a:rPr lang="en"/>
              <a:t>Melissa Garcia, Coordinator of Language Education Services at </a:t>
            </a:r>
            <a:r>
              <a:rPr lang="en" u="sng">
                <a:solidFill>
                  <a:schemeClr val="hlink"/>
                </a:solidFill>
                <a:hlinkClick r:id="rId3"/>
              </a:rPr>
              <a:t>mgarcia@sbceo.org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dc055b841d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2dc055b841d_0_1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New Requirement: </a:t>
            </a:r>
            <a:endParaRPr/>
          </a:p>
          <a:p>
            <a:pPr indent="-298450" lvl="0" marL="457200" rtl="0" algn="l">
              <a:lnSpc>
                <a:spcPct val="100000"/>
              </a:lnSpc>
              <a:spcBef>
                <a:spcPts val="0"/>
              </a:spcBef>
              <a:spcAft>
                <a:spcPts val="0"/>
              </a:spcAft>
              <a:buSzPts val="1100"/>
              <a:buChar char="●"/>
            </a:pPr>
            <a:r>
              <a:rPr lang="en"/>
              <a:t>At least one person in the LEA must complete one of the two LEA Certification Courses in Moodle for the requirement to be met</a:t>
            </a:r>
            <a:endParaRPr/>
          </a:p>
          <a:p>
            <a:pPr indent="0" lvl="0" marL="0" rtl="0" algn="l">
              <a:lnSpc>
                <a:spcPct val="100000"/>
              </a:lnSpc>
              <a:spcBef>
                <a:spcPts val="0"/>
              </a:spcBef>
              <a:spcAft>
                <a:spcPts val="0"/>
              </a:spcAft>
              <a:buSzPts val="1100"/>
              <a:buNone/>
            </a:pPr>
            <a:r>
              <a:rPr lang="en"/>
              <a:t>Certification Vs. Calibration</a:t>
            </a:r>
            <a:endParaRPr/>
          </a:p>
          <a:p>
            <a:pPr indent="-298450" lvl="0" marL="457200" rtl="0" algn="l">
              <a:lnSpc>
                <a:spcPct val="100000"/>
              </a:lnSpc>
              <a:spcBef>
                <a:spcPts val="0"/>
              </a:spcBef>
              <a:spcAft>
                <a:spcPts val="0"/>
              </a:spcAft>
              <a:buSzPts val="1100"/>
              <a:buChar char="●"/>
            </a:pPr>
            <a:r>
              <a:rPr lang="en"/>
              <a:t>Certification is only required to be completed by ONE person in the LEA. Typically certification is completed by the LEA Coordinator or the lead trainer, if it is a different person than the LEA Coordinator. In the past an experienced LEA Coordinator or lead trainer did not need to certify in Moodle every year based on past experience. Due to new 24-25 Field Test Questions, LEAs are required to certify this year. </a:t>
            </a:r>
            <a:endParaRPr/>
          </a:p>
          <a:p>
            <a:pPr indent="-298450" lvl="0" marL="457200" rtl="0" algn="l">
              <a:lnSpc>
                <a:spcPct val="100000"/>
              </a:lnSpc>
              <a:spcBef>
                <a:spcPts val="0"/>
              </a:spcBef>
              <a:spcAft>
                <a:spcPts val="0"/>
              </a:spcAft>
              <a:buSzPts val="1100"/>
              <a:buChar char="●"/>
            </a:pPr>
            <a:r>
              <a:rPr lang="en"/>
              <a:t>Calibration is required for ALL Test Examiners, every year. Test Examiners do not need to complete the LEA Certification Course.</a:t>
            </a:r>
            <a:endParaRPr/>
          </a:p>
          <a:p>
            <a:pPr indent="-298450" lvl="0" marL="457200" rtl="0" algn="l">
              <a:lnSpc>
                <a:spcPct val="100000"/>
              </a:lnSpc>
              <a:spcBef>
                <a:spcPts val="0"/>
              </a:spcBef>
              <a:spcAft>
                <a:spcPts val="0"/>
              </a:spcAft>
              <a:buSzPts val="1100"/>
              <a:buChar char="●"/>
            </a:pPr>
            <a:r>
              <a:rPr lang="en">
                <a:solidFill>
                  <a:schemeClr val="dk1"/>
                </a:solidFill>
                <a:latin typeface="Arial Narrow"/>
                <a:ea typeface="Arial Narrow"/>
                <a:cs typeface="Arial Narrow"/>
                <a:sym typeface="Arial Narrow"/>
              </a:rPr>
              <a:t>2b. </a:t>
            </a:r>
            <a:r>
              <a:rPr lang="en" u="sng">
                <a:solidFill>
                  <a:srgbClr val="1155CC"/>
                </a:solidFill>
                <a:latin typeface="Arial Narrow"/>
                <a:ea typeface="Arial Narrow"/>
                <a:cs typeface="Arial Narrow"/>
                <a:sym typeface="Arial Narrow"/>
                <a:hlinkClick r:id="rId2">
                  <a:extLst>
                    <a:ext uri="{A12FA001-AC4F-418D-AE19-62706E023703}">
                      <ahyp:hlinkClr val="tx"/>
                    </a:ext>
                  </a:extLst>
                </a:hlinkClick>
              </a:rPr>
              <a:t>LEA Certification Information (ELPAC</a:t>
            </a:r>
            <a:r>
              <a:rPr lang="en">
                <a:solidFill>
                  <a:schemeClr val="dk1"/>
                </a:solidFill>
                <a:latin typeface="Arial Narrow"/>
                <a:ea typeface="Arial Narrow"/>
                <a:cs typeface="Arial Narrow"/>
                <a:sym typeface="Arial Narrow"/>
              </a:rPr>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additional information contact:</a:t>
            </a:r>
            <a:endParaRPr/>
          </a:p>
          <a:p>
            <a:pPr indent="0" lvl="0" marL="0" rtl="0" algn="l">
              <a:lnSpc>
                <a:spcPct val="100000"/>
              </a:lnSpc>
              <a:spcBef>
                <a:spcPts val="0"/>
              </a:spcBef>
              <a:spcAft>
                <a:spcPts val="0"/>
              </a:spcAft>
              <a:buSzPts val="1100"/>
              <a:buNone/>
            </a:pPr>
            <a:r>
              <a:rPr lang="en"/>
              <a:t>Melissa Garcia, Coordinator of Language Education Services at </a:t>
            </a:r>
            <a:r>
              <a:rPr lang="en" u="sng">
                <a:solidFill>
                  <a:schemeClr val="hlink"/>
                </a:solidFill>
                <a:hlinkClick r:id="rId3"/>
              </a:rPr>
              <a:t>mgarcia@sbceo.org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dc055b841d_0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2dc055b841d_0_1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New Requirement: </a:t>
            </a:r>
            <a:endParaRPr/>
          </a:p>
          <a:p>
            <a:pPr indent="-298450" lvl="0" marL="457200" rtl="0" algn="l">
              <a:lnSpc>
                <a:spcPct val="100000"/>
              </a:lnSpc>
              <a:spcBef>
                <a:spcPts val="0"/>
              </a:spcBef>
              <a:spcAft>
                <a:spcPts val="0"/>
              </a:spcAft>
              <a:buSzPts val="1100"/>
              <a:buChar char="●"/>
            </a:pPr>
            <a:r>
              <a:rPr lang="en"/>
              <a:t>At least one person in the LEA must complete one of the two LEA Certification Courses in Moodle for the requirement to be met</a:t>
            </a:r>
            <a:endParaRPr/>
          </a:p>
          <a:p>
            <a:pPr indent="0" lvl="0" marL="0" rtl="0" algn="l">
              <a:lnSpc>
                <a:spcPct val="100000"/>
              </a:lnSpc>
              <a:spcBef>
                <a:spcPts val="0"/>
              </a:spcBef>
              <a:spcAft>
                <a:spcPts val="0"/>
              </a:spcAft>
              <a:buSzPts val="1100"/>
              <a:buNone/>
            </a:pPr>
            <a:r>
              <a:rPr lang="en"/>
              <a:t>Certification Vs. Calibration</a:t>
            </a:r>
            <a:endParaRPr/>
          </a:p>
          <a:p>
            <a:pPr indent="-298450" lvl="0" marL="457200" rtl="0" algn="l">
              <a:lnSpc>
                <a:spcPct val="100000"/>
              </a:lnSpc>
              <a:spcBef>
                <a:spcPts val="0"/>
              </a:spcBef>
              <a:spcAft>
                <a:spcPts val="0"/>
              </a:spcAft>
              <a:buSzPts val="1100"/>
              <a:buChar char="●"/>
            </a:pPr>
            <a:r>
              <a:rPr lang="en"/>
              <a:t>Certification is only required to be completed by ONE person in the LEA. Typically certification is completed by the LEA Coordinator or the lead trainer, if it is a different person than the LEA Coordinator. In the past an experienced LEA Coordinator or lead trainer did not need to certify in Moodle every year based on past experience. Due to new 24-25 Field Test Questions, LEAs are required to certify this year. </a:t>
            </a:r>
            <a:endParaRPr/>
          </a:p>
          <a:p>
            <a:pPr indent="-298450" lvl="0" marL="457200" rtl="0" algn="l">
              <a:lnSpc>
                <a:spcPct val="100000"/>
              </a:lnSpc>
              <a:spcBef>
                <a:spcPts val="0"/>
              </a:spcBef>
              <a:spcAft>
                <a:spcPts val="0"/>
              </a:spcAft>
              <a:buSzPts val="1100"/>
              <a:buChar char="●"/>
            </a:pPr>
            <a:r>
              <a:rPr lang="en"/>
              <a:t>Calibration is required for ALL Test Examiners, every year. Test Examiners do not need to complete the LEA Certification Course.</a:t>
            </a:r>
            <a:endParaRPr/>
          </a:p>
          <a:p>
            <a:pPr indent="-298450" lvl="0" marL="457200" rtl="0" algn="l">
              <a:lnSpc>
                <a:spcPct val="100000"/>
              </a:lnSpc>
              <a:spcBef>
                <a:spcPts val="0"/>
              </a:spcBef>
              <a:spcAft>
                <a:spcPts val="0"/>
              </a:spcAft>
              <a:buSzPts val="1100"/>
              <a:buChar char="●"/>
            </a:pPr>
            <a:r>
              <a:rPr lang="en">
                <a:solidFill>
                  <a:schemeClr val="dk1"/>
                </a:solidFill>
                <a:latin typeface="Arial Narrow"/>
                <a:ea typeface="Arial Narrow"/>
                <a:cs typeface="Arial Narrow"/>
                <a:sym typeface="Arial Narrow"/>
              </a:rPr>
              <a:t>2b. </a:t>
            </a:r>
            <a:r>
              <a:rPr lang="en" u="sng">
                <a:solidFill>
                  <a:srgbClr val="1155CC"/>
                </a:solidFill>
                <a:latin typeface="Arial Narrow"/>
                <a:ea typeface="Arial Narrow"/>
                <a:cs typeface="Arial Narrow"/>
                <a:sym typeface="Arial Narrow"/>
                <a:hlinkClick r:id="rId2">
                  <a:extLst>
                    <a:ext uri="{A12FA001-AC4F-418D-AE19-62706E023703}">
                      <ahyp:hlinkClr val="tx"/>
                    </a:ext>
                  </a:extLst>
                </a:hlinkClick>
              </a:rPr>
              <a:t>LEA Certification Information (ELPAC</a:t>
            </a:r>
            <a:r>
              <a:rPr lang="en">
                <a:solidFill>
                  <a:schemeClr val="dk1"/>
                </a:solidFill>
                <a:latin typeface="Arial Narrow"/>
                <a:ea typeface="Arial Narrow"/>
                <a:cs typeface="Arial Narrow"/>
                <a:sym typeface="Arial Narrow"/>
              </a:rPr>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additional information contact:</a:t>
            </a:r>
            <a:endParaRPr/>
          </a:p>
          <a:p>
            <a:pPr indent="0" lvl="0" marL="0" rtl="0" algn="l">
              <a:lnSpc>
                <a:spcPct val="100000"/>
              </a:lnSpc>
              <a:spcBef>
                <a:spcPts val="0"/>
              </a:spcBef>
              <a:spcAft>
                <a:spcPts val="0"/>
              </a:spcAft>
              <a:buSzPts val="1100"/>
              <a:buNone/>
            </a:pPr>
            <a:r>
              <a:rPr lang="en"/>
              <a:t>Melissa Garcia, Coordinator of Language Education Services at </a:t>
            </a:r>
            <a:r>
              <a:rPr lang="en" u="sng">
                <a:solidFill>
                  <a:schemeClr val="hlink"/>
                </a:solidFill>
                <a:hlinkClick r:id="rId3"/>
              </a:rPr>
              <a:t>mgarcia@sbceo.org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dc055b841d_0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2dc055b841d_0_1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New Requirement: </a:t>
            </a:r>
            <a:endParaRPr/>
          </a:p>
          <a:p>
            <a:pPr indent="-298450" lvl="0" marL="457200" rtl="0" algn="l">
              <a:lnSpc>
                <a:spcPct val="100000"/>
              </a:lnSpc>
              <a:spcBef>
                <a:spcPts val="0"/>
              </a:spcBef>
              <a:spcAft>
                <a:spcPts val="0"/>
              </a:spcAft>
              <a:buSzPts val="1100"/>
              <a:buChar char="●"/>
            </a:pPr>
            <a:r>
              <a:rPr lang="en"/>
              <a:t>At least one person in the LEA must complete one of the two LEA Certification Courses in Moodle for the requirement to be met</a:t>
            </a:r>
            <a:endParaRPr/>
          </a:p>
          <a:p>
            <a:pPr indent="0" lvl="0" marL="0" rtl="0" algn="l">
              <a:lnSpc>
                <a:spcPct val="100000"/>
              </a:lnSpc>
              <a:spcBef>
                <a:spcPts val="0"/>
              </a:spcBef>
              <a:spcAft>
                <a:spcPts val="0"/>
              </a:spcAft>
              <a:buSzPts val="1100"/>
              <a:buNone/>
            </a:pPr>
            <a:r>
              <a:rPr lang="en"/>
              <a:t>Certification Vs. Calibration</a:t>
            </a:r>
            <a:endParaRPr/>
          </a:p>
          <a:p>
            <a:pPr indent="-298450" lvl="0" marL="457200" rtl="0" algn="l">
              <a:lnSpc>
                <a:spcPct val="100000"/>
              </a:lnSpc>
              <a:spcBef>
                <a:spcPts val="0"/>
              </a:spcBef>
              <a:spcAft>
                <a:spcPts val="0"/>
              </a:spcAft>
              <a:buSzPts val="1100"/>
              <a:buChar char="●"/>
            </a:pPr>
            <a:r>
              <a:rPr lang="en"/>
              <a:t>Certification is only required to be completed by ONE person in the LEA. Typically certification is completed by the LEA Coordinator or the lead trainer, if it is a different person than the LEA Coordinator. In the past an experienced LEA Coordinator or lead trainer did not need to certify in Moodle every year based on past experience. Due to new 24-25 Field Test Questions, LEAs are required to certify this year. </a:t>
            </a:r>
            <a:endParaRPr/>
          </a:p>
          <a:p>
            <a:pPr indent="-298450" lvl="0" marL="457200" rtl="0" algn="l">
              <a:lnSpc>
                <a:spcPct val="100000"/>
              </a:lnSpc>
              <a:spcBef>
                <a:spcPts val="0"/>
              </a:spcBef>
              <a:spcAft>
                <a:spcPts val="0"/>
              </a:spcAft>
              <a:buSzPts val="1100"/>
              <a:buChar char="●"/>
            </a:pPr>
            <a:r>
              <a:rPr lang="en"/>
              <a:t>Calibration is required for ALL Test Examiners, every year. Test Examiners do not need to complete the LEA Certification Course.</a:t>
            </a:r>
            <a:endParaRPr/>
          </a:p>
          <a:p>
            <a:pPr indent="-298450" lvl="0" marL="457200" rtl="0" algn="l">
              <a:lnSpc>
                <a:spcPct val="100000"/>
              </a:lnSpc>
              <a:spcBef>
                <a:spcPts val="0"/>
              </a:spcBef>
              <a:spcAft>
                <a:spcPts val="0"/>
              </a:spcAft>
              <a:buSzPts val="1100"/>
              <a:buChar char="●"/>
            </a:pPr>
            <a:r>
              <a:rPr lang="en">
                <a:solidFill>
                  <a:schemeClr val="dk1"/>
                </a:solidFill>
                <a:latin typeface="Arial Narrow"/>
                <a:ea typeface="Arial Narrow"/>
                <a:cs typeface="Arial Narrow"/>
                <a:sym typeface="Arial Narrow"/>
              </a:rPr>
              <a:t>2b. </a:t>
            </a:r>
            <a:r>
              <a:rPr lang="en" u="sng">
                <a:solidFill>
                  <a:srgbClr val="1155CC"/>
                </a:solidFill>
                <a:latin typeface="Arial Narrow"/>
                <a:ea typeface="Arial Narrow"/>
                <a:cs typeface="Arial Narrow"/>
                <a:sym typeface="Arial Narrow"/>
                <a:hlinkClick r:id="rId2">
                  <a:extLst>
                    <a:ext uri="{A12FA001-AC4F-418D-AE19-62706E023703}">
                      <ahyp:hlinkClr val="tx"/>
                    </a:ext>
                  </a:extLst>
                </a:hlinkClick>
              </a:rPr>
              <a:t>LEA Certification Information (ELPAC</a:t>
            </a:r>
            <a:r>
              <a:rPr lang="en">
                <a:solidFill>
                  <a:schemeClr val="dk1"/>
                </a:solidFill>
                <a:latin typeface="Arial Narrow"/>
                <a:ea typeface="Arial Narrow"/>
                <a:cs typeface="Arial Narrow"/>
                <a:sym typeface="Arial Narrow"/>
              </a:rPr>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additional information contact:</a:t>
            </a:r>
            <a:endParaRPr/>
          </a:p>
          <a:p>
            <a:pPr indent="0" lvl="0" marL="0" rtl="0" algn="l">
              <a:lnSpc>
                <a:spcPct val="100000"/>
              </a:lnSpc>
              <a:spcBef>
                <a:spcPts val="0"/>
              </a:spcBef>
              <a:spcAft>
                <a:spcPts val="0"/>
              </a:spcAft>
              <a:buSzPts val="1100"/>
              <a:buNone/>
            </a:pPr>
            <a:r>
              <a:rPr lang="en"/>
              <a:t>Melissa Garcia, Coordinator of Language Education Services at </a:t>
            </a:r>
            <a:r>
              <a:rPr lang="en" u="sng">
                <a:solidFill>
                  <a:schemeClr val="hlink"/>
                </a:solidFill>
                <a:hlinkClick r:id="rId3"/>
              </a:rPr>
              <a:t>mgarcia@sbceo.org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 name="Shape 11"/>
        <p:cNvGrpSpPr/>
        <p:nvPr/>
      </p:nvGrpSpPr>
      <p:grpSpPr>
        <a:xfrm>
          <a:off x="0" y="0"/>
          <a:ext cx="0" cy="0"/>
          <a:chOff x="0" y="0"/>
          <a:chExt cx="0" cy="0"/>
        </a:xfrm>
      </p:grpSpPr>
      <p:sp>
        <p:nvSpPr>
          <p:cNvPr id="12" name="Google Shape;12;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p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 name="Google Shape;14;p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 name="Google Shape;1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 name="Google Shape;18;p1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 name="Google Shape;1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6" name="Google Shape;2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1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1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1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1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1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2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2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2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s://www.cde.ca.gov/ta/tg/sa/assessmentspotlight257.asp"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hyperlink" Target="https://www.elpac.org/resources/email/04-15-24-elpa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hyperlink" Target="https://mytoms.ets.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g2ddef02e54d_0_54"/>
          <p:cNvSpPr txBox="1"/>
          <p:nvPr/>
        </p:nvSpPr>
        <p:spPr>
          <a:xfrm>
            <a:off x="278125" y="584425"/>
            <a:ext cx="8825100" cy="90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4700" u="none" cap="none" strike="noStrike">
                <a:solidFill>
                  <a:srgbClr val="000000"/>
                </a:solidFill>
                <a:latin typeface="Federo"/>
                <a:ea typeface="Federo"/>
                <a:cs typeface="Federo"/>
                <a:sym typeface="Federo"/>
              </a:rPr>
              <a:t>General Updates for the ELPAC</a:t>
            </a:r>
            <a:endParaRPr b="1" i="1" sz="5900" u="none" cap="none" strike="noStrike">
              <a:solidFill>
                <a:srgbClr val="000000"/>
              </a:solidFill>
              <a:latin typeface="Federo"/>
              <a:ea typeface="Federo"/>
              <a:cs typeface="Federo"/>
              <a:sym typeface="Federo"/>
            </a:endParaRPr>
          </a:p>
        </p:txBody>
      </p:sp>
      <p:sp>
        <p:nvSpPr>
          <p:cNvPr id="55" name="Google Shape;55;g2ddef02e54d_0_54"/>
          <p:cNvSpPr txBox="1"/>
          <p:nvPr/>
        </p:nvSpPr>
        <p:spPr>
          <a:xfrm>
            <a:off x="395675" y="2216125"/>
            <a:ext cx="6855600" cy="16317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dk1"/>
              </a:buClr>
              <a:buSzPts val="4700"/>
              <a:buFont typeface="Federo"/>
              <a:buChar char="●"/>
            </a:pPr>
            <a:r>
              <a:rPr b="0" i="0" lang="en" sz="4700" u="none" cap="none" strike="noStrike">
                <a:solidFill>
                  <a:schemeClr val="dk1"/>
                </a:solidFill>
                <a:highlight>
                  <a:srgbClr val="FED16D"/>
                </a:highlight>
                <a:latin typeface="Federo"/>
                <a:ea typeface="Federo"/>
                <a:cs typeface="Federo"/>
                <a:sym typeface="Federo"/>
              </a:rPr>
              <a:t>BCN Updates</a:t>
            </a:r>
            <a:endParaRPr b="0" i="0" sz="4700" u="none" cap="none" strike="noStrike">
              <a:solidFill>
                <a:schemeClr val="dk1"/>
              </a:solidFill>
              <a:highlight>
                <a:srgbClr val="FED16D"/>
              </a:highlight>
              <a:latin typeface="Federo"/>
              <a:ea typeface="Federo"/>
              <a:cs typeface="Federo"/>
              <a:sym typeface="Federo"/>
            </a:endParaRPr>
          </a:p>
          <a:p>
            <a:pPr indent="-457200" lvl="0" marL="457200" marR="0" rtl="0" algn="l">
              <a:lnSpc>
                <a:spcPct val="100000"/>
              </a:lnSpc>
              <a:spcBef>
                <a:spcPts val="0"/>
              </a:spcBef>
              <a:spcAft>
                <a:spcPts val="0"/>
              </a:spcAft>
              <a:buClr>
                <a:schemeClr val="dk1"/>
              </a:buClr>
              <a:buSzPts val="4700"/>
              <a:buFont typeface="Federo"/>
              <a:buChar char="●"/>
            </a:pPr>
            <a:r>
              <a:rPr b="0" i="0" lang="en" sz="4700" u="none" cap="none" strike="noStrike">
                <a:solidFill>
                  <a:schemeClr val="dk1"/>
                </a:solidFill>
                <a:latin typeface="Federo"/>
                <a:ea typeface="Federo"/>
                <a:cs typeface="Federo"/>
                <a:sym typeface="Federo"/>
              </a:rPr>
              <a:t>Coordinator Emails</a:t>
            </a:r>
            <a:endParaRPr b="0" i="0" sz="4700" u="none" cap="none" strike="noStrike">
              <a:solidFill>
                <a:schemeClr val="dk1"/>
              </a:solidFill>
              <a:latin typeface="Federo"/>
              <a:ea typeface="Federo"/>
              <a:cs typeface="Federo"/>
              <a:sym typeface="Feder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g2ddef02e54d_0_97"/>
          <p:cNvPicPr preferRelativeResize="0"/>
          <p:nvPr/>
        </p:nvPicPr>
        <p:blipFill rotWithShape="1">
          <a:blip r:embed="rId3">
            <a:alphaModFix/>
          </a:blip>
          <a:srcRect b="0" l="0" r="0" t="0"/>
          <a:stretch/>
        </p:blipFill>
        <p:spPr>
          <a:xfrm>
            <a:off x="152400" y="152400"/>
            <a:ext cx="8839199" cy="44911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g2ddef02e54d_0_404"/>
          <p:cNvPicPr preferRelativeResize="0"/>
          <p:nvPr/>
        </p:nvPicPr>
        <p:blipFill rotWithShape="1">
          <a:blip r:embed="rId3">
            <a:alphaModFix/>
          </a:blip>
          <a:srcRect b="0" l="0" r="0" t="0"/>
          <a:stretch/>
        </p:blipFill>
        <p:spPr>
          <a:xfrm>
            <a:off x="152400" y="152400"/>
            <a:ext cx="8839198" cy="4632122"/>
          </a:xfrm>
          <a:prstGeom prst="rect">
            <a:avLst/>
          </a:prstGeom>
          <a:noFill/>
          <a:ln>
            <a:noFill/>
          </a:ln>
        </p:spPr>
      </p:pic>
      <p:sp>
        <p:nvSpPr>
          <p:cNvPr id="66" name="Google Shape;66;g2ddef02e54d_0_404"/>
          <p:cNvSpPr/>
          <p:nvPr/>
        </p:nvSpPr>
        <p:spPr>
          <a:xfrm>
            <a:off x="1775" y="1481175"/>
            <a:ext cx="3722004" cy="3254418"/>
          </a:xfrm>
          <a:prstGeom prst="irregularSeal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Results Available in Late May</a:t>
            </a:r>
            <a:endParaRPr b="1" i="0" sz="26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g2ddef02e54d_0_449"/>
          <p:cNvPicPr preferRelativeResize="0"/>
          <p:nvPr/>
        </p:nvPicPr>
        <p:blipFill rotWithShape="1">
          <a:blip r:embed="rId3">
            <a:alphaModFix/>
          </a:blip>
          <a:srcRect b="0" l="0" r="0" t="0"/>
          <a:stretch/>
        </p:blipFill>
        <p:spPr>
          <a:xfrm>
            <a:off x="152400" y="152400"/>
            <a:ext cx="8839200" cy="468111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g2ddef02e54d_0_454"/>
          <p:cNvPicPr preferRelativeResize="0"/>
          <p:nvPr/>
        </p:nvPicPr>
        <p:blipFill rotWithShape="1">
          <a:blip r:embed="rId3">
            <a:alphaModFix/>
          </a:blip>
          <a:srcRect b="0" l="0" r="0" t="0"/>
          <a:stretch/>
        </p:blipFill>
        <p:spPr>
          <a:xfrm>
            <a:off x="152400" y="152400"/>
            <a:ext cx="8839200" cy="44581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g2ddef02e54d_0_462"/>
          <p:cNvSpPr txBox="1"/>
          <p:nvPr/>
        </p:nvSpPr>
        <p:spPr>
          <a:xfrm>
            <a:off x="278125" y="584425"/>
            <a:ext cx="8825100" cy="90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4700" u="none" cap="none" strike="noStrike">
                <a:solidFill>
                  <a:srgbClr val="000000"/>
                </a:solidFill>
                <a:latin typeface="Federo"/>
                <a:ea typeface="Federo"/>
                <a:cs typeface="Federo"/>
                <a:sym typeface="Federo"/>
              </a:rPr>
              <a:t>General Updates for the ELPAC</a:t>
            </a:r>
            <a:endParaRPr b="1" i="1" sz="5900" u="none" cap="none" strike="noStrike">
              <a:solidFill>
                <a:srgbClr val="000000"/>
              </a:solidFill>
              <a:latin typeface="Federo"/>
              <a:ea typeface="Federo"/>
              <a:cs typeface="Federo"/>
              <a:sym typeface="Federo"/>
            </a:endParaRPr>
          </a:p>
        </p:txBody>
      </p:sp>
      <p:sp>
        <p:nvSpPr>
          <p:cNvPr id="82" name="Google Shape;82;g2ddef02e54d_0_462"/>
          <p:cNvSpPr txBox="1"/>
          <p:nvPr/>
        </p:nvSpPr>
        <p:spPr>
          <a:xfrm>
            <a:off x="395675" y="2216125"/>
            <a:ext cx="6855600" cy="16317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dk1"/>
              </a:buClr>
              <a:buSzPts val="4700"/>
              <a:buFont typeface="Federo"/>
              <a:buChar char="●"/>
            </a:pPr>
            <a:r>
              <a:rPr b="0" i="0" lang="en" sz="4700" u="none" cap="none" strike="noStrike">
                <a:solidFill>
                  <a:schemeClr val="dk1"/>
                </a:solidFill>
                <a:latin typeface="Federo"/>
                <a:ea typeface="Federo"/>
                <a:cs typeface="Federo"/>
                <a:sym typeface="Federo"/>
              </a:rPr>
              <a:t>BCN Updates</a:t>
            </a:r>
            <a:endParaRPr b="0" i="0" sz="4700" u="none" cap="none" strike="noStrike">
              <a:solidFill>
                <a:schemeClr val="dk1"/>
              </a:solidFill>
              <a:latin typeface="Federo"/>
              <a:ea typeface="Federo"/>
              <a:cs typeface="Federo"/>
              <a:sym typeface="Federo"/>
            </a:endParaRPr>
          </a:p>
          <a:p>
            <a:pPr indent="-457200" lvl="0" marL="457200" marR="0" rtl="0" algn="l">
              <a:lnSpc>
                <a:spcPct val="100000"/>
              </a:lnSpc>
              <a:spcBef>
                <a:spcPts val="0"/>
              </a:spcBef>
              <a:spcAft>
                <a:spcPts val="0"/>
              </a:spcAft>
              <a:buClr>
                <a:schemeClr val="dk1"/>
              </a:buClr>
              <a:buSzPts val="4700"/>
              <a:buFont typeface="Federo"/>
              <a:buChar char="●"/>
            </a:pPr>
            <a:r>
              <a:rPr b="0" i="0" lang="en" sz="4700" u="none" cap="none" strike="noStrike">
                <a:solidFill>
                  <a:schemeClr val="dk1"/>
                </a:solidFill>
                <a:highlight>
                  <a:srgbClr val="FED16D"/>
                </a:highlight>
                <a:latin typeface="Federo"/>
                <a:ea typeface="Federo"/>
                <a:cs typeface="Federo"/>
                <a:sym typeface="Federo"/>
              </a:rPr>
              <a:t>Coordinator Emails</a:t>
            </a:r>
            <a:endParaRPr b="0" i="0" sz="4700" u="none" cap="none" strike="noStrike">
              <a:solidFill>
                <a:schemeClr val="dk1"/>
              </a:solidFill>
              <a:highlight>
                <a:srgbClr val="FED16D"/>
              </a:highlight>
              <a:latin typeface="Federo"/>
              <a:ea typeface="Federo"/>
              <a:cs typeface="Federo"/>
              <a:sym typeface="Fede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g2ddef02e54d_0_100"/>
          <p:cNvPicPr preferRelativeResize="0"/>
          <p:nvPr/>
        </p:nvPicPr>
        <p:blipFill rotWithShape="1">
          <a:blip r:embed="rId3">
            <a:alphaModFix/>
          </a:blip>
          <a:srcRect b="0" l="0" r="0" t="0"/>
          <a:stretch/>
        </p:blipFill>
        <p:spPr>
          <a:xfrm>
            <a:off x="119176" y="4223950"/>
            <a:ext cx="864375" cy="801275"/>
          </a:xfrm>
          <a:prstGeom prst="rect">
            <a:avLst/>
          </a:prstGeom>
          <a:noFill/>
          <a:ln>
            <a:noFill/>
          </a:ln>
        </p:spPr>
      </p:pic>
      <p:sp>
        <p:nvSpPr>
          <p:cNvPr id="88" name="Google Shape;88;g2ddef02e54d_0_100"/>
          <p:cNvSpPr txBox="1"/>
          <p:nvPr/>
        </p:nvSpPr>
        <p:spPr>
          <a:xfrm>
            <a:off x="872880" y="227994"/>
            <a:ext cx="7584000" cy="15837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sng" cap="none" strike="noStrike">
                <a:solidFill>
                  <a:schemeClr val="hlink"/>
                </a:solidFill>
                <a:latin typeface="Roboto Slab"/>
                <a:ea typeface="Roboto Slab"/>
                <a:cs typeface="Roboto Slab"/>
                <a:sym typeface="Roboto Slab"/>
                <a:hlinkClick r:id="rId4"/>
              </a:rPr>
              <a:t>Assessment Spotlight</a:t>
            </a:r>
            <a:r>
              <a:rPr b="0" i="0" lang="en" sz="1800" u="none" cap="none" strike="noStrike">
                <a:solidFill>
                  <a:srgbClr val="000000"/>
                </a:solidFill>
                <a:latin typeface="Roboto Slab"/>
                <a:ea typeface="Roboto Slab"/>
                <a:cs typeface="Roboto Slab"/>
                <a:sym typeface="Roboto Slab"/>
              </a:rPr>
              <a:t>:  Issue 257</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ELPAC Question of the Week</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89" name="Google Shape;89;g2ddef02e54d_0_100"/>
          <p:cNvSpPr/>
          <p:nvPr/>
        </p:nvSpPr>
        <p:spPr>
          <a:xfrm>
            <a:off x="245850" y="1039250"/>
            <a:ext cx="8652300" cy="32430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Arial"/>
                <a:ea typeface="Arial"/>
                <a:cs typeface="Arial"/>
                <a:sym typeface="Arial"/>
              </a:rPr>
              <a:t>Can my local educational agency mass assign the “pause and replay” accommodation to all students taking the ELPAC?</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The “pause and replay” feature in the ELPAC is an embedded designated support for students to use and not a universal support. While universal tools are features available to all students, designated supports are only available for use by students for whom the need has been indicated by an educator (or team of educators working with the parent, guardian, or student).</a:t>
            </a:r>
            <a:endParaRPr b="0" i="0" sz="1400" u="none" cap="none" strike="noStrike">
              <a:solidFill>
                <a:schemeClr val="dk1"/>
              </a:solidFill>
              <a:latin typeface="Arial"/>
              <a:ea typeface="Arial"/>
              <a:cs typeface="Arial"/>
              <a:sym typeface="Arial"/>
            </a:endParaRPr>
          </a:p>
          <a:p>
            <a:pPr indent="-317500" lvl="1" marL="9144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Read more on Link</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Implications for use of Designated Support:</a:t>
            </a:r>
            <a:endParaRPr b="0" i="0" sz="1400" u="none" cap="none" strike="noStrike">
              <a:solidFill>
                <a:schemeClr val="dk1"/>
              </a:solidFill>
              <a:latin typeface="Arial"/>
              <a:ea typeface="Arial"/>
              <a:cs typeface="Arial"/>
              <a:sym typeface="Arial"/>
            </a:endParaRPr>
          </a:p>
          <a:p>
            <a:pPr indent="-317500" lvl="1" marL="9144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You cannot turn on a designated support for all students</a:t>
            </a:r>
            <a:endParaRPr b="0" i="0" sz="1400" u="none" cap="none" strike="noStrike">
              <a:solidFill>
                <a:schemeClr val="dk1"/>
              </a:solidFill>
              <a:latin typeface="Arial"/>
              <a:ea typeface="Arial"/>
              <a:cs typeface="Arial"/>
              <a:sym typeface="Arial"/>
            </a:endParaRPr>
          </a:p>
          <a:p>
            <a:pPr indent="-317500" lvl="1" marL="9144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Be strategic &gt; Have a process &gt; Who needs what, why? </a:t>
            </a:r>
            <a:endParaRPr b="0" i="0" sz="1400" u="none" cap="none" strike="noStrike">
              <a:solidFill>
                <a:schemeClr val="dk1"/>
              </a:solidFill>
              <a:latin typeface="Arial"/>
              <a:ea typeface="Arial"/>
              <a:cs typeface="Arial"/>
              <a:sym typeface="Arial"/>
            </a:endParaRPr>
          </a:p>
          <a:p>
            <a:pPr indent="-317500" lvl="1" marL="9144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Consider EL Profiles and student needs</a:t>
            </a:r>
            <a:endParaRPr b="0" i="0" sz="1400" u="none" cap="none" strike="noStrike">
              <a:solidFill>
                <a:schemeClr val="dk1"/>
              </a:solidFill>
              <a:latin typeface="Arial"/>
              <a:ea typeface="Arial"/>
              <a:cs typeface="Arial"/>
              <a:sym typeface="Arial"/>
            </a:endParaRPr>
          </a:p>
        </p:txBody>
      </p:sp>
      <p:sp>
        <p:nvSpPr>
          <p:cNvPr id="90" name="Google Shape;90;g2ddef02e54d_0_100"/>
          <p:cNvSpPr/>
          <p:nvPr/>
        </p:nvSpPr>
        <p:spPr>
          <a:xfrm>
            <a:off x="625600" y="168650"/>
            <a:ext cx="1681506" cy="997596"/>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NEW</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2ddef02e54d_0_107"/>
          <p:cNvSpPr txBox="1"/>
          <p:nvPr/>
        </p:nvSpPr>
        <p:spPr>
          <a:xfrm>
            <a:off x="872880" y="227994"/>
            <a:ext cx="7584000" cy="18333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none" cap="none" strike="noStrike">
                <a:solidFill>
                  <a:srgbClr val="000000"/>
                </a:solidFill>
                <a:latin typeface="Roboto Slab"/>
                <a:ea typeface="Roboto Slab"/>
                <a:cs typeface="Roboto Slab"/>
                <a:sym typeface="Roboto Slab"/>
              </a:rPr>
              <a:t>Coordinator Email</a:t>
            </a:r>
            <a:r>
              <a:rPr b="0" i="0" lang="en" sz="1800" u="none" cap="none" strike="noStrike">
                <a:solidFill>
                  <a:srgbClr val="000000"/>
                </a:solidFill>
                <a:latin typeface="Roboto Slab"/>
                <a:ea typeface="Roboto Slab"/>
                <a:cs typeface="Roboto Slab"/>
                <a:sym typeface="Roboto Slab"/>
              </a:rPr>
              <a:t>:  May 9th,2024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Eligible Students Remaining in TOMS Status Reports</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96" name="Google Shape;96;g2ddef02e54d_0_107"/>
          <p:cNvSpPr/>
          <p:nvPr/>
        </p:nvSpPr>
        <p:spPr>
          <a:xfrm>
            <a:off x="91350" y="895425"/>
            <a:ext cx="8961300" cy="41298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1" i="0" lang="en" sz="2300" u="none" cap="none" strike="noStrike">
                <a:solidFill>
                  <a:schemeClr val="dk1"/>
                </a:solidFill>
                <a:latin typeface="Arial"/>
                <a:ea typeface="Arial"/>
                <a:cs typeface="Arial"/>
                <a:sym typeface="Arial"/>
              </a:rPr>
              <a:t>ETS has received several contacts regarding students who:</a:t>
            </a:r>
            <a:endParaRPr b="1"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t/>
            </a:r>
            <a:endParaRPr b="1" i="0" sz="1700" u="none" cap="none" strike="noStrike">
              <a:solidFill>
                <a:schemeClr val="dk1"/>
              </a:solidFill>
              <a:latin typeface="Arial"/>
              <a:ea typeface="Arial"/>
              <a:cs typeface="Arial"/>
              <a:sym typeface="Arial"/>
            </a:endParaRPr>
          </a:p>
          <a:p>
            <a:pPr indent="-374650" lvl="0" marL="457200" marR="0" rtl="0" algn="l">
              <a:lnSpc>
                <a:spcPct val="115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exited an LEA before a testing window opened but are still listed in the Test Operations Management System (TOMS) as active</a:t>
            </a:r>
            <a:endParaRPr b="0"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a:p>
            <a:pPr indent="-374650" lvl="0" marL="457200" marR="0" rtl="0" algn="l">
              <a:lnSpc>
                <a:spcPct val="115000"/>
              </a:lnSpc>
              <a:spcBef>
                <a:spcPts val="0"/>
              </a:spcBef>
              <a:spcAft>
                <a:spcPts val="0"/>
              </a:spcAft>
              <a:buClr>
                <a:schemeClr val="dk1"/>
              </a:buClr>
              <a:buSzPts val="2300"/>
              <a:buFont typeface="Arial"/>
              <a:buChar char="●"/>
            </a:pPr>
            <a:r>
              <a:rPr b="0" i="0" lang="en" sz="2300" u="none" cap="none" strike="noStrike">
                <a:solidFill>
                  <a:schemeClr val="dk1"/>
                </a:solidFill>
                <a:latin typeface="Arial"/>
                <a:ea typeface="Arial"/>
                <a:cs typeface="Arial"/>
                <a:sym typeface="Arial"/>
              </a:rPr>
              <a:t>or have been reclassified for ELPAC but are still registered for the Summative ELPAC.</a:t>
            </a:r>
            <a:endParaRPr b="0" i="0" sz="2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97" name="Google Shape;97;g2ddef02e54d_0_107"/>
          <p:cNvSpPr/>
          <p:nvPr/>
        </p:nvSpPr>
        <p:spPr>
          <a:xfrm>
            <a:off x="5631600" y="4099676"/>
            <a:ext cx="3796848" cy="1193454"/>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May Affect ELPAC Particiaption Rates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2ddef02e54d_0_113"/>
          <p:cNvSpPr txBox="1"/>
          <p:nvPr/>
        </p:nvSpPr>
        <p:spPr>
          <a:xfrm>
            <a:off x="872880" y="227994"/>
            <a:ext cx="7584000" cy="18333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none" cap="none" strike="noStrike">
                <a:solidFill>
                  <a:srgbClr val="000000"/>
                </a:solidFill>
                <a:latin typeface="Roboto Slab"/>
                <a:ea typeface="Roboto Slab"/>
                <a:cs typeface="Roboto Slab"/>
                <a:sym typeface="Roboto Slab"/>
              </a:rPr>
              <a:t>Coordinator Email</a:t>
            </a:r>
            <a:r>
              <a:rPr b="0" i="0" lang="en" sz="1800" u="none" cap="none" strike="noStrike">
                <a:solidFill>
                  <a:srgbClr val="000000"/>
                </a:solidFill>
                <a:latin typeface="Roboto Slab"/>
                <a:ea typeface="Roboto Slab"/>
                <a:cs typeface="Roboto Slab"/>
                <a:sym typeface="Roboto Slab"/>
              </a:rPr>
              <a:t>:  May 9th,2024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Eligible Students Remaining in TOMS Status Reports</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103" name="Google Shape;103;g2ddef02e54d_0_113"/>
          <p:cNvSpPr/>
          <p:nvPr/>
        </p:nvSpPr>
        <p:spPr>
          <a:xfrm>
            <a:off x="91350" y="895425"/>
            <a:ext cx="8961300" cy="41298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1" i="0" lang="en" sz="2600" u="none" cap="none" strike="noStrike">
                <a:solidFill>
                  <a:schemeClr val="dk1"/>
                </a:solidFill>
                <a:latin typeface="Arial"/>
                <a:ea typeface="Arial"/>
                <a:cs typeface="Arial"/>
                <a:sym typeface="Arial"/>
              </a:rPr>
              <a:t>ETS will make the following corrections:</a:t>
            </a:r>
            <a:endParaRPr b="1" i="0" sz="2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t/>
            </a:r>
            <a:endParaRPr b="1" i="0" sz="2600" u="none" cap="none" strike="noStrike">
              <a:solidFill>
                <a:schemeClr val="dk1"/>
              </a:solidFill>
              <a:latin typeface="Arial"/>
              <a:ea typeface="Arial"/>
              <a:cs typeface="Arial"/>
              <a:sym typeface="Arial"/>
            </a:endParaRPr>
          </a:p>
          <a:p>
            <a:pPr indent="-393700" lvl="0" marL="457200" marR="0" rtl="0" algn="l">
              <a:lnSpc>
                <a:spcPct val="115000"/>
              </a:lnSpc>
              <a:spcBef>
                <a:spcPts val="0"/>
              </a:spcBef>
              <a:spcAft>
                <a:spcPts val="0"/>
              </a:spcAft>
              <a:buClr>
                <a:schemeClr val="dk1"/>
              </a:buClr>
              <a:buSzPts val="2600"/>
              <a:buFont typeface="Arial"/>
              <a:buChar char="●"/>
            </a:pPr>
            <a:r>
              <a:rPr b="0" i="0" lang="en" sz="2600" u="none" cap="none" strike="noStrike">
                <a:solidFill>
                  <a:schemeClr val="dk1"/>
                </a:solidFill>
                <a:latin typeface="Arial"/>
                <a:ea typeface="Arial"/>
                <a:cs typeface="Arial"/>
                <a:sym typeface="Arial"/>
              </a:rPr>
              <a:t>Students who were not enrolled and not tested within the LEA during the testing window will be removed if the correct exit date was entered and uploaded into CALPADS prior to the close of the testing window.</a:t>
            </a:r>
            <a:endParaRPr b="0" i="0" sz="2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04" name="Google Shape;104;g2ddef02e54d_0_113"/>
          <p:cNvSpPr/>
          <p:nvPr/>
        </p:nvSpPr>
        <p:spPr>
          <a:xfrm rot="-941616">
            <a:off x="-428378" y="75132"/>
            <a:ext cx="2524991" cy="997578"/>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ETS Action 1</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2ddef02e54d_0_119"/>
          <p:cNvSpPr txBox="1"/>
          <p:nvPr/>
        </p:nvSpPr>
        <p:spPr>
          <a:xfrm>
            <a:off x="872880" y="227994"/>
            <a:ext cx="7584000" cy="18333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none" cap="none" strike="noStrike">
                <a:solidFill>
                  <a:srgbClr val="000000"/>
                </a:solidFill>
                <a:latin typeface="Roboto Slab"/>
                <a:ea typeface="Roboto Slab"/>
                <a:cs typeface="Roboto Slab"/>
                <a:sym typeface="Roboto Slab"/>
              </a:rPr>
              <a:t>Coordinator Email</a:t>
            </a:r>
            <a:r>
              <a:rPr b="0" i="0" lang="en" sz="1800" u="none" cap="none" strike="noStrike">
                <a:solidFill>
                  <a:srgbClr val="000000"/>
                </a:solidFill>
                <a:latin typeface="Roboto Slab"/>
                <a:ea typeface="Roboto Slab"/>
                <a:cs typeface="Roboto Slab"/>
                <a:sym typeface="Roboto Slab"/>
              </a:rPr>
              <a:t>:  May 9th,2024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Eligible Students Remaining in TOMS Status Reports</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110" name="Google Shape;110;g2ddef02e54d_0_119"/>
          <p:cNvSpPr/>
          <p:nvPr/>
        </p:nvSpPr>
        <p:spPr>
          <a:xfrm>
            <a:off x="91350" y="895425"/>
            <a:ext cx="8961300" cy="41298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1" i="0" lang="en" sz="2600" u="none" cap="none" strike="noStrike">
                <a:solidFill>
                  <a:schemeClr val="dk1"/>
                </a:solidFill>
                <a:latin typeface="Arial"/>
                <a:ea typeface="Arial"/>
                <a:cs typeface="Arial"/>
                <a:sym typeface="Arial"/>
              </a:rPr>
              <a:t>ETS will make the following corrections:</a:t>
            </a:r>
            <a:endParaRPr b="1" i="0" sz="2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Arial"/>
              <a:ea typeface="Arial"/>
              <a:cs typeface="Arial"/>
              <a:sym typeface="Arial"/>
            </a:endParaRPr>
          </a:p>
          <a:p>
            <a:pPr indent="-393700" lvl="0" marL="457200" marR="0" rtl="0" algn="l">
              <a:lnSpc>
                <a:spcPct val="115000"/>
              </a:lnSpc>
              <a:spcBef>
                <a:spcPts val="0"/>
              </a:spcBef>
              <a:spcAft>
                <a:spcPts val="0"/>
              </a:spcAft>
              <a:buClr>
                <a:schemeClr val="dk1"/>
              </a:buClr>
              <a:buSzPts val="2600"/>
              <a:buFont typeface="Arial"/>
              <a:buChar char="●"/>
            </a:pPr>
            <a:r>
              <a:rPr b="0" i="0" lang="en" sz="2600" u="none" cap="none" strike="noStrike">
                <a:solidFill>
                  <a:schemeClr val="dk1"/>
                </a:solidFill>
                <a:latin typeface="Arial"/>
                <a:ea typeface="Arial"/>
                <a:cs typeface="Arial"/>
                <a:sym typeface="Arial"/>
              </a:rPr>
              <a:t>Students who were reclassified during the testing window and whose reclassification was posted to CALPADS by 5 p.m. on May 31, 2024, but did not complete the Summative ELPAC (3 or less domains) will have their registrations removed.</a:t>
            </a:r>
            <a:endParaRPr b="0" i="0" sz="2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11" name="Google Shape;111;g2ddef02e54d_0_119"/>
          <p:cNvSpPr/>
          <p:nvPr/>
        </p:nvSpPr>
        <p:spPr>
          <a:xfrm rot="-941616">
            <a:off x="-428378" y="75132"/>
            <a:ext cx="2524991" cy="997578"/>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ETS Action 2</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ddef02e54d_0_125"/>
          <p:cNvSpPr txBox="1"/>
          <p:nvPr/>
        </p:nvSpPr>
        <p:spPr>
          <a:xfrm>
            <a:off x="872880" y="227994"/>
            <a:ext cx="7584000" cy="18333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none" cap="none" strike="noStrike">
                <a:solidFill>
                  <a:srgbClr val="000000"/>
                </a:solidFill>
                <a:latin typeface="Roboto Slab"/>
                <a:ea typeface="Roboto Slab"/>
                <a:cs typeface="Roboto Slab"/>
                <a:sym typeface="Roboto Slab"/>
              </a:rPr>
              <a:t>Coordinator Email</a:t>
            </a:r>
            <a:r>
              <a:rPr b="0" i="0" lang="en" sz="1800" u="none" cap="none" strike="noStrike">
                <a:solidFill>
                  <a:srgbClr val="000000"/>
                </a:solidFill>
                <a:latin typeface="Roboto Slab"/>
                <a:ea typeface="Roboto Slab"/>
                <a:cs typeface="Roboto Slab"/>
                <a:sym typeface="Roboto Slab"/>
              </a:rPr>
              <a:t>:  May 9th,2024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Eligible Students Remaining in TOMS Status Reports</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117" name="Google Shape;117;g2ddef02e54d_0_125"/>
          <p:cNvSpPr/>
          <p:nvPr/>
        </p:nvSpPr>
        <p:spPr>
          <a:xfrm>
            <a:off x="91350" y="895425"/>
            <a:ext cx="8961300" cy="41298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1" i="0" lang="en" sz="2600" u="none" cap="none" strike="noStrike">
                <a:solidFill>
                  <a:schemeClr val="dk1"/>
                </a:solidFill>
                <a:latin typeface="Arial"/>
                <a:ea typeface="Arial"/>
                <a:cs typeface="Arial"/>
                <a:sym typeface="Arial"/>
              </a:rPr>
              <a:t>ETS will make the following corrections:</a:t>
            </a:r>
            <a:endParaRPr b="1" i="0" sz="2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600"/>
              <a:buFont typeface="Arial"/>
              <a:buNone/>
            </a:pPr>
            <a:r>
              <a:rPr b="0" i="0" lang="en" sz="2600" u="none" cap="none" strike="noStrike">
                <a:solidFill>
                  <a:schemeClr val="dk1"/>
                </a:solidFill>
                <a:latin typeface="Arial"/>
                <a:ea typeface="Arial"/>
                <a:cs typeface="Arial"/>
                <a:sym typeface="Arial"/>
              </a:rPr>
              <a:t>Students who were reclassified during the test window, completed the Summative ELPAC, but subsequently had a Security and Test Administration Incident Reporting System (STAIRS) case entered for a Reset Appeal for all four domains will have their registrations removed.</a:t>
            </a:r>
            <a:endParaRPr b="0" i="0" sz="2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118" name="Google Shape;118;g2ddef02e54d_0_125"/>
          <p:cNvSpPr/>
          <p:nvPr/>
        </p:nvSpPr>
        <p:spPr>
          <a:xfrm rot="-941616">
            <a:off x="-428378" y="75132"/>
            <a:ext cx="2524991" cy="997578"/>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ETS Action 3</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2ddef02e54d_0_131"/>
          <p:cNvSpPr txBox="1"/>
          <p:nvPr/>
        </p:nvSpPr>
        <p:spPr>
          <a:xfrm>
            <a:off x="872880" y="227994"/>
            <a:ext cx="7584000" cy="18333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none" cap="none" strike="noStrike">
                <a:solidFill>
                  <a:srgbClr val="000000"/>
                </a:solidFill>
                <a:latin typeface="Roboto Slab"/>
                <a:ea typeface="Roboto Slab"/>
                <a:cs typeface="Roboto Slab"/>
                <a:sym typeface="Roboto Slab"/>
              </a:rPr>
              <a:t>Coordinator Email</a:t>
            </a:r>
            <a:r>
              <a:rPr b="0" i="0" lang="en" sz="1800" u="none" cap="none" strike="noStrike">
                <a:solidFill>
                  <a:srgbClr val="000000"/>
                </a:solidFill>
                <a:latin typeface="Roboto Slab"/>
                <a:ea typeface="Roboto Slab"/>
                <a:cs typeface="Roboto Slab"/>
                <a:sym typeface="Roboto Slab"/>
              </a:rPr>
              <a:t>:  May 9th,2024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Eligible Students Remaining in TOMS Status Reports</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1" i="0" sz="3500" u="none" cap="none" strike="noStrike">
              <a:solidFill>
                <a:srgbClr val="000000"/>
              </a:solidFill>
              <a:latin typeface="Roboto Slab"/>
              <a:ea typeface="Roboto Slab"/>
              <a:cs typeface="Roboto Slab"/>
              <a:sym typeface="Roboto Slab"/>
            </a:endParaRPr>
          </a:p>
        </p:txBody>
      </p:sp>
      <p:sp>
        <p:nvSpPr>
          <p:cNvPr id="124" name="Google Shape;124;g2ddef02e54d_0_131"/>
          <p:cNvSpPr/>
          <p:nvPr/>
        </p:nvSpPr>
        <p:spPr>
          <a:xfrm>
            <a:off x="91350" y="895425"/>
            <a:ext cx="8961300" cy="41298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600"/>
              <a:buFont typeface="Arial"/>
              <a:buNone/>
            </a:pPr>
            <a:r>
              <a:rPr b="1" i="0" lang="en" sz="2000" u="none" cap="none" strike="noStrike">
                <a:solidFill>
                  <a:schemeClr val="dk1"/>
                </a:solidFill>
                <a:latin typeface="Arial"/>
                <a:ea typeface="Arial"/>
                <a:cs typeface="Arial"/>
                <a:sym typeface="Arial"/>
              </a:rPr>
              <a:t>Please note that no changes will be made in the following scenarios:</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 sz="2000" u="none" cap="none" strike="noStrike">
                <a:solidFill>
                  <a:schemeClr val="dk1"/>
                </a:solidFill>
                <a:latin typeface="Arial"/>
                <a:ea typeface="Arial"/>
                <a:cs typeface="Arial"/>
                <a:sym typeface="Arial"/>
              </a:rPr>
              <a:t>If a student was enrolled at the LEA when the testing window was opened, they will not be removed.</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 sz="2000" u="none" cap="none" strike="noStrike">
                <a:solidFill>
                  <a:schemeClr val="dk1"/>
                </a:solidFill>
                <a:latin typeface="Arial"/>
                <a:ea typeface="Arial"/>
                <a:cs typeface="Arial"/>
                <a:sym typeface="Arial"/>
              </a:rPr>
              <a:t>If a student exited the school prior to the end of the testing window but the exit was not submitted until after the testing window closed, the student will remain in the LEA's TOMS files.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 sz="2000" u="none" cap="none" strike="noStrike">
                <a:solidFill>
                  <a:schemeClr val="dk1"/>
                </a:solidFill>
                <a:latin typeface="Arial"/>
                <a:ea typeface="Arial"/>
                <a:cs typeface="Arial"/>
                <a:sym typeface="Arial"/>
              </a:rPr>
              <a:t>If a student was reclassified during the testing window and completed all domains for the Summative ELPAC with no STAIRS case entered, they will receive a score and a Student Score Report will be generated.</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25" name="Google Shape;125;g2ddef02e54d_0_131"/>
          <p:cNvSpPr/>
          <p:nvPr/>
        </p:nvSpPr>
        <p:spPr>
          <a:xfrm rot="-941616">
            <a:off x="-428378" y="75132"/>
            <a:ext cx="2524991" cy="997578"/>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LEA Actions</a:t>
            </a:r>
            <a:endParaRPr b="1" i="0" sz="1400" u="none" cap="none" strike="noStrike">
              <a:solidFill>
                <a:srgbClr val="000000"/>
              </a:solidFill>
              <a:latin typeface="Arial"/>
              <a:ea typeface="Arial"/>
              <a:cs typeface="Arial"/>
              <a:sym typeface="Arial"/>
            </a:endParaRPr>
          </a:p>
        </p:txBody>
      </p:sp>
      <p:sp>
        <p:nvSpPr>
          <p:cNvPr id="126" name="Google Shape;126;g2ddef02e54d_0_131"/>
          <p:cNvSpPr/>
          <p:nvPr/>
        </p:nvSpPr>
        <p:spPr>
          <a:xfrm>
            <a:off x="5631600" y="4099676"/>
            <a:ext cx="3796848" cy="1193454"/>
          </a:xfrm>
          <a:prstGeom prst="irregularSeal1">
            <a:avLst/>
          </a:prstGeom>
          <a:solidFill>
            <a:srgbClr val="72A436"/>
          </a:solidFill>
          <a:ln cap="flat" cmpd="sng" w="38100">
            <a:solidFill>
              <a:srgbClr val="72A43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May Affect ELPAC Particiaption Rates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2dbeee9c90b_0_44"/>
          <p:cNvSpPr txBox="1"/>
          <p:nvPr/>
        </p:nvSpPr>
        <p:spPr>
          <a:xfrm>
            <a:off x="215550" y="1755900"/>
            <a:ext cx="8825100" cy="163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 sz="4700" u="none" cap="none" strike="noStrike">
                <a:solidFill>
                  <a:srgbClr val="000000"/>
                </a:solidFill>
                <a:latin typeface="Federo"/>
                <a:ea typeface="Federo"/>
                <a:cs typeface="Federo"/>
                <a:sym typeface="Federo"/>
              </a:rPr>
              <a:t>2024-25 General Updates for the Initial ELPAC</a:t>
            </a:r>
            <a:endParaRPr b="1" i="1" sz="5900" u="none" cap="none" strike="noStrike">
              <a:solidFill>
                <a:srgbClr val="000000"/>
              </a:solidFill>
              <a:latin typeface="Federo"/>
              <a:ea typeface="Federo"/>
              <a:cs typeface="Federo"/>
              <a:sym typeface="Fede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g2dbeee9c90b_0_48"/>
          <p:cNvPicPr preferRelativeResize="0"/>
          <p:nvPr/>
        </p:nvPicPr>
        <p:blipFill rotWithShape="1">
          <a:blip r:embed="rId3">
            <a:alphaModFix/>
          </a:blip>
          <a:srcRect b="0" l="0" r="0" t="0"/>
          <a:stretch/>
        </p:blipFill>
        <p:spPr>
          <a:xfrm>
            <a:off x="119176" y="4223950"/>
            <a:ext cx="864375" cy="801275"/>
          </a:xfrm>
          <a:prstGeom prst="rect">
            <a:avLst/>
          </a:prstGeom>
          <a:noFill/>
          <a:ln>
            <a:noFill/>
          </a:ln>
        </p:spPr>
      </p:pic>
      <p:sp>
        <p:nvSpPr>
          <p:cNvPr id="137" name="Google Shape;137;g2dbeee9c90b_0_48"/>
          <p:cNvSpPr txBox="1"/>
          <p:nvPr/>
        </p:nvSpPr>
        <p:spPr>
          <a:xfrm>
            <a:off x="872880" y="227994"/>
            <a:ext cx="7584000" cy="669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3500" u="none" cap="none" strike="noStrike">
                <a:solidFill>
                  <a:schemeClr val="dk1"/>
                </a:solidFill>
                <a:latin typeface="Roboto Slab"/>
                <a:ea typeface="Roboto Slab"/>
                <a:cs typeface="Roboto Slab"/>
                <a:sym typeface="Roboto Slab"/>
              </a:rPr>
              <a:t>Initial ELPAC LEA Certification</a:t>
            </a:r>
            <a:endParaRPr b="0" i="0" sz="1200" u="none" cap="none" strike="noStrike">
              <a:solidFill>
                <a:srgbClr val="000000"/>
              </a:solidFill>
              <a:latin typeface="Roboto Slab"/>
              <a:ea typeface="Roboto Slab"/>
              <a:cs typeface="Roboto Slab"/>
              <a:sym typeface="Roboto Slab"/>
            </a:endParaRPr>
          </a:p>
        </p:txBody>
      </p:sp>
      <p:sp>
        <p:nvSpPr>
          <p:cNvPr id="138" name="Google Shape;138;g2dbeee9c90b_0_48"/>
          <p:cNvSpPr/>
          <p:nvPr/>
        </p:nvSpPr>
        <p:spPr>
          <a:xfrm>
            <a:off x="245850" y="1039250"/>
            <a:ext cx="8652300" cy="32430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dk1"/>
                </a:solidFill>
                <a:latin typeface="Arial"/>
                <a:ea typeface="Arial"/>
                <a:cs typeface="Arial"/>
                <a:sym typeface="Arial"/>
              </a:rPr>
              <a:t>NEW 24-25 Requirement: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rgbClr val="000000"/>
              </a:buClr>
              <a:buSzPts val="2400"/>
              <a:buFont typeface="Arial"/>
              <a:buChar char="●"/>
            </a:pPr>
            <a:r>
              <a:rPr b="1" i="0" lang="en" sz="2400" u="none" cap="none" strike="noStrike">
                <a:solidFill>
                  <a:srgbClr val="000000"/>
                </a:solidFill>
                <a:latin typeface="Arial"/>
                <a:ea typeface="Arial"/>
                <a:cs typeface="Arial"/>
                <a:sym typeface="Arial"/>
              </a:rPr>
              <a:t>Every LEA needs to certify </a:t>
            </a:r>
            <a:r>
              <a:rPr b="0" i="0" lang="en" sz="2400" u="none" cap="none" strike="noStrike">
                <a:solidFill>
                  <a:srgbClr val="000000"/>
                </a:solidFill>
                <a:latin typeface="Arial"/>
                <a:ea typeface="Arial"/>
                <a:cs typeface="Arial"/>
                <a:sym typeface="Arial"/>
              </a:rPr>
              <a:t>in Moodle for the Initial ELPAC</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0000"/>
              </a:solidFill>
              <a:latin typeface="Arial"/>
              <a:ea typeface="Arial"/>
              <a:cs typeface="Arial"/>
              <a:sym typeface="Arial"/>
            </a:endParaRPr>
          </a:p>
          <a:p>
            <a:pPr indent="-381000" lvl="1" marL="914400" marR="0" rtl="0" algn="l">
              <a:lnSpc>
                <a:spcPct val="100000"/>
              </a:lnSpc>
              <a:spcBef>
                <a:spcPts val="0"/>
              </a:spcBef>
              <a:spcAft>
                <a:spcPts val="0"/>
              </a:spcAft>
              <a:buClr>
                <a:srgbClr val="000000"/>
              </a:buClr>
              <a:buSzPts val="2400"/>
              <a:buFont typeface="Arial"/>
              <a:buChar char="○"/>
            </a:pPr>
            <a:r>
              <a:rPr b="1" i="0" lang="en" sz="2400" u="none" cap="none" strike="noStrike">
                <a:solidFill>
                  <a:srgbClr val="000000"/>
                </a:solidFill>
                <a:latin typeface="Arial"/>
                <a:ea typeface="Arial"/>
                <a:cs typeface="Arial"/>
                <a:sym typeface="Arial"/>
              </a:rPr>
              <a:t>At least one person must complete</a:t>
            </a:r>
            <a:r>
              <a:rPr b="0" i="0" lang="en" sz="2400" u="none" cap="none" strike="noStrike">
                <a:solidFill>
                  <a:srgbClr val="000000"/>
                </a:solidFill>
                <a:latin typeface="Arial"/>
                <a:ea typeface="Arial"/>
                <a:cs typeface="Arial"/>
                <a:sym typeface="Arial"/>
              </a:rPr>
              <a:t> the 2024-25 Initial ELPAC LEA Certification</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39" name="Google Shape;139;g2dbeee9c90b_0_48"/>
          <p:cNvSpPr/>
          <p:nvPr/>
        </p:nvSpPr>
        <p:spPr>
          <a:xfrm rot="170283">
            <a:off x="5756195" y="601987"/>
            <a:ext cx="3291503" cy="1833335"/>
          </a:xfrm>
          <a:prstGeom prst="irregularSeal1">
            <a:avLst/>
          </a:prstGeom>
          <a:solidFill>
            <a:srgbClr val="72A43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1" i="0" sz="13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chemeClr val="dk1"/>
                </a:solidFill>
                <a:latin typeface="Arial"/>
                <a:ea typeface="Arial"/>
                <a:cs typeface="Arial"/>
                <a:sym typeface="Arial"/>
              </a:rPr>
              <a:t>New 24-25 Field Test Questions for 25-26 ELPAC refresh</a:t>
            </a:r>
            <a:endParaRPr b="1" i="0" sz="13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g2dc055b841d_0_169"/>
          <p:cNvPicPr preferRelativeResize="0"/>
          <p:nvPr/>
        </p:nvPicPr>
        <p:blipFill rotWithShape="1">
          <a:blip r:embed="rId3">
            <a:alphaModFix/>
          </a:blip>
          <a:srcRect b="0" l="0" r="0" t="0"/>
          <a:stretch/>
        </p:blipFill>
        <p:spPr>
          <a:xfrm>
            <a:off x="119176" y="4223950"/>
            <a:ext cx="864375" cy="801275"/>
          </a:xfrm>
          <a:prstGeom prst="rect">
            <a:avLst/>
          </a:prstGeom>
          <a:noFill/>
          <a:ln>
            <a:noFill/>
          </a:ln>
        </p:spPr>
      </p:pic>
      <p:sp>
        <p:nvSpPr>
          <p:cNvPr id="145" name="Google Shape;145;g2dc055b841d_0_169"/>
          <p:cNvSpPr txBox="1"/>
          <p:nvPr/>
        </p:nvSpPr>
        <p:spPr>
          <a:xfrm>
            <a:off x="872880" y="227994"/>
            <a:ext cx="7584000" cy="849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1800" u="sng" cap="none" strike="noStrike">
                <a:solidFill>
                  <a:schemeClr val="hlink"/>
                </a:solidFill>
                <a:latin typeface="Roboto Slab"/>
                <a:ea typeface="Roboto Slab"/>
                <a:cs typeface="Roboto Slab"/>
                <a:sym typeface="Roboto Slab"/>
                <a:hlinkClick r:id="rId4"/>
              </a:rPr>
              <a:t>Coordinator Emails</a:t>
            </a:r>
            <a:r>
              <a:rPr b="0" i="0" lang="en" sz="1800" u="none" cap="none" strike="noStrike">
                <a:solidFill>
                  <a:srgbClr val="000000"/>
                </a:solidFill>
                <a:latin typeface="Roboto Slab"/>
                <a:ea typeface="Roboto Slab"/>
                <a:cs typeface="Roboto Slab"/>
                <a:sym typeface="Roboto Slab"/>
              </a:rPr>
              <a:t>:  April 15th, 2024</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rPr b="0" i="0" lang="en" sz="1800" u="none" cap="none" strike="noStrike">
                <a:solidFill>
                  <a:srgbClr val="000000"/>
                </a:solidFill>
                <a:latin typeface="Roboto Slab"/>
                <a:ea typeface="Roboto Slab"/>
                <a:cs typeface="Roboto Slab"/>
                <a:sym typeface="Roboto Slab"/>
              </a:rPr>
              <a:t> Administration of the computer based Initial ELPAC for 2024-25</a:t>
            </a:r>
            <a:endParaRPr b="0" i="0" sz="1800" u="none" cap="none" strike="noStrike">
              <a:solidFill>
                <a:srgbClr val="000000"/>
              </a:solidFill>
              <a:latin typeface="Roboto Slab"/>
              <a:ea typeface="Roboto Slab"/>
              <a:cs typeface="Roboto Slab"/>
              <a:sym typeface="Roboto Slab"/>
            </a:endParaRPr>
          </a:p>
          <a:p>
            <a:pPr indent="0" lvl="0" marL="0" marR="0" rtl="0" algn="ctr">
              <a:lnSpc>
                <a:spcPct val="90000"/>
              </a:lnSpc>
              <a:spcBef>
                <a:spcPts val="0"/>
              </a:spcBef>
              <a:spcAft>
                <a:spcPts val="0"/>
              </a:spcAft>
              <a:buClr>
                <a:schemeClr val="dk1"/>
              </a:buClr>
              <a:buSzPts val="1100"/>
              <a:buFont typeface="Arial"/>
              <a:buNone/>
            </a:pPr>
            <a:r>
              <a:t/>
            </a:r>
            <a:endParaRPr b="0" i="0" sz="1200" u="none" cap="none" strike="noStrike">
              <a:solidFill>
                <a:srgbClr val="000000"/>
              </a:solidFill>
              <a:latin typeface="Roboto Slab"/>
              <a:ea typeface="Roboto Slab"/>
              <a:cs typeface="Roboto Slab"/>
              <a:sym typeface="Roboto Slab"/>
            </a:endParaRPr>
          </a:p>
        </p:txBody>
      </p:sp>
      <p:sp>
        <p:nvSpPr>
          <p:cNvPr id="146" name="Google Shape;146;g2dc055b841d_0_169"/>
          <p:cNvSpPr/>
          <p:nvPr/>
        </p:nvSpPr>
        <p:spPr>
          <a:xfrm>
            <a:off x="414000" y="1266750"/>
            <a:ext cx="8652300" cy="32430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Testing Window: July 3rd, 2024-June 30th, 2025</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New test materials (Form 1 and Form 2) that include embedded field test items will be introduced for the 2024–25 Initial ELPAC</a:t>
            </a:r>
            <a:endParaRPr b="0" i="0" sz="2400" u="none" cap="none" strike="noStrike">
              <a:solidFill>
                <a:schemeClr val="dk1"/>
              </a:solidFill>
              <a:latin typeface="Arial"/>
              <a:ea typeface="Arial"/>
              <a:cs typeface="Arial"/>
              <a:sym typeface="Arial"/>
            </a:endParaRPr>
          </a:p>
        </p:txBody>
      </p:sp>
      <p:sp>
        <p:nvSpPr>
          <p:cNvPr id="147" name="Google Shape;147;g2dc055b841d_0_169"/>
          <p:cNvSpPr txBox="1"/>
          <p:nvPr/>
        </p:nvSpPr>
        <p:spPr>
          <a:xfrm>
            <a:off x="1295775" y="739000"/>
            <a:ext cx="6123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g2dc055b841d_0_176"/>
          <p:cNvPicPr preferRelativeResize="0"/>
          <p:nvPr/>
        </p:nvPicPr>
        <p:blipFill rotWithShape="1">
          <a:blip r:embed="rId3">
            <a:alphaModFix/>
          </a:blip>
          <a:srcRect b="0" l="0" r="0" t="0"/>
          <a:stretch/>
        </p:blipFill>
        <p:spPr>
          <a:xfrm>
            <a:off x="119176" y="4223950"/>
            <a:ext cx="864375" cy="801275"/>
          </a:xfrm>
          <a:prstGeom prst="rect">
            <a:avLst/>
          </a:prstGeom>
          <a:noFill/>
          <a:ln>
            <a:noFill/>
          </a:ln>
        </p:spPr>
      </p:pic>
      <p:sp>
        <p:nvSpPr>
          <p:cNvPr id="153" name="Google Shape;153;g2dc055b841d_0_176"/>
          <p:cNvSpPr txBox="1"/>
          <p:nvPr/>
        </p:nvSpPr>
        <p:spPr>
          <a:xfrm>
            <a:off x="872880" y="227994"/>
            <a:ext cx="7584000" cy="669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3500" u="none" cap="none" strike="noStrike">
                <a:solidFill>
                  <a:srgbClr val="000000"/>
                </a:solidFill>
                <a:latin typeface="Roboto Slab"/>
                <a:ea typeface="Roboto Slab"/>
                <a:cs typeface="Roboto Slab"/>
                <a:sym typeface="Roboto Slab"/>
              </a:rPr>
              <a:t>LEA Actions</a:t>
            </a:r>
            <a:endParaRPr b="0" i="0" sz="1200" u="none" cap="none" strike="noStrike">
              <a:solidFill>
                <a:srgbClr val="000000"/>
              </a:solidFill>
              <a:latin typeface="Roboto Slab"/>
              <a:ea typeface="Roboto Slab"/>
              <a:cs typeface="Roboto Slab"/>
              <a:sym typeface="Roboto Slab"/>
            </a:endParaRPr>
          </a:p>
        </p:txBody>
      </p:sp>
      <p:sp>
        <p:nvSpPr>
          <p:cNvPr id="154" name="Google Shape;154;g2dc055b841d_0_176"/>
          <p:cNvSpPr/>
          <p:nvPr/>
        </p:nvSpPr>
        <p:spPr>
          <a:xfrm>
            <a:off x="245850" y="1039250"/>
            <a:ext cx="8652300" cy="32430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Order new Writing domain Answer Books for kindergarten through grade two through </a:t>
            </a:r>
            <a:r>
              <a:rPr b="0" i="0" lang="en" sz="2400" u="sng" cap="none" strike="noStrike">
                <a:solidFill>
                  <a:schemeClr val="hlink"/>
                </a:solidFill>
                <a:latin typeface="Arial"/>
                <a:ea typeface="Arial"/>
                <a:cs typeface="Arial"/>
                <a:sym typeface="Arial"/>
                <a:hlinkClick r:id="rId4"/>
              </a:rPr>
              <a:t>TOMS</a:t>
            </a:r>
            <a:r>
              <a:rPr b="0" i="0" lang="en" sz="2400" u="none" cap="none" strike="noStrike">
                <a:solidFill>
                  <a:schemeClr val="dk1"/>
                </a:solidFill>
                <a:latin typeface="Arial"/>
                <a:ea typeface="Arial"/>
                <a:cs typeface="Arial"/>
                <a:sym typeface="Arial"/>
              </a:rPr>
              <a:t>.</a:t>
            </a:r>
            <a:endParaRPr b="0" i="0" sz="2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chemeClr val="dk1"/>
              </a:buClr>
              <a:buSzPts val="2400"/>
              <a:buFont typeface="Arial"/>
              <a:buChar char="❏"/>
            </a:pPr>
            <a:r>
              <a:rPr b="0" i="0" lang="en" sz="2400" u="none" cap="none" strike="noStrike">
                <a:solidFill>
                  <a:schemeClr val="dk1"/>
                </a:solidFill>
                <a:latin typeface="Arial"/>
                <a:ea typeface="Arial"/>
                <a:cs typeface="Arial"/>
                <a:sym typeface="Arial"/>
              </a:rPr>
              <a:t>Securely destroy previous year materials, which can no longer be used, by July 15, 2024.</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g2dc055b841d_0_184"/>
          <p:cNvPicPr preferRelativeResize="0"/>
          <p:nvPr/>
        </p:nvPicPr>
        <p:blipFill rotWithShape="1">
          <a:blip r:embed="rId3">
            <a:alphaModFix/>
          </a:blip>
          <a:srcRect b="0" l="0" r="0" t="0"/>
          <a:stretch/>
        </p:blipFill>
        <p:spPr>
          <a:xfrm>
            <a:off x="119176" y="4223950"/>
            <a:ext cx="864375" cy="801275"/>
          </a:xfrm>
          <a:prstGeom prst="rect">
            <a:avLst/>
          </a:prstGeom>
          <a:noFill/>
          <a:ln>
            <a:noFill/>
          </a:ln>
        </p:spPr>
      </p:pic>
      <p:sp>
        <p:nvSpPr>
          <p:cNvPr id="160" name="Google Shape;160;g2dc055b841d_0_184"/>
          <p:cNvSpPr txBox="1"/>
          <p:nvPr/>
        </p:nvSpPr>
        <p:spPr>
          <a:xfrm>
            <a:off x="872880" y="227994"/>
            <a:ext cx="7584000" cy="669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chemeClr val="dk1"/>
              </a:buClr>
              <a:buSzPts val="1100"/>
              <a:buFont typeface="Arial"/>
              <a:buNone/>
            </a:pPr>
            <a:r>
              <a:rPr b="1" i="0" lang="en" sz="3500" u="none" cap="none" strike="noStrike">
                <a:solidFill>
                  <a:srgbClr val="000000"/>
                </a:solidFill>
                <a:latin typeface="Roboto Slab"/>
                <a:ea typeface="Roboto Slab"/>
                <a:cs typeface="Roboto Slab"/>
                <a:sym typeface="Roboto Slab"/>
              </a:rPr>
              <a:t>Order Windows</a:t>
            </a:r>
            <a:endParaRPr b="0" i="0" sz="1200" u="none" cap="none" strike="noStrike">
              <a:solidFill>
                <a:srgbClr val="000000"/>
              </a:solidFill>
              <a:latin typeface="Roboto Slab"/>
              <a:ea typeface="Roboto Slab"/>
              <a:cs typeface="Roboto Slab"/>
              <a:sym typeface="Roboto Slab"/>
            </a:endParaRPr>
          </a:p>
        </p:txBody>
      </p:sp>
      <p:sp>
        <p:nvSpPr>
          <p:cNvPr id="161" name="Google Shape;161;g2dc055b841d_0_184"/>
          <p:cNvSpPr/>
          <p:nvPr/>
        </p:nvSpPr>
        <p:spPr>
          <a:xfrm>
            <a:off x="245850" y="1039250"/>
            <a:ext cx="8652300" cy="3243000"/>
          </a:xfrm>
          <a:prstGeom prst="roundRect">
            <a:avLst>
              <a:gd fmla="val 16667" name="adj"/>
            </a:avLst>
          </a:prstGeom>
          <a:solidFill>
            <a:srgbClr val="FED16D"/>
          </a:solidFill>
          <a:ln cap="flat" cmpd="sng" w="38100">
            <a:solidFill>
              <a:srgbClr val="07376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pic>
        <p:nvPicPr>
          <p:cNvPr id="162" name="Google Shape;162;g2dc055b841d_0_184"/>
          <p:cNvPicPr preferRelativeResize="0"/>
          <p:nvPr/>
        </p:nvPicPr>
        <p:blipFill rotWithShape="1">
          <a:blip r:embed="rId4">
            <a:alphaModFix/>
          </a:blip>
          <a:srcRect b="0" l="0" r="0" t="0"/>
          <a:stretch/>
        </p:blipFill>
        <p:spPr>
          <a:xfrm>
            <a:off x="461050" y="1648151"/>
            <a:ext cx="8221899" cy="2025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