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6D79E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54617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D79E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54617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D79E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44583" y="2529840"/>
            <a:ext cx="2773680" cy="4157980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8289036" y="1686559"/>
            <a:ext cx="3152140" cy="4408170"/>
          </a:xfrm>
          <a:custGeom>
            <a:avLst/>
            <a:gdLst/>
            <a:ahLst/>
            <a:cxnLst/>
            <a:rect l="l" t="t" r="r" b="b"/>
            <a:pathLst>
              <a:path w="3152140" h="4408170">
                <a:moveTo>
                  <a:pt x="3151632" y="0"/>
                </a:moveTo>
                <a:lnTo>
                  <a:pt x="2946654" y="0"/>
                </a:lnTo>
                <a:lnTo>
                  <a:pt x="2946654" y="508"/>
                </a:lnTo>
                <a:lnTo>
                  <a:pt x="2946654" y="35433"/>
                </a:lnTo>
                <a:lnTo>
                  <a:pt x="2946654" y="4223956"/>
                </a:lnTo>
                <a:lnTo>
                  <a:pt x="34925" y="4223956"/>
                </a:lnTo>
                <a:lnTo>
                  <a:pt x="0" y="4223956"/>
                </a:lnTo>
                <a:lnTo>
                  <a:pt x="0" y="4408170"/>
                </a:lnTo>
                <a:lnTo>
                  <a:pt x="3151632" y="4408170"/>
                </a:lnTo>
                <a:lnTo>
                  <a:pt x="3151632" y="508"/>
                </a:lnTo>
                <a:lnTo>
                  <a:pt x="3151632" y="0"/>
                </a:lnTo>
                <a:close/>
              </a:path>
            </a:pathLst>
          </a:custGeom>
          <a:solidFill>
            <a:srgbClr val="EEECE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736" y="152400"/>
            <a:ext cx="2773680" cy="4157979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0" i="0">
                <a:solidFill>
                  <a:srgbClr val="6D79E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70103" y="72974"/>
            <a:ext cx="11250295" cy="12261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6D79E6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924425" y="2600071"/>
            <a:ext cx="6755130" cy="2120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0" i="0">
                <a:solidFill>
                  <a:srgbClr val="546170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hyperlink" Target="mailto:info@familyresourcenavigators.org" TargetMode="Externa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6.jpg"/><Relationship Id="rId4" Type="http://schemas.openxmlformats.org/officeDocument/2006/relationships/image" Target="../media/image7.png"/><Relationship Id="rId5" Type="http://schemas.openxmlformats.org/officeDocument/2006/relationships/image" Target="../media/image8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9.pn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10.png"/><Relationship Id="rId4" Type="http://schemas.openxmlformats.org/officeDocument/2006/relationships/image" Target="../media/image11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hyperlink" Target="https://rceb.org/" TargetMode="External"/><Relationship Id="rId4" Type="http://schemas.openxmlformats.org/officeDocument/2006/relationships/image" Target="../media/image12.jpg"/><Relationship Id="rId5" Type="http://schemas.openxmlformats.org/officeDocument/2006/relationships/hyperlink" Target="https://www.captain.ca.gov/families.html" TargetMode="External"/><Relationship Id="rId6" Type="http://schemas.openxmlformats.org/officeDocument/2006/relationships/image" Target="../media/image13.png"/><Relationship Id="rId7" Type="http://schemas.openxmlformats.org/officeDocument/2006/relationships/hyperlink" Target="https://4calameda.org/" TargetMode="External"/><Relationship Id="rId8" Type="http://schemas.openxmlformats.org/officeDocument/2006/relationships/image" Target="../media/image14.png"/><Relationship Id="rId9" Type="http://schemas.openxmlformats.org/officeDocument/2006/relationships/hyperlink" Target="https://bananasbunch.org/" TargetMode="External"/><Relationship Id="rId10" Type="http://schemas.openxmlformats.org/officeDocument/2006/relationships/image" Target="../media/image15.png"/><Relationship Id="rId11" Type="http://schemas.openxmlformats.org/officeDocument/2006/relationships/hyperlink" Target="https://behively.org/" TargetMode="External"/><Relationship Id="rId12" Type="http://schemas.openxmlformats.org/officeDocument/2006/relationships/image" Target="../media/image16.png"/><Relationship Id="rId13" Type="http://schemas.openxmlformats.org/officeDocument/2006/relationships/hyperlink" Target="https://familyresourcenavigators.org/about/contact/" TargetMode="External"/><Relationship Id="rId14" Type="http://schemas.openxmlformats.org/officeDocument/2006/relationships/image" Target="../media/image9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Relationship Id="rId5" Type="http://schemas.openxmlformats.org/officeDocument/2006/relationships/image" Target="../media/image19.png"/><Relationship Id="rId6" Type="http://schemas.openxmlformats.org/officeDocument/2006/relationships/image" Target="../media/image20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1.png"/><Relationship Id="rId3" Type="http://schemas.openxmlformats.org/officeDocument/2006/relationships/image" Target="../media/image22.jpg"/><Relationship Id="rId4" Type="http://schemas.openxmlformats.org/officeDocument/2006/relationships/image" Target="../media/image23.jpg"/><Relationship Id="rId5" Type="http://schemas.openxmlformats.org/officeDocument/2006/relationships/image" Target="../media/image24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26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hyperlink" Target="https://www.cde.ca.gov/sp/se/qa/documents/pseng.pdf" TargetMode="External"/><Relationship Id="rId4" Type="http://schemas.openxmlformats.org/officeDocument/2006/relationships/hyperlink" Target="https://www.cde.ca.gov/ls/pf/c18/documents/psspa.pdf" TargetMode="External"/><Relationship Id="rId5" Type="http://schemas.openxmlformats.org/officeDocument/2006/relationships/hyperlink" Target="https://www.cde.ca.gov/ls/pf/c18/documents/pssch.pdf" TargetMode="External"/><Relationship Id="rId6" Type="http://schemas.openxmlformats.org/officeDocument/2006/relationships/hyperlink" Target="https://www.cde.ca.gov/ls/pf/c18/documents/pstch.pdf" TargetMode="External"/><Relationship Id="rId7" Type="http://schemas.openxmlformats.org/officeDocument/2006/relationships/hyperlink" Target="https://www.cde.ca.gov/ls/pf/c18/documents/pstag.pdf" TargetMode="External"/><Relationship Id="rId8" Type="http://schemas.openxmlformats.org/officeDocument/2006/relationships/hyperlink" Target="https://www.cde.ca.gov/ls/pf/c18/documents/psvie.pdf" TargetMode="External"/><Relationship Id="rId9" Type="http://schemas.openxmlformats.org/officeDocument/2006/relationships/image" Target="../media/image27.pn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2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hyperlink" Target="mailto:info@familyresourcenavigators.org" TargetMode="External"/><Relationship Id="rId5" Type="http://schemas.openxmlformats.org/officeDocument/2006/relationships/hyperlink" Target="http://www.familyresourcenavigators.org/" TargetMode="External"/><Relationship Id="rId6" Type="http://schemas.openxmlformats.org/officeDocument/2006/relationships/hyperlink" Target="https://www.familyresourcenavigators.org/" TargetMode="External"/><Relationship Id="rId7" Type="http://schemas.openxmlformats.org/officeDocument/2006/relationships/image" Target="../media/image30.png"/><Relationship Id="rId8" Type="http://schemas.openxmlformats.org/officeDocument/2006/relationships/hyperlink" Target="mailto:aprilk@familyresourcenavigators.org" TargetMode="External"/><Relationship Id="rId9" Type="http://schemas.openxmlformats.org/officeDocument/2006/relationships/image" Target="../media/image31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32.jpg"/><Relationship Id="rId4" Type="http://schemas.openxmlformats.org/officeDocument/2006/relationships/hyperlink" Target="https://padlet.com/info21467/FRN_FEC_Arabic" TargetMode="External"/><Relationship Id="rId5" Type="http://schemas.openxmlformats.org/officeDocument/2006/relationships/hyperlink" Target="https://padlet.com/info21467/FRN_FEC_English" TargetMode="External"/><Relationship Id="rId6" Type="http://schemas.openxmlformats.org/officeDocument/2006/relationships/hyperlink" Target="https://padlet.com/info21467/FRN_FEC_Chinese_Simplified" TargetMode="External"/><Relationship Id="rId7" Type="http://schemas.openxmlformats.org/officeDocument/2006/relationships/hyperlink" Target="https://padlet.com/info21467/FRN_FEC_TraditionalCHI" TargetMode="External"/><Relationship Id="rId8" Type="http://schemas.openxmlformats.org/officeDocument/2006/relationships/hyperlink" Target="https://padlet.com/info21467/FRN_FEC_Spanish" TargetMode="External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33.jpg"/><Relationship Id="rId4" Type="http://schemas.openxmlformats.org/officeDocument/2006/relationships/hyperlink" Target="https://www.seedsofpartnership.org/fec/index.cfm" TargetMode="External"/><Relationship Id="rId5" Type="http://schemas.openxmlformats.org/officeDocument/2006/relationships/image" Target="../media/image34.jpg"/><Relationship Id="rId6" Type="http://schemas.openxmlformats.org/officeDocument/2006/relationships/hyperlink" Target="https://www.seedsofpartnership.org/FEC_contacts.html" TargetMode="External"/><Relationship Id="rId7" Type="http://schemas.openxmlformats.org/officeDocument/2006/relationships/image" Target="../media/image35.jpg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0952" cy="53340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173211" y="762000"/>
            <a:ext cx="4018915" cy="5334000"/>
            <a:chOff x="8173211" y="762000"/>
            <a:chExt cx="4018915" cy="5334000"/>
          </a:xfrm>
        </p:grpSpPr>
        <p:sp>
          <p:nvSpPr>
            <p:cNvPr id="4" name="object 4" descr=""/>
            <p:cNvSpPr/>
            <p:nvPr/>
          </p:nvSpPr>
          <p:spPr>
            <a:xfrm>
              <a:off x="9268967" y="762000"/>
              <a:ext cx="2923540" cy="5334000"/>
            </a:xfrm>
            <a:custGeom>
              <a:avLst/>
              <a:gdLst/>
              <a:ahLst/>
              <a:cxnLst/>
              <a:rect l="l" t="t" r="r" b="b"/>
              <a:pathLst>
                <a:path w="2923540" h="5334000">
                  <a:moveTo>
                    <a:pt x="0" y="5334000"/>
                  </a:moveTo>
                  <a:lnTo>
                    <a:pt x="2923031" y="5334000"/>
                  </a:lnTo>
                  <a:lnTo>
                    <a:pt x="2923031" y="0"/>
                  </a:lnTo>
                  <a:lnTo>
                    <a:pt x="0" y="0"/>
                  </a:lnTo>
                  <a:lnTo>
                    <a:pt x="0" y="5334000"/>
                  </a:lnTo>
                  <a:close/>
                </a:path>
              </a:pathLst>
            </a:custGeom>
            <a:solidFill>
              <a:srgbClr val="C3C3C3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211311" y="2121408"/>
              <a:ext cx="2593848" cy="261518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192261" y="2102358"/>
              <a:ext cx="2632075" cy="2653665"/>
            </a:xfrm>
            <a:custGeom>
              <a:avLst/>
              <a:gdLst/>
              <a:ahLst/>
              <a:cxnLst/>
              <a:rect l="l" t="t" r="r" b="b"/>
              <a:pathLst>
                <a:path w="2632075" h="2653665">
                  <a:moveTo>
                    <a:pt x="0" y="2653284"/>
                  </a:moveTo>
                  <a:lnTo>
                    <a:pt x="2631948" y="2653284"/>
                  </a:lnTo>
                  <a:lnTo>
                    <a:pt x="2631948" y="0"/>
                  </a:lnTo>
                  <a:lnTo>
                    <a:pt x="0" y="0"/>
                  </a:lnTo>
                  <a:lnTo>
                    <a:pt x="0" y="265328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24483" y="649792"/>
            <a:ext cx="3296920" cy="3028950"/>
          </a:xfrm>
          <a:prstGeom prst="rect"/>
        </p:spPr>
        <p:txBody>
          <a:bodyPr wrap="square" lIns="0" tIns="11430" rIns="0" bIns="0" rtlCol="0" vert="horz">
            <a:spAutoFit/>
          </a:bodyPr>
          <a:lstStyle/>
          <a:p>
            <a:pPr marL="12700" marR="5080">
              <a:lnSpc>
                <a:spcPct val="109500"/>
              </a:lnSpc>
              <a:spcBef>
                <a:spcPts val="90"/>
              </a:spcBef>
            </a:pPr>
            <a:r>
              <a:rPr dirty="0" sz="6000" spc="-10">
                <a:solidFill>
                  <a:srgbClr val="FFFFFF"/>
                </a:solidFill>
              </a:rPr>
              <a:t>Family Resource </a:t>
            </a:r>
            <a:r>
              <a:rPr dirty="0" sz="6000" spc="-50">
                <a:solidFill>
                  <a:srgbClr val="FFFFFF"/>
                </a:solidFill>
              </a:rPr>
              <a:t>Navigators</a:t>
            </a:r>
            <a:endParaRPr sz="6000"/>
          </a:p>
        </p:txBody>
      </p:sp>
      <p:sp>
        <p:nvSpPr>
          <p:cNvPr id="8" name="object 8" descr=""/>
          <p:cNvSpPr txBox="1"/>
          <p:nvPr/>
        </p:nvSpPr>
        <p:spPr>
          <a:xfrm>
            <a:off x="1224483" y="4311472"/>
            <a:ext cx="4449445" cy="148971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1172845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101</a:t>
            </a:r>
            <a:r>
              <a:rPr dirty="0" sz="2400" spc="-7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Callan</a:t>
            </a:r>
            <a:r>
              <a:rPr dirty="0" sz="24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Ave.,</a:t>
            </a:r>
            <a:r>
              <a:rPr dirty="0" sz="24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Ste.</a:t>
            </a:r>
            <a:r>
              <a:rPr dirty="0" sz="24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FFFFFF"/>
                </a:solidFill>
                <a:latin typeface="Calibri"/>
                <a:cs typeface="Calibri"/>
              </a:rPr>
              <a:t>200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San</a:t>
            </a:r>
            <a:r>
              <a:rPr dirty="0" sz="2400" spc="-4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Leandro,</a:t>
            </a:r>
            <a:r>
              <a:rPr dirty="0" sz="24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CA</a:t>
            </a:r>
            <a:r>
              <a:rPr dirty="0" sz="24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94577 </a:t>
            </a:r>
            <a:r>
              <a:rPr dirty="0" sz="2400" spc="-10">
                <a:solidFill>
                  <a:srgbClr val="FFFFFF"/>
                </a:solidFill>
                <a:latin typeface="Calibri"/>
                <a:cs typeface="Calibri"/>
              </a:rPr>
              <a:t>Warmline:</a:t>
            </a:r>
            <a:r>
              <a:rPr dirty="0" sz="24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(510)</a:t>
            </a:r>
            <a:r>
              <a:rPr dirty="0" sz="2400" spc="-4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547-</a:t>
            </a:r>
            <a:r>
              <a:rPr dirty="0" sz="2400" spc="-20">
                <a:solidFill>
                  <a:srgbClr val="FFFFFF"/>
                </a:solidFill>
                <a:latin typeface="Calibri"/>
                <a:cs typeface="Calibri"/>
              </a:rPr>
              <a:t>7322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2400">
                <a:solidFill>
                  <a:srgbClr val="FFFFFF"/>
                </a:solidFill>
                <a:latin typeface="Calibri"/>
                <a:cs typeface="Calibri"/>
              </a:rPr>
              <a:t>Email:</a:t>
            </a:r>
            <a:r>
              <a:rPr dirty="0" sz="2400" spc="-3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u="sng" sz="2000" spc="-2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Calibri"/>
                <a:cs typeface="Calibri"/>
                <a:hlinkClick r:id="rId4"/>
              </a:rPr>
              <a:t>info@familyresourcenavigators.org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/>
          <p:nvPr/>
        </p:nvSpPr>
        <p:spPr>
          <a:xfrm>
            <a:off x="8514333" y="6350914"/>
            <a:ext cx="3489325" cy="2705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600" i="1">
                <a:solidFill>
                  <a:srgbClr val="546170"/>
                </a:solidFill>
                <a:latin typeface="Calibri"/>
                <a:cs typeface="Calibri"/>
              </a:rPr>
              <a:t>HUSD</a:t>
            </a:r>
            <a:r>
              <a:rPr dirty="0" sz="1600" spc="-50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600" i="1">
                <a:solidFill>
                  <a:srgbClr val="546170"/>
                </a:solidFill>
                <a:latin typeface="Calibri"/>
                <a:cs typeface="Calibri"/>
              </a:rPr>
              <a:t>Special</a:t>
            </a:r>
            <a:r>
              <a:rPr dirty="0" sz="1600" spc="-55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600" i="1">
                <a:solidFill>
                  <a:srgbClr val="546170"/>
                </a:solidFill>
                <a:latin typeface="Calibri"/>
                <a:cs typeface="Calibri"/>
              </a:rPr>
              <a:t>Education</a:t>
            </a:r>
            <a:r>
              <a:rPr dirty="0" sz="1600" spc="-20" i="1">
                <a:solidFill>
                  <a:srgbClr val="546170"/>
                </a:solidFill>
                <a:latin typeface="Calibri"/>
                <a:cs typeface="Calibri"/>
              </a:rPr>
              <a:t> Townhall</a:t>
            </a:r>
            <a:r>
              <a:rPr dirty="0" sz="1600" spc="-35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600" spc="-10" i="1">
                <a:solidFill>
                  <a:srgbClr val="546170"/>
                </a:solidFill>
                <a:latin typeface="Calibri"/>
                <a:cs typeface="Calibri"/>
              </a:rPr>
              <a:t>5/13/24</a:t>
            </a:r>
            <a:endParaRPr sz="1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1467611" y="521208"/>
            <a:ext cx="10325100" cy="2170430"/>
            <a:chOff x="1467611" y="521208"/>
            <a:chExt cx="10325100" cy="2170430"/>
          </a:xfrm>
        </p:grpSpPr>
        <p:sp>
          <p:nvSpPr>
            <p:cNvPr id="4" name="object 4" descr=""/>
            <p:cNvSpPr/>
            <p:nvPr/>
          </p:nvSpPr>
          <p:spPr>
            <a:xfrm>
              <a:off x="1467611" y="1446275"/>
              <a:ext cx="9601200" cy="28575"/>
            </a:xfrm>
            <a:custGeom>
              <a:avLst/>
              <a:gdLst/>
              <a:ahLst/>
              <a:cxnLst/>
              <a:rect l="l" t="t" r="r" b="b"/>
              <a:pathLst>
                <a:path w="9601200" h="28575">
                  <a:moveTo>
                    <a:pt x="9601200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9601200" y="28575"/>
                  </a:lnTo>
                  <a:lnTo>
                    <a:pt x="9601200" y="0"/>
                  </a:lnTo>
                  <a:close/>
                </a:path>
              </a:pathLst>
            </a:custGeom>
            <a:solidFill>
              <a:srgbClr val="7968A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07752" y="521208"/>
              <a:ext cx="1584959" cy="2170176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38477" y="524078"/>
            <a:ext cx="3498850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430"/>
              <a:t>T</a:t>
            </a:r>
            <a:r>
              <a:rPr dirty="0" sz="4800" spc="15"/>
              <a:t>od</a:t>
            </a:r>
            <a:r>
              <a:rPr dirty="0" sz="4800" spc="-95"/>
              <a:t>a</a:t>
            </a:r>
            <a:r>
              <a:rPr dirty="0" sz="4800" spc="165"/>
              <a:t>y</a:t>
            </a:r>
            <a:r>
              <a:rPr dirty="0" sz="4800" spc="-280"/>
              <a:t>’</a:t>
            </a:r>
            <a:r>
              <a:rPr dirty="0" sz="4800" spc="15"/>
              <a:t>s</a:t>
            </a:r>
            <a:r>
              <a:rPr dirty="0" sz="4800" spc="-145"/>
              <a:t> </a:t>
            </a:r>
            <a:r>
              <a:rPr dirty="0" sz="4800" spc="-55"/>
              <a:t>Topics</a:t>
            </a:r>
            <a:endParaRPr sz="4800"/>
          </a:p>
        </p:txBody>
      </p:sp>
      <p:sp>
        <p:nvSpPr>
          <p:cNvPr id="7" name="object 7" descr=""/>
          <p:cNvSpPr txBox="1"/>
          <p:nvPr/>
        </p:nvSpPr>
        <p:spPr>
          <a:xfrm>
            <a:off x="1538477" y="1701022"/>
            <a:ext cx="7886065" cy="286131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130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900">
                <a:solidFill>
                  <a:srgbClr val="546170"/>
                </a:solidFill>
                <a:latin typeface="Calibri"/>
                <a:cs typeface="Calibri"/>
              </a:rPr>
              <a:t>Family</a:t>
            </a:r>
            <a:r>
              <a:rPr dirty="0" sz="3900" spc="-1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900">
                <a:solidFill>
                  <a:srgbClr val="546170"/>
                </a:solidFill>
                <a:latin typeface="Calibri"/>
                <a:cs typeface="Calibri"/>
              </a:rPr>
              <a:t>Resource</a:t>
            </a:r>
            <a:r>
              <a:rPr dirty="0" sz="3900" spc="-204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900" spc="-20">
                <a:solidFill>
                  <a:srgbClr val="546170"/>
                </a:solidFill>
                <a:latin typeface="Calibri"/>
                <a:cs typeface="Calibri"/>
              </a:rPr>
              <a:t>Navigators</a:t>
            </a:r>
            <a:r>
              <a:rPr dirty="0" sz="3900" spc="-1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900" spc="-10">
                <a:solidFill>
                  <a:srgbClr val="546170"/>
                </a:solidFill>
                <a:latin typeface="Calibri"/>
                <a:cs typeface="Calibri"/>
              </a:rPr>
              <a:t>Overview</a:t>
            </a:r>
            <a:endParaRPr sz="3900">
              <a:latin typeface="Calibri"/>
              <a:cs typeface="Calibri"/>
            </a:endParaRPr>
          </a:p>
          <a:p>
            <a:pPr marL="356870" marR="664845" indent="-344805">
              <a:lnSpc>
                <a:spcPct val="100000"/>
              </a:lnSpc>
              <a:spcBef>
                <a:spcPts val="120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900">
                <a:solidFill>
                  <a:srgbClr val="546170"/>
                </a:solidFill>
                <a:latin typeface="Calibri"/>
                <a:cs typeface="Calibri"/>
              </a:rPr>
              <a:t>Meaningful</a:t>
            </a:r>
            <a:r>
              <a:rPr dirty="0" sz="3900" spc="-1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900">
                <a:solidFill>
                  <a:srgbClr val="546170"/>
                </a:solidFill>
                <a:latin typeface="Calibri"/>
                <a:cs typeface="Calibri"/>
              </a:rPr>
              <a:t>Parent</a:t>
            </a:r>
            <a:r>
              <a:rPr dirty="0" sz="3900" spc="-1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900">
                <a:solidFill>
                  <a:srgbClr val="546170"/>
                </a:solidFill>
                <a:latin typeface="Calibri"/>
                <a:cs typeface="Calibri"/>
              </a:rPr>
              <a:t>Participation</a:t>
            </a:r>
            <a:r>
              <a:rPr dirty="0" sz="3900" spc="-1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900" spc="-50">
                <a:solidFill>
                  <a:srgbClr val="546170"/>
                </a:solidFill>
                <a:latin typeface="Calibri"/>
                <a:cs typeface="Calibri"/>
              </a:rPr>
              <a:t>&amp; </a:t>
            </a:r>
            <a:r>
              <a:rPr dirty="0" sz="3900">
                <a:solidFill>
                  <a:srgbClr val="546170"/>
                </a:solidFill>
                <a:latin typeface="Calibri"/>
                <a:cs typeface="Calibri"/>
              </a:rPr>
              <a:t>Informed</a:t>
            </a:r>
            <a:r>
              <a:rPr dirty="0" sz="3900" spc="-1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900" spc="-10">
                <a:solidFill>
                  <a:srgbClr val="546170"/>
                </a:solidFill>
                <a:latin typeface="Calibri"/>
                <a:cs typeface="Calibri"/>
              </a:rPr>
              <a:t>Consent</a:t>
            </a:r>
            <a:endParaRPr sz="3900">
              <a:latin typeface="Calibri"/>
              <a:cs typeface="Calibri"/>
            </a:endParaRPr>
          </a:p>
          <a:p>
            <a:pPr marL="356870" indent="-344170">
              <a:lnSpc>
                <a:spcPct val="100000"/>
              </a:lnSpc>
              <a:spcBef>
                <a:spcPts val="120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900">
                <a:solidFill>
                  <a:srgbClr val="546170"/>
                </a:solidFill>
                <a:latin typeface="Calibri"/>
                <a:cs typeface="Calibri"/>
              </a:rPr>
              <a:t>FRN</a:t>
            </a:r>
            <a:r>
              <a:rPr dirty="0" sz="39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900" spc="-10">
                <a:solidFill>
                  <a:srgbClr val="546170"/>
                </a:solidFill>
                <a:latin typeface="Calibri"/>
                <a:cs typeface="Calibri"/>
              </a:rPr>
              <a:t>Resources</a:t>
            </a:r>
            <a:endParaRPr sz="39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7348728" y="3678935"/>
            <a:ext cx="4524375" cy="3051810"/>
            <a:chOff x="7348728" y="3678935"/>
            <a:chExt cx="4524375" cy="30518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8728" y="3678935"/>
              <a:ext cx="4523994" cy="305181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76160" y="3706367"/>
              <a:ext cx="4416552" cy="294436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67611" y="1446275"/>
            <a:ext cx="9601200" cy="28575"/>
          </a:xfrm>
          <a:custGeom>
            <a:avLst/>
            <a:gdLst/>
            <a:ahLst/>
            <a:cxnLst/>
            <a:rect l="l" t="t" r="r" b="b"/>
            <a:pathLst>
              <a:path w="9601200" h="28575">
                <a:moveTo>
                  <a:pt x="9601200" y="0"/>
                </a:moveTo>
                <a:lnTo>
                  <a:pt x="0" y="0"/>
                </a:lnTo>
                <a:lnTo>
                  <a:pt x="0" y="28575"/>
                </a:lnTo>
                <a:lnTo>
                  <a:pt x="9601200" y="28575"/>
                </a:lnTo>
                <a:lnTo>
                  <a:pt x="9601200" y="0"/>
                </a:lnTo>
                <a:close/>
              </a:path>
            </a:pathLst>
          </a:custGeom>
          <a:solidFill>
            <a:srgbClr val="7968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/>
          <p:nvPr/>
        </p:nvSpPr>
        <p:spPr>
          <a:xfrm>
            <a:off x="4494276" y="1735835"/>
            <a:ext cx="7218045" cy="34925"/>
          </a:xfrm>
          <a:custGeom>
            <a:avLst/>
            <a:gdLst/>
            <a:ahLst/>
            <a:cxnLst/>
            <a:rect l="l" t="t" r="r" b="b"/>
            <a:pathLst>
              <a:path w="7218045" h="34925">
                <a:moveTo>
                  <a:pt x="7217664" y="0"/>
                </a:moveTo>
                <a:lnTo>
                  <a:pt x="0" y="0"/>
                </a:lnTo>
                <a:lnTo>
                  <a:pt x="0" y="34925"/>
                </a:lnTo>
                <a:lnTo>
                  <a:pt x="7217664" y="34925"/>
                </a:lnTo>
                <a:lnTo>
                  <a:pt x="7217664" y="0"/>
                </a:lnTo>
                <a:close/>
              </a:path>
            </a:pathLst>
          </a:custGeom>
          <a:solidFill>
            <a:srgbClr val="F79546">
              <a:alpha val="90194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4494276" y="3342132"/>
            <a:ext cx="7218045" cy="34925"/>
          </a:xfrm>
          <a:custGeom>
            <a:avLst/>
            <a:gdLst/>
            <a:ahLst/>
            <a:cxnLst/>
            <a:rect l="l" t="t" r="r" b="b"/>
            <a:pathLst>
              <a:path w="7218045" h="34925">
                <a:moveTo>
                  <a:pt x="7217664" y="0"/>
                </a:moveTo>
                <a:lnTo>
                  <a:pt x="0" y="0"/>
                </a:lnTo>
                <a:lnTo>
                  <a:pt x="0" y="34925"/>
                </a:lnTo>
                <a:lnTo>
                  <a:pt x="7217664" y="34925"/>
                </a:lnTo>
                <a:lnTo>
                  <a:pt x="7217664" y="0"/>
                </a:lnTo>
                <a:close/>
              </a:path>
            </a:pathLst>
          </a:custGeom>
          <a:solidFill>
            <a:srgbClr val="F79546">
              <a:alpha val="7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4573270" y="2305939"/>
            <a:ext cx="6844030" cy="23596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335405">
              <a:lnSpc>
                <a:spcPct val="100000"/>
              </a:lnSpc>
              <a:spcBef>
                <a:spcPts val="100"/>
              </a:spcBef>
            </a:pPr>
            <a:r>
              <a:rPr dirty="0" sz="2400" b="1">
                <a:solidFill>
                  <a:srgbClr val="546170"/>
                </a:solidFill>
                <a:latin typeface="Calibri"/>
                <a:cs typeface="Calibri"/>
              </a:rPr>
              <a:t>Family</a:t>
            </a:r>
            <a:r>
              <a:rPr dirty="0" sz="2400" spc="-8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546170"/>
                </a:solidFill>
                <a:latin typeface="Calibri"/>
                <a:cs typeface="Calibri"/>
              </a:rPr>
              <a:t>Driven</a:t>
            </a:r>
            <a:r>
              <a:rPr dirty="0" sz="2400" spc="-8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2400" spc="-8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546170"/>
                </a:solidFill>
                <a:latin typeface="Calibri"/>
                <a:cs typeface="Calibri"/>
              </a:rPr>
              <a:t>Family</a:t>
            </a:r>
            <a:r>
              <a:rPr dirty="0" sz="2400" spc="-8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546170"/>
                </a:solidFill>
                <a:latin typeface="Calibri"/>
                <a:cs typeface="Calibri"/>
              </a:rPr>
              <a:t>Centered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00"/>
              </a:spcBef>
            </a:pPr>
            <a:endParaRPr sz="2400">
              <a:latin typeface="Calibri"/>
              <a:cs typeface="Calibri"/>
            </a:endParaRPr>
          </a:p>
          <a:p>
            <a:pPr marL="1433195">
              <a:lnSpc>
                <a:spcPct val="100000"/>
              </a:lnSpc>
            </a:pPr>
            <a:r>
              <a:rPr dirty="0" sz="2400" b="1">
                <a:solidFill>
                  <a:srgbClr val="546170"/>
                </a:solidFill>
                <a:latin typeface="Calibri"/>
                <a:cs typeface="Calibri"/>
              </a:rPr>
              <a:t>Multilingual</a:t>
            </a:r>
            <a:r>
              <a:rPr dirty="0" sz="2400" spc="-95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546170"/>
                </a:solidFill>
                <a:latin typeface="Calibri"/>
                <a:cs typeface="Calibri"/>
              </a:rPr>
              <a:t>&amp;</a:t>
            </a:r>
            <a:r>
              <a:rPr dirty="0" sz="2400" spc="-4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546170"/>
                </a:solidFill>
                <a:latin typeface="Calibri"/>
                <a:cs typeface="Calibri"/>
              </a:rPr>
              <a:t>Multicultural</a:t>
            </a:r>
            <a:r>
              <a:rPr dirty="0" sz="2400" spc="-95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546170"/>
                </a:solidFill>
                <a:latin typeface="Calibri"/>
                <a:cs typeface="Calibri"/>
              </a:rPr>
              <a:t>Staff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ts val="2300"/>
              </a:lnSpc>
              <a:spcBef>
                <a:spcPts val="1090"/>
              </a:spcBef>
            </a:pP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Arabic,</a:t>
            </a:r>
            <a:r>
              <a:rPr dirty="0" sz="21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546170"/>
                </a:solidFill>
                <a:latin typeface="Calibri"/>
                <a:cs typeface="Calibri"/>
              </a:rPr>
              <a:t>Cantonese,</a:t>
            </a:r>
            <a:r>
              <a:rPr dirty="0" sz="21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English,</a:t>
            </a:r>
            <a:r>
              <a:rPr dirty="0" sz="21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Dari,</a:t>
            </a:r>
            <a:r>
              <a:rPr dirty="0" sz="21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546170"/>
                </a:solidFill>
                <a:latin typeface="Calibri"/>
                <a:cs typeface="Calibri"/>
              </a:rPr>
              <a:t>Persian</a:t>
            </a:r>
            <a:r>
              <a:rPr dirty="0" sz="21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546170"/>
                </a:solidFill>
                <a:latin typeface="Calibri"/>
                <a:cs typeface="Calibri"/>
              </a:rPr>
              <a:t>(Farsi),</a:t>
            </a:r>
            <a:r>
              <a:rPr dirty="0" sz="21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German,</a:t>
            </a:r>
            <a:r>
              <a:rPr dirty="0" sz="21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546170"/>
                </a:solidFill>
                <a:latin typeface="Calibri"/>
                <a:cs typeface="Calibri"/>
              </a:rPr>
              <a:t>Hindi,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Mandarin,</a:t>
            </a:r>
            <a:r>
              <a:rPr dirty="0" sz="2100" spc="-2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546170"/>
                </a:solidFill>
                <a:latin typeface="Corbel"/>
                <a:cs typeface="Corbel"/>
              </a:rPr>
              <a:t>Spanish,</a:t>
            </a:r>
            <a:r>
              <a:rPr dirty="0" sz="2100" spc="-204">
                <a:solidFill>
                  <a:srgbClr val="546170"/>
                </a:solidFill>
                <a:latin typeface="Corbel"/>
                <a:cs typeface="Corbel"/>
              </a:rPr>
              <a:t> </a:t>
            </a:r>
            <a:r>
              <a:rPr dirty="0" sz="2100" spc="-20">
                <a:solidFill>
                  <a:srgbClr val="546170"/>
                </a:solidFill>
                <a:latin typeface="Corbel"/>
                <a:cs typeface="Corbel"/>
              </a:rPr>
              <a:t>Tamil,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2100" spc="-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20">
                <a:solidFill>
                  <a:srgbClr val="546170"/>
                </a:solidFill>
                <a:latin typeface="Calibri"/>
                <a:cs typeface="Calibri"/>
              </a:rPr>
              <a:t>Urdu</a:t>
            </a:r>
            <a:endParaRPr sz="21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4494276" y="4948428"/>
            <a:ext cx="7218045" cy="34925"/>
          </a:xfrm>
          <a:custGeom>
            <a:avLst/>
            <a:gdLst/>
            <a:ahLst/>
            <a:cxnLst/>
            <a:rect l="l" t="t" r="r" b="b"/>
            <a:pathLst>
              <a:path w="7218045" h="34925">
                <a:moveTo>
                  <a:pt x="7217664" y="0"/>
                </a:moveTo>
                <a:lnTo>
                  <a:pt x="0" y="0"/>
                </a:lnTo>
                <a:lnTo>
                  <a:pt x="0" y="34925"/>
                </a:lnTo>
                <a:lnTo>
                  <a:pt x="7217664" y="34925"/>
                </a:lnTo>
                <a:lnTo>
                  <a:pt x="7217664" y="0"/>
                </a:lnTo>
                <a:close/>
              </a:path>
            </a:pathLst>
          </a:custGeom>
          <a:solidFill>
            <a:srgbClr val="F79546">
              <a:alpha val="50195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 descr=""/>
          <p:cNvSpPr txBox="1"/>
          <p:nvPr/>
        </p:nvSpPr>
        <p:spPr>
          <a:xfrm>
            <a:off x="4573270" y="4900543"/>
            <a:ext cx="6697980" cy="1519555"/>
          </a:xfrm>
          <a:prstGeom prst="rect">
            <a:avLst/>
          </a:prstGeom>
        </p:spPr>
        <p:txBody>
          <a:bodyPr wrap="square" lIns="0" tIns="129539" rIns="0" bIns="0" rtlCol="0" vert="horz">
            <a:spAutoFit/>
          </a:bodyPr>
          <a:lstStyle/>
          <a:p>
            <a:pPr marL="1786889">
              <a:lnSpc>
                <a:spcPct val="100000"/>
              </a:lnSpc>
              <a:spcBef>
                <a:spcPts val="1019"/>
              </a:spcBef>
            </a:pPr>
            <a:r>
              <a:rPr dirty="0" sz="2400" spc="-20" b="1">
                <a:solidFill>
                  <a:srgbClr val="546170"/>
                </a:solidFill>
                <a:latin typeface="Calibri"/>
                <a:cs typeface="Calibri"/>
              </a:rPr>
              <a:t>Trained</a:t>
            </a:r>
            <a:r>
              <a:rPr dirty="0" sz="2400" spc="-75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b="1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2400" spc="-5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546170"/>
                </a:solidFill>
                <a:latin typeface="Calibri"/>
                <a:cs typeface="Calibri"/>
              </a:rPr>
              <a:t>Mentored</a:t>
            </a:r>
            <a:r>
              <a:rPr dirty="0" sz="2400" spc="-5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spc="-10" b="1">
                <a:solidFill>
                  <a:srgbClr val="546170"/>
                </a:solidFill>
                <a:latin typeface="Calibri"/>
                <a:cs typeface="Calibri"/>
              </a:rPr>
              <a:t>Staff</a:t>
            </a:r>
            <a:endParaRPr sz="2400">
              <a:latin typeface="Calibri"/>
              <a:cs typeface="Calibri"/>
            </a:endParaRPr>
          </a:p>
          <a:p>
            <a:pPr marL="12700" marR="5080">
              <a:lnSpc>
                <a:spcPct val="91500"/>
              </a:lnSpc>
              <a:spcBef>
                <a:spcPts val="1045"/>
              </a:spcBef>
            </a:pPr>
            <a:r>
              <a:rPr dirty="0" sz="2100" spc="-10">
                <a:solidFill>
                  <a:srgbClr val="546170"/>
                </a:solidFill>
                <a:latin typeface="Calibri"/>
                <a:cs typeface="Calibri"/>
              </a:rPr>
              <a:t>Strengthening</a:t>
            </a:r>
            <a:r>
              <a:rPr dirty="0" sz="21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Families,</a:t>
            </a:r>
            <a:r>
              <a:rPr dirty="0" sz="2100" spc="-2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546170"/>
                </a:solidFill>
                <a:latin typeface="Corbel"/>
                <a:cs typeface="Corbel"/>
              </a:rPr>
              <a:t>Motivational</a:t>
            </a:r>
            <a:r>
              <a:rPr dirty="0" sz="2100" spc="-65">
                <a:solidFill>
                  <a:srgbClr val="546170"/>
                </a:solidFill>
                <a:latin typeface="Corbel"/>
                <a:cs typeface="Corbel"/>
              </a:rPr>
              <a:t> </a:t>
            </a:r>
            <a:r>
              <a:rPr dirty="0" sz="2100">
                <a:solidFill>
                  <a:srgbClr val="546170"/>
                </a:solidFill>
                <a:latin typeface="Corbel"/>
                <a:cs typeface="Corbel"/>
              </a:rPr>
              <a:t>Interviewing,</a:t>
            </a:r>
            <a:r>
              <a:rPr dirty="0" sz="2100" spc="-75">
                <a:solidFill>
                  <a:srgbClr val="546170"/>
                </a:solidFill>
                <a:latin typeface="Corbel"/>
                <a:cs typeface="Corbel"/>
              </a:rPr>
              <a:t> </a:t>
            </a:r>
            <a:r>
              <a:rPr dirty="0" sz="2100">
                <a:solidFill>
                  <a:srgbClr val="546170"/>
                </a:solidFill>
                <a:latin typeface="Corbel"/>
                <a:cs typeface="Corbel"/>
              </a:rPr>
              <a:t>IEP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,</a:t>
            </a:r>
            <a:r>
              <a:rPr dirty="0" sz="21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20">
                <a:solidFill>
                  <a:srgbClr val="546170"/>
                </a:solidFill>
                <a:latin typeface="Calibri"/>
                <a:cs typeface="Calibri"/>
              </a:rPr>
              <a:t>504,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Early</a:t>
            </a:r>
            <a:r>
              <a:rPr dirty="0" sz="21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Start,</a:t>
            </a:r>
            <a:r>
              <a:rPr dirty="0" sz="21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Lanterman,</a:t>
            </a:r>
            <a:r>
              <a:rPr dirty="0" sz="21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RCEB,</a:t>
            </a:r>
            <a:r>
              <a:rPr dirty="0" sz="21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Basic</a:t>
            </a:r>
            <a:r>
              <a:rPr dirty="0" sz="21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Need</a:t>
            </a:r>
            <a:r>
              <a:rPr dirty="0" sz="21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10">
                <a:solidFill>
                  <a:srgbClr val="546170"/>
                </a:solidFill>
                <a:latin typeface="Calibri"/>
                <a:cs typeface="Calibri"/>
              </a:rPr>
              <a:t>Resources,</a:t>
            </a:r>
            <a:r>
              <a:rPr dirty="0" sz="21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IHSS,</a:t>
            </a:r>
            <a:r>
              <a:rPr dirty="0" sz="21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 spc="-20">
                <a:solidFill>
                  <a:srgbClr val="546170"/>
                </a:solidFill>
                <a:latin typeface="Calibri"/>
                <a:cs typeface="Calibri"/>
              </a:rPr>
              <a:t>SSI, </a:t>
            </a:r>
            <a:r>
              <a:rPr dirty="0" sz="2100">
                <a:solidFill>
                  <a:srgbClr val="546170"/>
                </a:solidFill>
                <a:latin typeface="Calibri"/>
                <a:cs typeface="Calibri"/>
              </a:rPr>
              <a:t>CCS,</a:t>
            </a:r>
            <a:r>
              <a:rPr dirty="0" sz="21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100">
                <a:solidFill>
                  <a:srgbClr val="546170"/>
                </a:solidFill>
                <a:latin typeface="Corbel"/>
                <a:cs typeface="Corbel"/>
              </a:rPr>
              <a:t>and</a:t>
            </a:r>
            <a:r>
              <a:rPr dirty="0" sz="2100" spc="-10">
                <a:solidFill>
                  <a:srgbClr val="546170"/>
                </a:solidFill>
                <a:latin typeface="Corbel"/>
                <a:cs typeface="Corbel"/>
              </a:rPr>
              <a:t> Medi-</a:t>
            </a:r>
            <a:r>
              <a:rPr dirty="0" sz="2100" spc="-25">
                <a:solidFill>
                  <a:srgbClr val="546170"/>
                </a:solidFill>
                <a:latin typeface="Corbel"/>
                <a:cs typeface="Corbel"/>
              </a:rPr>
              <a:t>Cal</a:t>
            </a:r>
            <a:endParaRPr sz="2100">
              <a:latin typeface="Corbel"/>
              <a:cs typeface="Corbe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550414" y="119329"/>
            <a:ext cx="7732395" cy="1179830"/>
          </a:xfrm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marL="2549525" marR="5080" indent="-2536825">
              <a:lnSpc>
                <a:spcPts val="4270"/>
              </a:lnSpc>
              <a:spcBef>
                <a:spcPts val="695"/>
              </a:spcBef>
            </a:pPr>
            <a:r>
              <a:rPr dirty="0" sz="4000"/>
              <a:t>Family</a:t>
            </a:r>
            <a:r>
              <a:rPr dirty="0" sz="4000" spc="-170"/>
              <a:t> </a:t>
            </a:r>
            <a:r>
              <a:rPr dirty="0" sz="4000"/>
              <a:t>Resource</a:t>
            </a:r>
            <a:r>
              <a:rPr dirty="0" sz="4000" spc="-145"/>
              <a:t> </a:t>
            </a:r>
            <a:r>
              <a:rPr dirty="0" sz="4000" spc="-20"/>
              <a:t>Navigators</a:t>
            </a:r>
            <a:r>
              <a:rPr dirty="0" sz="4000" spc="-120"/>
              <a:t> </a:t>
            </a:r>
            <a:r>
              <a:rPr dirty="0" sz="4000" spc="-10"/>
              <a:t>Overview </a:t>
            </a:r>
            <a:r>
              <a:rPr dirty="0" sz="4000">
                <a:solidFill>
                  <a:srgbClr val="FB693C"/>
                </a:solidFill>
              </a:rPr>
              <a:t>Who</a:t>
            </a:r>
            <a:r>
              <a:rPr dirty="0" sz="4000" spc="-114">
                <a:solidFill>
                  <a:srgbClr val="FB693C"/>
                </a:solidFill>
              </a:rPr>
              <a:t> </a:t>
            </a:r>
            <a:r>
              <a:rPr dirty="0" sz="4000">
                <a:solidFill>
                  <a:srgbClr val="FB693C"/>
                </a:solidFill>
              </a:rPr>
              <a:t>We</a:t>
            </a:r>
            <a:r>
              <a:rPr dirty="0" sz="4000" spc="-90">
                <a:solidFill>
                  <a:srgbClr val="FB693C"/>
                </a:solidFill>
              </a:rPr>
              <a:t> </a:t>
            </a:r>
            <a:r>
              <a:rPr dirty="0" sz="4000" spc="-25">
                <a:solidFill>
                  <a:srgbClr val="FB693C"/>
                </a:solidFill>
              </a:rPr>
              <a:t>Are</a:t>
            </a:r>
            <a:endParaRPr sz="4000"/>
          </a:p>
        </p:txBody>
      </p:sp>
      <p:sp>
        <p:nvSpPr>
          <p:cNvPr id="10" name="object 10" descr=""/>
          <p:cNvSpPr txBox="1"/>
          <p:nvPr/>
        </p:nvSpPr>
        <p:spPr>
          <a:xfrm>
            <a:off x="815746" y="4750765"/>
            <a:ext cx="3096895" cy="15494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0000"/>
              </a:lnSpc>
              <a:spcBef>
                <a:spcPts val="95"/>
              </a:spcBef>
            </a:pP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All</a:t>
            </a:r>
            <a:r>
              <a:rPr dirty="0" sz="20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FRN</a:t>
            </a:r>
            <a:r>
              <a:rPr dirty="0" sz="20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staff</a:t>
            </a:r>
            <a:r>
              <a:rPr dirty="0" sz="20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have</a:t>
            </a:r>
            <a:r>
              <a:rPr dirty="0" sz="20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546170"/>
                </a:solidFill>
                <a:latin typeface="Calibri"/>
                <a:cs typeface="Calibri"/>
              </a:rPr>
              <a:t>experiential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knowledge</a:t>
            </a:r>
            <a:r>
              <a:rPr dirty="0" sz="20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of</a:t>
            </a:r>
            <a:r>
              <a:rPr dirty="0" sz="20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546170"/>
                </a:solidFill>
                <a:latin typeface="Calibri"/>
                <a:cs typeface="Calibri"/>
              </a:rPr>
              <a:t>systems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 as</a:t>
            </a:r>
            <a:r>
              <a:rPr dirty="0" sz="20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 spc="-50">
                <a:solidFill>
                  <a:srgbClr val="546170"/>
                </a:solidFill>
                <a:latin typeface="Calibri"/>
                <a:cs typeface="Calibri"/>
              </a:rPr>
              <a:t>a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parent</a:t>
            </a:r>
            <a:r>
              <a:rPr dirty="0" sz="20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or</a:t>
            </a:r>
            <a:r>
              <a:rPr dirty="0" sz="20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546170"/>
                </a:solidFill>
                <a:latin typeface="Calibri"/>
                <a:cs typeface="Calibri"/>
              </a:rPr>
              <a:t>guardian, grandparent,</a:t>
            </a:r>
            <a:r>
              <a:rPr dirty="0" sz="20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sibling</a:t>
            </a:r>
            <a:r>
              <a:rPr dirty="0" sz="2000" spc="-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or</a:t>
            </a:r>
            <a:r>
              <a:rPr dirty="0" sz="20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as</a:t>
            </a:r>
            <a:r>
              <a:rPr dirty="0" sz="2000" spc="-3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 spc="-50">
                <a:solidFill>
                  <a:srgbClr val="546170"/>
                </a:solidFill>
                <a:latin typeface="Calibri"/>
                <a:cs typeface="Calibri"/>
              </a:rPr>
              <a:t>a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person</a:t>
            </a:r>
            <a:r>
              <a:rPr dirty="0" sz="20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with</a:t>
            </a:r>
            <a:r>
              <a:rPr dirty="0" sz="2000" spc="-2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2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000" spc="-10">
                <a:solidFill>
                  <a:srgbClr val="546170"/>
                </a:solidFill>
                <a:latin typeface="Calibri"/>
                <a:cs typeface="Calibri"/>
              </a:rPr>
              <a:t>disability</a:t>
            </a:r>
            <a:endParaRPr sz="2000">
              <a:latin typeface="Calibri"/>
              <a:cs typeface="Calibri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73480" y="1834895"/>
            <a:ext cx="2511551" cy="25328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67611" y="1446275"/>
            <a:ext cx="9601200" cy="28575"/>
          </a:xfrm>
          <a:custGeom>
            <a:avLst/>
            <a:gdLst/>
            <a:ahLst/>
            <a:cxnLst/>
            <a:rect l="l" t="t" r="r" b="b"/>
            <a:pathLst>
              <a:path w="9601200" h="28575">
                <a:moveTo>
                  <a:pt x="9601200" y="0"/>
                </a:moveTo>
                <a:lnTo>
                  <a:pt x="0" y="0"/>
                </a:lnTo>
                <a:lnTo>
                  <a:pt x="0" y="28575"/>
                </a:lnTo>
                <a:lnTo>
                  <a:pt x="9601200" y="28575"/>
                </a:lnTo>
                <a:lnTo>
                  <a:pt x="9601200" y="0"/>
                </a:lnTo>
                <a:close/>
              </a:path>
            </a:pathLst>
          </a:custGeom>
          <a:solidFill>
            <a:srgbClr val="7968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550414" y="119329"/>
            <a:ext cx="7732395" cy="1179830"/>
          </a:xfrm>
          <a:prstGeom prst="rect"/>
        </p:spPr>
        <p:txBody>
          <a:bodyPr wrap="square" lIns="0" tIns="88265" rIns="0" bIns="0" rtlCol="0" vert="horz">
            <a:spAutoFit/>
          </a:bodyPr>
          <a:lstStyle/>
          <a:p>
            <a:pPr marL="2549525" marR="5080" indent="-2536825">
              <a:lnSpc>
                <a:spcPts val="4270"/>
              </a:lnSpc>
              <a:spcBef>
                <a:spcPts val="695"/>
              </a:spcBef>
            </a:pPr>
            <a:r>
              <a:rPr dirty="0" sz="4000"/>
              <a:t>Family</a:t>
            </a:r>
            <a:r>
              <a:rPr dirty="0" sz="4000" spc="-170"/>
              <a:t> </a:t>
            </a:r>
            <a:r>
              <a:rPr dirty="0" sz="4000"/>
              <a:t>Resource</a:t>
            </a:r>
            <a:r>
              <a:rPr dirty="0" sz="4000" spc="-145"/>
              <a:t> </a:t>
            </a:r>
            <a:r>
              <a:rPr dirty="0" sz="4000" spc="-20"/>
              <a:t>Navigators</a:t>
            </a:r>
            <a:r>
              <a:rPr dirty="0" sz="4000" spc="-120"/>
              <a:t> </a:t>
            </a:r>
            <a:r>
              <a:rPr dirty="0" sz="4000" spc="-10"/>
              <a:t>Overview </a:t>
            </a:r>
            <a:r>
              <a:rPr dirty="0" sz="4000">
                <a:solidFill>
                  <a:srgbClr val="FB693C"/>
                </a:solidFill>
              </a:rPr>
              <a:t>What</a:t>
            </a:r>
            <a:r>
              <a:rPr dirty="0" sz="4000" spc="-135">
                <a:solidFill>
                  <a:srgbClr val="FB693C"/>
                </a:solidFill>
              </a:rPr>
              <a:t> </a:t>
            </a:r>
            <a:r>
              <a:rPr dirty="0" sz="4000">
                <a:solidFill>
                  <a:srgbClr val="FB693C"/>
                </a:solidFill>
              </a:rPr>
              <a:t>We</a:t>
            </a:r>
            <a:r>
              <a:rPr dirty="0" sz="4000" spc="-114">
                <a:solidFill>
                  <a:srgbClr val="FB693C"/>
                </a:solidFill>
              </a:rPr>
              <a:t> </a:t>
            </a:r>
            <a:r>
              <a:rPr dirty="0" sz="4000" spc="-25">
                <a:solidFill>
                  <a:srgbClr val="FB693C"/>
                </a:solidFill>
              </a:rPr>
              <a:t>Do</a:t>
            </a:r>
            <a:endParaRPr sz="4000"/>
          </a:p>
        </p:txBody>
      </p:sp>
      <p:sp>
        <p:nvSpPr>
          <p:cNvPr id="5" name="object 5" descr=""/>
          <p:cNvSpPr txBox="1"/>
          <p:nvPr/>
        </p:nvSpPr>
        <p:spPr>
          <a:xfrm>
            <a:off x="1490599" y="1600580"/>
            <a:ext cx="6764655" cy="444817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Family</a:t>
            </a:r>
            <a:r>
              <a:rPr dirty="0" sz="28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Resource</a:t>
            </a:r>
            <a:r>
              <a:rPr dirty="0" sz="28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546170"/>
                </a:solidFill>
                <a:latin typeface="Calibri"/>
                <a:cs typeface="Calibri"/>
              </a:rPr>
              <a:t>Navigators</a:t>
            </a:r>
            <a:r>
              <a:rPr dirty="0" sz="28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(FRN)</a:t>
            </a:r>
            <a:r>
              <a:rPr dirty="0" sz="28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is</a:t>
            </a:r>
            <a:r>
              <a:rPr dirty="0" sz="28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peer-</a:t>
            </a:r>
            <a:r>
              <a:rPr dirty="0" sz="2800" spc="-25">
                <a:solidFill>
                  <a:srgbClr val="546170"/>
                </a:solidFill>
                <a:latin typeface="Calibri"/>
                <a:cs typeface="Calibri"/>
              </a:rPr>
              <a:t>to-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peer</a:t>
            </a:r>
            <a:r>
              <a:rPr dirty="0" sz="28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organization</a:t>
            </a:r>
            <a:r>
              <a:rPr dirty="0" sz="28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in</a:t>
            </a:r>
            <a:r>
              <a:rPr dirty="0" sz="28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Alameda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County</a:t>
            </a:r>
            <a:r>
              <a:rPr dirty="0" sz="28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with</a:t>
            </a:r>
            <a:r>
              <a:rPr dirty="0" sz="28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546170"/>
                </a:solidFill>
                <a:latin typeface="Calibri"/>
                <a:cs typeface="Calibri"/>
              </a:rPr>
              <a:t>30+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years</a:t>
            </a:r>
            <a:r>
              <a:rPr dirty="0" sz="28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of</a:t>
            </a:r>
            <a:r>
              <a:rPr dirty="0" sz="28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experience</a:t>
            </a:r>
            <a:r>
              <a:rPr dirty="0" sz="28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serving</a:t>
            </a:r>
            <a:r>
              <a:rPr dirty="0" sz="28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families</a:t>
            </a:r>
            <a:r>
              <a:rPr dirty="0" sz="2800" spc="-10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of</a:t>
            </a:r>
            <a:r>
              <a:rPr dirty="0" sz="28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children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with</a:t>
            </a:r>
            <a:r>
              <a:rPr dirty="0" sz="28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developmental</a:t>
            </a:r>
            <a:r>
              <a:rPr dirty="0" sz="28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delays,</a:t>
            </a:r>
            <a:r>
              <a:rPr dirty="0" sz="28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disabilities</a:t>
            </a:r>
            <a:r>
              <a:rPr dirty="0" sz="2800" spc="-1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546170"/>
                </a:solidFill>
                <a:latin typeface="Calibri"/>
                <a:cs typeface="Calibri"/>
              </a:rPr>
              <a:t>and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complex</a:t>
            </a:r>
            <a:r>
              <a:rPr dirty="0" sz="2800" spc="-1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medical</a:t>
            </a:r>
            <a:r>
              <a:rPr dirty="0" sz="2800" spc="-9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needs.</a:t>
            </a:r>
            <a:endParaRPr sz="2800">
              <a:latin typeface="Calibri"/>
              <a:cs typeface="Calibri"/>
            </a:endParaRPr>
          </a:p>
          <a:p>
            <a:pPr marL="12700" marR="300355">
              <a:lnSpc>
                <a:spcPct val="100000"/>
              </a:lnSpc>
              <a:spcBef>
                <a:spcPts val="1210"/>
              </a:spcBef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Through</a:t>
            </a:r>
            <a:r>
              <a:rPr dirty="0" sz="28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family</a:t>
            </a:r>
            <a:r>
              <a:rPr dirty="0" sz="2800" spc="-12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navigation,</a:t>
            </a:r>
            <a:r>
              <a:rPr dirty="0" sz="2800" spc="-114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training,</a:t>
            </a:r>
            <a:r>
              <a:rPr dirty="0" sz="28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546170"/>
                </a:solidFill>
                <a:latin typeface="Calibri"/>
                <a:cs typeface="Calibri"/>
              </a:rPr>
              <a:t>and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leadership</a:t>
            </a:r>
            <a:r>
              <a:rPr dirty="0" sz="28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opportunities,</a:t>
            </a:r>
            <a:r>
              <a:rPr dirty="0" sz="28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we</a:t>
            </a:r>
            <a:r>
              <a:rPr dirty="0" sz="28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help</a:t>
            </a:r>
            <a:r>
              <a:rPr dirty="0" sz="28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families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secure</a:t>
            </a:r>
            <a:r>
              <a:rPr dirty="0" sz="28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28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services</a:t>
            </a:r>
            <a:r>
              <a:rPr dirty="0" sz="28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they</a:t>
            </a:r>
            <a:r>
              <a:rPr dirty="0" sz="2800" spc="-3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need</a:t>
            </a:r>
            <a:r>
              <a:rPr dirty="0" sz="28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28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support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them</a:t>
            </a:r>
            <a:r>
              <a:rPr dirty="0" sz="28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28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become</a:t>
            </a:r>
            <a:r>
              <a:rPr dirty="0" sz="28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28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best</a:t>
            </a:r>
            <a:r>
              <a:rPr dirty="0" sz="28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advocates</a:t>
            </a:r>
            <a:r>
              <a:rPr dirty="0" sz="28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for</a:t>
            </a:r>
            <a:r>
              <a:rPr dirty="0" sz="28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their children.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8394192" y="2148839"/>
            <a:ext cx="3448050" cy="3451225"/>
            <a:chOff x="8394192" y="2148839"/>
            <a:chExt cx="3448050" cy="345122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394192" y="2148839"/>
              <a:ext cx="3448050" cy="345109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421624" y="2176271"/>
              <a:ext cx="3340608" cy="334365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67611" y="1446275"/>
            <a:ext cx="9601200" cy="28575"/>
          </a:xfrm>
          <a:custGeom>
            <a:avLst/>
            <a:gdLst/>
            <a:ahLst/>
            <a:cxnLst/>
            <a:rect l="l" t="t" r="r" b="b"/>
            <a:pathLst>
              <a:path w="9601200" h="28575">
                <a:moveTo>
                  <a:pt x="9601200" y="0"/>
                </a:moveTo>
                <a:lnTo>
                  <a:pt x="0" y="0"/>
                </a:lnTo>
                <a:lnTo>
                  <a:pt x="0" y="28575"/>
                </a:lnTo>
                <a:lnTo>
                  <a:pt x="9601200" y="28575"/>
                </a:lnTo>
                <a:lnTo>
                  <a:pt x="9601200" y="0"/>
                </a:lnTo>
                <a:close/>
              </a:path>
            </a:pathLst>
          </a:custGeom>
          <a:solidFill>
            <a:srgbClr val="7968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462277" y="1363761"/>
            <a:ext cx="9687560" cy="5211445"/>
          </a:xfrm>
          <a:prstGeom prst="rect">
            <a:avLst/>
          </a:prstGeom>
        </p:spPr>
        <p:txBody>
          <a:bodyPr wrap="square" lIns="0" tIns="1657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05"/>
              </a:spcBef>
            </a:pPr>
            <a:r>
              <a:rPr dirty="0" sz="2800" b="1">
                <a:solidFill>
                  <a:srgbClr val="6D79E6"/>
                </a:solidFill>
                <a:latin typeface="Calibri"/>
                <a:cs typeface="Calibri"/>
              </a:rPr>
              <a:t>Bilingual</a:t>
            </a:r>
            <a:r>
              <a:rPr dirty="0" sz="2800" spc="-75" b="1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2800" spc="-10" b="1">
                <a:solidFill>
                  <a:srgbClr val="6D79E6"/>
                </a:solidFill>
                <a:latin typeface="Calibri"/>
                <a:cs typeface="Calibri"/>
              </a:rPr>
              <a:t>Warmline</a:t>
            </a:r>
            <a:r>
              <a:rPr dirty="0" sz="2800" spc="-70" b="1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6D79E6"/>
                </a:solidFill>
                <a:latin typeface="Calibri"/>
                <a:cs typeface="Calibri"/>
              </a:rPr>
              <a:t>Support:</a:t>
            </a:r>
            <a:r>
              <a:rPr dirty="0" sz="2800" spc="-40" b="1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(</a:t>
            </a:r>
            <a:r>
              <a:rPr dirty="0" sz="2400">
                <a:solidFill>
                  <a:srgbClr val="546170"/>
                </a:solidFill>
                <a:latin typeface="Calibri"/>
                <a:cs typeface="Calibri"/>
              </a:rPr>
              <a:t>510)</a:t>
            </a:r>
            <a:r>
              <a:rPr dirty="0" sz="2400" spc="-3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46170"/>
                </a:solidFill>
                <a:latin typeface="Calibri"/>
                <a:cs typeface="Calibri"/>
              </a:rPr>
              <a:t>547-</a:t>
            </a:r>
            <a:r>
              <a:rPr dirty="0" sz="2400" spc="-20">
                <a:solidFill>
                  <a:srgbClr val="546170"/>
                </a:solidFill>
                <a:latin typeface="Calibri"/>
                <a:cs typeface="Calibri"/>
              </a:rPr>
              <a:t>7322</a:t>
            </a:r>
            <a:endParaRPr sz="24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1030"/>
              </a:spcBef>
              <a:buFont typeface="Arial"/>
              <a:buChar char="•"/>
              <a:tabLst>
                <a:tab pos="353695" algn="l"/>
              </a:tabLst>
            </a:pPr>
            <a:r>
              <a:rPr dirty="0" sz="2400">
                <a:solidFill>
                  <a:srgbClr val="546170"/>
                </a:solidFill>
                <a:latin typeface="Calibri"/>
                <a:cs typeface="Calibri"/>
              </a:rPr>
              <a:t>Monday</a:t>
            </a:r>
            <a:r>
              <a:rPr dirty="0" sz="24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46170"/>
                </a:solidFill>
                <a:latin typeface="Calibri"/>
                <a:cs typeface="Calibri"/>
              </a:rPr>
              <a:t>thru</a:t>
            </a:r>
            <a:r>
              <a:rPr dirty="0" sz="24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546170"/>
                </a:solidFill>
                <a:latin typeface="Calibri"/>
                <a:cs typeface="Calibri"/>
              </a:rPr>
              <a:t>Thursday</a:t>
            </a:r>
            <a:r>
              <a:rPr dirty="0" sz="24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46170"/>
                </a:solidFill>
                <a:latin typeface="Calibri"/>
                <a:cs typeface="Calibri"/>
              </a:rPr>
              <a:t>9:30AM</a:t>
            </a:r>
            <a:r>
              <a:rPr dirty="0" sz="2400" spc="-10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46170"/>
                </a:solidFill>
                <a:latin typeface="Calibri"/>
                <a:cs typeface="Calibri"/>
              </a:rPr>
              <a:t>–</a:t>
            </a:r>
            <a:r>
              <a:rPr dirty="0" sz="2400" spc="-3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546170"/>
                </a:solidFill>
                <a:latin typeface="Calibri"/>
                <a:cs typeface="Calibri"/>
              </a:rPr>
              <a:t>12:30PM</a:t>
            </a:r>
            <a:endParaRPr sz="2400">
              <a:latin typeface="Calibri"/>
              <a:cs typeface="Calibri"/>
            </a:endParaRPr>
          </a:p>
          <a:p>
            <a:pPr marL="353695" indent="-340995">
              <a:lnSpc>
                <a:spcPct val="100000"/>
              </a:lnSpc>
              <a:spcBef>
                <a:spcPts val="1440"/>
              </a:spcBef>
              <a:buFont typeface="Arial"/>
              <a:buChar char="•"/>
              <a:tabLst>
                <a:tab pos="353695" algn="l"/>
              </a:tabLst>
            </a:pPr>
            <a:r>
              <a:rPr dirty="0" sz="2400">
                <a:solidFill>
                  <a:srgbClr val="546170"/>
                </a:solidFill>
                <a:latin typeface="Calibri"/>
                <a:cs typeface="Calibri"/>
              </a:rPr>
              <a:t>Friday</a:t>
            </a:r>
            <a:r>
              <a:rPr dirty="0" sz="24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46170"/>
                </a:solidFill>
                <a:latin typeface="Calibri"/>
                <a:cs typeface="Calibri"/>
              </a:rPr>
              <a:t>9:30PM</a:t>
            </a:r>
            <a:r>
              <a:rPr dirty="0" sz="24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546170"/>
                </a:solidFill>
                <a:latin typeface="Calibri"/>
                <a:cs typeface="Calibri"/>
              </a:rPr>
              <a:t>–</a:t>
            </a:r>
            <a:r>
              <a:rPr dirty="0" sz="24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546170"/>
                </a:solidFill>
                <a:latin typeface="Calibri"/>
                <a:cs typeface="Calibri"/>
              </a:rPr>
              <a:t>12:00PM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850"/>
              </a:spcBef>
              <a:buFont typeface="Arial"/>
              <a:buChar char="•"/>
            </a:pP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800" b="1">
                <a:solidFill>
                  <a:srgbClr val="6D79E6"/>
                </a:solidFill>
                <a:latin typeface="Calibri"/>
                <a:cs typeface="Calibri"/>
              </a:rPr>
              <a:t>Information</a:t>
            </a:r>
            <a:r>
              <a:rPr dirty="0" sz="2800" spc="-90" b="1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6D79E6"/>
                </a:solidFill>
                <a:latin typeface="Calibri"/>
                <a:cs typeface="Calibri"/>
              </a:rPr>
              <a:t>and</a:t>
            </a:r>
            <a:r>
              <a:rPr dirty="0" sz="2800" spc="-65" b="1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6D79E6"/>
                </a:solidFill>
                <a:latin typeface="Calibri"/>
                <a:cs typeface="Calibri"/>
              </a:rPr>
              <a:t>Resources</a:t>
            </a:r>
            <a:r>
              <a:rPr dirty="0" sz="2800" spc="-85" b="1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6D79E6"/>
                </a:solidFill>
                <a:latin typeface="Calibri"/>
                <a:cs typeface="Calibri"/>
              </a:rPr>
              <a:t>provided</a:t>
            </a:r>
            <a:r>
              <a:rPr dirty="0" sz="2800" spc="-80" b="1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6D79E6"/>
                </a:solidFill>
                <a:latin typeface="Calibri"/>
                <a:cs typeface="Calibri"/>
              </a:rPr>
              <a:t>to</a:t>
            </a:r>
            <a:r>
              <a:rPr dirty="0" sz="2800" spc="-50" b="1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2800" b="1">
                <a:solidFill>
                  <a:srgbClr val="6D79E6"/>
                </a:solidFill>
                <a:latin typeface="Calibri"/>
                <a:cs typeface="Calibri"/>
              </a:rPr>
              <a:t>families</a:t>
            </a:r>
            <a:r>
              <a:rPr dirty="0" sz="2800" spc="-80" b="1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–</a:t>
            </a:r>
            <a:r>
              <a:rPr dirty="0" sz="28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some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examples:</a:t>
            </a:r>
            <a:endParaRPr sz="28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144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700" b="1">
                <a:solidFill>
                  <a:srgbClr val="546170"/>
                </a:solidFill>
                <a:latin typeface="Calibri"/>
                <a:cs typeface="Calibri"/>
              </a:rPr>
              <a:t>Childcare</a:t>
            </a:r>
            <a:r>
              <a:rPr dirty="0" sz="2700" spc="-13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546170"/>
                </a:solidFill>
                <a:latin typeface="Calibri"/>
                <a:cs typeface="Calibri"/>
              </a:rPr>
              <a:t>Resource</a:t>
            </a:r>
            <a:r>
              <a:rPr dirty="0" sz="2700" spc="-75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2700" spc="-4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spc="-20" b="1">
                <a:solidFill>
                  <a:srgbClr val="546170"/>
                </a:solidFill>
                <a:latin typeface="Calibri"/>
                <a:cs typeface="Calibri"/>
              </a:rPr>
              <a:t>Referral</a:t>
            </a:r>
            <a:r>
              <a:rPr dirty="0" sz="2700" spc="-9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spc="-10" b="1">
                <a:solidFill>
                  <a:srgbClr val="546170"/>
                </a:solidFill>
                <a:latin typeface="Calibri"/>
                <a:cs typeface="Calibri"/>
              </a:rPr>
              <a:t>Agencies</a:t>
            </a:r>
            <a:endParaRPr sz="27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3244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700" b="1">
                <a:solidFill>
                  <a:srgbClr val="546170"/>
                </a:solidFill>
                <a:latin typeface="Calibri"/>
                <a:cs typeface="Calibri"/>
              </a:rPr>
              <a:t>Regional</a:t>
            </a:r>
            <a:r>
              <a:rPr dirty="0" sz="2700" spc="-11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546170"/>
                </a:solidFill>
                <a:latin typeface="Calibri"/>
                <a:cs typeface="Calibri"/>
              </a:rPr>
              <a:t>Center</a:t>
            </a:r>
            <a:r>
              <a:rPr dirty="0" sz="2700" spc="-7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546170"/>
                </a:solidFill>
                <a:latin typeface="Calibri"/>
                <a:cs typeface="Calibri"/>
              </a:rPr>
              <a:t>of</a:t>
            </a:r>
            <a:r>
              <a:rPr dirty="0" sz="2700" spc="-6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2700" spc="-35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b="1">
                <a:solidFill>
                  <a:srgbClr val="546170"/>
                </a:solidFill>
                <a:latin typeface="Calibri"/>
                <a:cs typeface="Calibri"/>
              </a:rPr>
              <a:t>East</a:t>
            </a:r>
            <a:r>
              <a:rPr dirty="0" sz="2700" spc="-70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spc="-25" b="1">
                <a:solidFill>
                  <a:srgbClr val="546170"/>
                </a:solidFill>
                <a:latin typeface="Calibri"/>
                <a:cs typeface="Calibri"/>
              </a:rPr>
              <a:t>Bay</a:t>
            </a:r>
            <a:endParaRPr sz="2700">
              <a:latin typeface="Calibri"/>
              <a:cs typeface="Calibri"/>
            </a:endParaRPr>
          </a:p>
          <a:p>
            <a:pPr marL="469900" marR="4050665" indent="-457834">
              <a:lnSpc>
                <a:spcPct val="100000"/>
              </a:lnSpc>
              <a:spcBef>
                <a:spcPts val="3240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2700" spc="-25" b="1">
                <a:solidFill>
                  <a:srgbClr val="546170"/>
                </a:solidFill>
                <a:latin typeface="Calibri"/>
                <a:cs typeface="Calibri"/>
              </a:rPr>
              <a:t>CAPTAIN</a:t>
            </a:r>
            <a:r>
              <a:rPr dirty="0" sz="2700" spc="-45" b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546170"/>
                </a:solidFill>
                <a:latin typeface="Calibri"/>
                <a:cs typeface="Calibri"/>
              </a:rPr>
              <a:t>–</a:t>
            </a:r>
            <a:r>
              <a:rPr dirty="0" sz="2700" spc="-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spc="-20">
                <a:solidFill>
                  <a:srgbClr val="546170"/>
                </a:solidFill>
                <a:latin typeface="Calibri"/>
                <a:cs typeface="Calibri"/>
              </a:rPr>
              <a:t>Evidence-</a:t>
            </a:r>
            <a:r>
              <a:rPr dirty="0" sz="2700">
                <a:solidFill>
                  <a:srgbClr val="546170"/>
                </a:solidFill>
                <a:latin typeface="Calibri"/>
                <a:cs typeface="Calibri"/>
              </a:rPr>
              <a:t>based</a:t>
            </a:r>
            <a:r>
              <a:rPr dirty="0" sz="2700" spc="-1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546170"/>
                </a:solidFill>
                <a:latin typeface="Calibri"/>
                <a:cs typeface="Calibri"/>
              </a:rPr>
              <a:t>resources </a:t>
            </a:r>
            <a:r>
              <a:rPr dirty="0" sz="2700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27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546170"/>
                </a:solidFill>
                <a:latin typeface="Calibri"/>
                <a:cs typeface="Calibri"/>
              </a:rPr>
              <a:t>support</a:t>
            </a:r>
            <a:r>
              <a:rPr dirty="0" sz="27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2700" spc="-3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546170"/>
                </a:solidFill>
                <a:latin typeface="Calibri"/>
                <a:cs typeface="Calibri"/>
              </a:rPr>
              <a:t>child</a:t>
            </a:r>
            <a:r>
              <a:rPr dirty="0" sz="27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>
                <a:solidFill>
                  <a:srgbClr val="546170"/>
                </a:solidFill>
                <a:latin typeface="Calibri"/>
                <a:cs typeface="Calibri"/>
              </a:rPr>
              <a:t>with</a:t>
            </a:r>
            <a:r>
              <a:rPr dirty="0" sz="27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700" spc="-10">
                <a:solidFill>
                  <a:srgbClr val="546170"/>
                </a:solidFill>
                <a:latin typeface="Calibri"/>
                <a:cs typeface="Calibri"/>
              </a:rPr>
              <a:t>autism.</a:t>
            </a:r>
            <a:endParaRPr sz="27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4619" rIns="0" bIns="0" rtlCol="0" vert="horz">
            <a:spAutoFit/>
          </a:bodyPr>
          <a:lstStyle/>
          <a:p>
            <a:pPr marL="3479800" marR="5080" indent="-1387475">
              <a:lnSpc>
                <a:spcPts val="4270"/>
              </a:lnSpc>
              <a:spcBef>
                <a:spcPts val="695"/>
              </a:spcBef>
            </a:pPr>
            <a:r>
              <a:rPr dirty="0" sz="4000"/>
              <a:t>Family</a:t>
            </a:r>
            <a:r>
              <a:rPr dirty="0" sz="4000" spc="-170"/>
              <a:t> </a:t>
            </a:r>
            <a:r>
              <a:rPr dirty="0" sz="4000"/>
              <a:t>Resource</a:t>
            </a:r>
            <a:r>
              <a:rPr dirty="0" sz="4000" spc="-145"/>
              <a:t> </a:t>
            </a:r>
            <a:r>
              <a:rPr dirty="0" sz="4000" spc="-20"/>
              <a:t>Navigators</a:t>
            </a:r>
            <a:r>
              <a:rPr dirty="0" sz="4000" spc="-120"/>
              <a:t> </a:t>
            </a:r>
            <a:r>
              <a:rPr dirty="0" sz="4000" spc="-10"/>
              <a:t>Overview </a:t>
            </a:r>
            <a:r>
              <a:rPr dirty="0" sz="4000" spc="-10">
                <a:solidFill>
                  <a:srgbClr val="FB693C"/>
                </a:solidFill>
              </a:rPr>
              <a:t>Information</a:t>
            </a:r>
            <a:r>
              <a:rPr dirty="0" sz="4000" spc="-60">
                <a:solidFill>
                  <a:srgbClr val="FB693C"/>
                </a:solidFill>
              </a:rPr>
              <a:t> </a:t>
            </a:r>
            <a:r>
              <a:rPr dirty="0" sz="4000">
                <a:solidFill>
                  <a:srgbClr val="FB693C"/>
                </a:solidFill>
              </a:rPr>
              <a:t>&amp;</a:t>
            </a:r>
            <a:r>
              <a:rPr dirty="0" sz="4000" spc="-75">
                <a:solidFill>
                  <a:srgbClr val="FB693C"/>
                </a:solidFill>
              </a:rPr>
              <a:t> </a:t>
            </a:r>
            <a:r>
              <a:rPr dirty="0" sz="4000" spc="-10">
                <a:solidFill>
                  <a:srgbClr val="FB693C"/>
                </a:solidFill>
              </a:rPr>
              <a:t>Resource</a:t>
            </a:r>
            <a:endParaRPr sz="4000"/>
          </a:p>
        </p:txBody>
      </p:sp>
      <p:pic>
        <p:nvPicPr>
          <p:cNvPr id="6" name="object 6" descr="">
            <a:hlinkClick r:id="rId3"/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890759" y="5047488"/>
            <a:ext cx="1325879" cy="466344"/>
          </a:xfrm>
          <a:prstGeom prst="rect">
            <a:avLst/>
          </a:prstGeom>
        </p:spPr>
      </p:pic>
      <p:pic>
        <p:nvPicPr>
          <p:cNvPr id="7" name="object 7" descr="">
            <a:hlinkClick r:id="rId5"/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9890759" y="5867400"/>
            <a:ext cx="1325879" cy="542544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8365363" y="6474358"/>
            <a:ext cx="3121660" cy="2711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1600" i="1">
                <a:solidFill>
                  <a:srgbClr val="546170"/>
                </a:solidFill>
                <a:latin typeface="Calibri"/>
                <a:cs typeface="Calibri"/>
              </a:rPr>
              <a:t>*Click</a:t>
            </a:r>
            <a:r>
              <a:rPr dirty="0" sz="1600" spc="-35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600" i="1">
                <a:solidFill>
                  <a:srgbClr val="546170"/>
                </a:solidFill>
                <a:latin typeface="Calibri"/>
                <a:cs typeface="Calibri"/>
              </a:rPr>
              <a:t>logos</a:t>
            </a:r>
            <a:r>
              <a:rPr dirty="0" sz="1600" spc="10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600" i="1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1600" spc="-15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600" i="1">
                <a:solidFill>
                  <a:srgbClr val="546170"/>
                </a:solidFill>
                <a:latin typeface="Calibri"/>
                <a:cs typeface="Calibri"/>
              </a:rPr>
              <a:t>view</a:t>
            </a:r>
            <a:r>
              <a:rPr dirty="0" sz="1600" spc="-50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600" i="1">
                <a:solidFill>
                  <a:srgbClr val="546170"/>
                </a:solidFill>
                <a:latin typeface="Calibri"/>
                <a:cs typeface="Calibri"/>
              </a:rPr>
              <a:t>more</a:t>
            </a:r>
            <a:r>
              <a:rPr dirty="0" sz="1600" spc="-30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600" spc="-10" i="1">
                <a:solidFill>
                  <a:srgbClr val="546170"/>
                </a:solidFill>
                <a:latin typeface="Calibri"/>
                <a:cs typeface="Calibri"/>
              </a:rPr>
              <a:t>information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9" name="object 9" descr="">
            <a:hlinkClick r:id="rId7"/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8180831" y="4111752"/>
            <a:ext cx="1255776" cy="594360"/>
          </a:xfrm>
          <a:prstGeom prst="rect">
            <a:avLst/>
          </a:prstGeom>
        </p:spPr>
      </p:pic>
      <p:pic>
        <p:nvPicPr>
          <p:cNvPr id="10" name="object 10" descr="">
            <a:hlinkClick r:id="rId9"/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808464" y="4111752"/>
            <a:ext cx="594359" cy="594360"/>
          </a:xfrm>
          <a:prstGeom prst="rect">
            <a:avLst/>
          </a:prstGeom>
        </p:spPr>
      </p:pic>
      <p:pic>
        <p:nvPicPr>
          <p:cNvPr id="11" name="object 11" descr="">
            <a:hlinkClick r:id="rId11"/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0671047" y="4111752"/>
            <a:ext cx="1252727" cy="594360"/>
          </a:xfrm>
          <a:prstGeom prst="rect">
            <a:avLst/>
          </a:prstGeom>
        </p:spPr>
      </p:pic>
      <p:pic>
        <p:nvPicPr>
          <p:cNvPr id="12" name="object 12" descr="">
            <a:hlinkClick r:id="rId13"/>
          </p:cNvPr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0125456" y="1865376"/>
            <a:ext cx="856488" cy="8656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DEBE0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0952" cy="5334000"/>
          </a:xfrm>
          <a:prstGeom prst="rect">
            <a:avLst/>
          </a:prstGeom>
        </p:spPr>
      </p:pic>
      <p:grpSp>
        <p:nvGrpSpPr>
          <p:cNvPr id="4" name="object 4" descr=""/>
          <p:cNvGrpSpPr/>
          <p:nvPr/>
        </p:nvGrpSpPr>
        <p:grpSpPr>
          <a:xfrm>
            <a:off x="9268968" y="762000"/>
            <a:ext cx="2923540" cy="5334000"/>
            <a:chOff x="9268968" y="762000"/>
            <a:chExt cx="2923540" cy="5334000"/>
          </a:xfrm>
        </p:grpSpPr>
        <p:sp>
          <p:nvSpPr>
            <p:cNvPr id="5" name="object 5" descr=""/>
            <p:cNvSpPr/>
            <p:nvPr/>
          </p:nvSpPr>
          <p:spPr>
            <a:xfrm>
              <a:off x="9268968" y="762000"/>
              <a:ext cx="2923540" cy="5334000"/>
            </a:xfrm>
            <a:custGeom>
              <a:avLst/>
              <a:gdLst/>
              <a:ahLst/>
              <a:cxnLst/>
              <a:rect l="l" t="t" r="r" b="b"/>
              <a:pathLst>
                <a:path w="2923540" h="5334000">
                  <a:moveTo>
                    <a:pt x="0" y="5334000"/>
                  </a:moveTo>
                  <a:lnTo>
                    <a:pt x="2923031" y="5334000"/>
                  </a:lnTo>
                  <a:lnTo>
                    <a:pt x="2923031" y="0"/>
                  </a:lnTo>
                  <a:lnTo>
                    <a:pt x="0" y="0"/>
                  </a:lnTo>
                  <a:lnTo>
                    <a:pt x="0" y="5334000"/>
                  </a:lnTo>
                  <a:close/>
                </a:path>
              </a:pathLst>
            </a:custGeom>
            <a:solidFill>
              <a:srgbClr val="C3C3C3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443221" y="3117396"/>
              <a:ext cx="169698" cy="169606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0443221" y="3470743"/>
              <a:ext cx="170180" cy="339725"/>
            </a:xfrm>
            <a:custGeom>
              <a:avLst/>
              <a:gdLst/>
              <a:ahLst/>
              <a:cxnLst/>
              <a:rect l="l" t="t" r="r" b="b"/>
              <a:pathLst>
                <a:path w="170179" h="339725">
                  <a:moveTo>
                    <a:pt x="163393" y="0"/>
                  </a:moveTo>
                  <a:lnTo>
                    <a:pt x="155555" y="0"/>
                  </a:lnTo>
                  <a:lnTo>
                    <a:pt x="147776" y="0"/>
                  </a:lnTo>
                  <a:lnTo>
                    <a:pt x="141412" y="6301"/>
                  </a:lnTo>
                  <a:lnTo>
                    <a:pt x="141412" y="310921"/>
                  </a:lnTo>
                  <a:lnTo>
                    <a:pt x="99001" y="310921"/>
                  </a:lnTo>
                  <a:lnTo>
                    <a:pt x="99001" y="127181"/>
                  </a:lnTo>
                  <a:lnTo>
                    <a:pt x="70715" y="127181"/>
                  </a:lnTo>
                  <a:lnTo>
                    <a:pt x="70715" y="310921"/>
                  </a:lnTo>
                  <a:lnTo>
                    <a:pt x="28286" y="310921"/>
                  </a:lnTo>
                  <a:lnTo>
                    <a:pt x="28286" y="6301"/>
                  </a:lnTo>
                  <a:lnTo>
                    <a:pt x="21957" y="0"/>
                  </a:lnTo>
                  <a:lnTo>
                    <a:pt x="6334" y="0"/>
                  </a:lnTo>
                  <a:lnTo>
                    <a:pt x="0" y="6301"/>
                  </a:lnTo>
                  <a:lnTo>
                    <a:pt x="0" y="339189"/>
                  </a:lnTo>
                  <a:lnTo>
                    <a:pt x="169698" y="339189"/>
                  </a:lnTo>
                  <a:lnTo>
                    <a:pt x="169698" y="6301"/>
                  </a:lnTo>
                  <a:lnTo>
                    <a:pt x="163393" y="0"/>
                  </a:lnTo>
                  <a:close/>
                </a:path>
              </a:pathLst>
            </a:custGeom>
            <a:solidFill>
              <a:srgbClr val="FB693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153194" y="3117396"/>
              <a:ext cx="169716" cy="169606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10097100" y="3470743"/>
              <a:ext cx="282575" cy="339725"/>
            </a:xfrm>
            <a:custGeom>
              <a:avLst/>
              <a:gdLst/>
              <a:ahLst/>
              <a:cxnLst/>
              <a:rect l="l" t="t" r="r" b="b"/>
              <a:pathLst>
                <a:path w="282575" h="339725">
                  <a:moveTo>
                    <a:pt x="84380" y="211984"/>
                  </a:moveTo>
                  <a:lnTo>
                    <a:pt x="56094" y="211984"/>
                  </a:lnTo>
                  <a:lnTo>
                    <a:pt x="56094" y="339189"/>
                  </a:lnTo>
                  <a:lnTo>
                    <a:pt x="225811" y="339189"/>
                  </a:lnTo>
                  <a:lnTo>
                    <a:pt x="225811" y="310921"/>
                  </a:lnTo>
                  <a:lnTo>
                    <a:pt x="84380" y="310921"/>
                  </a:lnTo>
                  <a:lnTo>
                    <a:pt x="84380" y="211984"/>
                  </a:lnTo>
                  <a:close/>
                </a:path>
                <a:path w="282575" h="339725">
                  <a:moveTo>
                    <a:pt x="155095" y="211984"/>
                  </a:moveTo>
                  <a:lnTo>
                    <a:pt x="126809" y="211984"/>
                  </a:lnTo>
                  <a:lnTo>
                    <a:pt x="126809" y="310921"/>
                  </a:lnTo>
                  <a:lnTo>
                    <a:pt x="155096" y="310921"/>
                  </a:lnTo>
                  <a:lnTo>
                    <a:pt x="155095" y="211984"/>
                  </a:lnTo>
                  <a:close/>
                </a:path>
                <a:path w="282575" h="339725">
                  <a:moveTo>
                    <a:pt x="225811" y="211984"/>
                  </a:moveTo>
                  <a:lnTo>
                    <a:pt x="197525" y="211984"/>
                  </a:lnTo>
                  <a:lnTo>
                    <a:pt x="197525" y="310921"/>
                  </a:lnTo>
                  <a:lnTo>
                    <a:pt x="225811" y="310921"/>
                  </a:lnTo>
                  <a:lnTo>
                    <a:pt x="225811" y="211984"/>
                  </a:lnTo>
                  <a:close/>
                </a:path>
                <a:path w="282575" h="339725">
                  <a:moveTo>
                    <a:pt x="78045" y="0"/>
                  </a:moveTo>
                  <a:lnTo>
                    <a:pt x="62423" y="0"/>
                  </a:lnTo>
                  <a:lnTo>
                    <a:pt x="56094" y="6301"/>
                  </a:lnTo>
                  <a:lnTo>
                    <a:pt x="56094" y="70787"/>
                  </a:lnTo>
                  <a:lnTo>
                    <a:pt x="0" y="211984"/>
                  </a:lnTo>
                  <a:lnTo>
                    <a:pt x="282123" y="211984"/>
                  </a:lnTo>
                  <a:lnTo>
                    <a:pt x="270850" y="183716"/>
                  </a:lnTo>
                  <a:lnTo>
                    <a:pt x="41668" y="183716"/>
                  </a:lnTo>
                  <a:lnTo>
                    <a:pt x="84050" y="77029"/>
                  </a:lnTo>
                  <a:lnTo>
                    <a:pt x="84392" y="75262"/>
                  </a:lnTo>
                  <a:lnTo>
                    <a:pt x="84380" y="6301"/>
                  </a:lnTo>
                  <a:lnTo>
                    <a:pt x="78045" y="0"/>
                  </a:lnTo>
                  <a:close/>
                </a:path>
                <a:path w="282575" h="339725">
                  <a:moveTo>
                    <a:pt x="219476" y="0"/>
                  </a:moveTo>
                  <a:lnTo>
                    <a:pt x="203853" y="0"/>
                  </a:lnTo>
                  <a:lnTo>
                    <a:pt x="197524" y="6301"/>
                  </a:lnTo>
                  <a:lnTo>
                    <a:pt x="197507" y="75262"/>
                  </a:lnTo>
                  <a:lnTo>
                    <a:pt x="197825" y="77029"/>
                  </a:lnTo>
                  <a:lnTo>
                    <a:pt x="198467" y="78737"/>
                  </a:lnTo>
                  <a:lnTo>
                    <a:pt x="240401" y="183716"/>
                  </a:lnTo>
                  <a:lnTo>
                    <a:pt x="270850" y="183716"/>
                  </a:lnTo>
                  <a:lnTo>
                    <a:pt x="225811" y="70787"/>
                  </a:lnTo>
                  <a:lnTo>
                    <a:pt x="225810" y="6301"/>
                  </a:lnTo>
                  <a:lnTo>
                    <a:pt x="219476" y="0"/>
                  </a:lnTo>
                  <a:close/>
                </a:path>
              </a:pathLst>
            </a:custGeom>
            <a:solidFill>
              <a:srgbClr val="FB693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0" name="object 10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15937" y="3117396"/>
              <a:ext cx="169716" cy="169606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10061067" y="3315233"/>
              <a:ext cx="1217295" cy="495300"/>
            </a:xfrm>
            <a:custGeom>
              <a:avLst/>
              <a:gdLst/>
              <a:ahLst/>
              <a:cxnLst/>
              <a:rect l="l" t="t" r="r" b="b"/>
              <a:pathLst>
                <a:path w="1217295" h="495300">
                  <a:moveTo>
                    <a:pt x="1124585" y="161823"/>
                  </a:moveTo>
                  <a:lnTo>
                    <a:pt x="1118209" y="155511"/>
                  </a:lnTo>
                  <a:lnTo>
                    <a:pt x="1110437" y="155511"/>
                  </a:lnTo>
                  <a:lnTo>
                    <a:pt x="1102601" y="155511"/>
                  </a:lnTo>
                  <a:lnTo>
                    <a:pt x="1096289" y="161823"/>
                  </a:lnTo>
                  <a:lnTo>
                    <a:pt x="1096289" y="466432"/>
                  </a:lnTo>
                  <a:lnTo>
                    <a:pt x="1053858" y="466432"/>
                  </a:lnTo>
                  <a:lnTo>
                    <a:pt x="1053858" y="282702"/>
                  </a:lnTo>
                  <a:lnTo>
                    <a:pt x="1025575" y="282702"/>
                  </a:lnTo>
                  <a:lnTo>
                    <a:pt x="1025575" y="466432"/>
                  </a:lnTo>
                  <a:lnTo>
                    <a:pt x="983145" y="466432"/>
                  </a:lnTo>
                  <a:lnTo>
                    <a:pt x="983145" y="161823"/>
                  </a:lnTo>
                  <a:lnTo>
                    <a:pt x="976782" y="155511"/>
                  </a:lnTo>
                  <a:lnTo>
                    <a:pt x="961174" y="155511"/>
                  </a:lnTo>
                  <a:lnTo>
                    <a:pt x="954862" y="161823"/>
                  </a:lnTo>
                  <a:lnTo>
                    <a:pt x="954862" y="494703"/>
                  </a:lnTo>
                  <a:lnTo>
                    <a:pt x="1124585" y="494703"/>
                  </a:lnTo>
                  <a:lnTo>
                    <a:pt x="1124585" y="161823"/>
                  </a:lnTo>
                  <a:close/>
                </a:path>
                <a:path w="1217295" h="495300">
                  <a:moveTo>
                    <a:pt x="1216698" y="235623"/>
                  </a:moveTo>
                  <a:lnTo>
                    <a:pt x="1157998" y="62357"/>
                  </a:lnTo>
                  <a:lnTo>
                    <a:pt x="1129118" y="25488"/>
                  </a:lnTo>
                  <a:lnTo>
                    <a:pt x="1085786" y="6375"/>
                  </a:lnTo>
                  <a:lnTo>
                    <a:pt x="1039723" y="0"/>
                  </a:lnTo>
                  <a:lnTo>
                    <a:pt x="993660" y="6375"/>
                  </a:lnTo>
                  <a:lnTo>
                    <a:pt x="950328" y="25488"/>
                  </a:lnTo>
                  <a:lnTo>
                    <a:pt x="924509" y="55867"/>
                  </a:lnTo>
                  <a:lnTo>
                    <a:pt x="894816" y="137668"/>
                  </a:lnTo>
                  <a:lnTo>
                    <a:pt x="867943" y="62357"/>
                  </a:lnTo>
                  <a:lnTo>
                    <a:pt x="839063" y="25488"/>
                  </a:lnTo>
                  <a:lnTo>
                    <a:pt x="795731" y="6375"/>
                  </a:lnTo>
                  <a:lnTo>
                    <a:pt x="749668" y="0"/>
                  </a:lnTo>
                  <a:lnTo>
                    <a:pt x="703605" y="6375"/>
                  </a:lnTo>
                  <a:lnTo>
                    <a:pt x="660273" y="25488"/>
                  </a:lnTo>
                  <a:lnTo>
                    <a:pt x="634466" y="55867"/>
                  </a:lnTo>
                  <a:lnTo>
                    <a:pt x="608533" y="127419"/>
                  </a:lnTo>
                  <a:lnTo>
                    <a:pt x="585317" y="62407"/>
                  </a:lnTo>
                  <a:lnTo>
                    <a:pt x="556387" y="25539"/>
                  </a:lnTo>
                  <a:lnTo>
                    <a:pt x="513638" y="6032"/>
                  </a:lnTo>
                  <a:lnTo>
                    <a:pt x="467004" y="38"/>
                  </a:lnTo>
                  <a:lnTo>
                    <a:pt x="443407" y="1282"/>
                  </a:lnTo>
                  <a:lnTo>
                    <a:pt x="398322" y="14109"/>
                  </a:lnTo>
                  <a:lnTo>
                    <a:pt x="362826" y="39039"/>
                  </a:lnTo>
                  <a:lnTo>
                    <a:pt x="322135" y="137617"/>
                  </a:lnTo>
                  <a:lnTo>
                    <a:pt x="295262" y="62357"/>
                  </a:lnTo>
                  <a:lnTo>
                    <a:pt x="266357" y="25488"/>
                  </a:lnTo>
                  <a:lnTo>
                    <a:pt x="223583" y="6007"/>
                  </a:lnTo>
                  <a:lnTo>
                    <a:pt x="176974" y="38"/>
                  </a:lnTo>
                  <a:lnTo>
                    <a:pt x="153377" y="1282"/>
                  </a:lnTo>
                  <a:lnTo>
                    <a:pt x="108292" y="14109"/>
                  </a:lnTo>
                  <a:lnTo>
                    <a:pt x="72796" y="39039"/>
                  </a:lnTo>
                  <a:lnTo>
                    <a:pt x="3022" y="218173"/>
                  </a:lnTo>
                  <a:lnTo>
                    <a:pt x="0" y="235648"/>
                  </a:lnTo>
                  <a:lnTo>
                    <a:pt x="3340" y="252539"/>
                  </a:lnTo>
                  <a:lnTo>
                    <a:pt x="12395" y="267182"/>
                  </a:lnTo>
                  <a:lnTo>
                    <a:pt x="26517" y="277952"/>
                  </a:lnTo>
                  <a:lnTo>
                    <a:pt x="32753" y="280885"/>
                  </a:lnTo>
                  <a:lnTo>
                    <a:pt x="39547" y="282397"/>
                  </a:lnTo>
                  <a:lnTo>
                    <a:pt x="54241" y="282397"/>
                  </a:lnTo>
                  <a:lnTo>
                    <a:pt x="60579" y="276072"/>
                  </a:lnTo>
                  <a:lnTo>
                    <a:pt x="60579" y="260464"/>
                  </a:lnTo>
                  <a:lnTo>
                    <a:pt x="54241" y="254165"/>
                  </a:lnTo>
                  <a:lnTo>
                    <a:pt x="40995" y="253517"/>
                  </a:lnTo>
                  <a:lnTo>
                    <a:pt x="32943" y="247751"/>
                  </a:lnTo>
                  <a:lnTo>
                    <a:pt x="29464" y="241668"/>
                  </a:lnTo>
                  <a:lnTo>
                    <a:pt x="28282" y="234759"/>
                  </a:lnTo>
                  <a:lnTo>
                    <a:pt x="29667" y="227660"/>
                  </a:lnTo>
                  <a:lnTo>
                    <a:pt x="87147" y="68414"/>
                  </a:lnTo>
                  <a:lnTo>
                    <a:pt x="120777" y="39535"/>
                  </a:lnTo>
                  <a:lnTo>
                    <a:pt x="157695" y="29286"/>
                  </a:lnTo>
                  <a:lnTo>
                    <a:pt x="176974" y="28308"/>
                  </a:lnTo>
                  <a:lnTo>
                    <a:pt x="196265" y="29286"/>
                  </a:lnTo>
                  <a:lnTo>
                    <a:pt x="233184" y="39560"/>
                  </a:lnTo>
                  <a:lnTo>
                    <a:pt x="266839" y="68478"/>
                  </a:lnTo>
                  <a:lnTo>
                    <a:pt x="307098" y="179425"/>
                  </a:lnTo>
                  <a:lnTo>
                    <a:pt x="293065" y="218173"/>
                  </a:lnTo>
                  <a:lnTo>
                    <a:pt x="290029" y="235648"/>
                  </a:lnTo>
                  <a:lnTo>
                    <a:pt x="316572" y="277952"/>
                  </a:lnTo>
                  <a:lnTo>
                    <a:pt x="329590" y="282409"/>
                  </a:lnTo>
                  <a:lnTo>
                    <a:pt x="344297" y="282397"/>
                  </a:lnTo>
                  <a:lnTo>
                    <a:pt x="350621" y="276072"/>
                  </a:lnTo>
                  <a:lnTo>
                    <a:pt x="350621" y="260464"/>
                  </a:lnTo>
                  <a:lnTo>
                    <a:pt x="344297" y="254165"/>
                  </a:lnTo>
                  <a:lnTo>
                    <a:pt x="331038" y="253517"/>
                  </a:lnTo>
                  <a:lnTo>
                    <a:pt x="322986" y="247751"/>
                  </a:lnTo>
                  <a:lnTo>
                    <a:pt x="319506" y="241668"/>
                  </a:lnTo>
                  <a:lnTo>
                    <a:pt x="318325" y="234759"/>
                  </a:lnTo>
                  <a:lnTo>
                    <a:pt x="319697" y="227660"/>
                  </a:lnTo>
                  <a:lnTo>
                    <a:pt x="377177" y="68414"/>
                  </a:lnTo>
                  <a:lnTo>
                    <a:pt x="410819" y="39535"/>
                  </a:lnTo>
                  <a:lnTo>
                    <a:pt x="447725" y="29286"/>
                  </a:lnTo>
                  <a:lnTo>
                    <a:pt x="467004" y="28308"/>
                  </a:lnTo>
                  <a:lnTo>
                    <a:pt x="486295" y="29286"/>
                  </a:lnTo>
                  <a:lnTo>
                    <a:pt x="523214" y="39560"/>
                  </a:lnTo>
                  <a:lnTo>
                    <a:pt x="556856" y="68478"/>
                  </a:lnTo>
                  <a:lnTo>
                    <a:pt x="593445" y="169176"/>
                  </a:lnTo>
                  <a:lnTo>
                    <a:pt x="575716" y="218122"/>
                  </a:lnTo>
                  <a:lnTo>
                    <a:pt x="572693" y="235623"/>
                  </a:lnTo>
                  <a:lnTo>
                    <a:pt x="599224" y="277926"/>
                  </a:lnTo>
                  <a:lnTo>
                    <a:pt x="612254" y="282371"/>
                  </a:lnTo>
                  <a:lnTo>
                    <a:pt x="626922" y="282371"/>
                  </a:lnTo>
                  <a:lnTo>
                    <a:pt x="633285" y="276047"/>
                  </a:lnTo>
                  <a:lnTo>
                    <a:pt x="633285" y="260464"/>
                  </a:lnTo>
                  <a:lnTo>
                    <a:pt x="626922" y="254101"/>
                  </a:lnTo>
                  <a:lnTo>
                    <a:pt x="613664" y="253517"/>
                  </a:lnTo>
                  <a:lnTo>
                    <a:pt x="605612" y="247713"/>
                  </a:lnTo>
                  <a:lnTo>
                    <a:pt x="602132" y="241617"/>
                  </a:lnTo>
                  <a:lnTo>
                    <a:pt x="600964" y="234696"/>
                  </a:lnTo>
                  <a:lnTo>
                    <a:pt x="602348" y="227596"/>
                  </a:lnTo>
                  <a:lnTo>
                    <a:pt x="659803" y="68529"/>
                  </a:lnTo>
                  <a:lnTo>
                    <a:pt x="711974" y="33439"/>
                  </a:lnTo>
                  <a:lnTo>
                    <a:pt x="749668" y="28346"/>
                  </a:lnTo>
                  <a:lnTo>
                    <a:pt x="787361" y="33439"/>
                  </a:lnTo>
                  <a:lnTo>
                    <a:pt x="822921" y="48742"/>
                  </a:lnTo>
                  <a:lnTo>
                    <a:pt x="832446" y="57581"/>
                  </a:lnTo>
                  <a:lnTo>
                    <a:pt x="839533" y="68529"/>
                  </a:lnTo>
                  <a:lnTo>
                    <a:pt x="879792" y="179425"/>
                  </a:lnTo>
                  <a:lnTo>
                    <a:pt x="865759" y="218173"/>
                  </a:lnTo>
                  <a:lnTo>
                    <a:pt x="862711" y="235648"/>
                  </a:lnTo>
                  <a:lnTo>
                    <a:pt x="889279" y="277952"/>
                  </a:lnTo>
                  <a:lnTo>
                    <a:pt x="902296" y="282397"/>
                  </a:lnTo>
                  <a:lnTo>
                    <a:pt x="916978" y="282397"/>
                  </a:lnTo>
                  <a:lnTo>
                    <a:pt x="923277" y="276072"/>
                  </a:lnTo>
                  <a:lnTo>
                    <a:pt x="923277" y="260464"/>
                  </a:lnTo>
                  <a:lnTo>
                    <a:pt x="916978" y="254165"/>
                  </a:lnTo>
                  <a:lnTo>
                    <a:pt x="903719" y="253517"/>
                  </a:lnTo>
                  <a:lnTo>
                    <a:pt x="895667" y="247751"/>
                  </a:lnTo>
                  <a:lnTo>
                    <a:pt x="892175" y="241668"/>
                  </a:lnTo>
                  <a:lnTo>
                    <a:pt x="891006" y="234759"/>
                  </a:lnTo>
                  <a:lnTo>
                    <a:pt x="892403" y="227660"/>
                  </a:lnTo>
                  <a:lnTo>
                    <a:pt x="949858" y="68414"/>
                  </a:lnTo>
                  <a:lnTo>
                    <a:pt x="1002017" y="33362"/>
                  </a:lnTo>
                  <a:lnTo>
                    <a:pt x="1039698" y="28270"/>
                  </a:lnTo>
                  <a:lnTo>
                    <a:pt x="1077391" y="33362"/>
                  </a:lnTo>
                  <a:lnTo>
                    <a:pt x="1112964" y="48628"/>
                  </a:lnTo>
                  <a:lnTo>
                    <a:pt x="1187043" y="227596"/>
                  </a:lnTo>
                  <a:lnTo>
                    <a:pt x="1188427" y="234696"/>
                  </a:lnTo>
                  <a:lnTo>
                    <a:pt x="1187272" y="241617"/>
                  </a:lnTo>
                  <a:lnTo>
                    <a:pt x="1183779" y="247688"/>
                  </a:lnTo>
                  <a:lnTo>
                    <a:pt x="1175727" y="253453"/>
                  </a:lnTo>
                  <a:lnTo>
                    <a:pt x="1162469" y="254101"/>
                  </a:lnTo>
                  <a:lnTo>
                    <a:pt x="1156106" y="260400"/>
                  </a:lnTo>
                  <a:lnTo>
                    <a:pt x="1156106" y="276021"/>
                  </a:lnTo>
                  <a:lnTo>
                    <a:pt x="1162469" y="282346"/>
                  </a:lnTo>
                  <a:lnTo>
                    <a:pt x="1177150" y="282346"/>
                  </a:lnTo>
                  <a:lnTo>
                    <a:pt x="1183982" y="280835"/>
                  </a:lnTo>
                  <a:lnTo>
                    <a:pt x="1190167" y="277888"/>
                  </a:lnTo>
                  <a:lnTo>
                    <a:pt x="1204290" y="267131"/>
                  </a:lnTo>
                  <a:lnTo>
                    <a:pt x="1213345" y="252501"/>
                  </a:lnTo>
                  <a:lnTo>
                    <a:pt x="1216698" y="235623"/>
                  </a:lnTo>
                  <a:close/>
                </a:path>
              </a:pathLst>
            </a:custGeom>
            <a:solidFill>
              <a:srgbClr val="FB693C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2" name="object 12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725887" y="3117396"/>
              <a:ext cx="169716" cy="169606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10059848" y="1282979"/>
              <a:ext cx="1231900" cy="4456430"/>
            </a:xfrm>
            <a:custGeom>
              <a:avLst/>
              <a:gdLst/>
              <a:ahLst/>
              <a:cxnLst/>
              <a:rect l="l" t="t" r="r" b="b"/>
              <a:pathLst>
                <a:path w="1231900" h="4456430">
                  <a:moveTo>
                    <a:pt x="578586" y="4173994"/>
                  </a:moveTo>
                  <a:lnTo>
                    <a:pt x="578180" y="4128605"/>
                  </a:lnTo>
                  <a:lnTo>
                    <a:pt x="572897" y="4088117"/>
                  </a:lnTo>
                  <a:lnTo>
                    <a:pt x="562838" y="4054703"/>
                  </a:lnTo>
                  <a:lnTo>
                    <a:pt x="550468" y="4034459"/>
                  </a:lnTo>
                  <a:lnTo>
                    <a:pt x="550468" y="4159593"/>
                  </a:lnTo>
                  <a:lnTo>
                    <a:pt x="546608" y="4213631"/>
                  </a:lnTo>
                  <a:lnTo>
                    <a:pt x="535470" y="4270133"/>
                  </a:lnTo>
                  <a:lnTo>
                    <a:pt x="516178" y="4325378"/>
                  </a:lnTo>
                  <a:lnTo>
                    <a:pt x="497573" y="4360608"/>
                  </a:lnTo>
                  <a:lnTo>
                    <a:pt x="471932" y="4393184"/>
                  </a:lnTo>
                  <a:lnTo>
                    <a:pt x="438556" y="4417098"/>
                  </a:lnTo>
                  <a:lnTo>
                    <a:pt x="396735" y="4426407"/>
                  </a:lnTo>
                  <a:lnTo>
                    <a:pt x="393915" y="4426153"/>
                  </a:lnTo>
                  <a:lnTo>
                    <a:pt x="379107" y="4424819"/>
                  </a:lnTo>
                  <a:lnTo>
                    <a:pt x="361835" y="4421225"/>
                  </a:lnTo>
                  <a:lnTo>
                    <a:pt x="345097" y="4415675"/>
                  </a:lnTo>
                  <a:lnTo>
                    <a:pt x="328930" y="4408144"/>
                  </a:lnTo>
                  <a:lnTo>
                    <a:pt x="316458" y="4401909"/>
                  </a:lnTo>
                  <a:lnTo>
                    <a:pt x="303847" y="4408144"/>
                  </a:lnTo>
                  <a:lnTo>
                    <a:pt x="287794" y="4415536"/>
                  </a:lnTo>
                  <a:lnTo>
                    <a:pt x="271056" y="4421035"/>
                  </a:lnTo>
                  <a:lnTo>
                    <a:pt x="253796" y="4424591"/>
                  </a:lnTo>
                  <a:lnTo>
                    <a:pt x="236181" y="4426153"/>
                  </a:lnTo>
                  <a:lnTo>
                    <a:pt x="193827" y="4416742"/>
                  </a:lnTo>
                  <a:lnTo>
                    <a:pt x="160020" y="4392561"/>
                  </a:lnTo>
                  <a:lnTo>
                    <a:pt x="134073" y="4359643"/>
                  </a:lnTo>
                  <a:lnTo>
                    <a:pt x="115239" y="4324032"/>
                  </a:lnTo>
                  <a:lnTo>
                    <a:pt x="95948" y="4268863"/>
                  </a:lnTo>
                  <a:lnTo>
                    <a:pt x="84785" y="4212463"/>
                  </a:lnTo>
                  <a:lnTo>
                    <a:pt x="80886" y="4158538"/>
                  </a:lnTo>
                  <a:lnTo>
                    <a:pt x="83375" y="4110812"/>
                  </a:lnTo>
                  <a:lnTo>
                    <a:pt x="91389" y="4072966"/>
                  </a:lnTo>
                  <a:lnTo>
                    <a:pt x="117729" y="4035120"/>
                  </a:lnTo>
                  <a:lnTo>
                    <a:pt x="170980" y="4016311"/>
                  </a:lnTo>
                  <a:lnTo>
                    <a:pt x="190017" y="4018394"/>
                  </a:lnTo>
                  <a:lnTo>
                    <a:pt x="208800" y="4022013"/>
                  </a:lnTo>
                  <a:lnTo>
                    <a:pt x="227215" y="4027132"/>
                  </a:lnTo>
                  <a:lnTo>
                    <a:pt x="245186" y="4033736"/>
                  </a:lnTo>
                  <a:lnTo>
                    <a:pt x="258165" y="4038219"/>
                  </a:lnTo>
                  <a:lnTo>
                    <a:pt x="296367" y="4046372"/>
                  </a:lnTo>
                  <a:lnTo>
                    <a:pt x="317385" y="4047223"/>
                  </a:lnTo>
                  <a:lnTo>
                    <a:pt x="320217" y="4047223"/>
                  </a:lnTo>
                  <a:lnTo>
                    <a:pt x="360426" y="4042359"/>
                  </a:lnTo>
                  <a:lnTo>
                    <a:pt x="382270" y="4035577"/>
                  </a:lnTo>
                  <a:lnTo>
                    <a:pt x="386778" y="4034015"/>
                  </a:lnTo>
                  <a:lnTo>
                    <a:pt x="404469" y="4027563"/>
                  </a:lnTo>
                  <a:lnTo>
                    <a:pt x="422592" y="4022560"/>
                  </a:lnTo>
                  <a:lnTo>
                    <a:pt x="441045" y="4019016"/>
                  </a:lnTo>
                  <a:lnTo>
                    <a:pt x="443204" y="4018788"/>
                  </a:lnTo>
                  <a:lnTo>
                    <a:pt x="459765" y="4016972"/>
                  </a:lnTo>
                  <a:lnTo>
                    <a:pt x="497065" y="4025722"/>
                  </a:lnTo>
                  <a:lnTo>
                    <a:pt x="527075" y="4049484"/>
                  </a:lnTo>
                  <a:lnTo>
                    <a:pt x="547916" y="4111739"/>
                  </a:lnTo>
                  <a:lnTo>
                    <a:pt x="550468" y="4159593"/>
                  </a:lnTo>
                  <a:lnTo>
                    <a:pt x="550468" y="4034459"/>
                  </a:lnTo>
                  <a:lnTo>
                    <a:pt x="508584" y="3999814"/>
                  </a:lnTo>
                  <a:lnTo>
                    <a:pt x="459790" y="3988739"/>
                  </a:lnTo>
                  <a:lnTo>
                    <a:pt x="434924" y="3990962"/>
                  </a:lnTo>
                  <a:lnTo>
                    <a:pt x="410616" y="3996588"/>
                  </a:lnTo>
                  <a:lnTo>
                    <a:pt x="387057" y="4004056"/>
                  </a:lnTo>
                  <a:lnTo>
                    <a:pt x="364477" y="4011803"/>
                  </a:lnTo>
                  <a:lnTo>
                    <a:pt x="354787" y="4014635"/>
                  </a:lnTo>
                  <a:lnTo>
                    <a:pt x="344932" y="4016743"/>
                  </a:lnTo>
                  <a:lnTo>
                    <a:pt x="334949" y="4018127"/>
                  </a:lnTo>
                  <a:lnTo>
                    <a:pt x="324878" y="4018788"/>
                  </a:lnTo>
                  <a:lnTo>
                    <a:pt x="324688" y="4017835"/>
                  </a:lnTo>
                  <a:lnTo>
                    <a:pt x="323469" y="4011434"/>
                  </a:lnTo>
                  <a:lnTo>
                    <a:pt x="321919" y="4004614"/>
                  </a:lnTo>
                  <a:lnTo>
                    <a:pt x="320090" y="3997617"/>
                  </a:lnTo>
                  <a:lnTo>
                    <a:pt x="318020" y="3990683"/>
                  </a:lnTo>
                  <a:lnTo>
                    <a:pt x="338531" y="3985539"/>
                  </a:lnTo>
                  <a:lnTo>
                    <a:pt x="357949" y="3977436"/>
                  </a:lnTo>
                  <a:lnTo>
                    <a:pt x="375945" y="3966565"/>
                  </a:lnTo>
                  <a:lnTo>
                    <a:pt x="379120" y="3963911"/>
                  </a:lnTo>
                  <a:lnTo>
                    <a:pt x="392201" y="3953052"/>
                  </a:lnTo>
                  <a:lnTo>
                    <a:pt x="418020" y="3915054"/>
                  </a:lnTo>
                  <a:lnTo>
                    <a:pt x="430288" y="3875659"/>
                  </a:lnTo>
                  <a:lnTo>
                    <a:pt x="433844" y="3845229"/>
                  </a:lnTo>
                  <a:lnTo>
                    <a:pt x="433971" y="3844213"/>
                  </a:lnTo>
                  <a:lnTo>
                    <a:pt x="433997" y="3830091"/>
                  </a:lnTo>
                  <a:lnTo>
                    <a:pt x="433285" y="3817493"/>
                  </a:lnTo>
                  <a:lnTo>
                    <a:pt x="420674" y="3816781"/>
                  </a:lnTo>
                  <a:lnTo>
                    <a:pt x="406412" y="3816820"/>
                  </a:lnTo>
                  <a:lnTo>
                    <a:pt x="405599" y="3816921"/>
                  </a:lnTo>
                  <a:lnTo>
                    <a:pt x="405599" y="3845229"/>
                  </a:lnTo>
                  <a:lnTo>
                    <a:pt x="403580" y="3864114"/>
                  </a:lnTo>
                  <a:lnTo>
                    <a:pt x="388315" y="3911282"/>
                  </a:lnTo>
                  <a:lnTo>
                    <a:pt x="357886" y="3944620"/>
                  </a:lnTo>
                  <a:lnTo>
                    <a:pt x="307390" y="3963911"/>
                  </a:lnTo>
                  <a:lnTo>
                    <a:pt x="303390" y="3955808"/>
                  </a:lnTo>
                  <a:lnTo>
                    <a:pt x="299085" y="3947845"/>
                  </a:lnTo>
                  <a:lnTo>
                    <a:pt x="294500" y="3940060"/>
                  </a:lnTo>
                  <a:lnTo>
                    <a:pt x="289610" y="3932440"/>
                  </a:lnTo>
                  <a:lnTo>
                    <a:pt x="293878" y="3917619"/>
                  </a:lnTo>
                  <a:lnTo>
                    <a:pt x="299427" y="3905008"/>
                  </a:lnTo>
                  <a:lnTo>
                    <a:pt x="300062" y="3903548"/>
                  </a:lnTo>
                  <a:lnTo>
                    <a:pt x="308063" y="3890429"/>
                  </a:lnTo>
                  <a:lnTo>
                    <a:pt x="339432" y="3862336"/>
                  </a:lnTo>
                  <a:lnTo>
                    <a:pt x="386613" y="3847223"/>
                  </a:lnTo>
                  <a:lnTo>
                    <a:pt x="405599" y="3845229"/>
                  </a:lnTo>
                  <a:lnTo>
                    <a:pt x="405599" y="3816921"/>
                  </a:lnTo>
                  <a:lnTo>
                    <a:pt x="335305" y="3832733"/>
                  </a:lnTo>
                  <a:lnTo>
                    <a:pt x="297637" y="3858539"/>
                  </a:lnTo>
                  <a:lnTo>
                    <a:pt x="273989" y="3892308"/>
                  </a:lnTo>
                  <a:lnTo>
                    <a:pt x="268592" y="3905008"/>
                  </a:lnTo>
                  <a:lnTo>
                    <a:pt x="253390" y="3888613"/>
                  </a:lnTo>
                  <a:lnTo>
                    <a:pt x="236816" y="3873652"/>
                  </a:lnTo>
                  <a:lnTo>
                    <a:pt x="218986" y="3860215"/>
                  </a:lnTo>
                  <a:lnTo>
                    <a:pt x="199986" y="3848354"/>
                  </a:lnTo>
                  <a:lnTo>
                    <a:pt x="187350" y="3873677"/>
                  </a:lnTo>
                  <a:lnTo>
                    <a:pt x="210032" y="3888638"/>
                  </a:lnTo>
                  <a:lnTo>
                    <a:pt x="242328" y="3918293"/>
                  </a:lnTo>
                  <a:lnTo>
                    <a:pt x="274294" y="3961688"/>
                  </a:lnTo>
                  <a:lnTo>
                    <a:pt x="295960" y="4017835"/>
                  </a:lnTo>
                  <a:lnTo>
                    <a:pt x="288683" y="4016794"/>
                  </a:lnTo>
                  <a:lnTo>
                    <a:pt x="244589" y="4003611"/>
                  </a:lnTo>
                  <a:lnTo>
                    <a:pt x="220814" y="3996029"/>
                  </a:lnTo>
                  <a:lnTo>
                    <a:pt x="196227" y="3990302"/>
                  </a:lnTo>
                  <a:lnTo>
                    <a:pt x="171132" y="3988041"/>
                  </a:lnTo>
                  <a:lnTo>
                    <a:pt x="146062" y="3990886"/>
                  </a:lnTo>
                  <a:lnTo>
                    <a:pt x="101295" y="4012120"/>
                  </a:lnTo>
                  <a:lnTo>
                    <a:pt x="68453" y="4053929"/>
                  </a:lnTo>
                  <a:lnTo>
                    <a:pt x="53162" y="4127919"/>
                  </a:lnTo>
                  <a:lnTo>
                    <a:pt x="52882" y="4173994"/>
                  </a:lnTo>
                  <a:lnTo>
                    <a:pt x="57467" y="4221569"/>
                  </a:lnTo>
                  <a:lnTo>
                    <a:pt x="67183" y="4270375"/>
                  </a:lnTo>
                  <a:lnTo>
                    <a:pt x="82029" y="4317593"/>
                  </a:lnTo>
                  <a:lnTo>
                    <a:pt x="102095" y="4361078"/>
                  </a:lnTo>
                  <a:lnTo>
                    <a:pt x="127469" y="4398670"/>
                  </a:lnTo>
                  <a:lnTo>
                    <a:pt x="158216" y="4428198"/>
                  </a:lnTo>
                  <a:lnTo>
                    <a:pt x="194437" y="4447502"/>
                  </a:lnTo>
                  <a:lnTo>
                    <a:pt x="236181" y="4454423"/>
                  </a:lnTo>
                  <a:lnTo>
                    <a:pt x="257048" y="4452696"/>
                  </a:lnTo>
                  <a:lnTo>
                    <a:pt x="277507" y="4448594"/>
                  </a:lnTo>
                  <a:lnTo>
                    <a:pt x="297357" y="4442168"/>
                  </a:lnTo>
                  <a:lnTo>
                    <a:pt x="316395" y="4433468"/>
                  </a:lnTo>
                  <a:lnTo>
                    <a:pt x="335457" y="4442269"/>
                  </a:lnTo>
                  <a:lnTo>
                    <a:pt x="355333" y="4448772"/>
                  </a:lnTo>
                  <a:lnTo>
                    <a:pt x="375818" y="4452925"/>
                  </a:lnTo>
                  <a:lnTo>
                    <a:pt x="396735" y="4454677"/>
                  </a:lnTo>
                  <a:lnTo>
                    <a:pt x="438213" y="4447768"/>
                  </a:lnTo>
                  <a:lnTo>
                    <a:pt x="464883" y="4433468"/>
                  </a:lnTo>
                  <a:lnTo>
                    <a:pt x="474179" y="4428490"/>
                  </a:lnTo>
                  <a:lnTo>
                    <a:pt x="504698" y="4399000"/>
                  </a:lnTo>
                  <a:lnTo>
                    <a:pt x="529869" y="4361459"/>
                  </a:lnTo>
                  <a:lnTo>
                    <a:pt x="549757" y="4318038"/>
                  </a:lnTo>
                  <a:lnTo>
                    <a:pt x="564451" y="4270870"/>
                  </a:lnTo>
                  <a:lnTo>
                    <a:pt x="574040" y="4222140"/>
                  </a:lnTo>
                  <a:lnTo>
                    <a:pt x="578586" y="4173994"/>
                  </a:lnTo>
                  <a:close/>
                </a:path>
                <a:path w="1231900" h="4456430">
                  <a:moveTo>
                    <a:pt x="680288" y="596442"/>
                  </a:moveTo>
                  <a:lnTo>
                    <a:pt x="670344" y="546760"/>
                  </a:lnTo>
                  <a:lnTo>
                    <a:pt x="652005" y="519493"/>
                  </a:lnTo>
                  <a:lnTo>
                    <a:pt x="652005" y="596442"/>
                  </a:lnTo>
                  <a:lnTo>
                    <a:pt x="644296" y="635152"/>
                  </a:lnTo>
                  <a:lnTo>
                    <a:pt x="623189" y="666572"/>
                  </a:lnTo>
                  <a:lnTo>
                    <a:pt x="591743" y="687654"/>
                  </a:lnTo>
                  <a:lnTo>
                    <a:pt x="553008" y="695363"/>
                  </a:lnTo>
                  <a:lnTo>
                    <a:pt x="514261" y="687654"/>
                  </a:lnTo>
                  <a:lnTo>
                    <a:pt x="482803" y="666572"/>
                  </a:lnTo>
                  <a:lnTo>
                    <a:pt x="461695" y="635152"/>
                  </a:lnTo>
                  <a:lnTo>
                    <a:pt x="453986" y="596442"/>
                  </a:lnTo>
                  <a:lnTo>
                    <a:pt x="461695" y="557733"/>
                  </a:lnTo>
                  <a:lnTo>
                    <a:pt x="482803" y="526300"/>
                  </a:lnTo>
                  <a:lnTo>
                    <a:pt x="514261" y="505218"/>
                  </a:lnTo>
                  <a:lnTo>
                    <a:pt x="553008" y="497509"/>
                  </a:lnTo>
                  <a:lnTo>
                    <a:pt x="591743" y="505218"/>
                  </a:lnTo>
                  <a:lnTo>
                    <a:pt x="623189" y="526300"/>
                  </a:lnTo>
                  <a:lnTo>
                    <a:pt x="644296" y="557733"/>
                  </a:lnTo>
                  <a:lnTo>
                    <a:pt x="652005" y="596442"/>
                  </a:lnTo>
                  <a:lnTo>
                    <a:pt x="652005" y="519493"/>
                  </a:lnTo>
                  <a:lnTo>
                    <a:pt x="643166" y="506336"/>
                  </a:lnTo>
                  <a:lnTo>
                    <a:pt x="630021" y="497509"/>
                  </a:lnTo>
                  <a:lnTo>
                    <a:pt x="602729" y="479171"/>
                  </a:lnTo>
                  <a:lnTo>
                    <a:pt x="553008" y="469239"/>
                  </a:lnTo>
                  <a:lnTo>
                    <a:pt x="503275" y="479171"/>
                  </a:lnTo>
                  <a:lnTo>
                    <a:pt x="462826" y="506336"/>
                  </a:lnTo>
                  <a:lnTo>
                    <a:pt x="435648" y="546760"/>
                  </a:lnTo>
                  <a:lnTo>
                    <a:pt x="425704" y="596442"/>
                  </a:lnTo>
                  <a:lnTo>
                    <a:pt x="435648" y="646125"/>
                  </a:lnTo>
                  <a:lnTo>
                    <a:pt x="462826" y="686523"/>
                  </a:lnTo>
                  <a:lnTo>
                    <a:pt x="503275" y="713689"/>
                  </a:lnTo>
                  <a:lnTo>
                    <a:pt x="553008" y="723620"/>
                  </a:lnTo>
                  <a:lnTo>
                    <a:pt x="602729" y="713689"/>
                  </a:lnTo>
                  <a:lnTo>
                    <a:pt x="630021" y="695363"/>
                  </a:lnTo>
                  <a:lnTo>
                    <a:pt x="643166" y="686523"/>
                  </a:lnTo>
                  <a:lnTo>
                    <a:pt x="670344" y="646125"/>
                  </a:lnTo>
                  <a:lnTo>
                    <a:pt x="680288" y="596442"/>
                  </a:lnTo>
                  <a:close/>
                </a:path>
                <a:path w="1231900" h="4456430">
                  <a:moveTo>
                    <a:pt x="892086" y="2399754"/>
                  </a:moveTo>
                  <a:lnTo>
                    <a:pt x="880808" y="2371483"/>
                  </a:lnTo>
                  <a:lnTo>
                    <a:pt x="835748" y="2258555"/>
                  </a:lnTo>
                  <a:lnTo>
                    <a:pt x="835748" y="2194077"/>
                  </a:lnTo>
                  <a:lnTo>
                    <a:pt x="829449" y="2187765"/>
                  </a:lnTo>
                  <a:lnTo>
                    <a:pt x="813765" y="2187765"/>
                  </a:lnTo>
                  <a:lnTo>
                    <a:pt x="807466" y="2194077"/>
                  </a:lnTo>
                  <a:lnTo>
                    <a:pt x="807466" y="2263038"/>
                  </a:lnTo>
                  <a:lnTo>
                    <a:pt x="807758" y="2264803"/>
                  </a:lnTo>
                  <a:lnTo>
                    <a:pt x="808405" y="2266505"/>
                  </a:lnTo>
                  <a:lnTo>
                    <a:pt x="850366" y="2371483"/>
                  </a:lnTo>
                  <a:lnTo>
                    <a:pt x="807466" y="2371483"/>
                  </a:lnTo>
                  <a:lnTo>
                    <a:pt x="807466" y="2399754"/>
                  </a:lnTo>
                  <a:lnTo>
                    <a:pt x="807466" y="2498687"/>
                  </a:lnTo>
                  <a:lnTo>
                    <a:pt x="765035" y="2498687"/>
                  </a:lnTo>
                  <a:lnTo>
                    <a:pt x="765035" y="2399754"/>
                  </a:lnTo>
                  <a:lnTo>
                    <a:pt x="807466" y="2399754"/>
                  </a:lnTo>
                  <a:lnTo>
                    <a:pt x="807466" y="2371483"/>
                  </a:lnTo>
                  <a:lnTo>
                    <a:pt x="736752" y="2371483"/>
                  </a:lnTo>
                  <a:lnTo>
                    <a:pt x="736752" y="2399754"/>
                  </a:lnTo>
                  <a:lnTo>
                    <a:pt x="736752" y="2498687"/>
                  </a:lnTo>
                  <a:lnTo>
                    <a:pt x="694321" y="2498687"/>
                  </a:lnTo>
                  <a:lnTo>
                    <a:pt x="694321" y="2399754"/>
                  </a:lnTo>
                  <a:lnTo>
                    <a:pt x="736752" y="2399754"/>
                  </a:lnTo>
                  <a:lnTo>
                    <a:pt x="736752" y="2371483"/>
                  </a:lnTo>
                  <a:lnTo>
                    <a:pt x="651598" y="2371483"/>
                  </a:lnTo>
                  <a:lnTo>
                    <a:pt x="693318" y="2266505"/>
                  </a:lnTo>
                  <a:lnTo>
                    <a:pt x="693966" y="2264803"/>
                  </a:lnTo>
                  <a:lnTo>
                    <a:pt x="694258" y="2263038"/>
                  </a:lnTo>
                  <a:lnTo>
                    <a:pt x="694258" y="2194077"/>
                  </a:lnTo>
                  <a:lnTo>
                    <a:pt x="687959" y="2187765"/>
                  </a:lnTo>
                  <a:lnTo>
                    <a:pt x="672274" y="2187765"/>
                  </a:lnTo>
                  <a:lnTo>
                    <a:pt x="665975" y="2194077"/>
                  </a:lnTo>
                  <a:lnTo>
                    <a:pt x="665975" y="2258555"/>
                  </a:lnTo>
                  <a:lnTo>
                    <a:pt x="609930" y="2399754"/>
                  </a:lnTo>
                  <a:lnTo>
                    <a:pt x="666038" y="2399754"/>
                  </a:lnTo>
                  <a:lnTo>
                    <a:pt x="666038" y="2526957"/>
                  </a:lnTo>
                  <a:lnTo>
                    <a:pt x="835748" y="2526957"/>
                  </a:lnTo>
                  <a:lnTo>
                    <a:pt x="835748" y="2498687"/>
                  </a:lnTo>
                  <a:lnTo>
                    <a:pt x="835748" y="2399754"/>
                  </a:lnTo>
                  <a:lnTo>
                    <a:pt x="892086" y="2399754"/>
                  </a:lnTo>
                  <a:close/>
                </a:path>
                <a:path w="1231900" h="4456430">
                  <a:moveTo>
                    <a:pt x="1143355" y="3847769"/>
                  </a:moveTo>
                  <a:lnTo>
                    <a:pt x="1142707" y="3805021"/>
                  </a:lnTo>
                  <a:lnTo>
                    <a:pt x="1140282" y="3759924"/>
                  </a:lnTo>
                  <a:lnTo>
                    <a:pt x="1135405" y="3713429"/>
                  </a:lnTo>
                  <a:lnTo>
                    <a:pt x="1127353" y="3666426"/>
                  </a:lnTo>
                  <a:lnTo>
                    <a:pt x="1115453" y="3619843"/>
                  </a:lnTo>
                  <a:lnTo>
                    <a:pt x="1115072" y="3618801"/>
                  </a:lnTo>
                  <a:lnTo>
                    <a:pt x="1115072" y="3847769"/>
                  </a:lnTo>
                  <a:lnTo>
                    <a:pt x="1115072" y="4281386"/>
                  </a:lnTo>
                  <a:lnTo>
                    <a:pt x="792784" y="4419130"/>
                  </a:lnTo>
                  <a:lnTo>
                    <a:pt x="792784" y="4258703"/>
                  </a:lnTo>
                  <a:lnTo>
                    <a:pt x="794054" y="4207230"/>
                  </a:lnTo>
                  <a:lnTo>
                    <a:pt x="797915" y="4155922"/>
                  </a:lnTo>
                  <a:lnTo>
                    <a:pt x="804367" y="4104944"/>
                  </a:lnTo>
                  <a:lnTo>
                    <a:pt x="813396" y="4054360"/>
                  </a:lnTo>
                  <a:lnTo>
                    <a:pt x="824966" y="4004272"/>
                  </a:lnTo>
                  <a:lnTo>
                    <a:pt x="839063" y="3954792"/>
                  </a:lnTo>
                  <a:lnTo>
                    <a:pt x="855662" y="3906012"/>
                  </a:lnTo>
                  <a:lnTo>
                    <a:pt x="938047" y="3682517"/>
                  </a:lnTo>
                  <a:lnTo>
                    <a:pt x="940828" y="3674567"/>
                  </a:lnTo>
                  <a:lnTo>
                    <a:pt x="943724" y="3666426"/>
                  </a:lnTo>
                  <a:lnTo>
                    <a:pt x="949540" y="3650246"/>
                  </a:lnTo>
                  <a:lnTo>
                    <a:pt x="965987" y="3603142"/>
                  </a:lnTo>
                  <a:lnTo>
                    <a:pt x="979512" y="3554958"/>
                  </a:lnTo>
                  <a:lnTo>
                    <a:pt x="985977" y="3508171"/>
                  </a:lnTo>
                  <a:lnTo>
                    <a:pt x="981240" y="3465207"/>
                  </a:lnTo>
                  <a:lnTo>
                    <a:pt x="1009802" y="3490036"/>
                  </a:lnTo>
                  <a:lnTo>
                    <a:pt x="1034834" y="3519005"/>
                  </a:lnTo>
                  <a:lnTo>
                    <a:pt x="1056386" y="3552240"/>
                  </a:lnTo>
                  <a:lnTo>
                    <a:pt x="1074496" y="3589858"/>
                  </a:lnTo>
                  <a:lnTo>
                    <a:pt x="1089215" y="3631984"/>
                  </a:lnTo>
                  <a:lnTo>
                    <a:pt x="1100594" y="3678707"/>
                  </a:lnTo>
                  <a:lnTo>
                    <a:pt x="1108671" y="3730180"/>
                  </a:lnTo>
                  <a:lnTo>
                    <a:pt x="1113485" y="3786492"/>
                  </a:lnTo>
                  <a:lnTo>
                    <a:pt x="1115072" y="3847769"/>
                  </a:lnTo>
                  <a:lnTo>
                    <a:pt x="1115072" y="3618801"/>
                  </a:lnTo>
                  <a:lnTo>
                    <a:pt x="1098981" y="3574618"/>
                  </a:lnTo>
                  <a:lnTo>
                    <a:pt x="1077277" y="3531666"/>
                  </a:lnTo>
                  <a:lnTo>
                    <a:pt x="1049604" y="3491903"/>
                  </a:lnTo>
                  <a:lnTo>
                    <a:pt x="1015301" y="3456254"/>
                  </a:lnTo>
                  <a:lnTo>
                    <a:pt x="973645" y="3425634"/>
                  </a:lnTo>
                  <a:lnTo>
                    <a:pt x="968832" y="3422700"/>
                  </a:lnTo>
                  <a:lnTo>
                    <a:pt x="967282" y="3421748"/>
                  </a:lnTo>
                  <a:lnTo>
                    <a:pt x="960615" y="3418382"/>
                  </a:lnTo>
                  <a:lnTo>
                    <a:pt x="926376" y="3402076"/>
                  </a:lnTo>
                  <a:lnTo>
                    <a:pt x="853249" y="3370427"/>
                  </a:lnTo>
                  <a:lnTo>
                    <a:pt x="853249" y="3401187"/>
                  </a:lnTo>
                  <a:lnTo>
                    <a:pt x="836193" y="3409772"/>
                  </a:lnTo>
                  <a:lnTo>
                    <a:pt x="821258" y="3421405"/>
                  </a:lnTo>
                  <a:lnTo>
                    <a:pt x="808837" y="3435680"/>
                  </a:lnTo>
                  <a:lnTo>
                    <a:pt x="799325" y="3452253"/>
                  </a:lnTo>
                  <a:lnTo>
                    <a:pt x="793203" y="3469944"/>
                  </a:lnTo>
                  <a:lnTo>
                    <a:pt x="790702" y="3487864"/>
                  </a:lnTo>
                  <a:lnTo>
                    <a:pt x="790727" y="3490036"/>
                  </a:lnTo>
                  <a:lnTo>
                    <a:pt x="791616" y="3506825"/>
                  </a:lnTo>
                  <a:lnTo>
                    <a:pt x="796150" y="3524986"/>
                  </a:lnTo>
                  <a:lnTo>
                    <a:pt x="797090" y="3527628"/>
                  </a:lnTo>
                  <a:lnTo>
                    <a:pt x="797623" y="3528987"/>
                  </a:lnTo>
                  <a:lnTo>
                    <a:pt x="630948" y="3456965"/>
                  </a:lnTo>
                  <a:lnTo>
                    <a:pt x="468452" y="3386645"/>
                  </a:lnTo>
                  <a:lnTo>
                    <a:pt x="431838" y="3347758"/>
                  </a:lnTo>
                  <a:lnTo>
                    <a:pt x="427291" y="3321418"/>
                  </a:lnTo>
                  <a:lnTo>
                    <a:pt x="433438" y="3294418"/>
                  </a:lnTo>
                  <a:lnTo>
                    <a:pt x="449580" y="3271901"/>
                  </a:lnTo>
                  <a:lnTo>
                    <a:pt x="472313" y="3257804"/>
                  </a:lnTo>
                  <a:lnTo>
                    <a:pt x="498690" y="3253282"/>
                  </a:lnTo>
                  <a:lnTo>
                    <a:pt x="525716" y="3259442"/>
                  </a:lnTo>
                  <a:lnTo>
                    <a:pt x="526021" y="3259556"/>
                  </a:lnTo>
                  <a:lnTo>
                    <a:pt x="853249" y="3401187"/>
                  </a:lnTo>
                  <a:lnTo>
                    <a:pt x="853249" y="3370427"/>
                  </a:lnTo>
                  <a:lnTo>
                    <a:pt x="582663" y="3253282"/>
                  </a:lnTo>
                  <a:lnTo>
                    <a:pt x="537451" y="3233712"/>
                  </a:lnTo>
                  <a:lnTo>
                    <a:pt x="499554" y="3224720"/>
                  </a:lnTo>
                  <a:lnTo>
                    <a:pt x="462432" y="3230727"/>
                  </a:lnTo>
                  <a:lnTo>
                    <a:pt x="430288" y="3250222"/>
                  </a:lnTo>
                  <a:lnTo>
                    <a:pt x="407289" y="3281642"/>
                  </a:lnTo>
                  <a:lnTo>
                    <a:pt x="398297" y="3319488"/>
                  </a:lnTo>
                  <a:lnTo>
                    <a:pt x="404317" y="3356572"/>
                  </a:lnTo>
                  <a:lnTo>
                    <a:pt x="423811" y="3388703"/>
                  </a:lnTo>
                  <a:lnTo>
                    <a:pt x="455231" y="3411677"/>
                  </a:lnTo>
                  <a:lnTo>
                    <a:pt x="455828" y="3411969"/>
                  </a:lnTo>
                  <a:lnTo>
                    <a:pt x="456412" y="3412210"/>
                  </a:lnTo>
                  <a:lnTo>
                    <a:pt x="457009" y="3412502"/>
                  </a:lnTo>
                  <a:lnTo>
                    <a:pt x="533908" y="3445713"/>
                  </a:lnTo>
                  <a:lnTo>
                    <a:pt x="421754" y="3744582"/>
                  </a:lnTo>
                  <a:lnTo>
                    <a:pt x="419049" y="3751961"/>
                  </a:lnTo>
                  <a:lnTo>
                    <a:pt x="416420" y="3759377"/>
                  </a:lnTo>
                  <a:lnTo>
                    <a:pt x="413854" y="3766832"/>
                  </a:lnTo>
                  <a:lnTo>
                    <a:pt x="411314" y="3774262"/>
                  </a:lnTo>
                  <a:lnTo>
                    <a:pt x="417131" y="3774211"/>
                  </a:lnTo>
                  <a:lnTo>
                    <a:pt x="421322" y="3774262"/>
                  </a:lnTo>
                  <a:lnTo>
                    <a:pt x="423024" y="3774440"/>
                  </a:lnTo>
                  <a:lnTo>
                    <a:pt x="440880" y="3775443"/>
                  </a:lnTo>
                  <a:lnTo>
                    <a:pt x="441312" y="3774211"/>
                  </a:lnTo>
                  <a:lnTo>
                    <a:pt x="443331" y="3768496"/>
                  </a:lnTo>
                  <a:lnTo>
                    <a:pt x="445655" y="3761435"/>
                  </a:lnTo>
                  <a:lnTo>
                    <a:pt x="559904" y="3456965"/>
                  </a:lnTo>
                  <a:lnTo>
                    <a:pt x="848601" y="3581933"/>
                  </a:lnTo>
                  <a:lnTo>
                    <a:pt x="860031" y="3556076"/>
                  </a:lnTo>
                  <a:lnTo>
                    <a:pt x="837463" y="3539998"/>
                  </a:lnTo>
                  <a:lnTo>
                    <a:pt x="830630" y="3529050"/>
                  </a:lnTo>
                  <a:lnTo>
                    <a:pt x="823315" y="3517315"/>
                  </a:lnTo>
                  <a:lnTo>
                    <a:pt x="818705" y="3490988"/>
                  </a:lnTo>
                  <a:lnTo>
                    <a:pt x="824788" y="3463975"/>
                  </a:lnTo>
                  <a:lnTo>
                    <a:pt x="840536" y="3441750"/>
                  </a:lnTo>
                  <a:lnTo>
                    <a:pt x="862761" y="3427615"/>
                  </a:lnTo>
                  <a:lnTo>
                    <a:pt x="888644" y="3422700"/>
                  </a:lnTo>
                  <a:lnTo>
                    <a:pt x="915365" y="3428111"/>
                  </a:lnTo>
                  <a:lnTo>
                    <a:pt x="917536" y="3429050"/>
                  </a:lnTo>
                  <a:lnTo>
                    <a:pt x="946035" y="3453968"/>
                  </a:lnTo>
                  <a:lnTo>
                    <a:pt x="957694" y="3487864"/>
                  </a:lnTo>
                  <a:lnTo>
                    <a:pt x="955649" y="3530460"/>
                  </a:lnTo>
                  <a:lnTo>
                    <a:pt x="943013" y="3581489"/>
                  </a:lnTo>
                  <a:lnTo>
                    <a:pt x="922909" y="3640709"/>
                  </a:lnTo>
                  <a:lnTo>
                    <a:pt x="916978" y="3657092"/>
                  </a:lnTo>
                  <a:lnTo>
                    <a:pt x="913625" y="3666528"/>
                  </a:lnTo>
                  <a:lnTo>
                    <a:pt x="911352" y="3673030"/>
                  </a:lnTo>
                  <a:lnTo>
                    <a:pt x="829144" y="3896233"/>
                  </a:lnTo>
                  <a:lnTo>
                    <a:pt x="812101" y="3946372"/>
                  </a:lnTo>
                  <a:lnTo>
                    <a:pt x="797623" y="3997223"/>
                  </a:lnTo>
                  <a:lnTo>
                    <a:pt x="785749" y="4048683"/>
                  </a:lnTo>
                  <a:lnTo>
                    <a:pt x="776478" y="4100665"/>
                  </a:lnTo>
                  <a:lnTo>
                    <a:pt x="769835" y="4153065"/>
                  </a:lnTo>
                  <a:lnTo>
                    <a:pt x="765835" y="4205770"/>
                  </a:lnTo>
                  <a:lnTo>
                    <a:pt x="764501" y="4258703"/>
                  </a:lnTo>
                  <a:lnTo>
                    <a:pt x="764501" y="4419574"/>
                  </a:lnTo>
                  <a:lnTo>
                    <a:pt x="583882" y="4346562"/>
                  </a:lnTo>
                  <a:lnTo>
                    <a:pt x="582828" y="4349026"/>
                  </a:lnTo>
                  <a:lnTo>
                    <a:pt x="581939" y="4351566"/>
                  </a:lnTo>
                  <a:lnTo>
                    <a:pt x="580821" y="4354004"/>
                  </a:lnTo>
                  <a:lnTo>
                    <a:pt x="577989" y="4360303"/>
                  </a:lnTo>
                  <a:lnTo>
                    <a:pt x="575106" y="4366374"/>
                  </a:lnTo>
                  <a:lnTo>
                    <a:pt x="572096" y="4372305"/>
                  </a:lnTo>
                  <a:lnTo>
                    <a:pt x="778764" y="4455846"/>
                  </a:lnTo>
                  <a:lnTo>
                    <a:pt x="863638" y="4419574"/>
                  </a:lnTo>
                  <a:lnTo>
                    <a:pt x="864692" y="4419130"/>
                  </a:lnTo>
                  <a:lnTo>
                    <a:pt x="1143355" y="4300042"/>
                  </a:lnTo>
                  <a:lnTo>
                    <a:pt x="1143355" y="3847769"/>
                  </a:lnTo>
                  <a:close/>
                </a:path>
                <a:path w="1231900" h="4456430">
                  <a:moveTo>
                    <a:pt x="1231874" y="1082624"/>
                  </a:moveTo>
                  <a:lnTo>
                    <a:pt x="1226210" y="1076972"/>
                  </a:lnTo>
                  <a:lnTo>
                    <a:pt x="1139939" y="1076972"/>
                  </a:lnTo>
                  <a:lnTo>
                    <a:pt x="846937" y="792886"/>
                  </a:lnTo>
                  <a:lnTo>
                    <a:pt x="807580" y="754722"/>
                  </a:lnTo>
                  <a:lnTo>
                    <a:pt x="807580" y="370306"/>
                  </a:lnTo>
                  <a:lnTo>
                    <a:pt x="866978" y="370306"/>
                  </a:lnTo>
                  <a:lnTo>
                    <a:pt x="877963" y="368071"/>
                  </a:lnTo>
                  <a:lnTo>
                    <a:pt x="886955" y="362000"/>
                  </a:lnTo>
                  <a:lnTo>
                    <a:pt x="893038" y="353009"/>
                  </a:lnTo>
                  <a:lnTo>
                    <a:pt x="895273" y="342036"/>
                  </a:lnTo>
                  <a:lnTo>
                    <a:pt x="895273" y="334962"/>
                  </a:lnTo>
                  <a:lnTo>
                    <a:pt x="892441" y="327901"/>
                  </a:lnTo>
                  <a:lnTo>
                    <a:pt x="866978" y="302463"/>
                  </a:lnTo>
                  <a:lnTo>
                    <a:pt x="866978" y="342036"/>
                  </a:lnTo>
                  <a:lnTo>
                    <a:pt x="779297" y="342036"/>
                  </a:lnTo>
                  <a:lnTo>
                    <a:pt x="779297" y="370306"/>
                  </a:lnTo>
                  <a:lnTo>
                    <a:pt x="779297" y="822566"/>
                  </a:lnTo>
                  <a:lnTo>
                    <a:pt x="326694" y="822566"/>
                  </a:lnTo>
                  <a:lnTo>
                    <a:pt x="326694" y="814082"/>
                  </a:lnTo>
                  <a:lnTo>
                    <a:pt x="326694" y="510222"/>
                  </a:lnTo>
                  <a:lnTo>
                    <a:pt x="326694" y="370306"/>
                  </a:lnTo>
                  <a:lnTo>
                    <a:pt x="779297" y="370306"/>
                  </a:lnTo>
                  <a:lnTo>
                    <a:pt x="779297" y="342036"/>
                  </a:lnTo>
                  <a:lnTo>
                    <a:pt x="240423" y="342036"/>
                  </a:lnTo>
                  <a:lnTo>
                    <a:pt x="553008" y="28257"/>
                  </a:lnTo>
                  <a:lnTo>
                    <a:pt x="866978" y="342036"/>
                  </a:lnTo>
                  <a:lnTo>
                    <a:pt x="866978" y="302463"/>
                  </a:lnTo>
                  <a:lnTo>
                    <a:pt x="592607" y="28257"/>
                  </a:lnTo>
                  <a:lnTo>
                    <a:pt x="572808" y="8470"/>
                  </a:lnTo>
                  <a:lnTo>
                    <a:pt x="563435" y="2120"/>
                  </a:lnTo>
                  <a:lnTo>
                    <a:pt x="553008" y="0"/>
                  </a:lnTo>
                  <a:lnTo>
                    <a:pt x="542582" y="2120"/>
                  </a:lnTo>
                  <a:lnTo>
                    <a:pt x="533209" y="8470"/>
                  </a:lnTo>
                  <a:lnTo>
                    <a:pt x="219214" y="322249"/>
                  </a:lnTo>
                  <a:lnTo>
                    <a:pt x="212852" y="331609"/>
                  </a:lnTo>
                  <a:lnTo>
                    <a:pt x="210731" y="342036"/>
                  </a:lnTo>
                  <a:lnTo>
                    <a:pt x="212852" y="352463"/>
                  </a:lnTo>
                  <a:lnTo>
                    <a:pt x="219214" y="361823"/>
                  </a:lnTo>
                  <a:lnTo>
                    <a:pt x="224866" y="367474"/>
                  </a:lnTo>
                  <a:lnTo>
                    <a:pt x="231940" y="370306"/>
                  </a:lnTo>
                  <a:lnTo>
                    <a:pt x="298411" y="370306"/>
                  </a:lnTo>
                  <a:lnTo>
                    <a:pt x="298411" y="470649"/>
                  </a:lnTo>
                  <a:lnTo>
                    <a:pt x="298411" y="510222"/>
                  </a:lnTo>
                  <a:lnTo>
                    <a:pt x="298411" y="774509"/>
                  </a:lnTo>
                  <a:lnTo>
                    <a:pt x="213550" y="859307"/>
                  </a:lnTo>
                  <a:lnTo>
                    <a:pt x="213550" y="623303"/>
                  </a:lnTo>
                  <a:lnTo>
                    <a:pt x="213550" y="595033"/>
                  </a:lnTo>
                  <a:lnTo>
                    <a:pt x="298411" y="510222"/>
                  </a:lnTo>
                  <a:lnTo>
                    <a:pt x="298411" y="470649"/>
                  </a:lnTo>
                  <a:lnTo>
                    <a:pt x="185267" y="583717"/>
                  </a:lnTo>
                  <a:lnTo>
                    <a:pt x="185267" y="623303"/>
                  </a:lnTo>
                  <a:lnTo>
                    <a:pt x="185267" y="887577"/>
                  </a:lnTo>
                  <a:lnTo>
                    <a:pt x="100406" y="972388"/>
                  </a:lnTo>
                  <a:lnTo>
                    <a:pt x="100406" y="736346"/>
                  </a:lnTo>
                  <a:lnTo>
                    <a:pt x="100406" y="708075"/>
                  </a:lnTo>
                  <a:lnTo>
                    <a:pt x="185267" y="623303"/>
                  </a:lnTo>
                  <a:lnTo>
                    <a:pt x="185267" y="583717"/>
                  </a:lnTo>
                  <a:lnTo>
                    <a:pt x="0" y="768858"/>
                  </a:lnTo>
                  <a:lnTo>
                    <a:pt x="0" y="777328"/>
                  </a:lnTo>
                  <a:lnTo>
                    <a:pt x="11315" y="788644"/>
                  </a:lnTo>
                  <a:lnTo>
                    <a:pt x="19799" y="788644"/>
                  </a:lnTo>
                  <a:lnTo>
                    <a:pt x="72123" y="736346"/>
                  </a:lnTo>
                  <a:lnTo>
                    <a:pt x="72123" y="1000645"/>
                  </a:lnTo>
                  <a:lnTo>
                    <a:pt x="0" y="1072730"/>
                  </a:lnTo>
                  <a:lnTo>
                    <a:pt x="0" y="1081214"/>
                  </a:lnTo>
                  <a:lnTo>
                    <a:pt x="11315" y="1092517"/>
                  </a:lnTo>
                  <a:lnTo>
                    <a:pt x="19799" y="1092517"/>
                  </a:lnTo>
                  <a:lnTo>
                    <a:pt x="140017" y="972388"/>
                  </a:lnTo>
                  <a:lnTo>
                    <a:pt x="253161" y="859307"/>
                  </a:lnTo>
                  <a:lnTo>
                    <a:pt x="298411" y="814082"/>
                  </a:lnTo>
                  <a:lnTo>
                    <a:pt x="298411" y="1105242"/>
                  </a:lnTo>
                  <a:lnTo>
                    <a:pt x="326694" y="1105242"/>
                  </a:lnTo>
                  <a:lnTo>
                    <a:pt x="326694" y="850836"/>
                  </a:lnTo>
                  <a:lnTo>
                    <a:pt x="779297" y="850836"/>
                  </a:lnTo>
                  <a:lnTo>
                    <a:pt x="779297" y="1105242"/>
                  </a:lnTo>
                  <a:lnTo>
                    <a:pt x="807580" y="1105242"/>
                  </a:lnTo>
                  <a:lnTo>
                    <a:pt x="807580" y="850836"/>
                  </a:lnTo>
                  <a:lnTo>
                    <a:pt x="807580" y="822566"/>
                  </a:lnTo>
                  <a:lnTo>
                    <a:pt x="807580" y="792886"/>
                  </a:lnTo>
                  <a:lnTo>
                    <a:pt x="1124381" y="1101001"/>
                  </a:lnTo>
                  <a:lnTo>
                    <a:pt x="1127213" y="1103833"/>
                  </a:lnTo>
                  <a:lnTo>
                    <a:pt x="1130046" y="1105242"/>
                  </a:lnTo>
                  <a:lnTo>
                    <a:pt x="1226210" y="1105242"/>
                  </a:lnTo>
                  <a:lnTo>
                    <a:pt x="1231874" y="1099591"/>
                  </a:lnTo>
                  <a:lnTo>
                    <a:pt x="1231874" y="1082624"/>
                  </a:lnTo>
                  <a:close/>
                </a:path>
              </a:pathLst>
            </a:custGeom>
            <a:solidFill>
              <a:srgbClr val="FB693C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1892300" y="1719529"/>
            <a:ext cx="5349875" cy="307213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012190" marR="5080" indent="-1000125">
              <a:lnSpc>
                <a:spcPts val="5830"/>
              </a:lnSpc>
              <a:spcBef>
                <a:spcPts val="835"/>
              </a:spcBef>
            </a:pPr>
            <a:r>
              <a:rPr dirty="0" sz="5400" spc="-105" b="0">
                <a:solidFill>
                  <a:srgbClr val="EEECE2"/>
                </a:solidFill>
                <a:latin typeface="Calibri Light"/>
                <a:cs typeface="Calibri Light"/>
              </a:rPr>
              <a:t>Meaningful</a:t>
            </a:r>
            <a:r>
              <a:rPr dirty="0" sz="5400" spc="-160" b="0">
                <a:solidFill>
                  <a:srgbClr val="EEECE2"/>
                </a:solidFill>
                <a:latin typeface="Calibri Light"/>
                <a:cs typeface="Calibri Light"/>
              </a:rPr>
              <a:t> </a:t>
            </a:r>
            <a:r>
              <a:rPr dirty="0" sz="5400" spc="-120" b="0">
                <a:solidFill>
                  <a:srgbClr val="EEECE2"/>
                </a:solidFill>
                <a:latin typeface="Calibri Light"/>
                <a:cs typeface="Calibri Light"/>
              </a:rPr>
              <a:t>Parental </a:t>
            </a:r>
            <a:r>
              <a:rPr dirty="0" sz="5400" spc="-30" b="0">
                <a:solidFill>
                  <a:srgbClr val="EEECE2"/>
                </a:solidFill>
                <a:latin typeface="Calibri Light"/>
                <a:cs typeface="Calibri Light"/>
              </a:rPr>
              <a:t>Participation</a:t>
            </a:r>
            <a:endParaRPr sz="5400">
              <a:latin typeface="Calibri Light"/>
              <a:cs typeface="Calibri Light"/>
            </a:endParaRPr>
          </a:p>
          <a:p>
            <a:pPr marL="299085" marR="281305" indent="2149475">
              <a:lnSpc>
                <a:spcPts val="5830"/>
              </a:lnSpc>
              <a:spcBef>
                <a:spcPts val="10"/>
              </a:spcBef>
            </a:pPr>
            <a:r>
              <a:rPr dirty="0" sz="5400" spc="-50" b="0">
                <a:solidFill>
                  <a:srgbClr val="EEECE2"/>
                </a:solidFill>
                <a:latin typeface="Calibri Light"/>
                <a:cs typeface="Calibri Light"/>
              </a:rPr>
              <a:t>&amp; </a:t>
            </a:r>
            <a:r>
              <a:rPr dirty="0" sz="5400" spc="-125" b="0">
                <a:solidFill>
                  <a:srgbClr val="EEECE2"/>
                </a:solidFill>
                <a:latin typeface="Calibri Light"/>
                <a:cs typeface="Calibri Light"/>
              </a:rPr>
              <a:t>Informed</a:t>
            </a:r>
            <a:r>
              <a:rPr dirty="0" sz="5400" spc="-185" b="0">
                <a:solidFill>
                  <a:srgbClr val="EEECE2"/>
                </a:solidFill>
                <a:latin typeface="Calibri Light"/>
                <a:cs typeface="Calibri Light"/>
              </a:rPr>
              <a:t> </a:t>
            </a:r>
            <a:r>
              <a:rPr dirty="0" sz="5400" spc="-85" b="0">
                <a:solidFill>
                  <a:srgbClr val="EEECE2"/>
                </a:solidFill>
                <a:latin typeface="Calibri Light"/>
                <a:cs typeface="Calibri Light"/>
              </a:rPr>
              <a:t>Consent</a:t>
            </a:r>
            <a:endParaRPr sz="54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EEECE2"/>
          </a:solidFill>
        </p:spPr>
        <p:txBody>
          <a:bodyPr wrap="square" lIns="0" tIns="0" rIns="0" bIns="0" rtlCol="0"/>
          <a:lstStyle/>
          <a:p/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6540" y="4441190"/>
            <a:ext cx="11678919" cy="224917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256540" y="4441190"/>
            <a:ext cx="11678920" cy="2249170"/>
          </a:xfrm>
          <a:prstGeom prst="rect">
            <a:avLst/>
          </a:prstGeom>
        </p:spPr>
        <p:txBody>
          <a:bodyPr wrap="square" lIns="0" tIns="443230" rIns="0" bIns="0" rtlCol="0" vert="horz">
            <a:spAutoFit/>
          </a:bodyPr>
          <a:lstStyle/>
          <a:p>
            <a:pPr algn="ctr" marL="5715">
              <a:lnSpc>
                <a:spcPct val="100000"/>
              </a:lnSpc>
              <a:spcBef>
                <a:spcPts val="3490"/>
              </a:spcBef>
            </a:pPr>
            <a:r>
              <a:rPr dirty="0" sz="4400" b="1">
                <a:solidFill>
                  <a:srgbClr val="EEECE2"/>
                </a:solidFill>
                <a:latin typeface="Cambria"/>
                <a:cs typeface="Cambria"/>
              </a:rPr>
              <a:t>The</a:t>
            </a:r>
            <a:r>
              <a:rPr dirty="0" sz="4400" spc="-80" b="1">
                <a:solidFill>
                  <a:srgbClr val="EEECE2"/>
                </a:solidFill>
                <a:latin typeface="Cambria"/>
                <a:cs typeface="Cambria"/>
              </a:rPr>
              <a:t> </a:t>
            </a:r>
            <a:r>
              <a:rPr dirty="0" sz="4400" b="1">
                <a:solidFill>
                  <a:srgbClr val="EEECE2"/>
                </a:solidFill>
                <a:latin typeface="Cambria"/>
                <a:cs typeface="Cambria"/>
              </a:rPr>
              <a:t>Purpose</a:t>
            </a:r>
            <a:r>
              <a:rPr dirty="0" sz="4400" spc="-65" b="1">
                <a:solidFill>
                  <a:srgbClr val="EEECE2"/>
                </a:solidFill>
                <a:latin typeface="Cambria"/>
                <a:cs typeface="Cambria"/>
              </a:rPr>
              <a:t> </a:t>
            </a:r>
            <a:r>
              <a:rPr dirty="0" sz="4400" b="1">
                <a:solidFill>
                  <a:srgbClr val="EEECE2"/>
                </a:solidFill>
                <a:latin typeface="Cambria"/>
                <a:cs typeface="Cambria"/>
              </a:rPr>
              <a:t>of</a:t>
            </a:r>
            <a:r>
              <a:rPr dirty="0" sz="4400" spc="-110" b="1">
                <a:solidFill>
                  <a:srgbClr val="EEECE2"/>
                </a:solidFill>
                <a:latin typeface="Cambria"/>
                <a:cs typeface="Cambria"/>
              </a:rPr>
              <a:t> </a:t>
            </a:r>
            <a:r>
              <a:rPr dirty="0" sz="4400" spc="-20" b="1">
                <a:solidFill>
                  <a:srgbClr val="EEECE2"/>
                </a:solidFill>
                <a:latin typeface="Cambria"/>
                <a:cs typeface="Cambria"/>
              </a:rPr>
              <a:t>IDEA</a:t>
            </a:r>
            <a:endParaRPr sz="4400">
              <a:latin typeface="Cambria"/>
              <a:cs typeface="Cambria"/>
            </a:endParaRPr>
          </a:p>
          <a:p>
            <a:pPr algn="ctr" marR="10160">
              <a:lnSpc>
                <a:spcPct val="100000"/>
              </a:lnSpc>
              <a:spcBef>
                <a:spcPts val="3145"/>
              </a:spcBef>
            </a:pPr>
            <a:r>
              <a:rPr dirty="0" sz="1800" b="1">
                <a:solidFill>
                  <a:srgbClr val="EEECE2"/>
                </a:solidFill>
                <a:latin typeface="Cambria"/>
                <a:cs typeface="Cambria"/>
              </a:rPr>
              <a:t>34</a:t>
            </a:r>
            <a:r>
              <a:rPr dirty="0" sz="1800" spc="-25" b="1">
                <a:solidFill>
                  <a:srgbClr val="EEECE2"/>
                </a:solidFill>
                <a:latin typeface="Cambria"/>
                <a:cs typeface="Cambria"/>
              </a:rPr>
              <a:t> </a:t>
            </a:r>
            <a:r>
              <a:rPr dirty="0" sz="1800" b="1">
                <a:solidFill>
                  <a:srgbClr val="EEECE2"/>
                </a:solidFill>
                <a:latin typeface="Cambria"/>
                <a:cs typeface="Cambria"/>
              </a:rPr>
              <a:t>CFR</a:t>
            </a:r>
            <a:r>
              <a:rPr dirty="0" sz="1800" spc="-10" b="1">
                <a:solidFill>
                  <a:srgbClr val="EEECE2"/>
                </a:solidFill>
                <a:latin typeface="Cambria"/>
                <a:cs typeface="Cambria"/>
              </a:rPr>
              <a:t> 300.1(a)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929741" y="3894785"/>
            <a:ext cx="1057402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319905" algn="l"/>
                <a:tab pos="7839709" algn="l"/>
              </a:tabLst>
            </a:pPr>
            <a:r>
              <a:rPr dirty="0" sz="2400" b="1">
                <a:solidFill>
                  <a:srgbClr val="546170"/>
                </a:solidFill>
                <a:latin typeface="Cambria"/>
                <a:cs typeface="Cambria"/>
              </a:rPr>
              <a:t>Further</a:t>
            </a:r>
            <a:r>
              <a:rPr dirty="0" sz="2400" spc="-135" b="1">
                <a:solidFill>
                  <a:srgbClr val="546170"/>
                </a:solidFill>
                <a:latin typeface="Cambria"/>
                <a:cs typeface="Cambria"/>
              </a:rPr>
              <a:t> </a:t>
            </a:r>
            <a:r>
              <a:rPr dirty="0" sz="2400" spc="-10" b="1">
                <a:solidFill>
                  <a:srgbClr val="546170"/>
                </a:solidFill>
                <a:latin typeface="Cambria"/>
                <a:cs typeface="Cambria"/>
              </a:rPr>
              <a:t>Education</a:t>
            </a:r>
            <a:r>
              <a:rPr dirty="0" sz="2400" b="1">
                <a:solidFill>
                  <a:srgbClr val="546170"/>
                </a:solidFill>
                <a:latin typeface="Cambria"/>
                <a:cs typeface="Cambria"/>
              </a:rPr>
              <a:t>	</a:t>
            </a:r>
            <a:r>
              <a:rPr dirty="0" sz="2400" spc="-10" b="1">
                <a:solidFill>
                  <a:srgbClr val="546170"/>
                </a:solidFill>
                <a:latin typeface="Cambria"/>
                <a:cs typeface="Cambria"/>
              </a:rPr>
              <a:t>Employment</a:t>
            </a:r>
            <a:r>
              <a:rPr dirty="0" sz="2400" b="1">
                <a:solidFill>
                  <a:srgbClr val="546170"/>
                </a:solidFill>
                <a:latin typeface="Cambria"/>
                <a:cs typeface="Cambria"/>
              </a:rPr>
              <a:t>	Independent</a:t>
            </a:r>
            <a:r>
              <a:rPr dirty="0" sz="2400" spc="-105" b="1">
                <a:solidFill>
                  <a:srgbClr val="546170"/>
                </a:solidFill>
                <a:latin typeface="Cambria"/>
                <a:cs typeface="Cambria"/>
              </a:rPr>
              <a:t> </a:t>
            </a:r>
            <a:r>
              <a:rPr dirty="0" sz="2400" spc="-10" b="1">
                <a:solidFill>
                  <a:srgbClr val="546170"/>
                </a:solidFill>
                <a:latin typeface="Cambria"/>
                <a:cs typeface="Cambria"/>
              </a:rPr>
              <a:t>Living</a:t>
            </a:r>
            <a:endParaRPr sz="2400">
              <a:latin typeface="Cambria"/>
              <a:cs typeface="Cambria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7952" y="899160"/>
            <a:ext cx="3596640" cy="272491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281416" y="899160"/>
            <a:ext cx="3532631" cy="2724912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367784" y="899160"/>
            <a:ext cx="3520440" cy="2724912"/>
          </a:xfrm>
          <a:prstGeom prst="rect">
            <a:avLst/>
          </a:prstGeom>
        </p:spPr>
      </p:pic>
      <p:sp>
        <p:nvSpPr>
          <p:cNvPr id="9" name="object 9" descr=""/>
          <p:cNvSpPr/>
          <p:nvPr/>
        </p:nvSpPr>
        <p:spPr>
          <a:xfrm>
            <a:off x="4109212" y="637031"/>
            <a:ext cx="127000" cy="3251200"/>
          </a:xfrm>
          <a:custGeom>
            <a:avLst/>
            <a:gdLst/>
            <a:ahLst/>
            <a:cxnLst/>
            <a:rect l="l" t="t" r="r" b="b"/>
            <a:pathLst>
              <a:path w="127000" h="3251200">
                <a:moveTo>
                  <a:pt x="42291" y="0"/>
                </a:moveTo>
                <a:lnTo>
                  <a:pt x="0" y="0"/>
                </a:lnTo>
                <a:lnTo>
                  <a:pt x="0" y="3251200"/>
                </a:lnTo>
                <a:lnTo>
                  <a:pt x="42291" y="3251200"/>
                </a:lnTo>
                <a:lnTo>
                  <a:pt x="42291" y="0"/>
                </a:lnTo>
                <a:close/>
              </a:path>
              <a:path w="127000" h="3251200">
                <a:moveTo>
                  <a:pt x="127000" y="0"/>
                </a:moveTo>
                <a:lnTo>
                  <a:pt x="84709" y="0"/>
                </a:lnTo>
                <a:lnTo>
                  <a:pt x="84709" y="3251200"/>
                </a:lnTo>
                <a:lnTo>
                  <a:pt x="127000" y="3251200"/>
                </a:lnTo>
                <a:lnTo>
                  <a:pt x="127000" y="0"/>
                </a:lnTo>
                <a:close/>
              </a:path>
            </a:pathLst>
          </a:custGeom>
          <a:solidFill>
            <a:srgbClr val="54617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"/>
          <p:cNvSpPr/>
          <p:nvPr/>
        </p:nvSpPr>
        <p:spPr>
          <a:xfrm>
            <a:off x="8019796" y="637031"/>
            <a:ext cx="127000" cy="3251200"/>
          </a:xfrm>
          <a:custGeom>
            <a:avLst/>
            <a:gdLst/>
            <a:ahLst/>
            <a:cxnLst/>
            <a:rect l="l" t="t" r="r" b="b"/>
            <a:pathLst>
              <a:path w="127000" h="3251200">
                <a:moveTo>
                  <a:pt x="42291" y="0"/>
                </a:moveTo>
                <a:lnTo>
                  <a:pt x="0" y="0"/>
                </a:lnTo>
                <a:lnTo>
                  <a:pt x="0" y="3251200"/>
                </a:lnTo>
                <a:lnTo>
                  <a:pt x="42291" y="3251200"/>
                </a:lnTo>
                <a:lnTo>
                  <a:pt x="42291" y="0"/>
                </a:lnTo>
                <a:close/>
              </a:path>
              <a:path w="127000" h="3251200">
                <a:moveTo>
                  <a:pt x="127000" y="0"/>
                </a:moveTo>
                <a:lnTo>
                  <a:pt x="84709" y="0"/>
                </a:lnTo>
                <a:lnTo>
                  <a:pt x="84709" y="3251200"/>
                </a:lnTo>
                <a:lnTo>
                  <a:pt x="127000" y="3251200"/>
                </a:lnTo>
                <a:lnTo>
                  <a:pt x="127000" y="0"/>
                </a:lnTo>
                <a:close/>
              </a:path>
            </a:pathLst>
          </a:custGeom>
          <a:solidFill>
            <a:srgbClr val="546170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7" cy="91135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2423160">
              <a:lnSpc>
                <a:spcPct val="100000"/>
              </a:lnSpc>
              <a:spcBef>
                <a:spcPts val="105"/>
              </a:spcBef>
            </a:pPr>
            <a:r>
              <a:rPr dirty="0" sz="4000">
                <a:solidFill>
                  <a:srgbClr val="F1F1F1"/>
                </a:solidFill>
              </a:rPr>
              <a:t>Core</a:t>
            </a:r>
            <a:r>
              <a:rPr dirty="0" sz="4000" spc="-75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Entitlements</a:t>
            </a:r>
            <a:r>
              <a:rPr dirty="0" sz="4000" spc="-120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Under</a:t>
            </a:r>
            <a:r>
              <a:rPr dirty="0" sz="4000" spc="-120">
                <a:solidFill>
                  <a:srgbClr val="F1F1F1"/>
                </a:solidFill>
              </a:rPr>
              <a:t> </a:t>
            </a:r>
            <a:r>
              <a:rPr dirty="0" sz="4000" spc="-20">
                <a:solidFill>
                  <a:srgbClr val="F1F1F1"/>
                </a:solidFill>
              </a:rPr>
              <a:t>IDEA</a:t>
            </a:r>
            <a:endParaRPr sz="4000"/>
          </a:p>
        </p:txBody>
      </p:sp>
      <p:sp>
        <p:nvSpPr>
          <p:cNvPr id="4" name="object 4" descr=""/>
          <p:cNvSpPr/>
          <p:nvPr/>
        </p:nvSpPr>
        <p:spPr>
          <a:xfrm>
            <a:off x="1284732" y="1620011"/>
            <a:ext cx="5389245" cy="34925"/>
          </a:xfrm>
          <a:custGeom>
            <a:avLst/>
            <a:gdLst/>
            <a:ahLst/>
            <a:cxnLst/>
            <a:rect l="l" t="t" r="r" b="b"/>
            <a:pathLst>
              <a:path w="5389245" h="34925">
                <a:moveTo>
                  <a:pt x="5388864" y="0"/>
                </a:moveTo>
                <a:lnTo>
                  <a:pt x="0" y="0"/>
                </a:lnTo>
                <a:lnTo>
                  <a:pt x="0" y="34925"/>
                </a:lnTo>
                <a:lnTo>
                  <a:pt x="5388864" y="34925"/>
                </a:lnTo>
                <a:lnTo>
                  <a:pt x="5388864" y="0"/>
                </a:lnTo>
                <a:close/>
              </a:path>
            </a:pathLst>
          </a:custGeom>
          <a:solidFill>
            <a:srgbClr val="DF86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 descr=""/>
          <p:cNvSpPr/>
          <p:nvPr/>
        </p:nvSpPr>
        <p:spPr>
          <a:xfrm>
            <a:off x="1284732" y="3869435"/>
            <a:ext cx="5389245" cy="34925"/>
          </a:xfrm>
          <a:custGeom>
            <a:avLst/>
            <a:gdLst/>
            <a:ahLst/>
            <a:cxnLst/>
            <a:rect l="l" t="t" r="r" b="b"/>
            <a:pathLst>
              <a:path w="5389245" h="34925">
                <a:moveTo>
                  <a:pt x="5388864" y="0"/>
                </a:moveTo>
                <a:lnTo>
                  <a:pt x="0" y="0"/>
                </a:lnTo>
                <a:lnTo>
                  <a:pt x="0" y="34925"/>
                </a:lnTo>
                <a:lnTo>
                  <a:pt x="5388864" y="34925"/>
                </a:lnTo>
                <a:lnTo>
                  <a:pt x="5388864" y="0"/>
                </a:lnTo>
                <a:close/>
              </a:path>
            </a:pathLst>
          </a:custGeom>
          <a:solidFill>
            <a:srgbClr val="DF863E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435353" y="1680159"/>
            <a:ext cx="5034280" cy="3458210"/>
          </a:xfrm>
          <a:prstGeom prst="rect">
            <a:avLst/>
          </a:prstGeom>
        </p:spPr>
        <p:txBody>
          <a:bodyPr wrap="square" lIns="0" tIns="68580" rIns="0" bIns="0" rtlCol="0" vert="horz">
            <a:spAutoFit/>
          </a:bodyPr>
          <a:lstStyle/>
          <a:p>
            <a:pPr marL="12700" marR="806450">
              <a:lnSpc>
                <a:spcPct val="91400"/>
              </a:lnSpc>
              <a:spcBef>
                <a:spcPts val="540"/>
              </a:spcBef>
            </a:pPr>
            <a:r>
              <a:rPr dirty="0" sz="43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43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4300">
                <a:solidFill>
                  <a:srgbClr val="546170"/>
                </a:solidFill>
                <a:latin typeface="Calibri"/>
                <a:cs typeface="Calibri"/>
              </a:rPr>
              <a:t>Free</a:t>
            </a:r>
            <a:r>
              <a:rPr dirty="0" sz="43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4300" spc="-20">
                <a:solidFill>
                  <a:srgbClr val="546170"/>
                </a:solidFill>
                <a:latin typeface="Calibri"/>
                <a:cs typeface="Calibri"/>
              </a:rPr>
              <a:t>Appropriate </a:t>
            </a:r>
            <a:r>
              <a:rPr dirty="0" sz="4300">
                <a:solidFill>
                  <a:srgbClr val="546170"/>
                </a:solidFill>
                <a:latin typeface="Calibri"/>
                <a:cs typeface="Calibri"/>
              </a:rPr>
              <a:t>Public</a:t>
            </a:r>
            <a:r>
              <a:rPr dirty="0" sz="4300" spc="-1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4300" spc="-10">
                <a:solidFill>
                  <a:srgbClr val="546170"/>
                </a:solidFill>
                <a:latin typeface="Calibri"/>
                <a:cs typeface="Calibri"/>
              </a:rPr>
              <a:t>Education (FAPE)</a:t>
            </a:r>
            <a:endParaRPr sz="4300">
              <a:latin typeface="Calibri"/>
              <a:cs typeface="Calibri"/>
            </a:endParaRPr>
          </a:p>
          <a:p>
            <a:pPr marL="12700" marR="5080">
              <a:lnSpc>
                <a:spcPts val="4730"/>
              </a:lnSpc>
              <a:spcBef>
                <a:spcPts val="3060"/>
              </a:spcBef>
            </a:pPr>
            <a:r>
              <a:rPr dirty="0" sz="4300">
                <a:solidFill>
                  <a:srgbClr val="546170"/>
                </a:solidFill>
                <a:latin typeface="Calibri"/>
                <a:cs typeface="Calibri"/>
              </a:rPr>
              <a:t>In</a:t>
            </a:r>
            <a:r>
              <a:rPr dirty="0" sz="43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4300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43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4300">
                <a:solidFill>
                  <a:srgbClr val="546170"/>
                </a:solidFill>
                <a:latin typeface="Calibri"/>
                <a:cs typeface="Calibri"/>
              </a:rPr>
              <a:t>Least</a:t>
            </a:r>
            <a:r>
              <a:rPr dirty="0" sz="43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4300" spc="-10">
                <a:solidFill>
                  <a:srgbClr val="546170"/>
                </a:solidFill>
                <a:latin typeface="Calibri"/>
                <a:cs typeface="Calibri"/>
              </a:rPr>
              <a:t>Restrictive </a:t>
            </a:r>
            <a:r>
              <a:rPr dirty="0" sz="4300" spc="-20">
                <a:solidFill>
                  <a:srgbClr val="546170"/>
                </a:solidFill>
                <a:latin typeface="Calibri"/>
                <a:cs typeface="Calibri"/>
              </a:rPr>
              <a:t>Environment</a:t>
            </a:r>
            <a:r>
              <a:rPr dirty="0" sz="4300" spc="-1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4300" spc="-10">
                <a:solidFill>
                  <a:srgbClr val="546170"/>
                </a:solidFill>
                <a:latin typeface="Calibri"/>
                <a:cs typeface="Calibri"/>
              </a:rPr>
              <a:t>(LRE)</a:t>
            </a:r>
            <a:endParaRPr sz="4300">
              <a:latin typeface="Calibri"/>
              <a:cs typeface="Calibri"/>
            </a:endParaRP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034528" y="1060703"/>
            <a:ext cx="3343655" cy="504748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sp>
        <p:nvSpPr>
          <p:cNvPr id="3" name="object 3" descr=""/>
          <p:cNvSpPr txBox="1"/>
          <p:nvPr/>
        </p:nvSpPr>
        <p:spPr>
          <a:xfrm>
            <a:off x="1559433" y="2330907"/>
            <a:ext cx="9371965" cy="376174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469900" indent="-457200">
              <a:lnSpc>
                <a:spcPct val="100000"/>
              </a:lnSpc>
              <a:spcBef>
                <a:spcPts val="105"/>
              </a:spcBef>
              <a:buClr>
                <a:srgbClr val="546170"/>
              </a:buClr>
              <a:buFont typeface="Arial"/>
              <a:buChar char="•"/>
              <a:tabLst>
                <a:tab pos="469900" algn="l"/>
              </a:tabLst>
            </a:pP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Parent</a:t>
            </a:r>
            <a:r>
              <a:rPr dirty="0" sz="3500" spc="-1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Participation</a:t>
            </a:r>
            <a:endParaRPr sz="35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 sz="3500" spc="-20">
                <a:solidFill>
                  <a:srgbClr val="546170"/>
                </a:solidFill>
                <a:latin typeface="Calibri"/>
                <a:cs typeface="Calibri"/>
              </a:rPr>
              <a:t>Parental</a:t>
            </a:r>
            <a:r>
              <a:rPr dirty="0" sz="3500" spc="-1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Consent</a:t>
            </a:r>
            <a:endParaRPr sz="35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Prior</a:t>
            </a:r>
            <a:r>
              <a:rPr dirty="0" sz="35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Written</a:t>
            </a:r>
            <a:r>
              <a:rPr dirty="0" sz="3500" spc="-1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Notice</a:t>
            </a:r>
            <a:endParaRPr sz="35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Independent</a:t>
            </a:r>
            <a:r>
              <a:rPr dirty="0" sz="3500" spc="-1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Educational</a:t>
            </a:r>
            <a:r>
              <a:rPr dirty="0" sz="3500" spc="-1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Evaluations</a:t>
            </a:r>
            <a:endParaRPr sz="3500">
              <a:latin typeface="Calibri"/>
              <a:cs typeface="Calibri"/>
            </a:endParaRPr>
          </a:p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69900" algn="l"/>
              </a:tabLst>
            </a:pP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Access</a:t>
            </a:r>
            <a:r>
              <a:rPr dirty="0" sz="35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35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Educational</a:t>
            </a:r>
            <a:r>
              <a:rPr dirty="0" sz="3500" spc="-12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Records</a:t>
            </a:r>
            <a:endParaRPr sz="3500">
              <a:latin typeface="Calibri"/>
              <a:cs typeface="Calibri"/>
            </a:endParaRPr>
          </a:p>
          <a:p>
            <a:pPr marL="469900" marR="5080" indent="-457834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469900" algn="l"/>
              </a:tabLst>
            </a:pP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Options</a:t>
            </a:r>
            <a:r>
              <a:rPr dirty="0" sz="35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for</a:t>
            </a:r>
            <a:r>
              <a:rPr dirty="0" sz="35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resolving</a:t>
            </a:r>
            <a:r>
              <a:rPr dirty="0" sz="35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disputes</a:t>
            </a:r>
            <a:r>
              <a:rPr dirty="0" sz="35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such</a:t>
            </a:r>
            <a:r>
              <a:rPr dirty="0" sz="35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as</a:t>
            </a:r>
            <a:r>
              <a:rPr dirty="0" sz="35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Alternative </a:t>
            </a: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Dispute</a:t>
            </a:r>
            <a:r>
              <a:rPr dirty="0" sz="35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546170"/>
                </a:solidFill>
                <a:latin typeface="Calibri"/>
                <a:cs typeface="Calibri"/>
              </a:rPr>
              <a:t>Resolution</a:t>
            </a:r>
            <a:r>
              <a:rPr dirty="0" sz="35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546170"/>
                </a:solidFill>
                <a:latin typeface="Calibri"/>
                <a:cs typeface="Calibri"/>
              </a:rPr>
              <a:t>(ADR)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813685" y="258267"/>
            <a:ext cx="7130415" cy="68072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300"/>
              <a:t>Notice</a:t>
            </a:r>
            <a:r>
              <a:rPr dirty="0" sz="4300" spc="-95"/>
              <a:t> </a:t>
            </a:r>
            <a:r>
              <a:rPr dirty="0" sz="4300"/>
              <a:t>of</a:t>
            </a:r>
            <a:r>
              <a:rPr dirty="0" sz="4300" spc="-80"/>
              <a:t> </a:t>
            </a:r>
            <a:r>
              <a:rPr dirty="0" sz="4300"/>
              <a:t>Procedural</a:t>
            </a:r>
            <a:r>
              <a:rPr dirty="0" sz="4300" spc="-35"/>
              <a:t> </a:t>
            </a:r>
            <a:r>
              <a:rPr dirty="0" sz="4300" spc="-10"/>
              <a:t>Safeguards</a:t>
            </a:r>
            <a:endParaRPr sz="4300"/>
          </a:p>
        </p:txBody>
      </p:sp>
      <p:sp>
        <p:nvSpPr>
          <p:cNvPr id="5" name="object 5" descr=""/>
          <p:cNvSpPr/>
          <p:nvPr/>
        </p:nvSpPr>
        <p:spPr>
          <a:xfrm>
            <a:off x="5778443" y="2678959"/>
            <a:ext cx="265430" cy="587375"/>
          </a:xfrm>
          <a:custGeom>
            <a:avLst/>
            <a:gdLst/>
            <a:ahLst/>
            <a:cxnLst/>
            <a:rect l="l" t="t" r="r" b="b"/>
            <a:pathLst>
              <a:path w="265429" h="587375">
                <a:moveTo>
                  <a:pt x="0" y="15528"/>
                </a:moveTo>
                <a:lnTo>
                  <a:pt x="238467" y="293613"/>
                </a:lnTo>
                <a:lnTo>
                  <a:pt x="0" y="571648"/>
                </a:lnTo>
                <a:lnTo>
                  <a:pt x="13329" y="587195"/>
                </a:lnTo>
                <a:lnTo>
                  <a:pt x="265142" y="293613"/>
                </a:lnTo>
                <a:lnTo>
                  <a:pt x="13329" y="0"/>
                </a:lnTo>
                <a:lnTo>
                  <a:pt x="0" y="15528"/>
                </a:lnTo>
                <a:close/>
              </a:path>
            </a:pathLst>
          </a:custGeom>
          <a:ln w="29081">
            <a:solidFill>
              <a:srgbClr val="FB693C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 descr=""/>
          <p:cNvSpPr txBox="1"/>
          <p:nvPr/>
        </p:nvSpPr>
        <p:spPr>
          <a:xfrm>
            <a:off x="1454911" y="859282"/>
            <a:ext cx="9626600" cy="14979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54095" algn="l"/>
                <a:tab pos="9613265" algn="l"/>
              </a:tabLst>
            </a:pPr>
            <a:r>
              <a:rPr dirty="0" u="sng" sz="3600">
                <a:solidFill>
                  <a:srgbClr val="6D79E6"/>
                </a:solidFill>
                <a:uFill>
                  <a:solidFill>
                    <a:srgbClr val="7968AB"/>
                  </a:solidFill>
                </a:uFill>
                <a:latin typeface="Calibri"/>
                <a:cs typeface="Calibri"/>
              </a:rPr>
              <a:t>	</a:t>
            </a:r>
            <a:r>
              <a:rPr dirty="0" u="sng" sz="3600" spc="-10">
                <a:solidFill>
                  <a:srgbClr val="6D79E6"/>
                </a:solidFill>
                <a:uFill>
                  <a:solidFill>
                    <a:srgbClr val="7968AB"/>
                  </a:solidFill>
                </a:uFill>
                <a:latin typeface="Calibri"/>
                <a:cs typeface="Calibri"/>
              </a:rPr>
              <a:t>(Parent</a:t>
            </a:r>
            <a:r>
              <a:rPr dirty="0" u="sng" sz="3600" spc="-145">
                <a:solidFill>
                  <a:srgbClr val="6D79E6"/>
                </a:solidFill>
                <a:uFill>
                  <a:solidFill>
                    <a:srgbClr val="7968AB"/>
                  </a:solidFill>
                </a:uFill>
                <a:latin typeface="Calibri"/>
                <a:cs typeface="Calibri"/>
              </a:rPr>
              <a:t> </a:t>
            </a:r>
            <a:r>
              <a:rPr dirty="0" u="sng" sz="3600" spc="-10">
                <a:solidFill>
                  <a:srgbClr val="6D79E6"/>
                </a:solidFill>
                <a:uFill>
                  <a:solidFill>
                    <a:srgbClr val="7968AB"/>
                  </a:solidFill>
                </a:uFill>
                <a:latin typeface="Calibri"/>
                <a:cs typeface="Calibri"/>
              </a:rPr>
              <a:t>Rights)</a:t>
            </a:r>
            <a:r>
              <a:rPr dirty="0" u="sng" sz="3600">
                <a:solidFill>
                  <a:srgbClr val="6D79E6"/>
                </a:solidFill>
                <a:uFill>
                  <a:solidFill>
                    <a:srgbClr val="7968AB"/>
                  </a:solidFill>
                </a:uFill>
                <a:latin typeface="Calibri"/>
                <a:cs typeface="Calibri"/>
              </a:rPr>
              <a:t>	</a:t>
            </a:r>
            <a:endParaRPr sz="3600">
              <a:latin typeface="Calibri"/>
              <a:cs typeface="Calibri"/>
            </a:endParaRPr>
          </a:p>
          <a:p>
            <a:pPr marL="116839">
              <a:lnSpc>
                <a:spcPct val="100000"/>
              </a:lnSpc>
              <a:spcBef>
                <a:spcPts val="3070"/>
              </a:spcBef>
            </a:pPr>
            <a:r>
              <a:rPr dirty="0" sz="3500">
                <a:solidFill>
                  <a:srgbClr val="6D79E6"/>
                </a:solidFill>
                <a:latin typeface="Calibri"/>
                <a:cs typeface="Calibri"/>
              </a:rPr>
              <a:t>Includes</a:t>
            </a:r>
            <a:r>
              <a:rPr dirty="0" sz="3500" spc="-7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6D79E6"/>
                </a:solidFill>
                <a:latin typeface="Calibri"/>
                <a:cs typeface="Calibri"/>
              </a:rPr>
              <a:t>information</a:t>
            </a:r>
            <a:r>
              <a:rPr dirty="0" sz="3500" spc="-9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 spc="-25">
                <a:solidFill>
                  <a:srgbClr val="6D79E6"/>
                </a:solidFill>
                <a:latin typeface="Calibri"/>
                <a:cs typeface="Calibri"/>
              </a:rPr>
              <a:t>on:</a:t>
            </a:r>
            <a:endParaRPr sz="35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176264" y="2756738"/>
            <a:ext cx="3130550" cy="3917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solidFill>
                  <a:srgbClr val="FB693C"/>
                </a:solidFill>
                <a:latin typeface="Calibri"/>
                <a:cs typeface="Calibri"/>
              </a:rPr>
              <a:t>We</a:t>
            </a:r>
            <a:r>
              <a:rPr dirty="0" sz="2400" spc="-65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B693C"/>
                </a:solidFill>
                <a:latin typeface="Calibri"/>
                <a:cs typeface="Calibri"/>
              </a:rPr>
              <a:t>will</a:t>
            </a:r>
            <a:r>
              <a:rPr dirty="0" sz="2400" spc="-80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B693C"/>
                </a:solidFill>
                <a:latin typeface="Calibri"/>
                <a:cs typeface="Calibri"/>
              </a:rPr>
              <a:t>review</a:t>
            </a:r>
            <a:r>
              <a:rPr dirty="0" sz="2400" spc="-95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FB693C"/>
                </a:solidFill>
                <a:latin typeface="Calibri"/>
                <a:cs typeface="Calibri"/>
              </a:rPr>
              <a:t>these</a:t>
            </a:r>
            <a:r>
              <a:rPr dirty="0" sz="2400" spc="-100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2400" spc="-25">
                <a:solidFill>
                  <a:srgbClr val="FB693C"/>
                </a:solidFill>
                <a:latin typeface="Calibri"/>
                <a:cs typeface="Calibri"/>
              </a:rPr>
              <a:t>two</a:t>
            </a:r>
            <a:endParaRPr sz="2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7" cy="91135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106525" y="82042"/>
            <a:ext cx="9772650" cy="636270"/>
          </a:xfrm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000">
                <a:solidFill>
                  <a:srgbClr val="F1F1F1"/>
                </a:solidFill>
              </a:rPr>
              <a:t>Notice</a:t>
            </a:r>
            <a:r>
              <a:rPr dirty="0" sz="4000" spc="-145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of</a:t>
            </a:r>
            <a:r>
              <a:rPr dirty="0" sz="4000" spc="-100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Procedural</a:t>
            </a:r>
            <a:r>
              <a:rPr dirty="0" sz="4000" spc="-145">
                <a:solidFill>
                  <a:srgbClr val="F1F1F1"/>
                </a:solidFill>
              </a:rPr>
              <a:t> </a:t>
            </a:r>
            <a:r>
              <a:rPr dirty="0" sz="4000" spc="-10">
                <a:solidFill>
                  <a:srgbClr val="F1F1F1"/>
                </a:solidFill>
              </a:rPr>
              <a:t>Safeguards</a:t>
            </a:r>
            <a:r>
              <a:rPr dirty="0" sz="4000" spc="-160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(Parent</a:t>
            </a:r>
            <a:r>
              <a:rPr dirty="0" sz="4000" spc="-140">
                <a:solidFill>
                  <a:srgbClr val="F1F1F1"/>
                </a:solidFill>
              </a:rPr>
              <a:t> </a:t>
            </a:r>
            <a:r>
              <a:rPr dirty="0" sz="4000" spc="-10">
                <a:solidFill>
                  <a:srgbClr val="F1F1F1"/>
                </a:solidFill>
              </a:rPr>
              <a:t>Rights)</a:t>
            </a:r>
            <a:endParaRPr sz="4000"/>
          </a:p>
        </p:txBody>
      </p:sp>
      <p:sp>
        <p:nvSpPr>
          <p:cNvPr id="4" name="object 4" descr=""/>
          <p:cNvSpPr txBox="1"/>
          <p:nvPr/>
        </p:nvSpPr>
        <p:spPr>
          <a:xfrm>
            <a:off x="1208938" y="1104923"/>
            <a:ext cx="8580755" cy="3743960"/>
          </a:xfrm>
          <a:prstGeom prst="rect">
            <a:avLst/>
          </a:prstGeom>
        </p:spPr>
        <p:txBody>
          <a:bodyPr wrap="square" lIns="0" tIns="3175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500"/>
              </a:spcBef>
            </a:pPr>
            <a:r>
              <a:rPr dirty="0" sz="3600" spc="-10">
                <a:solidFill>
                  <a:srgbClr val="36BBC2"/>
                </a:solidFill>
                <a:latin typeface="Calibri"/>
                <a:cs typeface="Calibri"/>
              </a:rPr>
              <a:t>Parent</a:t>
            </a:r>
            <a:r>
              <a:rPr dirty="0" sz="3600" spc="-95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Rights</a:t>
            </a:r>
            <a:r>
              <a:rPr dirty="0" sz="3600" spc="-80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are</a:t>
            </a:r>
            <a:r>
              <a:rPr dirty="0" sz="3600" spc="-60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available</a:t>
            </a:r>
            <a:r>
              <a:rPr dirty="0" sz="3600" spc="-90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in</a:t>
            </a:r>
            <a:r>
              <a:rPr dirty="0" sz="3600" spc="-70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these</a:t>
            </a:r>
            <a:r>
              <a:rPr dirty="0" sz="3600" spc="-75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36BBC2"/>
                </a:solidFill>
                <a:latin typeface="Calibri"/>
                <a:cs typeface="Calibri"/>
              </a:rPr>
              <a:t>languages:</a:t>
            </a:r>
            <a:endParaRPr sz="36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1880"/>
              </a:spcBef>
              <a:buFont typeface="Arial"/>
              <a:buChar char="•"/>
              <a:tabLst>
                <a:tab pos="469265" algn="l"/>
              </a:tabLst>
            </a:pP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3"/>
              </a:rPr>
              <a:t>English</a:t>
            </a:r>
            <a:endParaRPr sz="28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469265" algn="l"/>
              </a:tabLst>
            </a:pP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4"/>
              </a:rPr>
              <a:t>Spanish</a:t>
            </a:r>
            <a:endParaRPr sz="28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"/>
              <a:buChar char="•"/>
              <a:tabLst>
                <a:tab pos="469265" algn="l"/>
              </a:tabLst>
            </a:pPr>
            <a:r>
              <a:rPr dirty="0" u="sng" sz="280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5"/>
              </a:rPr>
              <a:t>Chinese</a:t>
            </a:r>
            <a:r>
              <a:rPr dirty="0" u="sng" sz="2800" spc="-7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5"/>
              </a:rPr>
              <a:t> </a:t>
            </a: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5"/>
              </a:rPr>
              <a:t>(Simplified)</a:t>
            </a:r>
            <a:endParaRPr sz="28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"/>
              <a:buChar char="•"/>
              <a:tabLst>
                <a:tab pos="469265" algn="l"/>
              </a:tabLst>
            </a:pPr>
            <a:r>
              <a:rPr dirty="0" u="sng" sz="280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6"/>
              </a:rPr>
              <a:t>Chinese</a:t>
            </a:r>
            <a:r>
              <a:rPr dirty="0" u="sng" sz="2800" spc="-7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6"/>
              </a:rPr>
              <a:t> </a:t>
            </a: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6"/>
              </a:rPr>
              <a:t>(Traditional)</a:t>
            </a:r>
            <a:endParaRPr sz="28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"/>
              <a:buChar char="•"/>
              <a:tabLst>
                <a:tab pos="469265" algn="l"/>
              </a:tabLst>
            </a:pP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7"/>
              </a:rPr>
              <a:t>Tagalog</a:t>
            </a:r>
            <a:endParaRPr sz="28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buFont typeface="Arial"/>
              <a:buChar char="•"/>
              <a:tabLst>
                <a:tab pos="469265" algn="l"/>
              </a:tabLst>
            </a:pP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8"/>
              </a:rPr>
              <a:t>Vietnamese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684007" y="2353055"/>
            <a:ext cx="2493263" cy="2508504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215339" y="5058917"/>
            <a:ext cx="2192655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solidFill>
                  <a:srgbClr val="546170"/>
                </a:solidFill>
                <a:latin typeface="Calibri"/>
                <a:cs typeface="Calibri"/>
              </a:rPr>
              <a:t>*Click</a:t>
            </a:r>
            <a:r>
              <a:rPr dirty="0" sz="1800" spc="-30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1800" spc="-30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546170"/>
                </a:solidFill>
                <a:latin typeface="Calibri"/>
                <a:cs typeface="Calibri"/>
              </a:rPr>
              <a:t>download</a:t>
            </a:r>
            <a:r>
              <a:rPr dirty="0" sz="1800" spc="-50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 spc="-25" i="1">
                <a:solidFill>
                  <a:srgbClr val="546170"/>
                </a:solidFill>
                <a:latin typeface="Calibri"/>
                <a:cs typeface="Calibri"/>
              </a:rPr>
              <a:t>PDF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626160" y="5973267"/>
            <a:ext cx="10924540" cy="4533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Revised</a:t>
            </a:r>
            <a:r>
              <a:rPr dirty="0" sz="28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June</a:t>
            </a:r>
            <a:r>
              <a:rPr dirty="0" sz="28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2022</a:t>
            </a:r>
            <a:r>
              <a:rPr dirty="0" sz="2800" spc="-1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–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now</a:t>
            </a:r>
            <a:r>
              <a:rPr dirty="0" sz="28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lists</a:t>
            </a:r>
            <a:r>
              <a:rPr dirty="0" sz="28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all</a:t>
            </a:r>
            <a:r>
              <a:rPr dirty="0" sz="28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Family</a:t>
            </a:r>
            <a:r>
              <a:rPr dirty="0" sz="2800" spc="-1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Empowerment</a:t>
            </a:r>
            <a:r>
              <a:rPr dirty="0" sz="28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Centers</a:t>
            </a:r>
            <a:r>
              <a:rPr dirty="0" sz="28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in</a:t>
            </a:r>
            <a:r>
              <a:rPr dirty="0" sz="28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California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67611" y="1446275"/>
            <a:ext cx="9601200" cy="28575"/>
          </a:xfrm>
          <a:custGeom>
            <a:avLst/>
            <a:gdLst/>
            <a:ahLst/>
            <a:cxnLst/>
            <a:rect l="l" t="t" r="r" b="b"/>
            <a:pathLst>
              <a:path w="9601200" h="28575">
                <a:moveTo>
                  <a:pt x="9601200" y="0"/>
                </a:moveTo>
                <a:lnTo>
                  <a:pt x="0" y="0"/>
                </a:lnTo>
                <a:lnTo>
                  <a:pt x="0" y="28575"/>
                </a:lnTo>
                <a:lnTo>
                  <a:pt x="9601200" y="28575"/>
                </a:lnTo>
                <a:lnTo>
                  <a:pt x="9601200" y="0"/>
                </a:lnTo>
                <a:close/>
              </a:path>
            </a:pathLst>
          </a:custGeom>
          <a:solidFill>
            <a:srgbClr val="7968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5800" rIns="0" bIns="0" rtlCol="0" vert="horz">
            <a:spAutoFit/>
          </a:bodyPr>
          <a:lstStyle/>
          <a:p>
            <a:pPr marL="1969135">
              <a:lnSpc>
                <a:spcPct val="100000"/>
              </a:lnSpc>
              <a:spcBef>
                <a:spcPts val="100"/>
              </a:spcBef>
            </a:pPr>
            <a:r>
              <a:rPr dirty="0" sz="4800"/>
              <a:t>Meaningful</a:t>
            </a:r>
            <a:r>
              <a:rPr dirty="0" sz="4800" spc="-185"/>
              <a:t> </a:t>
            </a:r>
            <a:r>
              <a:rPr dirty="0" sz="4800" spc="-10"/>
              <a:t>Parent</a:t>
            </a:r>
            <a:r>
              <a:rPr dirty="0" sz="4800" spc="-175"/>
              <a:t> </a:t>
            </a:r>
            <a:r>
              <a:rPr dirty="0" sz="4800" spc="-10"/>
              <a:t>Participation</a:t>
            </a:r>
            <a:endParaRPr sz="4800"/>
          </a:p>
        </p:txBody>
      </p:sp>
      <p:sp>
        <p:nvSpPr>
          <p:cNvPr id="5" name="object 5" descr=""/>
          <p:cNvSpPr txBox="1"/>
          <p:nvPr/>
        </p:nvSpPr>
        <p:spPr>
          <a:xfrm>
            <a:off x="1645411" y="2026741"/>
            <a:ext cx="9112885" cy="33191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spc="-10">
                <a:solidFill>
                  <a:srgbClr val="546170"/>
                </a:solidFill>
                <a:latin typeface="Calibri"/>
                <a:cs typeface="Calibri"/>
              </a:rPr>
              <a:t>Parents</a:t>
            </a:r>
            <a:r>
              <a:rPr dirty="0" sz="36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of</a:t>
            </a:r>
            <a:r>
              <a:rPr dirty="0" sz="36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36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child</a:t>
            </a:r>
            <a:r>
              <a:rPr dirty="0" sz="3600" spc="-2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with</a:t>
            </a:r>
            <a:r>
              <a:rPr dirty="0" sz="36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36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disability</a:t>
            </a:r>
            <a:r>
              <a:rPr dirty="0" sz="36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must</a:t>
            </a:r>
            <a:r>
              <a:rPr dirty="0" sz="36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 spc="-25">
                <a:solidFill>
                  <a:srgbClr val="546170"/>
                </a:solidFill>
                <a:latin typeface="Calibri"/>
                <a:cs typeface="Calibri"/>
              </a:rPr>
              <a:t>be </a:t>
            </a:r>
            <a:r>
              <a:rPr dirty="0" sz="3600" spc="-10">
                <a:solidFill>
                  <a:srgbClr val="546170"/>
                </a:solidFill>
                <a:latin typeface="Calibri"/>
                <a:cs typeface="Calibri"/>
              </a:rPr>
              <a:t>afforded</a:t>
            </a:r>
            <a:r>
              <a:rPr dirty="0" sz="36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an</a:t>
            </a:r>
            <a:r>
              <a:rPr dirty="0" sz="36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opportunity</a:t>
            </a:r>
            <a:r>
              <a:rPr dirty="0" sz="3600" spc="-85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to</a:t>
            </a:r>
            <a:r>
              <a:rPr dirty="0" sz="3600" spc="-65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participate</a:t>
            </a:r>
            <a:r>
              <a:rPr dirty="0" sz="3600" spc="-60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 spc="-25">
                <a:solidFill>
                  <a:srgbClr val="36BBC2"/>
                </a:solidFill>
                <a:latin typeface="Calibri"/>
                <a:cs typeface="Calibri"/>
              </a:rPr>
              <a:t>in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meetings</a:t>
            </a:r>
            <a:r>
              <a:rPr dirty="0" sz="3600" spc="-70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with</a:t>
            </a:r>
            <a:r>
              <a:rPr dirty="0" sz="36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respect</a:t>
            </a:r>
            <a:r>
              <a:rPr dirty="0" sz="36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36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36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546170"/>
                </a:solidFill>
                <a:latin typeface="Calibri"/>
                <a:cs typeface="Calibri"/>
              </a:rPr>
              <a:t>identification,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evaluation,</a:t>
            </a:r>
            <a:r>
              <a:rPr dirty="0" sz="36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36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educational</a:t>
            </a:r>
            <a:r>
              <a:rPr dirty="0" sz="36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placement</a:t>
            </a:r>
            <a:r>
              <a:rPr dirty="0" sz="36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of</a:t>
            </a:r>
            <a:r>
              <a:rPr dirty="0" sz="36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 spc="-25">
                <a:solidFill>
                  <a:srgbClr val="546170"/>
                </a:solidFill>
                <a:latin typeface="Calibri"/>
                <a:cs typeface="Calibri"/>
              </a:rPr>
              <a:t>the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child;</a:t>
            </a:r>
            <a:r>
              <a:rPr dirty="0" sz="3600" spc="-2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and</a:t>
            </a:r>
            <a:r>
              <a:rPr dirty="0" sz="3600" spc="-55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the</a:t>
            </a:r>
            <a:r>
              <a:rPr dirty="0" sz="3600" spc="-55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provision</a:t>
            </a:r>
            <a:r>
              <a:rPr dirty="0" sz="3600" spc="-60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of</a:t>
            </a:r>
            <a:r>
              <a:rPr dirty="0" sz="3600" spc="-45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a</a:t>
            </a:r>
            <a:r>
              <a:rPr dirty="0" sz="3600" spc="-35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free</a:t>
            </a:r>
            <a:r>
              <a:rPr dirty="0" sz="3600" spc="-50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and</a:t>
            </a:r>
            <a:r>
              <a:rPr dirty="0" sz="3600" spc="-60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36BBC2"/>
                </a:solidFill>
                <a:latin typeface="Calibri"/>
                <a:cs typeface="Calibri"/>
              </a:rPr>
              <a:t>appropriate </a:t>
            </a:r>
            <a:r>
              <a:rPr dirty="0" sz="3600">
                <a:solidFill>
                  <a:srgbClr val="36BBC2"/>
                </a:solidFill>
                <a:latin typeface="Calibri"/>
                <a:cs typeface="Calibri"/>
              </a:rPr>
              <a:t>education</a:t>
            </a:r>
            <a:r>
              <a:rPr dirty="0" sz="3600" spc="-95">
                <a:solidFill>
                  <a:srgbClr val="36BBC2"/>
                </a:solidFill>
                <a:latin typeface="Calibri"/>
                <a:cs typeface="Calibri"/>
              </a:rPr>
              <a:t> </a:t>
            </a:r>
            <a:r>
              <a:rPr dirty="0" sz="3600" spc="-20">
                <a:solidFill>
                  <a:srgbClr val="546170"/>
                </a:solidFill>
                <a:latin typeface="Calibri"/>
                <a:cs typeface="Calibri"/>
              </a:rPr>
              <a:t>(FAPE)</a:t>
            </a:r>
            <a:r>
              <a:rPr dirty="0" sz="3600" spc="-9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36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3600" spc="-9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546170"/>
                </a:solidFill>
                <a:latin typeface="Calibri"/>
                <a:cs typeface="Calibri"/>
              </a:rPr>
              <a:t>child.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807719" y="441959"/>
            <a:ext cx="10261600" cy="5934710"/>
            <a:chOff x="807719" y="441959"/>
            <a:chExt cx="10261600" cy="5934710"/>
          </a:xfrm>
        </p:grpSpPr>
        <p:sp>
          <p:nvSpPr>
            <p:cNvPr id="4" name="object 4" descr=""/>
            <p:cNvSpPr/>
            <p:nvPr/>
          </p:nvSpPr>
          <p:spPr>
            <a:xfrm>
              <a:off x="1467611" y="1446276"/>
              <a:ext cx="9601200" cy="28575"/>
            </a:xfrm>
            <a:custGeom>
              <a:avLst/>
              <a:gdLst/>
              <a:ahLst/>
              <a:cxnLst/>
              <a:rect l="l" t="t" r="r" b="b"/>
              <a:pathLst>
                <a:path w="9601200" h="28575">
                  <a:moveTo>
                    <a:pt x="9601200" y="0"/>
                  </a:moveTo>
                  <a:lnTo>
                    <a:pt x="0" y="0"/>
                  </a:lnTo>
                  <a:lnTo>
                    <a:pt x="0" y="28575"/>
                  </a:lnTo>
                  <a:lnTo>
                    <a:pt x="9601200" y="28575"/>
                  </a:lnTo>
                  <a:lnTo>
                    <a:pt x="9601200" y="0"/>
                  </a:lnTo>
                  <a:close/>
                </a:path>
              </a:pathLst>
            </a:custGeom>
            <a:solidFill>
              <a:srgbClr val="7968AB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07719" y="441959"/>
              <a:ext cx="3633216" cy="5934392"/>
            </a:xfrm>
            <a:prstGeom prst="rect">
              <a:avLst/>
            </a:prstGeom>
          </p:spPr>
        </p:pic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85800" rIns="0" bIns="0" rtlCol="0" vert="horz">
            <a:spAutoFit/>
          </a:bodyPr>
          <a:lstStyle/>
          <a:p>
            <a:pPr marL="5257165">
              <a:lnSpc>
                <a:spcPct val="100000"/>
              </a:lnSpc>
              <a:spcBef>
                <a:spcPts val="100"/>
              </a:spcBef>
            </a:pPr>
            <a:r>
              <a:rPr dirty="0" sz="4800" spc="-10"/>
              <a:t>Informed</a:t>
            </a:r>
            <a:r>
              <a:rPr dirty="0" sz="4800" spc="-240"/>
              <a:t> </a:t>
            </a:r>
            <a:r>
              <a:rPr dirty="0" sz="4800" spc="-10"/>
              <a:t>Consent</a:t>
            </a:r>
            <a:endParaRPr sz="4800"/>
          </a:p>
        </p:txBody>
      </p:sp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45720" rIns="0" bIns="0" rtlCol="0" vert="horz">
            <a:spAutoFit/>
          </a:bodyPr>
          <a:lstStyle/>
          <a:p>
            <a:pPr marL="12700" marR="5080">
              <a:lnSpc>
                <a:spcPct val="93900"/>
              </a:lnSpc>
              <a:spcBef>
                <a:spcPts val="360"/>
              </a:spcBef>
            </a:pPr>
            <a:r>
              <a:rPr dirty="0"/>
              <a:t>This</a:t>
            </a:r>
            <a:r>
              <a:rPr dirty="0" spc="-55"/>
              <a:t> </a:t>
            </a:r>
            <a:r>
              <a:rPr dirty="0"/>
              <a:t>means</a:t>
            </a:r>
            <a:r>
              <a:rPr dirty="0" spc="-85"/>
              <a:t> </a:t>
            </a:r>
            <a:r>
              <a:rPr dirty="0"/>
              <a:t>parents</a:t>
            </a:r>
            <a:r>
              <a:rPr dirty="0" spc="-95"/>
              <a:t> </a:t>
            </a:r>
            <a:r>
              <a:rPr dirty="0"/>
              <a:t>are</a:t>
            </a:r>
            <a:r>
              <a:rPr dirty="0" spc="-50"/>
              <a:t> </a:t>
            </a:r>
            <a:r>
              <a:rPr dirty="0" spc="-10"/>
              <a:t>fully </a:t>
            </a:r>
            <a:r>
              <a:rPr dirty="0"/>
              <a:t>informed,</a:t>
            </a:r>
            <a:r>
              <a:rPr dirty="0" spc="-120"/>
              <a:t> </a:t>
            </a:r>
            <a:r>
              <a:rPr dirty="0" spc="-10"/>
              <a:t>understand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100"/>
              <a:t> </a:t>
            </a:r>
            <a:r>
              <a:rPr dirty="0" spc="-10"/>
              <a:t>consent </a:t>
            </a:r>
            <a:r>
              <a:rPr dirty="0"/>
              <a:t>in</a:t>
            </a:r>
            <a:r>
              <a:rPr dirty="0" spc="-30"/>
              <a:t> </a:t>
            </a:r>
            <a:r>
              <a:rPr dirty="0"/>
              <a:t>writing,</a:t>
            </a:r>
            <a:r>
              <a:rPr dirty="0" spc="-15"/>
              <a:t>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/>
              <a:t>know</a:t>
            </a:r>
            <a:r>
              <a:rPr dirty="0" spc="-25"/>
              <a:t> </a:t>
            </a:r>
            <a:r>
              <a:rPr dirty="0"/>
              <a:t>their</a:t>
            </a:r>
            <a:r>
              <a:rPr dirty="0" spc="-30"/>
              <a:t> </a:t>
            </a:r>
            <a:r>
              <a:rPr dirty="0"/>
              <a:t>consent</a:t>
            </a:r>
            <a:r>
              <a:rPr dirty="0" spc="-75"/>
              <a:t> </a:t>
            </a:r>
            <a:r>
              <a:rPr dirty="0" spc="-25"/>
              <a:t>is </a:t>
            </a:r>
            <a:r>
              <a:rPr dirty="0" spc="-10"/>
              <a:t>voluntary.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67611" y="1446275"/>
            <a:ext cx="9601200" cy="28575"/>
          </a:xfrm>
          <a:custGeom>
            <a:avLst/>
            <a:gdLst/>
            <a:ahLst/>
            <a:cxnLst/>
            <a:rect l="l" t="t" r="r" b="b"/>
            <a:pathLst>
              <a:path w="9601200" h="28575">
                <a:moveTo>
                  <a:pt x="9601200" y="0"/>
                </a:moveTo>
                <a:lnTo>
                  <a:pt x="0" y="0"/>
                </a:lnTo>
                <a:lnTo>
                  <a:pt x="0" y="28575"/>
                </a:lnTo>
                <a:lnTo>
                  <a:pt x="9601200" y="28575"/>
                </a:lnTo>
                <a:lnTo>
                  <a:pt x="9601200" y="0"/>
                </a:lnTo>
                <a:close/>
              </a:path>
            </a:pathLst>
          </a:custGeom>
          <a:solidFill>
            <a:srgbClr val="7968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6280" rIns="0" bIns="0" rtlCol="0" vert="horz">
            <a:spAutoFit/>
          </a:bodyPr>
          <a:lstStyle/>
          <a:p>
            <a:pPr algn="ctr" marL="569595">
              <a:lnSpc>
                <a:spcPts val="4140"/>
              </a:lnSpc>
              <a:spcBef>
                <a:spcPts val="100"/>
              </a:spcBef>
            </a:pPr>
            <a:r>
              <a:rPr dirty="0"/>
              <a:t>Meaningful</a:t>
            </a:r>
            <a:r>
              <a:rPr dirty="0" spc="-125"/>
              <a:t> </a:t>
            </a:r>
            <a:r>
              <a:rPr dirty="0"/>
              <a:t>Parent</a:t>
            </a:r>
            <a:r>
              <a:rPr dirty="0" spc="-125"/>
              <a:t> </a:t>
            </a:r>
            <a:r>
              <a:rPr dirty="0"/>
              <a:t>Participation</a:t>
            </a:r>
            <a:r>
              <a:rPr dirty="0" spc="-100"/>
              <a:t> </a:t>
            </a:r>
            <a:r>
              <a:rPr dirty="0"/>
              <a:t>&amp;</a:t>
            </a:r>
            <a:r>
              <a:rPr dirty="0" spc="-95"/>
              <a:t> </a:t>
            </a:r>
            <a:r>
              <a:rPr dirty="0"/>
              <a:t>Informed</a:t>
            </a:r>
            <a:r>
              <a:rPr dirty="0" spc="-105"/>
              <a:t> </a:t>
            </a:r>
            <a:r>
              <a:rPr dirty="0" spc="-10"/>
              <a:t>Consent</a:t>
            </a:r>
          </a:p>
          <a:p>
            <a:pPr algn="ctr" marL="569595">
              <a:lnSpc>
                <a:spcPts val="3420"/>
              </a:lnSpc>
            </a:pPr>
            <a:r>
              <a:rPr dirty="0" sz="3000">
                <a:solidFill>
                  <a:srgbClr val="FB693C"/>
                </a:solidFill>
              </a:rPr>
              <a:t>Tips</a:t>
            </a:r>
            <a:r>
              <a:rPr dirty="0" sz="3000" spc="-55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and</a:t>
            </a:r>
            <a:r>
              <a:rPr dirty="0" sz="3000" spc="-75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Strategies</a:t>
            </a:r>
            <a:r>
              <a:rPr dirty="0" sz="3000" spc="-70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to</a:t>
            </a:r>
            <a:r>
              <a:rPr dirty="0" sz="3000" spc="-75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Support</a:t>
            </a:r>
            <a:r>
              <a:rPr dirty="0" sz="3000" spc="-75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Diverse</a:t>
            </a:r>
            <a:r>
              <a:rPr dirty="0" sz="3000" spc="-45">
                <a:solidFill>
                  <a:srgbClr val="FB693C"/>
                </a:solidFill>
              </a:rPr>
              <a:t> </a:t>
            </a:r>
            <a:r>
              <a:rPr dirty="0" sz="3000" spc="-10">
                <a:solidFill>
                  <a:srgbClr val="FB693C"/>
                </a:solidFill>
              </a:rPr>
              <a:t>Families</a:t>
            </a:r>
            <a:endParaRPr sz="3000"/>
          </a:p>
        </p:txBody>
      </p:sp>
      <p:sp>
        <p:nvSpPr>
          <p:cNvPr id="5" name="object 5" descr=""/>
          <p:cNvSpPr txBox="1"/>
          <p:nvPr/>
        </p:nvSpPr>
        <p:spPr>
          <a:xfrm>
            <a:off x="1544192" y="1770964"/>
            <a:ext cx="10018395" cy="4295140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12700" marR="270510">
              <a:lnSpc>
                <a:spcPts val="3960"/>
              </a:lnSpc>
              <a:spcBef>
                <a:spcPts val="434"/>
              </a:spcBef>
            </a:pPr>
            <a:r>
              <a:rPr dirty="0" sz="3500">
                <a:solidFill>
                  <a:srgbClr val="6D79E6"/>
                </a:solidFill>
                <a:latin typeface="Calibri"/>
                <a:cs typeface="Calibri"/>
              </a:rPr>
              <a:t>De-stressing</a:t>
            </a:r>
            <a:r>
              <a:rPr dirty="0" sz="3500" spc="-10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6D79E6"/>
                </a:solidFill>
                <a:latin typeface="Calibri"/>
                <a:cs typeface="Calibri"/>
              </a:rPr>
              <a:t>the</a:t>
            </a:r>
            <a:r>
              <a:rPr dirty="0" sz="3500" spc="-8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6D79E6"/>
                </a:solidFill>
                <a:latin typeface="Calibri"/>
                <a:cs typeface="Calibri"/>
              </a:rPr>
              <a:t>Individualized</a:t>
            </a:r>
            <a:r>
              <a:rPr dirty="0" sz="3500" spc="-14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6D79E6"/>
                </a:solidFill>
                <a:latin typeface="Calibri"/>
                <a:cs typeface="Calibri"/>
              </a:rPr>
              <a:t>Education</a:t>
            </a:r>
            <a:r>
              <a:rPr dirty="0" sz="3500" spc="-13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6D79E6"/>
                </a:solidFill>
                <a:latin typeface="Calibri"/>
                <a:cs typeface="Calibri"/>
              </a:rPr>
              <a:t>Plan</a:t>
            </a:r>
            <a:r>
              <a:rPr dirty="0" sz="3500" spc="-7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6D79E6"/>
                </a:solidFill>
                <a:latin typeface="Calibri"/>
                <a:cs typeface="Calibri"/>
              </a:rPr>
              <a:t>(IEP)</a:t>
            </a:r>
            <a:r>
              <a:rPr dirty="0" sz="3500" spc="-5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 spc="-25">
                <a:solidFill>
                  <a:srgbClr val="6D79E6"/>
                </a:solidFill>
                <a:latin typeface="Calibri"/>
                <a:cs typeface="Calibri"/>
              </a:rPr>
              <a:t>by </a:t>
            </a:r>
            <a:r>
              <a:rPr dirty="0" sz="3500">
                <a:solidFill>
                  <a:srgbClr val="6D79E6"/>
                </a:solidFill>
                <a:latin typeface="Calibri"/>
                <a:cs typeface="Calibri"/>
              </a:rPr>
              <a:t>helping</a:t>
            </a:r>
            <a:r>
              <a:rPr dirty="0" sz="3500" spc="-14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6D79E6"/>
                </a:solidFill>
                <a:latin typeface="Calibri"/>
                <a:cs typeface="Calibri"/>
              </a:rPr>
              <a:t>parents</a:t>
            </a:r>
            <a:r>
              <a:rPr dirty="0" sz="3500" spc="-9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6D79E6"/>
                </a:solidFill>
                <a:latin typeface="Calibri"/>
                <a:cs typeface="Calibri"/>
              </a:rPr>
              <a:t>understand</a:t>
            </a:r>
            <a:r>
              <a:rPr dirty="0" sz="3500" spc="-6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>
                <a:solidFill>
                  <a:srgbClr val="6D79E6"/>
                </a:solidFill>
                <a:latin typeface="Calibri"/>
                <a:cs typeface="Calibri"/>
              </a:rPr>
              <a:t>its</a:t>
            </a:r>
            <a:r>
              <a:rPr dirty="0" sz="3500" spc="-8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500" spc="-10">
                <a:solidFill>
                  <a:srgbClr val="6D79E6"/>
                </a:solidFill>
                <a:latin typeface="Calibri"/>
                <a:cs typeface="Calibri"/>
              </a:rPr>
              <a:t>contents:</a:t>
            </a:r>
            <a:endParaRPr sz="35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1590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What</a:t>
            </a:r>
            <a:r>
              <a:rPr dirty="0" sz="36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36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546170"/>
                </a:solidFill>
                <a:latin typeface="Calibri"/>
                <a:cs typeface="Calibri"/>
              </a:rPr>
              <a:t>child’s</a:t>
            </a:r>
            <a:r>
              <a:rPr dirty="0" sz="3600" spc="-3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special</a:t>
            </a:r>
            <a:r>
              <a:rPr dirty="0" sz="36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educational</a:t>
            </a:r>
            <a:r>
              <a:rPr dirty="0" sz="36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needs</a:t>
            </a:r>
            <a:r>
              <a:rPr dirty="0" sz="3600" spc="-114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 spc="-20">
                <a:solidFill>
                  <a:srgbClr val="546170"/>
                </a:solidFill>
                <a:latin typeface="Calibri"/>
                <a:cs typeface="Calibri"/>
              </a:rPr>
              <a:t>are;</a:t>
            </a:r>
            <a:endParaRPr sz="36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2165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What</a:t>
            </a:r>
            <a:r>
              <a:rPr dirty="0" sz="36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special</a:t>
            </a:r>
            <a:r>
              <a:rPr dirty="0" sz="3600" spc="-3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education</a:t>
            </a:r>
            <a:r>
              <a:rPr dirty="0" sz="36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services</a:t>
            </a:r>
            <a:r>
              <a:rPr dirty="0" sz="3600" spc="-2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36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child</a:t>
            </a:r>
            <a:r>
              <a:rPr dirty="0" sz="3600" spc="-1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will</a:t>
            </a:r>
            <a:r>
              <a:rPr dirty="0" sz="3600" spc="-2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546170"/>
                </a:solidFill>
                <a:latin typeface="Calibri"/>
                <a:cs typeface="Calibri"/>
              </a:rPr>
              <a:t>receive;</a:t>
            </a:r>
            <a:endParaRPr sz="36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2165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How</a:t>
            </a:r>
            <a:r>
              <a:rPr dirty="0" sz="36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often</a:t>
            </a:r>
            <a:r>
              <a:rPr dirty="0" sz="36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36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how</a:t>
            </a:r>
            <a:r>
              <a:rPr dirty="0" sz="3600" spc="-3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much</a:t>
            </a:r>
            <a:r>
              <a:rPr dirty="0" sz="36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546170"/>
                </a:solidFill>
                <a:latin typeface="Calibri"/>
                <a:cs typeface="Calibri"/>
              </a:rPr>
              <a:t>services;</a:t>
            </a:r>
            <a:endParaRPr sz="36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2160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How</a:t>
            </a:r>
            <a:r>
              <a:rPr dirty="0" sz="3600" spc="-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36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where</a:t>
            </a:r>
            <a:r>
              <a:rPr dirty="0" sz="36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those</a:t>
            </a:r>
            <a:r>
              <a:rPr dirty="0" sz="36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services</a:t>
            </a:r>
            <a:r>
              <a:rPr dirty="0" sz="36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will</a:t>
            </a:r>
            <a:r>
              <a:rPr dirty="0" sz="3600" spc="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546170"/>
                </a:solidFill>
                <a:latin typeface="Calibri"/>
                <a:cs typeface="Calibri"/>
              </a:rPr>
              <a:t>be</a:t>
            </a:r>
            <a:r>
              <a:rPr dirty="0" sz="36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546170"/>
                </a:solidFill>
                <a:latin typeface="Calibri"/>
                <a:cs typeface="Calibri"/>
              </a:rPr>
              <a:t>delivered.</a:t>
            </a:r>
            <a:endParaRPr sz="3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67611" y="1446275"/>
            <a:ext cx="9601200" cy="28575"/>
          </a:xfrm>
          <a:custGeom>
            <a:avLst/>
            <a:gdLst/>
            <a:ahLst/>
            <a:cxnLst/>
            <a:rect l="l" t="t" r="r" b="b"/>
            <a:pathLst>
              <a:path w="9601200" h="28575">
                <a:moveTo>
                  <a:pt x="9601200" y="0"/>
                </a:moveTo>
                <a:lnTo>
                  <a:pt x="0" y="0"/>
                </a:lnTo>
                <a:lnTo>
                  <a:pt x="0" y="28575"/>
                </a:lnTo>
                <a:lnTo>
                  <a:pt x="9601200" y="28575"/>
                </a:lnTo>
                <a:lnTo>
                  <a:pt x="9601200" y="0"/>
                </a:lnTo>
                <a:close/>
              </a:path>
            </a:pathLst>
          </a:custGeom>
          <a:solidFill>
            <a:srgbClr val="7968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1484502" y="276555"/>
            <a:ext cx="9791700" cy="5746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Meaningful</a:t>
            </a:r>
            <a:r>
              <a:rPr dirty="0" spc="-125"/>
              <a:t> </a:t>
            </a:r>
            <a:r>
              <a:rPr dirty="0"/>
              <a:t>Parent</a:t>
            </a:r>
            <a:r>
              <a:rPr dirty="0" spc="-125"/>
              <a:t> </a:t>
            </a:r>
            <a:r>
              <a:rPr dirty="0"/>
              <a:t>Participation</a:t>
            </a:r>
            <a:r>
              <a:rPr dirty="0" spc="-100"/>
              <a:t> </a:t>
            </a:r>
            <a:r>
              <a:rPr dirty="0"/>
              <a:t>&amp;</a:t>
            </a:r>
            <a:r>
              <a:rPr dirty="0" spc="-95"/>
              <a:t> </a:t>
            </a:r>
            <a:r>
              <a:rPr dirty="0"/>
              <a:t>Informed</a:t>
            </a:r>
            <a:r>
              <a:rPr dirty="0" spc="-105"/>
              <a:t> </a:t>
            </a:r>
            <a:r>
              <a:rPr dirty="0" spc="-10"/>
              <a:t>Consent</a:t>
            </a:r>
          </a:p>
        </p:txBody>
      </p:sp>
      <p:sp>
        <p:nvSpPr>
          <p:cNvPr id="5" name="object 5" descr=""/>
          <p:cNvSpPr txBox="1"/>
          <p:nvPr/>
        </p:nvSpPr>
        <p:spPr>
          <a:xfrm>
            <a:off x="1514602" y="780034"/>
            <a:ext cx="10136505" cy="5806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R="405765">
              <a:lnSpc>
                <a:spcPct val="100000"/>
              </a:lnSpc>
              <a:spcBef>
                <a:spcPts val="100"/>
              </a:spcBef>
            </a:pPr>
            <a:r>
              <a:rPr dirty="0" sz="3000">
                <a:solidFill>
                  <a:srgbClr val="FB693C"/>
                </a:solidFill>
                <a:latin typeface="Calibri"/>
                <a:cs typeface="Calibri"/>
              </a:rPr>
              <a:t>Tips</a:t>
            </a:r>
            <a:r>
              <a:rPr dirty="0" sz="3000" spc="-55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FB693C"/>
                </a:solidFill>
                <a:latin typeface="Calibri"/>
                <a:cs typeface="Calibri"/>
              </a:rPr>
              <a:t>and</a:t>
            </a:r>
            <a:r>
              <a:rPr dirty="0" sz="3000" spc="-75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FB693C"/>
                </a:solidFill>
                <a:latin typeface="Calibri"/>
                <a:cs typeface="Calibri"/>
              </a:rPr>
              <a:t>Strategies</a:t>
            </a:r>
            <a:r>
              <a:rPr dirty="0" sz="3000" spc="-70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FB693C"/>
                </a:solidFill>
                <a:latin typeface="Calibri"/>
                <a:cs typeface="Calibri"/>
              </a:rPr>
              <a:t>to</a:t>
            </a:r>
            <a:r>
              <a:rPr dirty="0" sz="3000" spc="-75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FB693C"/>
                </a:solidFill>
                <a:latin typeface="Calibri"/>
                <a:cs typeface="Calibri"/>
              </a:rPr>
              <a:t>Support</a:t>
            </a:r>
            <a:r>
              <a:rPr dirty="0" sz="3000" spc="-75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FB693C"/>
                </a:solidFill>
                <a:latin typeface="Calibri"/>
                <a:cs typeface="Calibri"/>
              </a:rPr>
              <a:t>Diverse</a:t>
            </a:r>
            <a:r>
              <a:rPr dirty="0" sz="3000" spc="-45">
                <a:solidFill>
                  <a:srgbClr val="FB693C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FB693C"/>
                </a:solidFill>
                <a:latin typeface="Calibri"/>
                <a:cs typeface="Calibri"/>
              </a:rPr>
              <a:t>Families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3140"/>
              </a:spcBef>
            </a:pP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Helping</a:t>
            </a:r>
            <a:r>
              <a:rPr dirty="0" sz="3000" spc="-6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parents</a:t>
            </a:r>
            <a:r>
              <a:rPr dirty="0" sz="3000" spc="-9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get</a:t>
            </a:r>
            <a:r>
              <a:rPr dirty="0" sz="3000" spc="-3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their</a:t>
            </a:r>
            <a:r>
              <a:rPr dirty="0" sz="3000" spc="-5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items</a:t>
            </a:r>
            <a:r>
              <a:rPr dirty="0" sz="3000" spc="-7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and</a:t>
            </a:r>
            <a:r>
              <a:rPr dirty="0" sz="3000" spc="-6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concerns</a:t>
            </a:r>
            <a:r>
              <a:rPr dirty="0" sz="3000" spc="-6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6D79E6"/>
                </a:solidFill>
                <a:latin typeface="Calibri"/>
                <a:cs typeface="Calibri"/>
              </a:rPr>
              <a:t>discussed</a:t>
            </a:r>
            <a:endParaRPr sz="3000">
              <a:latin typeface="Calibri"/>
              <a:cs typeface="Calibri"/>
            </a:endParaRPr>
          </a:p>
          <a:p>
            <a:pPr marL="1341755" indent="-4572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Parent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topics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are</a:t>
            </a:r>
            <a:r>
              <a:rPr dirty="0" sz="30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included</a:t>
            </a:r>
            <a:r>
              <a:rPr dirty="0" sz="30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in</a:t>
            </a:r>
            <a:r>
              <a:rPr dirty="0" sz="30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meeting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agenda.</a:t>
            </a:r>
            <a:endParaRPr sz="3000">
              <a:latin typeface="Calibri"/>
              <a:cs typeface="Calibri"/>
            </a:endParaRPr>
          </a:p>
          <a:p>
            <a:pPr marL="1341755" indent="-4572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Ensuring</a:t>
            </a:r>
            <a:r>
              <a:rPr dirty="0" sz="30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required</a:t>
            </a:r>
            <a:r>
              <a:rPr dirty="0" sz="30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IEP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team</a:t>
            </a:r>
            <a:r>
              <a:rPr dirty="0" sz="30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members</a:t>
            </a:r>
            <a:r>
              <a:rPr dirty="0" sz="30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are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present.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990"/>
              </a:spcBef>
            </a:pPr>
            <a:r>
              <a:rPr dirty="0" sz="3000" spc="-10">
                <a:solidFill>
                  <a:srgbClr val="6D79E6"/>
                </a:solidFill>
                <a:latin typeface="Calibri"/>
                <a:cs typeface="Calibri"/>
              </a:rPr>
              <a:t>Parents</a:t>
            </a:r>
            <a:r>
              <a:rPr dirty="0" sz="3000" spc="-6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have</a:t>
            </a:r>
            <a:r>
              <a:rPr dirty="0" sz="3000" spc="-5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enough</a:t>
            </a:r>
            <a:r>
              <a:rPr dirty="0" sz="3000" spc="-6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6D79E6"/>
                </a:solidFill>
                <a:latin typeface="Calibri"/>
                <a:cs typeface="Calibri"/>
              </a:rPr>
              <a:t>information</a:t>
            </a:r>
            <a:r>
              <a:rPr dirty="0" sz="3000" spc="-8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as</a:t>
            </a:r>
            <a:r>
              <a:rPr dirty="0" sz="3000" spc="-4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a</a:t>
            </a:r>
            <a:r>
              <a:rPr dirty="0" sz="3000" spc="-4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part</a:t>
            </a:r>
            <a:r>
              <a:rPr dirty="0" sz="3000" spc="-6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of</a:t>
            </a:r>
            <a:r>
              <a:rPr dirty="0" sz="3000" spc="-2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the</a:t>
            </a:r>
            <a:r>
              <a:rPr dirty="0" sz="3000" spc="-7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IEP</a:t>
            </a:r>
            <a:r>
              <a:rPr dirty="0" sz="3000" spc="-6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 spc="-20">
                <a:solidFill>
                  <a:srgbClr val="6D79E6"/>
                </a:solidFill>
                <a:latin typeface="Calibri"/>
                <a:cs typeface="Calibri"/>
              </a:rPr>
              <a:t>team</a:t>
            </a:r>
            <a:endParaRPr sz="3000">
              <a:latin typeface="Calibri"/>
              <a:cs typeface="Calibri"/>
            </a:endParaRPr>
          </a:p>
          <a:p>
            <a:pPr marL="1341755" marR="5080" indent="-457200">
              <a:lnSpc>
                <a:spcPts val="3379"/>
              </a:lnSpc>
              <a:spcBef>
                <a:spcPts val="800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Parents</a:t>
            </a:r>
            <a:r>
              <a:rPr dirty="0" sz="30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are</a:t>
            </a:r>
            <a:r>
              <a:rPr dirty="0" sz="30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provided</a:t>
            </a:r>
            <a:r>
              <a:rPr dirty="0" sz="30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materials</a:t>
            </a:r>
            <a:r>
              <a:rPr dirty="0" sz="3000" spc="-12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in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advance</a:t>
            </a:r>
            <a:r>
              <a:rPr dirty="0" sz="3000" spc="-1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30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25">
                <a:solidFill>
                  <a:srgbClr val="546170"/>
                </a:solidFill>
                <a:latin typeface="Calibri"/>
                <a:cs typeface="Calibri"/>
              </a:rPr>
              <a:t>review.</a:t>
            </a:r>
            <a:r>
              <a:rPr dirty="0" sz="30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20">
                <a:solidFill>
                  <a:srgbClr val="546170"/>
                </a:solidFill>
                <a:latin typeface="Calibri"/>
                <a:cs typeface="Calibri"/>
              </a:rPr>
              <a:t>This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includes</a:t>
            </a:r>
            <a:r>
              <a:rPr dirty="0" sz="30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translated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documents.</a:t>
            </a:r>
            <a:endParaRPr sz="3000">
              <a:latin typeface="Calibri"/>
              <a:cs typeface="Calibri"/>
            </a:endParaRPr>
          </a:p>
          <a:p>
            <a:pPr marL="1341755" marR="795020" indent="-457200">
              <a:lnSpc>
                <a:spcPts val="3390"/>
              </a:lnSpc>
              <a:spcBef>
                <a:spcPts val="700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Explaining</a:t>
            </a:r>
            <a:r>
              <a:rPr dirty="0" sz="30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special</a:t>
            </a:r>
            <a:r>
              <a:rPr dirty="0" sz="3000" spc="-9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education</a:t>
            </a:r>
            <a:r>
              <a:rPr dirty="0" sz="3000" spc="-10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words</a:t>
            </a:r>
            <a:r>
              <a:rPr dirty="0" sz="30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30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acronyms</a:t>
            </a:r>
            <a:r>
              <a:rPr dirty="0" sz="3000" spc="-9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25">
                <a:solidFill>
                  <a:srgbClr val="546170"/>
                </a:solidFill>
                <a:latin typeface="Calibri"/>
                <a:cs typeface="Calibri"/>
              </a:rPr>
              <a:t>in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plain</a:t>
            </a:r>
            <a:r>
              <a:rPr dirty="0" sz="3000" spc="-2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language.</a:t>
            </a:r>
            <a:endParaRPr sz="3000">
              <a:latin typeface="Calibri"/>
              <a:cs typeface="Calibri"/>
            </a:endParaRPr>
          </a:p>
          <a:p>
            <a:pPr marL="1341755" marR="577850" indent="-457200">
              <a:lnSpc>
                <a:spcPts val="3390"/>
              </a:lnSpc>
              <a:spcBef>
                <a:spcPts val="685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Parent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can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request</a:t>
            </a:r>
            <a:r>
              <a:rPr dirty="0" sz="30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an</a:t>
            </a:r>
            <a:r>
              <a:rPr dirty="0" sz="30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40">
                <a:solidFill>
                  <a:srgbClr val="546170"/>
                </a:solidFill>
                <a:latin typeface="Calibri"/>
                <a:cs typeface="Calibri"/>
              </a:rPr>
              <a:t>interpreter.</a:t>
            </a:r>
            <a:r>
              <a:rPr dirty="0" sz="3000" spc="-11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Allow</a:t>
            </a:r>
            <a:r>
              <a:rPr dirty="0" sz="30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enough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20">
                <a:solidFill>
                  <a:srgbClr val="546170"/>
                </a:solidFill>
                <a:latin typeface="Calibri"/>
                <a:cs typeface="Calibri"/>
              </a:rPr>
              <a:t>time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during</a:t>
            </a:r>
            <a:r>
              <a:rPr dirty="0" sz="30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30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meeting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for</a:t>
            </a:r>
            <a:r>
              <a:rPr dirty="0" sz="30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interpretation.</a:t>
            </a:r>
            <a:endParaRPr sz="30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609600" cy="6858000"/>
          </a:xfrm>
          <a:prstGeom prst="rect">
            <a:avLst/>
          </a:prstGeom>
        </p:spPr>
      </p:pic>
      <p:sp>
        <p:nvSpPr>
          <p:cNvPr id="3" name="object 3" descr=""/>
          <p:cNvSpPr/>
          <p:nvPr/>
        </p:nvSpPr>
        <p:spPr>
          <a:xfrm>
            <a:off x="1467611" y="1446275"/>
            <a:ext cx="9601200" cy="28575"/>
          </a:xfrm>
          <a:custGeom>
            <a:avLst/>
            <a:gdLst/>
            <a:ahLst/>
            <a:cxnLst/>
            <a:rect l="l" t="t" r="r" b="b"/>
            <a:pathLst>
              <a:path w="9601200" h="28575">
                <a:moveTo>
                  <a:pt x="9601200" y="0"/>
                </a:moveTo>
                <a:lnTo>
                  <a:pt x="0" y="0"/>
                </a:lnTo>
                <a:lnTo>
                  <a:pt x="0" y="28575"/>
                </a:lnTo>
                <a:lnTo>
                  <a:pt x="9601200" y="28575"/>
                </a:lnTo>
                <a:lnTo>
                  <a:pt x="9601200" y="0"/>
                </a:lnTo>
                <a:close/>
              </a:path>
            </a:pathLst>
          </a:custGeom>
          <a:solidFill>
            <a:srgbClr val="7968AB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 descr=""/>
          <p:cNvSpPr txBox="1"/>
          <p:nvPr/>
        </p:nvSpPr>
        <p:spPr>
          <a:xfrm>
            <a:off x="1524380" y="1622044"/>
            <a:ext cx="9663430" cy="4151629"/>
          </a:xfrm>
          <a:prstGeom prst="rect">
            <a:avLst/>
          </a:prstGeom>
        </p:spPr>
        <p:txBody>
          <a:bodyPr wrap="square" lIns="0" tIns="736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3000" spc="-10">
                <a:solidFill>
                  <a:srgbClr val="6D79E6"/>
                </a:solidFill>
                <a:latin typeface="Calibri"/>
                <a:cs typeface="Calibri"/>
              </a:rPr>
              <a:t>Encourage</a:t>
            </a:r>
            <a:r>
              <a:rPr dirty="0" sz="3000" spc="-8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and</a:t>
            </a:r>
            <a:r>
              <a:rPr dirty="0" sz="3000" spc="-6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support</a:t>
            </a:r>
            <a:r>
              <a:rPr dirty="0" sz="3000" spc="-5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participation</a:t>
            </a:r>
            <a:r>
              <a:rPr dirty="0" sz="3000" spc="-9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by</a:t>
            </a:r>
            <a:r>
              <a:rPr dirty="0" sz="3000" spc="-4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the</a:t>
            </a:r>
            <a:r>
              <a:rPr dirty="0" sz="3000" spc="-7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6D79E6"/>
                </a:solidFill>
                <a:latin typeface="Calibri"/>
                <a:cs typeface="Calibri"/>
              </a:rPr>
              <a:t>family</a:t>
            </a:r>
            <a:endParaRPr sz="3000">
              <a:latin typeface="Calibri"/>
              <a:cs typeface="Calibri"/>
            </a:endParaRPr>
          </a:p>
          <a:p>
            <a:pPr marL="1341755" indent="-4572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IEP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team</a:t>
            </a:r>
            <a:r>
              <a:rPr dirty="0" sz="30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members</a:t>
            </a:r>
            <a:r>
              <a:rPr dirty="0" sz="30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are</a:t>
            </a:r>
            <a:r>
              <a:rPr dirty="0" sz="30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respectful</a:t>
            </a:r>
            <a:r>
              <a:rPr dirty="0" sz="30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with</a:t>
            </a:r>
            <a:r>
              <a:rPr dirty="0" sz="30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each</a:t>
            </a:r>
            <a:r>
              <a:rPr dirty="0" sz="30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other.</a:t>
            </a:r>
            <a:endParaRPr sz="3000">
              <a:latin typeface="Calibri"/>
              <a:cs typeface="Calibri"/>
            </a:endParaRPr>
          </a:p>
          <a:p>
            <a:pPr marL="1341755" indent="-457200">
              <a:lnSpc>
                <a:spcPct val="100000"/>
              </a:lnSpc>
              <a:spcBef>
                <a:spcPts val="480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Parents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can</a:t>
            </a:r>
            <a:r>
              <a:rPr dirty="0" sz="30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ask</a:t>
            </a:r>
            <a:r>
              <a:rPr dirty="0" sz="30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questions.</a:t>
            </a:r>
            <a:endParaRPr sz="3000">
              <a:latin typeface="Calibri"/>
              <a:cs typeface="Calibri"/>
            </a:endParaRPr>
          </a:p>
          <a:p>
            <a:pPr marL="1341755" indent="-457200">
              <a:lnSpc>
                <a:spcPct val="100000"/>
              </a:lnSpc>
              <a:spcBef>
                <a:spcPts val="509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IEP</a:t>
            </a:r>
            <a:r>
              <a:rPr dirty="0" sz="30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team</a:t>
            </a:r>
            <a:r>
              <a:rPr dirty="0" sz="30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explaining</a:t>
            </a:r>
            <a:r>
              <a:rPr dirty="0" sz="30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so</a:t>
            </a:r>
            <a:r>
              <a:rPr dirty="0" sz="30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parents</a:t>
            </a:r>
            <a:r>
              <a:rPr dirty="0" sz="30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can</a:t>
            </a:r>
            <a:r>
              <a:rPr dirty="0" sz="30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understand.</a:t>
            </a:r>
            <a:endParaRPr sz="3000">
              <a:latin typeface="Calibri"/>
              <a:cs typeface="Calibri"/>
            </a:endParaRPr>
          </a:p>
          <a:p>
            <a:pPr marL="12700" marR="5080">
              <a:lnSpc>
                <a:spcPts val="3390"/>
              </a:lnSpc>
              <a:spcBef>
                <a:spcPts val="1275"/>
              </a:spcBef>
            </a:pP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Help</a:t>
            </a:r>
            <a:r>
              <a:rPr dirty="0" sz="3000" spc="-3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ensure</a:t>
            </a:r>
            <a:r>
              <a:rPr dirty="0" sz="3000" spc="-6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everything</a:t>
            </a:r>
            <a:r>
              <a:rPr dirty="0" sz="3000" spc="-7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is</a:t>
            </a:r>
            <a:r>
              <a:rPr dirty="0" sz="3000" spc="-5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in</a:t>
            </a:r>
            <a:r>
              <a:rPr dirty="0" sz="3000" spc="-2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the</a:t>
            </a:r>
            <a:r>
              <a:rPr dirty="0" sz="3000" spc="-5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document</a:t>
            </a:r>
            <a:r>
              <a:rPr dirty="0" sz="3000" spc="-8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so</a:t>
            </a:r>
            <a:r>
              <a:rPr dirty="0" sz="3000" spc="-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that</a:t>
            </a:r>
            <a:r>
              <a:rPr dirty="0" sz="3000" spc="-8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the</a:t>
            </a:r>
            <a:r>
              <a:rPr dirty="0" sz="3000" spc="-4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IEP</a:t>
            </a:r>
            <a:r>
              <a:rPr dirty="0" sz="3000" spc="-4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 spc="-25">
                <a:solidFill>
                  <a:srgbClr val="6D79E6"/>
                </a:solidFill>
                <a:latin typeface="Calibri"/>
                <a:cs typeface="Calibri"/>
              </a:rPr>
              <a:t>the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child</a:t>
            </a:r>
            <a:r>
              <a:rPr dirty="0" sz="3000" spc="-8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receives</a:t>
            </a:r>
            <a:r>
              <a:rPr dirty="0" sz="3000" spc="-4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is</a:t>
            </a:r>
            <a:r>
              <a:rPr dirty="0" sz="3000" spc="-5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the</a:t>
            </a:r>
            <a:r>
              <a:rPr dirty="0" sz="3000" spc="-4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one</a:t>
            </a:r>
            <a:r>
              <a:rPr dirty="0" sz="3000" spc="-1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which</a:t>
            </a:r>
            <a:r>
              <a:rPr dirty="0" sz="3000" spc="-5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was</a:t>
            </a:r>
            <a:r>
              <a:rPr dirty="0" sz="3000" spc="-3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discussed.</a:t>
            </a:r>
            <a:r>
              <a:rPr dirty="0" sz="3000" spc="-7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6D79E6"/>
                </a:solidFill>
                <a:latin typeface="Calibri"/>
                <a:cs typeface="Calibri"/>
              </a:rPr>
              <a:t>Some</a:t>
            </a:r>
            <a:r>
              <a:rPr dirty="0" sz="3000" spc="-4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6D79E6"/>
                </a:solidFill>
                <a:latin typeface="Calibri"/>
                <a:cs typeface="Calibri"/>
              </a:rPr>
              <a:t>examples:</a:t>
            </a:r>
            <a:endParaRPr sz="3000">
              <a:latin typeface="Calibri"/>
              <a:cs typeface="Calibri"/>
            </a:endParaRPr>
          </a:p>
          <a:p>
            <a:pPr marL="1341755" indent="-457200">
              <a:lnSpc>
                <a:spcPct val="100000"/>
              </a:lnSpc>
              <a:spcBef>
                <a:spcPts val="395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Documenting</a:t>
            </a:r>
            <a:r>
              <a:rPr dirty="0" sz="3000" spc="-12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next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steps</a:t>
            </a:r>
            <a:r>
              <a:rPr dirty="0" sz="3000" spc="-10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(who,</a:t>
            </a:r>
            <a:r>
              <a:rPr dirty="0" sz="30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what,</a:t>
            </a:r>
            <a:r>
              <a:rPr dirty="0" sz="30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and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where).</a:t>
            </a:r>
            <a:endParaRPr sz="3000">
              <a:latin typeface="Calibri"/>
              <a:cs typeface="Calibri"/>
            </a:endParaRPr>
          </a:p>
          <a:p>
            <a:pPr marL="1341755" indent="-457200">
              <a:lnSpc>
                <a:spcPct val="100000"/>
              </a:lnSpc>
              <a:spcBef>
                <a:spcPts val="484"/>
              </a:spcBef>
              <a:buFont typeface="Arial"/>
              <a:buChar char="•"/>
              <a:tabLst>
                <a:tab pos="1341755" algn="l"/>
              </a:tabLst>
            </a:pP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All</a:t>
            </a:r>
            <a:r>
              <a:rPr dirty="0" sz="30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services</a:t>
            </a:r>
            <a:r>
              <a:rPr dirty="0" sz="30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are</a:t>
            </a:r>
            <a:r>
              <a:rPr dirty="0" sz="30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detailed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in</a:t>
            </a:r>
            <a:r>
              <a:rPr dirty="0" sz="30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the</a:t>
            </a:r>
            <a:r>
              <a:rPr dirty="0" sz="3000" spc="-7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Offer</a:t>
            </a:r>
            <a:r>
              <a:rPr dirty="0" sz="30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>
                <a:solidFill>
                  <a:srgbClr val="546170"/>
                </a:solidFill>
                <a:latin typeface="Calibri"/>
                <a:cs typeface="Calibri"/>
              </a:rPr>
              <a:t>of</a:t>
            </a:r>
            <a:r>
              <a:rPr dirty="0" sz="30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3000" spc="-10">
                <a:solidFill>
                  <a:srgbClr val="546170"/>
                </a:solidFill>
                <a:latin typeface="Calibri"/>
                <a:cs typeface="Calibri"/>
              </a:rPr>
              <a:t>FAPE.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16280" rIns="0" bIns="0" rtlCol="0" vert="horz">
            <a:spAutoFit/>
          </a:bodyPr>
          <a:lstStyle/>
          <a:p>
            <a:pPr algn="ctr" marL="569595">
              <a:lnSpc>
                <a:spcPts val="4140"/>
              </a:lnSpc>
              <a:spcBef>
                <a:spcPts val="100"/>
              </a:spcBef>
            </a:pPr>
            <a:r>
              <a:rPr dirty="0"/>
              <a:t>Meaningful</a:t>
            </a:r>
            <a:r>
              <a:rPr dirty="0" spc="-125"/>
              <a:t> </a:t>
            </a:r>
            <a:r>
              <a:rPr dirty="0"/>
              <a:t>Parent</a:t>
            </a:r>
            <a:r>
              <a:rPr dirty="0" spc="-125"/>
              <a:t> </a:t>
            </a:r>
            <a:r>
              <a:rPr dirty="0"/>
              <a:t>Participation</a:t>
            </a:r>
            <a:r>
              <a:rPr dirty="0" spc="-100"/>
              <a:t> </a:t>
            </a:r>
            <a:r>
              <a:rPr dirty="0"/>
              <a:t>&amp;</a:t>
            </a:r>
            <a:r>
              <a:rPr dirty="0" spc="-95"/>
              <a:t> </a:t>
            </a:r>
            <a:r>
              <a:rPr dirty="0"/>
              <a:t>Informed</a:t>
            </a:r>
            <a:r>
              <a:rPr dirty="0" spc="-105"/>
              <a:t> </a:t>
            </a:r>
            <a:r>
              <a:rPr dirty="0" spc="-10"/>
              <a:t>Consent</a:t>
            </a:r>
          </a:p>
          <a:p>
            <a:pPr algn="ctr" marL="569595">
              <a:lnSpc>
                <a:spcPts val="3420"/>
              </a:lnSpc>
            </a:pPr>
            <a:r>
              <a:rPr dirty="0" sz="3000">
                <a:solidFill>
                  <a:srgbClr val="FB693C"/>
                </a:solidFill>
              </a:rPr>
              <a:t>Tips</a:t>
            </a:r>
            <a:r>
              <a:rPr dirty="0" sz="3000" spc="-55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and</a:t>
            </a:r>
            <a:r>
              <a:rPr dirty="0" sz="3000" spc="-75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Strategies</a:t>
            </a:r>
            <a:r>
              <a:rPr dirty="0" sz="3000" spc="-70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to</a:t>
            </a:r>
            <a:r>
              <a:rPr dirty="0" sz="3000" spc="-75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Support</a:t>
            </a:r>
            <a:r>
              <a:rPr dirty="0" sz="3000" spc="-75">
                <a:solidFill>
                  <a:srgbClr val="FB693C"/>
                </a:solidFill>
              </a:rPr>
              <a:t> </a:t>
            </a:r>
            <a:r>
              <a:rPr dirty="0" sz="3000">
                <a:solidFill>
                  <a:srgbClr val="FB693C"/>
                </a:solidFill>
              </a:rPr>
              <a:t>Diverse</a:t>
            </a:r>
            <a:r>
              <a:rPr dirty="0" sz="3000" spc="-45">
                <a:solidFill>
                  <a:srgbClr val="FB693C"/>
                </a:solidFill>
              </a:rPr>
              <a:t> </a:t>
            </a:r>
            <a:r>
              <a:rPr dirty="0" sz="3000" spc="-10">
                <a:solidFill>
                  <a:srgbClr val="FB693C"/>
                </a:solidFill>
              </a:rPr>
              <a:t>Families</a:t>
            </a:r>
            <a:endParaRPr sz="30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207414" y="2506166"/>
            <a:ext cx="3203575" cy="75755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800" spc="-10">
                <a:solidFill>
                  <a:srgbClr val="7968AB"/>
                </a:solidFill>
              </a:rPr>
              <a:t>QUESTIONS?</a:t>
            </a:r>
            <a:endParaRPr sz="48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937759" y="560831"/>
            <a:ext cx="6684264" cy="573633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762000"/>
            <a:ext cx="9140952" cy="5334000"/>
          </a:xfrm>
          <a:prstGeom prst="rect">
            <a:avLst/>
          </a:prstGeom>
        </p:spPr>
      </p:pic>
      <p:grpSp>
        <p:nvGrpSpPr>
          <p:cNvPr id="3" name="object 3" descr=""/>
          <p:cNvGrpSpPr/>
          <p:nvPr/>
        </p:nvGrpSpPr>
        <p:grpSpPr>
          <a:xfrm>
            <a:off x="7776971" y="762000"/>
            <a:ext cx="4415155" cy="5334000"/>
            <a:chOff x="7776971" y="762000"/>
            <a:chExt cx="4415155" cy="5334000"/>
          </a:xfrm>
        </p:grpSpPr>
        <p:sp>
          <p:nvSpPr>
            <p:cNvPr id="4" name="object 4" descr=""/>
            <p:cNvSpPr/>
            <p:nvPr/>
          </p:nvSpPr>
          <p:spPr>
            <a:xfrm>
              <a:off x="9268967" y="762000"/>
              <a:ext cx="2923540" cy="5334000"/>
            </a:xfrm>
            <a:custGeom>
              <a:avLst/>
              <a:gdLst/>
              <a:ahLst/>
              <a:cxnLst/>
              <a:rect l="l" t="t" r="r" b="b"/>
              <a:pathLst>
                <a:path w="2923540" h="5334000">
                  <a:moveTo>
                    <a:pt x="0" y="5334000"/>
                  </a:moveTo>
                  <a:lnTo>
                    <a:pt x="2923031" y="5334000"/>
                  </a:lnTo>
                  <a:lnTo>
                    <a:pt x="2923031" y="0"/>
                  </a:lnTo>
                  <a:lnTo>
                    <a:pt x="0" y="0"/>
                  </a:lnTo>
                  <a:lnTo>
                    <a:pt x="0" y="5334000"/>
                  </a:lnTo>
                  <a:close/>
                </a:path>
              </a:pathLst>
            </a:custGeom>
            <a:solidFill>
              <a:srgbClr val="C3C3C3">
                <a:alpha val="49803"/>
              </a:srgbClr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15071" y="2121408"/>
              <a:ext cx="2593848" cy="261518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796021" y="2102358"/>
              <a:ext cx="2632075" cy="2653665"/>
            </a:xfrm>
            <a:custGeom>
              <a:avLst/>
              <a:gdLst/>
              <a:ahLst/>
              <a:cxnLst/>
              <a:rect l="l" t="t" r="r" b="b"/>
              <a:pathLst>
                <a:path w="2632075" h="2653665">
                  <a:moveTo>
                    <a:pt x="0" y="2653284"/>
                  </a:moveTo>
                  <a:lnTo>
                    <a:pt x="2631948" y="2653284"/>
                  </a:lnTo>
                  <a:lnTo>
                    <a:pt x="2631948" y="0"/>
                  </a:lnTo>
                  <a:lnTo>
                    <a:pt x="0" y="0"/>
                  </a:lnTo>
                  <a:lnTo>
                    <a:pt x="0" y="2653284"/>
                  </a:lnTo>
                  <a:close/>
                </a:path>
              </a:pathLst>
            </a:custGeom>
            <a:ln w="381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009599" y="1224483"/>
            <a:ext cx="2919095" cy="81978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5200" spc="-25">
                <a:solidFill>
                  <a:srgbClr val="FFFFFF"/>
                </a:solidFill>
              </a:rPr>
              <a:t>Thank</a:t>
            </a:r>
            <a:r>
              <a:rPr dirty="0" sz="5200" spc="-260">
                <a:solidFill>
                  <a:srgbClr val="FFFFFF"/>
                </a:solidFill>
              </a:rPr>
              <a:t> </a:t>
            </a:r>
            <a:r>
              <a:rPr dirty="0" sz="5200" spc="-135">
                <a:solidFill>
                  <a:srgbClr val="FFFFFF"/>
                </a:solidFill>
              </a:rPr>
              <a:t>You!</a:t>
            </a:r>
            <a:endParaRPr sz="5200"/>
          </a:p>
        </p:txBody>
      </p:sp>
      <p:sp>
        <p:nvSpPr>
          <p:cNvPr id="8" name="object 8" descr=""/>
          <p:cNvSpPr txBox="1"/>
          <p:nvPr/>
        </p:nvSpPr>
        <p:spPr>
          <a:xfrm>
            <a:off x="992530" y="2859735"/>
            <a:ext cx="3943985" cy="241935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2510"/>
              </a:lnSpc>
              <a:spcBef>
                <a:spcPts val="110"/>
              </a:spcBef>
            </a:pP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April </a:t>
            </a:r>
            <a:r>
              <a:rPr dirty="0" sz="2200" spc="-30">
                <a:solidFill>
                  <a:srgbClr val="FFFFFF"/>
                </a:solidFill>
                <a:latin typeface="Calibri"/>
                <a:cs typeface="Calibri"/>
              </a:rPr>
              <a:t>Key-</a:t>
            </a:r>
            <a:r>
              <a:rPr dirty="0" sz="2200" spc="-25">
                <a:solidFill>
                  <a:srgbClr val="FFFFFF"/>
                </a:solidFill>
                <a:latin typeface="Calibri"/>
                <a:cs typeface="Calibri"/>
              </a:rPr>
              <a:t>Lee</a:t>
            </a:r>
            <a:endParaRPr sz="2200">
              <a:latin typeface="Calibri"/>
              <a:cs typeface="Calibri"/>
            </a:endParaRPr>
          </a:p>
          <a:p>
            <a:pPr marL="12700">
              <a:lnSpc>
                <a:spcPts val="2510"/>
              </a:lnSpc>
            </a:pP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FRN</a:t>
            </a:r>
            <a:r>
              <a:rPr dirty="0" sz="2200" spc="-55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>
                <a:solidFill>
                  <a:srgbClr val="FFFFFF"/>
                </a:solidFill>
                <a:latin typeface="Calibri"/>
                <a:cs typeface="Calibri"/>
              </a:rPr>
              <a:t>Program</a:t>
            </a:r>
            <a:r>
              <a:rPr dirty="0" sz="2200" spc="-6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2200" spc="-10">
                <a:solidFill>
                  <a:srgbClr val="FFFFFF"/>
                </a:solidFill>
                <a:latin typeface="Calibri"/>
                <a:cs typeface="Calibri"/>
              </a:rPr>
              <a:t>Manager</a:t>
            </a:r>
            <a:endParaRPr sz="22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780"/>
              </a:spcBef>
            </a:pPr>
            <a:endParaRPr sz="2200">
              <a:latin typeface="Calibri"/>
              <a:cs typeface="Calibri"/>
            </a:endParaRPr>
          </a:p>
          <a:p>
            <a:pPr marL="497205" marR="5080">
              <a:lnSpc>
                <a:spcPct val="151700"/>
              </a:lnSpc>
            </a:pP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  <a:hlinkClick r:id="rId4"/>
              </a:rPr>
              <a:t>info@familyresourcenavigators.org</a:t>
            </a: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dirty="0" sz="1900" spc="-25">
                <a:solidFill>
                  <a:srgbClr val="FFFFFF"/>
                </a:solidFill>
                <a:latin typeface="Calibri"/>
                <a:cs typeface="Calibri"/>
              </a:rPr>
              <a:t>510-</a:t>
            </a:r>
            <a:r>
              <a:rPr dirty="0" sz="1900" spc="-20">
                <a:solidFill>
                  <a:srgbClr val="FFFFFF"/>
                </a:solidFill>
                <a:latin typeface="Calibri"/>
                <a:cs typeface="Calibri"/>
              </a:rPr>
              <a:t>547-7322</a:t>
            </a:r>
            <a:endParaRPr sz="1900">
              <a:latin typeface="Calibri"/>
              <a:cs typeface="Calibri"/>
            </a:endParaRPr>
          </a:p>
          <a:p>
            <a:pPr marL="497205">
              <a:lnSpc>
                <a:spcPct val="100000"/>
              </a:lnSpc>
              <a:spcBef>
                <a:spcPts val="1155"/>
              </a:spcBef>
            </a:pPr>
            <a:r>
              <a:rPr dirty="0" sz="1900" spc="-10">
                <a:solidFill>
                  <a:srgbClr val="FFFFFF"/>
                </a:solidFill>
                <a:latin typeface="Calibri"/>
                <a:cs typeface="Calibri"/>
                <a:hlinkClick r:id="rId5"/>
              </a:rPr>
              <a:t>www.familyresourcenavigators.org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9" name="object 9" descr=""/>
          <p:cNvGrpSpPr/>
          <p:nvPr/>
        </p:nvGrpSpPr>
        <p:grpSpPr>
          <a:xfrm>
            <a:off x="941851" y="4957118"/>
            <a:ext cx="434340" cy="259715"/>
            <a:chOff x="941851" y="4957118"/>
            <a:chExt cx="434340" cy="259715"/>
          </a:xfrm>
        </p:grpSpPr>
        <p:sp>
          <p:nvSpPr>
            <p:cNvPr id="10" name="object 10" descr="">
              <a:hlinkClick r:id="rId6"/>
            </p:cNvPr>
            <p:cNvSpPr/>
            <p:nvPr/>
          </p:nvSpPr>
          <p:spPr>
            <a:xfrm>
              <a:off x="941844" y="4957127"/>
              <a:ext cx="434340" cy="259715"/>
            </a:xfrm>
            <a:custGeom>
              <a:avLst/>
              <a:gdLst/>
              <a:ahLst/>
              <a:cxnLst/>
              <a:rect l="l" t="t" r="r" b="b"/>
              <a:pathLst>
                <a:path w="434340" h="259714">
                  <a:moveTo>
                    <a:pt x="353606" y="24180"/>
                  </a:moveTo>
                  <a:lnTo>
                    <a:pt x="344157" y="24180"/>
                  </a:lnTo>
                  <a:lnTo>
                    <a:pt x="344157" y="33070"/>
                  </a:lnTo>
                  <a:lnTo>
                    <a:pt x="344157" y="184150"/>
                  </a:lnTo>
                  <a:lnTo>
                    <a:pt x="89573" y="184150"/>
                  </a:lnTo>
                  <a:lnTo>
                    <a:pt x="89573" y="33070"/>
                  </a:lnTo>
                  <a:lnTo>
                    <a:pt x="344157" y="33070"/>
                  </a:lnTo>
                  <a:lnTo>
                    <a:pt x="344157" y="24180"/>
                  </a:lnTo>
                  <a:lnTo>
                    <a:pt x="80149" y="24180"/>
                  </a:lnTo>
                  <a:lnTo>
                    <a:pt x="80149" y="33070"/>
                  </a:lnTo>
                  <a:lnTo>
                    <a:pt x="80149" y="184150"/>
                  </a:lnTo>
                  <a:lnTo>
                    <a:pt x="80149" y="193040"/>
                  </a:lnTo>
                  <a:lnTo>
                    <a:pt x="353580" y="193040"/>
                  </a:lnTo>
                  <a:lnTo>
                    <a:pt x="353580" y="184150"/>
                  </a:lnTo>
                  <a:lnTo>
                    <a:pt x="353593" y="33070"/>
                  </a:lnTo>
                  <a:lnTo>
                    <a:pt x="353606" y="24180"/>
                  </a:lnTo>
                  <a:close/>
                </a:path>
                <a:path w="434340" h="259714">
                  <a:moveTo>
                    <a:pt x="377177" y="18846"/>
                  </a:moveTo>
                  <a:lnTo>
                    <a:pt x="375678" y="11506"/>
                  </a:lnTo>
                  <a:lnTo>
                    <a:pt x="371640" y="5524"/>
                  </a:lnTo>
                  <a:lnTo>
                    <a:pt x="365658" y="1485"/>
                  </a:lnTo>
                  <a:lnTo>
                    <a:pt x="358317" y="0"/>
                  </a:lnTo>
                  <a:lnTo>
                    <a:pt x="75438" y="0"/>
                  </a:lnTo>
                  <a:lnTo>
                    <a:pt x="68097" y="1485"/>
                  </a:lnTo>
                  <a:lnTo>
                    <a:pt x="62103" y="5524"/>
                  </a:lnTo>
                  <a:lnTo>
                    <a:pt x="58064" y="11506"/>
                  </a:lnTo>
                  <a:lnTo>
                    <a:pt x="56578" y="18846"/>
                  </a:lnTo>
                  <a:lnTo>
                    <a:pt x="56578" y="212077"/>
                  </a:lnTo>
                  <a:lnTo>
                    <a:pt x="66001" y="212077"/>
                  </a:lnTo>
                  <a:lnTo>
                    <a:pt x="66001" y="18846"/>
                  </a:lnTo>
                  <a:lnTo>
                    <a:pt x="66014" y="13639"/>
                  </a:lnTo>
                  <a:lnTo>
                    <a:pt x="70231" y="9436"/>
                  </a:lnTo>
                  <a:lnTo>
                    <a:pt x="363524" y="9436"/>
                  </a:lnTo>
                  <a:lnTo>
                    <a:pt x="367728" y="13639"/>
                  </a:lnTo>
                  <a:lnTo>
                    <a:pt x="367741" y="212077"/>
                  </a:lnTo>
                  <a:lnTo>
                    <a:pt x="377177" y="212077"/>
                  </a:lnTo>
                  <a:lnTo>
                    <a:pt x="377177" y="18846"/>
                  </a:lnTo>
                  <a:close/>
                </a:path>
                <a:path w="434340" h="259714">
                  <a:moveTo>
                    <a:pt x="433743" y="226123"/>
                  </a:moveTo>
                  <a:lnTo>
                    <a:pt x="424319" y="226123"/>
                  </a:lnTo>
                  <a:lnTo>
                    <a:pt x="424319" y="235546"/>
                  </a:lnTo>
                  <a:lnTo>
                    <a:pt x="424294" y="243344"/>
                  </a:lnTo>
                  <a:lnTo>
                    <a:pt x="417969" y="249669"/>
                  </a:lnTo>
                  <a:lnTo>
                    <a:pt x="410946" y="249682"/>
                  </a:lnTo>
                  <a:lnTo>
                    <a:pt x="410502" y="249682"/>
                  </a:lnTo>
                  <a:lnTo>
                    <a:pt x="410171" y="249682"/>
                  </a:lnTo>
                  <a:lnTo>
                    <a:pt x="15760" y="249669"/>
                  </a:lnTo>
                  <a:lnTo>
                    <a:pt x="9436" y="243344"/>
                  </a:lnTo>
                  <a:lnTo>
                    <a:pt x="9423" y="235546"/>
                  </a:lnTo>
                  <a:lnTo>
                    <a:pt x="183870" y="235546"/>
                  </a:lnTo>
                  <a:lnTo>
                    <a:pt x="183692" y="240576"/>
                  </a:lnTo>
                  <a:lnTo>
                    <a:pt x="187642" y="244792"/>
                  </a:lnTo>
                  <a:lnTo>
                    <a:pt x="192887" y="244970"/>
                  </a:lnTo>
                  <a:lnTo>
                    <a:pt x="193294" y="244970"/>
                  </a:lnTo>
                  <a:lnTo>
                    <a:pt x="240436" y="244970"/>
                  </a:lnTo>
                  <a:lnTo>
                    <a:pt x="245491" y="245135"/>
                  </a:lnTo>
                  <a:lnTo>
                    <a:pt x="245668" y="244970"/>
                  </a:lnTo>
                  <a:lnTo>
                    <a:pt x="249707" y="241198"/>
                  </a:lnTo>
                  <a:lnTo>
                    <a:pt x="249885" y="235966"/>
                  </a:lnTo>
                  <a:lnTo>
                    <a:pt x="249872" y="235546"/>
                  </a:lnTo>
                  <a:lnTo>
                    <a:pt x="424319" y="235546"/>
                  </a:lnTo>
                  <a:lnTo>
                    <a:pt x="424319" y="226123"/>
                  </a:lnTo>
                  <a:lnTo>
                    <a:pt x="240436" y="226123"/>
                  </a:lnTo>
                  <a:lnTo>
                    <a:pt x="240436" y="235546"/>
                  </a:lnTo>
                  <a:lnTo>
                    <a:pt x="193294" y="235546"/>
                  </a:lnTo>
                  <a:lnTo>
                    <a:pt x="193294" y="226123"/>
                  </a:lnTo>
                  <a:lnTo>
                    <a:pt x="0" y="226123"/>
                  </a:lnTo>
                  <a:lnTo>
                    <a:pt x="23571" y="259105"/>
                  </a:lnTo>
                  <a:lnTo>
                    <a:pt x="410171" y="259105"/>
                  </a:lnTo>
                  <a:lnTo>
                    <a:pt x="419341" y="257238"/>
                  </a:lnTo>
                  <a:lnTo>
                    <a:pt x="426834" y="252183"/>
                  </a:lnTo>
                  <a:lnTo>
                    <a:pt x="428523" y="249682"/>
                  </a:lnTo>
                  <a:lnTo>
                    <a:pt x="431888" y="244703"/>
                  </a:lnTo>
                  <a:lnTo>
                    <a:pt x="433654" y="235966"/>
                  </a:lnTo>
                  <a:lnTo>
                    <a:pt x="433743" y="22612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>
              <a:hlinkClick r:id="rId6"/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97425" y="5004309"/>
              <a:ext cx="122578" cy="122485"/>
            </a:xfrm>
            <a:prstGeom prst="rect">
              <a:avLst/>
            </a:prstGeom>
          </p:spPr>
        </p:pic>
      </p:grpSp>
      <p:sp>
        <p:nvSpPr>
          <p:cNvPr id="12" name="object 12" descr=""/>
          <p:cNvSpPr/>
          <p:nvPr/>
        </p:nvSpPr>
        <p:spPr>
          <a:xfrm>
            <a:off x="958723" y="4566068"/>
            <a:ext cx="371475" cy="277495"/>
          </a:xfrm>
          <a:custGeom>
            <a:avLst/>
            <a:gdLst/>
            <a:ahLst/>
            <a:cxnLst/>
            <a:rect l="l" t="t" r="r" b="b"/>
            <a:pathLst>
              <a:path w="371475" h="277495">
                <a:moveTo>
                  <a:pt x="157340" y="215849"/>
                </a:moveTo>
                <a:lnTo>
                  <a:pt x="138493" y="215849"/>
                </a:lnTo>
                <a:lnTo>
                  <a:pt x="138493" y="234683"/>
                </a:lnTo>
                <a:lnTo>
                  <a:pt x="157340" y="234683"/>
                </a:lnTo>
                <a:lnTo>
                  <a:pt x="157340" y="215849"/>
                </a:lnTo>
                <a:close/>
              </a:path>
              <a:path w="371475" h="277495">
                <a:moveTo>
                  <a:pt x="157340" y="178142"/>
                </a:moveTo>
                <a:lnTo>
                  <a:pt x="138493" y="178142"/>
                </a:lnTo>
                <a:lnTo>
                  <a:pt x="138493" y="196989"/>
                </a:lnTo>
                <a:lnTo>
                  <a:pt x="157340" y="196989"/>
                </a:lnTo>
                <a:lnTo>
                  <a:pt x="157340" y="178142"/>
                </a:lnTo>
                <a:close/>
              </a:path>
              <a:path w="371475" h="277495">
                <a:moveTo>
                  <a:pt x="157340" y="140449"/>
                </a:moveTo>
                <a:lnTo>
                  <a:pt x="138493" y="140449"/>
                </a:lnTo>
                <a:lnTo>
                  <a:pt x="138493" y="159296"/>
                </a:lnTo>
                <a:lnTo>
                  <a:pt x="157340" y="159296"/>
                </a:lnTo>
                <a:lnTo>
                  <a:pt x="157340" y="140449"/>
                </a:lnTo>
                <a:close/>
              </a:path>
              <a:path w="371475" h="277495">
                <a:moveTo>
                  <a:pt x="195084" y="215849"/>
                </a:moveTo>
                <a:lnTo>
                  <a:pt x="176225" y="215849"/>
                </a:lnTo>
                <a:lnTo>
                  <a:pt x="176225" y="234683"/>
                </a:lnTo>
                <a:lnTo>
                  <a:pt x="195084" y="234683"/>
                </a:lnTo>
                <a:lnTo>
                  <a:pt x="195084" y="215849"/>
                </a:lnTo>
                <a:close/>
              </a:path>
              <a:path w="371475" h="277495">
                <a:moveTo>
                  <a:pt x="195084" y="178142"/>
                </a:moveTo>
                <a:lnTo>
                  <a:pt x="176225" y="178142"/>
                </a:lnTo>
                <a:lnTo>
                  <a:pt x="176225" y="196989"/>
                </a:lnTo>
                <a:lnTo>
                  <a:pt x="195084" y="196989"/>
                </a:lnTo>
                <a:lnTo>
                  <a:pt x="195084" y="178142"/>
                </a:lnTo>
                <a:close/>
              </a:path>
              <a:path w="371475" h="277495">
                <a:moveTo>
                  <a:pt x="195084" y="140449"/>
                </a:moveTo>
                <a:lnTo>
                  <a:pt x="176225" y="140449"/>
                </a:lnTo>
                <a:lnTo>
                  <a:pt x="176225" y="159296"/>
                </a:lnTo>
                <a:lnTo>
                  <a:pt x="195084" y="159296"/>
                </a:lnTo>
                <a:lnTo>
                  <a:pt x="195084" y="140449"/>
                </a:lnTo>
                <a:close/>
              </a:path>
              <a:path w="371475" h="277495">
                <a:moveTo>
                  <a:pt x="232791" y="215849"/>
                </a:moveTo>
                <a:lnTo>
                  <a:pt x="213944" y="215849"/>
                </a:lnTo>
                <a:lnTo>
                  <a:pt x="213944" y="234683"/>
                </a:lnTo>
                <a:lnTo>
                  <a:pt x="232791" y="234683"/>
                </a:lnTo>
                <a:lnTo>
                  <a:pt x="232791" y="215849"/>
                </a:lnTo>
                <a:close/>
              </a:path>
              <a:path w="371475" h="277495">
                <a:moveTo>
                  <a:pt x="232791" y="178142"/>
                </a:moveTo>
                <a:lnTo>
                  <a:pt x="213944" y="178142"/>
                </a:lnTo>
                <a:lnTo>
                  <a:pt x="213944" y="196989"/>
                </a:lnTo>
                <a:lnTo>
                  <a:pt x="232791" y="196989"/>
                </a:lnTo>
                <a:lnTo>
                  <a:pt x="232791" y="178142"/>
                </a:lnTo>
                <a:close/>
              </a:path>
              <a:path w="371475" h="277495">
                <a:moveTo>
                  <a:pt x="232791" y="140449"/>
                </a:moveTo>
                <a:lnTo>
                  <a:pt x="213944" y="140449"/>
                </a:lnTo>
                <a:lnTo>
                  <a:pt x="213944" y="159296"/>
                </a:lnTo>
                <a:lnTo>
                  <a:pt x="232791" y="159296"/>
                </a:lnTo>
                <a:lnTo>
                  <a:pt x="232791" y="140449"/>
                </a:lnTo>
                <a:close/>
              </a:path>
              <a:path w="371475" h="277495">
                <a:moveTo>
                  <a:pt x="331838" y="188976"/>
                </a:moveTo>
                <a:lnTo>
                  <a:pt x="331050" y="180632"/>
                </a:lnTo>
                <a:lnTo>
                  <a:pt x="328688" y="172669"/>
                </a:lnTo>
                <a:lnTo>
                  <a:pt x="324827" y="165315"/>
                </a:lnTo>
                <a:lnTo>
                  <a:pt x="322364" y="162255"/>
                </a:lnTo>
                <a:lnTo>
                  <a:pt x="322364" y="188976"/>
                </a:lnTo>
                <a:lnTo>
                  <a:pt x="322364" y="267690"/>
                </a:lnTo>
                <a:lnTo>
                  <a:pt x="48933" y="267690"/>
                </a:lnTo>
                <a:lnTo>
                  <a:pt x="48958" y="188976"/>
                </a:lnTo>
                <a:lnTo>
                  <a:pt x="114922" y="109410"/>
                </a:lnTo>
                <a:lnTo>
                  <a:pt x="114922" y="78651"/>
                </a:lnTo>
                <a:lnTo>
                  <a:pt x="119138" y="74434"/>
                </a:lnTo>
                <a:lnTo>
                  <a:pt x="133375" y="74434"/>
                </a:lnTo>
                <a:lnTo>
                  <a:pt x="137604" y="78651"/>
                </a:lnTo>
                <a:lnTo>
                  <a:pt x="137604" y="107442"/>
                </a:lnTo>
                <a:lnTo>
                  <a:pt x="232791" y="107442"/>
                </a:lnTo>
                <a:lnTo>
                  <a:pt x="232791" y="98018"/>
                </a:lnTo>
                <a:lnTo>
                  <a:pt x="232791" y="78651"/>
                </a:lnTo>
                <a:lnTo>
                  <a:pt x="236994" y="74434"/>
                </a:lnTo>
                <a:lnTo>
                  <a:pt x="252145" y="74434"/>
                </a:lnTo>
                <a:lnTo>
                  <a:pt x="256362" y="78651"/>
                </a:lnTo>
                <a:lnTo>
                  <a:pt x="256362" y="109410"/>
                </a:lnTo>
                <a:lnTo>
                  <a:pt x="312902" y="165481"/>
                </a:lnTo>
                <a:lnTo>
                  <a:pt x="316979" y="170573"/>
                </a:lnTo>
                <a:lnTo>
                  <a:pt x="319951" y="176314"/>
                </a:lnTo>
                <a:lnTo>
                  <a:pt x="321779" y="182511"/>
                </a:lnTo>
                <a:lnTo>
                  <a:pt x="322364" y="188976"/>
                </a:lnTo>
                <a:lnTo>
                  <a:pt x="322364" y="162255"/>
                </a:lnTo>
                <a:lnTo>
                  <a:pt x="319582" y="158775"/>
                </a:lnTo>
                <a:lnTo>
                  <a:pt x="265772" y="105524"/>
                </a:lnTo>
                <a:lnTo>
                  <a:pt x="265772" y="83845"/>
                </a:lnTo>
                <a:lnTo>
                  <a:pt x="264299" y="76504"/>
                </a:lnTo>
                <a:lnTo>
                  <a:pt x="262890" y="74434"/>
                </a:lnTo>
                <a:lnTo>
                  <a:pt x="260248" y="70523"/>
                </a:lnTo>
                <a:lnTo>
                  <a:pt x="254254" y="66484"/>
                </a:lnTo>
                <a:lnTo>
                  <a:pt x="246913" y="65011"/>
                </a:lnTo>
                <a:lnTo>
                  <a:pt x="242201" y="65011"/>
                </a:lnTo>
                <a:lnTo>
                  <a:pt x="234861" y="66484"/>
                </a:lnTo>
                <a:lnTo>
                  <a:pt x="228866" y="70523"/>
                </a:lnTo>
                <a:lnTo>
                  <a:pt x="224828" y="76504"/>
                </a:lnTo>
                <a:lnTo>
                  <a:pt x="223342" y="83845"/>
                </a:lnTo>
                <a:lnTo>
                  <a:pt x="223342" y="98018"/>
                </a:lnTo>
                <a:lnTo>
                  <a:pt x="147027" y="98018"/>
                </a:lnTo>
                <a:lnTo>
                  <a:pt x="147027" y="83845"/>
                </a:lnTo>
                <a:lnTo>
                  <a:pt x="145542" y="76504"/>
                </a:lnTo>
                <a:lnTo>
                  <a:pt x="144145" y="74434"/>
                </a:lnTo>
                <a:lnTo>
                  <a:pt x="141503" y="70523"/>
                </a:lnTo>
                <a:lnTo>
                  <a:pt x="135509" y="66484"/>
                </a:lnTo>
                <a:lnTo>
                  <a:pt x="128168" y="65011"/>
                </a:lnTo>
                <a:lnTo>
                  <a:pt x="124345" y="65011"/>
                </a:lnTo>
                <a:lnTo>
                  <a:pt x="117005" y="66484"/>
                </a:lnTo>
                <a:lnTo>
                  <a:pt x="111010" y="70523"/>
                </a:lnTo>
                <a:lnTo>
                  <a:pt x="106972" y="76504"/>
                </a:lnTo>
                <a:lnTo>
                  <a:pt x="105486" y="83845"/>
                </a:lnTo>
                <a:lnTo>
                  <a:pt x="105486" y="105524"/>
                </a:lnTo>
                <a:lnTo>
                  <a:pt x="51727" y="159270"/>
                </a:lnTo>
                <a:lnTo>
                  <a:pt x="39497" y="277101"/>
                </a:lnTo>
                <a:lnTo>
                  <a:pt x="331800" y="277101"/>
                </a:lnTo>
                <a:lnTo>
                  <a:pt x="331800" y="267690"/>
                </a:lnTo>
                <a:lnTo>
                  <a:pt x="331838" y="188976"/>
                </a:lnTo>
                <a:close/>
              </a:path>
              <a:path w="371475" h="277495">
                <a:moveTo>
                  <a:pt x="371221" y="68046"/>
                </a:moveTo>
                <a:lnTo>
                  <a:pt x="368376" y="55333"/>
                </a:lnTo>
                <a:lnTo>
                  <a:pt x="364363" y="49758"/>
                </a:lnTo>
                <a:lnTo>
                  <a:pt x="361454" y="48018"/>
                </a:lnTo>
                <a:lnTo>
                  <a:pt x="361454" y="67538"/>
                </a:lnTo>
                <a:lnTo>
                  <a:pt x="360692" y="71462"/>
                </a:lnTo>
                <a:lnTo>
                  <a:pt x="358508" y="74625"/>
                </a:lnTo>
                <a:lnTo>
                  <a:pt x="333527" y="111417"/>
                </a:lnTo>
                <a:lnTo>
                  <a:pt x="332981" y="112293"/>
                </a:lnTo>
                <a:lnTo>
                  <a:pt x="332308" y="113106"/>
                </a:lnTo>
                <a:lnTo>
                  <a:pt x="326085" y="119126"/>
                </a:lnTo>
                <a:lnTo>
                  <a:pt x="317334" y="118986"/>
                </a:lnTo>
                <a:lnTo>
                  <a:pt x="312039" y="113538"/>
                </a:lnTo>
                <a:lnTo>
                  <a:pt x="288721" y="90208"/>
                </a:lnTo>
                <a:lnTo>
                  <a:pt x="286004" y="87757"/>
                </a:lnTo>
                <a:lnTo>
                  <a:pt x="284568" y="84302"/>
                </a:lnTo>
                <a:lnTo>
                  <a:pt x="284657" y="53124"/>
                </a:lnTo>
                <a:lnTo>
                  <a:pt x="281432" y="52070"/>
                </a:lnTo>
                <a:lnTo>
                  <a:pt x="256082" y="45758"/>
                </a:lnTo>
                <a:lnTo>
                  <a:pt x="234022" y="40271"/>
                </a:lnTo>
                <a:lnTo>
                  <a:pt x="185648" y="36347"/>
                </a:lnTo>
                <a:lnTo>
                  <a:pt x="137274" y="40271"/>
                </a:lnTo>
                <a:lnTo>
                  <a:pt x="89865" y="52070"/>
                </a:lnTo>
                <a:lnTo>
                  <a:pt x="86639" y="53124"/>
                </a:lnTo>
                <a:lnTo>
                  <a:pt x="86588" y="84302"/>
                </a:lnTo>
                <a:lnTo>
                  <a:pt x="85051" y="87858"/>
                </a:lnTo>
                <a:lnTo>
                  <a:pt x="82372" y="90449"/>
                </a:lnTo>
                <a:lnTo>
                  <a:pt x="59182" y="113626"/>
                </a:lnTo>
                <a:lnTo>
                  <a:pt x="56388" y="116598"/>
                </a:lnTo>
                <a:lnTo>
                  <a:pt x="52374" y="118084"/>
                </a:lnTo>
                <a:lnTo>
                  <a:pt x="48336" y="117678"/>
                </a:lnTo>
                <a:lnTo>
                  <a:pt x="44018" y="117322"/>
                </a:lnTo>
                <a:lnTo>
                  <a:pt x="40106" y="115011"/>
                </a:lnTo>
                <a:lnTo>
                  <a:pt x="37731" y="111391"/>
                </a:lnTo>
                <a:lnTo>
                  <a:pt x="12738" y="74625"/>
                </a:lnTo>
                <a:lnTo>
                  <a:pt x="10566" y="71462"/>
                </a:lnTo>
                <a:lnTo>
                  <a:pt x="9804" y="67538"/>
                </a:lnTo>
                <a:lnTo>
                  <a:pt x="56845" y="34531"/>
                </a:lnTo>
                <a:lnTo>
                  <a:pt x="98437" y="20116"/>
                </a:lnTo>
                <a:lnTo>
                  <a:pt x="141528" y="11391"/>
                </a:lnTo>
                <a:lnTo>
                  <a:pt x="185635" y="8470"/>
                </a:lnTo>
                <a:lnTo>
                  <a:pt x="229781" y="11391"/>
                </a:lnTo>
                <a:lnTo>
                  <a:pt x="272872" y="20129"/>
                </a:lnTo>
                <a:lnTo>
                  <a:pt x="314426" y="34531"/>
                </a:lnTo>
                <a:lnTo>
                  <a:pt x="353872" y="54444"/>
                </a:lnTo>
                <a:lnTo>
                  <a:pt x="361454" y="67538"/>
                </a:lnTo>
                <a:lnTo>
                  <a:pt x="361454" y="48018"/>
                </a:lnTo>
                <a:lnTo>
                  <a:pt x="311505" y="23177"/>
                </a:lnTo>
                <a:lnTo>
                  <a:pt x="264426" y="8470"/>
                </a:lnTo>
                <a:lnTo>
                  <a:pt x="211239" y="0"/>
                </a:lnTo>
                <a:lnTo>
                  <a:pt x="159981" y="0"/>
                </a:lnTo>
                <a:lnTo>
                  <a:pt x="109169" y="7734"/>
                </a:lnTo>
                <a:lnTo>
                  <a:pt x="59715" y="23177"/>
                </a:lnTo>
                <a:lnTo>
                  <a:pt x="12522" y="46355"/>
                </a:lnTo>
                <a:lnTo>
                  <a:pt x="0" y="68046"/>
                </a:lnTo>
                <a:lnTo>
                  <a:pt x="1270" y="74625"/>
                </a:lnTo>
                <a:lnTo>
                  <a:pt x="13741" y="92887"/>
                </a:lnTo>
                <a:lnTo>
                  <a:pt x="29933" y="116674"/>
                </a:lnTo>
                <a:lnTo>
                  <a:pt x="33883" y="122618"/>
                </a:lnTo>
                <a:lnTo>
                  <a:pt x="40373" y="126466"/>
                </a:lnTo>
                <a:lnTo>
                  <a:pt x="48209" y="127114"/>
                </a:lnTo>
                <a:lnTo>
                  <a:pt x="55740" y="127177"/>
                </a:lnTo>
                <a:lnTo>
                  <a:pt x="61671" y="124663"/>
                </a:lnTo>
                <a:lnTo>
                  <a:pt x="65938" y="120192"/>
                </a:lnTo>
                <a:lnTo>
                  <a:pt x="68046" y="118084"/>
                </a:lnTo>
                <a:lnTo>
                  <a:pt x="89039" y="97104"/>
                </a:lnTo>
                <a:lnTo>
                  <a:pt x="93484" y="92748"/>
                </a:lnTo>
                <a:lnTo>
                  <a:pt x="95973" y="86829"/>
                </a:lnTo>
                <a:lnTo>
                  <a:pt x="96024" y="59944"/>
                </a:lnTo>
                <a:lnTo>
                  <a:pt x="140385" y="49314"/>
                </a:lnTo>
                <a:lnTo>
                  <a:pt x="185597" y="45758"/>
                </a:lnTo>
                <a:lnTo>
                  <a:pt x="230809" y="49314"/>
                </a:lnTo>
                <a:lnTo>
                  <a:pt x="275170" y="59944"/>
                </a:lnTo>
                <a:lnTo>
                  <a:pt x="275069" y="84226"/>
                </a:lnTo>
                <a:lnTo>
                  <a:pt x="275005" y="86829"/>
                </a:lnTo>
                <a:lnTo>
                  <a:pt x="277583" y="92887"/>
                </a:lnTo>
                <a:lnTo>
                  <a:pt x="282219" y="97104"/>
                </a:lnTo>
                <a:lnTo>
                  <a:pt x="305320" y="120192"/>
                </a:lnTo>
                <a:lnTo>
                  <a:pt x="306476" y="121361"/>
                </a:lnTo>
                <a:lnTo>
                  <a:pt x="307759" y="122402"/>
                </a:lnTo>
                <a:lnTo>
                  <a:pt x="309130" y="123304"/>
                </a:lnTo>
                <a:lnTo>
                  <a:pt x="317677" y="126746"/>
                </a:lnTo>
                <a:lnTo>
                  <a:pt x="326580" y="126657"/>
                </a:lnTo>
                <a:lnTo>
                  <a:pt x="334810" y="123228"/>
                </a:lnTo>
                <a:lnTo>
                  <a:pt x="338874" y="119126"/>
                </a:lnTo>
                <a:lnTo>
                  <a:pt x="341299" y="116674"/>
                </a:lnTo>
                <a:lnTo>
                  <a:pt x="366293" y="79921"/>
                </a:lnTo>
                <a:lnTo>
                  <a:pt x="369938" y="74625"/>
                </a:lnTo>
                <a:lnTo>
                  <a:pt x="371221" y="6804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13" name="object 13" descr=""/>
          <p:cNvGrpSpPr/>
          <p:nvPr/>
        </p:nvGrpSpPr>
        <p:grpSpPr>
          <a:xfrm>
            <a:off x="964326" y="4039155"/>
            <a:ext cx="358775" cy="401955"/>
            <a:chOff x="964326" y="4039155"/>
            <a:chExt cx="358775" cy="401955"/>
          </a:xfrm>
        </p:grpSpPr>
        <p:sp>
          <p:nvSpPr>
            <p:cNvPr id="14" name="object 14" descr="">
              <a:hlinkClick r:id="rId8"/>
            </p:cNvPr>
            <p:cNvSpPr/>
            <p:nvPr/>
          </p:nvSpPr>
          <p:spPr>
            <a:xfrm>
              <a:off x="964326" y="4039155"/>
              <a:ext cx="358775" cy="401955"/>
            </a:xfrm>
            <a:custGeom>
              <a:avLst/>
              <a:gdLst/>
              <a:ahLst/>
              <a:cxnLst/>
              <a:rect l="l" t="t" r="r" b="b"/>
              <a:pathLst>
                <a:path w="358775" h="401954">
                  <a:moveTo>
                    <a:pt x="297009" y="53237"/>
                  </a:moveTo>
                  <a:lnTo>
                    <a:pt x="61286" y="53237"/>
                  </a:lnTo>
                  <a:lnTo>
                    <a:pt x="61286" y="99290"/>
                  </a:lnTo>
                  <a:lnTo>
                    <a:pt x="0" y="149956"/>
                  </a:lnTo>
                  <a:lnTo>
                    <a:pt x="0" y="401865"/>
                  </a:lnTo>
                  <a:lnTo>
                    <a:pt x="358295" y="401865"/>
                  </a:lnTo>
                  <a:lnTo>
                    <a:pt x="358295" y="392442"/>
                  </a:lnTo>
                  <a:lnTo>
                    <a:pt x="16207" y="392442"/>
                  </a:lnTo>
                  <a:lnTo>
                    <a:pt x="22821" y="385719"/>
                  </a:lnTo>
                  <a:lnTo>
                    <a:pt x="9489" y="385719"/>
                  </a:lnTo>
                  <a:lnTo>
                    <a:pt x="9450" y="163599"/>
                  </a:lnTo>
                  <a:lnTo>
                    <a:pt x="22826" y="163599"/>
                  </a:lnTo>
                  <a:lnTo>
                    <a:pt x="11709" y="152488"/>
                  </a:lnTo>
                  <a:lnTo>
                    <a:pt x="61286" y="111520"/>
                  </a:lnTo>
                  <a:lnTo>
                    <a:pt x="70715" y="111520"/>
                  </a:lnTo>
                  <a:lnTo>
                    <a:pt x="70715" y="62660"/>
                  </a:lnTo>
                  <a:lnTo>
                    <a:pt x="297009" y="62660"/>
                  </a:lnTo>
                  <a:lnTo>
                    <a:pt x="297009" y="53237"/>
                  </a:lnTo>
                  <a:close/>
                </a:path>
                <a:path w="358775" h="401954">
                  <a:moveTo>
                    <a:pt x="214346" y="258804"/>
                  </a:moveTo>
                  <a:lnTo>
                    <a:pt x="179141" y="258804"/>
                  </a:lnTo>
                  <a:lnTo>
                    <a:pt x="205744" y="263971"/>
                  </a:lnTo>
                  <a:lnTo>
                    <a:pt x="229142" y="279471"/>
                  </a:lnTo>
                  <a:lnTo>
                    <a:pt x="342109" y="392362"/>
                  </a:lnTo>
                  <a:lnTo>
                    <a:pt x="358295" y="392442"/>
                  </a:lnTo>
                  <a:lnTo>
                    <a:pt x="358295" y="385715"/>
                  </a:lnTo>
                  <a:lnTo>
                    <a:pt x="348847" y="385715"/>
                  </a:lnTo>
                  <a:lnTo>
                    <a:pt x="237667" y="274660"/>
                  </a:lnTo>
                  <a:lnTo>
                    <a:pt x="244089" y="268243"/>
                  </a:lnTo>
                  <a:lnTo>
                    <a:pt x="230753" y="268243"/>
                  </a:lnTo>
                  <a:lnTo>
                    <a:pt x="214346" y="258804"/>
                  </a:lnTo>
                  <a:close/>
                </a:path>
                <a:path w="358775" h="401954">
                  <a:moveTo>
                    <a:pt x="22826" y="163599"/>
                  </a:moveTo>
                  <a:lnTo>
                    <a:pt x="9487" y="163599"/>
                  </a:lnTo>
                  <a:lnTo>
                    <a:pt x="120620" y="274660"/>
                  </a:lnTo>
                  <a:lnTo>
                    <a:pt x="9489" y="385719"/>
                  </a:lnTo>
                  <a:lnTo>
                    <a:pt x="22821" y="385719"/>
                  </a:lnTo>
                  <a:lnTo>
                    <a:pt x="129143" y="279471"/>
                  </a:lnTo>
                  <a:lnTo>
                    <a:pt x="146091" y="268243"/>
                  </a:lnTo>
                  <a:lnTo>
                    <a:pt x="127513" y="268243"/>
                  </a:lnTo>
                  <a:lnTo>
                    <a:pt x="70715" y="211458"/>
                  </a:lnTo>
                  <a:lnTo>
                    <a:pt x="70715" y="202035"/>
                  </a:lnTo>
                  <a:lnTo>
                    <a:pt x="61286" y="202035"/>
                  </a:lnTo>
                  <a:lnTo>
                    <a:pt x="22826" y="163599"/>
                  </a:lnTo>
                  <a:close/>
                </a:path>
                <a:path w="358775" h="401954">
                  <a:moveTo>
                    <a:pt x="358295" y="163599"/>
                  </a:moveTo>
                  <a:lnTo>
                    <a:pt x="348808" y="163599"/>
                  </a:lnTo>
                  <a:lnTo>
                    <a:pt x="348847" y="385715"/>
                  </a:lnTo>
                  <a:lnTo>
                    <a:pt x="358295" y="385715"/>
                  </a:lnTo>
                  <a:lnTo>
                    <a:pt x="358295" y="163599"/>
                  </a:lnTo>
                  <a:close/>
                </a:path>
                <a:path w="358775" h="401954">
                  <a:moveTo>
                    <a:pt x="179131" y="249430"/>
                  </a:moveTo>
                  <a:lnTo>
                    <a:pt x="152034" y="254133"/>
                  </a:lnTo>
                  <a:lnTo>
                    <a:pt x="127513" y="268243"/>
                  </a:lnTo>
                  <a:lnTo>
                    <a:pt x="146091" y="268243"/>
                  </a:lnTo>
                  <a:lnTo>
                    <a:pt x="152539" y="263971"/>
                  </a:lnTo>
                  <a:lnTo>
                    <a:pt x="179141" y="258804"/>
                  </a:lnTo>
                  <a:lnTo>
                    <a:pt x="214346" y="258804"/>
                  </a:lnTo>
                  <a:lnTo>
                    <a:pt x="206229" y="254133"/>
                  </a:lnTo>
                  <a:lnTo>
                    <a:pt x="179131" y="249430"/>
                  </a:lnTo>
                  <a:close/>
                </a:path>
                <a:path w="358775" h="401954">
                  <a:moveTo>
                    <a:pt x="297009" y="62660"/>
                  </a:moveTo>
                  <a:lnTo>
                    <a:pt x="287580" y="62660"/>
                  </a:lnTo>
                  <a:lnTo>
                    <a:pt x="287580" y="211458"/>
                  </a:lnTo>
                  <a:lnTo>
                    <a:pt x="230753" y="268243"/>
                  </a:lnTo>
                  <a:lnTo>
                    <a:pt x="244089" y="268243"/>
                  </a:lnTo>
                  <a:lnTo>
                    <a:pt x="310344" y="202036"/>
                  </a:lnTo>
                  <a:lnTo>
                    <a:pt x="297009" y="202036"/>
                  </a:lnTo>
                  <a:lnTo>
                    <a:pt x="297009" y="111539"/>
                  </a:lnTo>
                  <a:lnTo>
                    <a:pt x="311826" y="111539"/>
                  </a:lnTo>
                  <a:lnTo>
                    <a:pt x="297009" y="99290"/>
                  </a:lnTo>
                  <a:lnTo>
                    <a:pt x="297009" y="62660"/>
                  </a:lnTo>
                  <a:close/>
                </a:path>
                <a:path w="358775" h="401954">
                  <a:moveTo>
                    <a:pt x="70715" y="111520"/>
                  </a:moveTo>
                  <a:lnTo>
                    <a:pt x="61286" y="111520"/>
                  </a:lnTo>
                  <a:lnTo>
                    <a:pt x="61286" y="202035"/>
                  </a:lnTo>
                  <a:lnTo>
                    <a:pt x="70715" y="202035"/>
                  </a:lnTo>
                  <a:lnTo>
                    <a:pt x="70715" y="111520"/>
                  </a:lnTo>
                  <a:close/>
                </a:path>
                <a:path w="358775" h="401954">
                  <a:moveTo>
                    <a:pt x="311826" y="111539"/>
                  </a:moveTo>
                  <a:lnTo>
                    <a:pt x="297009" y="111539"/>
                  </a:lnTo>
                  <a:lnTo>
                    <a:pt x="346588" y="152528"/>
                  </a:lnTo>
                  <a:lnTo>
                    <a:pt x="297009" y="202036"/>
                  </a:lnTo>
                  <a:lnTo>
                    <a:pt x="310344" y="202036"/>
                  </a:lnTo>
                  <a:lnTo>
                    <a:pt x="348808" y="163599"/>
                  </a:lnTo>
                  <a:lnTo>
                    <a:pt x="358295" y="163599"/>
                  </a:lnTo>
                  <a:lnTo>
                    <a:pt x="358295" y="149956"/>
                  </a:lnTo>
                  <a:lnTo>
                    <a:pt x="311826" y="111539"/>
                  </a:lnTo>
                  <a:close/>
                </a:path>
                <a:path w="358775" h="401954">
                  <a:moveTo>
                    <a:pt x="179150" y="0"/>
                  </a:moveTo>
                  <a:lnTo>
                    <a:pt x="115532" y="53237"/>
                  </a:lnTo>
                  <a:lnTo>
                    <a:pt x="130217" y="53237"/>
                  </a:lnTo>
                  <a:lnTo>
                    <a:pt x="179150" y="12268"/>
                  </a:lnTo>
                  <a:lnTo>
                    <a:pt x="193808" y="12268"/>
                  </a:lnTo>
                  <a:lnTo>
                    <a:pt x="179150" y="0"/>
                  </a:lnTo>
                  <a:close/>
                </a:path>
                <a:path w="358775" h="401954">
                  <a:moveTo>
                    <a:pt x="193808" y="12268"/>
                  </a:moveTo>
                  <a:lnTo>
                    <a:pt x="179150" y="12268"/>
                  </a:lnTo>
                  <a:lnTo>
                    <a:pt x="228062" y="53237"/>
                  </a:lnTo>
                  <a:lnTo>
                    <a:pt x="242755" y="53237"/>
                  </a:lnTo>
                  <a:lnTo>
                    <a:pt x="193808" y="1226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>
              <a:hlinkClick r:id="rId8"/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82053" y="4134931"/>
              <a:ext cx="122710" cy="12235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7" cy="91135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868781" y="72974"/>
            <a:ext cx="10386060" cy="636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0">
                <a:solidFill>
                  <a:srgbClr val="F1F1F1"/>
                </a:solidFill>
              </a:rPr>
              <a:t>RESOURCE:</a:t>
            </a:r>
            <a:r>
              <a:rPr dirty="0" sz="4000" spc="-170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Family</a:t>
            </a:r>
            <a:r>
              <a:rPr dirty="0" sz="4000" spc="-150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Resource</a:t>
            </a:r>
            <a:r>
              <a:rPr dirty="0" sz="4000" spc="-150">
                <a:solidFill>
                  <a:srgbClr val="F1F1F1"/>
                </a:solidFill>
              </a:rPr>
              <a:t> </a:t>
            </a:r>
            <a:r>
              <a:rPr dirty="0" sz="4000" spc="-20">
                <a:solidFill>
                  <a:srgbClr val="F1F1F1"/>
                </a:solidFill>
              </a:rPr>
              <a:t>Navigators</a:t>
            </a:r>
            <a:r>
              <a:rPr dirty="0" sz="4000" spc="-105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FEC</a:t>
            </a:r>
            <a:r>
              <a:rPr dirty="0" sz="4000" spc="-160">
                <a:solidFill>
                  <a:srgbClr val="F1F1F1"/>
                </a:solidFill>
              </a:rPr>
              <a:t> </a:t>
            </a:r>
            <a:r>
              <a:rPr dirty="0" sz="4000" spc="-10">
                <a:solidFill>
                  <a:srgbClr val="F1F1F1"/>
                </a:solidFill>
              </a:rPr>
              <a:t>Padlet</a:t>
            </a:r>
            <a:endParaRPr sz="4000"/>
          </a:p>
        </p:txBody>
      </p:sp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9559" y="2298192"/>
            <a:ext cx="7629144" cy="4258056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368300" y="1075131"/>
            <a:ext cx="11323955" cy="552450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2800" spc="-6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digital</a:t>
            </a:r>
            <a:r>
              <a:rPr dirty="0" sz="28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resource</a:t>
            </a:r>
            <a:r>
              <a:rPr dirty="0" sz="28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created</a:t>
            </a:r>
            <a:r>
              <a:rPr dirty="0" sz="28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by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546170"/>
                </a:solidFill>
                <a:latin typeface="Calibri"/>
                <a:cs typeface="Calibri"/>
              </a:rPr>
              <a:t>FRN’s</a:t>
            </a:r>
            <a:r>
              <a:rPr dirty="0" sz="28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FEC</a:t>
            </a:r>
            <a:r>
              <a:rPr dirty="0" sz="28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28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share</a:t>
            </a:r>
            <a:r>
              <a:rPr dirty="0" sz="28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vetted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information</a:t>
            </a:r>
            <a:r>
              <a:rPr dirty="0" sz="28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28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families</a:t>
            </a:r>
            <a:r>
              <a:rPr dirty="0" sz="2800" spc="-9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of</a:t>
            </a:r>
            <a:r>
              <a:rPr dirty="0" sz="28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children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in</a:t>
            </a:r>
            <a:r>
              <a:rPr dirty="0" sz="28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special</a:t>
            </a:r>
            <a:r>
              <a:rPr dirty="0" sz="28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education.</a:t>
            </a:r>
            <a:endParaRPr sz="2800">
              <a:latin typeface="Calibri"/>
              <a:cs typeface="Calibri"/>
            </a:endParaRPr>
          </a:p>
          <a:p>
            <a:pPr marL="7876540">
              <a:lnSpc>
                <a:spcPct val="100000"/>
              </a:lnSpc>
              <a:spcBef>
                <a:spcPts val="2100"/>
              </a:spcBef>
            </a:pPr>
            <a:r>
              <a:rPr dirty="0" sz="3200">
                <a:solidFill>
                  <a:srgbClr val="6D79E6"/>
                </a:solidFill>
                <a:latin typeface="Calibri"/>
                <a:cs typeface="Calibri"/>
              </a:rPr>
              <a:t>What</a:t>
            </a:r>
            <a:r>
              <a:rPr dirty="0" sz="3200" spc="-4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200">
                <a:solidFill>
                  <a:srgbClr val="6D79E6"/>
                </a:solidFill>
                <a:latin typeface="Calibri"/>
                <a:cs typeface="Calibri"/>
              </a:rPr>
              <a:t>is</a:t>
            </a:r>
            <a:r>
              <a:rPr dirty="0" sz="3200" spc="-6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6D79E6"/>
                </a:solidFill>
                <a:latin typeface="Calibri"/>
                <a:cs typeface="Calibri"/>
              </a:rPr>
              <a:t>Padlet?</a:t>
            </a:r>
            <a:endParaRPr sz="3200">
              <a:latin typeface="Calibri"/>
              <a:cs typeface="Calibri"/>
            </a:endParaRPr>
          </a:p>
          <a:p>
            <a:pPr marL="7876540" marR="31750">
              <a:lnSpc>
                <a:spcPct val="100000"/>
              </a:lnSpc>
              <a:spcBef>
                <a:spcPts val="20"/>
              </a:spcBef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An</a:t>
            </a:r>
            <a:r>
              <a:rPr dirty="0" sz="28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electronic</a:t>
            </a:r>
            <a:r>
              <a:rPr dirty="0" sz="28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version</a:t>
            </a:r>
            <a:r>
              <a:rPr dirty="0" sz="2800" spc="-9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25">
                <a:solidFill>
                  <a:srgbClr val="546170"/>
                </a:solidFill>
                <a:latin typeface="Calibri"/>
                <a:cs typeface="Calibri"/>
              </a:rPr>
              <a:t>of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a</a:t>
            </a:r>
            <a:r>
              <a:rPr dirty="0" sz="28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resource</a:t>
            </a:r>
            <a:r>
              <a:rPr dirty="0" sz="28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board.</a:t>
            </a:r>
            <a:endParaRPr sz="2800">
              <a:latin typeface="Calibri"/>
              <a:cs typeface="Calibri"/>
            </a:endParaRPr>
          </a:p>
          <a:p>
            <a:pPr marL="7889240">
              <a:lnSpc>
                <a:spcPts val="3785"/>
              </a:lnSpc>
              <a:spcBef>
                <a:spcPts val="3345"/>
              </a:spcBef>
            </a:pPr>
            <a:r>
              <a:rPr dirty="0" sz="3200" spc="-10">
                <a:solidFill>
                  <a:srgbClr val="6D79E6"/>
                </a:solidFill>
                <a:latin typeface="Calibri"/>
                <a:cs typeface="Calibri"/>
              </a:rPr>
              <a:t>Available</a:t>
            </a:r>
            <a:r>
              <a:rPr dirty="0" sz="3200" spc="-10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200" spc="-10">
                <a:solidFill>
                  <a:srgbClr val="6D79E6"/>
                </a:solidFill>
                <a:latin typeface="Calibri"/>
                <a:cs typeface="Calibri"/>
              </a:rPr>
              <a:t>Languages:</a:t>
            </a:r>
            <a:endParaRPr sz="3200">
              <a:latin typeface="Calibri"/>
              <a:cs typeface="Calibri"/>
            </a:endParaRPr>
          </a:p>
          <a:p>
            <a:pPr marL="8275320" indent="-341630">
              <a:lnSpc>
                <a:spcPts val="3304"/>
              </a:lnSpc>
              <a:buFont typeface="Arial"/>
              <a:buChar char="•"/>
              <a:tabLst>
                <a:tab pos="8275320" algn="l"/>
              </a:tabLst>
            </a:pP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4"/>
              </a:rPr>
              <a:t>Arabic</a:t>
            </a:r>
            <a:endParaRPr sz="2800">
              <a:latin typeface="Calibri"/>
              <a:cs typeface="Calibri"/>
            </a:endParaRPr>
          </a:p>
          <a:p>
            <a:pPr marL="8275320" indent="-34163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8275320" algn="l"/>
              </a:tabLst>
            </a:pP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5"/>
              </a:rPr>
              <a:t>English</a:t>
            </a:r>
            <a:endParaRPr sz="2800">
              <a:latin typeface="Calibri"/>
              <a:cs typeface="Calibri"/>
            </a:endParaRPr>
          </a:p>
          <a:p>
            <a:pPr marL="8275320" indent="-341630">
              <a:lnSpc>
                <a:spcPct val="100000"/>
              </a:lnSpc>
              <a:buFont typeface="Arial"/>
              <a:buChar char="•"/>
              <a:tabLst>
                <a:tab pos="8275320" algn="l"/>
              </a:tabLst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Chinese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(</a:t>
            </a: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6"/>
              </a:rPr>
              <a:t>Simplified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8275320" indent="-341630">
              <a:lnSpc>
                <a:spcPct val="100000"/>
              </a:lnSpc>
              <a:buFont typeface="Arial"/>
              <a:buChar char="•"/>
              <a:tabLst>
                <a:tab pos="8275320" algn="l"/>
              </a:tabLst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Chinese</a:t>
            </a:r>
            <a:r>
              <a:rPr dirty="0" sz="28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(</a:t>
            </a: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7"/>
              </a:rPr>
              <a:t>Traditional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)</a:t>
            </a:r>
            <a:endParaRPr sz="2800">
              <a:latin typeface="Calibri"/>
              <a:cs typeface="Calibri"/>
            </a:endParaRPr>
          </a:p>
          <a:p>
            <a:pPr marL="8275320" indent="-34163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8275320" algn="l"/>
              </a:tabLst>
            </a:pPr>
            <a:r>
              <a:rPr dirty="0" u="sng" sz="2800" spc="-10">
                <a:solidFill>
                  <a:srgbClr val="546170"/>
                </a:solidFill>
                <a:uFill>
                  <a:solidFill>
                    <a:srgbClr val="546170"/>
                  </a:solidFill>
                </a:uFill>
                <a:latin typeface="Calibri"/>
                <a:cs typeface="Calibri"/>
                <a:hlinkClick r:id="rId8"/>
              </a:rPr>
              <a:t>Spanish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12191997" cy="911351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70103" y="72974"/>
            <a:ext cx="11250295" cy="636905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000">
                <a:solidFill>
                  <a:srgbClr val="F1F1F1"/>
                </a:solidFill>
              </a:rPr>
              <a:t>RESOURCE:</a:t>
            </a:r>
            <a:r>
              <a:rPr dirty="0" sz="4000" spc="-175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Family</a:t>
            </a:r>
            <a:r>
              <a:rPr dirty="0" sz="4000" spc="-155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Empowerment</a:t>
            </a:r>
            <a:r>
              <a:rPr dirty="0" sz="4000" spc="-135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Centers</a:t>
            </a:r>
            <a:r>
              <a:rPr dirty="0" sz="4000" spc="-150">
                <a:solidFill>
                  <a:srgbClr val="F1F1F1"/>
                </a:solidFill>
              </a:rPr>
              <a:t> </a:t>
            </a:r>
            <a:r>
              <a:rPr dirty="0" sz="4000">
                <a:solidFill>
                  <a:srgbClr val="F1F1F1"/>
                </a:solidFill>
              </a:rPr>
              <a:t>in</a:t>
            </a:r>
            <a:r>
              <a:rPr dirty="0" sz="4000" spc="-145">
                <a:solidFill>
                  <a:srgbClr val="F1F1F1"/>
                </a:solidFill>
              </a:rPr>
              <a:t> </a:t>
            </a:r>
            <a:r>
              <a:rPr dirty="0" sz="4000" spc="-10">
                <a:solidFill>
                  <a:srgbClr val="F1F1F1"/>
                </a:solidFill>
              </a:rPr>
              <a:t>California</a:t>
            </a:r>
            <a:endParaRPr sz="4000"/>
          </a:p>
        </p:txBody>
      </p:sp>
      <p:sp>
        <p:nvSpPr>
          <p:cNvPr id="4" name="object 4" descr=""/>
          <p:cNvSpPr txBox="1"/>
          <p:nvPr/>
        </p:nvSpPr>
        <p:spPr>
          <a:xfrm>
            <a:off x="291185" y="987271"/>
            <a:ext cx="5927725" cy="3794125"/>
          </a:xfrm>
          <a:prstGeom prst="rect">
            <a:avLst/>
          </a:prstGeom>
        </p:spPr>
        <p:txBody>
          <a:bodyPr wrap="square" lIns="0" tIns="21209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670"/>
              </a:spcBef>
            </a:pPr>
            <a:r>
              <a:rPr dirty="0" sz="3600">
                <a:solidFill>
                  <a:srgbClr val="6D79E6"/>
                </a:solidFill>
                <a:latin typeface="Calibri"/>
                <a:cs typeface="Calibri"/>
              </a:rPr>
              <a:t>Find</a:t>
            </a:r>
            <a:r>
              <a:rPr dirty="0" sz="3600" spc="-6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6D79E6"/>
                </a:solidFill>
                <a:latin typeface="Calibri"/>
                <a:cs typeface="Calibri"/>
              </a:rPr>
              <a:t>an</a:t>
            </a:r>
            <a:r>
              <a:rPr dirty="0" sz="3600" spc="-3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6D79E6"/>
                </a:solidFill>
                <a:latin typeface="Calibri"/>
                <a:cs typeface="Calibri"/>
              </a:rPr>
              <a:t>FEC</a:t>
            </a:r>
            <a:r>
              <a:rPr dirty="0" sz="3600" spc="-3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6D79E6"/>
                </a:solidFill>
                <a:latin typeface="Calibri"/>
                <a:cs typeface="Calibri"/>
              </a:rPr>
              <a:t>by</a:t>
            </a:r>
            <a:r>
              <a:rPr dirty="0" sz="3600" spc="-3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6D79E6"/>
                </a:solidFill>
                <a:latin typeface="Calibri"/>
                <a:cs typeface="Calibri"/>
              </a:rPr>
              <a:t>County:</a:t>
            </a:r>
            <a:endParaRPr sz="3600">
              <a:latin typeface="Calibri"/>
              <a:cs typeface="Calibri"/>
            </a:endParaRPr>
          </a:p>
          <a:p>
            <a:pPr marL="585470" indent="-457200">
              <a:lnSpc>
                <a:spcPct val="100000"/>
              </a:lnSpc>
              <a:spcBef>
                <a:spcPts val="1235"/>
              </a:spcBef>
              <a:buFont typeface="Arial"/>
              <a:buChar char="•"/>
              <a:tabLst>
                <a:tab pos="585470" algn="l"/>
              </a:tabLst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58</a:t>
            </a:r>
            <a:r>
              <a:rPr dirty="0" sz="28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Counties</a:t>
            </a:r>
            <a:r>
              <a:rPr dirty="0" sz="2800" spc="-4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in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California</a:t>
            </a:r>
            <a:endParaRPr sz="2800">
              <a:latin typeface="Calibri"/>
              <a:cs typeface="Calibri"/>
            </a:endParaRPr>
          </a:p>
          <a:p>
            <a:pPr marL="585470" indent="-457200">
              <a:lnSpc>
                <a:spcPct val="100000"/>
              </a:lnSpc>
              <a:spcBef>
                <a:spcPts val="1680"/>
              </a:spcBef>
              <a:buFont typeface="Arial"/>
              <a:buChar char="•"/>
              <a:tabLst>
                <a:tab pos="585470" algn="l"/>
              </a:tabLst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41</a:t>
            </a:r>
            <a:r>
              <a:rPr dirty="0" sz="28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FEC</a:t>
            </a:r>
            <a:r>
              <a:rPr dirty="0" sz="2800" spc="-5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Regions</a:t>
            </a:r>
            <a:endParaRPr sz="2800">
              <a:latin typeface="Calibri"/>
              <a:cs typeface="Calibri"/>
            </a:endParaRPr>
          </a:p>
          <a:p>
            <a:pPr marL="585470" indent="-457200">
              <a:lnSpc>
                <a:spcPct val="100000"/>
              </a:lnSpc>
              <a:spcBef>
                <a:spcPts val="1685"/>
              </a:spcBef>
              <a:buFont typeface="Arial"/>
              <a:buChar char="•"/>
              <a:tabLst>
                <a:tab pos="585470" algn="l"/>
              </a:tabLst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31</a:t>
            </a:r>
            <a:r>
              <a:rPr dirty="0" sz="2800" spc="-3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FECs</a:t>
            </a:r>
            <a:r>
              <a:rPr dirty="0" sz="28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support</a:t>
            </a:r>
            <a:r>
              <a:rPr dirty="0" sz="28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one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or</a:t>
            </a:r>
            <a:r>
              <a:rPr dirty="0" sz="2800" spc="-3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more</a:t>
            </a:r>
            <a:r>
              <a:rPr dirty="0" sz="2800" spc="-5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regions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65"/>
              </a:spcBef>
            </a:pPr>
            <a:endParaRPr sz="2800">
              <a:latin typeface="Calibri"/>
              <a:cs typeface="Calibri"/>
            </a:endParaRPr>
          </a:p>
          <a:p>
            <a:pPr marL="128270">
              <a:lnSpc>
                <a:spcPct val="100000"/>
              </a:lnSpc>
            </a:pPr>
            <a:r>
              <a:rPr dirty="0" sz="3600">
                <a:solidFill>
                  <a:srgbClr val="6D79E6"/>
                </a:solidFill>
                <a:latin typeface="Calibri"/>
                <a:cs typeface="Calibri"/>
              </a:rPr>
              <a:t>FEC</a:t>
            </a:r>
            <a:r>
              <a:rPr dirty="0" sz="3600" spc="-7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600">
                <a:solidFill>
                  <a:srgbClr val="6D79E6"/>
                </a:solidFill>
                <a:latin typeface="Calibri"/>
                <a:cs typeface="Calibri"/>
              </a:rPr>
              <a:t>Contact</a:t>
            </a:r>
            <a:r>
              <a:rPr dirty="0" sz="3600" spc="-9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3600" spc="-10">
                <a:solidFill>
                  <a:srgbClr val="6D79E6"/>
                </a:solidFill>
                <a:latin typeface="Calibri"/>
                <a:cs typeface="Calibri"/>
              </a:rPr>
              <a:t>Information</a:t>
            </a:r>
            <a:endParaRPr sz="3600">
              <a:latin typeface="Calibri"/>
              <a:cs typeface="Calibri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07009" y="4699101"/>
            <a:ext cx="6409690" cy="1306830"/>
          </a:xfrm>
          <a:prstGeom prst="rect">
            <a:avLst/>
          </a:prstGeom>
        </p:spPr>
        <p:txBody>
          <a:bodyPr wrap="square" lIns="0" tIns="226060" rIns="0" bIns="0" rtlCol="0" vert="horz">
            <a:spAutoFit/>
          </a:bodyPr>
          <a:lstStyle/>
          <a:p>
            <a:pPr marL="469265" indent="-456565">
              <a:lnSpc>
                <a:spcPct val="100000"/>
              </a:lnSpc>
              <a:spcBef>
                <a:spcPts val="1780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Counties</a:t>
            </a:r>
            <a:r>
              <a:rPr dirty="0" sz="2800" spc="-6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&amp;</a:t>
            </a:r>
            <a:r>
              <a:rPr dirty="0" sz="2800" spc="-7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Regions</a:t>
            </a:r>
            <a:r>
              <a:rPr dirty="0" sz="2800" spc="-8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10">
                <a:solidFill>
                  <a:srgbClr val="546170"/>
                </a:solidFill>
                <a:latin typeface="Calibri"/>
                <a:cs typeface="Calibri"/>
              </a:rPr>
              <a:t>Served</a:t>
            </a:r>
            <a:endParaRPr sz="2800">
              <a:latin typeface="Calibri"/>
              <a:cs typeface="Calibri"/>
            </a:endParaRPr>
          </a:p>
          <a:p>
            <a:pPr marL="469265" indent="-456565">
              <a:lnSpc>
                <a:spcPct val="100000"/>
              </a:lnSpc>
              <a:spcBef>
                <a:spcPts val="1685"/>
              </a:spcBef>
              <a:buFont typeface="Arial"/>
              <a:buChar char="•"/>
              <a:tabLst>
                <a:tab pos="469265" algn="l"/>
              </a:tabLst>
            </a:pP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FECs</a:t>
            </a:r>
            <a:r>
              <a:rPr dirty="0" sz="28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listed</a:t>
            </a:r>
            <a:r>
              <a:rPr dirty="0" sz="28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alphabetically</a:t>
            </a:r>
            <a:r>
              <a:rPr dirty="0" sz="2800" spc="-10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by</a:t>
            </a:r>
            <a:r>
              <a:rPr dirty="0" sz="28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>
                <a:solidFill>
                  <a:srgbClr val="546170"/>
                </a:solidFill>
                <a:latin typeface="Calibri"/>
                <a:cs typeface="Calibri"/>
              </a:rPr>
              <a:t>center</a:t>
            </a:r>
            <a:r>
              <a:rPr dirty="0" sz="2800" spc="-9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2800" spc="-20">
                <a:solidFill>
                  <a:srgbClr val="546170"/>
                </a:solidFill>
                <a:latin typeface="Calibri"/>
                <a:cs typeface="Calibri"/>
              </a:rPr>
              <a:t>name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3401314" y="6322263"/>
            <a:ext cx="3514725" cy="3003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i="1">
                <a:solidFill>
                  <a:srgbClr val="546170"/>
                </a:solidFill>
                <a:latin typeface="Calibri"/>
                <a:cs typeface="Calibri"/>
              </a:rPr>
              <a:t>*Click</a:t>
            </a:r>
            <a:r>
              <a:rPr dirty="0" sz="1800" spc="-35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546170"/>
                </a:solidFill>
                <a:latin typeface="Calibri"/>
                <a:cs typeface="Calibri"/>
              </a:rPr>
              <a:t>logos</a:t>
            </a:r>
            <a:r>
              <a:rPr dirty="0" sz="1800" spc="-30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546170"/>
                </a:solidFill>
                <a:latin typeface="Calibri"/>
                <a:cs typeface="Calibri"/>
              </a:rPr>
              <a:t>to</a:t>
            </a:r>
            <a:r>
              <a:rPr dirty="0" sz="1800" spc="-40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546170"/>
                </a:solidFill>
                <a:latin typeface="Calibri"/>
                <a:cs typeface="Calibri"/>
              </a:rPr>
              <a:t>view</a:t>
            </a:r>
            <a:r>
              <a:rPr dirty="0" sz="1800" spc="-35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 i="1">
                <a:solidFill>
                  <a:srgbClr val="546170"/>
                </a:solidFill>
                <a:latin typeface="Calibri"/>
                <a:cs typeface="Calibri"/>
              </a:rPr>
              <a:t>more</a:t>
            </a:r>
            <a:r>
              <a:rPr dirty="0" sz="1800" spc="-25" i="1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 spc="-10" i="1">
                <a:solidFill>
                  <a:srgbClr val="546170"/>
                </a:solidFill>
                <a:latin typeface="Calibri"/>
                <a:cs typeface="Calibri"/>
              </a:rPr>
              <a:t>information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7" name="object 7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345680" y="1249680"/>
            <a:ext cx="4654296" cy="5398008"/>
          </a:xfrm>
          <a:prstGeom prst="rect">
            <a:avLst/>
          </a:prstGeom>
        </p:spPr>
      </p:pic>
      <p:pic>
        <p:nvPicPr>
          <p:cNvPr id="8" name="object 8" descr="">
            <a:hlinkClick r:id="rId4"/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132832" y="1249685"/>
            <a:ext cx="1824238" cy="627882"/>
          </a:xfrm>
          <a:prstGeom prst="rect">
            <a:avLst/>
          </a:prstGeom>
        </p:spPr>
      </p:pic>
      <p:pic>
        <p:nvPicPr>
          <p:cNvPr id="9" name="object 9" descr="">
            <a:hlinkClick r:id="rId6"/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111496" y="4306823"/>
            <a:ext cx="1828800" cy="722376"/>
          </a:xfrm>
          <a:prstGeom prst="rect">
            <a:avLst/>
          </a:prstGeom>
        </p:spPr>
      </p:pic>
      <p:sp>
        <p:nvSpPr>
          <p:cNvPr id="10" name="object 10" descr=""/>
          <p:cNvSpPr txBox="1"/>
          <p:nvPr/>
        </p:nvSpPr>
        <p:spPr>
          <a:xfrm>
            <a:off x="7564628" y="5628233"/>
            <a:ext cx="1950720" cy="84899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46170"/>
                </a:solidFill>
                <a:latin typeface="Calibri"/>
                <a:cs typeface="Calibri"/>
              </a:rPr>
              <a:t>*</a:t>
            </a:r>
            <a:r>
              <a:rPr dirty="0" sz="1800">
                <a:solidFill>
                  <a:srgbClr val="6D79E6"/>
                </a:solidFill>
                <a:latin typeface="Calibri"/>
                <a:cs typeface="Calibri"/>
              </a:rPr>
              <a:t>Family</a:t>
            </a:r>
            <a:r>
              <a:rPr dirty="0" sz="1800" spc="-80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6D79E6"/>
                </a:solidFill>
                <a:latin typeface="Calibri"/>
                <a:cs typeface="Calibri"/>
              </a:rPr>
              <a:t>Resource </a:t>
            </a:r>
            <a:r>
              <a:rPr dirty="0" sz="1800" spc="-20">
                <a:solidFill>
                  <a:srgbClr val="6D79E6"/>
                </a:solidFill>
                <a:latin typeface="Calibri"/>
                <a:cs typeface="Calibri"/>
              </a:rPr>
              <a:t>Navigators</a:t>
            </a:r>
            <a:r>
              <a:rPr dirty="0" sz="1800" spc="-25">
                <a:solidFill>
                  <a:srgbClr val="6D79E6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546170"/>
                </a:solidFill>
                <a:latin typeface="Calibri"/>
                <a:cs typeface="Calibri"/>
              </a:rPr>
              <a:t>is</a:t>
            </a:r>
            <a:r>
              <a:rPr dirty="0" sz="1800" spc="-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546170"/>
                </a:solidFill>
                <a:latin typeface="Calibri"/>
                <a:cs typeface="Calibri"/>
              </a:rPr>
              <a:t>the </a:t>
            </a:r>
            <a:r>
              <a:rPr dirty="0" sz="1800" spc="-25">
                <a:solidFill>
                  <a:srgbClr val="546170"/>
                </a:solidFill>
                <a:latin typeface="Calibri"/>
                <a:cs typeface="Calibri"/>
              </a:rPr>
              <a:t>FEC </a:t>
            </a:r>
            <a:r>
              <a:rPr dirty="0" sz="1800">
                <a:solidFill>
                  <a:srgbClr val="546170"/>
                </a:solidFill>
                <a:latin typeface="Calibri"/>
                <a:cs typeface="Calibri"/>
              </a:rPr>
              <a:t>for</a:t>
            </a:r>
            <a:r>
              <a:rPr dirty="0" sz="1800" spc="-80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546170"/>
                </a:solidFill>
                <a:latin typeface="Calibri"/>
                <a:cs typeface="Calibri"/>
              </a:rPr>
              <a:t>Alameda</a:t>
            </a:r>
            <a:r>
              <a:rPr dirty="0" sz="1800" spc="-45">
                <a:solidFill>
                  <a:srgbClr val="546170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546170"/>
                </a:solidFill>
                <a:latin typeface="Calibri"/>
                <a:cs typeface="Calibri"/>
              </a:rPr>
              <a:t>County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 descr=""/>
          <p:cNvSpPr/>
          <p:nvPr/>
        </p:nvSpPr>
        <p:spPr>
          <a:xfrm>
            <a:off x="8334792" y="3582923"/>
            <a:ext cx="518159" cy="472440"/>
          </a:xfrm>
          <a:custGeom>
            <a:avLst/>
            <a:gdLst/>
            <a:ahLst/>
            <a:cxnLst/>
            <a:rect l="l" t="t" r="r" b="b"/>
            <a:pathLst>
              <a:path w="518159" h="472439">
                <a:moveTo>
                  <a:pt x="259044" y="0"/>
                </a:moveTo>
                <a:lnTo>
                  <a:pt x="219547" y="2666"/>
                </a:lnTo>
                <a:lnTo>
                  <a:pt x="181955" y="10540"/>
                </a:lnTo>
                <a:lnTo>
                  <a:pt x="135600" y="28448"/>
                </a:lnTo>
                <a:lnTo>
                  <a:pt x="94198" y="53848"/>
                </a:lnTo>
                <a:lnTo>
                  <a:pt x="59146" y="85978"/>
                </a:lnTo>
                <a:lnTo>
                  <a:pt x="31206" y="123570"/>
                </a:lnTo>
                <a:lnTo>
                  <a:pt x="11521" y="165988"/>
                </a:lnTo>
                <a:lnTo>
                  <a:pt x="1234" y="212089"/>
                </a:lnTo>
                <a:lnTo>
                  <a:pt x="0" y="235076"/>
                </a:lnTo>
                <a:lnTo>
                  <a:pt x="0" y="237362"/>
                </a:lnTo>
                <a:lnTo>
                  <a:pt x="5171" y="283844"/>
                </a:lnTo>
                <a:lnTo>
                  <a:pt x="20284" y="328168"/>
                </a:lnTo>
                <a:lnTo>
                  <a:pt x="44287" y="368300"/>
                </a:lnTo>
                <a:lnTo>
                  <a:pt x="75910" y="403225"/>
                </a:lnTo>
                <a:lnTo>
                  <a:pt x="114137" y="432181"/>
                </a:lnTo>
                <a:lnTo>
                  <a:pt x="158206" y="453898"/>
                </a:lnTo>
                <a:lnTo>
                  <a:pt x="206847" y="467613"/>
                </a:lnTo>
                <a:lnTo>
                  <a:pt x="245709" y="472186"/>
                </a:lnTo>
                <a:lnTo>
                  <a:pt x="259044" y="472439"/>
                </a:lnTo>
                <a:lnTo>
                  <a:pt x="272379" y="472186"/>
                </a:lnTo>
                <a:lnTo>
                  <a:pt x="311241" y="467613"/>
                </a:lnTo>
                <a:lnTo>
                  <a:pt x="359882" y="453898"/>
                </a:lnTo>
                <a:lnTo>
                  <a:pt x="394315" y="437514"/>
                </a:lnTo>
                <a:lnTo>
                  <a:pt x="258282" y="437514"/>
                </a:lnTo>
                <a:lnTo>
                  <a:pt x="246471" y="437261"/>
                </a:lnTo>
                <a:lnTo>
                  <a:pt x="189956" y="427863"/>
                </a:lnTo>
                <a:lnTo>
                  <a:pt x="149697" y="411988"/>
                </a:lnTo>
                <a:lnTo>
                  <a:pt x="114010" y="389763"/>
                </a:lnTo>
                <a:lnTo>
                  <a:pt x="83784" y="361823"/>
                </a:lnTo>
                <a:lnTo>
                  <a:pt x="60289" y="329438"/>
                </a:lnTo>
                <a:lnTo>
                  <a:pt x="44287" y="294258"/>
                </a:lnTo>
                <a:lnTo>
                  <a:pt x="35905" y="255650"/>
                </a:lnTo>
                <a:lnTo>
                  <a:pt x="34889" y="235076"/>
                </a:lnTo>
                <a:lnTo>
                  <a:pt x="35270" y="225170"/>
                </a:lnTo>
                <a:lnTo>
                  <a:pt x="42001" y="185927"/>
                </a:lnTo>
                <a:lnTo>
                  <a:pt x="62067" y="139826"/>
                </a:lnTo>
                <a:lnTo>
                  <a:pt x="86197" y="108076"/>
                </a:lnTo>
                <a:lnTo>
                  <a:pt x="116677" y="80771"/>
                </a:lnTo>
                <a:lnTo>
                  <a:pt x="152618" y="59055"/>
                </a:lnTo>
                <a:lnTo>
                  <a:pt x="193131" y="43687"/>
                </a:lnTo>
                <a:lnTo>
                  <a:pt x="236438" y="35940"/>
                </a:lnTo>
                <a:lnTo>
                  <a:pt x="259806" y="34925"/>
                </a:lnTo>
                <a:lnTo>
                  <a:pt x="394191" y="34925"/>
                </a:lnTo>
                <a:lnTo>
                  <a:pt x="382615" y="28448"/>
                </a:lnTo>
                <a:lnTo>
                  <a:pt x="336133" y="10667"/>
                </a:lnTo>
                <a:lnTo>
                  <a:pt x="298414" y="2793"/>
                </a:lnTo>
                <a:lnTo>
                  <a:pt x="272379" y="253"/>
                </a:lnTo>
                <a:lnTo>
                  <a:pt x="259044" y="0"/>
                </a:lnTo>
                <a:close/>
              </a:path>
              <a:path w="518159" h="472439">
                <a:moveTo>
                  <a:pt x="394191" y="34925"/>
                </a:moveTo>
                <a:lnTo>
                  <a:pt x="259806" y="34925"/>
                </a:lnTo>
                <a:lnTo>
                  <a:pt x="271617" y="35178"/>
                </a:lnTo>
                <a:lnTo>
                  <a:pt x="283047" y="36068"/>
                </a:lnTo>
                <a:lnTo>
                  <a:pt x="328005" y="44703"/>
                </a:lnTo>
                <a:lnTo>
                  <a:pt x="368645" y="60451"/>
                </a:lnTo>
                <a:lnTo>
                  <a:pt x="404205" y="82803"/>
                </a:lnTo>
                <a:lnTo>
                  <a:pt x="434177" y="110617"/>
                </a:lnTo>
                <a:lnTo>
                  <a:pt x="457799" y="143001"/>
                </a:lnTo>
                <a:lnTo>
                  <a:pt x="473801" y="178181"/>
                </a:lnTo>
                <a:lnTo>
                  <a:pt x="482183" y="217043"/>
                </a:lnTo>
                <a:lnTo>
                  <a:pt x="483199" y="237362"/>
                </a:lnTo>
                <a:lnTo>
                  <a:pt x="482818" y="247269"/>
                </a:lnTo>
                <a:lnTo>
                  <a:pt x="476087" y="286512"/>
                </a:lnTo>
                <a:lnTo>
                  <a:pt x="456021" y="332613"/>
                </a:lnTo>
                <a:lnTo>
                  <a:pt x="432018" y="364363"/>
                </a:lnTo>
                <a:lnTo>
                  <a:pt x="401665" y="391540"/>
                </a:lnTo>
                <a:lnTo>
                  <a:pt x="365724" y="413384"/>
                </a:lnTo>
                <a:lnTo>
                  <a:pt x="324957" y="428751"/>
                </a:lnTo>
                <a:lnTo>
                  <a:pt x="281396" y="436499"/>
                </a:lnTo>
                <a:lnTo>
                  <a:pt x="258282" y="437514"/>
                </a:lnTo>
                <a:lnTo>
                  <a:pt x="394315" y="437514"/>
                </a:lnTo>
                <a:lnTo>
                  <a:pt x="442305" y="403225"/>
                </a:lnTo>
                <a:lnTo>
                  <a:pt x="473928" y="368300"/>
                </a:lnTo>
                <a:lnTo>
                  <a:pt x="497677" y="328168"/>
                </a:lnTo>
                <a:lnTo>
                  <a:pt x="512917" y="283844"/>
                </a:lnTo>
                <a:lnTo>
                  <a:pt x="518088" y="237362"/>
                </a:lnTo>
                <a:lnTo>
                  <a:pt x="518088" y="235076"/>
                </a:lnTo>
                <a:lnTo>
                  <a:pt x="512917" y="188594"/>
                </a:lnTo>
                <a:lnTo>
                  <a:pt x="497677" y="144271"/>
                </a:lnTo>
                <a:lnTo>
                  <a:pt x="473928" y="104139"/>
                </a:lnTo>
                <a:lnTo>
                  <a:pt x="442305" y="69214"/>
                </a:lnTo>
                <a:lnTo>
                  <a:pt x="403951" y="40386"/>
                </a:lnTo>
                <a:lnTo>
                  <a:pt x="394191" y="34925"/>
                </a:lnTo>
                <a:close/>
              </a:path>
            </a:pathLst>
          </a:custGeom>
          <a:solidFill>
            <a:srgbClr val="6D79E6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April Key-Lee</dc:creator>
  <dc:title>Trading cards</dc:title>
  <dcterms:created xsi:type="dcterms:W3CDTF">2024-05-14T00:46:06Z</dcterms:created>
  <dcterms:modified xsi:type="dcterms:W3CDTF">2024-05-14T00:46:06Z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2024-05-12T00:00:00Z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2024-05-14T00:00:00Z</vt:filetime>
  </property>
  <property fmtid="{D5CDD505-2E9C-101B-9397-08002B2CF9AE}" pid="5" name="Producer">
    <vt:lpwstr>Microsoft® PowerPoint® for Microsoft 365</vt:lpwstr>
  </property>
</Properties>
</file>