
<file path=[Content_Types].xml><?xml version="1.0" encoding="utf-8"?>
<Types xmlns="http://schemas.openxmlformats.org/package/2006/content-types">
  <Override PartName="/ppt/slides/slide6.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398" r:id="rId2"/>
    <p:sldId id="401" r:id="rId3"/>
    <p:sldId id="417" r:id="rId4"/>
    <p:sldId id="399" r:id="rId5"/>
    <p:sldId id="403" r:id="rId6"/>
    <p:sldId id="421" r:id="rId7"/>
    <p:sldId id="430" r:id="rId8"/>
    <p:sldId id="416" r:id="rId9"/>
    <p:sldId id="405" r:id="rId10"/>
    <p:sldId id="406" r:id="rId11"/>
    <p:sldId id="418" r:id="rId12"/>
    <p:sldId id="407" r:id="rId13"/>
    <p:sldId id="428" r:id="rId14"/>
    <p:sldId id="422" r:id="rId15"/>
    <p:sldId id="423" r:id="rId16"/>
    <p:sldId id="425" r:id="rId17"/>
    <p:sldId id="426" r:id="rId18"/>
    <p:sldId id="427" r:id="rId19"/>
    <p:sldId id="429" r:id="rId20"/>
    <p:sldId id="424" r:id="rId21"/>
    <p:sldId id="410" r:id="rId22"/>
    <p:sldId id="411" r:id="rId23"/>
    <p:sldId id="412" r:id="rId24"/>
    <p:sldId id="413" r:id="rId25"/>
    <p:sldId id="414" r:id="rId26"/>
    <p:sldId id="415" r:id="rId2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382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54" autoAdjust="0"/>
    <p:restoredTop sz="94660"/>
  </p:normalViewPr>
  <p:slideViewPr>
    <p:cSldViewPr>
      <p:cViewPr>
        <p:scale>
          <a:sx n="75" d="100"/>
          <a:sy n="75" d="100"/>
        </p:scale>
        <p:origin x="-1445" y="-18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OBIN_KING\Desktop\BUDGET%20DEFICIT\Fund%20Balance%20Char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OBIN_KING\Desktop\BUDGET%20DEFICIT\Fund%20Balance%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Sheet1!$A$5</c:f>
              <c:strCache>
                <c:ptCount val="1"/>
                <c:pt idx="0">
                  <c:v>Balance</c:v>
                </c:pt>
              </c:strCache>
            </c:strRef>
          </c:tx>
          <c:spPr>
            <a:solidFill>
              <a:srgbClr val="FF0000"/>
            </a:solidFill>
          </c:spPr>
          <c:dLbls>
            <c:txPr>
              <a:bodyPr/>
              <a:lstStyle/>
              <a:p>
                <a:pPr>
                  <a:defRPr sz="1050" b="1">
                    <a:solidFill>
                      <a:schemeClr val="bg1"/>
                    </a:solidFill>
                    <a:latin typeface="Tahoma" pitchFamily="34" charset="0"/>
                    <a:ea typeface="Tahoma" pitchFamily="34" charset="0"/>
                    <a:cs typeface="Tahoma" pitchFamily="34" charset="0"/>
                  </a:defRPr>
                </a:pPr>
                <a:endParaRPr lang="en-US"/>
              </a:p>
            </c:txPr>
            <c:showVal val="1"/>
          </c:dLbls>
          <c:cat>
            <c:strRef>
              <c:f>Sheet1!$B$4:$F$4</c:f>
              <c:strCache>
                <c:ptCount val="4"/>
                <c:pt idx="0">
                  <c:v>FY11-12</c:v>
                </c:pt>
                <c:pt idx="1">
                  <c:v>FY12-13</c:v>
                </c:pt>
                <c:pt idx="2">
                  <c:v>FY13-14</c:v>
                </c:pt>
                <c:pt idx="3">
                  <c:v>FY14-15</c:v>
                </c:pt>
              </c:strCache>
            </c:strRef>
          </c:cat>
          <c:val>
            <c:numRef>
              <c:f>Sheet1!$B$5:$F$5</c:f>
              <c:numCache>
                <c:formatCode>"$"#,##0.0</c:formatCode>
                <c:ptCount val="5"/>
                <c:pt idx="0">
                  <c:v>12.8</c:v>
                </c:pt>
                <c:pt idx="1">
                  <c:v>24.8</c:v>
                </c:pt>
                <c:pt idx="2">
                  <c:v>17.8</c:v>
                </c:pt>
                <c:pt idx="3">
                  <c:v>15</c:v>
                </c:pt>
              </c:numCache>
            </c:numRef>
          </c:val>
        </c:ser>
        <c:ser>
          <c:idx val="1"/>
          <c:order val="1"/>
          <c:tx>
            <c:strRef>
              <c:f>Sheet1!$A$6</c:f>
              <c:strCache>
                <c:ptCount val="1"/>
                <c:pt idx="0">
                  <c:v>Unassigned</c:v>
                </c:pt>
              </c:strCache>
            </c:strRef>
          </c:tx>
          <c:spPr>
            <a:solidFill>
              <a:schemeClr val="accent4"/>
            </a:solidFill>
          </c:spPr>
          <c:dLbls>
            <c:txPr>
              <a:bodyPr/>
              <a:lstStyle/>
              <a:p>
                <a:pPr>
                  <a:defRPr sz="1050" b="1">
                    <a:solidFill>
                      <a:schemeClr val="bg1"/>
                    </a:solidFill>
                    <a:latin typeface="Tahoma" pitchFamily="34" charset="0"/>
                    <a:ea typeface="Tahoma" pitchFamily="34" charset="0"/>
                    <a:cs typeface="Tahoma" pitchFamily="34" charset="0"/>
                  </a:defRPr>
                </a:pPr>
                <a:endParaRPr lang="en-US"/>
              </a:p>
            </c:txPr>
            <c:showVal val="1"/>
          </c:dLbls>
          <c:cat>
            <c:strRef>
              <c:f>Sheet1!$B$4:$F$4</c:f>
              <c:strCache>
                <c:ptCount val="4"/>
                <c:pt idx="0">
                  <c:v>FY11-12</c:v>
                </c:pt>
                <c:pt idx="1">
                  <c:v>FY12-13</c:v>
                </c:pt>
                <c:pt idx="2">
                  <c:v>FY13-14</c:v>
                </c:pt>
                <c:pt idx="3">
                  <c:v>FY14-15</c:v>
                </c:pt>
              </c:strCache>
            </c:strRef>
          </c:cat>
          <c:val>
            <c:numRef>
              <c:f>Sheet1!$B$6:$F$6</c:f>
              <c:numCache>
                <c:formatCode>"$"#,##0.0</c:formatCode>
                <c:ptCount val="5"/>
                <c:pt idx="0">
                  <c:v>42.6</c:v>
                </c:pt>
                <c:pt idx="1">
                  <c:v>44.5</c:v>
                </c:pt>
                <c:pt idx="2">
                  <c:v>39.200000000000003</c:v>
                </c:pt>
                <c:pt idx="3">
                  <c:v>16.100000000000001</c:v>
                </c:pt>
              </c:numCache>
            </c:numRef>
          </c:val>
        </c:ser>
        <c:ser>
          <c:idx val="2"/>
          <c:order val="2"/>
          <c:tx>
            <c:strRef>
              <c:f>Sheet1!$A$7</c:f>
              <c:strCache>
                <c:ptCount val="1"/>
              </c:strCache>
            </c:strRef>
          </c:tx>
          <c:spPr>
            <a:solidFill>
              <a:schemeClr val="bg1"/>
            </a:solidFill>
            <a:ln>
              <a:solidFill>
                <a:srgbClr val="006600"/>
              </a:solidFill>
            </a:ln>
          </c:spPr>
          <c:cat>
            <c:strRef>
              <c:f>Sheet1!$B$4:$F$4</c:f>
              <c:strCache>
                <c:ptCount val="4"/>
                <c:pt idx="0">
                  <c:v>FY11-12</c:v>
                </c:pt>
                <c:pt idx="1">
                  <c:v>FY12-13</c:v>
                </c:pt>
                <c:pt idx="2">
                  <c:v>FY13-14</c:v>
                </c:pt>
                <c:pt idx="3">
                  <c:v>FY14-15</c:v>
                </c:pt>
              </c:strCache>
            </c:strRef>
          </c:cat>
          <c:val>
            <c:numRef>
              <c:f>Sheet1!$B$7:$F$7</c:f>
              <c:numCache>
                <c:formatCode>General</c:formatCode>
                <c:ptCount val="5"/>
              </c:numCache>
            </c:numRef>
          </c:val>
        </c:ser>
        <c:shape val="box"/>
        <c:axId val="76439552"/>
        <c:axId val="76441088"/>
        <c:axId val="0"/>
      </c:bar3DChart>
      <c:catAx>
        <c:axId val="76439552"/>
        <c:scaling>
          <c:orientation val="minMax"/>
        </c:scaling>
        <c:axPos val="b"/>
        <c:tickLblPos val="nextTo"/>
        <c:txPr>
          <a:bodyPr/>
          <a:lstStyle/>
          <a:p>
            <a:pPr>
              <a:defRPr b="1">
                <a:latin typeface="Tahoma" pitchFamily="34" charset="0"/>
                <a:ea typeface="Tahoma" pitchFamily="34" charset="0"/>
                <a:cs typeface="Tahoma" pitchFamily="34" charset="0"/>
              </a:defRPr>
            </a:pPr>
            <a:endParaRPr lang="en-US"/>
          </a:p>
        </c:txPr>
        <c:crossAx val="76441088"/>
        <c:crosses val="autoZero"/>
        <c:auto val="1"/>
        <c:lblAlgn val="ctr"/>
        <c:lblOffset val="100"/>
      </c:catAx>
      <c:valAx>
        <c:axId val="76441088"/>
        <c:scaling>
          <c:orientation val="minMax"/>
        </c:scaling>
        <c:axPos val="l"/>
        <c:majorGridlines/>
        <c:numFmt formatCode="&quot;$&quot;#,##0.0" sourceLinked="1"/>
        <c:tickLblPos val="nextTo"/>
        <c:txPr>
          <a:bodyPr/>
          <a:lstStyle/>
          <a:p>
            <a:pPr>
              <a:defRPr b="1">
                <a:latin typeface="Tahoma" pitchFamily="34" charset="0"/>
                <a:ea typeface="Tahoma" pitchFamily="34" charset="0"/>
                <a:cs typeface="Tahoma" pitchFamily="34" charset="0"/>
              </a:defRPr>
            </a:pPr>
            <a:endParaRPr lang="en-US"/>
          </a:p>
        </c:txPr>
        <c:crossAx val="76439552"/>
        <c:crosses val="autoZero"/>
        <c:crossBetween val="between"/>
      </c:valAx>
    </c:plotArea>
    <c:legend>
      <c:legendPos val="r"/>
      <c:legendEntry>
        <c:idx val="0"/>
        <c:delete val="1"/>
      </c:legendEntry>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Sheet1!$A$5</c:f>
              <c:strCache>
                <c:ptCount val="1"/>
                <c:pt idx="0">
                  <c:v>Balance</c:v>
                </c:pt>
              </c:strCache>
            </c:strRef>
          </c:tx>
          <c:spPr>
            <a:solidFill>
              <a:srgbClr val="FF0000"/>
            </a:solidFill>
          </c:spPr>
          <c:dLbls>
            <c:txPr>
              <a:bodyPr/>
              <a:lstStyle/>
              <a:p>
                <a:pPr>
                  <a:defRPr sz="1050" b="1">
                    <a:solidFill>
                      <a:schemeClr val="bg1"/>
                    </a:solidFill>
                    <a:latin typeface="Tahoma" pitchFamily="34" charset="0"/>
                    <a:ea typeface="Tahoma" pitchFamily="34" charset="0"/>
                    <a:cs typeface="Tahoma" pitchFamily="34" charset="0"/>
                  </a:defRPr>
                </a:pPr>
                <a:endParaRPr lang="en-US"/>
              </a:p>
            </c:txPr>
            <c:showVal val="1"/>
          </c:dLbls>
          <c:cat>
            <c:strRef>
              <c:f>Sheet1!$B$4:$F$4</c:f>
              <c:strCache>
                <c:ptCount val="5"/>
                <c:pt idx="0">
                  <c:v>FY11-12</c:v>
                </c:pt>
                <c:pt idx="1">
                  <c:v>FY12-13</c:v>
                </c:pt>
                <c:pt idx="2">
                  <c:v>FY13-14</c:v>
                </c:pt>
                <c:pt idx="3">
                  <c:v>FY14-15</c:v>
                </c:pt>
                <c:pt idx="4">
                  <c:v>FY15-16</c:v>
                </c:pt>
              </c:strCache>
            </c:strRef>
          </c:cat>
          <c:val>
            <c:numRef>
              <c:f>Sheet1!$B$5:$F$5</c:f>
              <c:numCache>
                <c:formatCode>"$"#,##0.0</c:formatCode>
                <c:ptCount val="5"/>
                <c:pt idx="0">
                  <c:v>12.8</c:v>
                </c:pt>
                <c:pt idx="1">
                  <c:v>24.8</c:v>
                </c:pt>
                <c:pt idx="2">
                  <c:v>17.8</c:v>
                </c:pt>
                <c:pt idx="3">
                  <c:v>15</c:v>
                </c:pt>
                <c:pt idx="4">
                  <c:v>15</c:v>
                </c:pt>
              </c:numCache>
            </c:numRef>
          </c:val>
        </c:ser>
        <c:ser>
          <c:idx val="1"/>
          <c:order val="1"/>
          <c:tx>
            <c:strRef>
              <c:f>Sheet1!$A$6</c:f>
              <c:strCache>
                <c:ptCount val="1"/>
                <c:pt idx="0">
                  <c:v>Unassigned</c:v>
                </c:pt>
              </c:strCache>
            </c:strRef>
          </c:tx>
          <c:spPr>
            <a:solidFill>
              <a:schemeClr val="accent4"/>
            </a:solidFill>
          </c:spPr>
          <c:dLbls>
            <c:txPr>
              <a:bodyPr/>
              <a:lstStyle/>
              <a:p>
                <a:pPr>
                  <a:defRPr sz="1050" b="1">
                    <a:solidFill>
                      <a:schemeClr val="bg1"/>
                    </a:solidFill>
                    <a:latin typeface="Tahoma" pitchFamily="34" charset="0"/>
                    <a:ea typeface="Tahoma" pitchFamily="34" charset="0"/>
                    <a:cs typeface="Tahoma" pitchFamily="34" charset="0"/>
                  </a:defRPr>
                </a:pPr>
                <a:endParaRPr lang="en-US"/>
              </a:p>
            </c:txPr>
            <c:showVal val="1"/>
          </c:dLbls>
          <c:cat>
            <c:strRef>
              <c:f>Sheet1!$B$4:$F$4</c:f>
              <c:strCache>
                <c:ptCount val="5"/>
                <c:pt idx="0">
                  <c:v>FY11-12</c:v>
                </c:pt>
                <c:pt idx="1">
                  <c:v>FY12-13</c:v>
                </c:pt>
                <c:pt idx="2">
                  <c:v>FY13-14</c:v>
                </c:pt>
                <c:pt idx="3">
                  <c:v>FY14-15</c:v>
                </c:pt>
                <c:pt idx="4">
                  <c:v>FY15-16</c:v>
                </c:pt>
              </c:strCache>
            </c:strRef>
          </c:cat>
          <c:val>
            <c:numRef>
              <c:f>Sheet1!$B$6:$F$6</c:f>
              <c:numCache>
                <c:formatCode>"$"#,##0.0</c:formatCode>
                <c:ptCount val="5"/>
                <c:pt idx="0">
                  <c:v>42.6</c:v>
                </c:pt>
                <c:pt idx="1">
                  <c:v>44.5</c:v>
                </c:pt>
                <c:pt idx="2">
                  <c:v>39.200000000000003</c:v>
                </c:pt>
                <c:pt idx="3">
                  <c:v>16.100000000000001</c:v>
                </c:pt>
                <c:pt idx="4">
                  <c:v>3.4</c:v>
                </c:pt>
              </c:numCache>
            </c:numRef>
          </c:val>
        </c:ser>
        <c:ser>
          <c:idx val="2"/>
          <c:order val="2"/>
          <c:tx>
            <c:strRef>
              <c:f>Sheet1!$A$7</c:f>
              <c:strCache>
                <c:ptCount val="1"/>
              </c:strCache>
            </c:strRef>
          </c:tx>
          <c:spPr>
            <a:solidFill>
              <a:schemeClr val="bg1"/>
            </a:solidFill>
            <a:ln>
              <a:solidFill>
                <a:srgbClr val="006600"/>
              </a:solidFill>
            </a:ln>
          </c:spPr>
          <c:cat>
            <c:strRef>
              <c:f>Sheet1!$B$4:$F$4</c:f>
              <c:strCache>
                <c:ptCount val="5"/>
                <c:pt idx="0">
                  <c:v>FY11-12</c:v>
                </c:pt>
                <c:pt idx="1">
                  <c:v>FY12-13</c:v>
                </c:pt>
                <c:pt idx="2">
                  <c:v>FY13-14</c:v>
                </c:pt>
                <c:pt idx="3">
                  <c:v>FY14-15</c:v>
                </c:pt>
                <c:pt idx="4">
                  <c:v>FY15-16</c:v>
                </c:pt>
              </c:strCache>
            </c:strRef>
          </c:cat>
          <c:val>
            <c:numRef>
              <c:f>Sheet1!$B$7:$F$7</c:f>
              <c:numCache>
                <c:formatCode>General</c:formatCode>
                <c:ptCount val="5"/>
                <c:pt idx="4" formatCode="&quot;$&quot;#,##0.0">
                  <c:v>12.7</c:v>
                </c:pt>
              </c:numCache>
            </c:numRef>
          </c:val>
        </c:ser>
        <c:shape val="box"/>
        <c:axId val="76613120"/>
        <c:axId val="76614656"/>
        <c:axId val="0"/>
      </c:bar3DChart>
      <c:catAx>
        <c:axId val="76613120"/>
        <c:scaling>
          <c:orientation val="minMax"/>
        </c:scaling>
        <c:axPos val="b"/>
        <c:tickLblPos val="nextTo"/>
        <c:txPr>
          <a:bodyPr/>
          <a:lstStyle/>
          <a:p>
            <a:pPr>
              <a:defRPr b="1">
                <a:latin typeface="Tahoma" pitchFamily="34" charset="0"/>
                <a:ea typeface="Tahoma" pitchFamily="34" charset="0"/>
                <a:cs typeface="Tahoma" pitchFamily="34" charset="0"/>
              </a:defRPr>
            </a:pPr>
            <a:endParaRPr lang="en-US"/>
          </a:p>
        </c:txPr>
        <c:crossAx val="76614656"/>
        <c:crosses val="autoZero"/>
        <c:auto val="1"/>
        <c:lblAlgn val="ctr"/>
        <c:lblOffset val="100"/>
      </c:catAx>
      <c:valAx>
        <c:axId val="76614656"/>
        <c:scaling>
          <c:orientation val="minMax"/>
        </c:scaling>
        <c:axPos val="l"/>
        <c:majorGridlines/>
        <c:numFmt formatCode="&quot;$&quot;#,##0.0" sourceLinked="1"/>
        <c:tickLblPos val="nextTo"/>
        <c:txPr>
          <a:bodyPr/>
          <a:lstStyle/>
          <a:p>
            <a:pPr>
              <a:defRPr b="1">
                <a:latin typeface="Tahoma" pitchFamily="34" charset="0"/>
                <a:ea typeface="Tahoma" pitchFamily="34" charset="0"/>
                <a:cs typeface="Tahoma" pitchFamily="34" charset="0"/>
              </a:defRPr>
            </a:pPr>
            <a:endParaRPr lang="en-US"/>
          </a:p>
        </c:txPr>
        <c:crossAx val="76613120"/>
        <c:crosses val="autoZero"/>
        <c:crossBetween val="between"/>
      </c:valAx>
    </c:plotArea>
    <c:legend>
      <c:legendPos val="r"/>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3158" tIns="46580" rIns="93158" bIns="46580" rtlCol="0"/>
          <a:lstStyle>
            <a:lvl1pPr algn="l"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3158" tIns="46580" rIns="93158" bIns="46580" rtlCol="0"/>
          <a:lstStyle>
            <a:lvl1pPr algn="r" fontAlgn="auto">
              <a:spcBef>
                <a:spcPts val="0"/>
              </a:spcBef>
              <a:spcAft>
                <a:spcPts val="0"/>
              </a:spcAft>
              <a:defRPr sz="1300">
                <a:latin typeface="+mn-lt"/>
                <a:cs typeface="+mn-cs"/>
              </a:defRPr>
            </a:lvl1pPr>
          </a:lstStyle>
          <a:p>
            <a:pPr>
              <a:defRPr/>
            </a:pPr>
            <a:fld id="{639B3A95-1BA6-4844-AAF7-5546D68E2CB0}" type="datetimeFigureOut">
              <a:rPr lang="en-US"/>
              <a:pPr>
                <a:defRPr/>
              </a:pPr>
              <a:t>12/14/2015</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3158" tIns="46580" rIns="93158" bIns="46580" rtlCol="0" anchor="b"/>
          <a:lstStyle>
            <a:lvl1pPr algn="l" fontAlgn="auto">
              <a:spcBef>
                <a:spcPts val="0"/>
              </a:spcBef>
              <a:spcAft>
                <a:spcPts val="0"/>
              </a:spcAft>
              <a:defRPr sz="13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3158" tIns="46580" rIns="93158" bIns="46580" rtlCol="0" anchor="b"/>
          <a:lstStyle>
            <a:lvl1pPr algn="r" fontAlgn="auto">
              <a:spcBef>
                <a:spcPts val="0"/>
              </a:spcBef>
              <a:spcAft>
                <a:spcPts val="0"/>
              </a:spcAft>
              <a:defRPr sz="1300">
                <a:latin typeface="+mn-lt"/>
                <a:cs typeface="+mn-cs"/>
              </a:defRPr>
            </a:lvl1pPr>
          </a:lstStyle>
          <a:p>
            <a:pPr>
              <a:defRPr/>
            </a:pPr>
            <a:fld id="{B56BCD98-291B-4B67-AD6C-308F750EF691}"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7" tIns="45713" rIns="91427" bIns="45713"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339" y="0"/>
            <a:ext cx="3038475" cy="465138"/>
          </a:xfrm>
          <a:prstGeom prst="rect">
            <a:avLst/>
          </a:prstGeom>
        </p:spPr>
        <p:txBody>
          <a:bodyPr vert="horz" lIns="91427" tIns="45713" rIns="91427" bIns="45713" rtlCol="0"/>
          <a:lstStyle>
            <a:lvl1pPr algn="r" fontAlgn="auto">
              <a:spcBef>
                <a:spcPts val="0"/>
              </a:spcBef>
              <a:spcAft>
                <a:spcPts val="0"/>
              </a:spcAft>
              <a:defRPr sz="1200">
                <a:latin typeface="+mn-lt"/>
                <a:cs typeface="+mn-cs"/>
              </a:defRPr>
            </a:lvl1pPr>
          </a:lstStyle>
          <a:p>
            <a:pPr>
              <a:defRPr/>
            </a:pPr>
            <a:fld id="{905ACCEB-C103-4ECE-8740-CEB50D67E98E}" type="datetimeFigureOut">
              <a:rPr lang="en-US"/>
              <a:pPr>
                <a:defRPr/>
              </a:pPr>
              <a:t>12/14/2015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7" tIns="45713" rIns="91427" bIns="45713" rtlCol="0" anchor="ctr"/>
          <a:lstStyle/>
          <a:p>
            <a:pPr lvl="0"/>
            <a:endParaRPr lang="en-US" noProof="0" dirty="0"/>
          </a:p>
        </p:txBody>
      </p:sp>
      <p:sp>
        <p:nvSpPr>
          <p:cNvPr id="5" name="Notes Placeholder 4"/>
          <p:cNvSpPr>
            <a:spLocks noGrp="1"/>
          </p:cNvSpPr>
          <p:nvPr>
            <p:ph type="body" sz="quarter" idx="3"/>
          </p:nvPr>
        </p:nvSpPr>
        <p:spPr>
          <a:xfrm>
            <a:off x="701676" y="4416426"/>
            <a:ext cx="5607050" cy="4183063"/>
          </a:xfrm>
          <a:prstGeom prst="rect">
            <a:avLst/>
          </a:prstGeom>
        </p:spPr>
        <p:txBody>
          <a:bodyPr vert="horz" lIns="91427" tIns="45713" rIns="91427" bIns="4571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29675"/>
            <a:ext cx="3038475" cy="465138"/>
          </a:xfrm>
          <a:prstGeom prst="rect">
            <a:avLst/>
          </a:prstGeom>
        </p:spPr>
        <p:txBody>
          <a:bodyPr vert="horz" lIns="91427" tIns="45713" rIns="91427" bIns="45713"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339" y="8829675"/>
            <a:ext cx="3038475" cy="465138"/>
          </a:xfrm>
          <a:prstGeom prst="rect">
            <a:avLst/>
          </a:prstGeom>
        </p:spPr>
        <p:txBody>
          <a:bodyPr vert="horz" lIns="91427" tIns="45713" rIns="91427" bIns="45713" rtlCol="0" anchor="b"/>
          <a:lstStyle>
            <a:lvl1pPr algn="r" fontAlgn="auto">
              <a:spcBef>
                <a:spcPts val="0"/>
              </a:spcBef>
              <a:spcAft>
                <a:spcPts val="0"/>
              </a:spcAft>
              <a:defRPr sz="1200">
                <a:latin typeface="+mn-lt"/>
                <a:cs typeface="+mn-cs"/>
              </a:defRPr>
            </a:lvl1pPr>
          </a:lstStyle>
          <a:p>
            <a:pPr>
              <a:defRPr/>
            </a:pPr>
            <a:fld id="{3C35768A-FC8E-42F7-946A-3A8E4238C42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lvl1pPr>
              <a:defRPr>
                <a:latin typeface="Tahoma" pitchFamily="34" charset="0"/>
                <a:cs typeface="Tahoma" pitchFamily="34" charset="0"/>
              </a:defRPr>
            </a:lvl1pPr>
          </a:lstStyle>
          <a:p>
            <a:r>
              <a:rPr lang="en-US" dirty="0"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dirty="0"/>
          </a:p>
        </p:txBody>
      </p:sp>
      <p:sp>
        <p:nvSpPr>
          <p:cNvPr id="5"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endParaRPr lang="en-US" dirty="0"/>
          </a:p>
        </p:txBody>
      </p:sp>
      <p:sp>
        <p:nvSpPr>
          <p:cNvPr id="6"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57CCE72E-14BC-431E-9D66-E6570528E0D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2"/>
          </p:nvPr>
        </p:nvSpPr>
        <p:spPr>
          <a:xfrm>
            <a:off x="4844901" y="1589567"/>
            <a:ext cx="3886200" cy="45720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defRPr/>
            </a:lvl1pPr>
          </a:lstStyle>
          <a:p>
            <a:pPr>
              <a:defRPr/>
            </a:pPr>
            <a:endParaRPr lang="en-US" dirty="0"/>
          </a:p>
        </p:txBody>
      </p:sp>
      <p:sp>
        <p:nvSpPr>
          <p:cNvPr id="6" name="Slide Number Placeholder 9"/>
          <p:cNvSpPr>
            <a:spLocks noGrp="1"/>
          </p:cNvSpPr>
          <p:nvPr>
            <p:ph type="sldNum" sz="quarter" idx="11"/>
          </p:nvPr>
        </p:nvSpPr>
        <p:spPr>
          <a:xfrm>
            <a:off x="0" y="1271588"/>
            <a:ext cx="533400" cy="244475"/>
          </a:xfrm>
          <a:prstGeom prst="rect">
            <a:avLst/>
          </a:prstGeom>
        </p:spPr>
        <p:txBody>
          <a:bodyPr rtlCol="0"/>
          <a:lstStyle>
            <a:lvl1pPr>
              <a:defRPr/>
            </a:lvl1pPr>
          </a:lstStyle>
          <a:p>
            <a:pPr>
              <a:defRPr/>
            </a:pPr>
            <a:fld id="{4A354824-B6F9-4924-9378-C485C8E59396}" type="slidenum">
              <a:rPr lang="en-US"/>
              <a:pPr>
                <a:defRPr/>
              </a:pPr>
              <a:t>‹#›</a:t>
            </a:fld>
            <a:endParaRPr lang="en-US" dirty="0"/>
          </a:p>
        </p:txBody>
      </p:sp>
      <p:sp>
        <p:nvSpPr>
          <p:cNvPr id="7" name="Footer Placeholder 11"/>
          <p:cNvSpPr>
            <a:spLocks noGrp="1"/>
          </p:cNvSpPr>
          <p:nvPr>
            <p:ph type="ftr" sz="quarter" idx="12"/>
          </p:nvPr>
        </p:nvSpPr>
        <p:spPr>
          <a:xfrm>
            <a:off x="609600" y="6248400"/>
            <a:ext cx="5421313" cy="365125"/>
          </a:xfrm>
          <a:prstGeom prst="rect">
            <a:avLst/>
          </a:prstGeom>
        </p:spPr>
        <p:txBody>
          <a:bodyPr rtlCol="0"/>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atin typeface="Tahoma" pitchFamily="34" charset="0"/>
                <a:cs typeface="Tahoma" pitchFamily="34" charset="0"/>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4"/>
          </p:nvPr>
        </p:nvSpPr>
        <p:spPr>
          <a:xfrm>
            <a:off x="4800600" y="2438400"/>
            <a:ext cx="3886200" cy="35814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ext Placeholder 15"/>
          <p:cNvSpPr>
            <a:spLocks noGrp="1"/>
          </p:cNvSpPr>
          <p:nvPr>
            <p:ph type="body" sz="quarter" idx="1"/>
          </p:nvPr>
        </p:nvSpPr>
        <p:spPr>
          <a:xfrm>
            <a:off x="609600" y="1752600"/>
            <a:ext cx="3886200" cy="640080"/>
          </a:xfrm>
          <a:prstGeom prst="rect">
            <a:avLst/>
          </a:prstGeom>
          <a:solidFill>
            <a:schemeClr val="accent2"/>
          </a:solidFill>
        </p:spPr>
        <p:txBody>
          <a:bodyPr rtlCol="0" anchor="ctr"/>
          <a:lstStyle>
            <a:lvl1pPr marL="0" indent="0">
              <a:buFontTx/>
              <a:buNone/>
              <a:defRPr sz="2000" b="1">
                <a:solidFill>
                  <a:srgbClr val="FFFFFF"/>
                </a:solidFill>
                <a:latin typeface="Tahoma" pitchFamily="34" charset="0"/>
                <a:cs typeface="Tahoma" pitchFamily="34" charset="0"/>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prstGeom prst="rect">
            <a:avLst/>
          </a:prstGeom>
          <a:solidFill>
            <a:schemeClr val="accent4"/>
          </a:solidFill>
        </p:spPr>
        <p:txBody>
          <a:bodyPr rtlCol="0" anchor="ctr"/>
          <a:lstStyle>
            <a:lvl1pPr marL="0" indent="0">
              <a:buFontTx/>
              <a:buNone/>
              <a:defRPr sz="2000" b="1">
                <a:solidFill>
                  <a:srgbClr val="FFFFFF"/>
                </a:solidFill>
                <a:latin typeface="Tahoma" pitchFamily="34" charset="0"/>
                <a:cs typeface="Tahoma" pitchFamily="34" charset="0"/>
              </a:defRPr>
            </a:lvl1pPr>
          </a:lstStyle>
          <a:p>
            <a:pPr lvl="0"/>
            <a:r>
              <a:rPr lang="en-US" smtClean="0"/>
              <a:t>Click to edit Master text styles</a:t>
            </a:r>
          </a:p>
        </p:txBody>
      </p:sp>
      <p:sp>
        <p:nvSpPr>
          <p:cNvPr id="7" name="Date Placeholder 9"/>
          <p:cNvSpPr>
            <a:spLocks noGrp="1"/>
          </p:cNvSpPr>
          <p:nvPr>
            <p:ph type="dt" sz="half" idx="10"/>
          </p:nvPr>
        </p:nvSpPr>
        <p:spPr>
          <a:xfrm>
            <a:off x="6096000" y="6248400"/>
            <a:ext cx="2667000" cy="365125"/>
          </a:xfrm>
          <a:prstGeom prst="rect">
            <a:avLst/>
          </a:prstGeom>
        </p:spPr>
        <p:txBody>
          <a:bodyPr rtlCol="0"/>
          <a:lstStyle>
            <a:lvl1pPr>
              <a:defRPr/>
            </a:lvl1pPr>
          </a:lstStyle>
          <a:p>
            <a:pPr>
              <a:defRPr/>
            </a:pPr>
            <a:endParaRPr lang="en-US" dirty="0"/>
          </a:p>
        </p:txBody>
      </p:sp>
      <p:sp>
        <p:nvSpPr>
          <p:cNvPr id="8" name="Slide Number Placeholder 11"/>
          <p:cNvSpPr>
            <a:spLocks noGrp="1"/>
          </p:cNvSpPr>
          <p:nvPr>
            <p:ph type="sldNum" sz="quarter" idx="11"/>
          </p:nvPr>
        </p:nvSpPr>
        <p:spPr>
          <a:xfrm>
            <a:off x="0" y="1271588"/>
            <a:ext cx="533400" cy="244475"/>
          </a:xfrm>
          <a:prstGeom prst="rect">
            <a:avLst/>
          </a:prstGeom>
        </p:spPr>
        <p:txBody>
          <a:bodyPr rtlCol="0"/>
          <a:lstStyle>
            <a:lvl1pPr>
              <a:defRPr/>
            </a:lvl1pPr>
          </a:lstStyle>
          <a:p>
            <a:pPr>
              <a:defRPr/>
            </a:pPr>
            <a:fld id="{D85A914D-7B2C-45EE-A4AB-360224084C0E}" type="slidenum">
              <a:rPr lang="en-US"/>
              <a:pPr>
                <a:defRPr/>
              </a:pPr>
              <a:t>‹#›</a:t>
            </a:fld>
            <a:endParaRPr lang="en-US" dirty="0"/>
          </a:p>
        </p:txBody>
      </p:sp>
      <p:sp>
        <p:nvSpPr>
          <p:cNvPr id="9" name="Footer Placeholder 13"/>
          <p:cNvSpPr>
            <a:spLocks noGrp="1"/>
          </p:cNvSpPr>
          <p:nvPr>
            <p:ph type="ftr" sz="quarter" idx="12"/>
          </p:nvPr>
        </p:nvSpPr>
        <p:spPr>
          <a:xfrm>
            <a:off x="609600" y="6248400"/>
            <a:ext cx="5421313" cy="365125"/>
          </a:xfrm>
          <a:prstGeom prst="rect">
            <a:avLst/>
          </a:prstGeom>
        </p:spPr>
        <p:txBody>
          <a:bodyPr rtlCol="0"/>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a:xfrm>
            <a:off x="4495799" y="6248400"/>
            <a:ext cx="838201" cy="365125"/>
          </a:xfrm>
          <a:prstGeom prst="rect">
            <a:avLst/>
          </a:prstGeom>
        </p:spPr>
        <p:txBody>
          <a:bodyPr/>
          <a:lstStyle>
            <a:lvl1pPr>
              <a:defRPr>
                <a:solidFill>
                  <a:schemeClr val="bg1"/>
                </a:solidFill>
              </a:defRPr>
            </a:lvl1pPr>
          </a:lstStyle>
          <a:p>
            <a:pPr>
              <a:defRPr/>
            </a:pP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atin typeface="Tahoma" pitchFamily="34" charset="0"/>
                <a:cs typeface="Tahoma" pitchFamily="34" charset="0"/>
              </a:defRPr>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prstGeom prst="rect">
            <a:avLst/>
          </a:prstGeo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Tahoma" pitchFamily="34" charset="0"/>
                <a:cs typeface="Tahoma" pitchFamily="34" charset="0"/>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a:prstGeom prst="rect">
            <a:avLst/>
          </a:prstGeom>
        </p:spPr>
        <p:txBody>
          <a:bodyPr/>
          <a:lstStyle>
            <a:lvl1pPr>
              <a:defRPr>
                <a:solidFill>
                  <a:schemeClr val="tx2"/>
                </a:solidFill>
                <a:latin typeface="Tahoma" pitchFamily="34" charset="0"/>
                <a:cs typeface="Tahoma" pitchFamily="34" charset="0"/>
              </a:defRPr>
            </a:lvl1pPr>
            <a:lvl2pPr>
              <a:defRPr>
                <a:solidFill>
                  <a:schemeClr val="tx2"/>
                </a:solidFill>
                <a:latin typeface="Tahoma" pitchFamily="34" charset="0"/>
                <a:cs typeface="Tahoma" pitchFamily="34" charset="0"/>
              </a:defRPr>
            </a:lvl2pPr>
            <a:lvl3pPr>
              <a:defRPr>
                <a:solidFill>
                  <a:schemeClr val="tx2"/>
                </a:solidFill>
                <a:latin typeface="Tahoma" pitchFamily="34" charset="0"/>
                <a:cs typeface="Tahoma" pitchFamily="34" charset="0"/>
              </a:defRPr>
            </a:lvl3pPr>
            <a:lvl4pPr>
              <a:defRPr>
                <a:solidFill>
                  <a:schemeClr val="tx2"/>
                </a:solidFill>
                <a:latin typeface="Tahoma" pitchFamily="34" charset="0"/>
                <a:cs typeface="Tahoma" pitchFamily="34" charset="0"/>
              </a:defRPr>
            </a:lvl4pPr>
            <a:lvl5pPr>
              <a:defRPr>
                <a:solidFill>
                  <a:schemeClr val="tx2"/>
                </a:solidFill>
                <a:latin typeface="Tahoma" pitchFamily="34" charset="0"/>
                <a:cs typeface="Tahom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dirty="0"/>
          </a:p>
        </p:txBody>
      </p:sp>
      <p:sp>
        <p:nvSpPr>
          <p:cNvPr id="6"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endParaRPr lang="en-US" dirty="0"/>
          </a:p>
        </p:txBody>
      </p:sp>
      <p:sp>
        <p:nvSpPr>
          <p:cNvPr id="7"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33D0FB23-5D6D-493B-85EC-9FA2D3BFED4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12775" y="1600200"/>
            <a:ext cx="81534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dirty="0"/>
          </a:p>
        </p:txBody>
      </p:sp>
      <p:sp>
        <p:nvSpPr>
          <p:cNvPr id="5" name="Footer Placeholder 2"/>
          <p:cNvSpPr>
            <a:spLocks noGrp="1"/>
          </p:cNvSpPr>
          <p:nvPr>
            <p:ph type="ftr" sz="quarter" idx="11"/>
          </p:nvPr>
        </p:nvSpPr>
        <p:spPr>
          <a:xfrm>
            <a:off x="609600" y="6248400"/>
            <a:ext cx="5421313" cy="365125"/>
          </a:xfrm>
          <a:prstGeom prst="rect">
            <a:avLst/>
          </a:prstGeom>
        </p:spPr>
        <p:txBody>
          <a:bodyPr/>
          <a:lstStyle>
            <a:lvl1pPr>
              <a:defRPr/>
            </a:lvl1pPr>
          </a:lstStyle>
          <a:p>
            <a:pPr>
              <a:defRPr/>
            </a:pPr>
            <a:endParaRPr lang="en-US" dirty="0"/>
          </a:p>
        </p:txBody>
      </p:sp>
      <p:sp>
        <p:nvSpPr>
          <p:cNvPr id="6"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3FEB2EAE-1503-4D98-9BCA-FBBE6088036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4.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 name="Rectangle 9"/>
          <p:cNvSpPr/>
          <p:nvPr userDrawn="1"/>
        </p:nvSpPr>
        <p:spPr>
          <a:xfrm>
            <a:off x="0" y="5943600"/>
            <a:ext cx="9144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5715000"/>
            <a:ext cx="9144000" cy="2286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CCSD-namemark-white.gif"/>
          <p:cNvPicPr>
            <a:picLocks noChangeAspect="1"/>
          </p:cNvPicPr>
          <p:nvPr userDrawn="1"/>
        </p:nvPicPr>
        <p:blipFill>
          <a:blip r:embed="rId8" cstate="print"/>
          <a:stretch>
            <a:fillRect/>
          </a:stretch>
        </p:blipFill>
        <p:spPr>
          <a:xfrm>
            <a:off x="228600" y="6096000"/>
            <a:ext cx="3318510" cy="560070"/>
          </a:xfrm>
          <a:prstGeom prst="rect">
            <a:avLst/>
          </a:prstGeom>
        </p:spPr>
      </p:pic>
      <p:pic>
        <p:nvPicPr>
          <p:cNvPr id="13" name="Picture 12" descr="CCSD Vision-2016-Logo-white_2.gif"/>
          <p:cNvPicPr>
            <a:picLocks noChangeAspect="1"/>
          </p:cNvPicPr>
          <p:nvPr userDrawn="1"/>
        </p:nvPicPr>
        <p:blipFill>
          <a:blip r:embed="rId9" cstate="print"/>
          <a:stretch>
            <a:fillRect/>
          </a:stretch>
        </p:blipFill>
        <p:spPr>
          <a:xfrm>
            <a:off x="6019800" y="5867400"/>
            <a:ext cx="2743200" cy="914400"/>
          </a:xfrm>
          <a:prstGeom prst="rect">
            <a:avLst/>
          </a:prstGeom>
        </p:spPr>
      </p:pic>
    </p:spTree>
  </p:cSld>
  <p:clrMap bg1="lt1" tx1="dk1" bg2="lt2" tx2="dk2" accent1="accent1" accent2="accent2" accent3="accent3" accent4="accent4" accent5="accent5" accent6="accent6" hlink="hlink" folHlink="folHlink"/>
  <p:sldLayoutIdLst>
    <p:sldLayoutId id="2147483703" r:id="rId1"/>
    <p:sldLayoutId id="2147483709" r:id="rId2"/>
    <p:sldLayoutId id="2147483710" r:id="rId3"/>
    <p:sldLayoutId id="2147483704" r:id="rId4"/>
    <p:sldLayoutId id="2147483705" r:id="rId5"/>
    <p:sldLayoutId id="2147483706" r:id="rId6"/>
  </p:sldLayoutIdLst>
  <p:hf hdr="0" ftr="0" dt="0"/>
  <p:txStyles>
    <p:titleStyle>
      <a:lvl1pPr algn="l" rtl="0" eaLnBrk="0" fontAlgn="base" hangingPunct="0">
        <a:spcBef>
          <a:spcPct val="0"/>
        </a:spcBef>
        <a:spcAft>
          <a:spcPct val="0"/>
        </a:spcAft>
        <a:defRPr sz="4400" b="1" kern="1200">
          <a:solidFill>
            <a:schemeClr val="tx2"/>
          </a:solidFill>
          <a:latin typeface="Tahoma" pitchFamily="34" charset="0"/>
          <a:ea typeface="Tahoma" pitchFamily="34" charset="0"/>
          <a:cs typeface="Tahoma" pitchFamily="34" charset="0"/>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6930A"/>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005000"/>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url?sa=i&amp;rct=j&amp;q=&amp;esrc=s&amp;frm=1&amp;source=images&amp;cd=&amp;cad=rja&amp;uact=8&amp;ved=0ahUKEwj9yePp_MnJAhUDND4KHUIGC2sQjRwIBw&amp;url=http://pixhder.com/roman+columns+clipart&amp;bvm=bv.108538919,d.cWw&amp;psig=AFQjCNHKrOKxmUav9mToUXl_xcu4xbKaaw&amp;ust=1449585459235426"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533400" y="914400"/>
            <a:ext cx="8153400" cy="2514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Charleston County Schools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dirty="0" smtClean="0">
                <a:solidFill>
                  <a:schemeClr val="tx2"/>
                </a:solidFill>
                <a:latin typeface="Tahoma" pitchFamily="34" charset="0"/>
                <a:ea typeface="Tahoma" pitchFamily="34" charset="0"/>
                <a:cs typeface="Tahoma" pitchFamily="34" charset="0"/>
              </a:rPr>
              <a:t>Financial Concerns and Response</a:t>
            </a:r>
            <a:endParaRPr kumimoji="0" lang="en-US" sz="3600" b="1" i="0"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3600" b="1" baseline="0" dirty="0" smtClean="0">
              <a:solidFill>
                <a:schemeClr val="tx2"/>
              </a:solidFill>
              <a:latin typeface="Tahoma" pitchFamily="34" charset="0"/>
              <a:ea typeface="Tahoma"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rPr>
              <a:t>Presented to the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rPr>
              <a:t>Charleston County School District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rPr>
              <a:t>Board of Trustees</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400" b="1" baseline="0" dirty="0" smtClean="0">
              <a:solidFill>
                <a:schemeClr val="tx2"/>
              </a:solidFill>
              <a:latin typeface="Tahoma" pitchFamily="34" charset="0"/>
              <a:ea typeface="Tahoma"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rPr>
              <a:t>December 14, 2015</a:t>
            </a:r>
            <a:endParaRPr kumimoji="0" lang="en-US" sz="2400" b="1" i="0" u="none" strike="noStrike" kern="1200" cap="none" spc="0" normalizeH="0" baseline="0" noProof="0" dirty="0">
              <a:ln>
                <a:noFill/>
              </a:ln>
              <a:solidFill>
                <a:schemeClr val="tx2"/>
              </a:solidFill>
              <a:effectLst/>
              <a:uLnTx/>
              <a:uFillTx/>
              <a:latin typeface="Tahoma" pitchFamily="34" charset="0"/>
              <a:ea typeface="Tahoma" pitchFamily="34" charset="0"/>
              <a:cs typeface="Tahoma" pitchFamily="34" charset="0"/>
            </a:endParaRPr>
          </a:p>
        </p:txBody>
      </p:sp>
      <p:sp>
        <p:nvSpPr>
          <p:cNvPr id="3" name="Rectangle 2"/>
          <p:cNvSpPr/>
          <p:nvPr/>
        </p:nvSpPr>
        <p:spPr>
          <a:xfrm>
            <a:off x="2971800" y="4419600"/>
            <a:ext cx="3239990" cy="1200329"/>
          </a:xfrm>
          <a:prstGeom prst="rect">
            <a:avLst/>
          </a:prstGeom>
        </p:spPr>
        <p:txBody>
          <a:bodyPr wrap="none">
            <a:spAutoFit/>
          </a:bodyPr>
          <a:lstStyle/>
          <a:p>
            <a:pPr lvl="0" algn="ctr" eaLnBrk="0" hangingPunct="0">
              <a:defRPr/>
            </a:pPr>
            <a:r>
              <a:rPr lang="en-US" b="1" dirty="0" smtClean="0">
                <a:solidFill>
                  <a:schemeClr val="tx2"/>
                </a:solidFill>
                <a:latin typeface="Tahoma" pitchFamily="34" charset="0"/>
                <a:ea typeface="Tahoma" pitchFamily="34" charset="0"/>
                <a:cs typeface="Tahoma" pitchFamily="34" charset="0"/>
              </a:rPr>
              <a:t>Prepared by:</a:t>
            </a:r>
          </a:p>
          <a:p>
            <a:pPr lvl="0" algn="ctr" eaLnBrk="0" hangingPunct="0">
              <a:defRPr/>
            </a:pPr>
            <a:endParaRPr lang="en-US" b="1" dirty="0" smtClean="0">
              <a:solidFill>
                <a:schemeClr val="tx2"/>
              </a:solidFill>
              <a:latin typeface="Tahoma" pitchFamily="34" charset="0"/>
              <a:ea typeface="Tahoma" pitchFamily="34" charset="0"/>
              <a:cs typeface="Tahoma" pitchFamily="34" charset="0"/>
            </a:endParaRPr>
          </a:p>
          <a:p>
            <a:pPr lvl="0" algn="ctr" eaLnBrk="0" hangingPunct="0">
              <a:defRPr/>
            </a:pPr>
            <a:r>
              <a:rPr lang="en-US" b="1" dirty="0" smtClean="0">
                <a:solidFill>
                  <a:schemeClr val="tx2"/>
                </a:solidFill>
                <a:latin typeface="Tahoma" pitchFamily="34" charset="0"/>
                <a:ea typeface="Tahoma" pitchFamily="34" charset="0"/>
                <a:cs typeface="Tahoma" pitchFamily="34" charset="0"/>
              </a:rPr>
              <a:t>Dr. Gerrita Postlewait</a:t>
            </a:r>
          </a:p>
          <a:p>
            <a:pPr lvl="0" algn="ctr" eaLnBrk="0" hangingPunct="0">
              <a:defRPr/>
            </a:pPr>
            <a:r>
              <a:rPr lang="en-US" b="1" dirty="0" smtClean="0">
                <a:solidFill>
                  <a:schemeClr val="tx2"/>
                </a:solidFill>
                <a:latin typeface="Tahoma" pitchFamily="34" charset="0"/>
                <a:ea typeface="Tahoma" pitchFamily="34" charset="0"/>
                <a:cs typeface="Tahoma" pitchFamily="34" charset="0"/>
              </a:rPr>
              <a:t>Superintendent of Schools</a:t>
            </a:r>
            <a:endParaRPr lang="en-US" b="1" dirty="0">
              <a:solidFill>
                <a:schemeClr val="tx2"/>
              </a:solidFill>
              <a:latin typeface="Tahoma" pitchFamily="34" charset="0"/>
              <a:ea typeface="Tahoma" pitchFamily="34" charset="0"/>
              <a:cs typeface="Tahom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Priorities</a:t>
            </a:r>
            <a:endParaRPr lang="en-US" sz="4000" dirty="0"/>
          </a:p>
        </p:txBody>
      </p:sp>
      <p:sp>
        <p:nvSpPr>
          <p:cNvPr id="3" name="Content Placeholder 2"/>
          <p:cNvSpPr>
            <a:spLocks noGrp="1"/>
          </p:cNvSpPr>
          <p:nvPr>
            <p:ph sz="quarter" idx="1"/>
          </p:nvPr>
        </p:nvSpPr>
        <p:spPr>
          <a:xfrm>
            <a:off x="457200" y="990600"/>
            <a:ext cx="8153400" cy="3810000"/>
          </a:xfrm>
        </p:spPr>
        <p:txBody>
          <a:bodyPr/>
          <a:lstStyle/>
          <a:p>
            <a:pPr marL="0" indent="0">
              <a:buNone/>
            </a:pPr>
            <a:r>
              <a:rPr lang="en-US" dirty="0" smtClean="0"/>
              <a:t> </a:t>
            </a:r>
          </a:p>
          <a:p>
            <a:pPr>
              <a:buFont typeface="Wingdings" charset="2"/>
              <a:buChar char="Ø"/>
            </a:pPr>
            <a:r>
              <a:rPr lang="en-US" sz="2800" dirty="0" smtClean="0">
                <a:solidFill>
                  <a:schemeClr val="tx2"/>
                </a:solidFill>
                <a:ea typeface="Tahoma" pitchFamily="34" charset="0"/>
              </a:rPr>
              <a:t>Address the Readiness Gap</a:t>
            </a:r>
          </a:p>
          <a:p>
            <a:pPr lvl="1">
              <a:buFont typeface="Wingdings" charset="2"/>
              <a:buChar char="Ø"/>
            </a:pPr>
            <a:r>
              <a:rPr lang="en-US" sz="2400" dirty="0" smtClean="0">
                <a:solidFill>
                  <a:schemeClr val="tx2"/>
                </a:solidFill>
                <a:ea typeface="Tahoma" pitchFamily="34" charset="0"/>
              </a:rPr>
              <a:t>Literacy Improvement</a:t>
            </a:r>
          </a:p>
          <a:p>
            <a:pPr lvl="1">
              <a:buFont typeface="Wingdings" charset="2"/>
              <a:buChar char="Ø"/>
            </a:pPr>
            <a:r>
              <a:rPr lang="en-US" sz="2400" dirty="0" smtClean="0">
                <a:solidFill>
                  <a:schemeClr val="tx2"/>
                </a:solidFill>
                <a:ea typeface="Tahoma" pitchFamily="34" charset="0"/>
              </a:rPr>
              <a:t>Career or College Entry Rates</a:t>
            </a:r>
          </a:p>
          <a:p>
            <a:pPr lvl="1">
              <a:buFont typeface="Wingdings" charset="2"/>
              <a:buChar char="Ø"/>
            </a:pPr>
            <a:endParaRPr lang="en-US" sz="2400" dirty="0" smtClean="0">
              <a:solidFill>
                <a:schemeClr val="tx2"/>
              </a:solidFill>
              <a:ea typeface="Tahoma" pitchFamily="34" charset="0"/>
            </a:endParaRPr>
          </a:p>
          <a:p>
            <a:pPr>
              <a:buFont typeface="Wingdings" charset="2"/>
              <a:buChar char="Ø"/>
            </a:pPr>
            <a:r>
              <a:rPr lang="en-US" sz="2800" dirty="0" smtClean="0">
                <a:solidFill>
                  <a:schemeClr val="tx2"/>
                </a:solidFill>
                <a:ea typeface="Tahoma" pitchFamily="34" charset="0"/>
              </a:rPr>
              <a:t>Develop a </a:t>
            </a:r>
            <a:r>
              <a:rPr lang="en-US" sz="2800" dirty="0" smtClean="0">
                <a:ea typeface="Tahoma" pitchFamily="34" charset="0"/>
              </a:rPr>
              <a:t>Five-Y</a:t>
            </a:r>
            <a:r>
              <a:rPr lang="en-US" sz="2800" dirty="0" smtClean="0">
                <a:solidFill>
                  <a:schemeClr val="tx2"/>
                </a:solidFill>
                <a:ea typeface="Tahoma" pitchFamily="34" charset="0"/>
              </a:rPr>
              <a:t>ear Strategic                                     Plan</a:t>
            </a:r>
          </a:p>
          <a:p>
            <a:pPr marL="0" indent="0">
              <a:buNone/>
            </a:pPr>
            <a:endParaRPr lang="en-US" sz="2800" dirty="0" smtClean="0">
              <a:solidFill>
                <a:schemeClr val="tx2"/>
              </a:solidFill>
              <a:ea typeface="Tahoma" pitchFamily="34" charset="0"/>
            </a:endParaRPr>
          </a:p>
          <a:p>
            <a:pPr>
              <a:buFont typeface="Wingdings" charset="2"/>
              <a:buChar char="Ø"/>
            </a:pPr>
            <a:r>
              <a:rPr lang="en-US" sz="2800" dirty="0" smtClean="0">
                <a:solidFill>
                  <a:schemeClr val="tx2"/>
                </a:solidFill>
                <a:ea typeface="Tahoma" pitchFamily="34" charset="0"/>
              </a:rPr>
              <a:t>Stabilize the District’s Finances</a:t>
            </a:r>
            <a:endParaRPr lang="en-US" dirty="0" smtClean="0">
              <a:solidFill>
                <a:schemeClr val="tx2"/>
              </a:solidFill>
              <a:ea typeface="Tahoma" pitchFamily="34" charset="0"/>
            </a:endParaRPr>
          </a:p>
          <a:p>
            <a:pPr marL="0" indent="0">
              <a:buNone/>
            </a:pPr>
            <a:endParaRPr lang="en-US" dirty="0"/>
          </a:p>
        </p:txBody>
      </p:sp>
      <p:pic>
        <p:nvPicPr>
          <p:cNvPr id="7" name="Picture 6" descr="budget-task-force.jpg"/>
          <p:cNvPicPr>
            <a:picLocks noChangeAspect="1"/>
          </p:cNvPicPr>
          <p:nvPr/>
        </p:nvPicPr>
        <p:blipFill rotWithShape="1">
          <a:blip r:embed="rId2" cstate="print">
            <a:extLst>
              <a:ext uri="{28A0092B-C50C-407E-A947-70E740481C1C}">
                <a14:useLocalDpi xmlns="" xmlns:a14="http://schemas.microsoft.com/office/drawing/2010/main" val="0"/>
              </a:ext>
            </a:extLst>
          </a:blip>
          <a:srcRect l="61622" t="4884" r="1"/>
          <a:stretch/>
        </p:blipFill>
        <p:spPr>
          <a:xfrm>
            <a:off x="6172200" y="1752600"/>
            <a:ext cx="2519106" cy="3055513"/>
          </a:xfrm>
          <a:prstGeom prst="rect">
            <a:avLst/>
          </a:prstGeom>
        </p:spPr>
      </p:pic>
      <p:sp>
        <p:nvSpPr>
          <p:cNvPr id="6" name="TextBox 5"/>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a:t>
            </a:r>
            <a:endParaRPr lang="en-US" sz="1200" dirty="0">
              <a:solidFill>
                <a:schemeClr val="bg1"/>
              </a:solidFill>
            </a:endParaRPr>
          </a:p>
        </p:txBody>
      </p:sp>
    </p:spTree>
    <p:extLst>
      <p:ext uri="{BB962C8B-B14F-4D97-AF65-F5344CB8AC3E}">
        <p14:creationId xmlns="" xmlns:p14="http://schemas.microsoft.com/office/powerpoint/2010/main" val="3583223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b="12059"/>
          <a:stretch>
            <a:fillRect/>
          </a:stretch>
        </p:blipFill>
        <p:spPr bwMode="auto">
          <a:xfrm>
            <a:off x="0" y="0"/>
            <a:ext cx="9144000" cy="5704515"/>
          </a:xfrm>
          <a:prstGeom prst="rect">
            <a:avLst/>
          </a:prstGeom>
          <a:noFill/>
          <a:ln w="9525">
            <a:noFill/>
            <a:miter lim="800000"/>
            <a:headEnd/>
            <a:tailEnd/>
          </a:ln>
        </p:spPr>
      </p:pic>
      <p:sp>
        <p:nvSpPr>
          <p:cNvPr id="3" name="TextBox 2"/>
          <p:cNvSpPr txBox="1"/>
          <p:nvPr/>
        </p:nvSpPr>
        <p:spPr>
          <a:xfrm>
            <a:off x="1524000" y="152400"/>
            <a:ext cx="7315200" cy="461665"/>
          </a:xfrm>
          <a:prstGeom prst="rect">
            <a:avLst/>
          </a:prstGeom>
          <a:solidFill>
            <a:schemeClr val="accent1"/>
          </a:solidFill>
        </p:spPr>
        <p:txBody>
          <a:bodyPr wrap="square" rtlCol="0">
            <a:spAutoFit/>
          </a:bodyPr>
          <a:lstStyle/>
          <a:p>
            <a:pPr algn="ctr"/>
            <a:r>
              <a:rPr lang="en-US" sz="2400" b="1" dirty="0" smtClean="0">
                <a:solidFill>
                  <a:schemeClr val="bg1"/>
                </a:solidFill>
              </a:rPr>
              <a:t>Actual Expenditures by Source – South Carolina</a:t>
            </a:r>
            <a:endParaRPr lang="en-US" sz="2400" b="1" dirty="0">
              <a:solidFill>
                <a:schemeClr val="bg1"/>
              </a:solidFill>
            </a:endParaRPr>
          </a:p>
        </p:txBody>
      </p:sp>
      <p:sp>
        <p:nvSpPr>
          <p:cNvPr id="4" name="Oval 3"/>
          <p:cNvSpPr/>
          <p:nvPr/>
        </p:nvSpPr>
        <p:spPr>
          <a:xfrm>
            <a:off x="5867400" y="914400"/>
            <a:ext cx="3048000" cy="289560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3</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685800" y="1066800"/>
          <a:ext cx="79248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bwMode="auto">
          <a:xfrm>
            <a:off x="457200" y="1524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Fund Balance</a:t>
            </a:r>
            <a:endParaRPr kumimoji="0" lang="en-US" sz="4000" b="1" i="0" u="none" strike="noStrike" kern="1200" cap="none" spc="0" normalizeH="0" baseline="0" noProof="0" dirty="0">
              <a:ln>
                <a:noFill/>
              </a:ln>
              <a:solidFill>
                <a:schemeClr val="tx2"/>
              </a:solidFill>
              <a:effectLst/>
              <a:uLnTx/>
              <a:uFillTx/>
              <a:latin typeface="Tahoma" pitchFamily="34" charset="0"/>
              <a:ea typeface="Tahoma" pitchFamily="34" charset="0"/>
              <a:cs typeface="Tahoma" pitchFamily="34" charset="0"/>
            </a:endParaRPr>
          </a:p>
        </p:txBody>
      </p:sp>
      <p:sp>
        <p:nvSpPr>
          <p:cNvPr id="4" name="Title 1"/>
          <p:cNvSpPr txBox="1">
            <a:spLocks/>
          </p:cNvSpPr>
          <p:nvPr/>
        </p:nvSpPr>
        <p:spPr bwMode="auto">
          <a:xfrm>
            <a:off x="533400" y="50292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Over 90% Reduction in Unassigned Fund Balance over 4 Years</a:t>
            </a:r>
          </a:p>
        </p:txBody>
      </p:sp>
      <p:sp>
        <p:nvSpPr>
          <p:cNvPr id="5" name="TextBox 4"/>
          <p:cNvSpPr txBox="1"/>
          <p:nvPr/>
        </p:nvSpPr>
        <p:spPr>
          <a:xfrm>
            <a:off x="1981200" y="1371600"/>
            <a:ext cx="609600" cy="276999"/>
          </a:xfrm>
          <a:prstGeom prst="rect">
            <a:avLst/>
          </a:prstGeom>
          <a:noFill/>
        </p:spPr>
        <p:txBody>
          <a:bodyPr wrap="square" rtlCol="0">
            <a:spAutoFit/>
          </a:bodyPr>
          <a:lstStyle/>
          <a:p>
            <a:r>
              <a:rPr lang="en-US" sz="1200" dirty="0" smtClean="0"/>
              <a:t>$55.4</a:t>
            </a:r>
            <a:endParaRPr lang="en-US" sz="1200" dirty="0"/>
          </a:p>
        </p:txBody>
      </p:sp>
      <p:sp>
        <p:nvSpPr>
          <p:cNvPr id="6" name="TextBox 5"/>
          <p:cNvSpPr txBox="1"/>
          <p:nvPr/>
        </p:nvSpPr>
        <p:spPr>
          <a:xfrm>
            <a:off x="3048000" y="990600"/>
            <a:ext cx="609600" cy="276999"/>
          </a:xfrm>
          <a:prstGeom prst="rect">
            <a:avLst/>
          </a:prstGeom>
          <a:solidFill>
            <a:schemeClr val="bg1"/>
          </a:solidFill>
        </p:spPr>
        <p:txBody>
          <a:bodyPr wrap="square" rtlCol="0">
            <a:spAutoFit/>
          </a:bodyPr>
          <a:lstStyle/>
          <a:p>
            <a:r>
              <a:rPr lang="en-US" sz="1200" dirty="0" smtClean="0"/>
              <a:t>$69.3</a:t>
            </a:r>
            <a:endParaRPr lang="en-US" sz="1200" dirty="0"/>
          </a:p>
        </p:txBody>
      </p:sp>
      <p:sp>
        <p:nvSpPr>
          <p:cNvPr id="7" name="TextBox 6"/>
          <p:cNvSpPr txBox="1"/>
          <p:nvPr/>
        </p:nvSpPr>
        <p:spPr>
          <a:xfrm>
            <a:off x="4191000" y="1371600"/>
            <a:ext cx="609600" cy="276999"/>
          </a:xfrm>
          <a:prstGeom prst="rect">
            <a:avLst/>
          </a:prstGeom>
          <a:noFill/>
        </p:spPr>
        <p:txBody>
          <a:bodyPr wrap="square" rtlCol="0">
            <a:spAutoFit/>
          </a:bodyPr>
          <a:lstStyle/>
          <a:p>
            <a:r>
              <a:rPr lang="en-US" sz="1200" dirty="0" smtClean="0"/>
              <a:t>$57.0</a:t>
            </a:r>
            <a:endParaRPr lang="en-US" sz="1200" dirty="0"/>
          </a:p>
        </p:txBody>
      </p:sp>
      <p:sp>
        <p:nvSpPr>
          <p:cNvPr id="8" name="TextBox 7"/>
          <p:cNvSpPr txBox="1"/>
          <p:nvPr/>
        </p:nvSpPr>
        <p:spPr>
          <a:xfrm>
            <a:off x="5257800" y="2590800"/>
            <a:ext cx="609600" cy="276999"/>
          </a:xfrm>
          <a:prstGeom prst="rect">
            <a:avLst/>
          </a:prstGeom>
          <a:noFill/>
        </p:spPr>
        <p:txBody>
          <a:bodyPr wrap="square" rtlCol="0">
            <a:spAutoFit/>
          </a:bodyPr>
          <a:lstStyle/>
          <a:p>
            <a:r>
              <a:rPr lang="en-US" sz="1200" dirty="0" smtClean="0"/>
              <a:t>$31.1</a:t>
            </a:r>
            <a:endParaRPr lang="en-US" sz="1200" dirty="0"/>
          </a:p>
        </p:txBody>
      </p:sp>
      <p:sp>
        <p:nvSpPr>
          <p:cNvPr id="9" name="TextBox 8"/>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4</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2015-16 Budget Challenges</a:t>
            </a:r>
            <a:endParaRPr lang="en-US" sz="4000" dirty="0"/>
          </a:p>
        </p:txBody>
      </p:sp>
      <p:sp>
        <p:nvSpPr>
          <p:cNvPr id="3" name="Content Placeholder 2"/>
          <p:cNvSpPr>
            <a:spLocks noGrp="1"/>
          </p:cNvSpPr>
          <p:nvPr>
            <p:ph sz="quarter" idx="1"/>
          </p:nvPr>
        </p:nvSpPr>
        <p:spPr>
          <a:xfrm>
            <a:off x="609600" y="1295400"/>
            <a:ext cx="8153400" cy="4495800"/>
          </a:xfrm>
        </p:spPr>
        <p:txBody>
          <a:bodyPr/>
          <a:lstStyle/>
          <a:p>
            <a:r>
              <a:rPr lang="en-US" sz="2800" dirty="0" smtClean="0"/>
              <a:t>The Board of Trustees approved a General Operating Fund Budget of $426.7 million.</a:t>
            </a:r>
          </a:p>
          <a:p>
            <a:pPr>
              <a:buNone/>
            </a:pPr>
            <a:endParaRPr lang="en-US" sz="2800" dirty="0" smtClean="0"/>
          </a:p>
          <a:p>
            <a:r>
              <a:rPr lang="en-US" sz="2800" dirty="0" smtClean="0"/>
              <a:t>Unless we take measures to reduce it, the salary account is predicted to exceed budget by $7.6M.</a:t>
            </a:r>
          </a:p>
          <a:p>
            <a:endParaRPr lang="en-US" sz="2800" dirty="0" smtClean="0"/>
          </a:p>
          <a:p>
            <a:r>
              <a:rPr lang="en-US" sz="2800" dirty="0" smtClean="0"/>
              <a:t>With reductions we have implemented, our estimate of the salary and benefits budget shortfall is $4.1 million.</a:t>
            </a:r>
            <a:endParaRPr lang="en-US" sz="28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5</a:t>
            </a:r>
            <a:endParaRPr lang="en-US" sz="1200" dirty="0">
              <a:solidFill>
                <a:schemeClr val="bg1"/>
              </a:solidFill>
            </a:endParaRPr>
          </a:p>
        </p:txBody>
      </p:sp>
    </p:spTree>
    <p:extLst>
      <p:ext uri="{BB962C8B-B14F-4D97-AF65-F5344CB8AC3E}">
        <p14:creationId xmlns="" xmlns:p14="http://schemas.microsoft.com/office/powerpoint/2010/main" val="1608759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2015-16 Budget Challenges</a:t>
            </a:r>
            <a:endParaRPr lang="en-US" sz="4000" dirty="0"/>
          </a:p>
        </p:txBody>
      </p:sp>
      <p:sp>
        <p:nvSpPr>
          <p:cNvPr id="3" name="Content Placeholder 2"/>
          <p:cNvSpPr>
            <a:spLocks noGrp="1"/>
          </p:cNvSpPr>
          <p:nvPr>
            <p:ph sz="quarter" idx="1"/>
          </p:nvPr>
        </p:nvSpPr>
        <p:spPr>
          <a:xfrm>
            <a:off x="609600" y="1371600"/>
            <a:ext cx="8153400" cy="4495800"/>
          </a:xfrm>
        </p:spPr>
        <p:txBody>
          <a:bodyPr/>
          <a:lstStyle/>
          <a:p>
            <a:r>
              <a:rPr lang="en-US" sz="2400" dirty="0" smtClean="0"/>
              <a:t>Current estimate of the printing shortfall is $975,000.</a:t>
            </a:r>
          </a:p>
          <a:p>
            <a:endParaRPr lang="en-US" sz="2400" dirty="0" smtClean="0"/>
          </a:p>
          <a:p>
            <a:r>
              <a:rPr lang="en-US" sz="2400" dirty="0" smtClean="0"/>
              <a:t>Current estimate of the utilities budget shortfall is $1.3 million.</a:t>
            </a:r>
          </a:p>
          <a:p>
            <a:endParaRPr lang="en-US" sz="2400" dirty="0" smtClean="0"/>
          </a:p>
          <a:p>
            <a:r>
              <a:rPr lang="en-US" sz="2400" dirty="0" smtClean="0"/>
              <a:t>Left unchecked, our estimate of total expenditures over budget is $12.7M.  We hope to be able to curtail spending by half that amount, ending the year with a total budget shortfall = $6.4 million.</a:t>
            </a:r>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6</a:t>
            </a:r>
            <a:endParaRPr lang="en-US" sz="1200" dirty="0">
              <a:solidFill>
                <a:schemeClr val="bg1"/>
              </a:solidFill>
            </a:endParaRPr>
          </a:p>
        </p:txBody>
      </p:sp>
    </p:spTree>
    <p:extLst>
      <p:ext uri="{BB962C8B-B14F-4D97-AF65-F5344CB8AC3E}">
        <p14:creationId xmlns="" xmlns:p14="http://schemas.microsoft.com/office/powerpoint/2010/main" val="1608759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295400"/>
          <a:ext cx="7772400" cy="3291840"/>
        </p:xfrm>
        <a:graphic>
          <a:graphicData uri="http://schemas.openxmlformats.org/drawingml/2006/table">
            <a:tbl>
              <a:tblPr/>
              <a:tblGrid>
                <a:gridCol w="2590800"/>
                <a:gridCol w="2590800"/>
                <a:gridCol w="2590800"/>
              </a:tblGrid>
              <a:tr h="446503">
                <a:tc>
                  <a:txBody>
                    <a:bodyPr/>
                    <a:lstStyle/>
                    <a:p>
                      <a:pPr marL="0" marR="0" algn="ctr">
                        <a:spcBef>
                          <a:spcPts val="0"/>
                        </a:spcBef>
                        <a:spcAft>
                          <a:spcPts val="0"/>
                        </a:spcAft>
                      </a:pPr>
                      <a:r>
                        <a:rPr lang="en-US" sz="1800" b="1" dirty="0">
                          <a:solidFill>
                            <a:schemeClr val="bg1"/>
                          </a:solidFill>
                          <a:latin typeface="Arial"/>
                          <a:ea typeface="ＭＳ 明朝"/>
                          <a:cs typeface="Arial"/>
                        </a:rPr>
                        <a:t>Year</a:t>
                      </a:r>
                      <a:endParaRPr lang="en-US" sz="1100" dirty="0">
                        <a:solidFill>
                          <a:schemeClr val="bg1"/>
                        </a:solidFill>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800" b="1" dirty="0">
                          <a:solidFill>
                            <a:schemeClr val="bg1"/>
                          </a:solidFill>
                          <a:latin typeface="Arial"/>
                          <a:ea typeface="ＭＳ 明朝"/>
                          <a:cs typeface="Arial"/>
                        </a:rPr>
                        <a:t>Fund Balance</a:t>
                      </a:r>
                      <a:endParaRPr lang="en-US" sz="1100" dirty="0">
                        <a:solidFill>
                          <a:schemeClr val="bg1"/>
                        </a:solidFill>
                        <a:latin typeface="Arial"/>
                        <a:ea typeface="ＭＳ 明朝"/>
                        <a:cs typeface="Times New Roman"/>
                      </a:endParaRPr>
                    </a:p>
                    <a:p>
                      <a:pPr marL="0" marR="0" algn="ctr">
                        <a:spcBef>
                          <a:spcPts val="0"/>
                        </a:spcBef>
                        <a:spcAft>
                          <a:spcPts val="0"/>
                        </a:spcAft>
                      </a:pPr>
                      <a:r>
                        <a:rPr lang="en-US" sz="1800" b="1" dirty="0">
                          <a:solidFill>
                            <a:schemeClr val="bg1"/>
                          </a:solidFill>
                          <a:latin typeface="Arial"/>
                          <a:ea typeface="ＭＳ 明朝"/>
                          <a:cs typeface="Arial"/>
                        </a:rPr>
                        <a:t>Budgeted</a:t>
                      </a:r>
                      <a:endParaRPr lang="en-US" sz="1100" dirty="0">
                        <a:solidFill>
                          <a:schemeClr val="bg1"/>
                        </a:solidFill>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US" sz="1800" b="1" dirty="0">
                          <a:solidFill>
                            <a:schemeClr val="bg1"/>
                          </a:solidFill>
                          <a:latin typeface="Arial"/>
                          <a:ea typeface="ＭＳ 明朝"/>
                          <a:cs typeface="Arial"/>
                        </a:rPr>
                        <a:t>Actual</a:t>
                      </a:r>
                      <a:endParaRPr lang="en-US" sz="1100" dirty="0">
                        <a:solidFill>
                          <a:schemeClr val="bg1"/>
                        </a:solidFill>
                        <a:latin typeface="Arial"/>
                        <a:ea typeface="ＭＳ 明朝"/>
                        <a:cs typeface="Times New Roman"/>
                      </a:endParaRPr>
                    </a:p>
                    <a:p>
                      <a:pPr marL="0" marR="0" algn="ctr">
                        <a:spcBef>
                          <a:spcPts val="0"/>
                        </a:spcBef>
                        <a:spcAft>
                          <a:spcPts val="0"/>
                        </a:spcAft>
                      </a:pPr>
                      <a:r>
                        <a:rPr lang="en-US" sz="1800" dirty="0">
                          <a:solidFill>
                            <a:schemeClr val="bg1"/>
                          </a:solidFill>
                          <a:latin typeface="Arial"/>
                          <a:ea typeface="ＭＳ 明朝"/>
                          <a:cs typeface="Arial"/>
                        </a:rPr>
                        <a:t>( Deficit) or Surplus</a:t>
                      </a:r>
                      <a:endParaRPr lang="en-US" sz="1100" dirty="0">
                        <a:solidFill>
                          <a:schemeClr val="bg1"/>
                        </a:solidFill>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1"/>
                    </a:solidFill>
                  </a:tcPr>
                </a:tc>
              </a:tr>
              <a:tr h="421697">
                <a:tc>
                  <a:txBody>
                    <a:bodyPr/>
                    <a:lstStyle/>
                    <a:p>
                      <a:pPr marL="0" marR="0" algn="ctr">
                        <a:spcBef>
                          <a:spcPts val="0"/>
                        </a:spcBef>
                        <a:spcAft>
                          <a:spcPts val="0"/>
                        </a:spcAft>
                      </a:pPr>
                      <a:endParaRPr lang="en-US" sz="1800">
                        <a:solidFill>
                          <a:srgbClr val="141414"/>
                        </a:solidFill>
                        <a:latin typeface="Arial"/>
                        <a:ea typeface="ＭＳ 明朝"/>
                        <a:cs typeface="Arial"/>
                      </a:endParaRPr>
                    </a:p>
                    <a:p>
                      <a:pPr marL="0" marR="0" algn="ctr">
                        <a:spcBef>
                          <a:spcPts val="0"/>
                        </a:spcBef>
                        <a:spcAft>
                          <a:spcPts val="0"/>
                        </a:spcAft>
                      </a:pPr>
                      <a:r>
                        <a:rPr lang="en-US" sz="1800">
                          <a:solidFill>
                            <a:srgbClr val="141414"/>
                          </a:solidFill>
                          <a:latin typeface="Arial"/>
                          <a:ea typeface="ＭＳ 明朝"/>
                          <a:cs typeface="Arial"/>
                        </a:rPr>
                        <a:t>2011-12</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a:solidFill>
                          <a:srgbClr val="1A1A1A"/>
                        </a:solidFill>
                        <a:latin typeface="Arial"/>
                        <a:ea typeface="ＭＳ 明朝"/>
                        <a:cs typeface="Arial"/>
                      </a:endParaRPr>
                    </a:p>
                    <a:p>
                      <a:pPr marL="0" marR="0" algn="ctr">
                        <a:spcBef>
                          <a:spcPts val="0"/>
                        </a:spcBef>
                        <a:spcAft>
                          <a:spcPts val="0"/>
                        </a:spcAft>
                      </a:pPr>
                      <a:r>
                        <a:rPr lang="en-US" sz="1800">
                          <a:solidFill>
                            <a:srgbClr val="1A1A1A"/>
                          </a:solidFill>
                          <a:latin typeface="Arial"/>
                          <a:ea typeface="ＭＳ 明朝"/>
                          <a:cs typeface="Arial"/>
                        </a:rPr>
                        <a:t>5.7 Million</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dirty="0">
                        <a:latin typeface="Arial"/>
                        <a:ea typeface="ＭＳ 明朝"/>
                        <a:cs typeface="Arial"/>
                      </a:endParaRPr>
                    </a:p>
                    <a:p>
                      <a:pPr marL="0" marR="0" algn="ctr">
                        <a:spcBef>
                          <a:spcPts val="0"/>
                        </a:spcBef>
                        <a:spcAft>
                          <a:spcPts val="0"/>
                        </a:spcAft>
                      </a:pPr>
                      <a:r>
                        <a:rPr lang="en-US" sz="1800" dirty="0">
                          <a:solidFill>
                            <a:srgbClr val="1A1A1A"/>
                          </a:solidFill>
                          <a:latin typeface="Arial"/>
                          <a:ea typeface="ＭＳ 明朝"/>
                          <a:cs typeface="Arial"/>
                        </a:rPr>
                        <a:t>21.0   Million</a:t>
                      </a:r>
                      <a:endParaRPr lang="en-US" sz="1100" dirty="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21697">
                <a:tc>
                  <a:txBody>
                    <a:bodyPr/>
                    <a:lstStyle/>
                    <a:p>
                      <a:pPr marL="0" marR="0" algn="ctr">
                        <a:spcBef>
                          <a:spcPts val="0"/>
                        </a:spcBef>
                        <a:spcAft>
                          <a:spcPts val="0"/>
                        </a:spcAft>
                      </a:pPr>
                      <a:endParaRPr lang="en-US" sz="1800">
                        <a:solidFill>
                          <a:srgbClr val="141414"/>
                        </a:solidFill>
                        <a:latin typeface="Arial"/>
                        <a:ea typeface="ＭＳ 明朝"/>
                        <a:cs typeface="Arial"/>
                      </a:endParaRPr>
                    </a:p>
                    <a:p>
                      <a:pPr marL="0" marR="0" algn="ctr">
                        <a:spcBef>
                          <a:spcPts val="0"/>
                        </a:spcBef>
                        <a:spcAft>
                          <a:spcPts val="0"/>
                        </a:spcAft>
                      </a:pPr>
                      <a:r>
                        <a:rPr lang="en-US" sz="1800">
                          <a:solidFill>
                            <a:srgbClr val="141414"/>
                          </a:solidFill>
                          <a:latin typeface="Arial"/>
                          <a:ea typeface="ＭＳ 明朝"/>
                          <a:cs typeface="Arial"/>
                        </a:rPr>
                        <a:t>2012-13</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a:solidFill>
                          <a:srgbClr val="1A1A1A"/>
                        </a:solidFill>
                        <a:latin typeface="Arial"/>
                        <a:ea typeface="ＭＳ 明朝"/>
                        <a:cs typeface="Arial"/>
                      </a:endParaRPr>
                    </a:p>
                    <a:p>
                      <a:pPr marL="0" marR="0" algn="ctr">
                        <a:spcBef>
                          <a:spcPts val="0"/>
                        </a:spcBef>
                        <a:spcAft>
                          <a:spcPts val="0"/>
                        </a:spcAft>
                      </a:pPr>
                      <a:r>
                        <a:rPr lang="en-US" sz="1800">
                          <a:solidFill>
                            <a:srgbClr val="1A1A1A"/>
                          </a:solidFill>
                          <a:latin typeface="Arial"/>
                          <a:ea typeface="ＭＳ 明朝"/>
                          <a:cs typeface="Arial"/>
                        </a:rPr>
                        <a:t>5.5 Million</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dirty="0">
                        <a:latin typeface="Arial"/>
                        <a:ea typeface="ＭＳ 明朝"/>
                        <a:cs typeface="Arial"/>
                      </a:endParaRPr>
                    </a:p>
                    <a:p>
                      <a:pPr marL="0" marR="0" algn="ctr">
                        <a:spcBef>
                          <a:spcPts val="0"/>
                        </a:spcBef>
                        <a:spcAft>
                          <a:spcPts val="0"/>
                        </a:spcAft>
                      </a:pPr>
                      <a:r>
                        <a:rPr lang="en-US" sz="1800" dirty="0">
                          <a:solidFill>
                            <a:srgbClr val="1A1A1A"/>
                          </a:solidFill>
                          <a:latin typeface="Arial"/>
                          <a:ea typeface="ＭＳ 明朝"/>
                          <a:cs typeface="Arial"/>
                        </a:rPr>
                        <a:t>13.9 Million</a:t>
                      </a:r>
                      <a:endParaRPr lang="en-US" sz="1100" dirty="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21697">
                <a:tc>
                  <a:txBody>
                    <a:bodyPr/>
                    <a:lstStyle/>
                    <a:p>
                      <a:pPr marL="0" marR="0" algn="ctr">
                        <a:spcBef>
                          <a:spcPts val="0"/>
                        </a:spcBef>
                        <a:spcAft>
                          <a:spcPts val="0"/>
                        </a:spcAft>
                      </a:pPr>
                      <a:endParaRPr lang="en-US" sz="1800">
                        <a:solidFill>
                          <a:srgbClr val="141414"/>
                        </a:solidFill>
                        <a:latin typeface="Arial"/>
                        <a:ea typeface="ＭＳ 明朝"/>
                        <a:cs typeface="Arial"/>
                      </a:endParaRPr>
                    </a:p>
                    <a:p>
                      <a:pPr marL="0" marR="0" algn="ctr">
                        <a:spcBef>
                          <a:spcPts val="0"/>
                        </a:spcBef>
                        <a:spcAft>
                          <a:spcPts val="0"/>
                        </a:spcAft>
                      </a:pPr>
                      <a:r>
                        <a:rPr lang="en-US" sz="1800">
                          <a:solidFill>
                            <a:srgbClr val="141414"/>
                          </a:solidFill>
                          <a:latin typeface="Arial"/>
                          <a:ea typeface="ＭＳ 明朝"/>
                          <a:cs typeface="Arial"/>
                        </a:rPr>
                        <a:t>2013-14</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a:solidFill>
                          <a:srgbClr val="1A1A1A"/>
                        </a:solidFill>
                        <a:latin typeface="Arial"/>
                        <a:ea typeface="ＭＳ 明朝"/>
                        <a:cs typeface="Arial"/>
                      </a:endParaRPr>
                    </a:p>
                    <a:p>
                      <a:pPr marL="0" marR="0" algn="ctr">
                        <a:spcBef>
                          <a:spcPts val="0"/>
                        </a:spcBef>
                        <a:spcAft>
                          <a:spcPts val="0"/>
                        </a:spcAft>
                      </a:pPr>
                      <a:r>
                        <a:rPr lang="en-US" sz="1800">
                          <a:solidFill>
                            <a:srgbClr val="1A1A1A"/>
                          </a:solidFill>
                          <a:latin typeface="Arial"/>
                          <a:ea typeface="ＭＳ 明朝"/>
                          <a:cs typeface="Arial"/>
                        </a:rPr>
                        <a:t>10  Million</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100" dirty="0">
                        <a:latin typeface="Arial"/>
                        <a:ea typeface="ＭＳ 明朝"/>
                        <a:cs typeface="Times New Roman"/>
                      </a:endParaRPr>
                    </a:p>
                    <a:p>
                      <a:pPr marL="0" marR="0" algn="ctr">
                        <a:spcBef>
                          <a:spcPts val="0"/>
                        </a:spcBef>
                        <a:spcAft>
                          <a:spcPts val="0"/>
                        </a:spcAft>
                      </a:pPr>
                      <a:r>
                        <a:rPr lang="en-US" sz="1800" b="1" dirty="0">
                          <a:solidFill>
                            <a:srgbClr val="FF0000"/>
                          </a:solidFill>
                          <a:latin typeface="Arial"/>
                          <a:ea typeface="ＭＳ 明朝"/>
                          <a:cs typeface="Arial"/>
                        </a:rPr>
                        <a:t>(12.2) Million</a:t>
                      </a:r>
                      <a:endParaRPr lang="en-US" sz="1100" dirty="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21697">
                <a:tc>
                  <a:txBody>
                    <a:bodyPr/>
                    <a:lstStyle/>
                    <a:p>
                      <a:pPr marL="0" marR="0" algn="ctr">
                        <a:spcBef>
                          <a:spcPts val="0"/>
                        </a:spcBef>
                        <a:spcAft>
                          <a:spcPts val="0"/>
                        </a:spcAft>
                      </a:pPr>
                      <a:endParaRPr lang="en-US" sz="1800">
                        <a:solidFill>
                          <a:srgbClr val="141414"/>
                        </a:solidFill>
                        <a:latin typeface="Arial"/>
                        <a:ea typeface="ＭＳ 明朝"/>
                        <a:cs typeface="Arial"/>
                      </a:endParaRPr>
                    </a:p>
                    <a:p>
                      <a:pPr marL="0" marR="0" algn="ctr">
                        <a:spcBef>
                          <a:spcPts val="0"/>
                        </a:spcBef>
                        <a:spcAft>
                          <a:spcPts val="0"/>
                        </a:spcAft>
                      </a:pPr>
                      <a:r>
                        <a:rPr lang="en-US" sz="1800">
                          <a:solidFill>
                            <a:srgbClr val="141414"/>
                          </a:solidFill>
                          <a:latin typeface="Arial"/>
                          <a:ea typeface="ＭＳ 明朝"/>
                          <a:cs typeface="Arial"/>
                        </a:rPr>
                        <a:t>2014-15</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a:solidFill>
                          <a:srgbClr val="1A1A1A"/>
                        </a:solidFill>
                        <a:latin typeface="Arial"/>
                        <a:ea typeface="ＭＳ 明朝"/>
                        <a:cs typeface="Arial"/>
                      </a:endParaRPr>
                    </a:p>
                    <a:p>
                      <a:pPr marL="0" marR="0" algn="ctr">
                        <a:spcBef>
                          <a:spcPts val="0"/>
                        </a:spcBef>
                        <a:spcAft>
                          <a:spcPts val="0"/>
                        </a:spcAft>
                      </a:pPr>
                      <a:r>
                        <a:rPr lang="en-US" sz="1800">
                          <a:solidFill>
                            <a:srgbClr val="1A1A1A"/>
                          </a:solidFill>
                          <a:latin typeface="Arial"/>
                          <a:ea typeface="ＭＳ 明朝"/>
                          <a:cs typeface="Arial"/>
                        </a:rPr>
                        <a:t>7.4 Million</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100" dirty="0">
                        <a:latin typeface="Arial"/>
                        <a:ea typeface="ＭＳ 明朝"/>
                        <a:cs typeface="Times New Roman"/>
                      </a:endParaRPr>
                    </a:p>
                    <a:p>
                      <a:pPr marL="0" marR="0" algn="ctr">
                        <a:spcBef>
                          <a:spcPts val="0"/>
                        </a:spcBef>
                        <a:spcAft>
                          <a:spcPts val="0"/>
                        </a:spcAft>
                      </a:pPr>
                      <a:r>
                        <a:rPr lang="en-US" sz="1800" b="1" dirty="0">
                          <a:solidFill>
                            <a:srgbClr val="FF0000"/>
                          </a:solidFill>
                          <a:latin typeface="Arial"/>
                          <a:ea typeface="ＭＳ 明朝"/>
                          <a:cs typeface="Arial"/>
                        </a:rPr>
                        <a:t>(25.9) Million</a:t>
                      </a:r>
                      <a:endParaRPr lang="en-US" sz="1100" dirty="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21697">
                <a:tc>
                  <a:txBody>
                    <a:bodyPr/>
                    <a:lstStyle/>
                    <a:p>
                      <a:pPr marL="0" marR="0" algn="ctr">
                        <a:spcBef>
                          <a:spcPts val="0"/>
                        </a:spcBef>
                        <a:spcAft>
                          <a:spcPts val="0"/>
                        </a:spcAft>
                      </a:pPr>
                      <a:endParaRPr lang="en-US" sz="1800">
                        <a:solidFill>
                          <a:srgbClr val="141414"/>
                        </a:solidFill>
                        <a:latin typeface="Arial"/>
                        <a:ea typeface="ＭＳ 明朝"/>
                        <a:cs typeface="Arial"/>
                      </a:endParaRPr>
                    </a:p>
                    <a:p>
                      <a:pPr marL="0" marR="0" algn="ctr">
                        <a:spcBef>
                          <a:spcPts val="0"/>
                        </a:spcBef>
                        <a:spcAft>
                          <a:spcPts val="0"/>
                        </a:spcAft>
                      </a:pPr>
                      <a:r>
                        <a:rPr lang="en-US" sz="1800">
                          <a:solidFill>
                            <a:srgbClr val="141414"/>
                          </a:solidFill>
                          <a:latin typeface="Arial"/>
                          <a:ea typeface="ＭＳ 明朝"/>
                          <a:cs typeface="Arial"/>
                        </a:rPr>
                        <a:t>2015-16</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a:solidFill>
                          <a:srgbClr val="1A1A1A"/>
                        </a:solidFill>
                        <a:latin typeface="Arial"/>
                        <a:ea typeface="ＭＳ 明朝"/>
                        <a:cs typeface="Arial"/>
                      </a:endParaRPr>
                    </a:p>
                    <a:p>
                      <a:pPr marL="0" marR="0" algn="ctr">
                        <a:spcBef>
                          <a:spcPts val="0"/>
                        </a:spcBef>
                        <a:spcAft>
                          <a:spcPts val="0"/>
                        </a:spcAft>
                      </a:pPr>
                      <a:r>
                        <a:rPr lang="en-US" sz="1800">
                          <a:solidFill>
                            <a:srgbClr val="1A1A1A"/>
                          </a:solidFill>
                          <a:latin typeface="Arial"/>
                          <a:ea typeface="ＭＳ 明朝"/>
                          <a:cs typeface="Arial"/>
                        </a:rPr>
                        <a:t>7.2 Million</a:t>
                      </a:r>
                      <a:endParaRPr lang="en-US" sz="110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en-US" sz="1800" dirty="0">
                        <a:latin typeface="Arial"/>
                        <a:ea typeface="ＭＳ 明朝"/>
                        <a:cs typeface="Arial"/>
                      </a:endParaRPr>
                    </a:p>
                    <a:p>
                      <a:pPr marL="0" marR="0" algn="ctr">
                        <a:spcBef>
                          <a:spcPts val="0"/>
                        </a:spcBef>
                        <a:spcAft>
                          <a:spcPts val="0"/>
                        </a:spcAft>
                      </a:pPr>
                      <a:r>
                        <a:rPr lang="en-US" sz="1800" dirty="0">
                          <a:solidFill>
                            <a:srgbClr val="FF0000"/>
                          </a:solidFill>
                          <a:latin typeface="Arial"/>
                          <a:ea typeface="ＭＳ 明朝"/>
                          <a:cs typeface="Arial"/>
                        </a:rPr>
                        <a:t>(6.4) Million</a:t>
                      </a:r>
                      <a:endParaRPr lang="en-US" sz="1100" dirty="0">
                        <a:latin typeface="Arial"/>
                        <a:ea typeface="ＭＳ 明朝"/>
                        <a:cs typeface="Times New Roman"/>
                      </a:endParaRPr>
                    </a:p>
                  </a:txBody>
                  <a:tcPr marL="55813" marR="55813"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3" name="Title 1"/>
          <p:cNvSpPr txBox="1">
            <a:spLocks/>
          </p:cNvSpPr>
          <p:nvPr/>
        </p:nvSpPr>
        <p:spPr bwMode="auto">
          <a:xfrm>
            <a:off x="457200" y="3810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Planned Use of Fund Balance*</a:t>
            </a:r>
            <a:endParaRPr kumimoji="0" lang="en-US" sz="4000" b="1" i="0" u="none" strike="noStrike" kern="1200" cap="none" spc="0" normalizeH="0" baseline="0" noProof="0" dirty="0">
              <a:ln>
                <a:noFill/>
              </a:ln>
              <a:solidFill>
                <a:schemeClr val="tx2"/>
              </a:solidFill>
              <a:effectLst/>
              <a:uLnTx/>
              <a:uFillTx/>
              <a:latin typeface="Tahoma" pitchFamily="34" charset="0"/>
              <a:ea typeface="Tahoma" pitchFamily="34" charset="0"/>
              <a:cs typeface="Tahoma" pitchFamily="34" charset="0"/>
            </a:endParaRPr>
          </a:p>
        </p:txBody>
      </p:sp>
      <p:sp>
        <p:nvSpPr>
          <p:cNvPr id="4" name="Title 1"/>
          <p:cNvSpPr txBox="1">
            <a:spLocks/>
          </p:cNvSpPr>
          <p:nvPr/>
        </p:nvSpPr>
        <p:spPr bwMode="auto">
          <a:xfrm>
            <a:off x="533400" y="49530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*Deficit</a:t>
            </a:r>
            <a:r>
              <a:rPr kumimoji="0" lang="en-US" sz="2400" b="1" i="1" u="none" strike="noStrike" kern="1200" cap="none" spc="0" normalizeH="0" noProof="0" dirty="0" smtClean="0">
                <a:ln>
                  <a:noFill/>
                </a:ln>
                <a:solidFill>
                  <a:schemeClr val="tx2"/>
                </a:solidFill>
                <a:effectLst/>
                <a:uLnTx/>
                <a:uFillTx/>
                <a:latin typeface="Tahoma" pitchFamily="34" charset="0"/>
                <a:ea typeface="Tahoma" pitchFamily="34" charset="0"/>
                <a:cs typeface="Tahoma" pitchFamily="34" charset="0"/>
              </a:rPr>
              <a:t> budgeting</a:t>
            </a:r>
            <a:endParaRPr kumimoji="0" lang="en-US" sz="2400" b="1" i="1" u="none" strike="noStrike" kern="1200" cap="none" spc="0" normalizeH="0" baseline="0" noProof="0" dirty="0">
              <a:ln>
                <a:noFill/>
              </a:ln>
              <a:solidFill>
                <a:schemeClr val="tx2"/>
              </a:solidFill>
              <a:effectLst/>
              <a:uLnTx/>
              <a:uFillTx/>
              <a:latin typeface="Tahoma" pitchFamily="34" charset="0"/>
              <a:ea typeface="Tahoma" pitchFamily="34" charset="0"/>
              <a:cs typeface="Tahoma" pitchFamily="34" charset="0"/>
            </a:endParaRPr>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7</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nvGraphicFramePr>
        <p:xfrm>
          <a:off x="685800" y="1066800"/>
          <a:ext cx="79248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bwMode="auto">
          <a:xfrm>
            <a:off x="457200" y="1524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Fund Balance</a:t>
            </a:r>
            <a:endParaRPr kumimoji="0" lang="en-US" sz="4000" b="1" i="0" u="none" strike="noStrike" kern="1200" cap="none" spc="0" normalizeH="0" baseline="0" noProof="0" dirty="0">
              <a:ln>
                <a:noFill/>
              </a:ln>
              <a:solidFill>
                <a:schemeClr val="tx2"/>
              </a:solidFill>
              <a:effectLst/>
              <a:uLnTx/>
              <a:uFillTx/>
              <a:latin typeface="Tahoma" pitchFamily="34" charset="0"/>
              <a:ea typeface="Tahoma" pitchFamily="34" charset="0"/>
              <a:cs typeface="Tahoma" pitchFamily="34" charset="0"/>
            </a:endParaRPr>
          </a:p>
        </p:txBody>
      </p:sp>
      <p:sp>
        <p:nvSpPr>
          <p:cNvPr id="4" name="Title 1"/>
          <p:cNvSpPr txBox="1">
            <a:spLocks/>
          </p:cNvSpPr>
          <p:nvPr/>
        </p:nvSpPr>
        <p:spPr bwMode="auto">
          <a:xfrm>
            <a:off x="533400" y="5029200"/>
            <a:ext cx="81534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smtClean="0">
                <a:ln>
                  <a:noFill/>
                </a:ln>
                <a:solidFill>
                  <a:schemeClr val="tx2"/>
                </a:solidFill>
                <a:effectLst/>
                <a:uLnTx/>
                <a:uFillTx/>
                <a:latin typeface="Tahoma" pitchFamily="34" charset="0"/>
                <a:ea typeface="Tahoma" pitchFamily="34" charset="0"/>
                <a:cs typeface="Tahoma" pitchFamily="34" charset="0"/>
              </a:rPr>
              <a:t>Over 90% Reduction in Unassigned Fund Balance over 4 Years</a:t>
            </a:r>
          </a:p>
        </p:txBody>
      </p:sp>
      <p:sp>
        <p:nvSpPr>
          <p:cNvPr id="5" name="TextBox 4"/>
          <p:cNvSpPr txBox="1"/>
          <p:nvPr/>
        </p:nvSpPr>
        <p:spPr>
          <a:xfrm>
            <a:off x="1981200" y="1371600"/>
            <a:ext cx="609600" cy="276999"/>
          </a:xfrm>
          <a:prstGeom prst="rect">
            <a:avLst/>
          </a:prstGeom>
          <a:noFill/>
        </p:spPr>
        <p:txBody>
          <a:bodyPr wrap="square" rtlCol="0">
            <a:spAutoFit/>
          </a:bodyPr>
          <a:lstStyle/>
          <a:p>
            <a:r>
              <a:rPr lang="en-US" sz="1200" dirty="0" smtClean="0"/>
              <a:t>$55.4</a:t>
            </a:r>
            <a:endParaRPr lang="en-US" sz="1200" dirty="0"/>
          </a:p>
        </p:txBody>
      </p:sp>
      <p:sp>
        <p:nvSpPr>
          <p:cNvPr id="6" name="TextBox 5"/>
          <p:cNvSpPr txBox="1"/>
          <p:nvPr/>
        </p:nvSpPr>
        <p:spPr>
          <a:xfrm>
            <a:off x="3048000" y="990600"/>
            <a:ext cx="609600" cy="276999"/>
          </a:xfrm>
          <a:prstGeom prst="rect">
            <a:avLst/>
          </a:prstGeom>
          <a:solidFill>
            <a:schemeClr val="bg1"/>
          </a:solidFill>
        </p:spPr>
        <p:txBody>
          <a:bodyPr wrap="square" rtlCol="0">
            <a:spAutoFit/>
          </a:bodyPr>
          <a:lstStyle/>
          <a:p>
            <a:r>
              <a:rPr lang="en-US" sz="1200" dirty="0" smtClean="0"/>
              <a:t>$69.3</a:t>
            </a:r>
            <a:endParaRPr lang="en-US" sz="1200" dirty="0"/>
          </a:p>
        </p:txBody>
      </p:sp>
      <p:sp>
        <p:nvSpPr>
          <p:cNvPr id="7" name="TextBox 6"/>
          <p:cNvSpPr txBox="1"/>
          <p:nvPr/>
        </p:nvSpPr>
        <p:spPr>
          <a:xfrm>
            <a:off x="4191000" y="1371600"/>
            <a:ext cx="609600" cy="276999"/>
          </a:xfrm>
          <a:prstGeom prst="rect">
            <a:avLst/>
          </a:prstGeom>
          <a:noFill/>
        </p:spPr>
        <p:txBody>
          <a:bodyPr wrap="square" rtlCol="0">
            <a:spAutoFit/>
          </a:bodyPr>
          <a:lstStyle/>
          <a:p>
            <a:r>
              <a:rPr lang="en-US" sz="1200" dirty="0" smtClean="0"/>
              <a:t>$57.0</a:t>
            </a:r>
            <a:endParaRPr lang="en-US" sz="1200" dirty="0"/>
          </a:p>
        </p:txBody>
      </p:sp>
      <p:sp>
        <p:nvSpPr>
          <p:cNvPr id="8" name="TextBox 7"/>
          <p:cNvSpPr txBox="1"/>
          <p:nvPr/>
        </p:nvSpPr>
        <p:spPr>
          <a:xfrm>
            <a:off x="5257800" y="2590800"/>
            <a:ext cx="609600" cy="276999"/>
          </a:xfrm>
          <a:prstGeom prst="rect">
            <a:avLst/>
          </a:prstGeom>
          <a:noFill/>
        </p:spPr>
        <p:txBody>
          <a:bodyPr wrap="square" rtlCol="0">
            <a:spAutoFit/>
          </a:bodyPr>
          <a:lstStyle/>
          <a:p>
            <a:r>
              <a:rPr lang="en-US" sz="1200" dirty="0" smtClean="0"/>
              <a:t>$31.1</a:t>
            </a:r>
            <a:endParaRPr lang="en-US" sz="1200" dirty="0"/>
          </a:p>
        </p:txBody>
      </p:sp>
      <p:sp>
        <p:nvSpPr>
          <p:cNvPr id="9" name="TextBox 8"/>
          <p:cNvSpPr txBox="1"/>
          <p:nvPr/>
        </p:nvSpPr>
        <p:spPr>
          <a:xfrm>
            <a:off x="6324600" y="3124200"/>
            <a:ext cx="609600" cy="253916"/>
          </a:xfrm>
          <a:prstGeom prst="rect">
            <a:avLst/>
          </a:prstGeom>
          <a:noFill/>
        </p:spPr>
        <p:txBody>
          <a:bodyPr wrap="square" rtlCol="0">
            <a:spAutoFit/>
          </a:bodyPr>
          <a:lstStyle/>
          <a:p>
            <a:r>
              <a:rPr lang="en-US" sz="1050" b="1" dirty="0" smtClean="0">
                <a:latin typeface="Tahoma" pitchFamily="34" charset="0"/>
                <a:ea typeface="Tahoma" pitchFamily="34" charset="0"/>
                <a:cs typeface="Tahoma" pitchFamily="34" charset="0"/>
              </a:rPr>
              <a:t>$12.7</a:t>
            </a:r>
            <a:endParaRPr lang="en-US" sz="1050" b="1" dirty="0">
              <a:latin typeface="Tahoma" pitchFamily="34" charset="0"/>
              <a:ea typeface="Tahoma" pitchFamily="34" charset="0"/>
              <a:cs typeface="Tahoma" pitchFamily="34" charset="0"/>
            </a:endParaRPr>
          </a:p>
        </p:txBody>
      </p:sp>
      <p:sp>
        <p:nvSpPr>
          <p:cNvPr id="11" name="TextBox 10"/>
          <p:cNvSpPr txBox="1"/>
          <p:nvPr/>
        </p:nvSpPr>
        <p:spPr>
          <a:xfrm>
            <a:off x="6400800" y="2618601"/>
            <a:ext cx="609600" cy="276999"/>
          </a:xfrm>
          <a:prstGeom prst="rect">
            <a:avLst/>
          </a:prstGeom>
          <a:noFill/>
        </p:spPr>
        <p:txBody>
          <a:bodyPr wrap="square" rtlCol="0">
            <a:spAutoFit/>
          </a:bodyPr>
          <a:lstStyle/>
          <a:p>
            <a:r>
              <a:rPr lang="en-US" sz="1200" dirty="0" smtClean="0"/>
              <a:t>$31.1</a:t>
            </a:r>
            <a:endParaRPr lang="en-US" sz="1200" dirty="0"/>
          </a:p>
        </p:txBody>
      </p:sp>
      <p:sp>
        <p:nvSpPr>
          <p:cNvPr id="12" name="TextBox 11"/>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8</a:t>
            </a: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990600"/>
          </a:xfrm>
        </p:spPr>
        <p:txBody>
          <a:bodyPr/>
          <a:lstStyle/>
          <a:p>
            <a:pPr algn="ctr"/>
            <a:r>
              <a:rPr lang="en-US" sz="3600" dirty="0" smtClean="0"/>
              <a:t>Why is the Fund Balance Important?</a:t>
            </a:r>
            <a:endParaRPr lang="en-US" sz="3600" dirty="0"/>
          </a:p>
        </p:txBody>
      </p:sp>
      <p:sp>
        <p:nvSpPr>
          <p:cNvPr id="3" name="Content Placeholder 2"/>
          <p:cNvSpPr>
            <a:spLocks noGrp="1"/>
          </p:cNvSpPr>
          <p:nvPr>
            <p:ph sz="quarter" idx="1"/>
          </p:nvPr>
        </p:nvSpPr>
        <p:spPr>
          <a:xfrm>
            <a:off x="457200" y="1371600"/>
            <a:ext cx="8153400" cy="4038600"/>
          </a:xfrm>
        </p:spPr>
        <p:txBody>
          <a:bodyPr/>
          <a:lstStyle/>
          <a:p>
            <a:r>
              <a:rPr lang="en-US" sz="2400" dirty="0" smtClean="0"/>
              <a:t>Impact on the District Bond Rating could be negatively impacted if fund balance declines.</a:t>
            </a:r>
          </a:p>
          <a:p>
            <a:r>
              <a:rPr lang="en-US" sz="2400" dirty="0" smtClean="0"/>
              <a:t>A lower bond rating would likely result in higher borrowing interest rates, costing taxpayers more money.</a:t>
            </a:r>
          </a:p>
          <a:p>
            <a:r>
              <a:rPr lang="en-US" sz="2400" dirty="0" smtClean="0"/>
              <a:t>Fund balance decline will mean increased borrowing for short term tax anticipation notes and possibly at a higher interest rate.</a:t>
            </a:r>
          </a:p>
          <a:p>
            <a:r>
              <a:rPr lang="en-US" sz="2400" dirty="0" smtClean="0"/>
              <a:t>Recovering a better bond rating after a downgrade is a multi-year process.</a:t>
            </a:r>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9</a:t>
            </a:r>
            <a:endParaRPr lang="en-US" sz="1200" dirty="0">
              <a:solidFill>
                <a:schemeClr val="bg1"/>
              </a:solidFill>
            </a:endParaRPr>
          </a:p>
        </p:txBody>
      </p:sp>
    </p:spTree>
    <p:extLst>
      <p:ext uri="{BB962C8B-B14F-4D97-AF65-F5344CB8AC3E}">
        <p14:creationId xmlns="" xmlns:p14="http://schemas.microsoft.com/office/powerpoint/2010/main" val="906206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990600"/>
          </a:xfrm>
        </p:spPr>
        <p:txBody>
          <a:bodyPr/>
          <a:lstStyle/>
          <a:p>
            <a:pPr algn="ctr"/>
            <a:r>
              <a:rPr lang="en-US" sz="3600" dirty="0" smtClean="0"/>
              <a:t>Ensuring Future Financial Stability</a:t>
            </a:r>
            <a:endParaRPr lang="en-US" sz="3600" dirty="0"/>
          </a:p>
        </p:txBody>
      </p:sp>
      <p:sp>
        <p:nvSpPr>
          <p:cNvPr id="3" name="Content Placeholder 2"/>
          <p:cNvSpPr>
            <a:spLocks noGrp="1"/>
          </p:cNvSpPr>
          <p:nvPr>
            <p:ph sz="quarter" idx="1"/>
          </p:nvPr>
        </p:nvSpPr>
        <p:spPr>
          <a:xfrm>
            <a:off x="612648" y="1600200"/>
            <a:ext cx="8153400" cy="3048000"/>
          </a:xfrm>
        </p:spPr>
        <p:txBody>
          <a:bodyPr/>
          <a:lstStyle/>
          <a:p>
            <a:r>
              <a:rPr lang="en-US" dirty="0" smtClean="0"/>
              <a:t>Changes in Practice</a:t>
            </a:r>
          </a:p>
          <a:p>
            <a:r>
              <a:rPr lang="en-US" dirty="0" smtClean="0"/>
              <a:t>Changes in Policy</a:t>
            </a:r>
          </a:p>
          <a:p>
            <a:r>
              <a:rPr lang="en-US" dirty="0" smtClean="0"/>
              <a:t>Budget Reductions</a:t>
            </a:r>
          </a:p>
          <a:p>
            <a:r>
              <a:rPr lang="en-US" dirty="0" smtClean="0"/>
              <a:t>Systemic Issues</a:t>
            </a:r>
          </a:p>
          <a:p>
            <a:r>
              <a:rPr lang="en-US" dirty="0" smtClean="0"/>
              <a:t>Longer-Term Considerations</a:t>
            </a:r>
            <a:endParaRPr lang="en-US"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10</a:t>
            </a:r>
            <a:endParaRPr lang="en-US" sz="1200" dirty="0">
              <a:solidFill>
                <a:schemeClr val="bg1"/>
              </a:solidFill>
            </a:endParaRPr>
          </a:p>
        </p:txBody>
      </p:sp>
    </p:spTree>
    <p:extLst>
      <p:ext uri="{BB962C8B-B14F-4D97-AF65-F5344CB8AC3E}">
        <p14:creationId xmlns="" xmlns:p14="http://schemas.microsoft.com/office/powerpoint/2010/main" val="2689529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4000" dirty="0" smtClean="0"/>
              <a:t>Changes in Practice</a:t>
            </a:r>
            <a:endParaRPr lang="en-US" sz="4000" dirty="0"/>
          </a:p>
        </p:txBody>
      </p:sp>
      <p:grpSp>
        <p:nvGrpSpPr>
          <p:cNvPr id="11" name="Group 10"/>
          <p:cNvGrpSpPr/>
          <p:nvPr/>
        </p:nvGrpSpPr>
        <p:grpSpPr>
          <a:xfrm>
            <a:off x="1524000" y="990600"/>
            <a:ext cx="5905500" cy="4752873"/>
            <a:chOff x="1786787" y="1645389"/>
            <a:chExt cx="5905500" cy="4752873"/>
          </a:xfrm>
        </p:grpSpPr>
        <p:pic>
          <p:nvPicPr>
            <p:cNvPr id="31748" name="Picture 4" descr="https://encrypted-tbn0.gstatic.com/images?q=tbn:ANd9GcSv4eyqXCb-Fmbr5jFQWU0qqqGiACqwR2328H9kGk7rxMhwx74NcQ">
              <a:hlinkClick r:id="rId2"/>
            </p:cNvPr>
            <p:cNvPicPr>
              <a:picLocks noChangeAspect="1" noChangeArrowheads="1"/>
            </p:cNvPicPr>
            <p:nvPr/>
          </p:nvPicPr>
          <p:blipFill>
            <a:blip r:embed="rId3" cstate="print"/>
            <a:srcRect/>
            <a:stretch>
              <a:fillRect/>
            </a:stretch>
          </p:blipFill>
          <p:spPr bwMode="auto">
            <a:xfrm>
              <a:off x="1786787" y="1645389"/>
              <a:ext cx="5905500" cy="4752873"/>
            </a:xfrm>
            <a:prstGeom prst="rect">
              <a:avLst/>
            </a:prstGeom>
            <a:noFill/>
          </p:spPr>
        </p:pic>
        <p:sp>
          <p:nvSpPr>
            <p:cNvPr id="16" name="TextBox 15"/>
            <p:cNvSpPr txBox="1"/>
            <p:nvPr/>
          </p:nvSpPr>
          <p:spPr>
            <a:xfrm>
              <a:off x="3821831" y="5093141"/>
              <a:ext cx="1560968" cy="307777"/>
            </a:xfrm>
            <a:prstGeom prst="rect">
              <a:avLst/>
            </a:prstGeom>
            <a:noFill/>
          </p:spPr>
          <p:txBody>
            <a:bodyPr wrap="square" rtlCol="0">
              <a:spAutoFit/>
            </a:bodyPr>
            <a:lstStyle/>
            <a:p>
              <a:pPr algn="ctr"/>
              <a:r>
                <a:rPr lang="en-US" sz="1400" dirty="0" smtClean="0"/>
                <a:t>Defined Process</a:t>
              </a:r>
              <a:endParaRPr lang="en-US" sz="1400" dirty="0"/>
            </a:p>
          </p:txBody>
        </p:sp>
        <p:sp>
          <p:nvSpPr>
            <p:cNvPr id="17" name="TextBox 16"/>
            <p:cNvSpPr txBox="1"/>
            <p:nvPr/>
          </p:nvSpPr>
          <p:spPr>
            <a:xfrm>
              <a:off x="3744197" y="5445658"/>
              <a:ext cx="1707360" cy="307777"/>
            </a:xfrm>
            <a:prstGeom prst="rect">
              <a:avLst/>
            </a:prstGeom>
            <a:noFill/>
          </p:spPr>
          <p:txBody>
            <a:bodyPr wrap="square" rtlCol="0">
              <a:spAutoFit/>
            </a:bodyPr>
            <a:lstStyle/>
            <a:p>
              <a:pPr algn="ctr"/>
              <a:r>
                <a:rPr lang="en-US" sz="1400" dirty="0" smtClean="0"/>
                <a:t>Required Training</a:t>
              </a:r>
              <a:endParaRPr lang="en-US" sz="1400" dirty="0"/>
            </a:p>
          </p:txBody>
        </p:sp>
        <p:sp>
          <p:nvSpPr>
            <p:cNvPr id="18" name="TextBox 17"/>
            <p:cNvSpPr txBox="1"/>
            <p:nvPr/>
          </p:nvSpPr>
          <p:spPr>
            <a:xfrm>
              <a:off x="3386987" y="5814188"/>
              <a:ext cx="2514600" cy="307777"/>
            </a:xfrm>
            <a:prstGeom prst="rect">
              <a:avLst/>
            </a:prstGeom>
            <a:noFill/>
          </p:spPr>
          <p:txBody>
            <a:bodyPr wrap="square" rtlCol="0">
              <a:spAutoFit/>
            </a:bodyPr>
            <a:lstStyle/>
            <a:p>
              <a:pPr algn="ctr"/>
              <a:r>
                <a:rPr lang="en-US" sz="1400" dirty="0" smtClean="0"/>
                <a:t>Performance Monitoring</a:t>
              </a:r>
              <a:endParaRPr lang="en-US" sz="1400" dirty="0"/>
            </a:p>
          </p:txBody>
        </p:sp>
        <p:sp>
          <p:nvSpPr>
            <p:cNvPr id="12" name="TextBox 11"/>
            <p:cNvSpPr txBox="1"/>
            <p:nvPr/>
          </p:nvSpPr>
          <p:spPr>
            <a:xfrm>
              <a:off x="2991780" y="2191358"/>
              <a:ext cx="3545445" cy="523220"/>
            </a:xfrm>
            <a:prstGeom prst="rect">
              <a:avLst/>
            </a:prstGeom>
            <a:noFill/>
          </p:spPr>
          <p:txBody>
            <a:bodyPr wrap="square" rtlCol="0">
              <a:spAutoFit/>
            </a:bodyPr>
            <a:lstStyle/>
            <a:p>
              <a:pPr algn="ctr"/>
              <a:r>
                <a:rPr lang="en-US" sz="2800" dirty="0" smtClean="0"/>
                <a:t>Fiscal Responsibility</a:t>
              </a:r>
              <a:endParaRPr lang="en-US" sz="2800" dirty="0"/>
            </a:p>
          </p:txBody>
        </p:sp>
        <p:sp>
          <p:nvSpPr>
            <p:cNvPr id="15" name="TextBox 14"/>
            <p:cNvSpPr txBox="1"/>
            <p:nvPr/>
          </p:nvSpPr>
          <p:spPr>
            <a:xfrm rot="16200000">
              <a:off x="5209554" y="3788599"/>
              <a:ext cx="1837425" cy="369332"/>
            </a:xfrm>
            <a:prstGeom prst="rect">
              <a:avLst/>
            </a:prstGeom>
            <a:noFill/>
          </p:spPr>
          <p:txBody>
            <a:bodyPr wrap="square" rtlCol="0">
              <a:spAutoFit/>
            </a:bodyPr>
            <a:lstStyle/>
            <a:p>
              <a:pPr algn="ctr"/>
              <a:r>
                <a:rPr lang="en-US" dirty="0" smtClean="0"/>
                <a:t>Accountability</a:t>
              </a:r>
              <a:endParaRPr lang="en-US" dirty="0"/>
            </a:p>
          </p:txBody>
        </p:sp>
        <p:sp>
          <p:nvSpPr>
            <p:cNvPr id="14" name="TextBox 13"/>
            <p:cNvSpPr txBox="1"/>
            <p:nvPr/>
          </p:nvSpPr>
          <p:spPr>
            <a:xfrm rot="16200000">
              <a:off x="3846580" y="3858246"/>
              <a:ext cx="1837425" cy="369332"/>
            </a:xfrm>
            <a:prstGeom prst="rect">
              <a:avLst/>
            </a:prstGeom>
            <a:noFill/>
          </p:spPr>
          <p:txBody>
            <a:bodyPr wrap="square" rtlCol="0">
              <a:spAutoFit/>
            </a:bodyPr>
            <a:lstStyle/>
            <a:p>
              <a:pPr algn="ctr"/>
              <a:r>
                <a:rPr lang="en-US" dirty="0" smtClean="0"/>
                <a:t>Budget Control</a:t>
              </a:r>
              <a:endParaRPr lang="en-US" dirty="0"/>
            </a:p>
          </p:txBody>
        </p:sp>
        <p:sp>
          <p:nvSpPr>
            <p:cNvPr id="13" name="TextBox 12"/>
            <p:cNvSpPr txBox="1"/>
            <p:nvPr/>
          </p:nvSpPr>
          <p:spPr>
            <a:xfrm rot="16200000">
              <a:off x="2339475" y="3664273"/>
              <a:ext cx="2194681" cy="646331"/>
            </a:xfrm>
            <a:prstGeom prst="rect">
              <a:avLst/>
            </a:prstGeom>
            <a:noFill/>
          </p:spPr>
          <p:txBody>
            <a:bodyPr wrap="square" rtlCol="0">
              <a:spAutoFit/>
            </a:bodyPr>
            <a:lstStyle/>
            <a:p>
              <a:pPr algn="ctr"/>
              <a:r>
                <a:rPr lang="en-US" dirty="0" smtClean="0"/>
                <a:t>Improvements</a:t>
              </a:r>
            </a:p>
            <a:p>
              <a:pPr algn="ctr"/>
              <a:r>
                <a:rPr lang="en-US" dirty="0" smtClean="0"/>
                <a:t>System Utilization</a:t>
              </a:r>
              <a:endParaRPr lang="en-US" dirty="0"/>
            </a:p>
          </p:txBody>
        </p:sp>
      </p:grpSp>
      <p:sp>
        <p:nvSpPr>
          <p:cNvPr id="20" name="TextBox 19"/>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11</a:t>
            </a:r>
            <a:endParaRPr lang="en-US" sz="1200" dirty="0">
              <a:solidFill>
                <a:schemeClr val="bg1"/>
              </a:solidFill>
            </a:endParaRPr>
          </a:p>
        </p:txBody>
      </p:sp>
    </p:spTree>
    <p:extLst>
      <p:ext uri="{BB962C8B-B14F-4D97-AF65-F5344CB8AC3E}">
        <p14:creationId xmlns:p14="http://schemas.microsoft.com/office/powerpoint/2010/main" xmlns="" val="3592018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990600"/>
          </a:xfrm>
        </p:spPr>
        <p:txBody>
          <a:bodyPr/>
          <a:lstStyle/>
          <a:p>
            <a:pPr algn="ctr"/>
            <a:r>
              <a:rPr lang="en-US" sz="4000" dirty="0" smtClean="0"/>
              <a:t>Changes in Practice</a:t>
            </a:r>
            <a:endParaRPr lang="en-US" sz="4000" dirty="0"/>
          </a:p>
        </p:txBody>
      </p:sp>
      <p:sp>
        <p:nvSpPr>
          <p:cNvPr id="3" name="Content Placeholder 2"/>
          <p:cNvSpPr>
            <a:spLocks noGrp="1"/>
          </p:cNvSpPr>
          <p:nvPr>
            <p:ph sz="quarter" idx="1"/>
          </p:nvPr>
        </p:nvSpPr>
        <p:spPr>
          <a:xfrm>
            <a:off x="228600" y="990600"/>
            <a:ext cx="8458200" cy="4495800"/>
          </a:xfrm>
        </p:spPr>
        <p:txBody>
          <a:bodyPr/>
          <a:lstStyle/>
          <a:p>
            <a:r>
              <a:rPr lang="en-US" sz="2000" dirty="0" smtClean="0"/>
              <a:t>Reducing the degree of distributed authority, school-based autonomy (examples follow).</a:t>
            </a:r>
          </a:p>
          <a:p>
            <a:endParaRPr lang="en-US" sz="2000" dirty="0" smtClean="0"/>
          </a:p>
          <a:p>
            <a:r>
              <a:rPr lang="en-US" sz="2000" dirty="0" smtClean="0"/>
              <a:t>The financial staff has ceased an ongoing practice of schools and departments submitting point change forms (PCF).  The PCF is the practice of adjusting the school allocations to “buy” more staff.  For example, changing an allocation for a teacher to buy two teacher assistants, or saving a .5 teacher allocation until second semester to buy a 1.0 teacher.  With all of the position movement the District was never able to stop and reconcile the payroll budget.</a:t>
            </a:r>
          </a:p>
          <a:p>
            <a:endParaRPr lang="en-US" sz="2000" dirty="0" smtClean="0"/>
          </a:p>
          <a:p>
            <a:r>
              <a:rPr lang="en-US" sz="2000" dirty="0" smtClean="0"/>
              <a:t>There will be a new process for point changes:  July 1, 2016 to 7</a:t>
            </a:r>
            <a:r>
              <a:rPr lang="en-US" sz="2000" baseline="30000" dirty="0" smtClean="0"/>
              <a:t>th</a:t>
            </a:r>
            <a:r>
              <a:rPr lang="en-US" sz="2000" dirty="0" smtClean="0"/>
              <a:t> day – no changes.  After October 1, 2016 – no changes.</a:t>
            </a:r>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12</a:t>
            </a:r>
            <a:endParaRPr lang="en-US" sz="1200" dirty="0">
              <a:solidFill>
                <a:schemeClr val="bg1"/>
              </a:solidFill>
            </a:endParaRPr>
          </a:p>
        </p:txBody>
      </p:sp>
    </p:spTree>
    <p:extLst>
      <p:ext uri="{BB962C8B-B14F-4D97-AF65-F5344CB8AC3E}">
        <p14:creationId xmlns="" xmlns:p14="http://schemas.microsoft.com/office/powerpoint/2010/main" val="3592018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990600"/>
          </a:xfrm>
        </p:spPr>
        <p:txBody>
          <a:bodyPr/>
          <a:lstStyle/>
          <a:p>
            <a:pPr algn="ctr"/>
            <a:r>
              <a:rPr lang="en-US" sz="4000" dirty="0" smtClean="0"/>
              <a:t>Changes in Practice</a:t>
            </a:r>
            <a:endParaRPr lang="en-US" sz="4000" dirty="0"/>
          </a:p>
        </p:txBody>
      </p:sp>
      <p:sp>
        <p:nvSpPr>
          <p:cNvPr id="3" name="Content Placeholder 2"/>
          <p:cNvSpPr>
            <a:spLocks noGrp="1"/>
          </p:cNvSpPr>
          <p:nvPr>
            <p:ph sz="quarter" idx="1"/>
          </p:nvPr>
        </p:nvSpPr>
        <p:spPr>
          <a:xfrm>
            <a:off x="228600" y="990600"/>
            <a:ext cx="8458200" cy="4495800"/>
          </a:xfrm>
        </p:spPr>
        <p:txBody>
          <a:bodyPr/>
          <a:lstStyle/>
          <a:p>
            <a:r>
              <a:rPr lang="en-US" sz="2400" dirty="0" smtClean="0"/>
              <a:t>The Contract Recommendation Form (CRF) is a budgeting document used to identify all positions in accordance to the number of allocations.  The finance staff has reconciled the CRF to ensure schools have not exceeded allocations.</a:t>
            </a:r>
          </a:p>
          <a:p>
            <a:endParaRPr lang="en-US" sz="2400" dirty="0" smtClean="0"/>
          </a:p>
          <a:p>
            <a:r>
              <a:rPr lang="en-US" sz="2400" dirty="0" smtClean="0"/>
              <a:t>The staff also reconciled the employees’ actual payroll to the payroll budget after visiting each school to make sure everyone at the school was accounted for.</a:t>
            </a:r>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13</a:t>
            </a:r>
            <a:endParaRPr lang="en-US" sz="1200" dirty="0">
              <a:solidFill>
                <a:schemeClr val="bg1"/>
              </a:solidFill>
            </a:endParaRPr>
          </a:p>
        </p:txBody>
      </p:sp>
    </p:spTree>
    <p:extLst>
      <p:ext uri="{BB962C8B-B14F-4D97-AF65-F5344CB8AC3E}">
        <p14:creationId xmlns="" xmlns:p14="http://schemas.microsoft.com/office/powerpoint/2010/main" val="3592018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990600"/>
          </a:xfrm>
        </p:spPr>
        <p:txBody>
          <a:bodyPr/>
          <a:lstStyle/>
          <a:p>
            <a:pPr algn="ctr"/>
            <a:r>
              <a:rPr lang="en-US" sz="4000" dirty="0" smtClean="0"/>
              <a:t>Changes in Procedure</a:t>
            </a:r>
            <a:endParaRPr lang="en-US" sz="4000" dirty="0"/>
          </a:p>
        </p:txBody>
      </p:sp>
      <p:sp>
        <p:nvSpPr>
          <p:cNvPr id="3" name="Content Placeholder 2"/>
          <p:cNvSpPr>
            <a:spLocks noGrp="1"/>
          </p:cNvSpPr>
          <p:nvPr>
            <p:ph sz="quarter" idx="1"/>
          </p:nvPr>
        </p:nvSpPr>
        <p:spPr>
          <a:xfrm>
            <a:off x="228600" y="990600"/>
            <a:ext cx="8458200" cy="4495800"/>
          </a:xfrm>
        </p:spPr>
        <p:txBody>
          <a:bodyPr/>
          <a:lstStyle/>
          <a:p>
            <a:r>
              <a:rPr lang="en-US" sz="2400" dirty="0" smtClean="0"/>
              <a:t>Once this reconciliation was completed the finance staff was able to create a comprehensive list of general operating fund vacancies.  We are in the process of verifying the list with the Human Resources Department.</a:t>
            </a:r>
          </a:p>
          <a:p>
            <a:endParaRPr lang="en-US" sz="2400" dirty="0" smtClean="0"/>
          </a:p>
          <a:p>
            <a:r>
              <a:rPr lang="en-US" sz="2400" dirty="0" smtClean="0"/>
              <a:t>An email was sent out to every school and department that shows a deficit in the printing and overtime accounts instructing schools to cover the deficits.</a:t>
            </a:r>
          </a:p>
          <a:p>
            <a:endParaRPr lang="en-US" sz="2400" dirty="0" smtClean="0"/>
          </a:p>
          <a:p>
            <a:r>
              <a:rPr lang="en-US" sz="2400" dirty="0" smtClean="0"/>
              <a:t>The finance staff is reviewing all “lump sum” forms submitted for payment for availability of budget.</a:t>
            </a:r>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14</a:t>
            </a:r>
            <a:endParaRPr lang="en-US" sz="1200" dirty="0">
              <a:solidFill>
                <a:schemeClr val="bg1"/>
              </a:solidFill>
            </a:endParaRPr>
          </a:p>
        </p:txBody>
      </p:sp>
    </p:spTree>
    <p:extLst>
      <p:ext uri="{BB962C8B-B14F-4D97-AF65-F5344CB8AC3E}">
        <p14:creationId xmlns="" xmlns:p14="http://schemas.microsoft.com/office/powerpoint/2010/main" val="3592018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990600"/>
          </a:xfrm>
        </p:spPr>
        <p:txBody>
          <a:bodyPr/>
          <a:lstStyle/>
          <a:p>
            <a:pPr algn="ctr"/>
            <a:r>
              <a:rPr lang="en-US" sz="4000" dirty="0" smtClean="0"/>
              <a:t>Changes in Procedure</a:t>
            </a:r>
            <a:endParaRPr lang="en-US" sz="4000" dirty="0"/>
          </a:p>
        </p:txBody>
      </p:sp>
      <p:sp>
        <p:nvSpPr>
          <p:cNvPr id="3" name="Content Placeholder 2"/>
          <p:cNvSpPr>
            <a:spLocks noGrp="1"/>
          </p:cNvSpPr>
          <p:nvPr>
            <p:ph sz="quarter" idx="1"/>
          </p:nvPr>
        </p:nvSpPr>
        <p:spPr>
          <a:xfrm>
            <a:off x="228600" y="1143000"/>
            <a:ext cx="8458200" cy="4343400"/>
          </a:xfrm>
        </p:spPr>
        <p:txBody>
          <a:bodyPr/>
          <a:lstStyle/>
          <a:p>
            <a:r>
              <a:rPr lang="en-US" sz="2400" dirty="0" smtClean="0"/>
              <a:t>We have implemented the payroll encumbering module in the MUNIS system.  Benefit encumbering will be implemented in January.  This process will help departments monitor the payroll budget.</a:t>
            </a:r>
          </a:p>
          <a:p>
            <a:endParaRPr lang="en-US" sz="2400" dirty="0" smtClean="0"/>
          </a:p>
          <a:p>
            <a:r>
              <a:rPr lang="en-US" sz="2400" dirty="0" smtClean="0"/>
              <a:t>Human Resources is reviewing the use of Kelly Services:</a:t>
            </a:r>
          </a:p>
          <a:p>
            <a:pPr lvl="1"/>
            <a:r>
              <a:rPr lang="en-US" sz="2100" dirty="0" smtClean="0"/>
              <a:t>Ensuring substitute work is charged to correct funding sources.</a:t>
            </a:r>
          </a:p>
          <a:p>
            <a:pPr lvl="1"/>
            <a:r>
              <a:rPr lang="en-US" sz="2100" dirty="0" smtClean="0"/>
              <a:t>Means of acquiring subs is inefficient.  Moving toward a single point of contact in every school.</a:t>
            </a:r>
          </a:p>
          <a:p>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15</a:t>
            </a:r>
            <a:endParaRPr lang="en-US" sz="1200" dirty="0">
              <a:solidFill>
                <a:schemeClr val="bg1"/>
              </a:solidFill>
            </a:endParaRPr>
          </a:p>
        </p:txBody>
      </p:sp>
    </p:spTree>
    <p:extLst>
      <p:ext uri="{BB962C8B-B14F-4D97-AF65-F5344CB8AC3E}">
        <p14:creationId xmlns="" xmlns:p14="http://schemas.microsoft.com/office/powerpoint/2010/main" val="3592018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3600" dirty="0" smtClean="0"/>
              <a:t>System Utilization</a:t>
            </a:r>
            <a:endParaRPr lang="en-US" sz="3600" dirty="0"/>
          </a:p>
        </p:txBody>
      </p:sp>
      <p:sp>
        <p:nvSpPr>
          <p:cNvPr id="3" name="Content Placeholder 2"/>
          <p:cNvSpPr>
            <a:spLocks noGrp="1"/>
          </p:cNvSpPr>
          <p:nvPr>
            <p:ph sz="quarter" idx="1"/>
          </p:nvPr>
        </p:nvSpPr>
        <p:spPr>
          <a:xfrm>
            <a:off x="533400" y="1219200"/>
            <a:ext cx="8229600" cy="4495800"/>
          </a:xfrm>
        </p:spPr>
        <p:txBody>
          <a:bodyPr>
            <a:normAutofit/>
          </a:bodyPr>
          <a:lstStyle/>
          <a:p>
            <a:pPr marL="0" indent="0">
              <a:buNone/>
            </a:pPr>
            <a:r>
              <a:rPr lang="en-US" sz="2400" dirty="0" smtClean="0"/>
              <a:t>Fully utilize and integrate financial software (MUNIS) and legacy systems (</a:t>
            </a:r>
            <a:r>
              <a:rPr lang="en-US" sz="2400" dirty="0" err="1" smtClean="0"/>
              <a:t>KRONOS</a:t>
            </a:r>
            <a:r>
              <a:rPr lang="en-US" sz="2400" dirty="0" smtClean="0"/>
              <a:t>, AppliTrack, KASS, Harbor, etc.) to create an environment of accuracy, efficiency, and reduction of human error.</a:t>
            </a:r>
          </a:p>
          <a:p>
            <a:pPr marL="0" indent="0">
              <a:buNone/>
            </a:pPr>
            <a:endParaRPr lang="en-US" sz="2400" dirty="0" smtClean="0"/>
          </a:p>
          <a:p>
            <a:r>
              <a:rPr lang="en-US" sz="2400" dirty="0" smtClean="0"/>
              <a:t>Continue district-wide implementation of </a:t>
            </a:r>
            <a:r>
              <a:rPr lang="en-US" sz="2400" dirty="0" err="1" smtClean="0"/>
              <a:t>KRONOS</a:t>
            </a:r>
            <a:r>
              <a:rPr lang="en-US" sz="2400" dirty="0" smtClean="0"/>
              <a:t> (electronic timekeeping system).</a:t>
            </a:r>
          </a:p>
          <a:p>
            <a:endParaRPr lang="en-US" sz="2400" dirty="0" smtClean="0"/>
          </a:p>
          <a:p>
            <a:r>
              <a:rPr lang="en-US" sz="2400" dirty="0" smtClean="0"/>
              <a:t>Ensure timely system upgrades and training.</a:t>
            </a:r>
          </a:p>
          <a:p>
            <a:endParaRPr lang="en-US" sz="2400" dirty="0" smtClean="0"/>
          </a:p>
          <a:p>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16</a:t>
            </a:r>
            <a:endParaRPr lang="en-US" sz="1200" dirty="0">
              <a:solidFill>
                <a:schemeClr val="bg1"/>
              </a:solidFill>
            </a:endParaRPr>
          </a:p>
        </p:txBody>
      </p:sp>
    </p:spTree>
    <p:extLst>
      <p:ext uri="{BB962C8B-B14F-4D97-AF65-F5344CB8AC3E}">
        <p14:creationId xmlns="" xmlns:p14="http://schemas.microsoft.com/office/powerpoint/2010/main" val="3300272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3600" dirty="0" smtClean="0"/>
              <a:t>Budget Control</a:t>
            </a:r>
            <a:endParaRPr lang="en-US" sz="3600" dirty="0"/>
          </a:p>
        </p:txBody>
      </p:sp>
      <p:sp>
        <p:nvSpPr>
          <p:cNvPr id="3" name="Content Placeholder 2"/>
          <p:cNvSpPr>
            <a:spLocks noGrp="1"/>
          </p:cNvSpPr>
          <p:nvPr>
            <p:ph sz="quarter" idx="1"/>
          </p:nvPr>
        </p:nvSpPr>
        <p:spPr>
          <a:xfrm>
            <a:off x="533400" y="1066800"/>
            <a:ext cx="8229600" cy="4495800"/>
          </a:xfrm>
        </p:spPr>
        <p:txBody>
          <a:bodyPr>
            <a:normAutofit fontScale="92500" lnSpcReduction="20000"/>
          </a:bodyPr>
          <a:lstStyle/>
          <a:p>
            <a:pPr marL="0" indent="0">
              <a:buNone/>
            </a:pPr>
            <a:r>
              <a:rPr lang="en-US" sz="2400" dirty="0" smtClean="0"/>
              <a:t>Provide training and tools to allow principals/managers the ability to oversee, in real-time, their school/department Board approved budget and ongoing expenditures; thus creating shared fiscal responsibility.</a:t>
            </a:r>
          </a:p>
          <a:p>
            <a:pPr marL="0" indent="0">
              <a:buNone/>
            </a:pPr>
            <a:endParaRPr lang="en-US" sz="2400" dirty="0" smtClean="0"/>
          </a:p>
          <a:p>
            <a:r>
              <a:rPr lang="en-US" sz="2400" dirty="0" smtClean="0"/>
              <a:t>Mandatory district-wide training focused on accessing and understanding year-to-date variances within each account associated with the school/department.</a:t>
            </a:r>
          </a:p>
          <a:p>
            <a:endParaRPr lang="en-US" sz="2400" dirty="0" smtClean="0"/>
          </a:p>
          <a:p>
            <a:r>
              <a:rPr lang="en-US" sz="2400" dirty="0" smtClean="0"/>
              <a:t>Implement monthly budget vs. actual reviews by school/ department.</a:t>
            </a:r>
          </a:p>
          <a:p>
            <a:endParaRPr lang="en-US" sz="2400" dirty="0" smtClean="0"/>
          </a:p>
          <a:p>
            <a:r>
              <a:rPr lang="en-US" sz="2400" dirty="0" smtClean="0"/>
              <a:t>Utilize MUNIS to generate accurate and up-to-date staffing reports.</a:t>
            </a:r>
          </a:p>
          <a:p>
            <a:endParaRPr lang="en-US" sz="2400" dirty="0" smtClean="0"/>
          </a:p>
          <a:p>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17</a:t>
            </a:r>
            <a:endParaRPr lang="en-US" sz="1200" dirty="0">
              <a:solidFill>
                <a:schemeClr val="bg1"/>
              </a:solidFill>
            </a:endParaRPr>
          </a:p>
        </p:txBody>
      </p:sp>
    </p:spTree>
    <p:extLst>
      <p:ext uri="{BB962C8B-B14F-4D97-AF65-F5344CB8AC3E}">
        <p14:creationId xmlns="" xmlns:p14="http://schemas.microsoft.com/office/powerpoint/2010/main" val="3300272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3600" dirty="0" smtClean="0"/>
              <a:t>Accountability</a:t>
            </a:r>
            <a:endParaRPr lang="en-US" sz="3600" dirty="0"/>
          </a:p>
        </p:txBody>
      </p:sp>
      <p:sp>
        <p:nvSpPr>
          <p:cNvPr id="3" name="Content Placeholder 2"/>
          <p:cNvSpPr>
            <a:spLocks noGrp="1"/>
          </p:cNvSpPr>
          <p:nvPr>
            <p:ph sz="quarter" idx="1"/>
          </p:nvPr>
        </p:nvSpPr>
        <p:spPr>
          <a:xfrm>
            <a:off x="533400" y="1066800"/>
            <a:ext cx="8229600" cy="4495800"/>
          </a:xfrm>
        </p:spPr>
        <p:txBody>
          <a:bodyPr>
            <a:normAutofit fontScale="85000" lnSpcReduction="10000"/>
          </a:bodyPr>
          <a:lstStyle/>
          <a:p>
            <a:pPr marL="0" indent="0">
              <a:buNone/>
            </a:pPr>
            <a:r>
              <a:rPr lang="en-US" sz="2400" dirty="0" smtClean="0"/>
              <a:t>Consistently hold employees accountable for adhering to defined policies, procedures, and best practices.</a:t>
            </a:r>
          </a:p>
          <a:p>
            <a:pPr marL="0" indent="0">
              <a:buNone/>
            </a:pPr>
            <a:endParaRPr lang="en-US" sz="2400" dirty="0" smtClean="0"/>
          </a:p>
          <a:p>
            <a:r>
              <a:rPr lang="en-US" sz="2400" dirty="0" smtClean="0"/>
              <a:t>Institute effective practices, procedures, and policies and adhere to them.  “Exceptions” result in inconsistencies, inefficiencies, and low credibility.  They also make the District susceptible to employee complaints, negative press, audit findings, and lawsuits.</a:t>
            </a:r>
          </a:p>
          <a:p>
            <a:endParaRPr lang="en-US" sz="2400" dirty="0" smtClean="0"/>
          </a:p>
          <a:p>
            <a:r>
              <a:rPr lang="en-US" sz="2400" dirty="0" smtClean="0"/>
              <a:t>Incorporate a budget management related line item within the established performance evaluation tool.</a:t>
            </a:r>
          </a:p>
          <a:p>
            <a:endParaRPr lang="en-US" sz="2400" dirty="0" smtClean="0"/>
          </a:p>
          <a:p>
            <a:r>
              <a:rPr lang="en-US" sz="2400" dirty="0" smtClean="0"/>
              <a:t>Enforce the already established progressive discipline policy (</a:t>
            </a:r>
            <a:r>
              <a:rPr lang="en-US" sz="2400" dirty="0" err="1" smtClean="0"/>
              <a:t>GBEBAA</a:t>
            </a:r>
            <a:r>
              <a:rPr lang="en-US" sz="2400" dirty="0" smtClean="0"/>
              <a:t>) for any employee who fails to observe defined policies and procedures.</a:t>
            </a:r>
          </a:p>
          <a:p>
            <a:endParaRPr lang="en-US" sz="2400" dirty="0" smtClean="0"/>
          </a:p>
          <a:p>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18</a:t>
            </a:r>
            <a:endParaRPr lang="en-US" sz="1200" dirty="0">
              <a:solidFill>
                <a:schemeClr val="bg1"/>
              </a:solidFill>
            </a:endParaRPr>
          </a:p>
        </p:txBody>
      </p:sp>
    </p:spTree>
    <p:extLst>
      <p:ext uri="{BB962C8B-B14F-4D97-AF65-F5344CB8AC3E}">
        <p14:creationId xmlns="" xmlns:p14="http://schemas.microsoft.com/office/powerpoint/2010/main" val="3300272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4000" dirty="0" smtClean="0"/>
              <a:t>Changes in Policy</a:t>
            </a:r>
            <a:endParaRPr lang="en-US" sz="4000" dirty="0"/>
          </a:p>
        </p:txBody>
      </p:sp>
      <p:sp>
        <p:nvSpPr>
          <p:cNvPr id="3" name="Content Placeholder 2"/>
          <p:cNvSpPr>
            <a:spLocks noGrp="1"/>
          </p:cNvSpPr>
          <p:nvPr>
            <p:ph sz="quarter" idx="1"/>
          </p:nvPr>
        </p:nvSpPr>
        <p:spPr>
          <a:xfrm>
            <a:off x="533400" y="1066800"/>
            <a:ext cx="8229600" cy="4495800"/>
          </a:xfrm>
        </p:spPr>
        <p:txBody>
          <a:bodyPr>
            <a:normAutofit/>
          </a:bodyPr>
          <a:lstStyle/>
          <a:p>
            <a:r>
              <a:rPr lang="en-US" sz="2400" dirty="0" smtClean="0"/>
              <a:t>We have reviewed 13 operational and finance policies and recommend changes to ensure consistency and coherence.  We are also comparing our policies to those of other similar districts.</a:t>
            </a:r>
          </a:p>
          <a:p>
            <a:endParaRPr lang="en-US" sz="2400" dirty="0" smtClean="0"/>
          </a:p>
          <a:p>
            <a:r>
              <a:rPr lang="en-US" sz="2400" dirty="0" smtClean="0"/>
              <a:t>No major policy changes are recommended.  We will develop administrative regulations and implement them with fidelity.</a:t>
            </a:r>
          </a:p>
          <a:p>
            <a:endParaRPr lang="en-US" sz="2400" dirty="0" smtClean="0"/>
          </a:p>
          <a:p>
            <a:r>
              <a:rPr lang="en-US" sz="2400" dirty="0" smtClean="0"/>
              <a:t>We will bring recommended policy “clean up” to Board in the coming months.</a:t>
            </a:r>
          </a:p>
          <a:p>
            <a:endParaRPr lang="en-US" sz="2400" dirty="0" smtClean="0"/>
          </a:p>
          <a:p>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19</a:t>
            </a:r>
            <a:endParaRPr lang="en-US" sz="1200" dirty="0">
              <a:solidFill>
                <a:schemeClr val="bg1"/>
              </a:solidFill>
            </a:endParaRPr>
          </a:p>
        </p:txBody>
      </p:sp>
    </p:spTree>
    <p:extLst>
      <p:ext uri="{BB962C8B-B14F-4D97-AF65-F5344CB8AC3E}">
        <p14:creationId xmlns="" xmlns:p14="http://schemas.microsoft.com/office/powerpoint/2010/main" val="3300272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Short-Term Budget Adjustments</a:t>
            </a:r>
            <a:br>
              <a:rPr lang="en-US" sz="3600" dirty="0" smtClean="0"/>
            </a:br>
            <a:r>
              <a:rPr lang="en-US" sz="3600" dirty="0" smtClean="0"/>
              <a:t>(Examples)</a:t>
            </a:r>
            <a:endParaRPr lang="en-US" sz="3600" dirty="0"/>
          </a:p>
        </p:txBody>
      </p:sp>
      <p:sp>
        <p:nvSpPr>
          <p:cNvPr id="3" name="Content Placeholder 2"/>
          <p:cNvSpPr>
            <a:spLocks noGrp="1"/>
          </p:cNvSpPr>
          <p:nvPr>
            <p:ph sz="quarter" idx="1"/>
          </p:nvPr>
        </p:nvSpPr>
        <p:spPr>
          <a:xfrm>
            <a:off x="685800" y="1600200"/>
            <a:ext cx="8153400" cy="3962400"/>
          </a:xfrm>
        </p:spPr>
        <p:txBody>
          <a:bodyPr/>
          <a:lstStyle/>
          <a:p>
            <a:r>
              <a:rPr lang="en-US" sz="1800" dirty="0" smtClean="0"/>
              <a:t>Hire only essential (mission critical) positions, both central and school based.</a:t>
            </a:r>
          </a:p>
          <a:p>
            <a:r>
              <a:rPr lang="en-US" sz="1800" dirty="0" smtClean="0"/>
              <a:t>Eliminate all overtime (exceptions for identified positions such as first responders, facilities).</a:t>
            </a:r>
          </a:p>
          <a:p>
            <a:r>
              <a:rPr lang="en-US" sz="1800" dirty="0" smtClean="0"/>
              <a:t>Eliminate all non-essential travel for the remainder of 2016.</a:t>
            </a:r>
          </a:p>
          <a:p>
            <a:r>
              <a:rPr lang="en-US" sz="1800" dirty="0" smtClean="0"/>
              <a:t>Defer proposed Middle School Sports.</a:t>
            </a:r>
          </a:p>
          <a:p>
            <a:r>
              <a:rPr lang="en-US" sz="1800" dirty="0" smtClean="0"/>
              <a:t>Analyze carefully all contingency funds for possible savings.  Only fund mission critical items.  </a:t>
            </a:r>
          </a:p>
          <a:p>
            <a:r>
              <a:rPr lang="en-US" sz="1800" dirty="0" smtClean="0"/>
              <a:t>Point person at each school responsible for substitute teacher requests.</a:t>
            </a:r>
          </a:p>
          <a:p>
            <a:r>
              <a:rPr lang="en-US" sz="1800" dirty="0" smtClean="0"/>
              <a:t>Limit the professional development during instructional days.</a:t>
            </a:r>
          </a:p>
          <a:p>
            <a:r>
              <a:rPr lang="en-US" sz="1800" dirty="0" smtClean="0"/>
              <a:t>Work with vendor to decrease expenditures for printing and copying.</a:t>
            </a:r>
            <a:endParaRPr lang="en-US" sz="18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20</a:t>
            </a:r>
            <a:endParaRPr lang="en-US" sz="1200" dirty="0">
              <a:solidFill>
                <a:schemeClr val="bg1"/>
              </a:solidFill>
            </a:endParaRPr>
          </a:p>
        </p:txBody>
      </p:sp>
    </p:spTree>
    <p:extLst>
      <p:ext uri="{BB962C8B-B14F-4D97-AF65-F5344CB8AC3E}">
        <p14:creationId xmlns="" xmlns:p14="http://schemas.microsoft.com/office/powerpoint/2010/main" val="1164194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Longer-Term Budget Adjustments</a:t>
            </a:r>
            <a:endParaRPr lang="en-US" sz="3600" dirty="0"/>
          </a:p>
        </p:txBody>
      </p:sp>
      <p:sp>
        <p:nvSpPr>
          <p:cNvPr id="3" name="Content Placeholder 2"/>
          <p:cNvSpPr>
            <a:spLocks noGrp="1"/>
          </p:cNvSpPr>
          <p:nvPr>
            <p:ph sz="quarter" idx="1"/>
          </p:nvPr>
        </p:nvSpPr>
        <p:spPr>
          <a:xfrm>
            <a:off x="612648" y="1600200"/>
            <a:ext cx="8153400" cy="3886200"/>
          </a:xfrm>
        </p:spPr>
        <p:txBody>
          <a:bodyPr/>
          <a:lstStyle/>
          <a:p>
            <a:r>
              <a:rPr lang="en-US" sz="2400" dirty="0" smtClean="0"/>
              <a:t>Develop and adhere to Personnel Allocation Formulae</a:t>
            </a:r>
          </a:p>
          <a:p>
            <a:r>
              <a:rPr lang="en-US" sz="2400" dirty="0" smtClean="0"/>
              <a:t>Identify and eliminate all Non-Required Personnel Positions</a:t>
            </a:r>
          </a:p>
          <a:p>
            <a:r>
              <a:rPr lang="en-US" sz="2400" dirty="0" smtClean="0"/>
              <a:t>Evaluate the Costs of Operating all Sites in the District</a:t>
            </a:r>
          </a:p>
          <a:p>
            <a:r>
              <a:rPr lang="en-US" sz="2400" dirty="0" smtClean="0"/>
              <a:t>Analyze Contractual Obligations in Non-Recurring Funds</a:t>
            </a:r>
          </a:p>
          <a:p>
            <a:r>
              <a:rPr lang="en-US" sz="2400" dirty="0" smtClean="0"/>
              <a:t>Discontinue Programs and Approaches with Little or No </a:t>
            </a:r>
            <a:r>
              <a:rPr lang="en-US" sz="2400" dirty="0" err="1" smtClean="0"/>
              <a:t>Discernable</a:t>
            </a:r>
            <a:r>
              <a:rPr lang="en-US" sz="2400" dirty="0" smtClean="0"/>
              <a:t> </a:t>
            </a:r>
            <a:r>
              <a:rPr lang="en-US" sz="2400" dirty="0" err="1" smtClean="0"/>
              <a:t>ROI</a:t>
            </a:r>
            <a:endParaRPr lang="en-US" sz="2400" dirty="0" smtClean="0"/>
          </a:p>
          <a:p>
            <a:r>
              <a:rPr lang="en-US" sz="2400" dirty="0" smtClean="0"/>
              <a:t>Evaluate the amount </a:t>
            </a:r>
            <a:r>
              <a:rPr lang="en-US" sz="2400" dirty="0" err="1" smtClean="0"/>
              <a:t>CCSD</a:t>
            </a:r>
            <a:r>
              <a:rPr lang="en-US" sz="2400" dirty="0" smtClean="0"/>
              <a:t> spends for Charter Schools above that which is required.</a:t>
            </a:r>
            <a:endParaRPr lang="en-US" sz="2400"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21</a:t>
            </a:r>
            <a:endParaRPr lang="en-US" sz="1200" dirty="0">
              <a:solidFill>
                <a:schemeClr val="bg1"/>
              </a:solidFill>
            </a:endParaRPr>
          </a:p>
        </p:txBody>
      </p:sp>
    </p:spTree>
    <p:extLst>
      <p:ext uri="{BB962C8B-B14F-4D97-AF65-F5344CB8AC3E}">
        <p14:creationId xmlns="" xmlns:p14="http://schemas.microsoft.com/office/powerpoint/2010/main" val="1164194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61248" cy="609600"/>
          </a:xfrm>
        </p:spPr>
        <p:txBody>
          <a:bodyPr/>
          <a:lstStyle/>
          <a:p>
            <a:pPr algn="ctr"/>
            <a:r>
              <a:rPr lang="en-US" sz="2800" dirty="0" smtClean="0"/>
              <a:t>FY17:  Moving Toward Zero-Based Budget </a:t>
            </a:r>
            <a:endParaRPr lang="en-US" sz="2800" dirty="0"/>
          </a:p>
        </p:txBody>
      </p:sp>
      <p:graphicFrame>
        <p:nvGraphicFramePr>
          <p:cNvPr id="6" name="Table 5"/>
          <p:cNvGraphicFramePr>
            <a:graphicFrameLocks noGrp="1"/>
          </p:cNvGraphicFramePr>
          <p:nvPr>
            <p:extLst>
              <p:ext uri="{D42A27DB-BD31-4B8C-83A1-F6EECF244321}">
                <p14:modId xmlns="" xmlns:p14="http://schemas.microsoft.com/office/powerpoint/2010/main" val="2783214918"/>
              </p:ext>
            </p:extLst>
          </p:nvPr>
        </p:nvGraphicFramePr>
        <p:xfrm>
          <a:off x="533400" y="1066800"/>
          <a:ext cx="8001000" cy="3914007"/>
        </p:xfrm>
        <a:graphic>
          <a:graphicData uri="http://schemas.openxmlformats.org/drawingml/2006/table">
            <a:tbl>
              <a:tblPr firstRow="1" bandRow="1">
                <a:tableStyleId>{5C22544A-7EE6-4342-B048-85BDC9FD1C3A}</a:tableStyleId>
              </a:tblPr>
              <a:tblGrid>
                <a:gridCol w="2667000"/>
                <a:gridCol w="2667000"/>
                <a:gridCol w="2667000"/>
              </a:tblGrid>
              <a:tr h="381000">
                <a:tc>
                  <a:txBody>
                    <a:bodyPr/>
                    <a:lstStyle/>
                    <a:p>
                      <a:pPr algn="ctr"/>
                      <a:r>
                        <a:rPr lang="en-US" sz="1800" dirty="0" smtClean="0">
                          <a:latin typeface="Tahoma" pitchFamily="34" charset="0"/>
                          <a:ea typeface="Tahoma" pitchFamily="34" charset="0"/>
                          <a:cs typeface="Tahoma" pitchFamily="34" charset="0"/>
                        </a:rPr>
                        <a:t>Year</a:t>
                      </a:r>
                      <a:endParaRPr lang="en-US" sz="1800" dirty="0" smtClean="0">
                        <a:solidFill>
                          <a:schemeClr val="tx2"/>
                        </a:solidFill>
                        <a:latin typeface="Tahoma" pitchFamily="34" charset="0"/>
                        <a:ea typeface="Tahoma" pitchFamily="34" charset="0"/>
                        <a:cs typeface="Tahoma" pitchFamily="34" charset="0"/>
                      </a:endParaRPr>
                    </a:p>
                  </a:txBody>
                  <a:tcPr/>
                </a:tc>
                <a:tc>
                  <a:txBody>
                    <a:bodyPr/>
                    <a:lstStyle/>
                    <a:p>
                      <a:pPr algn="ctr"/>
                      <a:r>
                        <a:rPr lang="en-US" sz="1600" dirty="0" smtClean="0">
                          <a:latin typeface="Tahoma" pitchFamily="34" charset="0"/>
                          <a:ea typeface="Tahoma" pitchFamily="34" charset="0"/>
                          <a:cs typeface="Tahoma" pitchFamily="34" charset="0"/>
                        </a:rPr>
                        <a:t>Fund Balance</a:t>
                      </a:r>
                      <a:endParaRPr lang="en-US" sz="1600" dirty="0">
                        <a:solidFill>
                          <a:schemeClr val="tx2"/>
                        </a:solidFill>
                        <a:latin typeface="Tahoma" pitchFamily="34" charset="0"/>
                        <a:ea typeface="Tahoma" pitchFamily="34" charset="0"/>
                        <a:cs typeface="Tahoma" pitchFamily="34" charset="0"/>
                      </a:endParaRPr>
                    </a:p>
                  </a:txBody>
                  <a:tcPr/>
                </a:tc>
                <a:tc>
                  <a:txBody>
                    <a:bodyPr/>
                    <a:lstStyle/>
                    <a:p>
                      <a:pPr algn="ctr"/>
                      <a:r>
                        <a:rPr lang="en-US" sz="1600" dirty="0" smtClean="0">
                          <a:latin typeface="Tahoma" pitchFamily="34" charset="0"/>
                          <a:ea typeface="Tahoma" pitchFamily="34" charset="0"/>
                          <a:cs typeface="Tahoma" pitchFamily="34" charset="0"/>
                        </a:rPr>
                        <a:t>Budget – GOF</a:t>
                      </a:r>
                      <a:endParaRPr lang="en-US" sz="1600" dirty="0">
                        <a:solidFill>
                          <a:schemeClr val="tx2"/>
                        </a:solidFill>
                        <a:latin typeface="Tahoma" pitchFamily="34" charset="0"/>
                        <a:ea typeface="Tahoma" pitchFamily="34" charset="0"/>
                        <a:cs typeface="Tahoma" pitchFamily="34" charset="0"/>
                      </a:endParaRPr>
                    </a:p>
                  </a:txBody>
                  <a:tcPr/>
                </a:tc>
              </a:tr>
              <a:tr h="659509">
                <a:tc>
                  <a:txBody>
                    <a:bodyPr/>
                    <a:lstStyle/>
                    <a:p>
                      <a:pPr algn="ctr"/>
                      <a:r>
                        <a:rPr lang="en-US" sz="1600" b="0" dirty="0" smtClean="0">
                          <a:solidFill>
                            <a:schemeClr val="tx2"/>
                          </a:solidFill>
                          <a:latin typeface="Tahoma" pitchFamily="34" charset="0"/>
                          <a:ea typeface="Tahoma" pitchFamily="34" charset="0"/>
                          <a:cs typeface="Tahoma" pitchFamily="34" charset="0"/>
                        </a:rPr>
                        <a:t>Year 1</a:t>
                      </a:r>
                    </a:p>
                    <a:p>
                      <a:pPr algn="ctr"/>
                      <a:r>
                        <a:rPr lang="en-US" sz="1600" b="0" dirty="0" smtClean="0">
                          <a:solidFill>
                            <a:schemeClr val="tx2"/>
                          </a:solidFill>
                          <a:latin typeface="Tahoma" pitchFamily="34" charset="0"/>
                          <a:ea typeface="Tahoma" pitchFamily="34" charset="0"/>
                          <a:cs typeface="Tahoma" pitchFamily="34" charset="0"/>
                        </a:rPr>
                        <a:t>2015-16</a:t>
                      </a:r>
                    </a:p>
                  </a:txBody>
                  <a:tcPr/>
                </a:tc>
                <a:tc>
                  <a:txBody>
                    <a:bodyPr/>
                    <a:lstStyle/>
                    <a:p>
                      <a:r>
                        <a:rPr lang="en-US" sz="1400" b="0" dirty="0" smtClean="0">
                          <a:solidFill>
                            <a:schemeClr val="tx2"/>
                          </a:solidFill>
                          <a:latin typeface="Tahoma" pitchFamily="34" charset="0"/>
                          <a:ea typeface="Tahoma" pitchFamily="34" charset="0"/>
                          <a:cs typeface="Tahoma" pitchFamily="34" charset="0"/>
                        </a:rPr>
                        <a:t>Low</a:t>
                      </a:r>
                      <a:endParaRPr lang="en-US" sz="1400" b="0" dirty="0">
                        <a:solidFill>
                          <a:schemeClr val="tx2"/>
                        </a:solidFill>
                        <a:latin typeface="Tahoma" pitchFamily="34" charset="0"/>
                        <a:ea typeface="Tahoma" pitchFamily="34" charset="0"/>
                        <a:cs typeface="Tahoma" pitchFamily="34" charset="0"/>
                      </a:endParaRPr>
                    </a:p>
                  </a:txBody>
                  <a:tcPr/>
                </a:tc>
                <a:tc>
                  <a:txBody>
                    <a:bodyPr/>
                    <a:lstStyle/>
                    <a:p>
                      <a:pPr marL="233363" indent="-233363">
                        <a:buFont typeface="Arial" pitchFamily="34" charset="0"/>
                        <a:buChar char="•"/>
                      </a:pPr>
                      <a:r>
                        <a:rPr lang="en-US" sz="1600" b="0" dirty="0" smtClean="0">
                          <a:solidFill>
                            <a:schemeClr val="tx2"/>
                          </a:solidFill>
                          <a:latin typeface="Tahoma" pitchFamily="34" charset="0"/>
                          <a:ea typeface="Tahoma" pitchFamily="34" charset="0"/>
                          <a:cs typeface="Tahoma" pitchFamily="34" charset="0"/>
                        </a:rPr>
                        <a:t>Instructional Program </a:t>
                      </a:r>
                      <a:r>
                        <a:rPr lang="en-US" sz="1600" b="0" dirty="0" err="1" smtClean="0">
                          <a:solidFill>
                            <a:schemeClr val="tx2"/>
                          </a:solidFill>
                          <a:latin typeface="Tahoma" pitchFamily="34" charset="0"/>
                          <a:ea typeface="Tahoma" pitchFamily="34" charset="0"/>
                          <a:cs typeface="Tahoma" pitchFamily="34" charset="0"/>
                        </a:rPr>
                        <a:t>ROI</a:t>
                      </a:r>
                      <a:endParaRPr lang="en-US" sz="1600" b="0" dirty="0" smtClean="0">
                        <a:solidFill>
                          <a:schemeClr val="tx2"/>
                        </a:solidFill>
                        <a:latin typeface="Tahoma" pitchFamily="34" charset="0"/>
                        <a:ea typeface="Tahoma" pitchFamily="34" charset="0"/>
                        <a:cs typeface="Tahoma" pitchFamily="34" charset="0"/>
                      </a:endParaRPr>
                    </a:p>
                    <a:p>
                      <a:pPr marL="233363" indent="-233363">
                        <a:buFont typeface="Arial" pitchFamily="34" charset="0"/>
                        <a:buChar char="•"/>
                      </a:pPr>
                      <a:r>
                        <a:rPr lang="en-US" sz="1600" b="0" dirty="0" smtClean="0">
                          <a:solidFill>
                            <a:schemeClr val="tx2"/>
                          </a:solidFill>
                          <a:latin typeface="Tahoma" pitchFamily="34" charset="0"/>
                          <a:ea typeface="Tahoma" pitchFamily="34" charset="0"/>
                          <a:cs typeface="Tahoma" pitchFamily="34" charset="0"/>
                        </a:rPr>
                        <a:t>Allocation Formula/ Personnel</a:t>
                      </a:r>
                    </a:p>
                    <a:p>
                      <a:pPr algn="ctr"/>
                      <a:endParaRPr lang="en-US" sz="1600" b="0" dirty="0" smtClean="0">
                        <a:solidFill>
                          <a:schemeClr val="tx2"/>
                        </a:solidFill>
                        <a:latin typeface="Tahoma" pitchFamily="34" charset="0"/>
                        <a:ea typeface="Tahoma" pitchFamily="34" charset="0"/>
                        <a:cs typeface="Tahoma" pitchFamily="34" charset="0"/>
                      </a:endParaRPr>
                    </a:p>
                    <a:p>
                      <a:pPr algn="ctr"/>
                      <a:r>
                        <a:rPr lang="en-US" sz="1600" b="0" dirty="0" smtClean="0">
                          <a:solidFill>
                            <a:schemeClr val="tx2"/>
                          </a:solidFill>
                          <a:latin typeface="Tahoma" pitchFamily="34" charset="0"/>
                          <a:ea typeface="Tahoma" pitchFamily="34" charset="0"/>
                          <a:cs typeface="Tahoma" pitchFamily="34" charset="0"/>
                        </a:rPr>
                        <a:t>1/3</a:t>
                      </a:r>
                      <a:endParaRPr lang="en-US" sz="1600" b="0" dirty="0">
                        <a:solidFill>
                          <a:schemeClr val="tx2"/>
                        </a:solidFill>
                        <a:latin typeface="Tahoma" pitchFamily="34" charset="0"/>
                        <a:ea typeface="Tahoma" pitchFamily="34" charset="0"/>
                        <a:cs typeface="Tahoma" pitchFamily="34" charset="0"/>
                      </a:endParaRPr>
                    </a:p>
                  </a:txBody>
                  <a:tcPr/>
                </a:tc>
              </a:tr>
              <a:tr h="659509">
                <a:tc>
                  <a:txBody>
                    <a:bodyPr/>
                    <a:lstStyle/>
                    <a:p>
                      <a:pPr algn="ctr"/>
                      <a:r>
                        <a:rPr lang="en-US" sz="1600" b="0" dirty="0" smtClean="0">
                          <a:solidFill>
                            <a:schemeClr val="tx2"/>
                          </a:solidFill>
                          <a:latin typeface="Tahoma" pitchFamily="34" charset="0"/>
                          <a:ea typeface="Tahoma" pitchFamily="34" charset="0"/>
                          <a:cs typeface="Tahoma" pitchFamily="34" charset="0"/>
                        </a:rPr>
                        <a:t>Year 2</a:t>
                      </a:r>
                    </a:p>
                    <a:p>
                      <a:pPr algn="ctr"/>
                      <a:r>
                        <a:rPr lang="en-US" sz="1600" b="0" dirty="0" smtClean="0">
                          <a:solidFill>
                            <a:schemeClr val="tx2"/>
                          </a:solidFill>
                          <a:latin typeface="Tahoma" pitchFamily="34" charset="0"/>
                          <a:ea typeface="Tahoma" pitchFamily="34" charset="0"/>
                          <a:cs typeface="Tahoma" pitchFamily="34" charset="0"/>
                        </a:rPr>
                        <a:t>2016-17</a:t>
                      </a:r>
                      <a:endParaRPr lang="en-US" sz="1600" b="0" dirty="0">
                        <a:solidFill>
                          <a:schemeClr val="tx2"/>
                        </a:solidFill>
                        <a:latin typeface="Tahoma" pitchFamily="34" charset="0"/>
                        <a:ea typeface="Tahoma" pitchFamily="34" charset="0"/>
                        <a:cs typeface="Tahoma" pitchFamily="34" charset="0"/>
                      </a:endParaRPr>
                    </a:p>
                  </a:txBody>
                  <a:tcPr/>
                </a:tc>
                <a:tc>
                  <a:txBody>
                    <a:bodyPr/>
                    <a:lstStyle/>
                    <a:p>
                      <a:r>
                        <a:rPr lang="en-US" sz="1400" b="0" dirty="0" smtClean="0">
                          <a:solidFill>
                            <a:schemeClr val="tx2"/>
                          </a:solidFill>
                          <a:latin typeface="Tahoma" pitchFamily="34" charset="0"/>
                          <a:ea typeface="Tahoma" pitchFamily="34" charset="0"/>
                          <a:cs typeface="Tahoma" pitchFamily="34" charset="0"/>
                        </a:rPr>
                        <a:t>Increasing</a:t>
                      </a:r>
                      <a:endParaRPr lang="en-US" sz="1400" b="0" dirty="0">
                        <a:solidFill>
                          <a:schemeClr val="tx2"/>
                        </a:solidFill>
                        <a:latin typeface="Tahoma" pitchFamily="34" charset="0"/>
                        <a:ea typeface="Tahoma" pitchFamily="34" charset="0"/>
                        <a:cs typeface="Tahoma" pitchFamily="34" charset="0"/>
                      </a:endParaRPr>
                    </a:p>
                  </a:txBody>
                  <a:tcPr/>
                </a:tc>
                <a:tc>
                  <a:txBody>
                    <a:bodyPr/>
                    <a:lstStyle/>
                    <a:p>
                      <a:pPr algn="ctr"/>
                      <a:r>
                        <a:rPr lang="en-US" sz="1600" b="0" dirty="0" smtClean="0">
                          <a:solidFill>
                            <a:schemeClr val="tx2"/>
                          </a:solidFill>
                          <a:latin typeface="Tahoma" pitchFamily="34" charset="0"/>
                          <a:ea typeface="Tahoma" pitchFamily="34" charset="0"/>
                          <a:cs typeface="Tahoma" pitchFamily="34" charset="0"/>
                        </a:rPr>
                        <a:t>1/3</a:t>
                      </a:r>
                      <a:endParaRPr lang="en-US" sz="1600" b="0" dirty="0">
                        <a:solidFill>
                          <a:schemeClr val="tx2"/>
                        </a:solidFill>
                        <a:latin typeface="Tahoma" pitchFamily="34" charset="0"/>
                        <a:ea typeface="Tahoma" pitchFamily="34" charset="0"/>
                        <a:cs typeface="Tahoma" pitchFamily="34" charset="0"/>
                      </a:endParaRPr>
                    </a:p>
                  </a:txBody>
                  <a:tcPr/>
                </a:tc>
              </a:tr>
              <a:tr h="659509">
                <a:tc>
                  <a:txBody>
                    <a:bodyPr/>
                    <a:lstStyle/>
                    <a:p>
                      <a:pPr algn="ctr"/>
                      <a:r>
                        <a:rPr lang="en-US" sz="1600" b="0" dirty="0" smtClean="0">
                          <a:solidFill>
                            <a:schemeClr val="tx2"/>
                          </a:solidFill>
                          <a:latin typeface="Tahoma" pitchFamily="34" charset="0"/>
                          <a:ea typeface="Tahoma" pitchFamily="34" charset="0"/>
                          <a:cs typeface="Tahoma" pitchFamily="34" charset="0"/>
                        </a:rPr>
                        <a:t>Year 3</a:t>
                      </a:r>
                    </a:p>
                    <a:p>
                      <a:pPr algn="ctr"/>
                      <a:r>
                        <a:rPr lang="en-US" sz="1600" b="0" dirty="0" smtClean="0">
                          <a:solidFill>
                            <a:schemeClr val="tx2"/>
                          </a:solidFill>
                          <a:latin typeface="Tahoma" pitchFamily="34" charset="0"/>
                          <a:ea typeface="Tahoma" pitchFamily="34" charset="0"/>
                          <a:cs typeface="Tahoma" pitchFamily="34" charset="0"/>
                        </a:rPr>
                        <a:t>2017-18</a:t>
                      </a:r>
                      <a:endParaRPr lang="en-US" sz="1600" b="0" dirty="0">
                        <a:solidFill>
                          <a:schemeClr val="tx2"/>
                        </a:solidFill>
                        <a:latin typeface="Tahoma" pitchFamily="34" charset="0"/>
                        <a:ea typeface="Tahoma" pitchFamily="34" charset="0"/>
                        <a:cs typeface="Tahoma" pitchFamily="34" charset="0"/>
                      </a:endParaRPr>
                    </a:p>
                  </a:txBody>
                  <a:tcPr/>
                </a:tc>
                <a:tc>
                  <a:txBody>
                    <a:bodyPr/>
                    <a:lstStyle/>
                    <a:p>
                      <a:r>
                        <a:rPr lang="en-US" sz="1400" b="0" dirty="0" smtClean="0">
                          <a:solidFill>
                            <a:schemeClr val="tx2"/>
                          </a:solidFill>
                          <a:latin typeface="Tahoma" pitchFamily="34" charset="0"/>
                          <a:ea typeface="Tahoma" pitchFamily="34" charset="0"/>
                          <a:cs typeface="Tahoma" pitchFamily="34" charset="0"/>
                        </a:rPr>
                        <a:t>Greatly</a:t>
                      </a:r>
                      <a:endParaRPr lang="en-US" sz="1400" b="0" baseline="0" dirty="0" smtClean="0">
                        <a:solidFill>
                          <a:schemeClr val="tx2"/>
                        </a:solidFill>
                        <a:latin typeface="Tahoma" pitchFamily="34" charset="0"/>
                        <a:ea typeface="Tahoma" pitchFamily="34" charset="0"/>
                        <a:cs typeface="Tahoma" pitchFamily="34" charset="0"/>
                      </a:endParaRPr>
                    </a:p>
                    <a:p>
                      <a:r>
                        <a:rPr lang="en-US" sz="1400" b="0" baseline="0" dirty="0" smtClean="0">
                          <a:solidFill>
                            <a:schemeClr val="tx2"/>
                          </a:solidFill>
                          <a:latin typeface="Tahoma" pitchFamily="34" charset="0"/>
                          <a:ea typeface="Tahoma" pitchFamily="34" charset="0"/>
                          <a:cs typeface="Tahoma" pitchFamily="34" charset="0"/>
                        </a:rPr>
                        <a:t>Improved</a:t>
                      </a:r>
                      <a:endParaRPr lang="en-US" sz="1400" b="0" dirty="0">
                        <a:solidFill>
                          <a:schemeClr val="tx2"/>
                        </a:solidFill>
                        <a:latin typeface="Tahoma" pitchFamily="34" charset="0"/>
                        <a:ea typeface="Tahoma" pitchFamily="34" charset="0"/>
                        <a:cs typeface="Tahoma" pitchFamily="34" charset="0"/>
                      </a:endParaRPr>
                    </a:p>
                  </a:txBody>
                  <a:tcPr/>
                </a:tc>
                <a:tc>
                  <a:txBody>
                    <a:bodyPr/>
                    <a:lstStyle/>
                    <a:p>
                      <a:pPr algn="ctr"/>
                      <a:r>
                        <a:rPr lang="en-US" sz="1600" b="0" dirty="0" smtClean="0">
                          <a:solidFill>
                            <a:schemeClr val="tx2"/>
                          </a:solidFill>
                          <a:latin typeface="Tahoma" pitchFamily="34" charset="0"/>
                          <a:ea typeface="Tahoma" pitchFamily="34" charset="0"/>
                          <a:cs typeface="Tahoma" pitchFamily="34" charset="0"/>
                        </a:rPr>
                        <a:t>1/3</a:t>
                      </a:r>
                      <a:endParaRPr lang="en-US" sz="1600" b="0" dirty="0">
                        <a:solidFill>
                          <a:schemeClr val="tx2"/>
                        </a:solidFill>
                        <a:latin typeface="Tahoma" pitchFamily="34" charset="0"/>
                        <a:ea typeface="Tahoma" pitchFamily="34" charset="0"/>
                        <a:cs typeface="Tahoma" pitchFamily="34" charset="0"/>
                      </a:endParaRPr>
                    </a:p>
                  </a:txBody>
                  <a:tcPr/>
                </a:tc>
              </a:tr>
              <a:tr h="659509">
                <a:tc>
                  <a:txBody>
                    <a:bodyPr/>
                    <a:lstStyle/>
                    <a:p>
                      <a:pPr algn="ctr"/>
                      <a:r>
                        <a:rPr lang="en-US" sz="1600" b="0" dirty="0" smtClean="0">
                          <a:solidFill>
                            <a:schemeClr val="tx2"/>
                          </a:solidFill>
                          <a:latin typeface="Tahoma" pitchFamily="34" charset="0"/>
                          <a:ea typeface="Tahoma" pitchFamily="34" charset="0"/>
                          <a:cs typeface="Tahoma" pitchFamily="34" charset="0"/>
                        </a:rPr>
                        <a:t>Year 4</a:t>
                      </a:r>
                    </a:p>
                    <a:p>
                      <a:pPr algn="ctr"/>
                      <a:r>
                        <a:rPr lang="en-US" sz="1600" b="0" dirty="0" smtClean="0">
                          <a:solidFill>
                            <a:schemeClr val="tx2"/>
                          </a:solidFill>
                          <a:latin typeface="Tahoma" pitchFamily="34" charset="0"/>
                          <a:ea typeface="Tahoma" pitchFamily="34" charset="0"/>
                          <a:cs typeface="Tahoma" pitchFamily="34" charset="0"/>
                        </a:rPr>
                        <a:t>2018-19</a:t>
                      </a:r>
                      <a:endParaRPr lang="en-US" sz="1600" b="0" dirty="0">
                        <a:solidFill>
                          <a:schemeClr val="tx2"/>
                        </a:solidFill>
                        <a:latin typeface="Tahoma" pitchFamily="34" charset="0"/>
                        <a:ea typeface="Tahoma" pitchFamily="34" charset="0"/>
                        <a:cs typeface="Tahoma" pitchFamily="34" charset="0"/>
                      </a:endParaRPr>
                    </a:p>
                  </a:txBody>
                  <a:tcPr/>
                </a:tc>
                <a:tc>
                  <a:txBody>
                    <a:bodyPr/>
                    <a:lstStyle/>
                    <a:p>
                      <a:r>
                        <a:rPr lang="en-US" sz="1400" b="0" dirty="0" smtClean="0">
                          <a:solidFill>
                            <a:schemeClr val="tx2"/>
                          </a:solidFill>
                          <a:latin typeface="Tahoma" pitchFamily="34" charset="0"/>
                          <a:ea typeface="Tahoma" pitchFamily="34" charset="0"/>
                          <a:cs typeface="Tahoma" pitchFamily="34" charset="0"/>
                        </a:rPr>
                        <a:t>Stable</a:t>
                      </a:r>
                      <a:endParaRPr lang="en-US" sz="1400" b="0" dirty="0">
                        <a:solidFill>
                          <a:schemeClr val="tx2"/>
                        </a:solidFill>
                        <a:latin typeface="Tahoma" pitchFamily="34" charset="0"/>
                        <a:ea typeface="Tahoma" pitchFamily="34" charset="0"/>
                        <a:cs typeface="Tahoma" pitchFamily="34" charset="0"/>
                      </a:endParaRPr>
                    </a:p>
                  </a:txBody>
                  <a:tcPr/>
                </a:tc>
                <a:tc>
                  <a:txBody>
                    <a:bodyPr/>
                    <a:lstStyle/>
                    <a:p>
                      <a:pPr algn="ctr"/>
                      <a:r>
                        <a:rPr lang="en-US" sz="1600" b="0" dirty="0" smtClean="0">
                          <a:solidFill>
                            <a:schemeClr val="tx2"/>
                          </a:solidFill>
                          <a:latin typeface="Tahoma" pitchFamily="34" charset="0"/>
                          <a:ea typeface="Tahoma" pitchFamily="34" charset="0"/>
                          <a:cs typeface="Tahoma" pitchFamily="34" charset="0"/>
                        </a:rPr>
                        <a:t>Full Zero-Based Budgeting System Implemented</a:t>
                      </a:r>
                      <a:endParaRPr lang="en-US" sz="1600" b="0" dirty="0">
                        <a:solidFill>
                          <a:schemeClr val="tx2"/>
                        </a:solidFill>
                        <a:latin typeface="Tahoma" pitchFamily="34" charset="0"/>
                        <a:ea typeface="Tahoma" pitchFamily="34" charset="0"/>
                        <a:cs typeface="Tahoma" pitchFamily="34" charset="0"/>
                      </a:endParaRPr>
                    </a:p>
                  </a:txBody>
                  <a:tcPr/>
                </a:tc>
              </a:tr>
            </a:tbl>
          </a:graphicData>
        </a:graphic>
      </p:graphicFrame>
      <p:cxnSp>
        <p:nvCxnSpPr>
          <p:cNvPr id="8" name="Straight Arrow Connector 7"/>
          <p:cNvCxnSpPr/>
          <p:nvPr/>
        </p:nvCxnSpPr>
        <p:spPr>
          <a:xfrm>
            <a:off x="4495800" y="1676400"/>
            <a:ext cx="0" cy="3048000"/>
          </a:xfrm>
          <a:prstGeom prst="straightConnector1">
            <a:avLst/>
          </a:prstGeom>
          <a:ln w="57150"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57200" y="5257800"/>
            <a:ext cx="8153400" cy="369332"/>
          </a:xfrm>
          <a:prstGeom prst="rect">
            <a:avLst/>
          </a:prstGeom>
          <a:noFill/>
        </p:spPr>
        <p:txBody>
          <a:bodyPr wrap="square" rtlCol="0">
            <a:spAutoFit/>
          </a:bodyPr>
          <a:lstStyle/>
          <a:p>
            <a:pPr algn="ctr"/>
            <a:r>
              <a:rPr lang="en-US" b="1" i="1" dirty="0" smtClean="0">
                <a:solidFill>
                  <a:schemeClr val="tx2"/>
                </a:solidFill>
              </a:rPr>
              <a:t>This year: Focus on Allocation Formula and Program Impact   </a:t>
            </a:r>
            <a:endParaRPr lang="en-US" b="1" i="1" dirty="0">
              <a:solidFill>
                <a:schemeClr val="tx2"/>
              </a:solidFill>
            </a:endParaRPr>
          </a:p>
        </p:txBody>
      </p:sp>
      <p:sp>
        <p:nvSpPr>
          <p:cNvPr id="9" name="TextBox 8"/>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22</a:t>
            </a:r>
            <a:endParaRPr lang="en-US" sz="1200" dirty="0">
              <a:solidFill>
                <a:schemeClr val="bg1"/>
              </a:solidFill>
            </a:endParaRPr>
          </a:p>
        </p:txBody>
      </p:sp>
    </p:spTree>
    <p:extLst>
      <p:ext uri="{BB962C8B-B14F-4D97-AF65-F5344CB8AC3E}">
        <p14:creationId xmlns="" xmlns:p14="http://schemas.microsoft.com/office/powerpoint/2010/main" val="3753911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Efforts Underway</a:t>
            </a:r>
            <a:endParaRPr lang="en-US" sz="4000" dirty="0"/>
          </a:p>
        </p:txBody>
      </p:sp>
      <p:sp>
        <p:nvSpPr>
          <p:cNvPr id="3" name="Content Placeholder 2"/>
          <p:cNvSpPr>
            <a:spLocks noGrp="1"/>
          </p:cNvSpPr>
          <p:nvPr>
            <p:ph sz="quarter" idx="1"/>
          </p:nvPr>
        </p:nvSpPr>
        <p:spPr>
          <a:xfrm>
            <a:off x="533400" y="1219200"/>
            <a:ext cx="8153400" cy="4495800"/>
          </a:xfrm>
        </p:spPr>
        <p:txBody>
          <a:bodyPr>
            <a:normAutofit fontScale="77500" lnSpcReduction="20000"/>
          </a:bodyPr>
          <a:lstStyle/>
          <a:p>
            <a:r>
              <a:rPr lang="en-US" dirty="0" smtClean="0"/>
              <a:t>Forensic Audit (expect results by February 29)</a:t>
            </a:r>
          </a:p>
          <a:p>
            <a:r>
              <a:rPr lang="en-US" dirty="0" smtClean="0"/>
              <a:t>Internal Investigations Continue</a:t>
            </a:r>
          </a:p>
          <a:p>
            <a:r>
              <a:rPr lang="en-US" dirty="0" smtClean="0"/>
              <a:t>Special Education Audit</a:t>
            </a:r>
          </a:p>
          <a:p>
            <a:r>
              <a:rPr lang="en-US" dirty="0" smtClean="0"/>
              <a:t>Transportation Route Efficiency Analysis</a:t>
            </a:r>
          </a:p>
          <a:p>
            <a:r>
              <a:rPr lang="en-US" dirty="0"/>
              <a:t>D</a:t>
            </a:r>
            <a:r>
              <a:rPr lang="en-US" dirty="0" smtClean="0"/>
              <a:t>istrict </a:t>
            </a:r>
            <a:r>
              <a:rPr lang="en-US" dirty="0"/>
              <a:t>S</a:t>
            </a:r>
            <a:r>
              <a:rPr lang="en-US" dirty="0" smtClean="0"/>
              <a:t>taffing Analysis </a:t>
            </a:r>
          </a:p>
          <a:p>
            <a:r>
              <a:rPr lang="en-US" dirty="0" smtClean="0"/>
              <a:t>Examine Special Grants</a:t>
            </a:r>
          </a:p>
          <a:p>
            <a:r>
              <a:rPr lang="en-US" dirty="0" smtClean="0"/>
              <a:t>Meetings regarding District’s Bond Rating</a:t>
            </a:r>
          </a:p>
          <a:p>
            <a:r>
              <a:rPr lang="en-US" dirty="0" smtClean="0"/>
              <a:t>Discussions with County Treasurer, Auditor Staff</a:t>
            </a:r>
          </a:p>
          <a:p>
            <a:r>
              <a:rPr lang="en-US" dirty="0" smtClean="0"/>
              <a:t>Five-Year Strategic Plan Effort </a:t>
            </a:r>
          </a:p>
          <a:p>
            <a:r>
              <a:rPr lang="en-US" dirty="0" smtClean="0"/>
              <a:t>Mitigation Efforts:  IRS Penalty and MOE Calculations</a:t>
            </a:r>
          </a:p>
          <a:p>
            <a:r>
              <a:rPr lang="en-US" dirty="0" smtClean="0"/>
              <a:t>Council of the Great City Schools Financial Policies Review</a:t>
            </a:r>
          </a:p>
          <a:p>
            <a:endParaRPr lang="en-US" dirty="0" smtClean="0"/>
          </a:p>
          <a:p>
            <a:endParaRPr lang="en-US" dirty="0"/>
          </a:p>
        </p:txBody>
      </p:sp>
      <p:sp>
        <p:nvSpPr>
          <p:cNvPr id="5" name="TextBox 4"/>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23</a:t>
            </a:r>
            <a:endParaRPr lang="en-US" sz="1200" dirty="0">
              <a:solidFill>
                <a:schemeClr val="bg1"/>
              </a:solidFill>
            </a:endParaRPr>
          </a:p>
        </p:txBody>
      </p:sp>
    </p:spTree>
    <p:extLst>
      <p:ext uri="{BB962C8B-B14F-4D97-AF65-F5344CB8AC3E}">
        <p14:creationId xmlns="" xmlns:p14="http://schemas.microsoft.com/office/powerpoint/2010/main" val="3300272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3600" dirty="0" smtClean="0"/>
              <a:t>Well-Managed Program</a:t>
            </a:r>
            <a:endParaRPr lang="en-US" sz="3600" dirty="0"/>
          </a:p>
        </p:txBody>
      </p:sp>
      <p:sp>
        <p:nvSpPr>
          <p:cNvPr id="6" name="Content Placeholder 5"/>
          <p:cNvSpPr>
            <a:spLocks noGrp="1"/>
          </p:cNvSpPr>
          <p:nvPr>
            <p:ph sz="quarter" idx="1"/>
          </p:nvPr>
        </p:nvSpPr>
        <p:spPr>
          <a:xfrm>
            <a:off x="457200" y="1447800"/>
            <a:ext cx="8153400" cy="3810000"/>
          </a:xfrm>
        </p:spPr>
        <p:txBody>
          <a:bodyPr>
            <a:normAutofit fontScale="92500"/>
          </a:bodyPr>
          <a:lstStyle/>
          <a:p>
            <a:r>
              <a:rPr lang="en-US" dirty="0" smtClean="0"/>
              <a:t>Building Program</a:t>
            </a:r>
          </a:p>
          <a:p>
            <a:pPr lvl="1"/>
            <a:r>
              <a:rPr lang="en-US" sz="2400" dirty="0"/>
              <a:t>2005-09 Building Program</a:t>
            </a:r>
          </a:p>
          <a:p>
            <a:pPr lvl="1"/>
            <a:r>
              <a:rPr lang="en-US" sz="2400" dirty="0"/>
              <a:t>2010-2016 Building Program</a:t>
            </a:r>
          </a:p>
          <a:p>
            <a:pPr lvl="1"/>
            <a:r>
              <a:rPr lang="en-US" sz="2400" dirty="0"/>
              <a:t>Fixed Cost of </a:t>
            </a:r>
            <a:r>
              <a:rPr lang="en-US" sz="2400" dirty="0" smtClean="0"/>
              <a:t>Ownership (FCO) Program</a:t>
            </a:r>
            <a:endParaRPr lang="en-US" sz="2400" dirty="0"/>
          </a:p>
          <a:p>
            <a:pPr lvl="1"/>
            <a:r>
              <a:rPr lang="en-US" sz="2400" dirty="0"/>
              <a:t>Zero </a:t>
            </a:r>
            <a:r>
              <a:rPr lang="en-US" sz="2400" dirty="0" smtClean="0"/>
              <a:t>Findings </a:t>
            </a:r>
            <a:r>
              <a:rPr lang="en-US" sz="2400" dirty="0"/>
              <a:t>related to these </a:t>
            </a:r>
            <a:r>
              <a:rPr lang="en-US" sz="2400" dirty="0" smtClean="0"/>
              <a:t>Projects</a:t>
            </a:r>
            <a:endParaRPr lang="en-US" sz="2400" dirty="0"/>
          </a:p>
          <a:p>
            <a:pPr lvl="1"/>
            <a:r>
              <a:rPr lang="en-US" sz="2400" dirty="0" smtClean="0"/>
              <a:t>Three Separate Audits; No Significant Issues</a:t>
            </a:r>
          </a:p>
          <a:p>
            <a:pPr lvl="1"/>
            <a:endParaRPr lang="en-US" sz="1800" dirty="0" smtClean="0"/>
          </a:p>
          <a:p>
            <a:pPr marL="0" indent="0">
              <a:buNone/>
            </a:pPr>
            <a:r>
              <a:rPr lang="en-US" dirty="0" smtClean="0"/>
              <a:t>Strong Controls at Multiple Levels; Adherence to Clear Procedures, Close and Continuous Monitoring.</a:t>
            </a:r>
          </a:p>
          <a:p>
            <a:endParaRPr lang="en-US" dirty="0"/>
          </a:p>
        </p:txBody>
      </p:sp>
      <p:sp>
        <p:nvSpPr>
          <p:cNvPr id="7" name="TextBox 6"/>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24</a:t>
            </a:r>
            <a:endParaRPr lang="en-US" sz="1200" dirty="0">
              <a:solidFill>
                <a:schemeClr val="bg1"/>
              </a:solidFill>
            </a:endParaRPr>
          </a:p>
        </p:txBody>
      </p:sp>
    </p:spTree>
    <p:extLst>
      <p:ext uri="{BB962C8B-B14F-4D97-AF65-F5344CB8AC3E}">
        <p14:creationId xmlns="" xmlns:p14="http://schemas.microsoft.com/office/powerpoint/2010/main" val="2727216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990600"/>
          </a:xfrm>
        </p:spPr>
        <p:txBody>
          <a:bodyPr/>
          <a:lstStyle/>
          <a:p>
            <a:pPr algn="ctr"/>
            <a:r>
              <a:rPr lang="en-US" sz="4000" dirty="0" smtClean="0"/>
              <a:t>Systemic Issues</a:t>
            </a:r>
            <a:endParaRPr lang="en-US" sz="4000" dirty="0"/>
          </a:p>
        </p:txBody>
      </p:sp>
      <p:sp>
        <p:nvSpPr>
          <p:cNvPr id="3" name="Content Placeholder 2"/>
          <p:cNvSpPr>
            <a:spLocks noGrp="1"/>
          </p:cNvSpPr>
          <p:nvPr>
            <p:ph sz="half" idx="1"/>
          </p:nvPr>
        </p:nvSpPr>
        <p:spPr>
          <a:xfrm>
            <a:off x="533400" y="1600200"/>
            <a:ext cx="3886200" cy="4267200"/>
          </a:xfrm>
        </p:spPr>
        <p:txBody>
          <a:bodyPr>
            <a:normAutofit fontScale="55000" lnSpcReduction="20000"/>
          </a:bodyPr>
          <a:lstStyle/>
          <a:p>
            <a:r>
              <a:rPr lang="en-US" dirty="0" smtClean="0"/>
              <a:t>Decentralization without adequate controls, checks and balances</a:t>
            </a:r>
          </a:p>
          <a:p>
            <a:endParaRPr lang="en-US" dirty="0" smtClean="0"/>
          </a:p>
          <a:p>
            <a:r>
              <a:rPr lang="en-US" dirty="0" smtClean="0"/>
              <a:t>&gt;100 currently active different revenue sources; lack of communication and coordinated effort across departments</a:t>
            </a:r>
          </a:p>
          <a:p>
            <a:endParaRPr lang="en-US" dirty="0" smtClean="0"/>
          </a:p>
          <a:p>
            <a:r>
              <a:rPr lang="en-US" dirty="0" smtClean="0"/>
              <a:t>Massive infusion of short-term funds (e.g. ARRA)</a:t>
            </a:r>
          </a:p>
          <a:p>
            <a:endParaRPr lang="en-US" dirty="0" smtClean="0"/>
          </a:p>
          <a:p>
            <a:r>
              <a:rPr lang="en-US" dirty="0" smtClean="0"/>
              <a:t>Use of non-recurring funds for recurring costs</a:t>
            </a:r>
          </a:p>
          <a:p>
            <a:pPr marL="0" indent="0">
              <a:buNone/>
            </a:pPr>
            <a:endParaRPr lang="en-US" dirty="0" smtClean="0"/>
          </a:p>
          <a:p>
            <a:endParaRPr lang="en-US" dirty="0" smtClean="0"/>
          </a:p>
          <a:p>
            <a:endParaRPr lang="en-US" dirty="0" smtClean="0"/>
          </a:p>
        </p:txBody>
      </p:sp>
      <p:sp>
        <p:nvSpPr>
          <p:cNvPr id="4" name="Content Placeholder 3"/>
          <p:cNvSpPr>
            <a:spLocks noGrp="1"/>
          </p:cNvSpPr>
          <p:nvPr>
            <p:ph sz="half" idx="2"/>
          </p:nvPr>
        </p:nvSpPr>
        <p:spPr>
          <a:xfrm>
            <a:off x="4724400" y="1600200"/>
            <a:ext cx="4038600" cy="3962400"/>
          </a:xfrm>
        </p:spPr>
        <p:txBody>
          <a:bodyPr>
            <a:normAutofit fontScale="55000" lnSpcReduction="20000"/>
          </a:bodyPr>
          <a:lstStyle/>
          <a:p>
            <a:r>
              <a:rPr lang="en-US" dirty="0" smtClean="0"/>
              <a:t>Increase centralized management, monitoring  </a:t>
            </a:r>
            <a:r>
              <a:rPr lang="en-US" dirty="0">
                <a:solidFill>
                  <a:schemeClr val="bg2">
                    <a:lumMod val="90000"/>
                  </a:schemeClr>
                </a:solidFill>
              </a:rPr>
              <a:t> </a:t>
            </a:r>
          </a:p>
          <a:p>
            <a:pPr marL="0" indent="0">
              <a:buNone/>
            </a:pPr>
            <a:endParaRPr lang="en-US" sz="1700" dirty="0" smtClean="0">
              <a:solidFill>
                <a:schemeClr val="bg2">
                  <a:lumMod val="75000"/>
                </a:schemeClr>
              </a:solidFill>
            </a:endParaRPr>
          </a:p>
          <a:p>
            <a:r>
              <a:rPr lang="en-US" dirty="0" smtClean="0"/>
              <a:t>Align departments; coordinate effort and resources toward goals, outcomes</a:t>
            </a:r>
          </a:p>
          <a:p>
            <a:endParaRPr lang="en-US" sz="1900" dirty="0"/>
          </a:p>
          <a:p>
            <a:r>
              <a:rPr lang="en-US" dirty="0" smtClean="0"/>
              <a:t>Selectively pursue grant funds; ensure sustainability</a:t>
            </a:r>
          </a:p>
          <a:p>
            <a:pPr marL="0" indent="0">
              <a:buNone/>
            </a:pPr>
            <a:endParaRPr lang="en-US" sz="1300" dirty="0" smtClean="0"/>
          </a:p>
          <a:p>
            <a:r>
              <a:rPr lang="en-US" dirty="0" smtClean="0"/>
              <a:t>Increase accountability </a:t>
            </a:r>
          </a:p>
          <a:p>
            <a:pPr marL="0" indent="0">
              <a:buNone/>
            </a:pPr>
            <a:endParaRPr lang="en-US" sz="1300" dirty="0" smtClean="0"/>
          </a:p>
          <a:p>
            <a:r>
              <a:rPr lang="en-US" dirty="0" smtClean="0"/>
              <a:t>Monitor frequently  </a:t>
            </a:r>
          </a:p>
          <a:p>
            <a:endParaRPr lang="en-US" dirty="0" smtClean="0"/>
          </a:p>
          <a:p>
            <a:r>
              <a:rPr lang="en-US" dirty="0" smtClean="0"/>
              <a:t>Create short- and long-term financial projections     </a:t>
            </a:r>
          </a:p>
        </p:txBody>
      </p:sp>
      <p:sp>
        <p:nvSpPr>
          <p:cNvPr id="5" name="TextBox 4"/>
          <p:cNvSpPr txBox="1"/>
          <p:nvPr/>
        </p:nvSpPr>
        <p:spPr>
          <a:xfrm>
            <a:off x="685800" y="1066800"/>
            <a:ext cx="3352800" cy="369332"/>
          </a:xfrm>
          <a:prstGeom prst="rect">
            <a:avLst/>
          </a:prstGeom>
          <a:noFill/>
        </p:spPr>
        <p:txBody>
          <a:bodyPr wrap="square" rtlCol="0">
            <a:spAutoFit/>
          </a:bodyPr>
          <a:lstStyle/>
          <a:p>
            <a:pPr algn="ctr"/>
            <a:r>
              <a:rPr lang="en-US" b="1" dirty="0" smtClean="0">
                <a:solidFill>
                  <a:schemeClr val="accent1"/>
                </a:solidFill>
              </a:rPr>
              <a:t>FROM</a:t>
            </a:r>
            <a:endParaRPr lang="en-US" b="1" dirty="0">
              <a:solidFill>
                <a:schemeClr val="accent1"/>
              </a:solidFill>
            </a:endParaRPr>
          </a:p>
        </p:txBody>
      </p:sp>
      <p:sp>
        <p:nvSpPr>
          <p:cNvPr id="6" name="TextBox 5"/>
          <p:cNvSpPr txBox="1"/>
          <p:nvPr/>
        </p:nvSpPr>
        <p:spPr>
          <a:xfrm>
            <a:off x="4953000" y="1066800"/>
            <a:ext cx="3352800" cy="369332"/>
          </a:xfrm>
          <a:prstGeom prst="rect">
            <a:avLst/>
          </a:prstGeom>
          <a:noFill/>
        </p:spPr>
        <p:txBody>
          <a:bodyPr wrap="square" rtlCol="0">
            <a:spAutoFit/>
          </a:bodyPr>
          <a:lstStyle/>
          <a:p>
            <a:pPr algn="ctr"/>
            <a:r>
              <a:rPr lang="en-US" b="1" dirty="0" smtClean="0">
                <a:solidFill>
                  <a:schemeClr val="accent1"/>
                </a:solidFill>
              </a:rPr>
              <a:t>TO</a:t>
            </a:r>
            <a:endParaRPr lang="en-US" b="1" dirty="0">
              <a:solidFill>
                <a:schemeClr val="accent1"/>
              </a:solidFill>
            </a:endParaRPr>
          </a:p>
        </p:txBody>
      </p:sp>
      <p:cxnSp>
        <p:nvCxnSpPr>
          <p:cNvPr id="8" name="Straight Connector 7"/>
          <p:cNvCxnSpPr/>
          <p:nvPr/>
        </p:nvCxnSpPr>
        <p:spPr>
          <a:xfrm>
            <a:off x="609600" y="1524000"/>
            <a:ext cx="78486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419600" y="1524000"/>
            <a:ext cx="0" cy="365760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Slide Number Placeholder 9"/>
          <p:cNvSpPr>
            <a:spLocks noGrp="1"/>
          </p:cNvSpPr>
          <p:nvPr>
            <p:ph type="sldNum" sz="quarter" idx="11"/>
          </p:nvPr>
        </p:nvSpPr>
        <p:spPr/>
        <p:txBody>
          <a:bodyPr/>
          <a:lstStyle/>
          <a:p>
            <a:pPr>
              <a:defRPr/>
            </a:pPr>
            <a:fld id="{4A354824-B6F9-4924-9378-C485C8E59396}" type="slidenum">
              <a:rPr lang="en-US" smtClean="0"/>
              <a:pPr>
                <a:defRPr/>
              </a:pPr>
              <a:t>25</a:t>
            </a:fld>
            <a:endParaRPr lang="en-US" dirty="0"/>
          </a:p>
        </p:txBody>
      </p:sp>
      <p:sp>
        <p:nvSpPr>
          <p:cNvPr id="11" name="TextBox 10"/>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25</a:t>
            </a:r>
            <a:endParaRPr lang="en-US" sz="1200" dirty="0">
              <a:solidFill>
                <a:schemeClr val="bg1"/>
              </a:solidFill>
            </a:endParaRPr>
          </a:p>
        </p:txBody>
      </p:sp>
    </p:spTree>
    <p:extLst>
      <p:ext uri="{BB962C8B-B14F-4D97-AF65-F5344CB8AC3E}">
        <p14:creationId xmlns="" xmlns:p14="http://schemas.microsoft.com/office/powerpoint/2010/main" val="4103942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Our Intent</a:t>
            </a:r>
            <a:endParaRPr lang="en-US" sz="4000" dirty="0"/>
          </a:p>
        </p:txBody>
      </p:sp>
      <p:sp>
        <p:nvSpPr>
          <p:cNvPr id="3" name="Content Placeholder 2"/>
          <p:cNvSpPr>
            <a:spLocks noGrp="1"/>
          </p:cNvSpPr>
          <p:nvPr>
            <p:ph sz="quarter" idx="1"/>
          </p:nvPr>
        </p:nvSpPr>
        <p:spPr>
          <a:xfrm>
            <a:off x="457200" y="1143000"/>
            <a:ext cx="5105400" cy="4495800"/>
          </a:xfrm>
        </p:spPr>
        <p:txBody>
          <a:bodyPr>
            <a:normAutofit/>
          </a:bodyPr>
          <a:lstStyle/>
          <a:p>
            <a:pPr marL="0" indent="0">
              <a:buNone/>
            </a:pPr>
            <a:r>
              <a:rPr lang="en-US" dirty="0" smtClean="0"/>
              <a:t> </a:t>
            </a:r>
          </a:p>
          <a:p>
            <a:pPr>
              <a:buFont typeface="Wingdings" charset="2"/>
              <a:buChar char="Ø"/>
            </a:pPr>
            <a:endParaRPr lang="en-US" i="1" dirty="0" smtClean="0"/>
          </a:p>
        </p:txBody>
      </p:sp>
      <p:pic>
        <p:nvPicPr>
          <p:cNvPr id="7" name="Picture 6" descr="budget-task-force.jpg"/>
          <p:cNvPicPr>
            <a:picLocks noChangeAspect="1"/>
          </p:cNvPicPr>
          <p:nvPr/>
        </p:nvPicPr>
        <p:blipFill rotWithShape="1">
          <a:blip r:embed="rId2" cstate="print">
            <a:extLst>
              <a:ext uri="{28A0092B-C50C-407E-A947-70E740481C1C}">
                <a14:useLocalDpi xmlns="" xmlns:a14="http://schemas.microsoft.com/office/drawing/2010/main" val="0"/>
              </a:ext>
            </a:extLst>
          </a:blip>
          <a:srcRect l="61622" t="4884" r="1"/>
          <a:stretch/>
        </p:blipFill>
        <p:spPr>
          <a:xfrm>
            <a:off x="6096000" y="1752600"/>
            <a:ext cx="2519106" cy="3055513"/>
          </a:xfrm>
          <a:prstGeom prst="rect">
            <a:avLst/>
          </a:prstGeom>
        </p:spPr>
      </p:pic>
      <p:sp>
        <p:nvSpPr>
          <p:cNvPr id="5" name="TextBox 4"/>
          <p:cNvSpPr txBox="1"/>
          <p:nvPr/>
        </p:nvSpPr>
        <p:spPr>
          <a:xfrm>
            <a:off x="533400" y="1828800"/>
            <a:ext cx="4876800" cy="3293209"/>
          </a:xfrm>
          <a:prstGeom prst="rect">
            <a:avLst/>
          </a:prstGeom>
          <a:noFill/>
        </p:spPr>
        <p:txBody>
          <a:bodyPr wrap="square" rtlCol="0">
            <a:spAutoFit/>
          </a:bodyPr>
          <a:lstStyle/>
          <a:p>
            <a:pPr marL="396875" indent="-396875">
              <a:spcAft>
                <a:spcPts val="1200"/>
              </a:spcAft>
              <a:buFont typeface="Arial" pitchFamily="34" charset="0"/>
              <a:buChar char="•"/>
              <a:tabLst>
                <a:tab pos="396875" algn="l"/>
              </a:tabLst>
            </a:pPr>
            <a:r>
              <a:rPr lang="en-US" sz="2400" dirty="0" smtClean="0">
                <a:solidFill>
                  <a:schemeClr val="accent1"/>
                </a:solidFill>
                <a:latin typeface="Tahoma" pitchFamily="34" charset="0"/>
                <a:ea typeface="Tahoma" pitchFamily="34" charset="0"/>
                <a:cs typeface="Tahoma" pitchFamily="34" charset="0"/>
              </a:rPr>
              <a:t>To put service to students first.</a:t>
            </a:r>
          </a:p>
          <a:p>
            <a:pPr marL="396875" indent="-396875">
              <a:spcAft>
                <a:spcPts val="1200"/>
              </a:spcAft>
              <a:buFont typeface="Arial" pitchFamily="34" charset="0"/>
              <a:buChar char="•"/>
              <a:tabLst>
                <a:tab pos="396875" algn="l"/>
              </a:tabLst>
            </a:pPr>
            <a:r>
              <a:rPr lang="en-US" sz="2400" dirty="0" smtClean="0">
                <a:solidFill>
                  <a:schemeClr val="accent1"/>
                </a:solidFill>
                <a:latin typeface="Tahoma" pitchFamily="34" charset="0"/>
                <a:ea typeface="Tahoma" pitchFamily="34" charset="0"/>
                <a:cs typeface="Tahoma" pitchFamily="34" charset="0"/>
              </a:rPr>
              <a:t>To effectively address the readiness gap.</a:t>
            </a:r>
          </a:p>
          <a:p>
            <a:pPr marL="396875" indent="-396875">
              <a:spcAft>
                <a:spcPts val="1200"/>
              </a:spcAft>
              <a:buFont typeface="Arial" pitchFamily="34" charset="0"/>
              <a:buChar char="•"/>
              <a:tabLst>
                <a:tab pos="396875" algn="l"/>
              </a:tabLst>
            </a:pPr>
            <a:r>
              <a:rPr lang="en-US" sz="2400" dirty="0" smtClean="0">
                <a:solidFill>
                  <a:schemeClr val="accent1"/>
                </a:solidFill>
                <a:latin typeface="Tahoma" pitchFamily="34" charset="0"/>
                <a:ea typeface="Tahoma" pitchFamily="34" charset="0"/>
                <a:cs typeface="Tahoma" pitchFamily="34" charset="0"/>
              </a:rPr>
              <a:t>To involve our communities in creating a five-year plan.</a:t>
            </a:r>
          </a:p>
          <a:p>
            <a:pPr marL="396875" indent="-396875">
              <a:spcAft>
                <a:spcPts val="1200"/>
              </a:spcAft>
              <a:buFont typeface="Arial" pitchFamily="34" charset="0"/>
              <a:buChar char="•"/>
              <a:tabLst>
                <a:tab pos="396875" algn="l"/>
              </a:tabLst>
            </a:pPr>
            <a:r>
              <a:rPr lang="en-US" sz="2400" dirty="0" smtClean="0">
                <a:solidFill>
                  <a:schemeClr val="accent1"/>
                </a:solidFill>
                <a:latin typeface="Tahoma" pitchFamily="34" charset="0"/>
                <a:ea typeface="Tahoma" pitchFamily="34" charset="0"/>
                <a:cs typeface="Tahoma" pitchFamily="34" charset="0"/>
              </a:rPr>
              <a:t>To achieve financial stability.</a:t>
            </a:r>
          </a:p>
          <a:p>
            <a:pPr marL="396875" indent="-396875">
              <a:spcAft>
                <a:spcPts val="1200"/>
              </a:spcAft>
              <a:buFont typeface="Arial" pitchFamily="34" charset="0"/>
              <a:buChar char="•"/>
              <a:tabLst>
                <a:tab pos="396875" algn="l"/>
              </a:tabLst>
            </a:pPr>
            <a:r>
              <a:rPr lang="en-US" sz="2400" dirty="0" smtClean="0">
                <a:solidFill>
                  <a:schemeClr val="accent1"/>
                </a:solidFill>
                <a:latin typeface="Tahoma" pitchFamily="34" charset="0"/>
                <a:ea typeface="Tahoma" pitchFamily="34" charset="0"/>
                <a:cs typeface="Tahoma" pitchFamily="34" charset="0"/>
              </a:rPr>
              <a:t>To earn the public trust.</a:t>
            </a:r>
            <a:endParaRPr lang="en-US" sz="2400" dirty="0">
              <a:solidFill>
                <a:schemeClr val="accent1"/>
              </a:solidFill>
              <a:latin typeface="Tahoma" pitchFamily="34" charset="0"/>
              <a:ea typeface="Tahoma" pitchFamily="34" charset="0"/>
              <a:cs typeface="Tahoma" pitchFamily="34" charset="0"/>
            </a:endParaRPr>
          </a:p>
        </p:txBody>
      </p:sp>
      <p:sp>
        <p:nvSpPr>
          <p:cNvPr id="8" name="TextBox 7"/>
          <p:cNvSpPr txBox="1"/>
          <p:nvPr/>
        </p:nvSpPr>
        <p:spPr>
          <a:xfrm>
            <a:off x="4419600" y="6324600"/>
            <a:ext cx="1143000" cy="276999"/>
          </a:xfrm>
          <a:prstGeom prst="rect">
            <a:avLst/>
          </a:prstGeom>
          <a:noFill/>
        </p:spPr>
        <p:txBody>
          <a:bodyPr wrap="square" rtlCol="0">
            <a:spAutoFit/>
          </a:bodyPr>
          <a:lstStyle/>
          <a:p>
            <a:pPr algn="ctr"/>
            <a:r>
              <a:rPr lang="en-US" sz="1200" dirty="0" smtClean="0">
                <a:solidFill>
                  <a:schemeClr val="bg1"/>
                </a:solidFill>
              </a:rPr>
              <a:t>26</a:t>
            </a:r>
            <a:endParaRPr lang="en-US" sz="1200" dirty="0">
              <a:solidFill>
                <a:schemeClr val="bg1"/>
              </a:solidFill>
            </a:endParaRPr>
          </a:p>
        </p:txBody>
      </p:sp>
    </p:spTree>
    <p:extLst>
      <p:ext uri="{BB962C8B-B14F-4D97-AF65-F5344CB8AC3E}">
        <p14:creationId xmlns="" xmlns:p14="http://schemas.microsoft.com/office/powerpoint/2010/main" val="37131430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CSD">
      <a:dk1>
        <a:sysClr val="windowText" lastClr="000000"/>
      </a:dk1>
      <a:lt1>
        <a:sysClr val="window" lastClr="FFFFFF"/>
      </a:lt1>
      <a:dk2>
        <a:srgbClr val="002649"/>
      </a:dk2>
      <a:lt2>
        <a:srgbClr val="F4E7ED"/>
      </a:lt2>
      <a:accent1>
        <a:srgbClr val="002649"/>
      </a:accent1>
      <a:accent2>
        <a:srgbClr val="C13828"/>
      </a:accent2>
      <a:accent3>
        <a:srgbClr val="C6930A"/>
      </a:accent3>
      <a:accent4>
        <a:srgbClr val="005000"/>
      </a:accent4>
      <a:accent5>
        <a:srgbClr val="8CAFBF"/>
      </a:accent5>
      <a:accent6>
        <a:srgbClr val="B2AA70"/>
      </a:accent6>
      <a:hlink>
        <a:srgbClr val="002060"/>
      </a:hlink>
      <a:folHlink>
        <a:srgbClr val="C1382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5266</TotalTime>
  <Words>1490</Words>
  <Application>Microsoft Office PowerPoint</Application>
  <PresentationFormat>On-screen Show (4:3)</PresentationFormat>
  <Paragraphs>272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Median</vt:lpstr>
      <vt:lpstr>Slide 1</vt:lpstr>
      <vt:lpstr>Priorities</vt:lpstr>
      <vt:lpstr>Slide 3</vt:lpstr>
      <vt:lpstr>Slide 4</vt:lpstr>
      <vt:lpstr>2015-16 Budget Challenges</vt:lpstr>
      <vt:lpstr>2015-16 Budget Challenges</vt:lpstr>
      <vt:lpstr>Slide 7</vt:lpstr>
      <vt:lpstr>Slide 8</vt:lpstr>
      <vt:lpstr>Why is the Fund Balance Important?</vt:lpstr>
      <vt:lpstr>Ensuring Future Financial Stability</vt:lpstr>
      <vt:lpstr>Changes in Practice</vt:lpstr>
      <vt:lpstr>Changes in Practice</vt:lpstr>
      <vt:lpstr>Changes in Practice</vt:lpstr>
      <vt:lpstr>Changes in Procedure</vt:lpstr>
      <vt:lpstr>Changes in Procedure</vt:lpstr>
      <vt:lpstr>System Utilization</vt:lpstr>
      <vt:lpstr>Budget Control</vt:lpstr>
      <vt:lpstr>Accountability</vt:lpstr>
      <vt:lpstr>Changes in Policy</vt:lpstr>
      <vt:lpstr>Short-Term Budget Adjustments (Examples)</vt:lpstr>
      <vt:lpstr>Longer-Term Budget Adjustments</vt:lpstr>
      <vt:lpstr>FY17:  Moving Toward Zero-Based Budget </vt:lpstr>
      <vt:lpstr>Efforts Underway</vt:lpstr>
      <vt:lpstr>Well-Managed Program</vt:lpstr>
      <vt:lpstr>Systemic Issues</vt:lpstr>
      <vt:lpstr>Our Intent</vt:lpstr>
    </vt:vector>
  </TitlesOfParts>
  <Company>CCSD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Countywide principals’ meeting September 8, 2011</dc:title>
  <dc:creator>ROBIN_KING</dc:creator>
  <cp:lastModifiedBy>CCSD User</cp:lastModifiedBy>
  <cp:revision>281</cp:revision>
  <dcterms:created xsi:type="dcterms:W3CDTF">2011-10-28T13:54:46Z</dcterms:created>
  <dcterms:modified xsi:type="dcterms:W3CDTF">2015-12-14T17:10:40Z</dcterms:modified>
</cp:coreProperties>
</file>